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2"/>
  </p:notesMasterIdLst>
  <p:sldIdLst>
    <p:sldId id="256" r:id="rId5"/>
    <p:sldId id="302" r:id="rId6"/>
    <p:sldId id="792" r:id="rId7"/>
    <p:sldId id="793" r:id="rId8"/>
    <p:sldId id="794" r:id="rId9"/>
    <p:sldId id="795" r:id="rId10"/>
    <p:sldId id="796" r:id="rId11"/>
    <p:sldId id="797" r:id="rId12"/>
    <p:sldId id="798" r:id="rId13"/>
    <p:sldId id="817" r:id="rId14"/>
    <p:sldId id="802" r:id="rId15"/>
    <p:sldId id="804" r:id="rId16"/>
    <p:sldId id="805" r:id="rId17"/>
    <p:sldId id="799" r:id="rId18"/>
    <p:sldId id="800" r:id="rId19"/>
    <p:sldId id="801" r:id="rId20"/>
    <p:sldId id="28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ms, Jeanine" initials="HJ" lastIdx="2" clrIdx="0">
    <p:extLst>
      <p:ext uri="{19B8F6BF-5375-455C-9EA6-DF929625EA0E}">
        <p15:presenceInfo xmlns:p15="http://schemas.microsoft.com/office/powerpoint/2012/main" userId="S::Jeanine.Helms@tea.state.tx.us::89688bc7-19a8-4659-8277-c7b73639ff2c" providerId="AD"/>
      </p:ext>
    </p:extLst>
  </p:cmAuthor>
  <p:cmAuthor id="2" name="DeSantis, Candice" initials="DC" lastIdx="6" clrIdx="1">
    <p:extLst>
      <p:ext uri="{19B8F6BF-5375-455C-9EA6-DF929625EA0E}">
        <p15:presenceInfo xmlns:p15="http://schemas.microsoft.com/office/powerpoint/2012/main" userId="S::Candice.DeSantis@tea.texas.gov::ebf7425b-4c1c-4725-9788-d1206430aedf" providerId="AD"/>
      </p:ext>
    </p:extLst>
  </p:cmAuthor>
  <p:cmAuthor id="3" name="Elledge, Michele" initials="EM" lastIdx="3" clrIdx="2">
    <p:extLst>
      <p:ext uri="{19B8F6BF-5375-455C-9EA6-DF929625EA0E}">
        <p15:presenceInfo xmlns:p15="http://schemas.microsoft.com/office/powerpoint/2012/main" userId="S::Michele.Elledge@tea.texas.gov::e798f8b8-56fa-4e2c-bbca-38566d765dd9" providerId="AD"/>
      </p:ext>
    </p:extLst>
  </p:cmAuthor>
  <p:cmAuthor id="4" name="Helms, Jeanine" initials="HJ [2]" lastIdx="4" clrIdx="3">
    <p:extLst>
      <p:ext uri="{19B8F6BF-5375-455C-9EA6-DF929625EA0E}">
        <p15:presenceInfo xmlns:p15="http://schemas.microsoft.com/office/powerpoint/2012/main" userId="Helms, Jean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3" autoAdjust="0"/>
    <p:restoredTop sz="96357" autoAdjust="0"/>
  </p:normalViewPr>
  <p:slideViewPr>
    <p:cSldViewPr snapToGrid="0">
      <p:cViewPr varScale="1">
        <p:scale>
          <a:sx n="71" d="100"/>
          <a:sy n="71" d="100"/>
        </p:scale>
        <p:origin x="1302"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dge, Michele" userId="e798f8b8-56fa-4e2c-bbca-38566d765dd9" providerId="ADAL" clId="{EF502CE3-7A30-46AA-9F59-49310B57EBD4}"/>
    <pc:docChg chg="modSld">
      <pc:chgData name="Elledge, Michele" userId="e798f8b8-56fa-4e2c-bbca-38566d765dd9" providerId="ADAL" clId="{EF502CE3-7A30-46AA-9F59-49310B57EBD4}" dt="2019-07-24T17:05:20.549" v="6" actId="6549"/>
      <pc:docMkLst>
        <pc:docMk/>
      </pc:docMkLst>
      <pc:sldChg chg="modSp">
        <pc:chgData name="Elledge, Michele" userId="e798f8b8-56fa-4e2c-bbca-38566d765dd9" providerId="ADAL" clId="{EF502CE3-7A30-46AA-9F59-49310B57EBD4}" dt="2019-07-24T17:05:20.549" v="6" actId="6549"/>
        <pc:sldMkLst>
          <pc:docMk/>
          <pc:sldMk cId="1801708219" sldId="792"/>
        </pc:sldMkLst>
        <pc:spChg chg="mod">
          <ac:chgData name="Elledge, Michele" userId="e798f8b8-56fa-4e2c-bbca-38566d765dd9" providerId="ADAL" clId="{EF502CE3-7A30-46AA-9F59-49310B57EBD4}" dt="2019-07-24T17:05:20.549" v="6" actId="6549"/>
          <ac:spMkLst>
            <pc:docMk/>
            <pc:sldMk cId="1801708219" sldId="792"/>
            <ac:spMk id="3" creationId="{7D3DA8F3-8F16-434C-B502-BD510692D121}"/>
          </ac:spMkLst>
        </pc:spChg>
      </pc:sldChg>
    </pc:docChg>
  </pc:docChgLst>
  <pc:docChgLst>
    <pc:chgData name="Helms, Jeanine" userId="89688bc7-19a8-4659-8277-c7b73639ff2c" providerId="ADAL" clId="{60550CD8-4125-4FD4-B3D4-C2A82B6A3E31}"/>
    <pc:docChg chg="modSld">
      <pc:chgData name="Helms, Jeanine" userId="89688bc7-19a8-4659-8277-c7b73639ff2c" providerId="ADAL" clId="{60550CD8-4125-4FD4-B3D4-C2A82B6A3E31}" dt="2019-07-24T16:23:46.958" v="3" actId="6549"/>
      <pc:docMkLst>
        <pc:docMk/>
      </pc:docMkLst>
      <pc:sldChg chg="modSp">
        <pc:chgData name="Helms, Jeanine" userId="89688bc7-19a8-4659-8277-c7b73639ff2c" providerId="ADAL" clId="{60550CD8-4125-4FD4-B3D4-C2A82B6A3E31}" dt="2019-07-24T16:21:07.481" v="2" actId="1076"/>
        <pc:sldMkLst>
          <pc:docMk/>
          <pc:sldMk cId="1685340823" sldId="302"/>
        </pc:sldMkLst>
        <pc:spChg chg="mod">
          <ac:chgData name="Helms, Jeanine" userId="89688bc7-19a8-4659-8277-c7b73639ff2c" providerId="ADAL" clId="{60550CD8-4125-4FD4-B3D4-C2A82B6A3E31}" dt="2019-07-24T16:21:07.481" v="2" actId="1076"/>
          <ac:spMkLst>
            <pc:docMk/>
            <pc:sldMk cId="1685340823" sldId="302"/>
            <ac:spMk id="2" creationId="{F8FE82A1-A3AD-4EEB-A237-A62DBB2A579B}"/>
          </ac:spMkLst>
        </pc:spChg>
        <pc:spChg chg="mod">
          <ac:chgData name="Helms, Jeanine" userId="89688bc7-19a8-4659-8277-c7b73639ff2c" providerId="ADAL" clId="{60550CD8-4125-4FD4-B3D4-C2A82B6A3E31}" dt="2019-07-24T16:21:04.028" v="1" actId="2085"/>
          <ac:spMkLst>
            <pc:docMk/>
            <pc:sldMk cId="1685340823" sldId="302"/>
            <ac:spMk id="4" creationId="{39A47105-71A6-4330-B181-3AF55C46F394}"/>
          </ac:spMkLst>
        </pc:spChg>
      </pc:sldChg>
      <pc:sldChg chg="modSp">
        <pc:chgData name="Helms, Jeanine" userId="89688bc7-19a8-4659-8277-c7b73639ff2c" providerId="ADAL" clId="{60550CD8-4125-4FD4-B3D4-C2A82B6A3E31}" dt="2019-07-24T16:23:46.958" v="3" actId="6549"/>
        <pc:sldMkLst>
          <pc:docMk/>
          <pc:sldMk cId="1942518092" sldId="795"/>
        </pc:sldMkLst>
        <pc:spChg chg="mod">
          <ac:chgData name="Helms, Jeanine" userId="89688bc7-19a8-4659-8277-c7b73639ff2c" providerId="ADAL" clId="{60550CD8-4125-4FD4-B3D4-C2A82B6A3E31}" dt="2019-07-24T16:23:46.958" v="3" actId="6549"/>
          <ac:spMkLst>
            <pc:docMk/>
            <pc:sldMk cId="1942518092" sldId="795"/>
            <ac:spMk id="15" creationId="{CA3BC717-402F-4586-A9C3-7CDDE675D7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B1746-BA71-4BE1-87BD-95E005B4BDDD}" type="datetimeFigureOut">
              <a:rPr lang="en-US" smtClean="0"/>
              <a:t>7/31/2019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EDF7C-687D-4672-A387-64F7A458F48C}" type="slidenum">
              <a:rPr lang="en-US" smtClean="0"/>
              <a:t>‹#›</a:t>
            </a:fld>
            <a:endParaRPr lang="en-US" dirty="0"/>
          </a:p>
        </p:txBody>
      </p:sp>
    </p:spTree>
    <p:extLst>
      <p:ext uri="{BB962C8B-B14F-4D97-AF65-F5344CB8AC3E}">
        <p14:creationId xmlns:p14="http://schemas.microsoft.com/office/powerpoint/2010/main" val="497208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06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59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68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54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18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51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Due to the nature of Extended Year reporting, not all New Tech students will necessarily have flexible attendance reported.  Therefore, this rule does not apply to Sub 4/Ext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18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5EDF7C-687D-4672-A387-64F7A458F4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519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Lst>
          </p:cNvPr>
          <p:cNvSpPr/>
          <p:nvPr/>
        </p:nvSpPr>
        <p:spPr>
          <a:xfrm>
            <a:off x="0" y="-2"/>
            <a:ext cx="9144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3" name="Rectangle 82">
            <a:extLst>
              <a:ext uri="{FF2B5EF4-FFF2-40B4-BE49-F238E27FC236}">
                <a16:creationId xmlns:a16="http://schemas.microsoft.com/office/drawing/2014/main" id="{D1C6279F-7E64-4580-B82C-636B492657D8}"/>
              </a:ext>
            </a:extLst>
          </p:cNvPr>
          <p:cNvSpPr/>
          <p:nvPr/>
        </p:nvSpPr>
        <p:spPr>
          <a:xfrm>
            <a:off x="0" y="5"/>
            <a:ext cx="9144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41EF672B-BA5C-42F5-8F2C-46DFAA94B5C7}"/>
              </a:ext>
            </a:extLst>
          </p:cNvPr>
          <p:cNvSpPr/>
          <p:nvPr/>
        </p:nvSpPr>
        <p:spPr>
          <a:xfrm>
            <a:off x="-15848" y="4572005"/>
            <a:ext cx="9159848"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342900" y="4960141"/>
            <a:ext cx="5872942" cy="1116337"/>
          </a:xfrm>
        </p:spPr>
        <p:txBody>
          <a:bodyPr anchor="ctr">
            <a:noAutofit/>
          </a:bodyPr>
          <a:lstStyle>
            <a:lvl1pPr algn="r">
              <a:defRPr sz="4800" b="1" cap="all" spc="200" baseline="0">
                <a:solidFill>
                  <a:srgbClr val="00486E"/>
                </a:solidFill>
                <a:latin typeface="Tw Cen MT Condensed" panose="020B06060201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6457950" y="4960141"/>
            <a:ext cx="24003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63152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3615755" y="6445806"/>
            <a:ext cx="199311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6457950" y="6091157"/>
            <a:ext cx="2392794"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dirty="0"/>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342902" y="6091158"/>
            <a:ext cx="5891213"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Click to edit Master text styles</a:t>
            </a:r>
          </a:p>
        </p:txBody>
      </p:sp>
      <p:sp>
        <p:nvSpPr>
          <p:cNvPr id="73" name="Oval 72">
            <a:extLst>
              <a:ext uri="{FF2B5EF4-FFF2-40B4-BE49-F238E27FC236}">
                <a16:creationId xmlns:a16="http://schemas.microsoft.com/office/drawing/2014/main" id="{80AF88E5-4FAB-48C4-AC97-B65301CF721D}"/>
              </a:ext>
            </a:extLst>
          </p:cNvPr>
          <p:cNvSpPr/>
          <p:nvPr/>
        </p:nvSpPr>
        <p:spPr>
          <a:xfrm>
            <a:off x="516467" y="48260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4" name="Oval 73">
            <a:extLst>
              <a:ext uri="{FF2B5EF4-FFF2-40B4-BE49-F238E27FC236}">
                <a16:creationId xmlns:a16="http://schemas.microsoft.com/office/drawing/2014/main" id="{C16C5CBD-D954-4DBB-97B0-FC6A538E45AD}"/>
              </a:ext>
            </a:extLst>
          </p:cNvPr>
          <p:cNvSpPr/>
          <p:nvPr/>
        </p:nvSpPr>
        <p:spPr>
          <a:xfrm>
            <a:off x="274566" y="94464"/>
            <a:ext cx="507663" cy="507662"/>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5" name="Oval 74">
            <a:extLst>
              <a:ext uri="{FF2B5EF4-FFF2-40B4-BE49-F238E27FC236}">
                <a16:creationId xmlns:a16="http://schemas.microsoft.com/office/drawing/2014/main" id="{F99083FA-2D9A-44C0-9952-7BCAEFBC65C1}"/>
              </a:ext>
            </a:extLst>
          </p:cNvPr>
          <p:cNvSpPr/>
          <p:nvPr/>
        </p:nvSpPr>
        <p:spPr>
          <a:xfrm>
            <a:off x="4769501" y="48260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6" name="Oval 75">
            <a:extLst>
              <a:ext uri="{FF2B5EF4-FFF2-40B4-BE49-F238E27FC236}">
                <a16:creationId xmlns:a16="http://schemas.microsoft.com/office/drawing/2014/main" id="{669DF855-9FFF-4621-8829-83C8A552195E}"/>
              </a:ext>
            </a:extLst>
          </p:cNvPr>
          <p:cNvSpPr/>
          <p:nvPr/>
        </p:nvSpPr>
        <p:spPr>
          <a:xfrm>
            <a:off x="2234729" y="2032169"/>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7" name="Oval 76">
            <a:extLst>
              <a:ext uri="{FF2B5EF4-FFF2-40B4-BE49-F238E27FC236}">
                <a16:creationId xmlns:a16="http://schemas.microsoft.com/office/drawing/2014/main" id="{63B20B43-B457-486E-B14D-61D4AC44DD95}"/>
              </a:ext>
            </a:extLst>
          </p:cNvPr>
          <p:cNvSpPr/>
          <p:nvPr/>
        </p:nvSpPr>
        <p:spPr>
          <a:xfrm>
            <a:off x="8504745" y="162968"/>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8" name="Oval 77">
            <a:extLst>
              <a:ext uri="{FF2B5EF4-FFF2-40B4-BE49-F238E27FC236}">
                <a16:creationId xmlns:a16="http://schemas.microsoft.com/office/drawing/2014/main" id="{E9870116-B99D-482C-84F0-60506920B350}"/>
              </a:ext>
            </a:extLst>
          </p:cNvPr>
          <p:cNvSpPr/>
          <p:nvPr/>
        </p:nvSpPr>
        <p:spPr>
          <a:xfrm>
            <a:off x="6858645" y="1432338"/>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9" name="Oval 78">
            <a:extLst>
              <a:ext uri="{FF2B5EF4-FFF2-40B4-BE49-F238E27FC236}">
                <a16:creationId xmlns:a16="http://schemas.microsoft.com/office/drawing/2014/main" id="{89B48DCF-DB8F-4598-BC1F-6B08BB72F92B}"/>
              </a:ext>
            </a:extLst>
          </p:cNvPr>
          <p:cNvSpPr/>
          <p:nvPr/>
        </p:nvSpPr>
        <p:spPr>
          <a:xfrm>
            <a:off x="1" y="3267931"/>
            <a:ext cx="737911" cy="737910"/>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Oval 79">
            <a:extLst>
              <a:ext uri="{FF2B5EF4-FFF2-40B4-BE49-F238E27FC236}">
                <a16:creationId xmlns:a16="http://schemas.microsoft.com/office/drawing/2014/main" id="{058CC5C0-F723-4FCE-B40C-700B1DF5C5E6}"/>
              </a:ext>
            </a:extLst>
          </p:cNvPr>
          <p:cNvSpPr/>
          <p:nvPr/>
        </p:nvSpPr>
        <p:spPr>
          <a:xfrm>
            <a:off x="274566" y="3612793"/>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1" name="Oval 80">
            <a:extLst>
              <a:ext uri="{FF2B5EF4-FFF2-40B4-BE49-F238E27FC236}">
                <a16:creationId xmlns:a16="http://schemas.microsoft.com/office/drawing/2014/main" id="{43DC4EA3-841D-41D4-AC0F-524C5CD3D228}"/>
              </a:ext>
            </a:extLst>
          </p:cNvPr>
          <p:cNvSpPr/>
          <p:nvPr/>
        </p:nvSpPr>
        <p:spPr>
          <a:xfrm>
            <a:off x="5023006" y="1936318"/>
            <a:ext cx="507663" cy="507662"/>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2" name="Oval 101">
            <a:extLst>
              <a:ext uri="{FF2B5EF4-FFF2-40B4-BE49-F238E27FC236}">
                <a16:creationId xmlns:a16="http://schemas.microsoft.com/office/drawing/2014/main" id="{9F8239E3-F866-4FD1-9245-CB03039C9804}"/>
              </a:ext>
            </a:extLst>
          </p:cNvPr>
          <p:cNvSpPr/>
          <p:nvPr/>
        </p:nvSpPr>
        <p:spPr>
          <a:xfrm>
            <a:off x="7700506" y="276026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3" name="Oval 102">
            <a:extLst>
              <a:ext uri="{FF2B5EF4-FFF2-40B4-BE49-F238E27FC236}">
                <a16:creationId xmlns:a16="http://schemas.microsoft.com/office/drawing/2014/main" id="{2B1290F2-7094-440B-BB21-95DB8C14EC31}"/>
              </a:ext>
            </a:extLst>
          </p:cNvPr>
          <p:cNvSpPr/>
          <p:nvPr/>
        </p:nvSpPr>
        <p:spPr>
          <a:xfrm>
            <a:off x="5272490" y="3752010"/>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4" name="Oval 103">
            <a:extLst>
              <a:ext uri="{FF2B5EF4-FFF2-40B4-BE49-F238E27FC236}">
                <a16:creationId xmlns:a16="http://schemas.microsoft.com/office/drawing/2014/main" id="{A825D3CB-3A9E-4A07-A646-845E2AA3328E}"/>
              </a:ext>
            </a:extLst>
          </p:cNvPr>
          <p:cNvSpPr/>
          <p:nvPr/>
        </p:nvSpPr>
        <p:spPr>
          <a:xfrm>
            <a:off x="1417049" y="2935682"/>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5" name="Oval 104">
            <a:extLst>
              <a:ext uri="{FF2B5EF4-FFF2-40B4-BE49-F238E27FC236}">
                <a16:creationId xmlns:a16="http://schemas.microsoft.com/office/drawing/2014/main" id="{483C0755-1EAC-40A1-9C97-0A92C6391DE1}"/>
              </a:ext>
            </a:extLst>
          </p:cNvPr>
          <p:cNvSpPr/>
          <p:nvPr/>
        </p:nvSpPr>
        <p:spPr>
          <a:xfrm>
            <a:off x="4101206" y="3488659"/>
            <a:ext cx="507663" cy="50766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D14FE0B1-B432-415E-A09A-D4209EDD3C4E}"/>
              </a:ext>
            </a:extLst>
          </p:cNvPr>
          <p:cNvSpPr/>
          <p:nvPr/>
        </p:nvSpPr>
        <p:spPr>
          <a:xfrm>
            <a:off x="3758086" y="3029970"/>
            <a:ext cx="691999" cy="69199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EB3F2819-A933-45DB-9420-DD1517F8A7F5}"/>
              </a:ext>
            </a:extLst>
          </p:cNvPr>
          <p:cNvSpPr/>
          <p:nvPr/>
        </p:nvSpPr>
        <p:spPr>
          <a:xfrm>
            <a:off x="8328909" y="624898"/>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1" name="Oval 110">
            <a:extLst>
              <a:ext uri="{FF2B5EF4-FFF2-40B4-BE49-F238E27FC236}">
                <a16:creationId xmlns:a16="http://schemas.microsoft.com/office/drawing/2014/main" id="{DA8B01D0-6CAC-49DC-8301-F80FA3E8A05F}"/>
              </a:ext>
            </a:extLst>
          </p:cNvPr>
          <p:cNvSpPr/>
          <p:nvPr/>
        </p:nvSpPr>
        <p:spPr>
          <a:xfrm>
            <a:off x="6080650" y="2923534"/>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4" name="Oval 113">
            <a:extLst>
              <a:ext uri="{FF2B5EF4-FFF2-40B4-BE49-F238E27FC236}">
                <a16:creationId xmlns:a16="http://schemas.microsoft.com/office/drawing/2014/main" id="{FFBF6708-DCF7-47F9-9DA0-4AD2DD90C375}"/>
              </a:ext>
            </a:extLst>
          </p:cNvPr>
          <p:cNvSpPr/>
          <p:nvPr/>
        </p:nvSpPr>
        <p:spPr>
          <a:xfrm>
            <a:off x="7269007" y="377767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5" name="Oval 114">
            <a:extLst>
              <a:ext uri="{FF2B5EF4-FFF2-40B4-BE49-F238E27FC236}">
                <a16:creationId xmlns:a16="http://schemas.microsoft.com/office/drawing/2014/main" id="{93B0E7B3-951C-419F-9B21-049CA87BDB4A}"/>
              </a:ext>
            </a:extLst>
          </p:cNvPr>
          <p:cNvSpPr/>
          <p:nvPr/>
        </p:nvSpPr>
        <p:spPr>
          <a:xfrm>
            <a:off x="3687718" y="890530"/>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8" name="Oval 117">
            <a:extLst>
              <a:ext uri="{FF2B5EF4-FFF2-40B4-BE49-F238E27FC236}">
                <a16:creationId xmlns:a16="http://schemas.microsoft.com/office/drawing/2014/main" id="{6258D8FA-234E-4F82-A64E-1297B1194E50}"/>
              </a:ext>
            </a:extLst>
          </p:cNvPr>
          <p:cNvSpPr/>
          <p:nvPr/>
        </p:nvSpPr>
        <p:spPr>
          <a:xfrm>
            <a:off x="2264621" y="3177365"/>
            <a:ext cx="507663" cy="507662"/>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0" name="Oval 119">
            <a:extLst>
              <a:ext uri="{FF2B5EF4-FFF2-40B4-BE49-F238E27FC236}">
                <a16:creationId xmlns:a16="http://schemas.microsoft.com/office/drawing/2014/main" id="{CE53AB52-F1BB-48B6-828E-5F572D75BE2B}"/>
              </a:ext>
            </a:extLst>
          </p:cNvPr>
          <p:cNvSpPr/>
          <p:nvPr/>
        </p:nvSpPr>
        <p:spPr>
          <a:xfrm>
            <a:off x="5737670" y="811122"/>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1" name="Oval 120">
            <a:extLst>
              <a:ext uri="{FF2B5EF4-FFF2-40B4-BE49-F238E27FC236}">
                <a16:creationId xmlns:a16="http://schemas.microsoft.com/office/drawing/2014/main" id="{47930203-CE6F-44DB-B224-9E7CCF69959D}"/>
              </a:ext>
            </a:extLst>
          </p:cNvPr>
          <p:cNvSpPr/>
          <p:nvPr/>
        </p:nvSpPr>
        <p:spPr>
          <a:xfrm>
            <a:off x="7488761" y="178512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2" name="Oval 121">
            <a:extLst>
              <a:ext uri="{FF2B5EF4-FFF2-40B4-BE49-F238E27FC236}">
                <a16:creationId xmlns:a16="http://schemas.microsoft.com/office/drawing/2014/main" id="{D214E1A2-8E01-438C-9174-634BBB6C5ACF}"/>
              </a:ext>
            </a:extLst>
          </p:cNvPr>
          <p:cNvSpPr/>
          <p:nvPr/>
        </p:nvSpPr>
        <p:spPr>
          <a:xfrm>
            <a:off x="8196297" y="3685280"/>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3" name="Oval 122">
            <a:extLst>
              <a:ext uri="{FF2B5EF4-FFF2-40B4-BE49-F238E27FC236}">
                <a16:creationId xmlns:a16="http://schemas.microsoft.com/office/drawing/2014/main" id="{C2D78ED5-FE66-4962-A2A2-482ACEBF27F1}"/>
              </a:ext>
            </a:extLst>
          </p:cNvPr>
          <p:cNvSpPr/>
          <p:nvPr/>
        </p:nvSpPr>
        <p:spPr>
          <a:xfrm>
            <a:off x="259853" y="2459693"/>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4" name="Oval 123">
            <a:extLst>
              <a:ext uri="{FF2B5EF4-FFF2-40B4-BE49-F238E27FC236}">
                <a16:creationId xmlns:a16="http://schemas.microsoft.com/office/drawing/2014/main" id="{AF2A6C5D-DCE7-4C82-A38A-D5FF37E3F3EA}"/>
              </a:ext>
            </a:extLst>
          </p:cNvPr>
          <p:cNvSpPr/>
          <p:nvPr/>
        </p:nvSpPr>
        <p:spPr>
          <a:xfrm>
            <a:off x="2645047" y="1543285"/>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5" name="Oval 124">
            <a:extLst>
              <a:ext uri="{FF2B5EF4-FFF2-40B4-BE49-F238E27FC236}">
                <a16:creationId xmlns:a16="http://schemas.microsoft.com/office/drawing/2014/main" id="{A5F36162-7909-4DCA-8217-097025E4371B}"/>
              </a:ext>
            </a:extLst>
          </p:cNvPr>
          <p:cNvSpPr/>
          <p:nvPr/>
        </p:nvSpPr>
        <p:spPr>
          <a:xfrm>
            <a:off x="1456343" y="4186878"/>
            <a:ext cx="321439" cy="321438"/>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Oval 125">
            <a:extLst>
              <a:ext uri="{FF2B5EF4-FFF2-40B4-BE49-F238E27FC236}">
                <a16:creationId xmlns:a16="http://schemas.microsoft.com/office/drawing/2014/main" id="{23977517-7971-4721-91A8-74E9B7B94B7F}"/>
              </a:ext>
            </a:extLst>
          </p:cNvPr>
          <p:cNvSpPr/>
          <p:nvPr/>
        </p:nvSpPr>
        <p:spPr>
          <a:xfrm>
            <a:off x="8306047" y="137092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7" name="Oval 126">
            <a:extLst>
              <a:ext uri="{FF2B5EF4-FFF2-40B4-BE49-F238E27FC236}">
                <a16:creationId xmlns:a16="http://schemas.microsoft.com/office/drawing/2014/main" id="{38773A50-3663-4464-9FCA-D3340407760E}"/>
              </a:ext>
            </a:extLst>
          </p:cNvPr>
          <p:cNvSpPr/>
          <p:nvPr/>
        </p:nvSpPr>
        <p:spPr>
          <a:xfrm>
            <a:off x="5969614" y="2528232"/>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Oval 128">
            <a:extLst>
              <a:ext uri="{FF2B5EF4-FFF2-40B4-BE49-F238E27FC236}">
                <a16:creationId xmlns:a16="http://schemas.microsoft.com/office/drawing/2014/main" id="{1618AFBD-D6FF-4F7D-AF9E-1F524E63913A}"/>
              </a:ext>
            </a:extLst>
          </p:cNvPr>
          <p:cNvSpPr/>
          <p:nvPr/>
        </p:nvSpPr>
        <p:spPr>
          <a:xfrm>
            <a:off x="2830343" y="80103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0" name="Oval 129">
            <a:extLst>
              <a:ext uri="{FF2B5EF4-FFF2-40B4-BE49-F238E27FC236}">
                <a16:creationId xmlns:a16="http://schemas.microsoft.com/office/drawing/2014/main" id="{B865EB85-4339-43F8-8F41-2241A66F13AE}"/>
              </a:ext>
            </a:extLst>
          </p:cNvPr>
          <p:cNvSpPr/>
          <p:nvPr/>
        </p:nvSpPr>
        <p:spPr>
          <a:xfrm>
            <a:off x="241583" y="239495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1" name="Oval 130">
            <a:extLst>
              <a:ext uri="{FF2B5EF4-FFF2-40B4-BE49-F238E27FC236}">
                <a16:creationId xmlns:a16="http://schemas.microsoft.com/office/drawing/2014/main" id="{8476389D-2E02-456B-A6E1-E9AA055C1A1D}"/>
              </a:ext>
            </a:extLst>
          </p:cNvPr>
          <p:cNvSpPr/>
          <p:nvPr/>
        </p:nvSpPr>
        <p:spPr>
          <a:xfrm>
            <a:off x="-57653" y="810126"/>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2" name="Oval 131">
            <a:extLst>
              <a:ext uri="{FF2B5EF4-FFF2-40B4-BE49-F238E27FC236}">
                <a16:creationId xmlns:a16="http://schemas.microsoft.com/office/drawing/2014/main" id="{2AF77523-C8AB-4390-9B9C-5CC0404BC4AF}"/>
              </a:ext>
            </a:extLst>
          </p:cNvPr>
          <p:cNvSpPr/>
          <p:nvPr/>
        </p:nvSpPr>
        <p:spPr>
          <a:xfrm>
            <a:off x="2234729" y="194267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3" name="Oval 132">
            <a:extLst>
              <a:ext uri="{FF2B5EF4-FFF2-40B4-BE49-F238E27FC236}">
                <a16:creationId xmlns:a16="http://schemas.microsoft.com/office/drawing/2014/main" id="{ECB8F82A-B8C6-4E93-BB63-24449D832D67}"/>
              </a:ext>
            </a:extLst>
          </p:cNvPr>
          <p:cNvSpPr/>
          <p:nvPr/>
        </p:nvSpPr>
        <p:spPr>
          <a:xfrm>
            <a:off x="5136446" y="3342265"/>
            <a:ext cx="178988" cy="178988"/>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4" name="Oval 133">
            <a:extLst>
              <a:ext uri="{FF2B5EF4-FFF2-40B4-BE49-F238E27FC236}">
                <a16:creationId xmlns:a16="http://schemas.microsoft.com/office/drawing/2014/main" id="{F6072445-02C0-496C-A16E-89620954330A}"/>
              </a:ext>
            </a:extLst>
          </p:cNvPr>
          <p:cNvSpPr/>
          <p:nvPr/>
        </p:nvSpPr>
        <p:spPr>
          <a:xfrm>
            <a:off x="6334481" y="160567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5" name="Oval 134">
            <a:extLst>
              <a:ext uri="{FF2B5EF4-FFF2-40B4-BE49-F238E27FC236}">
                <a16:creationId xmlns:a16="http://schemas.microsoft.com/office/drawing/2014/main" id="{477004CE-76C3-4383-A172-0E539428E7B9}"/>
              </a:ext>
            </a:extLst>
          </p:cNvPr>
          <p:cNvSpPr/>
          <p:nvPr/>
        </p:nvSpPr>
        <p:spPr>
          <a:xfrm>
            <a:off x="3607306" y="229517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6" name="Oval 135">
            <a:extLst>
              <a:ext uri="{FF2B5EF4-FFF2-40B4-BE49-F238E27FC236}">
                <a16:creationId xmlns:a16="http://schemas.microsoft.com/office/drawing/2014/main" id="{04403FA1-28DC-4A66-9EE4-964D99BC617E}"/>
              </a:ext>
            </a:extLst>
          </p:cNvPr>
          <p:cNvSpPr/>
          <p:nvPr/>
        </p:nvSpPr>
        <p:spPr>
          <a:xfrm>
            <a:off x="1882565" y="72907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7" name="Oval 136">
            <a:extLst>
              <a:ext uri="{FF2B5EF4-FFF2-40B4-BE49-F238E27FC236}">
                <a16:creationId xmlns:a16="http://schemas.microsoft.com/office/drawing/2014/main" id="{32292B38-36C1-45E3-895A-5EAA2508C917}"/>
              </a:ext>
            </a:extLst>
          </p:cNvPr>
          <p:cNvSpPr/>
          <p:nvPr/>
        </p:nvSpPr>
        <p:spPr>
          <a:xfrm>
            <a:off x="8958279" y="2286000"/>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8" name="Oval 137">
            <a:extLst>
              <a:ext uri="{FF2B5EF4-FFF2-40B4-BE49-F238E27FC236}">
                <a16:creationId xmlns:a16="http://schemas.microsoft.com/office/drawing/2014/main" id="{AAD138DD-2E39-4697-A91A-941B704FDC32}"/>
              </a:ext>
            </a:extLst>
          </p:cNvPr>
          <p:cNvSpPr/>
          <p:nvPr/>
        </p:nvSpPr>
        <p:spPr>
          <a:xfrm>
            <a:off x="8489266" y="200994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9" name="Oval 138">
            <a:extLst>
              <a:ext uri="{FF2B5EF4-FFF2-40B4-BE49-F238E27FC236}">
                <a16:creationId xmlns:a16="http://schemas.microsoft.com/office/drawing/2014/main" id="{A94FF2EF-5827-48AC-8A75-B7646946606E}"/>
              </a:ext>
            </a:extLst>
          </p:cNvPr>
          <p:cNvSpPr/>
          <p:nvPr/>
        </p:nvSpPr>
        <p:spPr>
          <a:xfrm>
            <a:off x="4481637" y="11183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2" name="Oval 141">
            <a:extLst>
              <a:ext uri="{FF2B5EF4-FFF2-40B4-BE49-F238E27FC236}">
                <a16:creationId xmlns:a16="http://schemas.microsoft.com/office/drawing/2014/main" id="{CADB883C-43E3-4D87-BFAF-20CC8CED922C}"/>
              </a:ext>
            </a:extLst>
          </p:cNvPr>
          <p:cNvSpPr/>
          <p:nvPr/>
        </p:nvSpPr>
        <p:spPr>
          <a:xfrm>
            <a:off x="6233807" y="395194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3" name="Oval 142">
            <a:extLst>
              <a:ext uri="{FF2B5EF4-FFF2-40B4-BE49-F238E27FC236}">
                <a16:creationId xmlns:a16="http://schemas.microsoft.com/office/drawing/2014/main" id="{BF01446D-4B1C-490A-96BB-1DBCEEE29381}"/>
              </a:ext>
            </a:extLst>
          </p:cNvPr>
          <p:cNvSpPr/>
          <p:nvPr/>
        </p:nvSpPr>
        <p:spPr>
          <a:xfrm>
            <a:off x="6677402" y="4095879"/>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4" name="Oval 143">
            <a:extLst>
              <a:ext uri="{FF2B5EF4-FFF2-40B4-BE49-F238E27FC236}">
                <a16:creationId xmlns:a16="http://schemas.microsoft.com/office/drawing/2014/main" id="{72280F93-0CCB-4987-8D4A-E1E0AA42D1EA}"/>
              </a:ext>
            </a:extLst>
          </p:cNvPr>
          <p:cNvSpPr/>
          <p:nvPr/>
        </p:nvSpPr>
        <p:spPr>
          <a:xfrm>
            <a:off x="3615753" y="4087882"/>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5" name="Oval 144">
            <a:extLst>
              <a:ext uri="{FF2B5EF4-FFF2-40B4-BE49-F238E27FC236}">
                <a16:creationId xmlns:a16="http://schemas.microsoft.com/office/drawing/2014/main" id="{1A3C2268-1788-4525-A082-DD31FC4D0738}"/>
              </a:ext>
            </a:extLst>
          </p:cNvPr>
          <p:cNvSpPr/>
          <p:nvPr/>
        </p:nvSpPr>
        <p:spPr>
          <a:xfrm>
            <a:off x="4879074" y="438163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6" name="Oval 145">
            <a:extLst>
              <a:ext uri="{FF2B5EF4-FFF2-40B4-BE49-F238E27FC236}">
                <a16:creationId xmlns:a16="http://schemas.microsoft.com/office/drawing/2014/main" id="{73C09B74-24BF-4BAE-9CFE-EC85DBA97EB5}"/>
              </a:ext>
            </a:extLst>
          </p:cNvPr>
          <p:cNvSpPr/>
          <p:nvPr/>
        </p:nvSpPr>
        <p:spPr>
          <a:xfrm>
            <a:off x="1967633" y="393387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7" name="Oval 146">
            <a:extLst>
              <a:ext uri="{FF2B5EF4-FFF2-40B4-BE49-F238E27FC236}">
                <a16:creationId xmlns:a16="http://schemas.microsoft.com/office/drawing/2014/main" id="{4473CF90-AB11-4522-8B67-68A639271F7B}"/>
              </a:ext>
            </a:extLst>
          </p:cNvPr>
          <p:cNvSpPr/>
          <p:nvPr/>
        </p:nvSpPr>
        <p:spPr>
          <a:xfrm>
            <a:off x="934330" y="2810137"/>
            <a:ext cx="80557" cy="103888"/>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8" name="Oval 147">
            <a:extLst>
              <a:ext uri="{FF2B5EF4-FFF2-40B4-BE49-F238E27FC236}">
                <a16:creationId xmlns:a16="http://schemas.microsoft.com/office/drawing/2014/main" id="{7E01AA4E-F07D-4969-8675-0FE92009B9FA}"/>
              </a:ext>
            </a:extLst>
          </p:cNvPr>
          <p:cNvSpPr/>
          <p:nvPr/>
        </p:nvSpPr>
        <p:spPr>
          <a:xfrm>
            <a:off x="5863471" y="918265"/>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9" name="Oval 148">
            <a:extLst>
              <a:ext uri="{FF2B5EF4-FFF2-40B4-BE49-F238E27FC236}">
                <a16:creationId xmlns:a16="http://schemas.microsoft.com/office/drawing/2014/main" id="{691FCAE3-2A92-47CB-ABB0-003B285122B5}"/>
              </a:ext>
            </a:extLst>
          </p:cNvPr>
          <p:cNvSpPr/>
          <p:nvPr/>
        </p:nvSpPr>
        <p:spPr>
          <a:xfrm>
            <a:off x="6126403" y="9597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0" name="Oval 149">
            <a:extLst>
              <a:ext uri="{FF2B5EF4-FFF2-40B4-BE49-F238E27FC236}">
                <a16:creationId xmlns:a16="http://schemas.microsoft.com/office/drawing/2014/main" id="{C877BF94-AC05-427D-AFBC-A54EEAFEA433}"/>
              </a:ext>
            </a:extLst>
          </p:cNvPr>
          <p:cNvSpPr/>
          <p:nvPr/>
        </p:nvSpPr>
        <p:spPr>
          <a:xfrm>
            <a:off x="7474558" y="670407"/>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1" name="Oval 150">
            <a:extLst>
              <a:ext uri="{FF2B5EF4-FFF2-40B4-BE49-F238E27FC236}">
                <a16:creationId xmlns:a16="http://schemas.microsoft.com/office/drawing/2014/main" id="{A67772CE-8395-449B-A460-B010DF33763D}"/>
              </a:ext>
            </a:extLst>
          </p:cNvPr>
          <p:cNvSpPr/>
          <p:nvPr/>
        </p:nvSpPr>
        <p:spPr>
          <a:xfrm>
            <a:off x="4625569" y="1636461"/>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6" name="Oval 155">
            <a:extLst>
              <a:ext uri="{FF2B5EF4-FFF2-40B4-BE49-F238E27FC236}">
                <a16:creationId xmlns:a16="http://schemas.microsoft.com/office/drawing/2014/main" id="{E7922A8A-7ABF-4891-B548-79CC1168A2D3}"/>
              </a:ext>
            </a:extLst>
          </p:cNvPr>
          <p:cNvSpPr/>
          <p:nvPr/>
        </p:nvSpPr>
        <p:spPr>
          <a:xfrm>
            <a:off x="6757768" y="2567203"/>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7" name="Oval 156">
            <a:extLst>
              <a:ext uri="{FF2B5EF4-FFF2-40B4-BE49-F238E27FC236}">
                <a16:creationId xmlns:a16="http://schemas.microsoft.com/office/drawing/2014/main" id="{68FC29F4-95AD-4762-8A8B-CD600964D676}"/>
              </a:ext>
            </a:extLst>
          </p:cNvPr>
          <p:cNvSpPr/>
          <p:nvPr/>
        </p:nvSpPr>
        <p:spPr>
          <a:xfrm>
            <a:off x="4491573" y="1976746"/>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8" name="Oval 157">
            <a:extLst>
              <a:ext uri="{FF2B5EF4-FFF2-40B4-BE49-F238E27FC236}">
                <a16:creationId xmlns:a16="http://schemas.microsoft.com/office/drawing/2014/main" id="{E8987EBB-265A-471F-8D1E-39DD1F6A435D}"/>
              </a:ext>
            </a:extLst>
          </p:cNvPr>
          <p:cNvSpPr/>
          <p:nvPr/>
        </p:nvSpPr>
        <p:spPr>
          <a:xfrm>
            <a:off x="7836157" y="111839"/>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9" name="Oval 158">
            <a:extLst>
              <a:ext uri="{FF2B5EF4-FFF2-40B4-BE49-F238E27FC236}">
                <a16:creationId xmlns:a16="http://schemas.microsoft.com/office/drawing/2014/main" id="{1E6D095E-A05F-44CF-8DB9-14F3BBD09EBB}"/>
              </a:ext>
            </a:extLst>
          </p:cNvPr>
          <p:cNvSpPr/>
          <p:nvPr/>
        </p:nvSpPr>
        <p:spPr>
          <a:xfrm>
            <a:off x="1849172" y="863694"/>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0" name="Oval 159">
            <a:extLst>
              <a:ext uri="{FF2B5EF4-FFF2-40B4-BE49-F238E27FC236}">
                <a16:creationId xmlns:a16="http://schemas.microsoft.com/office/drawing/2014/main" id="{CE34B436-473E-47F5-848E-4CCF12802D87}"/>
              </a:ext>
            </a:extLst>
          </p:cNvPr>
          <p:cNvSpPr/>
          <p:nvPr/>
        </p:nvSpPr>
        <p:spPr>
          <a:xfrm>
            <a:off x="817357" y="3961492"/>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1" name="Oval 160">
            <a:extLst>
              <a:ext uri="{FF2B5EF4-FFF2-40B4-BE49-F238E27FC236}">
                <a16:creationId xmlns:a16="http://schemas.microsoft.com/office/drawing/2014/main" id="{7CD731FE-86C9-40C7-93D2-77C23E8F18F6}"/>
              </a:ext>
            </a:extLst>
          </p:cNvPr>
          <p:cNvSpPr/>
          <p:nvPr/>
        </p:nvSpPr>
        <p:spPr>
          <a:xfrm>
            <a:off x="5865428" y="265543"/>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2" name="Oval 161">
            <a:extLst>
              <a:ext uri="{FF2B5EF4-FFF2-40B4-BE49-F238E27FC236}">
                <a16:creationId xmlns:a16="http://schemas.microsoft.com/office/drawing/2014/main" id="{E9473288-A26D-4460-A855-629478BD6DBB}"/>
              </a:ext>
            </a:extLst>
          </p:cNvPr>
          <p:cNvSpPr/>
          <p:nvPr/>
        </p:nvSpPr>
        <p:spPr>
          <a:xfrm>
            <a:off x="1677285" y="66968"/>
            <a:ext cx="140019" cy="140018"/>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3" name="Oval 162">
            <a:extLst>
              <a:ext uri="{FF2B5EF4-FFF2-40B4-BE49-F238E27FC236}">
                <a16:creationId xmlns:a16="http://schemas.microsoft.com/office/drawing/2014/main" id="{85C86D59-6495-40B5-9199-689F7B507343}"/>
              </a:ext>
            </a:extLst>
          </p:cNvPr>
          <p:cNvSpPr/>
          <p:nvPr/>
        </p:nvSpPr>
        <p:spPr>
          <a:xfrm>
            <a:off x="4274533" y="242817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4" name="Oval 163">
            <a:extLst>
              <a:ext uri="{FF2B5EF4-FFF2-40B4-BE49-F238E27FC236}">
                <a16:creationId xmlns:a16="http://schemas.microsoft.com/office/drawing/2014/main" id="{75705BE5-85E3-4404-A063-E8B7CF9FB8C6}"/>
              </a:ext>
            </a:extLst>
          </p:cNvPr>
          <p:cNvSpPr/>
          <p:nvPr/>
        </p:nvSpPr>
        <p:spPr>
          <a:xfrm>
            <a:off x="2799097" y="2912171"/>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5" name="Oval 164">
            <a:extLst>
              <a:ext uri="{FF2B5EF4-FFF2-40B4-BE49-F238E27FC236}">
                <a16:creationId xmlns:a16="http://schemas.microsoft.com/office/drawing/2014/main" id="{E0087375-9EE0-45F9-9F92-F353D57053FE}"/>
              </a:ext>
            </a:extLst>
          </p:cNvPr>
          <p:cNvSpPr/>
          <p:nvPr/>
        </p:nvSpPr>
        <p:spPr>
          <a:xfrm>
            <a:off x="3313237" y="4029215"/>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6" name="Oval 165">
            <a:extLst>
              <a:ext uri="{FF2B5EF4-FFF2-40B4-BE49-F238E27FC236}">
                <a16:creationId xmlns:a16="http://schemas.microsoft.com/office/drawing/2014/main" id="{29945AE2-1B79-4F3D-AF9B-AE4FF24AB8C8}"/>
              </a:ext>
            </a:extLst>
          </p:cNvPr>
          <p:cNvSpPr/>
          <p:nvPr/>
        </p:nvSpPr>
        <p:spPr>
          <a:xfrm>
            <a:off x="7314165" y="35184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7" name="Oval 166">
            <a:extLst>
              <a:ext uri="{FF2B5EF4-FFF2-40B4-BE49-F238E27FC236}">
                <a16:creationId xmlns:a16="http://schemas.microsoft.com/office/drawing/2014/main" id="{F0AD61D9-1F7B-4C92-8DCB-DE748798523F}"/>
              </a:ext>
            </a:extLst>
          </p:cNvPr>
          <p:cNvSpPr/>
          <p:nvPr/>
        </p:nvSpPr>
        <p:spPr>
          <a:xfrm>
            <a:off x="8471400" y="2887058"/>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8" name="Oval 167">
            <a:extLst>
              <a:ext uri="{FF2B5EF4-FFF2-40B4-BE49-F238E27FC236}">
                <a16:creationId xmlns:a16="http://schemas.microsoft.com/office/drawing/2014/main" id="{D2CF9062-6195-4B75-A5B7-BB409FCE80AD}"/>
              </a:ext>
            </a:extLst>
          </p:cNvPr>
          <p:cNvSpPr/>
          <p:nvPr/>
        </p:nvSpPr>
        <p:spPr>
          <a:xfrm>
            <a:off x="7466565" y="3670827"/>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9" name="Oval 168">
            <a:extLst>
              <a:ext uri="{FF2B5EF4-FFF2-40B4-BE49-F238E27FC236}">
                <a16:creationId xmlns:a16="http://schemas.microsoft.com/office/drawing/2014/main" id="{63152F93-F9CE-49FE-95D8-00623B523124}"/>
              </a:ext>
            </a:extLst>
          </p:cNvPr>
          <p:cNvSpPr/>
          <p:nvPr/>
        </p:nvSpPr>
        <p:spPr>
          <a:xfrm>
            <a:off x="3963033" y="488852"/>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0" name="Oval 169">
            <a:extLst>
              <a:ext uri="{FF2B5EF4-FFF2-40B4-BE49-F238E27FC236}">
                <a16:creationId xmlns:a16="http://schemas.microsoft.com/office/drawing/2014/main" id="{5797D983-D27E-416E-80FC-1723B25B1EA8}"/>
              </a:ext>
            </a:extLst>
          </p:cNvPr>
          <p:cNvSpPr/>
          <p:nvPr/>
        </p:nvSpPr>
        <p:spPr>
          <a:xfrm>
            <a:off x="3695029" y="1745629"/>
            <a:ext cx="213163" cy="200254"/>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1" name="Oval 170">
            <a:extLst>
              <a:ext uri="{FF2B5EF4-FFF2-40B4-BE49-F238E27FC236}">
                <a16:creationId xmlns:a16="http://schemas.microsoft.com/office/drawing/2014/main" id="{B18886C8-A531-4CAB-BD0D-CD9B5FA95412}"/>
              </a:ext>
            </a:extLst>
          </p:cNvPr>
          <p:cNvSpPr/>
          <p:nvPr/>
        </p:nvSpPr>
        <p:spPr>
          <a:xfrm>
            <a:off x="896909" y="1661776"/>
            <a:ext cx="301049" cy="301049"/>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3" name="Oval 172">
            <a:extLst>
              <a:ext uri="{FF2B5EF4-FFF2-40B4-BE49-F238E27FC236}">
                <a16:creationId xmlns:a16="http://schemas.microsoft.com/office/drawing/2014/main" id="{D724458B-FA00-47E4-9E9E-42DBDB936AD7}"/>
              </a:ext>
            </a:extLst>
          </p:cNvPr>
          <p:cNvSpPr/>
          <p:nvPr/>
        </p:nvSpPr>
        <p:spPr>
          <a:xfrm>
            <a:off x="4075243" y="98626"/>
            <a:ext cx="82835" cy="82834"/>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4" name="Oval 173">
            <a:extLst>
              <a:ext uri="{FF2B5EF4-FFF2-40B4-BE49-F238E27FC236}">
                <a16:creationId xmlns:a16="http://schemas.microsoft.com/office/drawing/2014/main" id="{F7089EA4-AF14-4035-AE6E-3AF98DEE93CE}"/>
              </a:ext>
            </a:extLst>
          </p:cNvPr>
          <p:cNvSpPr/>
          <p:nvPr/>
        </p:nvSpPr>
        <p:spPr>
          <a:xfrm>
            <a:off x="417450" y="1400896"/>
            <a:ext cx="143932" cy="143932"/>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6" name="Picture 175">
            <a:extLst>
              <a:ext uri="{FF2B5EF4-FFF2-40B4-BE49-F238E27FC236}">
                <a16:creationId xmlns:a16="http://schemas.microsoft.com/office/drawing/2014/main" id="{2E1F6DCC-C76B-495F-87E6-0BD84AFB974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733" y="172374"/>
            <a:ext cx="2740434" cy="847178"/>
          </a:xfrm>
          <a:prstGeom prst="rect">
            <a:avLst/>
          </a:prstGeom>
          <a:effectLst>
            <a:outerShdw blurRad="228600" dist="38100" dir="2700000" algn="tl" rotWithShape="0">
              <a:srgbClr val="00486E">
                <a:alpha val="75000"/>
              </a:srgbClr>
            </a:outerShdw>
          </a:effectLst>
        </p:spPr>
      </p:pic>
      <p:sp>
        <p:nvSpPr>
          <p:cNvPr id="177" name="Oval 176">
            <a:extLst>
              <a:ext uri="{FF2B5EF4-FFF2-40B4-BE49-F238E27FC236}">
                <a16:creationId xmlns:a16="http://schemas.microsoft.com/office/drawing/2014/main" id="{3D7AFF94-7BD4-46AC-B544-BECCBABC0ABF}"/>
              </a:ext>
            </a:extLst>
          </p:cNvPr>
          <p:cNvSpPr/>
          <p:nvPr/>
        </p:nvSpPr>
        <p:spPr>
          <a:xfrm>
            <a:off x="1852674" y="1126321"/>
            <a:ext cx="432320" cy="432319"/>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8" name="Oval 177">
            <a:extLst>
              <a:ext uri="{FF2B5EF4-FFF2-40B4-BE49-F238E27FC236}">
                <a16:creationId xmlns:a16="http://schemas.microsoft.com/office/drawing/2014/main" id="{3CE1429F-0521-4AE1-BC2B-7D229C437AF2}"/>
              </a:ext>
            </a:extLst>
          </p:cNvPr>
          <p:cNvSpPr/>
          <p:nvPr/>
        </p:nvSpPr>
        <p:spPr>
          <a:xfrm>
            <a:off x="1375655" y="1191097"/>
            <a:ext cx="140019" cy="140018"/>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5443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ectangle 6">
            <a:extLst>
              <a:ext uri="{FF2B5EF4-FFF2-40B4-BE49-F238E27FC236}">
                <a16:creationId xmlns:a16="http://schemas.microsoft.com/office/drawing/2014/main" id="{DC67B976-F21C-4802-9AEC-D7F6074EDB35}"/>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5828471" y="3155247"/>
            <a:ext cx="5975555" cy="490977"/>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628650" y="412961"/>
            <a:ext cx="7886700" cy="57640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0461EC63-CF6F-475A-95C1-D235CD0829A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972047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9144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6543676" y="365125"/>
            <a:ext cx="1971675" cy="5811838"/>
          </a:xfrm>
        </p:spPr>
        <p:txBody>
          <a:bodyPr vert="eaVert"/>
          <a:lstStyle>
            <a:lvl1pPr>
              <a:defRPr>
                <a:solidFill>
                  <a:srgbClr val="00486E"/>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B4EF9DDD-C7E4-4A44-9D7A-BE5BDC26A5E9}"/>
              </a:ext>
            </a:extLst>
          </p:cNvPr>
          <p:cNvSpPr/>
          <p:nvPr/>
        </p:nvSpPr>
        <p:spPr>
          <a:xfrm>
            <a:off x="8598310" y="0"/>
            <a:ext cx="545690"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a:extLst>
              <a:ext uri="{FF2B5EF4-FFF2-40B4-BE49-F238E27FC236}">
                <a16:creationId xmlns:a16="http://schemas.microsoft.com/office/drawing/2014/main" id="{EA6E8175-9594-4866-85C8-DF977C0D85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546703" y="6032103"/>
            <a:ext cx="656196" cy="385998"/>
          </a:xfrm>
          <a:prstGeom prst="rect">
            <a:avLst/>
          </a:prstGeom>
        </p:spPr>
      </p:pic>
    </p:spTree>
    <p:extLst>
      <p:ext uri="{BB962C8B-B14F-4D97-AF65-F5344CB8AC3E}">
        <p14:creationId xmlns:p14="http://schemas.microsoft.com/office/powerpoint/2010/main" val="20817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203240C-0E7E-4F93-9599-558BF7B301B6}" type="datetimeFigureOut">
              <a:rPr lang="en-US" smtClean="0"/>
              <a:t>7/31/2019</a:t>
            </a:fld>
            <a:endParaRPr lang="en-US" dirty="0"/>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8273F1-8020-4257-B8F4-912E50A23424}" type="slidenum">
              <a:rPr lang="en-US" smtClean="0"/>
              <a:t>‹#›</a:t>
            </a:fld>
            <a:endParaRPr lang="en-US" dirty="0"/>
          </a:p>
        </p:txBody>
      </p:sp>
      <p:pic>
        <p:nvPicPr>
          <p:cNvPr id="10" name="Picture 9">
            <a:extLst>
              <a:ext uri="{FF2B5EF4-FFF2-40B4-BE49-F238E27FC236}">
                <a16:creationId xmlns:a16="http://schemas.microsoft.com/office/drawing/2014/main" id="{13D65362-7A43-41B1-A0D9-ADFD6B6F3551}"/>
              </a:ex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180475" y="152401"/>
            <a:ext cx="2464905" cy="762000"/>
          </a:xfrm>
          <a:prstGeom prst="rect">
            <a:avLst/>
          </a:prstGeom>
        </p:spPr>
      </p:pic>
    </p:spTree>
    <p:extLst>
      <p:ext uri="{BB962C8B-B14F-4D97-AF65-F5344CB8AC3E}">
        <p14:creationId xmlns:p14="http://schemas.microsoft.com/office/powerpoint/2010/main" val="22483656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53DA37-52D9-47A9-8992-92277BE79587}"/>
              </a:ext>
            </a:extLst>
          </p:cNvPr>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A7CE9FD2-B2C1-45AA-8277-E066085199FF}"/>
              </a:ext>
            </a:extLst>
          </p:cNvPr>
          <p:cNvSpPr>
            <a:spLocks noGrp="1"/>
          </p:cNvSpPr>
          <p:nvPr>
            <p:ph type="title"/>
          </p:nvPr>
        </p:nvSpPr>
        <p:spPr>
          <a:xfrm>
            <a:off x="1600200" y="4648200"/>
            <a:ext cx="73152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endParaRPr kumimoji="0" lang="en-US" dirty="0"/>
          </a:p>
        </p:txBody>
      </p:sp>
      <p:sp>
        <p:nvSpPr>
          <p:cNvPr id="7" name="Date Placeholder 11">
            <a:extLst>
              <a:ext uri="{FF2B5EF4-FFF2-40B4-BE49-F238E27FC236}">
                <a16:creationId xmlns:a16="http://schemas.microsoft.com/office/drawing/2014/main" id="{1D17D2BA-F70E-4B42-822F-247A5F2A619A}"/>
              </a:ext>
            </a:extLst>
          </p:cNvPr>
          <p:cNvSpPr>
            <a:spLocks noGrp="1"/>
          </p:cNvSpPr>
          <p:nvPr>
            <p:ph type="dt" sz="half" idx="10"/>
          </p:nvPr>
        </p:nvSpPr>
        <p:spPr>
          <a:xfrm>
            <a:off x="6248400" y="6248400"/>
            <a:ext cx="914400" cy="365125"/>
          </a:xfrm>
        </p:spPr>
        <p:txBody>
          <a:bodyPr rtlCol="0"/>
          <a:lstStyle/>
          <a:p>
            <a:fld id="{1203240C-0E7E-4F93-9599-558BF7B301B6}" type="datetimeFigureOut">
              <a:rPr lang="en-US" smtClean="0"/>
              <a:t>7/31/2019</a:t>
            </a:fld>
            <a:endParaRPr lang="en-US" dirty="0"/>
          </a:p>
        </p:txBody>
      </p:sp>
      <p:sp>
        <p:nvSpPr>
          <p:cNvPr id="9" name="Slide Number Placeholder 12">
            <a:extLst>
              <a:ext uri="{FF2B5EF4-FFF2-40B4-BE49-F238E27FC236}">
                <a16:creationId xmlns:a16="http://schemas.microsoft.com/office/drawing/2014/main" id="{6D06DF6B-1361-440D-A963-F64526BF7A94}"/>
              </a:ext>
            </a:extLst>
          </p:cNvPr>
          <p:cNvSpPr>
            <a:spLocks noGrp="1"/>
          </p:cNvSpPr>
          <p:nvPr>
            <p:ph type="sldNum" sz="quarter" idx="11"/>
          </p:nvPr>
        </p:nvSpPr>
        <p:spPr>
          <a:xfrm>
            <a:off x="7505700" y="6248206"/>
            <a:ext cx="1409700" cy="365125"/>
          </a:xfrm>
        </p:spPr>
        <p:txBody>
          <a:bodyPr rtlCol="0"/>
          <a:lstStyle>
            <a:lvl1pPr>
              <a:defRPr sz="1200">
                <a:latin typeface="Tw Cen MT Condensed Extra Bold" panose="020B0803020202020204" pitchFamily="34" charset="0"/>
              </a:defRPr>
            </a:lvl1pPr>
          </a:lstStyle>
          <a:p>
            <a:fld id="{638273F1-8020-4257-B8F4-912E50A23424}" type="slidenum">
              <a:rPr lang="en-US" smtClean="0"/>
              <a:t>‹#›</a:t>
            </a:fld>
            <a:endParaRPr lang="en-US" dirty="0"/>
          </a:p>
        </p:txBody>
      </p:sp>
      <p:sp>
        <p:nvSpPr>
          <p:cNvPr id="11" name="Picture Placeholder 2">
            <a:extLst>
              <a:ext uri="{FF2B5EF4-FFF2-40B4-BE49-F238E27FC236}">
                <a16:creationId xmlns:a16="http://schemas.microsoft.com/office/drawing/2014/main" id="{7409EFCE-5A05-48E1-91EC-8155F9F99163}"/>
              </a:ext>
            </a:extLst>
          </p:cNvPr>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pic>
        <p:nvPicPr>
          <p:cNvPr id="12" name="Picture 11">
            <a:extLst>
              <a:ext uri="{FF2B5EF4-FFF2-40B4-BE49-F238E27FC236}">
                <a16:creationId xmlns:a16="http://schemas.microsoft.com/office/drawing/2014/main" id="{6FCAF1B7-6553-47DE-803D-A5B59919E52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140722"/>
            <a:ext cx="762000" cy="464142"/>
          </a:xfrm>
          <a:prstGeom prst="rect">
            <a:avLst/>
          </a:prstGeom>
        </p:spPr>
      </p:pic>
    </p:spTree>
    <p:extLst>
      <p:ext uri="{BB962C8B-B14F-4D97-AF65-F5344CB8AC3E}">
        <p14:creationId xmlns:p14="http://schemas.microsoft.com/office/powerpoint/2010/main" val="993103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2208-70AF-4017-9E4B-D73263C19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638273F1-8020-4257-B8F4-912E50A23424}" type="slidenum">
              <a:rPr lang="en-US" smtClean="0"/>
              <a:t>‹#›</a:t>
            </a:fld>
            <a:endParaRPr lang="en-US" dirty="0"/>
          </a:p>
        </p:txBody>
      </p:sp>
    </p:spTree>
    <p:extLst>
      <p:ext uri="{BB962C8B-B14F-4D97-AF65-F5344CB8AC3E}">
        <p14:creationId xmlns:p14="http://schemas.microsoft.com/office/powerpoint/2010/main" val="292050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7"/>
            <a:ext cx="9144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1F5A9719-A796-44EB-8D22-C7BBB0DB36DB}"/>
              </a:ext>
            </a:extLst>
          </p:cNvPr>
          <p:cNvSpPr/>
          <p:nvPr/>
        </p:nvSpPr>
        <p:spPr>
          <a:xfrm>
            <a:off x="0" y="5104022"/>
            <a:ext cx="9144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dirty="0"/>
              <a:t>Contents</a:t>
            </a:r>
          </a:p>
        </p:txBody>
      </p:sp>
    </p:spTree>
    <p:extLst>
      <p:ext uri="{BB962C8B-B14F-4D97-AF65-F5344CB8AC3E}">
        <p14:creationId xmlns:p14="http://schemas.microsoft.com/office/powerpoint/2010/main" val="124294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11949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629842" y="1223961"/>
            <a:ext cx="3868340"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629842" y="2047873"/>
            <a:ext cx="3868340"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4629152" y="1223961"/>
            <a:ext cx="3887391"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4629152" y="2047873"/>
            <a:ext cx="3887391" cy="4141790"/>
          </a:xfrm>
          <a:ln>
            <a:solidFill>
              <a:srgbClr val="E0F0F2"/>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11" name="Title Placeholder 1">
            <a:extLst>
              <a:ext uri="{FF2B5EF4-FFF2-40B4-BE49-F238E27FC236}">
                <a16:creationId xmlns:a16="http://schemas.microsoft.com/office/drawing/2014/main" id="{A72A139E-6485-4047-AF53-EA8FE564FB6A}"/>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537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3695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Tree>
    <p:extLst>
      <p:ext uri="{BB962C8B-B14F-4D97-AF65-F5344CB8AC3E}">
        <p14:creationId xmlns:p14="http://schemas.microsoft.com/office/powerpoint/2010/main" val="53892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8B0053EA-9CD2-48B5-BB97-FD4CB17F2CC5}"/>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35026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fld id="{1203240C-0E7E-4F93-9599-558BF7B301B6}" type="datetimeFigureOut">
              <a:rPr lang="en-US" smtClean="0"/>
              <a:t>7/31/2019</a:t>
            </a:fld>
            <a:endParaRPr lang="en-US" dirty="0"/>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638273F1-8020-4257-B8F4-912E50A23424}" type="slidenum">
              <a:rPr lang="en-US" smtClean="0"/>
              <a:t>‹#›</a:t>
            </a:fld>
            <a:endParaRPr lang="en-US" dirty="0"/>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629841" y="987425"/>
            <a:ext cx="2949178"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9" name="Title Placeholder 1">
            <a:extLst>
              <a:ext uri="{FF2B5EF4-FFF2-40B4-BE49-F238E27FC236}">
                <a16:creationId xmlns:a16="http://schemas.microsoft.com/office/drawing/2014/main" id="{5D134985-1A44-4116-8C6E-B5B159580501}"/>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8475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628650" y="1221971"/>
            <a:ext cx="7886700" cy="4954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fld id="{1203240C-0E7E-4F93-9599-558BF7B301B6}" type="datetimeFigureOut">
              <a:rPr lang="en-US" smtClean="0"/>
              <a:t>7/31/2019</a:t>
            </a:fld>
            <a:endParaRPr lang="en-US" dirty="0"/>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638273F1-8020-4257-B8F4-912E50A23424}" type="slidenum">
              <a:rPr lang="en-US" smtClean="0"/>
              <a:t>‹#›</a:t>
            </a:fld>
            <a:endParaRPr lang="en-US" dirty="0"/>
          </a:p>
        </p:txBody>
      </p:sp>
      <p:sp>
        <p:nvSpPr>
          <p:cNvPr id="7" name="Rectangle 6">
            <a:extLst>
              <a:ext uri="{FF2B5EF4-FFF2-40B4-BE49-F238E27FC236}">
                <a16:creationId xmlns:a16="http://schemas.microsoft.com/office/drawing/2014/main" id="{A9FDD35D-5D43-4C99-9DEB-2FFABDB73BE6}"/>
              </a:ext>
            </a:extLst>
          </p:cNvPr>
          <p:cNvSpPr/>
          <p:nvPr/>
        </p:nvSpPr>
        <p:spPr>
          <a:xfrm>
            <a:off x="0" y="1"/>
            <a:ext cx="9144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Box 11">
            <a:extLst>
              <a:ext uri="{FF2B5EF4-FFF2-40B4-BE49-F238E27FC236}">
                <a16:creationId xmlns:a16="http://schemas.microsoft.com/office/drawing/2014/main" id="{05807DE4-E7FA-4D98-8EA1-9DA24079CE23}"/>
              </a:ext>
            </a:extLst>
          </p:cNvPr>
          <p:cNvSpPr txBox="1"/>
          <p:nvPr/>
        </p:nvSpPr>
        <p:spPr>
          <a:xfrm>
            <a:off x="2775859" y="6400420"/>
            <a:ext cx="359228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65000"/>
                  </a:schemeClr>
                </a:solidFill>
                <a:latin typeface="Tw Cen MT Condensed" panose="020B0606020104020203" pitchFamily="34" charset="0"/>
              </a:rPr>
              <a:t>© Copyright 2007-2019 Texas Education Agency (TEA). All Rights Reserved.</a:t>
            </a:r>
          </a:p>
        </p:txBody>
      </p:sp>
      <p:pic>
        <p:nvPicPr>
          <p:cNvPr id="10" name="Picture 9">
            <a:extLst>
              <a:ext uri="{FF2B5EF4-FFF2-40B4-BE49-F238E27FC236}">
                <a16:creationId xmlns:a16="http://schemas.microsoft.com/office/drawing/2014/main" id="{B4D55F6A-3C10-460A-A6E7-6A6A8E26A0F1}"/>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67700" y="127908"/>
            <a:ext cx="818876" cy="481692"/>
          </a:xfrm>
          <a:prstGeom prst="rect">
            <a:avLst/>
          </a:prstGeom>
        </p:spPr>
      </p:pic>
    </p:spTree>
    <p:extLst>
      <p:ext uri="{BB962C8B-B14F-4D97-AF65-F5344CB8AC3E}">
        <p14:creationId xmlns:p14="http://schemas.microsoft.com/office/powerpoint/2010/main" val="30424415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4" r:id="rId13"/>
  </p:sldLayoutIdLst>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apitol.texas.gov/tlodocs/86R/billtext/html/HB00003F.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90FE0-0D69-46E4-86C4-0E42103FF656}"/>
              </a:ext>
            </a:extLst>
          </p:cNvPr>
          <p:cNvSpPr>
            <a:spLocks noGrp="1"/>
          </p:cNvSpPr>
          <p:nvPr>
            <p:ph type="ctrTitle"/>
          </p:nvPr>
        </p:nvSpPr>
        <p:spPr/>
        <p:txBody>
          <a:bodyPr>
            <a:noAutofit/>
          </a:bodyPr>
          <a:lstStyle/>
          <a:p>
            <a:r>
              <a:rPr lang="en-US" sz="3200" dirty="0"/>
              <a:t>New Tech indicator and Expansion of Career &amp; Technical Education</a:t>
            </a:r>
          </a:p>
        </p:txBody>
      </p:sp>
      <p:sp>
        <p:nvSpPr>
          <p:cNvPr id="4" name="Text Placeholder 3">
            <a:extLst>
              <a:ext uri="{FF2B5EF4-FFF2-40B4-BE49-F238E27FC236}">
                <a16:creationId xmlns:a16="http://schemas.microsoft.com/office/drawing/2014/main" id="{6E19F0C6-669D-4145-8A49-2DD7D983783E}"/>
              </a:ext>
            </a:extLst>
          </p:cNvPr>
          <p:cNvSpPr>
            <a:spLocks noGrp="1"/>
          </p:cNvSpPr>
          <p:nvPr>
            <p:ph type="body" sz="quarter" idx="12"/>
          </p:nvPr>
        </p:nvSpPr>
        <p:spPr/>
        <p:txBody>
          <a:bodyPr/>
          <a:lstStyle/>
          <a:p>
            <a:r>
              <a:rPr lang="en-US" sz="1800" dirty="0"/>
              <a:t>July 30, 2019 – August 1, 2019</a:t>
            </a:r>
          </a:p>
          <a:p>
            <a:endParaRPr lang="en-US" dirty="0"/>
          </a:p>
        </p:txBody>
      </p:sp>
    </p:spTree>
    <p:extLst>
      <p:ext uri="{BB962C8B-B14F-4D97-AF65-F5344CB8AC3E}">
        <p14:creationId xmlns:p14="http://schemas.microsoft.com/office/powerpoint/2010/main" val="333555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3600" dirty="0"/>
              <a:t>NEW-TECH-INDICATOR-CODE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848000058"/>
              </p:ext>
            </p:extLst>
          </p:nvPr>
        </p:nvGraphicFramePr>
        <p:xfrm>
          <a:off x="348916" y="1313887"/>
          <a:ext cx="8444889" cy="2194560"/>
        </p:xfrm>
        <a:graphic>
          <a:graphicData uri="http://schemas.openxmlformats.org/drawingml/2006/table">
            <a:tbl>
              <a:tblPr firstRow="1" bandRow="1">
                <a:tableStyleId>{5C22544A-7EE6-4342-B048-85BDC9FD1C3A}</a:tableStyleId>
              </a:tblPr>
              <a:tblGrid>
                <a:gridCol w="730854">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185420">
                <a:tc rowSpan="2">
                  <a:txBody>
                    <a:bodyPr/>
                    <a:lstStyle/>
                    <a:p>
                      <a:r>
                        <a:rPr lang="en-US" sz="1400" kern="1200" dirty="0">
                          <a:solidFill>
                            <a:schemeClr val="dk1"/>
                          </a:solidFill>
                          <a:latin typeface="+mn-lt"/>
                          <a:ea typeface="+mn-ea"/>
                          <a:cs typeface="+mn-cs"/>
                        </a:rPr>
                        <a:t>40100-new3</a:t>
                      </a:r>
                    </a:p>
                    <a:p>
                      <a:endParaRPr lang="en-US" sz="1400" kern="1200" dirty="0">
                        <a:solidFill>
                          <a:schemeClr val="dk1"/>
                        </a:solidFill>
                        <a:latin typeface="+mn-lt"/>
                        <a:ea typeface="+mn-ea"/>
                        <a:cs typeface="+mn-cs"/>
                      </a:endParaRPr>
                    </a:p>
                    <a:p>
                      <a:r>
                        <a:rPr lang="en-US" sz="1400" kern="1200" dirty="0">
                          <a:solidFill>
                            <a:schemeClr val="dk1"/>
                          </a:solidFill>
                          <a:highlight>
                            <a:srgbClr val="FFFF00"/>
                          </a:highlight>
                          <a:latin typeface="+mn-lt"/>
                          <a:ea typeface="+mn-ea"/>
                          <a:cs typeface="+mn-cs"/>
                        </a:rPr>
                        <a:t>NEW</a:t>
                      </a:r>
                      <a:endParaRPr lang="en-US" sz="1400" kern="1200" dirty="0">
                        <a:solidFill>
                          <a:schemeClr val="dk1"/>
                        </a:solidFill>
                        <a:latin typeface="+mn-lt"/>
                        <a:ea typeface="+mn-ea"/>
                        <a:cs typeface="+mn-cs"/>
                      </a:endParaRP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NEW-TECH-INDICATOR-CODE is "1", then the student must be reported with at least some Attendance or Flexible Attendance in a CAMPUS-ID-OF-ENROLLMENT that is a New Tech Network campus.</a:t>
                      </a:r>
                    </a:p>
                  </a:txBody>
                  <a:tcPr marL="45720" marR="45720"/>
                </a:tc>
                <a:tc rowSpan="2">
                  <a:txBody>
                    <a:bodyPr/>
                    <a:lstStyle/>
                    <a:p>
                      <a:r>
                        <a:rPr lang="en-US" sz="1400" dirty="0"/>
                        <a:t>F</a:t>
                      </a:r>
                    </a:p>
                  </a:txBody>
                  <a:tcPr/>
                </a:tc>
                <a:tc rowSpan="2">
                  <a:txBody>
                    <a:bodyPr/>
                    <a:lstStyle/>
                    <a:p>
                      <a:r>
                        <a:rPr lang="en-US" sz="1400" dirty="0"/>
                        <a:t>3</a:t>
                      </a:r>
                    </a:p>
                  </a:txBody>
                  <a:tcPr/>
                </a:tc>
                <a:tc rowSpan="2">
                  <a:txBody>
                    <a:bodyPr/>
                    <a:lstStyle/>
                    <a:p>
                      <a:r>
                        <a:rPr lang="en-US" sz="1400" dirty="0"/>
                        <a:t>District, </a:t>
                      </a:r>
                    </a:p>
                    <a:p>
                      <a:r>
                        <a:rPr lang="en-US" sz="1400" dirty="0"/>
                        <a:t>Charter</a:t>
                      </a:r>
                    </a:p>
                  </a:txBody>
                  <a:tcPr/>
                </a:tc>
                <a:extLst>
                  <a:ext uri="{0D108BD9-81ED-4DB2-BD59-A6C34878D82A}">
                    <a16:rowId xmlns:a16="http://schemas.microsoft.com/office/drawing/2014/main" val="1008043747"/>
                  </a:ext>
                </a:extLst>
              </a:tr>
              <a:tr h="185420">
                <a:tc vMerge="1">
                  <a:txBody>
                    <a:bodyPr/>
                    <a:lstStyle/>
                    <a:p>
                      <a:endParaRPr lang="en-US"/>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A student reported as enrolled in a New Tech Network campus must have Attendance or Flexible Attendance in a TX-CampusIdOfEnrollment that is a New Tech Network campus.</a:t>
                      </a:r>
                      <a:endParaRPr lang="en-US" sz="1400" kern="1200" dirty="0">
                        <a:solidFill>
                          <a:schemeClr val="dk1"/>
                        </a:solidFill>
                        <a:latin typeface="+mn-lt"/>
                        <a:ea typeface="+mn-ea"/>
                        <a:cs typeface="+mn-cs"/>
                      </a:endParaRPr>
                    </a:p>
                  </a:txBody>
                  <a:tcPr marL="45720" marR="4572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09176651"/>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Information Context Rules, continued</a:t>
            </a:r>
          </a:p>
        </p:txBody>
      </p:sp>
      <p:sp>
        <p:nvSpPr>
          <p:cNvPr id="7" name="Rectangle 6">
            <a:extLst>
              <a:ext uri="{FF2B5EF4-FFF2-40B4-BE49-F238E27FC236}">
                <a16:creationId xmlns:a16="http://schemas.microsoft.com/office/drawing/2014/main" id="{811D4BB3-8605-4C07-B00F-4563ACADCD0D}"/>
              </a:ext>
            </a:extLst>
          </p:cNvPr>
          <p:cNvSpPr/>
          <p:nvPr/>
        </p:nvSpPr>
        <p:spPr>
          <a:xfrm>
            <a:off x="350195" y="4050424"/>
            <a:ext cx="8443610" cy="923330"/>
          </a:xfrm>
          <a:prstGeom prst="rect">
            <a:avLst/>
          </a:prstGeom>
        </p:spPr>
        <p:txBody>
          <a:bodyPr wrap="square">
            <a:spAutoFit/>
          </a:bodyPr>
          <a:lstStyle/>
          <a:p>
            <a:pPr marL="285750" indent="-285750">
              <a:buFont typeface="Arial" panose="020B0604020202020204" pitchFamily="34" charset="0"/>
              <a:buChar char="•"/>
            </a:pPr>
            <a:r>
              <a:rPr lang="en-US" dirty="0"/>
              <a:t>Students who are reported as participating in the New Tech Network program in PEIMS Submission 3 must report attendance or flexible attendance in a campus that has entered into an agreement with the New Tech Network. </a:t>
            </a:r>
          </a:p>
        </p:txBody>
      </p:sp>
    </p:spTree>
    <p:extLst>
      <p:ext uri="{BB962C8B-B14F-4D97-AF65-F5344CB8AC3E}">
        <p14:creationId xmlns:p14="http://schemas.microsoft.com/office/powerpoint/2010/main" val="369735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DD1A-54D6-4D9D-870F-7E5C998C238C}"/>
              </a:ext>
            </a:extLst>
          </p:cNvPr>
          <p:cNvSpPr>
            <a:spLocks noGrp="1"/>
          </p:cNvSpPr>
          <p:nvPr>
            <p:ph type="title"/>
          </p:nvPr>
        </p:nvSpPr>
        <p:spPr/>
        <p:txBody>
          <a:bodyPr/>
          <a:lstStyle/>
          <a:p>
            <a:r>
              <a:rPr lang="en-US" dirty="0"/>
              <a:t>19-20 New Tech Network Campuses</a:t>
            </a:r>
          </a:p>
        </p:txBody>
      </p:sp>
      <p:sp>
        <p:nvSpPr>
          <p:cNvPr id="3" name="Content Placeholder 2">
            <a:extLst>
              <a:ext uri="{FF2B5EF4-FFF2-40B4-BE49-F238E27FC236}">
                <a16:creationId xmlns:a16="http://schemas.microsoft.com/office/drawing/2014/main" id="{9A3675F1-6EC4-4E88-A567-B94F145515EF}"/>
              </a:ext>
            </a:extLst>
          </p:cNvPr>
          <p:cNvSpPr>
            <a:spLocks noGrp="1"/>
          </p:cNvSpPr>
          <p:nvPr>
            <p:ph idx="1"/>
          </p:nvPr>
        </p:nvSpPr>
        <p:spPr/>
        <p:txBody>
          <a:bodyPr>
            <a:normAutofit fontScale="92500" lnSpcReduction="20000"/>
          </a:bodyPr>
          <a:lstStyle/>
          <a:p>
            <a:r>
              <a:rPr lang="en-US" b="1" dirty="0">
                <a:latin typeface="Open sans"/>
              </a:rPr>
              <a:t>23 </a:t>
            </a:r>
            <a:r>
              <a:rPr lang="en-US" dirty="0">
                <a:latin typeface="Open sans"/>
              </a:rPr>
              <a:t>campuses in </a:t>
            </a:r>
            <a:r>
              <a:rPr lang="en-US" b="1" dirty="0">
                <a:latin typeface="Open sans"/>
              </a:rPr>
              <a:t>4</a:t>
            </a:r>
            <a:r>
              <a:rPr lang="en-US" dirty="0">
                <a:latin typeface="Open sans"/>
              </a:rPr>
              <a:t> ESC regions (10, 13, 18, 19)</a:t>
            </a:r>
          </a:p>
          <a:p>
            <a:pPr marL="0" indent="0">
              <a:buNone/>
            </a:pPr>
            <a:endParaRPr lang="en-US" b="1" dirty="0">
              <a:latin typeface="Open sans"/>
            </a:endParaRPr>
          </a:p>
          <a:p>
            <a:pPr marL="0" indent="0">
              <a:buNone/>
            </a:pPr>
            <a:r>
              <a:rPr lang="en-US" b="1" dirty="0">
                <a:latin typeface="Open sans"/>
              </a:rPr>
              <a:t>Region 10</a:t>
            </a:r>
          </a:p>
          <a:p>
            <a:r>
              <a:rPr lang="en-US" dirty="0">
                <a:latin typeface="Open sans"/>
              </a:rPr>
              <a:t>Coppell ISD	</a:t>
            </a:r>
          </a:p>
          <a:p>
            <a:pPr lvl="1"/>
            <a:r>
              <a:rPr lang="en-US" dirty="0">
                <a:latin typeface="Open sans"/>
              </a:rPr>
              <a:t>New Tech High @ Coppell</a:t>
            </a:r>
          </a:p>
          <a:p>
            <a:r>
              <a:rPr lang="en-US" dirty="0">
                <a:latin typeface="Open sans"/>
              </a:rPr>
              <a:t>Dallas ISD</a:t>
            </a:r>
          </a:p>
          <a:p>
            <a:pPr lvl="1"/>
            <a:r>
              <a:rPr lang="en-US" dirty="0">
                <a:latin typeface="Open sans"/>
              </a:rPr>
              <a:t>New Tech HS at BF Darrell HS</a:t>
            </a:r>
          </a:p>
          <a:p>
            <a:r>
              <a:rPr lang="en-US" dirty="0">
                <a:latin typeface="Open sans"/>
              </a:rPr>
              <a:t>Leadership Prep School	</a:t>
            </a:r>
          </a:p>
          <a:p>
            <a:pPr lvl="1"/>
            <a:r>
              <a:rPr lang="en-US" dirty="0">
                <a:latin typeface="Open sans"/>
              </a:rPr>
              <a:t>Leadership Prep School</a:t>
            </a:r>
          </a:p>
          <a:p>
            <a:r>
              <a:rPr lang="en-US" dirty="0">
                <a:latin typeface="Open sans"/>
              </a:rPr>
              <a:t>Legacy Preparatory </a:t>
            </a:r>
          </a:p>
          <a:p>
            <a:pPr lvl="1"/>
            <a:r>
              <a:rPr lang="en-US" dirty="0">
                <a:latin typeface="Open sans"/>
              </a:rPr>
              <a:t>Legacy Preparatory Charter Academy @ Mesquite West Campus</a:t>
            </a:r>
          </a:p>
          <a:p>
            <a:pPr lvl="1"/>
            <a:r>
              <a:rPr lang="en-US" dirty="0">
                <a:latin typeface="Open sans"/>
              </a:rPr>
              <a:t>Legacy Preparatory Charter Academy @ Plano</a:t>
            </a:r>
          </a:p>
          <a:p>
            <a:pPr lvl="1"/>
            <a:endParaRPr lang="en-US" dirty="0">
              <a:latin typeface="Open sans"/>
            </a:endParaRPr>
          </a:p>
          <a:p>
            <a:endParaRPr lang="en-US" dirty="0"/>
          </a:p>
        </p:txBody>
      </p:sp>
    </p:spTree>
    <p:extLst>
      <p:ext uri="{BB962C8B-B14F-4D97-AF65-F5344CB8AC3E}">
        <p14:creationId xmlns:p14="http://schemas.microsoft.com/office/powerpoint/2010/main" val="15988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DD1A-54D6-4D9D-870F-7E5C998C238C}"/>
              </a:ext>
            </a:extLst>
          </p:cNvPr>
          <p:cNvSpPr>
            <a:spLocks noGrp="1"/>
          </p:cNvSpPr>
          <p:nvPr>
            <p:ph type="title"/>
          </p:nvPr>
        </p:nvSpPr>
        <p:spPr/>
        <p:txBody>
          <a:bodyPr/>
          <a:lstStyle/>
          <a:p>
            <a:r>
              <a:rPr lang="en-US" dirty="0"/>
              <a:t>19-20 New Tech Network Campuses</a:t>
            </a:r>
          </a:p>
        </p:txBody>
      </p:sp>
      <p:sp>
        <p:nvSpPr>
          <p:cNvPr id="3" name="Content Placeholder 2">
            <a:extLst>
              <a:ext uri="{FF2B5EF4-FFF2-40B4-BE49-F238E27FC236}">
                <a16:creationId xmlns:a16="http://schemas.microsoft.com/office/drawing/2014/main" id="{9A3675F1-6EC4-4E88-A567-B94F145515EF}"/>
              </a:ext>
            </a:extLst>
          </p:cNvPr>
          <p:cNvSpPr>
            <a:spLocks noGrp="1"/>
          </p:cNvSpPr>
          <p:nvPr>
            <p:ph idx="1"/>
          </p:nvPr>
        </p:nvSpPr>
        <p:spPr/>
        <p:txBody>
          <a:bodyPr>
            <a:normAutofit/>
          </a:bodyPr>
          <a:lstStyle/>
          <a:p>
            <a:pPr marL="0" indent="0">
              <a:buNone/>
            </a:pPr>
            <a:r>
              <a:rPr lang="en-US" b="1" dirty="0">
                <a:latin typeface="Open sans"/>
              </a:rPr>
              <a:t>Region 13</a:t>
            </a:r>
          </a:p>
          <a:p>
            <a:r>
              <a:rPr lang="en-US" dirty="0">
                <a:latin typeface="Open sans"/>
              </a:rPr>
              <a:t>Cedars International Academy</a:t>
            </a:r>
          </a:p>
          <a:p>
            <a:pPr lvl="1"/>
            <a:r>
              <a:rPr lang="en-US" dirty="0">
                <a:latin typeface="Open sans"/>
              </a:rPr>
              <a:t>Cedars Academy Next Generation HS at Highland</a:t>
            </a:r>
          </a:p>
          <a:p>
            <a:pPr lvl="1"/>
            <a:r>
              <a:rPr lang="en-US" dirty="0">
                <a:latin typeface="Open sans"/>
              </a:rPr>
              <a:t>Cedars International New Tech Academy</a:t>
            </a:r>
          </a:p>
          <a:p>
            <a:r>
              <a:rPr lang="en-US" dirty="0">
                <a:latin typeface="Open sans"/>
              </a:rPr>
              <a:t>Comal ISD</a:t>
            </a:r>
          </a:p>
          <a:p>
            <a:pPr lvl="1"/>
            <a:r>
              <a:rPr lang="en-US" dirty="0">
                <a:latin typeface="Open sans"/>
              </a:rPr>
              <a:t>Danville Middle School</a:t>
            </a:r>
          </a:p>
          <a:p>
            <a:pPr lvl="1"/>
            <a:r>
              <a:rPr lang="en-US" dirty="0">
                <a:latin typeface="Open sans"/>
              </a:rPr>
              <a:t>Pieper Ranch Middle School</a:t>
            </a:r>
          </a:p>
          <a:p>
            <a:pPr lvl="1"/>
            <a:r>
              <a:rPr lang="en-US" dirty="0">
                <a:latin typeface="Open sans"/>
              </a:rPr>
              <a:t>Memorial Early College HS with St. Phillip’s</a:t>
            </a:r>
          </a:p>
          <a:p>
            <a:r>
              <a:rPr lang="en-US" dirty="0">
                <a:latin typeface="Open sans"/>
              </a:rPr>
              <a:t>Manor ISD</a:t>
            </a:r>
          </a:p>
          <a:p>
            <a:pPr lvl="1"/>
            <a:r>
              <a:rPr lang="en-US" dirty="0">
                <a:latin typeface="Open sans"/>
              </a:rPr>
              <a:t>Manor New Tech Middle</a:t>
            </a:r>
          </a:p>
          <a:p>
            <a:pPr lvl="1"/>
            <a:r>
              <a:rPr lang="en-US" dirty="0">
                <a:latin typeface="Open sans"/>
              </a:rPr>
              <a:t>Manor New Technology High School	</a:t>
            </a:r>
          </a:p>
          <a:p>
            <a:pPr lvl="1"/>
            <a:endParaRPr lang="en-US" dirty="0">
              <a:latin typeface="Open sans"/>
            </a:endParaRPr>
          </a:p>
          <a:p>
            <a:endParaRPr lang="en-US" dirty="0"/>
          </a:p>
        </p:txBody>
      </p:sp>
    </p:spTree>
    <p:extLst>
      <p:ext uri="{BB962C8B-B14F-4D97-AF65-F5344CB8AC3E}">
        <p14:creationId xmlns:p14="http://schemas.microsoft.com/office/powerpoint/2010/main" val="239418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DD1A-54D6-4D9D-870F-7E5C998C238C}"/>
              </a:ext>
            </a:extLst>
          </p:cNvPr>
          <p:cNvSpPr>
            <a:spLocks noGrp="1"/>
          </p:cNvSpPr>
          <p:nvPr>
            <p:ph type="title"/>
          </p:nvPr>
        </p:nvSpPr>
        <p:spPr/>
        <p:txBody>
          <a:bodyPr/>
          <a:lstStyle/>
          <a:p>
            <a:r>
              <a:rPr lang="en-US" dirty="0"/>
              <a:t>19-20 New Tech Network Campuses</a:t>
            </a:r>
          </a:p>
        </p:txBody>
      </p:sp>
      <p:sp>
        <p:nvSpPr>
          <p:cNvPr id="3" name="Content Placeholder 2">
            <a:extLst>
              <a:ext uri="{FF2B5EF4-FFF2-40B4-BE49-F238E27FC236}">
                <a16:creationId xmlns:a16="http://schemas.microsoft.com/office/drawing/2014/main" id="{9A3675F1-6EC4-4E88-A567-B94F145515EF}"/>
              </a:ext>
            </a:extLst>
          </p:cNvPr>
          <p:cNvSpPr>
            <a:spLocks noGrp="1"/>
          </p:cNvSpPr>
          <p:nvPr>
            <p:ph idx="1"/>
          </p:nvPr>
        </p:nvSpPr>
        <p:spPr/>
        <p:txBody>
          <a:bodyPr>
            <a:normAutofit fontScale="92500" lnSpcReduction="20000"/>
          </a:bodyPr>
          <a:lstStyle/>
          <a:p>
            <a:pPr marL="0" indent="0">
              <a:buNone/>
            </a:pPr>
            <a:r>
              <a:rPr lang="en-US" b="1" dirty="0">
                <a:latin typeface="Open sans"/>
              </a:rPr>
              <a:t>Region 18</a:t>
            </a:r>
          </a:p>
          <a:p>
            <a:r>
              <a:rPr lang="en-US" dirty="0">
                <a:latin typeface="Open sans"/>
              </a:rPr>
              <a:t>Ector County</a:t>
            </a:r>
          </a:p>
          <a:p>
            <a:pPr lvl="1"/>
            <a:r>
              <a:rPr lang="en-US" dirty="0">
                <a:latin typeface="Open sans"/>
              </a:rPr>
              <a:t>George H.W. Bush New Tech Odessa</a:t>
            </a:r>
          </a:p>
          <a:p>
            <a:pPr lvl="1"/>
            <a:endParaRPr lang="en-US" dirty="0">
              <a:latin typeface="Open sans"/>
            </a:endParaRPr>
          </a:p>
          <a:p>
            <a:pPr marL="0" indent="0">
              <a:buNone/>
            </a:pPr>
            <a:r>
              <a:rPr lang="en-US" b="1" dirty="0">
                <a:latin typeface="Open sans"/>
              </a:rPr>
              <a:t>Region 19</a:t>
            </a:r>
          </a:p>
          <a:p>
            <a:r>
              <a:rPr lang="en-US" dirty="0">
                <a:latin typeface="Open sans"/>
              </a:rPr>
              <a:t>El Paso ISD</a:t>
            </a:r>
          </a:p>
          <a:p>
            <a:pPr lvl="1"/>
            <a:r>
              <a:rPr lang="en-US" dirty="0">
                <a:latin typeface="Open sans"/>
              </a:rPr>
              <a:t>Bulldog New Tech at Brown Middle School	</a:t>
            </a:r>
          </a:p>
          <a:p>
            <a:pPr lvl="1"/>
            <a:r>
              <a:rPr lang="en-US" dirty="0">
                <a:latin typeface="Open sans"/>
              </a:rPr>
              <a:t>Cobra Tech Academy at Canyon Hills Middle School	</a:t>
            </a:r>
          </a:p>
          <a:p>
            <a:pPr lvl="1"/>
            <a:r>
              <a:rPr lang="en-US" dirty="0">
                <a:latin typeface="Open sans"/>
              </a:rPr>
              <a:t>Cougar new Tech at Franklin</a:t>
            </a:r>
          </a:p>
          <a:p>
            <a:pPr lvl="1"/>
            <a:r>
              <a:rPr lang="en-US" dirty="0">
                <a:latin typeface="Open sans"/>
              </a:rPr>
              <a:t>Grizzly New Tech at Guillen Middle School</a:t>
            </a:r>
          </a:p>
          <a:p>
            <a:pPr lvl="1"/>
            <a:r>
              <a:rPr lang="en-US" dirty="0">
                <a:latin typeface="Open sans"/>
              </a:rPr>
              <a:t>Oso New Tech at Bowie High School	</a:t>
            </a:r>
          </a:p>
          <a:p>
            <a:pPr lvl="1"/>
            <a:r>
              <a:rPr lang="en-US" dirty="0">
                <a:latin typeface="Open sans"/>
              </a:rPr>
              <a:t>Panther New Tech at Austin High School </a:t>
            </a:r>
          </a:p>
          <a:p>
            <a:pPr lvl="1"/>
            <a:r>
              <a:rPr lang="en-US" dirty="0">
                <a:latin typeface="Open sans"/>
              </a:rPr>
              <a:t>Rocket New Tech S.T.E.M. at Irvin High School</a:t>
            </a:r>
          </a:p>
          <a:p>
            <a:pPr lvl="1"/>
            <a:r>
              <a:rPr lang="en-US" dirty="0">
                <a:latin typeface="Open sans"/>
              </a:rPr>
              <a:t>Young Women’s STEAM Research and Preparation Academy</a:t>
            </a:r>
          </a:p>
          <a:p>
            <a:endParaRPr lang="en-US" dirty="0"/>
          </a:p>
        </p:txBody>
      </p:sp>
    </p:spTree>
    <p:extLst>
      <p:ext uri="{BB962C8B-B14F-4D97-AF65-F5344CB8AC3E}">
        <p14:creationId xmlns:p14="http://schemas.microsoft.com/office/powerpoint/2010/main" val="208203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fontScale="90000"/>
          </a:bodyPr>
          <a:lstStyle/>
          <a:p>
            <a:r>
              <a:rPr lang="en-US" sz="4000" dirty="0"/>
              <a:t>EXPANSION OF CAREER &amp; TECHNICAL EDUCATION</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282102" y="1066329"/>
            <a:ext cx="8492247" cy="4954992"/>
          </a:xfrm>
        </p:spPr>
        <p:txBody>
          <a:bodyPr>
            <a:normAutofit/>
          </a:bodyPr>
          <a:lstStyle/>
          <a:p>
            <a:r>
              <a:rPr lang="en-US" sz="2400" dirty="0"/>
              <a:t>Guidance in TEDS will be updated related to the reporting of CTE attendance for students in grades 7 and 8, </a:t>
            </a:r>
          </a:p>
          <a:p>
            <a:endParaRPr lang="en-US" sz="2400" dirty="0"/>
          </a:p>
          <a:p>
            <a:r>
              <a:rPr lang="en-US" sz="2400" dirty="0"/>
              <a:t>Business rules will be revised to support reporting of CTE attendance for students in grades 7 and 8.</a:t>
            </a:r>
          </a:p>
          <a:p>
            <a:pPr marL="0" indent="0">
              <a:buNone/>
            </a:pPr>
            <a:endParaRPr lang="en-US" sz="2400" dirty="0"/>
          </a:p>
        </p:txBody>
      </p:sp>
    </p:spTree>
    <p:extLst>
      <p:ext uri="{BB962C8B-B14F-4D97-AF65-F5344CB8AC3E}">
        <p14:creationId xmlns:p14="http://schemas.microsoft.com/office/powerpoint/2010/main" val="321229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2932888603"/>
              </p:ext>
            </p:extLst>
          </p:nvPr>
        </p:nvGraphicFramePr>
        <p:xfrm>
          <a:off x="348916" y="1313887"/>
          <a:ext cx="8444889" cy="2194560"/>
        </p:xfrm>
        <a:graphic>
          <a:graphicData uri="http://schemas.openxmlformats.org/drawingml/2006/table">
            <a:tbl>
              <a:tblPr firstRow="1" bandRow="1">
                <a:tableStyleId>{5C22544A-7EE6-4342-B048-85BDC9FD1C3A}</a:tableStyleId>
              </a:tblPr>
              <a:tblGrid>
                <a:gridCol w="730854">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kern="1200" dirty="0">
                          <a:solidFill>
                            <a:schemeClr val="dk1"/>
                          </a:solidFill>
                          <a:latin typeface="+mn-lt"/>
                          <a:ea typeface="+mn-ea"/>
                          <a:cs typeface="+mn-cs"/>
                        </a:rPr>
                        <a:t>40110-0127</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GRADE-LEVEL-CODE is "0</a:t>
                      </a:r>
                      <a:r>
                        <a:rPr lang="en-US" sz="1400" kern="1200" dirty="0">
                          <a:solidFill>
                            <a:schemeClr val="dk1"/>
                          </a:solidFill>
                          <a:highlight>
                            <a:srgbClr val="FFFF00"/>
                          </a:highlight>
                          <a:latin typeface="+mn-lt"/>
                          <a:ea typeface="+mn-ea"/>
                          <a:cs typeface="+mn-cs"/>
                        </a:rPr>
                        <a:t>7</a:t>
                      </a:r>
                      <a:r>
                        <a:rPr lang="en-US" sz="1400" kern="1200" dirty="0">
                          <a:solidFill>
                            <a:schemeClr val="dk1"/>
                          </a:solidFill>
                          <a:latin typeface="+mn-lt"/>
                          <a:ea typeface="+mn-ea"/>
                          <a:cs typeface="+mn-cs"/>
                        </a:rPr>
                        <a:t>"-"12" and CAREER-AND-TECHNICAL-ED-IND-CD is "1", then there should be Career and Technical Education Attendance and/or Career and Technical Education Flexible Attendance data reported.</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S</a:t>
                      </a:r>
                    </a:p>
                  </a:txBody>
                  <a:tcPr/>
                </a:tc>
                <a:tc rowSpan="2">
                  <a:txBody>
                    <a:bodyPr/>
                    <a:lstStyle/>
                    <a:p>
                      <a:r>
                        <a:rPr lang="en-US" sz="1400" dirty="0"/>
                        <a:t>3</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A student in grades "0</a:t>
                      </a:r>
                      <a:r>
                        <a:rPr lang="en-US" sz="1400" kern="1200" dirty="0">
                          <a:solidFill>
                            <a:schemeClr val="dk1"/>
                          </a:solidFill>
                          <a:highlight>
                            <a:srgbClr val="FFFF00"/>
                          </a:highlight>
                          <a:latin typeface="+mn-lt"/>
                          <a:ea typeface="+mn-ea"/>
                          <a:cs typeface="+mn-cs"/>
                        </a:rPr>
                        <a:t>7</a:t>
                      </a:r>
                      <a:r>
                        <a:rPr lang="en-US" sz="1400" kern="1200" dirty="0">
                          <a:solidFill>
                            <a:schemeClr val="dk1"/>
                          </a:solidFill>
                          <a:effectLst/>
                          <a:latin typeface="+mn-lt"/>
                          <a:ea typeface="+mn-ea"/>
                          <a:cs typeface="+mn-cs"/>
                        </a:rPr>
                        <a:t>"-"12" that is enrolled in a career and technical education course should be reported with career and technical education attendance and/or flexible attendance.</a:t>
                      </a:r>
                      <a:endParaRPr lang="en-US" sz="1400" kern="1200" dirty="0">
                        <a:solidFill>
                          <a:schemeClr val="dk1"/>
                        </a:solidFill>
                        <a:highlight>
                          <a:srgbClr val="FFFF00"/>
                        </a:highlight>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lvl="0"/>
            <a:r>
              <a:rPr lang="en-US" dirty="0">
                <a:solidFill>
                  <a:srgbClr val="171616"/>
                </a:solidFill>
              </a:rPr>
              <a:t>Student - Enrollment Context Rules</a:t>
            </a: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65973BF9-2EB9-43C8-AD1F-077D49447E4C}"/>
              </a:ext>
            </a:extLst>
          </p:cNvPr>
          <p:cNvSpPr/>
          <p:nvPr/>
        </p:nvSpPr>
        <p:spPr>
          <a:xfrm>
            <a:off x="350195" y="4050424"/>
            <a:ext cx="8443610" cy="646331"/>
          </a:xfrm>
          <a:prstGeom prst="rect">
            <a:avLst/>
          </a:prstGeom>
        </p:spPr>
        <p:txBody>
          <a:bodyPr wrap="square">
            <a:spAutoFit/>
          </a:bodyPr>
          <a:lstStyle/>
          <a:p>
            <a:pPr marL="285750" indent="-285750">
              <a:buFont typeface="Arial" panose="020B0604020202020204" pitchFamily="34" charset="0"/>
              <a:buChar char="•"/>
            </a:pPr>
            <a:r>
              <a:rPr lang="en-US" dirty="0"/>
              <a:t>Students in grades 7 through 12 who are enrolled in a career and technical education course should be reported with CTE attendance or flexible attendance.</a:t>
            </a:r>
          </a:p>
        </p:txBody>
      </p:sp>
    </p:spTree>
    <p:extLst>
      <p:ext uri="{BB962C8B-B14F-4D97-AF65-F5344CB8AC3E}">
        <p14:creationId xmlns:p14="http://schemas.microsoft.com/office/powerpoint/2010/main" val="83897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dirty="0"/>
              <a:t>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3367410298"/>
              </p:ext>
            </p:extLst>
          </p:nvPr>
        </p:nvGraphicFramePr>
        <p:xfrm>
          <a:off x="348916" y="1313887"/>
          <a:ext cx="8444889" cy="3901440"/>
        </p:xfrm>
        <a:graphic>
          <a:graphicData uri="http://schemas.openxmlformats.org/drawingml/2006/table">
            <a:tbl>
              <a:tblPr firstRow="1" bandRow="1">
                <a:tableStyleId>{5C22544A-7EE6-4342-B048-85BDC9FD1C3A}</a:tableStyleId>
              </a:tblPr>
              <a:tblGrid>
                <a:gridCol w="783598">
                  <a:extLst>
                    <a:ext uri="{9D8B030D-6E8A-4147-A177-3AD203B41FA5}">
                      <a16:colId xmlns:a16="http://schemas.microsoft.com/office/drawing/2014/main" val="914786228"/>
                    </a:ext>
                  </a:extLst>
                </a:gridCol>
                <a:gridCol w="4655443">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strike="sngStrike" kern="1200" dirty="0">
                          <a:solidFill>
                            <a:schemeClr val="dk1"/>
                          </a:solidFill>
                          <a:latin typeface="+mn-lt"/>
                          <a:ea typeface="+mn-ea"/>
                          <a:cs typeface="+mn-cs"/>
                        </a:rPr>
                        <a:t>42410-0003</a:t>
                      </a:r>
                    </a:p>
                    <a:p>
                      <a:endParaRPr lang="en-US" sz="1400" kern="1200" dirty="0">
                        <a:solidFill>
                          <a:schemeClr val="dk1"/>
                        </a:solidFill>
                        <a:latin typeface="+mn-lt"/>
                        <a:ea typeface="+mn-ea"/>
                        <a:cs typeface="+mn-cs"/>
                      </a:endParaRPr>
                    </a:p>
                    <a:p>
                      <a:r>
                        <a:rPr lang="en-US" sz="1400" kern="1200" dirty="0">
                          <a:solidFill>
                            <a:schemeClr val="dk1"/>
                          </a:solidFill>
                          <a:highlight>
                            <a:srgbClr val="FFFF00"/>
                          </a:highlight>
                          <a:latin typeface="+mn-lt"/>
                          <a:ea typeface="+mn-ea"/>
                          <a:cs typeface="+mn-cs"/>
                        </a:rPr>
                        <a:t>DELETED RULE</a:t>
                      </a:r>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latin typeface="+mn-lt"/>
                          <a:ea typeface="+mn-ea"/>
                          <a:cs typeface="+mn-cs"/>
                        </a:rPr>
                        <a:t>For each Career and Technical Education Attendance data item, if GRADE-LEVEL-CODE is "07" or "08", there must be a matching Special Education Attendance data item (Special Programs Attendance with ATTENDANCE-EVENT-INDICATOR of "Regular - SpecialEd"), or there must be matching Special Programs Attendance where ATTENDANCE-EVENT-INDICATOR is "Regular - SpecialEdMainstream" and TOTAL-ELIG-SP-ED-MAINSTREAM-DAYS-PRESENT is greater than 0.</a:t>
                      </a:r>
                      <a:endParaRPr lang="en-US" sz="1400" strike="sngStrike" kern="1200" dirty="0">
                        <a:solidFill>
                          <a:schemeClr val="dk1"/>
                        </a:solidFill>
                        <a:highlight>
                          <a:srgbClr val="FFFF00"/>
                        </a:highlight>
                        <a:latin typeface="+mn-lt"/>
                        <a:ea typeface="+mn-ea"/>
                        <a:cs typeface="+mn-cs"/>
                      </a:endParaRPr>
                    </a:p>
                  </a:txBody>
                  <a:tcPr marL="45720" marR="45720"/>
                </a:tc>
                <a:tc rowSpan="2">
                  <a:txBody>
                    <a:bodyPr/>
                    <a:lstStyle/>
                    <a:p>
                      <a:r>
                        <a:rPr lang="en-US" sz="1400" strike="sngStrike" dirty="0"/>
                        <a:t>F</a:t>
                      </a:r>
                    </a:p>
                  </a:txBody>
                  <a:tcPr/>
                </a:tc>
                <a:tc rowSpan="2">
                  <a:txBody>
                    <a:bodyPr/>
                    <a:lstStyle/>
                    <a:p>
                      <a:r>
                        <a:rPr lang="en-US" sz="1400" strike="sngStrike" dirty="0"/>
                        <a:t>3</a:t>
                      </a:r>
                      <a:endParaRPr lang="en-US" sz="1400" strike="sngStrike" dirty="0">
                        <a:highlight>
                          <a:srgbClr val="FFFF00"/>
                        </a:highlight>
                      </a:endParaRPr>
                    </a:p>
                  </a:txBody>
                  <a:tcPr/>
                </a:tc>
                <a:tc rowSpan="2">
                  <a:txBody>
                    <a:bodyPr/>
                    <a:lstStyle/>
                    <a:p>
                      <a:r>
                        <a:rPr lang="en-US" sz="1400" strike="sngStrike" dirty="0"/>
                        <a:t>District, </a:t>
                      </a:r>
                    </a:p>
                    <a:p>
                      <a:r>
                        <a:rPr lang="en-US" sz="1400" strike="sngStrike" dirty="0"/>
                        <a:t>Campus,</a:t>
                      </a:r>
                    </a:p>
                    <a:p>
                      <a:r>
                        <a:rPr lang="en-US" sz="1400" strike="sngStrike"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strike="sngStrike" kern="1200" dirty="0">
                          <a:solidFill>
                            <a:schemeClr val="dk1"/>
                          </a:solidFill>
                          <a:effectLst/>
                          <a:latin typeface="+mn-lt"/>
                          <a:ea typeface="+mn-ea"/>
                          <a:cs typeface="+mn-cs"/>
                        </a:rPr>
                        <a:t>A CTE student in grade 7 or 8 is not eligible for CTE attendance funding unless they are also reported with special education attendance.  Only grade 7 and 8 special education students who are participating in the CTE Program for the Disabled are eligible for CTE attendance funding.</a:t>
                      </a:r>
                    </a:p>
                    <a:p>
                      <a:pPr marL="0" marR="0" algn="l" defTabSz="914400" rtl="0" eaLnBrk="1" latinLnBrk="0" hangingPunct="1">
                        <a:lnSpc>
                          <a:spcPct val="100000"/>
                        </a:lnSpc>
                        <a:spcBef>
                          <a:spcPts val="0"/>
                        </a:spcBef>
                        <a:spcAft>
                          <a:spcPts val="0"/>
                        </a:spcAft>
                      </a:pPr>
                      <a:r>
                        <a:rPr lang="en-US" sz="1400" strike="sngStrike" kern="1200" dirty="0">
                          <a:solidFill>
                            <a:schemeClr val="dk1"/>
                          </a:solidFill>
                          <a:effectLst/>
                          <a:latin typeface="+mn-lt"/>
                          <a:ea typeface="+mn-ea"/>
                          <a:cs typeface="+mn-cs"/>
                        </a:rPr>
                        <a:t>NOTE: Refer to "Special Note about Attendance Context Rules" for guidance on matching attendance data.</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lvl="0"/>
            <a:r>
              <a:rPr lang="en-US" dirty="0">
                <a:solidFill>
                  <a:srgbClr val="171616"/>
                </a:solidFill>
              </a:rPr>
              <a:t>Student - Career and Technical Education Attendance Context Rules</a:t>
            </a: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EEFDB35B-D828-4EB9-9065-7D3ADB7183CD}"/>
              </a:ext>
            </a:extLst>
          </p:cNvPr>
          <p:cNvSpPr/>
          <p:nvPr/>
        </p:nvSpPr>
        <p:spPr>
          <a:xfrm>
            <a:off x="348916" y="5367848"/>
            <a:ext cx="8443610" cy="646331"/>
          </a:xfrm>
          <a:prstGeom prst="rect">
            <a:avLst/>
          </a:prstGeom>
        </p:spPr>
        <p:txBody>
          <a:bodyPr wrap="square">
            <a:spAutoFit/>
          </a:bodyPr>
          <a:lstStyle/>
          <a:p>
            <a:pPr marL="285750" indent="-285750">
              <a:buFont typeface="Arial" panose="020B0604020202020204" pitchFamily="34" charset="0"/>
              <a:buChar char="•"/>
            </a:pPr>
            <a:r>
              <a:rPr lang="en-US" dirty="0"/>
              <a:t>CTE attendance funding for 7</a:t>
            </a:r>
            <a:r>
              <a:rPr lang="en-US" baseline="30000" dirty="0"/>
              <a:t>th</a:t>
            </a:r>
            <a:r>
              <a:rPr lang="en-US" dirty="0"/>
              <a:t> and 8</a:t>
            </a:r>
            <a:r>
              <a:rPr lang="en-US" baseline="30000" dirty="0"/>
              <a:t>th</a:t>
            </a:r>
            <a:r>
              <a:rPr lang="en-US" dirty="0"/>
              <a:t> graders is no longer limited to students taking Career and Technical Education for the Disabled (CTED) courses.</a:t>
            </a:r>
          </a:p>
        </p:txBody>
      </p:sp>
    </p:spTree>
    <p:extLst>
      <p:ext uri="{BB962C8B-B14F-4D97-AF65-F5344CB8AC3E}">
        <p14:creationId xmlns:p14="http://schemas.microsoft.com/office/powerpoint/2010/main" val="3366607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2090698"/>
            <a:ext cx="9144000" cy="2990093"/>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1" b="28771"/>
          <a:stretch/>
        </p:blipFill>
        <p:spPr>
          <a:xfrm>
            <a:off x="0" y="1560785"/>
            <a:ext cx="9144000" cy="3861591"/>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A47105-71A6-4330-B181-3AF55C46F394}"/>
              </a:ext>
            </a:extLst>
          </p:cNvPr>
          <p:cNvSpPr/>
          <p:nvPr/>
        </p:nvSpPr>
        <p:spPr>
          <a:xfrm>
            <a:off x="623887" y="555939"/>
            <a:ext cx="7511583" cy="694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F8FE82A1-A3AD-4EEB-A237-A62DBB2A579B}"/>
              </a:ext>
            </a:extLst>
          </p:cNvPr>
          <p:cNvSpPr>
            <a:spLocks noGrp="1"/>
          </p:cNvSpPr>
          <p:nvPr>
            <p:ph type="body" idx="1"/>
          </p:nvPr>
        </p:nvSpPr>
        <p:spPr>
          <a:xfrm>
            <a:off x="633413" y="555939"/>
            <a:ext cx="7886700" cy="4427163"/>
          </a:xfrm>
        </p:spPr>
        <p:txBody>
          <a:bodyPr/>
          <a:lstStyle/>
          <a:p>
            <a:pPr marL="514350" indent="-514350">
              <a:buFont typeface="+mj-lt"/>
              <a:buAutoNum type="romanUcPeriod"/>
            </a:pPr>
            <a:r>
              <a:rPr lang="en-US" dirty="0"/>
              <a:t>NEW TECH INDICATOR AND EXPANSION OF CAREER &amp; TECHNICAL EDUCATION</a:t>
            </a:r>
          </a:p>
          <a:p>
            <a:pPr marL="514350" indent="-514350">
              <a:buFont typeface="+mj-lt"/>
              <a:buAutoNum type="romanUcPeriod"/>
            </a:pPr>
            <a:endParaRPr lang="en-US" dirty="0"/>
          </a:p>
        </p:txBody>
      </p:sp>
      <p:sp>
        <p:nvSpPr>
          <p:cNvPr id="3" name="Title 2">
            <a:extLst>
              <a:ext uri="{FF2B5EF4-FFF2-40B4-BE49-F238E27FC236}">
                <a16:creationId xmlns:a16="http://schemas.microsoft.com/office/drawing/2014/main" id="{BA6F34BA-42CA-4632-A9FB-A91EC94F9ED8}"/>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68534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DA8F3-8F16-434C-B502-BD510692D121}"/>
              </a:ext>
            </a:extLst>
          </p:cNvPr>
          <p:cNvSpPr>
            <a:spLocks noGrp="1"/>
          </p:cNvSpPr>
          <p:nvPr>
            <p:ph idx="1"/>
          </p:nvPr>
        </p:nvSpPr>
        <p:spPr>
          <a:xfrm>
            <a:off x="628650" y="1105235"/>
            <a:ext cx="7886700" cy="4954992"/>
          </a:xfrm>
        </p:spPr>
        <p:txBody>
          <a:bodyPr>
            <a:normAutofit/>
          </a:bodyPr>
          <a:lstStyle/>
          <a:p>
            <a:r>
              <a:rPr lang="en-US">
                <a:hlinkClick r:id="rId2"/>
              </a:rPr>
              <a:t>HB 3</a:t>
            </a:r>
            <a:r>
              <a:rPr lang="en-US"/>
              <a:t>, </a:t>
            </a:r>
            <a:r>
              <a:rPr lang="en-US" dirty="0"/>
              <a:t>Section 1.030 modified the Career and Technology Education (CTE) Allotment to include funding for campuses that are members of the New Tech Network. </a:t>
            </a:r>
          </a:p>
          <a:p>
            <a:endParaRPr lang="en-US" dirty="0"/>
          </a:p>
          <a:p>
            <a:r>
              <a:rPr lang="en-US" dirty="0"/>
              <a:t>Additionally, HB3, Section 1.030, expanded eligibility for the CTE Allotment to include students in grades seven and eight, which was previously limited to students in Career and Technical Education for the Disabled (CTED) courses.  </a:t>
            </a:r>
          </a:p>
        </p:txBody>
      </p:sp>
      <p:sp>
        <p:nvSpPr>
          <p:cNvPr id="5" name="Title 4">
            <a:extLst>
              <a:ext uri="{FF2B5EF4-FFF2-40B4-BE49-F238E27FC236}">
                <a16:creationId xmlns:a16="http://schemas.microsoft.com/office/drawing/2014/main" id="{089FFE80-0748-4701-9009-9D938CCF7F34}"/>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180170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977-3F32-4891-9860-D53A232AA927}"/>
              </a:ext>
            </a:extLst>
          </p:cNvPr>
          <p:cNvSpPr>
            <a:spLocks noGrp="1"/>
          </p:cNvSpPr>
          <p:nvPr>
            <p:ph type="title"/>
          </p:nvPr>
        </p:nvSpPr>
        <p:spPr/>
        <p:txBody>
          <a:bodyPr/>
          <a:lstStyle/>
          <a:p>
            <a:r>
              <a:rPr lang="en-US" dirty="0"/>
              <a:t>HB 3 – Section 1.030 Excerpt </a:t>
            </a:r>
          </a:p>
        </p:txBody>
      </p:sp>
      <p:graphicFrame>
        <p:nvGraphicFramePr>
          <p:cNvPr id="7" name="Content Placeholder 6">
            <a:extLst>
              <a:ext uri="{FF2B5EF4-FFF2-40B4-BE49-F238E27FC236}">
                <a16:creationId xmlns:a16="http://schemas.microsoft.com/office/drawing/2014/main" id="{2E14AAF6-90F6-45EE-836D-60647F8A0250}"/>
              </a:ext>
            </a:extLst>
          </p:cNvPr>
          <p:cNvGraphicFramePr>
            <a:graphicFrameLocks noGrp="1"/>
          </p:cNvGraphicFramePr>
          <p:nvPr>
            <p:ph idx="1"/>
            <p:extLst>
              <p:ext uri="{D42A27DB-BD31-4B8C-83A1-F6EECF244321}">
                <p14:modId xmlns:p14="http://schemas.microsoft.com/office/powerpoint/2010/main" val="3283811908"/>
              </p:ext>
            </p:extLst>
          </p:nvPr>
        </p:nvGraphicFramePr>
        <p:xfrm>
          <a:off x="506994" y="1249379"/>
          <a:ext cx="8120957" cy="4740093"/>
        </p:xfrm>
        <a:graphic>
          <a:graphicData uri="http://schemas.openxmlformats.org/drawingml/2006/table">
            <a:tbl>
              <a:tblPr firstRow="1" firstCol="1" bandRow="1"/>
              <a:tblGrid>
                <a:gridCol w="8120957">
                  <a:extLst>
                    <a:ext uri="{9D8B030D-6E8A-4147-A177-3AD203B41FA5}">
                      <a16:colId xmlns:a16="http://schemas.microsoft.com/office/drawing/2014/main" val="466123234"/>
                    </a:ext>
                  </a:extLst>
                </a:gridCol>
              </a:tblGrid>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Sec. </a:t>
                      </a:r>
                      <a:r>
                        <a:rPr lang="en-US" sz="1800" u="sng" dirty="0">
                          <a:effectLst/>
                          <a:latin typeface="+mn-lt"/>
                          <a:ea typeface="Times New Roman" panose="02020603050405020304" pitchFamily="18" charset="0"/>
                          <a:cs typeface="Arial" panose="020B0604020202020204" pitchFamily="34" charset="0"/>
                        </a:rPr>
                        <a:t>48.106</a:t>
                      </a:r>
                      <a:r>
                        <a:rPr lang="en-US" sz="1800" dirty="0">
                          <a:effectLst/>
                          <a:latin typeface="+mn-lt"/>
                          <a:ea typeface="Times New Roman" panose="02020603050405020304" pitchFamily="18" charset="0"/>
                          <a:cs typeface="Arial" panose="020B0604020202020204" pitchFamily="34" charset="0"/>
                        </a:rPr>
                        <a:t>  [</a:t>
                      </a:r>
                      <a:r>
                        <a:rPr lang="en-US" sz="1800" strike="sngStrike" dirty="0">
                          <a:effectLst/>
                          <a:latin typeface="+mn-lt"/>
                          <a:ea typeface="Times New Roman" panose="02020603050405020304" pitchFamily="18" charset="0"/>
                          <a:cs typeface="Arial" panose="020B0604020202020204" pitchFamily="34" charset="0"/>
                        </a:rPr>
                        <a:t>42.154</a:t>
                      </a:r>
                      <a:r>
                        <a:rPr lang="en-US" sz="1800" dirty="0">
                          <a:effectLst/>
                          <a:latin typeface="+mn-lt"/>
                          <a:ea typeface="Times New Roman" panose="02020603050405020304" pitchFamily="18" charset="0"/>
                          <a:cs typeface="Arial" panose="020B0604020202020204" pitchFamily="34" charset="0"/>
                        </a:rPr>
                        <a:t>].  CAREER AND TECHNOLOGY EDUCATION ALLOTMENT</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05266229"/>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(a)  For each full-time equivalent student in average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17225663"/>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daily attendance in an approved career and technology education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35537982"/>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program in </a:t>
                      </a:r>
                      <a:r>
                        <a:rPr lang="en-US" sz="1800" dirty="0">
                          <a:effectLst/>
                          <a:highlight>
                            <a:srgbClr val="FFFF00"/>
                          </a:highlight>
                          <a:latin typeface="+mn-lt"/>
                          <a:ea typeface="Times New Roman" panose="02020603050405020304" pitchFamily="18" charset="0"/>
                          <a:cs typeface="Arial" panose="020B0604020202020204" pitchFamily="34" charset="0"/>
                        </a:rPr>
                        <a:t>grades </a:t>
                      </a:r>
                      <a:r>
                        <a:rPr lang="en-US" sz="1800" u="sng" dirty="0">
                          <a:effectLst/>
                          <a:highlight>
                            <a:srgbClr val="FFFF00"/>
                          </a:highlight>
                          <a:latin typeface="+mn-lt"/>
                          <a:ea typeface="Times New Roman" panose="02020603050405020304" pitchFamily="18" charset="0"/>
                          <a:cs typeface="Arial" panose="020B0604020202020204" pitchFamily="34" charset="0"/>
                        </a:rPr>
                        <a:t>7</a:t>
                      </a:r>
                      <a:r>
                        <a:rPr lang="en-US" sz="1800" dirty="0">
                          <a:effectLst/>
                          <a:highlight>
                            <a:srgbClr val="FFFF00"/>
                          </a:highlight>
                          <a:latin typeface="+mn-lt"/>
                          <a:ea typeface="Times New Roman" panose="02020603050405020304" pitchFamily="18" charset="0"/>
                          <a:cs typeface="Arial" panose="020B0604020202020204" pitchFamily="34" charset="0"/>
                        </a:rPr>
                        <a:t> [</a:t>
                      </a:r>
                      <a:r>
                        <a:rPr lang="en-US" sz="1800" strike="sngStrike" dirty="0">
                          <a:effectLst/>
                          <a:highlight>
                            <a:srgbClr val="FFFF00"/>
                          </a:highlight>
                          <a:latin typeface="+mn-lt"/>
                          <a:ea typeface="Times New Roman" panose="02020603050405020304" pitchFamily="18" charset="0"/>
                          <a:cs typeface="Arial" panose="020B0604020202020204" pitchFamily="34" charset="0"/>
                        </a:rPr>
                        <a:t>nine</a:t>
                      </a:r>
                      <a:r>
                        <a:rPr lang="en-US" sz="1800" dirty="0">
                          <a:effectLst/>
                          <a:highlight>
                            <a:srgbClr val="FFFF00"/>
                          </a:highlight>
                          <a:latin typeface="+mn-lt"/>
                          <a:ea typeface="Times New Roman" panose="02020603050405020304" pitchFamily="18" charset="0"/>
                          <a:cs typeface="Arial" panose="020B0604020202020204" pitchFamily="34" charset="0"/>
                        </a:rPr>
                        <a:t>] through 12 </a:t>
                      </a:r>
                      <a:r>
                        <a:rPr lang="en-US" sz="1800" dirty="0">
                          <a:effectLst/>
                          <a:latin typeface="+mn-lt"/>
                          <a:ea typeface="Times New Roman" panose="02020603050405020304" pitchFamily="18" charset="0"/>
                          <a:cs typeface="Arial" panose="020B0604020202020204" pitchFamily="34" charset="0"/>
                        </a:rPr>
                        <a:t>[</a:t>
                      </a:r>
                      <a:r>
                        <a:rPr lang="en-US" sz="1800" strike="sngStrike" dirty="0">
                          <a:effectLst/>
                          <a:latin typeface="+mn-lt"/>
                          <a:ea typeface="Times New Roman" panose="02020603050405020304" pitchFamily="18" charset="0"/>
                          <a:cs typeface="Arial" panose="020B0604020202020204" pitchFamily="34" charset="0"/>
                        </a:rPr>
                        <a:t>or in career and technology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54746148"/>
                  </a:ext>
                </a:extLst>
              </a:tr>
              <a:tr h="215399">
                <a:tc>
                  <a:txBody>
                    <a:bodyPr/>
                    <a:lstStyle/>
                    <a:p>
                      <a:pPr marL="0" marR="0">
                        <a:lnSpc>
                          <a:spcPct val="107000"/>
                        </a:lnSpc>
                        <a:spcBef>
                          <a:spcPts val="0"/>
                        </a:spcBef>
                        <a:spcAft>
                          <a:spcPts val="0"/>
                        </a:spcAft>
                      </a:pPr>
                      <a:r>
                        <a:rPr lang="en-US" sz="1800" strike="sngStrike" dirty="0">
                          <a:effectLst/>
                          <a:latin typeface="+mn-lt"/>
                          <a:ea typeface="Times New Roman" panose="02020603050405020304" pitchFamily="18" charset="0"/>
                          <a:cs typeface="Arial" panose="020B0604020202020204" pitchFamily="34" charset="0"/>
                        </a:rPr>
                        <a:t>education programs for students with disabilities in grades seven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86083356"/>
                  </a:ext>
                </a:extLst>
              </a:tr>
              <a:tr h="215399">
                <a:tc>
                  <a:txBody>
                    <a:bodyPr/>
                    <a:lstStyle/>
                    <a:p>
                      <a:pPr marL="0" marR="0">
                        <a:lnSpc>
                          <a:spcPct val="107000"/>
                        </a:lnSpc>
                        <a:spcBef>
                          <a:spcPts val="0"/>
                        </a:spcBef>
                        <a:spcAft>
                          <a:spcPts val="0"/>
                        </a:spcAft>
                      </a:pPr>
                      <a:r>
                        <a:rPr lang="en-US" sz="1800" strike="sngStrike" dirty="0">
                          <a:effectLst/>
                          <a:latin typeface="+mn-lt"/>
                          <a:ea typeface="Times New Roman" panose="02020603050405020304" pitchFamily="18" charset="0"/>
                          <a:cs typeface="Arial" panose="020B0604020202020204" pitchFamily="34" charset="0"/>
                        </a:rPr>
                        <a:t>through 12</a:t>
                      </a:r>
                      <a:r>
                        <a:rPr lang="en-US" sz="1800" dirty="0">
                          <a:effectLst/>
                          <a:latin typeface="+mn-lt"/>
                          <a:ea typeface="Times New Roman" panose="02020603050405020304" pitchFamily="18" charset="0"/>
                          <a:cs typeface="Arial" panose="020B0604020202020204" pitchFamily="34" charset="0"/>
                        </a:rPr>
                        <a:t>], a district is entitled to:</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488053032"/>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             (1)  an annual allotment equal to the [</a:t>
                      </a:r>
                      <a:r>
                        <a:rPr lang="en-US" sz="1800" strike="sngStrike" dirty="0">
                          <a:effectLst/>
                          <a:latin typeface="+mn-lt"/>
                          <a:ea typeface="Times New Roman" panose="02020603050405020304" pitchFamily="18" charset="0"/>
                          <a:cs typeface="Arial" panose="020B0604020202020204" pitchFamily="34" charset="0"/>
                        </a:rPr>
                        <a:t>adjusted</a:t>
                      </a:r>
                      <a:r>
                        <a:rPr lang="en-US" sz="1800" dirty="0">
                          <a:effectLst/>
                          <a:latin typeface="+mn-lt"/>
                          <a:ea typeface="Times New Roman" panose="02020603050405020304" pitchFamily="18" charset="0"/>
                          <a:cs typeface="Arial" panose="020B0604020202020204" pitchFamily="34" charset="0"/>
                        </a:rPr>
                        <a:t>] basic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366623082"/>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allotment multiplied by a weight of 1.35; and</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127035349"/>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             (2)  $50 </a:t>
                      </a:r>
                      <a:r>
                        <a:rPr lang="en-US" sz="1800" u="sng" dirty="0">
                          <a:effectLst/>
                          <a:latin typeface="+mn-lt"/>
                          <a:ea typeface="Times New Roman" panose="02020603050405020304" pitchFamily="18" charset="0"/>
                          <a:cs typeface="Arial" panose="020B0604020202020204" pitchFamily="34" charset="0"/>
                        </a:rPr>
                        <a:t>for each of the following in which</a:t>
                      </a:r>
                      <a:r>
                        <a:rPr lang="en-US" sz="1800" dirty="0">
                          <a:effectLst/>
                          <a:latin typeface="+mn-lt"/>
                          <a:ea typeface="Times New Roman" panose="02020603050405020304" pitchFamily="18" charset="0"/>
                          <a:cs typeface="Arial" panose="020B0604020202020204" pitchFamily="34" charset="0"/>
                        </a:rPr>
                        <a:t> [</a:t>
                      </a:r>
                      <a:r>
                        <a:rPr lang="en-US" sz="1800" strike="sngStrike" dirty="0">
                          <a:effectLst/>
                          <a:latin typeface="+mn-lt"/>
                          <a:ea typeface="Times New Roman" panose="02020603050405020304" pitchFamily="18" charset="0"/>
                          <a:cs typeface="Arial" panose="020B0604020202020204" pitchFamily="34" charset="0"/>
                        </a:rPr>
                        <a:t>, if</a:t>
                      </a:r>
                      <a:r>
                        <a:rPr lang="en-US" sz="1800" dirty="0">
                          <a:effectLst/>
                          <a:latin typeface="+mn-lt"/>
                          <a:ea typeface="Times New Roman" panose="02020603050405020304" pitchFamily="18" charset="0"/>
                          <a:cs typeface="Arial" panose="020B0604020202020204" pitchFamily="34" charset="0"/>
                        </a:rPr>
                        <a:t>] the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211133385"/>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student is enrolled</a:t>
                      </a:r>
                      <a:r>
                        <a:rPr lang="en-US" sz="1800" u="sng" dirty="0">
                          <a:effectLst/>
                          <a:latin typeface="+mn-lt"/>
                          <a:ea typeface="Times New Roman" panose="02020603050405020304" pitchFamily="18" charset="0"/>
                          <a:cs typeface="Arial" panose="020B0604020202020204" pitchFamily="34" charset="0"/>
                        </a:rPr>
                        <a:t>:</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033838014"/>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                   </a:t>
                      </a:r>
                      <a:r>
                        <a:rPr lang="en-US" sz="1800" u="sng" dirty="0">
                          <a:effectLst/>
                          <a:latin typeface="+mn-lt"/>
                          <a:ea typeface="Times New Roman" panose="02020603050405020304" pitchFamily="18" charset="0"/>
                          <a:cs typeface="Arial" panose="020B0604020202020204" pitchFamily="34" charset="0"/>
                        </a:rPr>
                        <a:t>(A)</a:t>
                      </a:r>
                      <a:r>
                        <a:rPr lang="en-US" sz="1800" dirty="0">
                          <a:effectLst/>
                          <a:latin typeface="+mn-lt"/>
                          <a:ea typeface="Times New Roman" panose="02020603050405020304" pitchFamily="18" charset="0"/>
                          <a:cs typeface="Arial" panose="020B0604020202020204" pitchFamily="34" charset="0"/>
                        </a:rPr>
                        <a:t>  [</a:t>
                      </a:r>
                      <a:r>
                        <a:rPr lang="en-US" sz="1800" strike="sngStrike" dirty="0">
                          <a:effectLst/>
                          <a:latin typeface="+mn-lt"/>
                          <a:ea typeface="Times New Roman" panose="02020603050405020304" pitchFamily="18" charset="0"/>
                          <a:cs typeface="Arial" panose="020B0604020202020204" pitchFamily="34" charset="0"/>
                        </a:rPr>
                        <a:t>in</a:t>
                      </a:r>
                      <a:r>
                        <a:rPr lang="en-US" sz="1800" dirty="0">
                          <a:effectLst/>
                          <a:latin typeface="+mn-lt"/>
                          <a:ea typeface="Times New Roman" panose="02020603050405020304" pitchFamily="18" charset="0"/>
                          <a:cs typeface="Arial" panose="020B0604020202020204" pitchFamily="34" charset="0"/>
                        </a:rPr>
                        <a:t>] two or more advanced career and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980095082"/>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technology education classes for a total of three or more credits</a:t>
                      </a:r>
                      <a:r>
                        <a:rPr lang="en-US" sz="1800" u="sng" dirty="0">
                          <a:effectLst/>
                          <a:latin typeface="+mn-lt"/>
                          <a:ea typeface="Times New Roman" panose="02020603050405020304" pitchFamily="18" charset="0"/>
                          <a:cs typeface="Arial" panose="020B0604020202020204" pitchFamily="34" charset="0"/>
                        </a:rPr>
                        <a:t>;</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3389807533"/>
                  </a:ext>
                </a:extLst>
              </a:tr>
              <a:tr h="215399">
                <a:tc>
                  <a:txBody>
                    <a:bodyPr/>
                    <a:lstStyle/>
                    <a:p>
                      <a:pPr marL="0" marR="0">
                        <a:lnSpc>
                          <a:spcPct val="107000"/>
                        </a:lnSpc>
                        <a:spcBef>
                          <a:spcPts val="0"/>
                        </a:spcBef>
                        <a:spcAft>
                          <a:spcPts val="0"/>
                        </a:spcAft>
                      </a:pPr>
                      <a:r>
                        <a:rPr lang="en-US" sz="1800" dirty="0">
                          <a:effectLst/>
                          <a:latin typeface="+mn-lt"/>
                          <a:ea typeface="Times New Roman" panose="02020603050405020304" pitchFamily="18" charset="0"/>
                          <a:cs typeface="Arial" panose="020B0604020202020204" pitchFamily="34" charset="0"/>
                        </a:rPr>
                        <a:t>                   </a:t>
                      </a:r>
                      <a:r>
                        <a:rPr lang="en-US" sz="1800" u="sng" dirty="0">
                          <a:effectLst/>
                          <a:latin typeface="+mn-lt"/>
                          <a:ea typeface="Times New Roman" panose="02020603050405020304" pitchFamily="18" charset="0"/>
                          <a:cs typeface="Arial" panose="020B0604020202020204" pitchFamily="34" charset="0"/>
                        </a:rPr>
                        <a:t>(B)  a campus designated as a P-TECH school under </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28962407"/>
                  </a:ext>
                </a:extLst>
              </a:tr>
              <a:tr h="215399">
                <a:tc>
                  <a:txBody>
                    <a:bodyPr/>
                    <a:lstStyle/>
                    <a:p>
                      <a:pPr marL="0" marR="0">
                        <a:lnSpc>
                          <a:spcPct val="107000"/>
                        </a:lnSpc>
                        <a:spcBef>
                          <a:spcPts val="0"/>
                        </a:spcBef>
                        <a:spcAft>
                          <a:spcPts val="0"/>
                        </a:spcAft>
                      </a:pPr>
                      <a:r>
                        <a:rPr lang="en-US" sz="1800" u="sng" dirty="0">
                          <a:effectLst/>
                          <a:latin typeface="+mn-lt"/>
                          <a:ea typeface="Times New Roman" panose="02020603050405020304" pitchFamily="18" charset="0"/>
                          <a:cs typeface="Arial" panose="020B0604020202020204" pitchFamily="34" charset="0"/>
                        </a:rPr>
                        <a:t>Section 29.556; or</a:t>
                      </a:r>
                      <a:endParaRPr lang="en-US" sz="18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2897485107"/>
                  </a:ext>
                </a:extLst>
              </a:tr>
              <a:tr h="215399">
                <a:tc>
                  <a:txBody>
                    <a:bodyPr/>
                    <a:lstStyle/>
                    <a:p>
                      <a:pPr marL="0" marR="0">
                        <a:lnSpc>
                          <a:spcPct val="107000"/>
                        </a:lnSpc>
                        <a:spcBef>
                          <a:spcPts val="0"/>
                        </a:spcBef>
                        <a:spcAft>
                          <a:spcPts val="0"/>
                        </a:spcAft>
                      </a:pPr>
                      <a:r>
                        <a:rPr lang="en-US" sz="1800" dirty="0">
                          <a:effectLst/>
                          <a:highlight>
                            <a:srgbClr val="FFFF00"/>
                          </a:highlight>
                          <a:latin typeface="+mn-lt"/>
                          <a:ea typeface="Times New Roman" panose="02020603050405020304" pitchFamily="18" charset="0"/>
                          <a:cs typeface="Arial" panose="020B0604020202020204" pitchFamily="34" charset="0"/>
                        </a:rPr>
                        <a:t>                   </a:t>
                      </a:r>
                      <a:r>
                        <a:rPr lang="en-US" sz="1800" u="sng" dirty="0">
                          <a:effectLst/>
                          <a:highlight>
                            <a:srgbClr val="FFFF00"/>
                          </a:highlight>
                          <a:latin typeface="+mn-lt"/>
                          <a:ea typeface="Times New Roman" panose="02020603050405020304" pitchFamily="18" charset="0"/>
                          <a:cs typeface="Arial" panose="020B0604020202020204" pitchFamily="34" charset="0"/>
                        </a:rPr>
                        <a:t>(C)  a campus that is a member of the New Tech </a:t>
                      </a:r>
                      <a:endParaRPr lang="en-US" sz="1800" dirty="0">
                        <a:effectLst/>
                        <a:highlight>
                          <a:srgbClr val="FFFF00"/>
                        </a:highligh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427416597"/>
                  </a:ext>
                </a:extLst>
              </a:tr>
              <a:tr h="215399">
                <a:tc>
                  <a:txBody>
                    <a:bodyPr/>
                    <a:lstStyle/>
                    <a:p>
                      <a:pPr marL="0" marR="0">
                        <a:lnSpc>
                          <a:spcPct val="107000"/>
                        </a:lnSpc>
                        <a:spcBef>
                          <a:spcPts val="0"/>
                        </a:spcBef>
                        <a:spcAft>
                          <a:spcPts val="0"/>
                        </a:spcAft>
                      </a:pPr>
                      <a:r>
                        <a:rPr lang="en-US" sz="1800" u="sng" dirty="0">
                          <a:effectLst/>
                          <a:highlight>
                            <a:srgbClr val="FFFF00"/>
                          </a:highlight>
                          <a:latin typeface="+mn-lt"/>
                          <a:ea typeface="Times New Roman" panose="02020603050405020304" pitchFamily="18" charset="0"/>
                          <a:cs typeface="Arial" panose="020B0604020202020204" pitchFamily="34" charset="0"/>
                        </a:rPr>
                        <a:t>Network and that focuses on project-based learning and work-based </a:t>
                      </a:r>
                      <a:endParaRPr lang="en-US" sz="1800" dirty="0">
                        <a:effectLst/>
                        <a:highlight>
                          <a:srgbClr val="FFFF00"/>
                        </a:highligh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942273321"/>
                  </a:ext>
                </a:extLst>
              </a:tr>
              <a:tr h="215399">
                <a:tc>
                  <a:txBody>
                    <a:bodyPr/>
                    <a:lstStyle/>
                    <a:p>
                      <a:pPr marL="0" marR="0">
                        <a:lnSpc>
                          <a:spcPct val="107000"/>
                        </a:lnSpc>
                        <a:spcBef>
                          <a:spcPts val="0"/>
                        </a:spcBef>
                        <a:spcAft>
                          <a:spcPts val="0"/>
                        </a:spcAft>
                      </a:pPr>
                      <a:r>
                        <a:rPr lang="en-US" sz="1800" u="sng" dirty="0">
                          <a:effectLst/>
                          <a:highlight>
                            <a:srgbClr val="FFFF00"/>
                          </a:highlight>
                          <a:latin typeface="+mn-lt"/>
                          <a:ea typeface="Times New Roman" panose="02020603050405020304" pitchFamily="18" charset="0"/>
                          <a:cs typeface="Arial" panose="020B0604020202020204" pitchFamily="34" charset="0"/>
                        </a:rPr>
                        <a:t>education</a:t>
                      </a:r>
                      <a:r>
                        <a:rPr lang="en-US" sz="1800" dirty="0">
                          <a:effectLst/>
                          <a:highlight>
                            <a:srgbClr val="FFFF00"/>
                          </a:highlight>
                          <a:latin typeface="+mn-lt"/>
                          <a:ea typeface="Times New Roman" panose="02020603050405020304" pitchFamily="18" charset="0"/>
                          <a:cs typeface="Arial" panose="020B0604020202020204" pitchFamily="34" charset="0"/>
                        </a:rPr>
                        <a:t>.</a:t>
                      </a:r>
                      <a:endParaRPr lang="en-US" sz="1800" dirty="0">
                        <a:effectLst/>
                        <a:highlight>
                          <a:srgbClr val="FFFF00"/>
                        </a:highligh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59079724"/>
                  </a:ext>
                </a:extLst>
              </a:tr>
            </a:tbl>
          </a:graphicData>
        </a:graphic>
      </p:graphicFrame>
    </p:spTree>
    <p:extLst>
      <p:ext uri="{BB962C8B-B14F-4D97-AF65-F5344CB8AC3E}">
        <p14:creationId xmlns:p14="http://schemas.microsoft.com/office/powerpoint/2010/main" val="292049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B7A7-91C2-40EE-B4A8-C95D774C0ACB}"/>
              </a:ext>
            </a:extLst>
          </p:cNvPr>
          <p:cNvSpPr>
            <a:spLocks noGrp="1"/>
          </p:cNvSpPr>
          <p:nvPr>
            <p:ph type="title"/>
          </p:nvPr>
        </p:nvSpPr>
        <p:spPr>
          <a:xfrm>
            <a:off x="554477" y="44380"/>
            <a:ext cx="7392933" cy="793820"/>
          </a:xfrm>
        </p:spPr>
        <p:txBody>
          <a:bodyPr>
            <a:normAutofit/>
          </a:bodyPr>
          <a:lstStyle/>
          <a:p>
            <a:r>
              <a:rPr lang="en-US" dirty="0"/>
              <a:t>NEW-TECH-INDICATOR-CODE</a:t>
            </a:r>
          </a:p>
        </p:txBody>
      </p:sp>
      <p:sp>
        <p:nvSpPr>
          <p:cNvPr id="5" name="Content Placeholder 4">
            <a:extLst>
              <a:ext uri="{FF2B5EF4-FFF2-40B4-BE49-F238E27FC236}">
                <a16:creationId xmlns:a16="http://schemas.microsoft.com/office/drawing/2014/main" id="{EE20889A-E339-402B-A664-CEB4551D766B}"/>
              </a:ext>
            </a:extLst>
          </p:cNvPr>
          <p:cNvSpPr>
            <a:spLocks noGrp="1"/>
          </p:cNvSpPr>
          <p:nvPr>
            <p:ph idx="1"/>
          </p:nvPr>
        </p:nvSpPr>
        <p:spPr>
          <a:xfrm>
            <a:off x="282102" y="1066329"/>
            <a:ext cx="8492247" cy="4954992"/>
          </a:xfrm>
        </p:spPr>
        <p:txBody>
          <a:bodyPr>
            <a:normAutofit fontScale="92500"/>
          </a:bodyPr>
          <a:lstStyle/>
          <a:p>
            <a:r>
              <a:rPr lang="en-US" sz="2400" dirty="0"/>
              <a:t>NEW-TECH-INDICATOR-CODE (E1647) has been added to the StudentExtension complex type to be reported in the PEIMS Fall, Summer, and Extended Year Submissions.</a:t>
            </a:r>
          </a:p>
          <a:p>
            <a:endParaRPr lang="en-US" sz="2400" dirty="0"/>
          </a:p>
          <a:p>
            <a:r>
              <a:rPr lang="en-US" sz="2400" dirty="0"/>
              <a:t>Definition: NEW-TECH-INDICATOR-CODE indicates that a student in grades 7-12 is enrolled in a New Tech Network campus as identified by the New Tech Network.</a:t>
            </a:r>
          </a:p>
          <a:p>
            <a:endParaRPr lang="en-US" sz="2400" dirty="0"/>
          </a:p>
          <a:p>
            <a:r>
              <a:rPr lang="en-US" sz="2400" dirty="0"/>
              <a:t>Limited to campuses where the LEA has signed an agreement with the New Tech Network. </a:t>
            </a:r>
          </a:p>
          <a:p>
            <a:endParaRPr lang="en-US" sz="2400" dirty="0"/>
          </a:p>
          <a:p>
            <a:r>
              <a:rPr lang="en-US" sz="2400" dirty="0"/>
              <a:t>Although the New Tech Network campuses may serve any grade range, this data element will not be reported for students below grade 7.</a:t>
            </a:r>
          </a:p>
        </p:txBody>
      </p:sp>
    </p:spTree>
    <p:extLst>
      <p:ext uri="{BB962C8B-B14F-4D97-AF65-F5344CB8AC3E}">
        <p14:creationId xmlns:p14="http://schemas.microsoft.com/office/powerpoint/2010/main" val="94032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E659-0C9E-4C41-931C-70B217D95F5B}"/>
              </a:ext>
            </a:extLst>
          </p:cNvPr>
          <p:cNvSpPr>
            <a:spLocks noGrp="1"/>
          </p:cNvSpPr>
          <p:nvPr>
            <p:ph type="title"/>
          </p:nvPr>
        </p:nvSpPr>
        <p:spPr>
          <a:xfrm>
            <a:off x="515567" y="44380"/>
            <a:ext cx="7431844" cy="793820"/>
          </a:xfrm>
        </p:spPr>
        <p:txBody>
          <a:bodyPr>
            <a:noAutofit/>
          </a:bodyPr>
          <a:lstStyle/>
          <a:p>
            <a:r>
              <a:rPr lang="en-US" dirty="0"/>
              <a:t>NEW-TECH-INDICATOR-CODE</a:t>
            </a:r>
          </a:p>
        </p:txBody>
      </p:sp>
      <p:sp>
        <p:nvSpPr>
          <p:cNvPr id="15" name="Content Placeholder 14">
            <a:extLst>
              <a:ext uri="{FF2B5EF4-FFF2-40B4-BE49-F238E27FC236}">
                <a16:creationId xmlns:a16="http://schemas.microsoft.com/office/drawing/2014/main" id="{CA3BC717-402F-4586-A9C3-7CDDE675D7BF}"/>
              </a:ext>
            </a:extLst>
          </p:cNvPr>
          <p:cNvSpPr>
            <a:spLocks noGrp="1"/>
          </p:cNvSpPr>
          <p:nvPr>
            <p:ph idx="1"/>
          </p:nvPr>
        </p:nvSpPr>
        <p:spPr>
          <a:xfrm>
            <a:off x="628650" y="1147156"/>
            <a:ext cx="7886700" cy="5029807"/>
          </a:xfrm>
        </p:spPr>
        <p:txBody>
          <a:bodyPr/>
          <a:lstStyle/>
          <a:p>
            <a:r>
              <a:rPr lang="en-US" b="1" dirty="0"/>
              <a:t>Element ID: </a:t>
            </a:r>
            <a:r>
              <a:rPr lang="en-US" dirty="0"/>
              <a:t>E1647</a:t>
            </a:r>
          </a:p>
          <a:p>
            <a:r>
              <a:rPr lang="en-US" b="1" dirty="0"/>
              <a:t>Data Element: </a:t>
            </a:r>
            <a:r>
              <a:rPr lang="en-US" dirty="0"/>
              <a:t>NEW-TECH-INDICATOR-CODE</a:t>
            </a:r>
          </a:p>
          <a:p>
            <a:r>
              <a:rPr lang="en-US" b="1" dirty="0"/>
              <a:t>XML Name: </a:t>
            </a:r>
            <a:r>
              <a:rPr lang="en-US" dirty="0"/>
              <a:t>TX-NewTechIndicator</a:t>
            </a:r>
          </a:p>
          <a:p>
            <a:r>
              <a:rPr lang="en-US" b="1" dirty="0"/>
              <a:t>Code Table ID: </a:t>
            </a:r>
            <a:r>
              <a:rPr lang="en-US" dirty="0"/>
              <a:t>C088</a:t>
            </a:r>
          </a:p>
          <a:p>
            <a:r>
              <a:rPr lang="en-US" b="1" dirty="0"/>
              <a:t>Length: </a:t>
            </a:r>
            <a:r>
              <a:rPr lang="en-US" dirty="0"/>
              <a:t>1</a:t>
            </a:r>
            <a:r>
              <a:rPr lang="en-US" b="1" dirty="0"/>
              <a:t> </a:t>
            </a:r>
            <a:endParaRPr lang="en-US" dirty="0"/>
          </a:p>
          <a:p>
            <a:r>
              <a:rPr lang="en-US" b="1" dirty="0"/>
              <a:t>Data Type: </a:t>
            </a:r>
            <a:r>
              <a:rPr lang="en-US" dirty="0"/>
              <a:t>Coded</a:t>
            </a:r>
          </a:p>
          <a:p>
            <a:r>
              <a:rPr lang="en-US" b="1" dirty="0"/>
              <a:t>Pattern: *</a:t>
            </a:r>
            <a:endParaRPr lang="en-US" dirty="0"/>
          </a:p>
          <a:p>
            <a:r>
              <a:rPr lang="en-US" b="1" dirty="0"/>
              <a:t>Submission: </a:t>
            </a:r>
            <a:r>
              <a:rPr lang="en-US" dirty="0"/>
              <a:t>1, 3 and 4</a:t>
            </a:r>
          </a:p>
          <a:p>
            <a:r>
              <a:rPr lang="en-US" b="1" dirty="0"/>
              <a:t>Mandatory: </a:t>
            </a:r>
            <a:r>
              <a:rPr lang="en-US" dirty="0"/>
              <a:t>No</a:t>
            </a:r>
          </a:p>
          <a:p>
            <a:endParaRPr lang="en-US" dirty="0"/>
          </a:p>
        </p:txBody>
      </p:sp>
    </p:spTree>
    <p:extLst>
      <p:ext uri="{BB962C8B-B14F-4D97-AF65-F5344CB8AC3E}">
        <p14:creationId xmlns:p14="http://schemas.microsoft.com/office/powerpoint/2010/main" val="194251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3600" dirty="0"/>
              <a:t>NEW-TECH-INDICATOR-CODE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032301803"/>
              </p:ext>
            </p:extLst>
          </p:nvPr>
        </p:nvGraphicFramePr>
        <p:xfrm>
          <a:off x="350195" y="1313887"/>
          <a:ext cx="8443610" cy="2407920"/>
        </p:xfrm>
        <a:graphic>
          <a:graphicData uri="http://schemas.openxmlformats.org/drawingml/2006/table">
            <a:tbl>
              <a:tblPr firstRow="1" bandRow="1">
                <a:tableStyleId>{5C22544A-7EE6-4342-B048-85BDC9FD1C3A}</a:tableStyleId>
              </a:tblPr>
              <a:tblGrid>
                <a:gridCol w="729575">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dirty="0"/>
                        <a:t>10020-new1</a:t>
                      </a:r>
                    </a:p>
                    <a:p>
                      <a:endParaRPr lang="en-US" sz="1400" dirty="0"/>
                    </a:p>
                    <a:p>
                      <a:r>
                        <a:rPr lang="en-US" sz="1400" dirty="0">
                          <a:highlight>
                            <a:srgbClr val="FFFF00"/>
                          </a:highlight>
                        </a:rPr>
                        <a:t>NEW</a:t>
                      </a:r>
                    </a:p>
                    <a:p>
                      <a:endParaRPr lang="en-US" sz="14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For each campus that has entered into an agreement with the New Tech Network to operate as a New Tech Network campus, there should be at least one student with NEW-TECH-INDICATOR-CODE of "1", or else a warning will display for verification. </a:t>
                      </a:r>
                      <a:endParaRPr lang="en-US" sz="1400" kern="1200" dirty="0">
                        <a:solidFill>
                          <a:schemeClr val="dk1"/>
                        </a:solidFill>
                        <a:highlight>
                          <a:srgbClr val="FFFF00"/>
                        </a:highlight>
                        <a:latin typeface="+mn-lt"/>
                        <a:ea typeface="+mn-ea"/>
                        <a:cs typeface="+mn-cs"/>
                      </a:endParaRPr>
                    </a:p>
                  </a:txBody>
                  <a:tcPr marL="45720" marR="45720"/>
                </a:tc>
                <a:tc rowSpan="2">
                  <a:txBody>
                    <a:bodyPr/>
                    <a:lstStyle/>
                    <a:p>
                      <a:r>
                        <a:rPr lang="en-US" sz="1400" dirty="0"/>
                        <a:t>S</a:t>
                      </a:r>
                    </a:p>
                  </a:txBody>
                  <a:tcPr/>
                </a:tc>
                <a:tc rowSpan="2">
                  <a:txBody>
                    <a:bodyPr/>
                    <a:lstStyle/>
                    <a:p>
                      <a:r>
                        <a:rPr lang="en-US" sz="1400" dirty="0"/>
                        <a:t>1</a:t>
                      </a:r>
                    </a:p>
                  </a:txBody>
                  <a:tcPr/>
                </a:tc>
                <a:tc rowSpan="2">
                  <a:txBody>
                    <a:bodyPr/>
                    <a:lstStyle/>
                    <a:p>
                      <a:r>
                        <a:rPr lang="en-US" sz="1400" dirty="0"/>
                        <a:t>District, </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Each campus approved to be a New Tech Network campus should report at least one student as participating in the program.</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lvl="0"/>
            <a:r>
              <a:rPr lang="en-US" dirty="0">
                <a:solidFill>
                  <a:srgbClr val="171616"/>
                </a:solidFill>
              </a:rPr>
              <a:t>Organization - Campus Context Rules</a:t>
            </a: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E613C67F-D5E9-4A3C-AF64-0AD3CDBA351A}"/>
              </a:ext>
            </a:extLst>
          </p:cNvPr>
          <p:cNvSpPr/>
          <p:nvPr/>
        </p:nvSpPr>
        <p:spPr>
          <a:xfrm>
            <a:off x="350195" y="4268716"/>
            <a:ext cx="8443610" cy="646331"/>
          </a:xfrm>
          <a:prstGeom prst="rect">
            <a:avLst/>
          </a:prstGeom>
        </p:spPr>
        <p:txBody>
          <a:bodyPr wrap="square">
            <a:spAutoFit/>
          </a:bodyPr>
          <a:lstStyle/>
          <a:p>
            <a:pPr marL="285750" indent="-285750">
              <a:buFont typeface="Arial" panose="020B0604020202020204" pitchFamily="34" charset="0"/>
              <a:buChar char="•"/>
            </a:pPr>
            <a:r>
              <a:rPr lang="en-US" dirty="0"/>
              <a:t>This rule assists districts in verifying that students enrolled in a New Tech Network campus are reported with the NEW-TECH-INDICATOR-CODE.</a:t>
            </a:r>
          </a:p>
        </p:txBody>
      </p:sp>
    </p:spTree>
    <p:extLst>
      <p:ext uri="{BB962C8B-B14F-4D97-AF65-F5344CB8AC3E}">
        <p14:creationId xmlns:p14="http://schemas.microsoft.com/office/powerpoint/2010/main" val="342260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3600" dirty="0"/>
              <a:t>NEW-TECH-INDICATOR-CODE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963960941"/>
              </p:ext>
            </p:extLst>
          </p:nvPr>
        </p:nvGraphicFramePr>
        <p:xfrm>
          <a:off x="348916" y="1313887"/>
          <a:ext cx="8444889" cy="4084320"/>
        </p:xfrm>
        <a:graphic>
          <a:graphicData uri="http://schemas.openxmlformats.org/drawingml/2006/table">
            <a:tbl>
              <a:tblPr firstRow="1" bandRow="1">
                <a:tableStyleId>{5C22544A-7EE6-4342-B048-85BDC9FD1C3A}</a:tableStyleId>
              </a:tblPr>
              <a:tblGrid>
                <a:gridCol w="730854">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r>
                        <a:rPr lang="en-US" sz="1400" kern="1200" dirty="0">
                          <a:solidFill>
                            <a:schemeClr val="dk1"/>
                          </a:solidFill>
                          <a:latin typeface="+mn-lt"/>
                          <a:ea typeface="+mn-ea"/>
                          <a:cs typeface="+mn-cs"/>
                        </a:rPr>
                        <a:t>40100-0124</a:t>
                      </a: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AS-OF-STATUS-CODE is "A", then HOMELESS-STATUS-CODE must be "0", FOSTER-CARE-INDICATOR-CODE must be blank, MILITARY-CONNECTED-STUDENT-CODE must be blank, T-STEM-INDICATOR-CODE must be blank, ECHS-INDICATOR-CODE must be blank, P-TECH-INDICATOR-CODE must be blank, and </a:t>
                      </a:r>
                      <a:r>
                        <a:rPr lang="en-US" sz="1400" kern="1200" dirty="0">
                          <a:solidFill>
                            <a:schemeClr val="dk1"/>
                          </a:solidFill>
                          <a:highlight>
                            <a:srgbClr val="FFFF00"/>
                          </a:highlight>
                          <a:latin typeface="+mn-lt"/>
                          <a:ea typeface="+mn-ea"/>
                          <a:cs typeface="+mn-cs"/>
                        </a:rPr>
                        <a:t>NEW-TECH-INDICATOR-CODE must be blank.</a:t>
                      </a:r>
                    </a:p>
                  </a:txBody>
                  <a:tcPr marL="45720" marR="45720"/>
                </a:tc>
                <a:tc rowSpan="2">
                  <a:txBody>
                    <a:bodyPr/>
                    <a:lstStyle/>
                    <a:p>
                      <a:r>
                        <a:rPr lang="en-US" sz="1400" dirty="0"/>
                        <a:t>F</a:t>
                      </a:r>
                    </a:p>
                  </a:txBody>
                  <a:tcPr/>
                </a:tc>
                <a:tc rowSpan="2">
                  <a:txBody>
                    <a:bodyPr/>
                    <a:lstStyle/>
                    <a:p>
                      <a:r>
                        <a:rPr lang="en-US" sz="1400" dirty="0"/>
                        <a:t>1</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effectLst/>
                          <a:latin typeface="+mn-lt"/>
                          <a:ea typeface="+mn-ea"/>
                          <a:cs typeface="+mn-cs"/>
                        </a:rPr>
                        <a:t>A student that is reported as not enrolled in the current school year must not be reported as homeless. TX-FosterCareIndicator, TX-MilitaryConnectedStudentIndicator, TX-TSTEMIndicator, TX-ECHSIndicator, TX-PTECHIndicator, and </a:t>
                      </a:r>
                      <a:r>
                        <a:rPr lang="en-US" sz="1400" kern="1200" dirty="0">
                          <a:solidFill>
                            <a:schemeClr val="dk1"/>
                          </a:solidFill>
                          <a:effectLst/>
                          <a:highlight>
                            <a:srgbClr val="FFFF00"/>
                          </a:highlight>
                          <a:latin typeface="+mn-lt"/>
                          <a:ea typeface="+mn-ea"/>
                          <a:cs typeface="+mn-cs"/>
                        </a:rPr>
                        <a:t>TX-NewTechIndicator</a:t>
                      </a:r>
                      <a:r>
                        <a:rPr lang="en-US" sz="1400" kern="1200" dirty="0">
                          <a:solidFill>
                            <a:schemeClr val="dk1"/>
                          </a:solidFill>
                          <a:effectLst/>
                          <a:latin typeface="+mn-lt"/>
                          <a:ea typeface="+mn-ea"/>
                          <a:cs typeface="+mn-cs"/>
                        </a:rPr>
                        <a:t> are not reported for students not enrolled in the current school year.</a:t>
                      </a:r>
                      <a:endParaRPr lang="en-US" sz="1400" kern="1200" dirty="0">
                        <a:solidFill>
                          <a:schemeClr val="dk1"/>
                        </a:solidFill>
                        <a:highlight>
                          <a:srgbClr val="FFFF00"/>
                        </a:highlight>
                        <a:latin typeface="+mn-lt"/>
                        <a:ea typeface="+mn-ea"/>
                        <a:cs typeface="+mn-cs"/>
                      </a:endParaRP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r h="370840">
                <a:tc rowSpan="2">
                  <a:txBody>
                    <a:bodyPr/>
                    <a:lstStyle/>
                    <a:p>
                      <a:pPr marL="0" algn="l" defTabSz="914400" rtl="0" eaLnBrk="1" latinLnBrk="0" hangingPunct="1"/>
                      <a:r>
                        <a:rPr lang="en-US" sz="1400" kern="1200" dirty="0">
                          <a:solidFill>
                            <a:schemeClr val="dk1"/>
                          </a:solidFill>
                          <a:latin typeface="+mn-lt"/>
                          <a:ea typeface="+mn-ea"/>
                          <a:cs typeface="+mn-cs"/>
                        </a:rPr>
                        <a:t>40100-new1</a:t>
                      </a:r>
                    </a:p>
                    <a:p>
                      <a:pPr marL="0" algn="l" defTabSz="914400" rtl="0" eaLnBrk="1" latinLnBrk="0" hangingPunct="1"/>
                      <a:r>
                        <a:rPr lang="en-US" sz="1400" kern="1200" dirty="0">
                          <a:solidFill>
                            <a:schemeClr val="dk1"/>
                          </a:solidFill>
                          <a:highlight>
                            <a:srgbClr val="FFFF00"/>
                          </a:highlight>
                          <a:latin typeface="+mn-lt"/>
                          <a:ea typeface="+mn-ea"/>
                          <a:cs typeface="+mn-cs"/>
                        </a:rPr>
                        <a:t>NEW</a:t>
                      </a:r>
                      <a:endParaRPr lang="en-US" sz="1400" kern="1200" dirty="0">
                        <a:solidFill>
                          <a:schemeClr val="dk1"/>
                        </a:solidFill>
                        <a:latin typeface="+mn-lt"/>
                        <a:ea typeface="+mn-ea"/>
                        <a:cs typeface="+mn-cs"/>
                      </a:endParaRPr>
                    </a:p>
                  </a:txBody>
                  <a:tcPr/>
                </a:tc>
                <a:tc>
                  <a:txBody>
                    <a:bodyPr/>
                    <a:lstStyle/>
                    <a:p>
                      <a:pPr marL="0" marR="0">
                        <a:lnSpc>
                          <a:spcPct val="100000"/>
                        </a:lnSpc>
                        <a:spcBef>
                          <a:spcPts val="0"/>
                        </a:spcBef>
                        <a:spcAft>
                          <a:spcPts val="0"/>
                        </a:spcAft>
                      </a:pPr>
                      <a:r>
                        <a:rPr lang="en-US" sz="1400" kern="1200" dirty="0">
                          <a:solidFill>
                            <a:schemeClr val="dk1"/>
                          </a:solidFill>
                          <a:effectLst/>
                          <a:latin typeface="+mn-lt"/>
                          <a:ea typeface="+mn-ea"/>
                          <a:cs typeface="+mn-cs"/>
                        </a:rPr>
                        <a:t>If NEW-TECH-INDICATOR-CODE is "1", then GRADE-LEVEL-CODE from student school association must be "07"-"12".</a:t>
                      </a:r>
                    </a:p>
                  </a:txBody>
                  <a:tcPr marL="45720" marR="45720"/>
                </a:tc>
                <a:tc rowSpan="2">
                  <a:txBody>
                    <a:bodyPr/>
                    <a:lstStyle/>
                    <a:p>
                      <a:r>
                        <a:rPr lang="en-US" sz="1400" dirty="0"/>
                        <a:t>F</a:t>
                      </a:r>
                    </a:p>
                  </a:txBody>
                  <a:tcPr/>
                </a:tc>
                <a:tc rowSpan="2">
                  <a:txBody>
                    <a:bodyPr/>
                    <a:lstStyle/>
                    <a:p>
                      <a:r>
                        <a:rPr lang="en-US" sz="1400" dirty="0"/>
                        <a:t>1, 3, 4</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p>
                      <a:endParaRPr lang="en-US" sz="1400" dirty="0"/>
                    </a:p>
                  </a:txBody>
                  <a:tcPr/>
                </a:tc>
                <a:extLst>
                  <a:ext uri="{0D108BD9-81ED-4DB2-BD59-A6C34878D82A}">
                    <a16:rowId xmlns:a16="http://schemas.microsoft.com/office/drawing/2014/main" val="840698305"/>
                  </a:ext>
                </a:extLst>
              </a:tr>
              <a:tr h="370840">
                <a:tc vMerge="1">
                  <a:txBody>
                    <a:bodyPr/>
                    <a:lstStyle/>
                    <a:p>
                      <a:endParaRPr lang="en-US" sz="1200" dirty="0"/>
                    </a:p>
                  </a:txBody>
                  <a:tcPr/>
                </a:tc>
                <a:tc>
                  <a:txBody>
                    <a:bodyPr/>
                    <a:lstStyle/>
                    <a:p>
                      <a:pPr marL="0" marR="0">
                        <a:lnSpc>
                          <a:spcPct val="100000"/>
                        </a:lnSpc>
                        <a:spcBef>
                          <a:spcPts val="0"/>
                        </a:spcBef>
                        <a:spcAft>
                          <a:spcPts val="0"/>
                        </a:spcAft>
                      </a:pPr>
                      <a:r>
                        <a:rPr lang="en-US" sz="1400" kern="1200" dirty="0">
                          <a:solidFill>
                            <a:schemeClr val="dk1"/>
                          </a:solidFill>
                          <a:effectLst/>
                          <a:latin typeface="+mn-lt"/>
                          <a:ea typeface="+mn-ea"/>
                          <a:cs typeface="+mn-cs"/>
                        </a:rPr>
                        <a:t>A student enrolled in a New Tech Network campus must be in grade level "07"-"12"</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991618557"/>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lvl="0"/>
            <a:r>
              <a:rPr lang="en-US" dirty="0">
                <a:solidFill>
                  <a:srgbClr val="171616"/>
                </a:solidFill>
              </a:rPr>
              <a:t>Student - Basic Information Context Rules</a:t>
            </a:r>
            <a:endParaRPr kumimoji="0" lang="en-US" sz="1800" b="0" i="0" u="none" strike="noStrike" kern="1200" cap="none" spc="0" normalizeH="0" baseline="0" noProof="0" dirty="0">
              <a:ln>
                <a:noFill/>
              </a:ln>
              <a:solidFill>
                <a:srgbClr val="171616"/>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372855BA-E8B8-4946-BA9A-A7889BF9F6CD}"/>
              </a:ext>
            </a:extLst>
          </p:cNvPr>
          <p:cNvSpPr/>
          <p:nvPr/>
        </p:nvSpPr>
        <p:spPr>
          <a:xfrm>
            <a:off x="348916" y="5451385"/>
            <a:ext cx="8443610" cy="646331"/>
          </a:xfrm>
          <a:prstGeom prst="rect">
            <a:avLst/>
          </a:prstGeom>
        </p:spPr>
        <p:txBody>
          <a:bodyPr wrap="square">
            <a:spAutoFit/>
          </a:bodyPr>
          <a:lstStyle/>
          <a:p>
            <a:pPr marL="285750" indent="-285750">
              <a:buFont typeface="Arial" panose="020B0604020202020204" pitchFamily="34" charset="0"/>
              <a:buChar char="•"/>
            </a:pPr>
            <a:r>
              <a:rPr lang="en-US" dirty="0"/>
              <a:t>NEW-TECH-INDICATOR-CODE is not reported for leavers or students in grades below grade 07.</a:t>
            </a:r>
          </a:p>
        </p:txBody>
      </p:sp>
    </p:spTree>
    <p:extLst>
      <p:ext uri="{BB962C8B-B14F-4D97-AF65-F5344CB8AC3E}">
        <p14:creationId xmlns:p14="http://schemas.microsoft.com/office/powerpoint/2010/main" val="166724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2C82-CECC-4DC1-9797-B0F57C51BAA6}"/>
              </a:ext>
            </a:extLst>
          </p:cNvPr>
          <p:cNvSpPr>
            <a:spLocks noGrp="1"/>
          </p:cNvSpPr>
          <p:nvPr>
            <p:ph type="title"/>
          </p:nvPr>
        </p:nvSpPr>
        <p:spPr>
          <a:xfrm>
            <a:off x="486383" y="44380"/>
            <a:ext cx="7568119" cy="793820"/>
          </a:xfrm>
        </p:spPr>
        <p:txBody>
          <a:bodyPr>
            <a:normAutofit/>
          </a:bodyPr>
          <a:lstStyle/>
          <a:p>
            <a:r>
              <a:rPr lang="en-US" sz="3600" dirty="0"/>
              <a:t>NEW-TECH-INDICATOR-CODE Business Rules</a:t>
            </a:r>
          </a:p>
        </p:txBody>
      </p:sp>
      <p:graphicFrame>
        <p:nvGraphicFramePr>
          <p:cNvPr id="6" name="Content Placeholder 5">
            <a:extLst>
              <a:ext uri="{FF2B5EF4-FFF2-40B4-BE49-F238E27FC236}">
                <a16:creationId xmlns:a16="http://schemas.microsoft.com/office/drawing/2014/main" id="{1CA9AB9B-438A-4B10-8E6F-5F437A1E9016}"/>
              </a:ext>
            </a:extLst>
          </p:cNvPr>
          <p:cNvGraphicFramePr>
            <a:graphicFrameLocks noGrp="1"/>
          </p:cNvGraphicFramePr>
          <p:nvPr>
            <p:ph idx="1"/>
            <p:extLst>
              <p:ext uri="{D42A27DB-BD31-4B8C-83A1-F6EECF244321}">
                <p14:modId xmlns:p14="http://schemas.microsoft.com/office/powerpoint/2010/main" val="178345790"/>
              </p:ext>
            </p:extLst>
          </p:nvPr>
        </p:nvGraphicFramePr>
        <p:xfrm>
          <a:off x="348916" y="1313887"/>
          <a:ext cx="8444889" cy="2407920"/>
        </p:xfrm>
        <a:graphic>
          <a:graphicData uri="http://schemas.openxmlformats.org/drawingml/2006/table">
            <a:tbl>
              <a:tblPr firstRow="1" bandRow="1">
                <a:tableStyleId>{5C22544A-7EE6-4342-B048-85BDC9FD1C3A}</a:tableStyleId>
              </a:tblPr>
              <a:tblGrid>
                <a:gridCol w="730854">
                  <a:extLst>
                    <a:ext uri="{9D8B030D-6E8A-4147-A177-3AD203B41FA5}">
                      <a16:colId xmlns:a16="http://schemas.microsoft.com/office/drawing/2014/main" val="914786228"/>
                    </a:ext>
                  </a:extLst>
                </a:gridCol>
                <a:gridCol w="4708187">
                  <a:extLst>
                    <a:ext uri="{9D8B030D-6E8A-4147-A177-3AD203B41FA5}">
                      <a16:colId xmlns:a16="http://schemas.microsoft.com/office/drawing/2014/main" val="76551550"/>
                    </a:ext>
                  </a:extLst>
                </a:gridCol>
                <a:gridCol w="894944">
                  <a:extLst>
                    <a:ext uri="{9D8B030D-6E8A-4147-A177-3AD203B41FA5}">
                      <a16:colId xmlns:a16="http://schemas.microsoft.com/office/drawing/2014/main" val="329940339"/>
                    </a:ext>
                  </a:extLst>
                </a:gridCol>
                <a:gridCol w="1147864">
                  <a:extLst>
                    <a:ext uri="{9D8B030D-6E8A-4147-A177-3AD203B41FA5}">
                      <a16:colId xmlns:a16="http://schemas.microsoft.com/office/drawing/2014/main" val="2648978631"/>
                    </a:ext>
                  </a:extLst>
                </a:gridCol>
                <a:gridCol w="963040">
                  <a:extLst>
                    <a:ext uri="{9D8B030D-6E8A-4147-A177-3AD203B41FA5}">
                      <a16:colId xmlns:a16="http://schemas.microsoft.com/office/drawing/2014/main" val="1294258352"/>
                    </a:ext>
                  </a:extLst>
                </a:gridCol>
              </a:tblGrid>
              <a:tr h="370840">
                <a:tc>
                  <a:txBody>
                    <a:bodyPr/>
                    <a:lstStyle/>
                    <a:p>
                      <a:r>
                        <a:rPr lang="en-US" sz="1400" dirty="0"/>
                        <a:t>Rule</a:t>
                      </a:r>
                    </a:p>
                  </a:txBody>
                  <a:tcPr/>
                </a:tc>
                <a:tc>
                  <a:txBody>
                    <a:bodyPr/>
                    <a:lstStyle/>
                    <a:p>
                      <a:r>
                        <a:rPr lang="en-US" sz="1400" dirty="0"/>
                        <a:t>Text/Meaning</a:t>
                      </a:r>
                    </a:p>
                  </a:txBody>
                  <a:tcPr/>
                </a:tc>
                <a:tc>
                  <a:txBody>
                    <a:bodyPr/>
                    <a:lstStyle/>
                    <a:p>
                      <a:r>
                        <a:rPr lang="en-US" sz="1400" dirty="0"/>
                        <a:t>Level</a:t>
                      </a:r>
                    </a:p>
                  </a:txBody>
                  <a:tcPr/>
                </a:tc>
                <a:tc>
                  <a:txBody>
                    <a:bodyPr/>
                    <a:lstStyle/>
                    <a:p>
                      <a:r>
                        <a:rPr lang="en-US" sz="1400" dirty="0"/>
                        <a:t>PEIMS </a:t>
                      </a:r>
                    </a:p>
                    <a:p>
                      <a:r>
                        <a:rPr lang="en-US" sz="1400" dirty="0"/>
                        <a:t>Submission</a:t>
                      </a:r>
                    </a:p>
                  </a:txBody>
                  <a:tcPr/>
                </a:tc>
                <a:tc>
                  <a:txBody>
                    <a:bodyPr/>
                    <a:lstStyle/>
                    <a:p>
                      <a:r>
                        <a:rPr lang="en-US" sz="1400" dirty="0"/>
                        <a:t>Applies to:</a:t>
                      </a:r>
                    </a:p>
                  </a:txBody>
                  <a:tcPr/>
                </a:tc>
                <a:extLst>
                  <a:ext uri="{0D108BD9-81ED-4DB2-BD59-A6C34878D82A}">
                    <a16:rowId xmlns:a16="http://schemas.microsoft.com/office/drawing/2014/main" val="796988387"/>
                  </a:ext>
                </a:extLst>
              </a:tr>
              <a:tr h="370840">
                <a:tc rowSpan="2">
                  <a:txBody>
                    <a:bodyPr/>
                    <a:lstStyle/>
                    <a:p>
                      <a:pPr marL="0" algn="l" defTabSz="914400" rtl="0" eaLnBrk="1" latinLnBrk="0" hangingPunct="1"/>
                      <a:r>
                        <a:rPr lang="en-US" sz="1400" kern="1200" dirty="0">
                          <a:solidFill>
                            <a:schemeClr val="dk1"/>
                          </a:solidFill>
                          <a:latin typeface="+mn-lt"/>
                          <a:ea typeface="+mn-ea"/>
                          <a:cs typeface="+mn-cs"/>
                        </a:rPr>
                        <a:t>40100-new2</a:t>
                      </a:r>
                    </a:p>
                    <a:p>
                      <a:pPr marL="0" algn="l" defTabSz="914400" rtl="0" eaLnBrk="1" latinLnBrk="0" hangingPunct="1"/>
                      <a:r>
                        <a:rPr lang="en-US" sz="1400" kern="1200" dirty="0">
                          <a:solidFill>
                            <a:schemeClr val="dk1"/>
                          </a:solidFill>
                          <a:latin typeface="+mn-lt"/>
                          <a:ea typeface="+mn-ea"/>
                          <a:cs typeface="+mn-cs"/>
                        </a:rPr>
                        <a:t> </a:t>
                      </a:r>
                    </a:p>
                    <a:p>
                      <a:pPr marL="0" algn="l" defTabSz="914400" rtl="0" eaLnBrk="1" latinLnBrk="0" hangingPunct="1"/>
                      <a:r>
                        <a:rPr lang="en-US" sz="1400" kern="1200" dirty="0">
                          <a:solidFill>
                            <a:schemeClr val="dk1"/>
                          </a:solidFill>
                          <a:highlight>
                            <a:srgbClr val="FFFF00"/>
                          </a:highlight>
                          <a:latin typeface="+mn-lt"/>
                          <a:ea typeface="+mn-ea"/>
                          <a:cs typeface="+mn-cs"/>
                        </a:rPr>
                        <a:t>NEW</a:t>
                      </a:r>
                      <a:endParaRPr lang="en-US" sz="1400" kern="1200" dirty="0">
                        <a:solidFill>
                          <a:schemeClr val="dk1"/>
                        </a:solidFill>
                        <a:latin typeface="+mn-lt"/>
                        <a:ea typeface="+mn-ea"/>
                        <a:cs typeface="+mn-cs"/>
                      </a:endParaRPr>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If NEW-TECH-INDICATOR-CODE is "1", then CAMPUS-ID-OF-ENROLLMENT from the student school association must be a campus that has entered into an agreement with the New Tech Network to operate a New Tech Network campus.</a:t>
                      </a:r>
                    </a:p>
                  </a:txBody>
                  <a:tcPr marL="45720" marR="45720"/>
                </a:tc>
                <a:tc rowSpan="2">
                  <a:txBody>
                    <a:bodyPr/>
                    <a:lstStyle/>
                    <a:p>
                      <a:r>
                        <a:rPr lang="en-US" sz="1400" dirty="0"/>
                        <a:t>F</a:t>
                      </a:r>
                    </a:p>
                  </a:txBody>
                  <a:tcPr/>
                </a:tc>
                <a:tc rowSpan="2">
                  <a:txBody>
                    <a:bodyPr/>
                    <a:lstStyle/>
                    <a:p>
                      <a:r>
                        <a:rPr lang="en-US" sz="1400" dirty="0"/>
                        <a:t>1</a:t>
                      </a:r>
                      <a:endParaRPr lang="en-US" sz="1400" dirty="0">
                        <a:highlight>
                          <a:srgbClr val="FFFF00"/>
                        </a:highlight>
                      </a:endParaRPr>
                    </a:p>
                  </a:txBody>
                  <a:tcPr/>
                </a:tc>
                <a:tc rowSpan="2">
                  <a:txBody>
                    <a:bodyPr/>
                    <a:lstStyle/>
                    <a:p>
                      <a:r>
                        <a:rPr lang="en-US" sz="1400" dirty="0"/>
                        <a:t>District, </a:t>
                      </a:r>
                    </a:p>
                    <a:p>
                      <a:r>
                        <a:rPr lang="en-US" sz="1400" dirty="0"/>
                        <a:t>Campus,</a:t>
                      </a:r>
                    </a:p>
                    <a:p>
                      <a:r>
                        <a:rPr lang="en-US" sz="1400" dirty="0"/>
                        <a:t>Charter</a:t>
                      </a:r>
                    </a:p>
                  </a:txBody>
                  <a:tcPr/>
                </a:tc>
                <a:extLst>
                  <a:ext uri="{0D108BD9-81ED-4DB2-BD59-A6C34878D82A}">
                    <a16:rowId xmlns:a16="http://schemas.microsoft.com/office/drawing/2014/main" val="3501745496"/>
                  </a:ext>
                </a:extLst>
              </a:tr>
              <a:tr h="370840">
                <a:tc vMerge="1">
                  <a:txBody>
                    <a:bodyPr/>
                    <a:lstStyle/>
                    <a:p>
                      <a:endParaRPr lang="en-US" sz="1200" dirty="0"/>
                    </a:p>
                  </a:txBody>
                  <a:tcPr/>
                </a:tc>
                <a:tc>
                  <a:txBody>
                    <a:bodyPr/>
                    <a:lstStyle/>
                    <a:p>
                      <a:pPr marL="0" marR="0" algn="l" defTabSz="914400" rtl="0" eaLnBrk="1" latinLnBrk="0" hangingPunct="1">
                        <a:lnSpc>
                          <a:spcPct val="100000"/>
                        </a:lnSpc>
                        <a:spcBef>
                          <a:spcPts val="0"/>
                        </a:spcBef>
                        <a:spcAft>
                          <a:spcPts val="0"/>
                        </a:spcAft>
                      </a:pPr>
                      <a:r>
                        <a:rPr lang="en-US" sz="1400" kern="1200" dirty="0">
                          <a:solidFill>
                            <a:schemeClr val="dk1"/>
                          </a:solidFill>
                          <a:latin typeface="+mn-lt"/>
                          <a:ea typeface="+mn-ea"/>
                          <a:cs typeface="+mn-cs"/>
                        </a:rPr>
                        <a:t>A student enrolled in a New Tech Network campus must have a TX-CampusIdOfEnrollment that has entered into an agreement with the New Tech Network to operate as a New Tech Network campus.</a:t>
                      </a:r>
                    </a:p>
                  </a:txBody>
                  <a:tcPr marL="45720" marR="45720"/>
                </a:tc>
                <a:tc vMerge="1">
                  <a:txBody>
                    <a:bodyPr/>
                    <a:lstStyle/>
                    <a:p>
                      <a:endParaRPr lang="en-US" sz="1200" dirty="0"/>
                    </a:p>
                  </a:txBody>
                  <a:tcPr/>
                </a:tc>
                <a:tc vMerge="1">
                  <a:txBody>
                    <a:bodyPr/>
                    <a:lstStyle/>
                    <a:p>
                      <a:endParaRPr lang="en-US" sz="1200" dirty="0"/>
                    </a:p>
                  </a:txBody>
                  <a:tcPr/>
                </a:tc>
                <a:tc vMerge="1">
                  <a:txBody>
                    <a:bodyPr/>
                    <a:lstStyle/>
                    <a:p>
                      <a:endParaRPr lang="en-US" sz="1200" dirty="0"/>
                    </a:p>
                  </a:txBody>
                  <a:tcPr/>
                </a:tc>
                <a:extLst>
                  <a:ext uri="{0D108BD9-81ED-4DB2-BD59-A6C34878D82A}">
                    <a16:rowId xmlns:a16="http://schemas.microsoft.com/office/drawing/2014/main" val="1539959222"/>
                  </a:ext>
                </a:extLst>
              </a:tr>
            </a:tbl>
          </a:graphicData>
        </a:graphic>
      </p:graphicFrame>
      <p:sp>
        <p:nvSpPr>
          <p:cNvPr id="3" name="Rectangle 2">
            <a:extLst>
              <a:ext uri="{FF2B5EF4-FFF2-40B4-BE49-F238E27FC236}">
                <a16:creationId xmlns:a16="http://schemas.microsoft.com/office/drawing/2014/main" id="{6CC3D009-A0B8-4799-A4E4-A81E01F8234F}"/>
              </a:ext>
            </a:extLst>
          </p:cNvPr>
          <p:cNvSpPr/>
          <p:nvPr/>
        </p:nvSpPr>
        <p:spPr>
          <a:xfrm>
            <a:off x="350195" y="891377"/>
            <a:ext cx="749893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71616"/>
                </a:solidFill>
                <a:effectLst/>
                <a:uLnTx/>
                <a:uFillTx/>
                <a:latin typeface="Tw Cen MT"/>
                <a:ea typeface="+mn-ea"/>
                <a:cs typeface="+mn-cs"/>
              </a:rPr>
              <a:t>Student - Basic Information Context Rules, continued</a:t>
            </a:r>
          </a:p>
        </p:txBody>
      </p:sp>
      <p:sp>
        <p:nvSpPr>
          <p:cNvPr id="5" name="Rectangle 4">
            <a:extLst>
              <a:ext uri="{FF2B5EF4-FFF2-40B4-BE49-F238E27FC236}">
                <a16:creationId xmlns:a16="http://schemas.microsoft.com/office/drawing/2014/main" id="{36057A2C-66F5-408B-B2A5-70716C27781A}"/>
              </a:ext>
            </a:extLst>
          </p:cNvPr>
          <p:cNvSpPr/>
          <p:nvPr/>
        </p:nvSpPr>
        <p:spPr>
          <a:xfrm>
            <a:off x="348916" y="4100757"/>
            <a:ext cx="8443610" cy="923330"/>
          </a:xfrm>
          <a:prstGeom prst="rect">
            <a:avLst/>
          </a:prstGeom>
        </p:spPr>
        <p:txBody>
          <a:bodyPr wrap="square">
            <a:spAutoFit/>
          </a:bodyPr>
          <a:lstStyle/>
          <a:p>
            <a:pPr marL="285750" indent="-285750">
              <a:buFont typeface="Arial" panose="020B0604020202020204" pitchFamily="34" charset="0"/>
              <a:buChar char="•"/>
            </a:pPr>
            <a:r>
              <a:rPr lang="en-US" dirty="0"/>
              <a:t>Students who are reported as participating in the New Tech Network program on the PEIMS Fall snapshot date must be enrolled in a campus that has entered into an agreement with the New Tech Network.</a:t>
            </a:r>
          </a:p>
        </p:txBody>
      </p:sp>
    </p:spTree>
    <p:extLst>
      <p:ext uri="{BB962C8B-B14F-4D97-AF65-F5344CB8AC3E}">
        <p14:creationId xmlns:p14="http://schemas.microsoft.com/office/powerpoint/2010/main" val="3922987226"/>
      </p:ext>
    </p:extLst>
  </p:cSld>
  <p:clrMapOvr>
    <a:masterClrMapping/>
  </p:clrMapOvr>
</p:sld>
</file>

<file path=ppt/theme/theme1.xml><?xml version="1.0" encoding="utf-8"?>
<a:theme xmlns:a="http://schemas.openxmlformats.org/drawingml/2006/main" name="TSDS Template 2018 small">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8 small" id="{777CE247-BA66-4CDA-B431-38F26959802E}" vid="{1911D800-EA15-427B-94A7-2C221DC0AE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llection xmlns="5c8ce246-9bf7-4847-93b0-5471cf462eac">
      <Value>PEIMS</Value>
    </Collection>
    <Legislation xmlns="5c8ce246-9bf7-4847-93b0-5471cf462eac" xsi:nil="true"/>
    <Document_x0020_Type xmlns="5c8ce246-9bf7-4847-93b0-5471cf462eac">Proposal</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49F776A6EE404F9F9167DF72F5BC07" ma:contentTypeVersion="10" ma:contentTypeDescription="Create a new document." ma:contentTypeScope="" ma:versionID="eb67187b0828bcac435dd555d871dba0">
  <xsd:schema xmlns:xsd="http://www.w3.org/2001/XMLSchema" xmlns:xs="http://www.w3.org/2001/XMLSchema" xmlns:p="http://schemas.microsoft.com/office/2006/metadata/properties" xmlns:ns2="5c8ce246-9bf7-4847-93b0-5471cf462eac" xmlns:ns3="8db5e514-a680-4fd2-83c7-aca22b4666fd" targetNamespace="http://schemas.microsoft.com/office/2006/metadata/properties" ma:root="true" ma:fieldsID="a039b595cd3321168f713a622d34f443" ns2:_="" ns3:_="">
    <xsd:import namespace="5c8ce246-9bf7-4847-93b0-5471cf462eac"/>
    <xsd:import namespace="8db5e514-a680-4fd2-83c7-aca22b4666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ocument_x0020_Type"/>
                <xsd:element ref="ns2:Collection" minOccurs="0"/>
                <xsd:element ref="ns2:Legisl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ce246-9bf7-4847-93b0-5471cf462e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Type" ma:index="12" ma:displayName="Document Type" ma:default="Proposal" ma:format="RadioButtons" ma:internalName="Document_x0020_Type">
      <xsd:simpleType>
        <xsd:restriction base="dms:Choice">
          <xsd:enumeration value="Agenda"/>
          <xsd:enumeration value="Minutes"/>
          <xsd:enumeration value="Proposal"/>
          <xsd:enumeration value="Other"/>
        </xsd:restriction>
      </xsd:simpleType>
    </xsd:element>
    <xsd:element name="Collection" ma:index="13" nillable="true" ma:displayName="Collection" ma:default="PEIMS" ma:internalName="Collection" ma:requiredMultiChoice="true">
      <xsd:complexType>
        <xsd:complexContent>
          <xsd:extension base="dms:MultiChoiceFillIn">
            <xsd:sequence>
              <xsd:element name="Value" maxOccurs="unbounded" minOccurs="0" nillable="true">
                <xsd:simpleType>
                  <xsd:union memberTypes="dms:Text">
                    <xsd:simpleType>
                      <xsd:restriction base="dms:Choice">
                        <xsd:enumeration value="PEIMS"/>
                        <xsd:enumeration value="Class Roster"/>
                        <xsd:enumeration value="Dashboards"/>
                        <xsd:enumeration value="ECDS"/>
                        <xsd:enumeration value="RF Tracker"/>
                        <xsd:enumeration value="SPPI-14"/>
                        <xsd:enumeration value="TREx"/>
                        <xsd:enumeration value="Not Applicable"/>
                      </xsd:restriction>
                    </xsd:simpleType>
                  </xsd:union>
                </xsd:simpleType>
              </xsd:element>
            </xsd:sequence>
          </xsd:extension>
        </xsd:complexContent>
      </xsd:complexType>
    </xsd:element>
    <xsd:element name="Legislation" ma:index="14" nillable="true" ma:displayName="Legislation" ma:internalName="Legislation">
      <xsd:simpleType>
        <xsd:restriction base="dms:Text">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b5e514-a680-4fd2-83c7-aca22b4666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7F567E-1E18-4D4B-A3E9-07C4FB2587A1}">
  <ds:schemaRefs>
    <ds:schemaRef ds:uri="http://schemas.microsoft.com/office/infopath/2007/PartnerControls"/>
    <ds:schemaRef ds:uri="http://schemas.microsoft.com/office/2006/metadata/properties"/>
    <ds:schemaRef ds:uri="http://schemas.microsoft.com/office/2006/documentManagement/types"/>
    <ds:schemaRef ds:uri="5c8ce246-9bf7-4847-93b0-5471cf462eac"/>
    <ds:schemaRef ds:uri="http://purl.org/dc/elements/1.1/"/>
    <ds:schemaRef ds:uri="http://purl.org/dc/dcmitype/"/>
    <ds:schemaRef ds:uri="http://schemas.openxmlformats.org/package/2006/metadata/core-properties"/>
    <ds:schemaRef ds:uri="http://purl.org/dc/terms/"/>
    <ds:schemaRef ds:uri="8db5e514-a680-4fd2-83c7-aca22b4666fd"/>
    <ds:schemaRef ds:uri="http://www.w3.org/XML/1998/namespace"/>
  </ds:schemaRefs>
</ds:datastoreItem>
</file>

<file path=customXml/itemProps2.xml><?xml version="1.0" encoding="utf-8"?>
<ds:datastoreItem xmlns:ds="http://schemas.openxmlformats.org/officeDocument/2006/customXml" ds:itemID="{19B798A6-5D2E-4618-B8D4-368B987AE71D}">
  <ds:schemaRefs>
    <ds:schemaRef ds:uri="http://schemas.microsoft.com/sharepoint/v3/contenttype/forms"/>
  </ds:schemaRefs>
</ds:datastoreItem>
</file>

<file path=customXml/itemProps3.xml><?xml version="1.0" encoding="utf-8"?>
<ds:datastoreItem xmlns:ds="http://schemas.openxmlformats.org/officeDocument/2006/customXml" ds:itemID="{E5228F5C-AE07-4DD1-BC01-DB50C0A2A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ce246-9bf7-4847-93b0-5471cf462eac"/>
    <ds:schemaRef ds:uri="8db5e514-a680-4fd2-83c7-aca22b4666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2986</TotalTime>
  <Words>1351</Words>
  <Application>Microsoft Office PowerPoint</Application>
  <PresentationFormat>On-screen Show (4:3)</PresentationFormat>
  <Paragraphs>216</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Open sans</vt:lpstr>
      <vt:lpstr>Tw Cen MT</vt:lpstr>
      <vt:lpstr>Tw Cen MT Condensed</vt:lpstr>
      <vt:lpstr>Tw Cen MT Condensed Extra Bold</vt:lpstr>
      <vt:lpstr>TSDS Template 2018 small</vt:lpstr>
      <vt:lpstr>New Tech indicator and Expansion of Career &amp; Technical Education</vt:lpstr>
      <vt:lpstr>aGENDA</vt:lpstr>
      <vt:lpstr>BACKGROUND</vt:lpstr>
      <vt:lpstr>HB 3 – Section 1.030 Excerpt </vt:lpstr>
      <vt:lpstr>NEW-TECH-INDICATOR-CODE</vt:lpstr>
      <vt:lpstr>NEW-TECH-INDICATOR-CODE</vt:lpstr>
      <vt:lpstr>NEW-TECH-INDICATOR-CODE Business Rules</vt:lpstr>
      <vt:lpstr>NEW-TECH-INDICATOR-CODE Business Rules</vt:lpstr>
      <vt:lpstr>NEW-TECH-INDICATOR-CODE Business Rules</vt:lpstr>
      <vt:lpstr>NEW-TECH-INDICATOR-CODE Business Rules</vt:lpstr>
      <vt:lpstr>19-20 New Tech Network Campuses</vt:lpstr>
      <vt:lpstr>19-20 New Tech Network Campuses</vt:lpstr>
      <vt:lpstr>19-20 New Tech Network Campuses</vt:lpstr>
      <vt:lpstr>EXPANSION OF CAREER &amp; TECHNICAL EDUCATION</vt:lpstr>
      <vt:lpstr>Business Rules</vt:lpstr>
      <vt:lpstr>Business Rules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Summer - New Tech Indicator and Expansion of Career &amp; Technical Education</dc:title>
  <dc:creator>Elledge, Michele</dc:creator>
  <cp:keywords>HB 3 Section 1.030</cp:keywords>
  <cp:lastModifiedBy>Elledge, Michele</cp:lastModifiedBy>
  <cp:revision>162</cp:revision>
  <dcterms:created xsi:type="dcterms:W3CDTF">2019-05-31T14:09:25Z</dcterms:created>
  <dcterms:modified xsi:type="dcterms:W3CDTF">2019-07-31T12:43:49Z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0x0101008B49F776A6EE404F9F9167DF72F5BC07</vt:lpwstr>
  </property>
</Properties>
</file>