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7"/>
  </p:notesMasterIdLst>
  <p:sldIdLst>
    <p:sldId id="256" r:id="rId5"/>
    <p:sldId id="771" r:id="rId6"/>
    <p:sldId id="772" r:id="rId7"/>
    <p:sldId id="773" r:id="rId8"/>
    <p:sldId id="774" r:id="rId9"/>
    <p:sldId id="780" r:id="rId10"/>
    <p:sldId id="776" r:id="rId11"/>
    <p:sldId id="781" r:id="rId12"/>
    <p:sldId id="782" r:id="rId13"/>
    <p:sldId id="817" r:id="rId14"/>
    <p:sldId id="777" r:id="rId15"/>
    <p:sldId id="784" r:id="rId16"/>
    <p:sldId id="787" r:id="rId17"/>
    <p:sldId id="786" r:id="rId18"/>
    <p:sldId id="785" r:id="rId19"/>
    <p:sldId id="778" r:id="rId20"/>
    <p:sldId id="788" r:id="rId21"/>
    <p:sldId id="813" r:id="rId22"/>
    <p:sldId id="789" r:id="rId23"/>
    <p:sldId id="790" r:id="rId24"/>
    <p:sldId id="816"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3" autoAdjust="0"/>
    <p:restoredTop sz="96357" autoAdjust="0"/>
  </p:normalViewPr>
  <p:slideViewPr>
    <p:cSldViewPr snapToGrid="0">
      <p:cViewPr varScale="1">
        <p:scale>
          <a:sx n="110" d="100"/>
          <a:sy n="110" d="100"/>
        </p:scale>
        <p:origin x="990"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eanine" userId="89688bc7-19a8-4659-8277-c7b73639ff2c" providerId="ADAL" clId="{5F3C0120-0802-4AAB-A344-6BDC45894056}"/>
    <pc:docChg chg="modSld">
      <pc:chgData name="Helms, Jeanine" userId="89688bc7-19a8-4659-8277-c7b73639ff2c" providerId="ADAL" clId="{5F3C0120-0802-4AAB-A344-6BDC45894056}" dt="2019-07-24T17:07:35.815" v="14" actId="115"/>
      <pc:docMkLst>
        <pc:docMk/>
      </pc:docMkLst>
      <pc:sldChg chg="modSp">
        <pc:chgData name="Helms, Jeanine" userId="89688bc7-19a8-4659-8277-c7b73639ff2c" providerId="ADAL" clId="{5F3C0120-0802-4AAB-A344-6BDC45894056}" dt="2019-07-24T17:05:42.436" v="2" actId="1076"/>
        <pc:sldMkLst>
          <pc:docMk/>
          <pc:sldMk cId="3642222087" sldId="771"/>
        </pc:sldMkLst>
        <pc:spChg chg="mod">
          <ac:chgData name="Helms, Jeanine" userId="89688bc7-19a8-4659-8277-c7b73639ff2c" providerId="ADAL" clId="{5F3C0120-0802-4AAB-A344-6BDC45894056}" dt="2019-07-24T17:05:42.436" v="2" actId="1076"/>
          <ac:spMkLst>
            <pc:docMk/>
            <pc:sldMk cId="3642222087" sldId="771"/>
            <ac:spMk id="2" creationId="{F8FE82A1-A3AD-4EEB-A237-A62DBB2A579B}"/>
          </ac:spMkLst>
        </pc:spChg>
        <pc:spChg chg="mod">
          <ac:chgData name="Helms, Jeanine" userId="89688bc7-19a8-4659-8277-c7b73639ff2c" providerId="ADAL" clId="{5F3C0120-0802-4AAB-A344-6BDC45894056}" dt="2019-07-24T17:05:34.070" v="1" actId="2085"/>
          <ac:spMkLst>
            <pc:docMk/>
            <pc:sldMk cId="3642222087" sldId="771"/>
            <ac:spMk id="4" creationId="{39A47105-71A6-4330-B181-3AF55C46F394}"/>
          </ac:spMkLst>
        </pc:spChg>
      </pc:sldChg>
      <pc:sldChg chg="modSp">
        <pc:chgData name="Helms, Jeanine" userId="89688bc7-19a8-4659-8277-c7b73639ff2c" providerId="ADAL" clId="{5F3C0120-0802-4AAB-A344-6BDC45894056}" dt="2019-07-24T17:07:35.815" v="14" actId="115"/>
        <pc:sldMkLst>
          <pc:docMk/>
          <pc:sldMk cId="601562354" sldId="774"/>
        </pc:sldMkLst>
        <pc:spChg chg="mod">
          <ac:chgData name="Helms, Jeanine" userId="89688bc7-19a8-4659-8277-c7b73639ff2c" providerId="ADAL" clId="{5F3C0120-0802-4AAB-A344-6BDC45894056}" dt="2019-07-24T17:07:35.815" v="14" actId="115"/>
          <ac:spMkLst>
            <pc:docMk/>
            <pc:sldMk cId="601562354" sldId="774"/>
            <ac:spMk id="3" creationId="{1CF1F59E-074B-4F43-8776-78E1394F5A0B}"/>
          </ac:spMkLst>
        </pc:spChg>
      </pc:sldChg>
    </pc:docChg>
  </pc:docChgLst>
  <pc:docChgLst>
    <pc:chgData name="Elledge, Michele" userId="e798f8b8-56fa-4e2c-bbca-38566d765dd9" providerId="ADAL" clId="{42C4FDAE-686C-4CE9-905E-8B8CA388BCF9}"/>
    <pc:docChg chg="undo custSel addSld modSld">
      <pc:chgData name="Elledge, Michele" userId="e798f8b8-56fa-4e2c-bbca-38566d765dd9" providerId="ADAL" clId="{42C4FDAE-686C-4CE9-905E-8B8CA388BCF9}" dt="2019-07-31T20:10:24.526" v="218" actId="20577"/>
      <pc:docMkLst>
        <pc:docMk/>
      </pc:docMkLst>
      <pc:sldChg chg="addSp delSp modSp add">
        <pc:chgData name="Elledge, Michele" userId="e798f8b8-56fa-4e2c-bbca-38566d765dd9" providerId="ADAL" clId="{42C4FDAE-686C-4CE9-905E-8B8CA388BCF9}" dt="2019-07-31T20:10:24.526" v="218" actId="20577"/>
        <pc:sldMkLst>
          <pc:docMk/>
          <pc:sldMk cId="4069122547" sldId="817"/>
        </pc:sldMkLst>
        <pc:spChg chg="mod">
          <ac:chgData name="Elledge, Michele" userId="e798f8b8-56fa-4e2c-bbca-38566d765dd9" providerId="ADAL" clId="{42C4FDAE-686C-4CE9-905E-8B8CA388BCF9}" dt="2019-07-31T20:09:13.523" v="216" actId="20577"/>
          <ac:spMkLst>
            <pc:docMk/>
            <pc:sldMk cId="4069122547" sldId="817"/>
            <ac:spMk id="2" creationId="{81A175F5-97BC-4B49-93F2-79BCA0A8A0D5}"/>
          </ac:spMkLst>
        </pc:spChg>
        <pc:spChg chg="del">
          <ac:chgData name="Elledge, Michele" userId="e798f8b8-56fa-4e2c-bbca-38566d765dd9" providerId="ADAL" clId="{42C4FDAE-686C-4CE9-905E-8B8CA388BCF9}" dt="2019-07-31T20:06:09.972" v="9"/>
          <ac:spMkLst>
            <pc:docMk/>
            <pc:sldMk cId="4069122547" sldId="817"/>
            <ac:spMk id="3" creationId="{80A7DB55-8D59-442C-9310-2AC41522E52A}"/>
          </ac:spMkLst>
        </pc:spChg>
        <pc:spChg chg="add mod">
          <ac:chgData name="Elledge, Michele" userId="e798f8b8-56fa-4e2c-bbca-38566d765dd9" providerId="ADAL" clId="{42C4FDAE-686C-4CE9-905E-8B8CA388BCF9}" dt="2019-07-31T20:08:49.963" v="197" actId="1076"/>
          <ac:spMkLst>
            <pc:docMk/>
            <pc:sldMk cId="4069122547" sldId="817"/>
            <ac:spMk id="5" creationId="{92C18CF9-B691-4749-BB40-DEDE5AF58B41}"/>
          </ac:spMkLst>
        </pc:spChg>
        <pc:graphicFrameChg chg="add mod modGraphic">
          <ac:chgData name="Elledge, Michele" userId="e798f8b8-56fa-4e2c-bbca-38566d765dd9" providerId="ADAL" clId="{42C4FDAE-686C-4CE9-905E-8B8CA388BCF9}" dt="2019-07-31T20:10:24.526" v="218" actId="20577"/>
          <ac:graphicFrameMkLst>
            <pc:docMk/>
            <pc:sldMk cId="4069122547" sldId="817"/>
            <ac:graphicFrameMk id="4" creationId="{DB886141-BEDD-4641-980E-26B3E8FB073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7/31/2019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0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9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64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02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56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7/31/2019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7/31/2019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fontScale="90000"/>
          </a:bodyPr>
          <a:lstStyle/>
          <a:p>
            <a:r>
              <a:rPr lang="en-US" dirty="0"/>
              <a:t>Bilingual services reporting</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75F5-97BC-4B49-93F2-79BCA0A8A0D5}"/>
              </a:ext>
            </a:extLst>
          </p:cNvPr>
          <p:cNvSpPr>
            <a:spLocks noGrp="1"/>
          </p:cNvSpPr>
          <p:nvPr>
            <p:ph type="title"/>
          </p:nvPr>
        </p:nvSpPr>
        <p:spPr>
          <a:xfrm>
            <a:off x="243841" y="44380"/>
            <a:ext cx="8638902" cy="793820"/>
          </a:xfrm>
        </p:spPr>
        <p:txBody>
          <a:bodyPr>
            <a:noAutofit/>
          </a:bodyPr>
          <a:lstStyle/>
          <a:p>
            <a:r>
              <a:rPr lang="en-US" sz="2800" dirty="0"/>
              <a:t>SpecialProgramsReportingPeriodAttendanceExtension </a:t>
            </a:r>
            <a:br>
              <a:rPr lang="en-US" sz="2800" dirty="0"/>
            </a:br>
            <a:r>
              <a:rPr lang="en-US" sz="2800" dirty="0"/>
              <a:t>Complex Type (Excerpt)</a:t>
            </a:r>
          </a:p>
        </p:txBody>
      </p:sp>
      <p:graphicFrame>
        <p:nvGraphicFramePr>
          <p:cNvPr id="4" name="Content Placeholder 3">
            <a:extLst>
              <a:ext uri="{FF2B5EF4-FFF2-40B4-BE49-F238E27FC236}">
                <a16:creationId xmlns:a16="http://schemas.microsoft.com/office/drawing/2014/main" id="{DB886141-BEDD-4641-980E-26B3E8FB073C}"/>
              </a:ext>
            </a:extLst>
          </p:cNvPr>
          <p:cNvGraphicFramePr>
            <a:graphicFrameLocks noGrp="1"/>
          </p:cNvGraphicFramePr>
          <p:nvPr>
            <p:ph idx="1"/>
            <p:extLst>
              <p:ext uri="{D42A27DB-BD31-4B8C-83A1-F6EECF244321}">
                <p14:modId xmlns:p14="http://schemas.microsoft.com/office/powerpoint/2010/main" val="3765382477"/>
              </p:ext>
            </p:extLst>
          </p:nvPr>
        </p:nvGraphicFramePr>
        <p:xfrm>
          <a:off x="413657" y="1637213"/>
          <a:ext cx="8316685" cy="4589414"/>
        </p:xfrm>
        <a:graphic>
          <a:graphicData uri="http://schemas.openxmlformats.org/drawingml/2006/table">
            <a:tbl>
              <a:tblPr firstRow="1" firstCol="1" bandRow="1"/>
              <a:tblGrid>
                <a:gridCol w="669861">
                  <a:extLst>
                    <a:ext uri="{9D8B030D-6E8A-4147-A177-3AD203B41FA5}">
                      <a16:colId xmlns:a16="http://schemas.microsoft.com/office/drawing/2014/main" val="3714968825"/>
                    </a:ext>
                  </a:extLst>
                </a:gridCol>
                <a:gridCol w="1426802">
                  <a:extLst>
                    <a:ext uri="{9D8B030D-6E8A-4147-A177-3AD203B41FA5}">
                      <a16:colId xmlns:a16="http://schemas.microsoft.com/office/drawing/2014/main" val="945561727"/>
                    </a:ext>
                  </a:extLst>
                </a:gridCol>
                <a:gridCol w="1386611">
                  <a:extLst>
                    <a:ext uri="{9D8B030D-6E8A-4147-A177-3AD203B41FA5}">
                      <a16:colId xmlns:a16="http://schemas.microsoft.com/office/drawing/2014/main" val="1861300532"/>
                    </a:ext>
                  </a:extLst>
                </a:gridCol>
                <a:gridCol w="368424">
                  <a:extLst>
                    <a:ext uri="{9D8B030D-6E8A-4147-A177-3AD203B41FA5}">
                      <a16:colId xmlns:a16="http://schemas.microsoft.com/office/drawing/2014/main" val="386385965"/>
                    </a:ext>
                  </a:extLst>
                </a:gridCol>
                <a:gridCol w="294738">
                  <a:extLst>
                    <a:ext uri="{9D8B030D-6E8A-4147-A177-3AD203B41FA5}">
                      <a16:colId xmlns:a16="http://schemas.microsoft.com/office/drawing/2014/main" val="4037165377"/>
                    </a:ext>
                  </a:extLst>
                </a:gridCol>
                <a:gridCol w="310369">
                  <a:extLst>
                    <a:ext uri="{9D8B030D-6E8A-4147-A177-3AD203B41FA5}">
                      <a16:colId xmlns:a16="http://schemas.microsoft.com/office/drawing/2014/main" val="102318835"/>
                    </a:ext>
                  </a:extLst>
                </a:gridCol>
                <a:gridCol w="310369">
                  <a:extLst>
                    <a:ext uri="{9D8B030D-6E8A-4147-A177-3AD203B41FA5}">
                      <a16:colId xmlns:a16="http://schemas.microsoft.com/office/drawing/2014/main" val="2243403279"/>
                    </a:ext>
                  </a:extLst>
                </a:gridCol>
                <a:gridCol w="294738">
                  <a:extLst>
                    <a:ext uri="{9D8B030D-6E8A-4147-A177-3AD203B41FA5}">
                      <a16:colId xmlns:a16="http://schemas.microsoft.com/office/drawing/2014/main" val="547010337"/>
                    </a:ext>
                  </a:extLst>
                </a:gridCol>
                <a:gridCol w="294738">
                  <a:extLst>
                    <a:ext uri="{9D8B030D-6E8A-4147-A177-3AD203B41FA5}">
                      <a16:colId xmlns:a16="http://schemas.microsoft.com/office/drawing/2014/main" val="4157381124"/>
                    </a:ext>
                  </a:extLst>
                </a:gridCol>
                <a:gridCol w="279107">
                  <a:extLst>
                    <a:ext uri="{9D8B030D-6E8A-4147-A177-3AD203B41FA5}">
                      <a16:colId xmlns:a16="http://schemas.microsoft.com/office/drawing/2014/main" val="3537619285"/>
                    </a:ext>
                  </a:extLst>
                </a:gridCol>
                <a:gridCol w="279107">
                  <a:extLst>
                    <a:ext uri="{9D8B030D-6E8A-4147-A177-3AD203B41FA5}">
                      <a16:colId xmlns:a16="http://schemas.microsoft.com/office/drawing/2014/main" val="3959794494"/>
                    </a:ext>
                  </a:extLst>
                </a:gridCol>
                <a:gridCol w="281341">
                  <a:extLst>
                    <a:ext uri="{9D8B030D-6E8A-4147-A177-3AD203B41FA5}">
                      <a16:colId xmlns:a16="http://schemas.microsoft.com/office/drawing/2014/main" val="3232073061"/>
                    </a:ext>
                  </a:extLst>
                </a:gridCol>
                <a:gridCol w="281341">
                  <a:extLst>
                    <a:ext uri="{9D8B030D-6E8A-4147-A177-3AD203B41FA5}">
                      <a16:colId xmlns:a16="http://schemas.microsoft.com/office/drawing/2014/main" val="1090793862"/>
                    </a:ext>
                  </a:extLst>
                </a:gridCol>
                <a:gridCol w="496440">
                  <a:extLst>
                    <a:ext uri="{9D8B030D-6E8A-4147-A177-3AD203B41FA5}">
                      <a16:colId xmlns:a16="http://schemas.microsoft.com/office/drawing/2014/main" val="2041848996"/>
                    </a:ext>
                  </a:extLst>
                </a:gridCol>
                <a:gridCol w="760664">
                  <a:extLst>
                    <a:ext uri="{9D8B030D-6E8A-4147-A177-3AD203B41FA5}">
                      <a16:colId xmlns:a16="http://schemas.microsoft.com/office/drawing/2014/main" val="3490967705"/>
                    </a:ext>
                  </a:extLst>
                </a:gridCol>
                <a:gridCol w="582035">
                  <a:extLst>
                    <a:ext uri="{9D8B030D-6E8A-4147-A177-3AD203B41FA5}">
                      <a16:colId xmlns:a16="http://schemas.microsoft.com/office/drawing/2014/main" val="428392693"/>
                    </a:ext>
                  </a:extLst>
                </a:gridCol>
              </a:tblGrid>
              <a:tr h="267721">
                <a:tc rowSpan="2">
                  <a:txBody>
                    <a:bodyPr/>
                    <a:lstStyle/>
                    <a:p>
                      <a:pPr marL="0" marR="0" algn="ctr">
                        <a:lnSpc>
                          <a:spcPct val="107000"/>
                        </a:lnSpc>
                        <a:spcBef>
                          <a:spcPts val="300"/>
                        </a:spcBef>
                        <a:spcAft>
                          <a:spcPts val="30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Element ID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Element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XMLName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TSDS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8">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PEIMS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Type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 Table ID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14083162"/>
                  </a:ext>
                </a:extLst>
              </a:tr>
              <a:tr h="3458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TSDS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49244534"/>
                  </a:ext>
                </a:extLst>
              </a:tr>
              <a:tr h="255629">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Reference Complex Type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TX-StudentReference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n-US" sz="1100">
                        <a:effectLst/>
                        <a:latin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n-US" sz="1100">
                        <a:effectLst/>
                        <a:latin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7177313"/>
                  </a:ext>
                </a:extLst>
              </a:tr>
              <a:tr h="255629">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Complex Type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StudentIdentity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462726"/>
                  </a:ext>
                </a:extLst>
              </a:tr>
              <a:tr h="345877">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E1523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TX-UNIQUE-STUDENT-ID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StudentUniqueStateId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NUMERIC</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088520"/>
                  </a:ext>
                </a:extLst>
              </a:tr>
              <a:tr h="345877">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E0782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CAMPUS-ID-OF-ENROLLMENT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TX-CampusIdOfEnrollment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352449"/>
                  </a:ext>
                </a:extLst>
              </a:tr>
              <a:tr h="523264">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E1085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ATTENDANCE-EVENT-INDICATOR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TX-AttendanceEventIndicator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C188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316207"/>
                  </a:ext>
                </a:extLst>
              </a:tr>
              <a:tr h="345877">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E0975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INSTRUCTIONAL-TRACK-INDICATOR-CODE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TX-InstructionalTrack</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STRING</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576716"/>
                  </a:ext>
                </a:extLst>
              </a:tr>
              <a:tr h="345877">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E0934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REPORTING-PERIOD-INDICATOR-CODE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TX-ReportingPeriod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C130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836930"/>
                  </a:ext>
                </a:extLst>
              </a:tr>
              <a:tr h="255629">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E0935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NUMBER-DAYS-TAUGHT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TX-NumberDaysTaught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NUMERIC</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401990"/>
                  </a:ext>
                </a:extLst>
              </a:tr>
              <a:tr h="255629">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E0017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GRADE-LEVEL-CODE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TX-GradeLevel</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C050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024518"/>
                  </a:ext>
                </a:extLst>
              </a:tr>
              <a:tr h="523264">
                <a:tc>
                  <a:txBody>
                    <a:bodyPr/>
                    <a:lstStyle/>
                    <a:p>
                      <a:pPr marL="0" marR="0">
                        <a:lnSpc>
                          <a:spcPct val="107000"/>
                        </a:lnSpc>
                        <a:spcBef>
                          <a:spcPts val="300"/>
                        </a:spcBef>
                        <a:spcAft>
                          <a:spcPts val="300"/>
                        </a:spcAft>
                      </a:pPr>
                      <a:r>
                        <a:rPr lang="en-US" sz="800" b="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E1651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300"/>
                        </a:spcBef>
                        <a:spcAft>
                          <a:spcPts val="300"/>
                        </a:spcAft>
                      </a:pPr>
                      <a:r>
                        <a:rPr lang="en-US" sz="8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BILINGUAL/ESL-FUNDING-CODE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300"/>
                        </a:spcBef>
                        <a:spcAft>
                          <a:spcPts val="300"/>
                        </a:spcAft>
                      </a:pPr>
                      <a:r>
                        <a:rPr lang="en-US" sz="800" b="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TX-BilingualESLFundingCode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CXXX</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0278836"/>
                  </a:ext>
                </a:extLst>
              </a:tr>
              <a:tr h="523264">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E0938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TOTAL-ELIG-BILINGUAL/ESL-DAYS-PRESENT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TX-TotalEligibleDaysPresent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NUMERIC</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085439"/>
                  </a:ext>
                </a:extLst>
              </a:tr>
            </a:tbl>
          </a:graphicData>
        </a:graphic>
      </p:graphicFrame>
      <p:sp>
        <p:nvSpPr>
          <p:cNvPr id="5" name="TextBox 4">
            <a:extLst>
              <a:ext uri="{FF2B5EF4-FFF2-40B4-BE49-F238E27FC236}">
                <a16:creationId xmlns:a16="http://schemas.microsoft.com/office/drawing/2014/main" id="{92C18CF9-B691-4749-BB40-DEDE5AF58B41}"/>
              </a:ext>
            </a:extLst>
          </p:cNvPr>
          <p:cNvSpPr txBox="1"/>
          <p:nvPr/>
        </p:nvSpPr>
        <p:spPr>
          <a:xfrm>
            <a:off x="404949" y="923250"/>
            <a:ext cx="8316685" cy="646331"/>
          </a:xfrm>
          <a:prstGeom prst="rect">
            <a:avLst/>
          </a:prstGeom>
          <a:noFill/>
        </p:spPr>
        <p:txBody>
          <a:bodyPr wrap="square" rtlCol="0">
            <a:spAutoFit/>
          </a:bodyPr>
          <a:lstStyle/>
          <a:p>
            <a:r>
              <a:rPr lang="en-US" dirty="0"/>
              <a:t>The following is an illustration of where the BILINGUAL/ESL-FUNDING CODE is added within the complex type:</a:t>
            </a:r>
          </a:p>
        </p:txBody>
      </p:sp>
    </p:spTree>
    <p:extLst>
      <p:ext uri="{BB962C8B-B14F-4D97-AF65-F5344CB8AC3E}">
        <p14:creationId xmlns:p14="http://schemas.microsoft.com/office/powerpoint/2010/main" val="406912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LEP-INDICATOR-CODE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normAutofit fontScale="92500" lnSpcReduction="20000"/>
          </a:bodyPr>
          <a:lstStyle/>
          <a:p>
            <a:r>
              <a:rPr lang="en-US" dirty="0"/>
              <a:t>LEP-INDICATOR-CODE (E0790) is added to the PEIMS Extended Year Submission.</a:t>
            </a:r>
          </a:p>
          <a:p>
            <a:pPr marL="0" indent="0">
              <a:buNone/>
            </a:pPr>
            <a:endParaRPr lang="en-US" dirty="0"/>
          </a:p>
          <a:p>
            <a:r>
              <a:rPr lang="en-US" dirty="0"/>
              <a:t>LEP Indicator is needed when determining funding for the Dual-Language Immersion two-way program.</a:t>
            </a:r>
          </a:p>
          <a:p>
            <a:endParaRPr lang="en-US" dirty="0"/>
          </a:p>
          <a:p>
            <a:r>
              <a:rPr lang="en-US" dirty="0"/>
              <a:t>LEP-INDICATOR-CODE and BILINGUAL/ESL-FUNDING-CODE will be used to determine the funding weight to be applied.</a:t>
            </a:r>
          </a:p>
          <a:p>
            <a:pPr marL="0" indent="0">
              <a:buNone/>
            </a:pPr>
            <a:endParaRPr lang="en-US" dirty="0"/>
          </a:p>
          <a:p>
            <a:r>
              <a:rPr lang="en-US" dirty="0"/>
              <a:t>LEP-INDICATOR-CODE (C061) code table is updated to clarify new Bilingual Education Allotment scenario for Dual Language Immersion/Two-Way program.</a:t>
            </a:r>
          </a:p>
          <a:p>
            <a:endParaRPr lang="en-US" dirty="0"/>
          </a:p>
        </p:txBody>
      </p:sp>
    </p:spTree>
    <p:extLst>
      <p:ext uri="{BB962C8B-B14F-4D97-AF65-F5344CB8AC3E}">
        <p14:creationId xmlns:p14="http://schemas.microsoft.com/office/powerpoint/2010/main" val="361646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LEP-INDICATOR-CODE (C061)</a:t>
            </a:r>
          </a:p>
        </p:txBody>
      </p:sp>
      <p:graphicFrame>
        <p:nvGraphicFramePr>
          <p:cNvPr id="3" name="Content Placeholder 2">
            <a:extLst>
              <a:ext uri="{FF2B5EF4-FFF2-40B4-BE49-F238E27FC236}">
                <a16:creationId xmlns:a16="http://schemas.microsoft.com/office/drawing/2014/main" id="{19EEBC88-BA7E-45F3-B009-EC8EF87ACA75}"/>
              </a:ext>
            </a:extLst>
          </p:cNvPr>
          <p:cNvGraphicFramePr>
            <a:graphicFrameLocks noGrp="1"/>
          </p:cNvGraphicFramePr>
          <p:nvPr>
            <p:ph idx="1"/>
            <p:extLst>
              <p:ext uri="{D42A27DB-BD31-4B8C-83A1-F6EECF244321}">
                <p14:modId xmlns:p14="http://schemas.microsoft.com/office/powerpoint/2010/main" val="623432983"/>
              </p:ext>
            </p:extLst>
          </p:nvPr>
        </p:nvGraphicFramePr>
        <p:xfrm>
          <a:off x="689114" y="1002418"/>
          <a:ext cx="7537862" cy="5325802"/>
        </p:xfrm>
        <a:graphic>
          <a:graphicData uri="http://schemas.openxmlformats.org/drawingml/2006/table">
            <a:tbl>
              <a:tblPr firstRow="1" firstCol="1" bandRow="1">
                <a:tableStyleId>{5C22544A-7EE6-4342-B048-85BDC9FD1C3A}</a:tableStyleId>
              </a:tblPr>
              <a:tblGrid>
                <a:gridCol w="717892">
                  <a:extLst>
                    <a:ext uri="{9D8B030D-6E8A-4147-A177-3AD203B41FA5}">
                      <a16:colId xmlns:a16="http://schemas.microsoft.com/office/drawing/2014/main" val="433765336"/>
                    </a:ext>
                  </a:extLst>
                </a:gridCol>
                <a:gridCol w="2297253">
                  <a:extLst>
                    <a:ext uri="{9D8B030D-6E8A-4147-A177-3AD203B41FA5}">
                      <a16:colId xmlns:a16="http://schemas.microsoft.com/office/drawing/2014/main" val="2612419498"/>
                    </a:ext>
                  </a:extLst>
                </a:gridCol>
                <a:gridCol w="2297253">
                  <a:extLst>
                    <a:ext uri="{9D8B030D-6E8A-4147-A177-3AD203B41FA5}">
                      <a16:colId xmlns:a16="http://schemas.microsoft.com/office/drawing/2014/main" val="734544936"/>
                    </a:ext>
                  </a:extLst>
                </a:gridCol>
                <a:gridCol w="1148627">
                  <a:extLst>
                    <a:ext uri="{9D8B030D-6E8A-4147-A177-3AD203B41FA5}">
                      <a16:colId xmlns:a16="http://schemas.microsoft.com/office/drawing/2014/main" val="1909735877"/>
                    </a:ext>
                  </a:extLst>
                </a:gridCol>
                <a:gridCol w="1076837">
                  <a:extLst>
                    <a:ext uri="{9D8B030D-6E8A-4147-A177-3AD203B41FA5}">
                      <a16:colId xmlns:a16="http://schemas.microsoft.com/office/drawing/2014/main" val="3076645853"/>
                    </a:ext>
                  </a:extLst>
                </a:gridCol>
              </a:tblGrid>
              <a:tr h="467562">
                <a:tc>
                  <a:txBody>
                    <a:bodyPr/>
                    <a:lstStyle/>
                    <a:p>
                      <a:pPr marL="0" marR="0" algn="ctr">
                        <a:spcBef>
                          <a:spcPts val="0"/>
                        </a:spcBef>
                        <a:spcAft>
                          <a:spcPts val="0"/>
                        </a:spcAft>
                      </a:pPr>
                      <a:r>
                        <a:rPr lang="en-US" sz="1100" dirty="0">
                          <a:effectLst/>
                        </a:rPr>
                        <a:t>Code Table ID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Name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XML Name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Date Issued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a:txBody>
                    <a:bodyPr/>
                    <a:lstStyle/>
                    <a:p>
                      <a:pPr marL="0" marR="0" algn="ctr">
                        <a:spcBef>
                          <a:spcPts val="0"/>
                        </a:spcBef>
                        <a:spcAft>
                          <a:spcPts val="0"/>
                        </a:spcAft>
                      </a:pPr>
                      <a:r>
                        <a:rPr lang="en-US" sz="1100" dirty="0">
                          <a:effectLst/>
                        </a:rPr>
                        <a:t>Date Updated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extLst>
                  <a:ext uri="{0D108BD9-81ED-4DB2-BD59-A6C34878D82A}">
                    <a16:rowId xmlns:a16="http://schemas.microsoft.com/office/drawing/2014/main" val="927572984"/>
                  </a:ext>
                </a:extLst>
              </a:tr>
              <a:tr h="227288">
                <a:tc>
                  <a:txBody>
                    <a:bodyPr/>
                    <a:lstStyle/>
                    <a:p>
                      <a:pPr marL="0" marR="0" algn="ctr">
                        <a:spcBef>
                          <a:spcPts val="0"/>
                        </a:spcBef>
                        <a:spcAft>
                          <a:spcPts val="0"/>
                        </a:spcAft>
                      </a:pPr>
                      <a:r>
                        <a:rPr lang="en-US" sz="1200" dirty="0">
                          <a:effectLst/>
                        </a:rPr>
                        <a:t>C061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LEP-INDICATOR-CODE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TX-LEPIndicatorType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4/10/1989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a:txBody>
                    <a:bodyPr/>
                    <a:lstStyle/>
                    <a:p>
                      <a:pPr marL="0" marR="0">
                        <a:spcBef>
                          <a:spcPts val="0"/>
                        </a:spcBef>
                        <a:spcAft>
                          <a:spcPts val="0"/>
                        </a:spcAft>
                      </a:pPr>
                      <a:r>
                        <a:rPr lang="en-US" sz="1200" dirty="0">
                          <a:effectLst/>
                        </a:rPr>
                        <a:t>8/30/2019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extLst>
                  <a:ext uri="{0D108BD9-81ED-4DB2-BD59-A6C34878D82A}">
                    <a16:rowId xmlns:a16="http://schemas.microsoft.com/office/drawing/2014/main" val="3385091106"/>
                  </a:ext>
                </a:extLst>
              </a:tr>
              <a:tr h="227288">
                <a:tc>
                  <a:txBody>
                    <a:bodyPr/>
                    <a:lstStyle/>
                    <a:p>
                      <a:pPr marL="0" marR="0" algn="ctr">
                        <a:spcBef>
                          <a:spcPts val="0"/>
                        </a:spcBef>
                        <a:spcAft>
                          <a:spcPts val="0"/>
                        </a:spcAft>
                      </a:pPr>
                      <a:r>
                        <a:rPr lang="en-US" sz="1100" dirty="0">
                          <a:effectLst/>
                        </a:rPr>
                        <a:t>Code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gridSpan="4">
                  <a:txBody>
                    <a:bodyPr/>
                    <a:lstStyle/>
                    <a:p>
                      <a:pPr marL="0" marR="0" algn="ctr">
                        <a:spcBef>
                          <a:spcPts val="0"/>
                        </a:spcBef>
                        <a:spcAft>
                          <a:spcPts val="0"/>
                        </a:spcAft>
                      </a:pPr>
                      <a:r>
                        <a:rPr lang="en-US" sz="1100" b="1" dirty="0">
                          <a:effectLst/>
                        </a:rPr>
                        <a:t>Translation</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5196233"/>
                  </a:ext>
                </a:extLst>
              </a:tr>
              <a:tr h="227288">
                <a:tc>
                  <a:txBody>
                    <a:bodyPr/>
                    <a:lstStyle/>
                    <a:p>
                      <a:pPr marL="0" marR="0" algn="ctr">
                        <a:spcBef>
                          <a:spcPts val="300"/>
                        </a:spcBef>
                        <a:spcAft>
                          <a:spcPts val="300"/>
                        </a:spcAft>
                      </a:pPr>
                      <a:r>
                        <a:rPr lang="en-US" sz="1100" dirty="0">
                          <a:effectLst/>
                        </a:rPr>
                        <a:t>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Not LEP/English proficient (EP)</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9392395"/>
                  </a:ext>
                </a:extLst>
              </a:tr>
              <a:tr h="227288">
                <a:tc>
                  <a:txBody>
                    <a:bodyPr/>
                    <a:lstStyle/>
                    <a:p>
                      <a:pPr marL="0" marR="0" algn="ctr">
                        <a:spcBef>
                          <a:spcPts val="300"/>
                        </a:spcBef>
                        <a:spcAft>
                          <a:spcPts val="300"/>
                        </a:spcAft>
                      </a:pPr>
                      <a:r>
                        <a:rPr lang="en-US" sz="1100" dirty="0">
                          <a:effectLst/>
                        </a:rPr>
                        <a:t>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Identified As LEP/English learner (EL)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8953757"/>
                  </a:ext>
                </a:extLst>
              </a:tr>
              <a:tr h="724490">
                <a:tc>
                  <a:txBody>
                    <a:bodyPr/>
                    <a:lstStyle/>
                    <a:p>
                      <a:pPr marL="0" marR="0" algn="ctr">
                        <a:spcBef>
                          <a:spcPts val="300"/>
                        </a:spcBef>
                        <a:spcAft>
                          <a:spcPts val="300"/>
                        </a:spcAft>
                      </a:pPr>
                      <a:r>
                        <a:rPr lang="en-US" sz="1100" dirty="0">
                          <a:effectLst/>
                        </a:rPr>
                        <a:t>F</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Student Reclassified from LEP/English learner (EL) Status - Monitored 1 (M1) -</a:t>
                      </a:r>
                    </a:p>
                    <a:p>
                      <a:pPr marL="0" marR="0">
                        <a:spcBef>
                          <a:spcPts val="300"/>
                        </a:spcBef>
                        <a:spcAft>
                          <a:spcPts val="300"/>
                        </a:spcAft>
                      </a:pPr>
                      <a:r>
                        <a:rPr lang="en-US" sz="1100" dirty="0">
                          <a:effectLst/>
                        </a:rPr>
                        <a:t>student has met reclassification criteria, is no longer classified as LEP/EL in PEIMS, is in his or her first year of monitoring as required by 19 TAC §89.1220(k)</a:t>
                      </a:r>
                      <a:r>
                        <a:rPr lang="en-US" sz="1100" strike="sngStrike" dirty="0">
                          <a:effectLst/>
                        </a:rPr>
                        <a:t>, and is not eligible for Bilingual Education Allotment (BEA) funding due to the fact that he or she is not identified as LEP/EL</a:t>
                      </a: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3139122"/>
                  </a:ext>
                </a:extLst>
              </a:tr>
              <a:tr h="818235">
                <a:tc>
                  <a:txBody>
                    <a:bodyPr/>
                    <a:lstStyle/>
                    <a:p>
                      <a:pPr marL="0" marR="0" algn="ctr">
                        <a:spcBef>
                          <a:spcPts val="300"/>
                        </a:spcBef>
                        <a:spcAft>
                          <a:spcPts val="300"/>
                        </a:spcAft>
                      </a:pPr>
                      <a:r>
                        <a:rPr lang="en-US" sz="1100" dirty="0">
                          <a:effectLst/>
                        </a:rPr>
                        <a:t>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Student Reclassified from LEP/English learner (EL) Status - Monitored 2 (M2) -</a:t>
                      </a:r>
                    </a:p>
                    <a:p>
                      <a:pPr marL="0" marR="0">
                        <a:spcBef>
                          <a:spcPts val="0"/>
                        </a:spcBef>
                        <a:spcAft>
                          <a:spcPts val="0"/>
                        </a:spcAft>
                      </a:pPr>
                      <a:r>
                        <a:rPr lang="en-US" sz="1100" dirty="0">
                          <a:effectLst/>
                        </a:rPr>
                        <a:t>student has met reclassification criteria, is no longer classified as LEP/EL in PEIMS, is in his or her second year of monitoring as required by 19 TAC §89.1220(k)</a:t>
                      </a:r>
                      <a:r>
                        <a:rPr lang="en-US" sz="1100" strike="sngStrike" dirty="0">
                          <a:effectLst/>
                        </a:rPr>
                        <a:t>, and is not eligible for Bilingual Education Allotment (BEA) funding due to the fact that he or she is not identified as LEP/EL</a:t>
                      </a: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0894507"/>
                  </a:ext>
                </a:extLst>
              </a:tr>
              <a:tr h="684240">
                <a:tc>
                  <a:txBody>
                    <a:bodyPr/>
                    <a:lstStyle/>
                    <a:p>
                      <a:pPr marL="0" marR="0" algn="ctr">
                        <a:spcBef>
                          <a:spcPts val="300"/>
                        </a:spcBef>
                        <a:spcAft>
                          <a:spcPts val="300"/>
                        </a:spcAft>
                      </a:pPr>
                      <a:r>
                        <a:rPr lang="en-US" sz="1100" dirty="0">
                          <a:effectLst/>
                        </a:rPr>
                        <a:t>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Student Reclassified from LEP/English learner (EL) Status - Monitored 3 (M3) -</a:t>
                      </a:r>
                    </a:p>
                    <a:p>
                      <a:pPr marL="0" marR="0">
                        <a:spcBef>
                          <a:spcPts val="0"/>
                        </a:spcBef>
                        <a:spcAft>
                          <a:spcPts val="0"/>
                        </a:spcAft>
                      </a:pPr>
                      <a:r>
                        <a:rPr lang="en-US" sz="1100" dirty="0">
                          <a:effectLst/>
                        </a:rPr>
                        <a:t>student has met reclassification criteria, is no longer classified as LEP/EL in PEIMS, is in his or her third year of monitoring as required by 19 TAC §89.1220(k)</a:t>
                      </a:r>
                      <a:r>
                        <a:rPr lang="en-US" sz="1100" strike="sngStrike" dirty="0">
                          <a:effectLst/>
                        </a:rPr>
                        <a:t>, and is not eligible for Bilingual Education Allotment (BEA) funding due to the fact that he or she is not identified as LEP/EL</a:t>
                      </a:r>
                      <a:r>
                        <a:rPr lang="en-US" sz="1100" dirty="0">
                          <a:effectLst/>
                        </a:rPr>
                        <a:t>.</a:t>
                      </a:r>
                      <a:r>
                        <a:rPr lang="en-US" sz="1100" dirty="0">
                          <a:effectLst/>
                          <a:highlight>
                            <a:srgbClr val="00FF00"/>
                          </a:highligh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0634159"/>
                  </a:ext>
                </a:extLst>
              </a:tr>
              <a:tr h="818235">
                <a:tc>
                  <a:txBody>
                    <a:bodyPr/>
                    <a:lstStyle/>
                    <a:p>
                      <a:pPr marL="0" marR="0" algn="ctr">
                        <a:spcBef>
                          <a:spcPts val="300"/>
                        </a:spcBef>
                        <a:spcAft>
                          <a:spcPts val="300"/>
                        </a:spcAft>
                      </a:pPr>
                      <a:r>
                        <a:rPr lang="en-US" sz="1100" dirty="0">
                          <a:effectLst/>
                        </a:rPr>
                        <a:t>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Student Reclassified from LEP/English learner (EL) Status - Monitored 4 (M4) -</a:t>
                      </a:r>
                    </a:p>
                    <a:p>
                      <a:pPr marL="0" marR="0">
                        <a:spcBef>
                          <a:spcPts val="0"/>
                        </a:spcBef>
                        <a:spcAft>
                          <a:spcPts val="0"/>
                        </a:spcAft>
                      </a:pPr>
                      <a:r>
                        <a:rPr lang="en-US" sz="1100" dirty="0">
                          <a:effectLst/>
                        </a:rPr>
                        <a:t>student has met reclassification criteria, is no longer classified as LEP/EL in PEIMS, is in his or her fourth year of monitoring as required by 19 TAC §89.1220(k)</a:t>
                      </a:r>
                      <a:r>
                        <a:rPr lang="en-US" sz="1100" strike="sngStrike" dirty="0">
                          <a:effectLst/>
                        </a:rPr>
                        <a:t>, and is not eligible for Bilingual Education Allotment (BEA) funding due to the fact that he or she is not identified as LEP/EL</a:t>
                      </a:r>
                      <a:r>
                        <a:rPr lang="en-US" sz="1100" dirty="0">
                          <a:effectLst/>
                        </a:rPr>
                        <a:t>.</a:t>
                      </a:r>
                      <a:r>
                        <a:rPr lang="en-US" sz="1100" dirty="0">
                          <a:effectLst/>
                          <a:highlight>
                            <a:srgbClr val="00FF00"/>
                          </a:highligh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144723"/>
                  </a:ext>
                </a:extLst>
              </a:tr>
              <a:tr h="857198">
                <a:tc>
                  <a:txBody>
                    <a:bodyPr/>
                    <a:lstStyle/>
                    <a:p>
                      <a:pPr marL="0" marR="0" algn="ctr">
                        <a:spcBef>
                          <a:spcPts val="300"/>
                        </a:spcBef>
                        <a:spcAft>
                          <a:spcPts val="300"/>
                        </a:spcAft>
                      </a:pPr>
                      <a:r>
                        <a:rPr lang="en-US" sz="1100" dirty="0">
                          <a:effectLst/>
                        </a:rPr>
                        <a:t>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gridSpan="4">
                  <a:txBody>
                    <a:bodyPr/>
                    <a:lstStyle/>
                    <a:p>
                      <a:pPr marL="0" marR="0">
                        <a:spcBef>
                          <a:spcPts val="300"/>
                        </a:spcBef>
                        <a:spcAft>
                          <a:spcPts val="300"/>
                        </a:spcAft>
                      </a:pPr>
                      <a:r>
                        <a:rPr lang="en-US" sz="1100" dirty="0">
                          <a:effectLst/>
                        </a:rPr>
                        <a:t>Former LEP/EL Student (effective after fourth year of monitoring) -</a:t>
                      </a:r>
                    </a:p>
                    <a:p>
                      <a:pPr marL="0" marR="0">
                        <a:spcBef>
                          <a:spcPts val="300"/>
                        </a:spcBef>
                        <a:spcAft>
                          <a:spcPts val="300"/>
                        </a:spcAft>
                      </a:pPr>
                      <a:r>
                        <a:rPr lang="en-US" sz="1100" dirty="0">
                          <a:effectLst/>
                        </a:rPr>
                        <a:t>student has previously been identified as LEP/EL, has met reclassification criteria, and has completed four years of monitoring. The student continues with this status through the remainder of his or her school years in Texas </a:t>
                      </a:r>
                      <a:r>
                        <a:rPr lang="en-US" sz="1100" strike="sngStrike" dirty="0">
                          <a:effectLst/>
                        </a:rPr>
                        <a:t>and is not eligible for Bilingual Education Allotment (BEA) funding due to the fact that he or she is not identified as LEP/EL</a:t>
                      </a: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6389" marR="663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6308351"/>
                  </a:ext>
                </a:extLst>
              </a:tr>
            </a:tbl>
          </a:graphicData>
        </a:graphic>
      </p:graphicFrame>
    </p:spTree>
    <p:extLst>
      <p:ext uri="{BB962C8B-B14F-4D97-AF65-F5344CB8AC3E}">
        <p14:creationId xmlns:p14="http://schemas.microsoft.com/office/powerpoint/2010/main" val="211317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C64-5406-45DD-9FB5-6EE3279A46A9}"/>
              </a:ext>
            </a:extLst>
          </p:cNvPr>
          <p:cNvSpPr>
            <a:spLocks noGrp="1"/>
          </p:cNvSpPr>
          <p:nvPr>
            <p:ph type="title"/>
          </p:nvPr>
        </p:nvSpPr>
        <p:spPr/>
        <p:txBody>
          <a:bodyPr/>
          <a:lstStyle/>
          <a:p>
            <a:r>
              <a:rPr lang="en-US" dirty="0"/>
              <a:t>PARENTAL-PERMISSION-CODE (C093)</a:t>
            </a:r>
          </a:p>
        </p:txBody>
      </p:sp>
      <p:sp>
        <p:nvSpPr>
          <p:cNvPr id="3" name="Content Placeholder 2">
            <a:extLst>
              <a:ext uri="{FF2B5EF4-FFF2-40B4-BE49-F238E27FC236}">
                <a16:creationId xmlns:a16="http://schemas.microsoft.com/office/drawing/2014/main" id="{862D3CE1-C23E-4DEE-83ED-DE881C0C08B7}"/>
              </a:ext>
            </a:extLst>
          </p:cNvPr>
          <p:cNvSpPr>
            <a:spLocks noGrp="1"/>
          </p:cNvSpPr>
          <p:nvPr>
            <p:ph idx="1"/>
          </p:nvPr>
        </p:nvSpPr>
        <p:spPr/>
        <p:txBody>
          <a:bodyPr/>
          <a:lstStyle/>
          <a:p>
            <a:r>
              <a:rPr lang="en-US" dirty="0"/>
              <a:t>PARENTAL-PERMISSION-CODE (C093) is updated to clarify the new Bilingual Education Allotment scenarios.</a:t>
            </a:r>
          </a:p>
        </p:txBody>
      </p:sp>
    </p:spTree>
    <p:extLst>
      <p:ext uri="{BB962C8B-B14F-4D97-AF65-F5344CB8AC3E}">
        <p14:creationId xmlns:p14="http://schemas.microsoft.com/office/powerpoint/2010/main" val="111662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ABB0-6215-488E-9176-105A11746A0B}"/>
              </a:ext>
            </a:extLst>
          </p:cNvPr>
          <p:cNvSpPr>
            <a:spLocks noGrp="1"/>
          </p:cNvSpPr>
          <p:nvPr>
            <p:ph type="title"/>
          </p:nvPr>
        </p:nvSpPr>
        <p:spPr/>
        <p:txBody>
          <a:bodyPr/>
          <a:lstStyle/>
          <a:p>
            <a:r>
              <a:rPr lang="en-US" dirty="0"/>
              <a:t>PARENTAL-PERMISSION-CODE (C093)</a:t>
            </a:r>
          </a:p>
        </p:txBody>
      </p:sp>
      <p:graphicFrame>
        <p:nvGraphicFramePr>
          <p:cNvPr id="4" name="Content Placeholder 3">
            <a:extLst>
              <a:ext uri="{FF2B5EF4-FFF2-40B4-BE49-F238E27FC236}">
                <a16:creationId xmlns:a16="http://schemas.microsoft.com/office/drawing/2014/main" id="{270C02D2-8F2D-45D5-9A0A-FF1954E17846}"/>
              </a:ext>
            </a:extLst>
          </p:cNvPr>
          <p:cNvGraphicFramePr>
            <a:graphicFrameLocks noGrp="1"/>
          </p:cNvGraphicFramePr>
          <p:nvPr>
            <p:ph idx="1"/>
            <p:extLst>
              <p:ext uri="{D42A27DB-BD31-4B8C-83A1-F6EECF244321}">
                <p14:modId xmlns:p14="http://schemas.microsoft.com/office/powerpoint/2010/main" val="3064471809"/>
              </p:ext>
            </p:extLst>
          </p:nvPr>
        </p:nvGraphicFramePr>
        <p:xfrm>
          <a:off x="516835" y="993913"/>
          <a:ext cx="8136836" cy="5311724"/>
        </p:xfrm>
        <a:graphic>
          <a:graphicData uri="http://schemas.openxmlformats.org/drawingml/2006/table">
            <a:tbl>
              <a:tblPr firstRow="1" firstCol="1" bandRow="1">
                <a:tableStyleId>{5C22544A-7EE6-4342-B048-85BDC9FD1C3A}</a:tableStyleId>
              </a:tblPr>
              <a:tblGrid>
                <a:gridCol w="753411">
                  <a:extLst>
                    <a:ext uri="{9D8B030D-6E8A-4147-A177-3AD203B41FA5}">
                      <a16:colId xmlns:a16="http://schemas.microsoft.com/office/drawing/2014/main" val="92158803"/>
                    </a:ext>
                  </a:extLst>
                </a:gridCol>
                <a:gridCol w="2410914">
                  <a:extLst>
                    <a:ext uri="{9D8B030D-6E8A-4147-A177-3AD203B41FA5}">
                      <a16:colId xmlns:a16="http://schemas.microsoft.com/office/drawing/2014/main" val="706799869"/>
                    </a:ext>
                  </a:extLst>
                </a:gridCol>
                <a:gridCol w="2410914">
                  <a:extLst>
                    <a:ext uri="{9D8B030D-6E8A-4147-A177-3AD203B41FA5}">
                      <a16:colId xmlns:a16="http://schemas.microsoft.com/office/drawing/2014/main" val="2718135964"/>
                    </a:ext>
                  </a:extLst>
                </a:gridCol>
                <a:gridCol w="1205458">
                  <a:extLst>
                    <a:ext uri="{9D8B030D-6E8A-4147-A177-3AD203B41FA5}">
                      <a16:colId xmlns:a16="http://schemas.microsoft.com/office/drawing/2014/main" val="530702353"/>
                    </a:ext>
                  </a:extLst>
                </a:gridCol>
                <a:gridCol w="1356139">
                  <a:extLst>
                    <a:ext uri="{9D8B030D-6E8A-4147-A177-3AD203B41FA5}">
                      <a16:colId xmlns:a16="http://schemas.microsoft.com/office/drawing/2014/main" val="2254970607"/>
                    </a:ext>
                  </a:extLst>
                </a:gridCol>
              </a:tblGrid>
              <a:tr h="668979">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extLst>
                  <a:ext uri="{0D108BD9-81ED-4DB2-BD59-A6C34878D82A}">
                    <a16:rowId xmlns:a16="http://schemas.microsoft.com/office/drawing/2014/main" val="1690111379"/>
                  </a:ext>
                </a:extLst>
              </a:tr>
              <a:tr h="427705">
                <a:tc>
                  <a:txBody>
                    <a:bodyPr/>
                    <a:lstStyle/>
                    <a:p>
                      <a:pPr marL="0" marR="0">
                        <a:spcBef>
                          <a:spcPts val="0"/>
                        </a:spcBef>
                        <a:spcAft>
                          <a:spcPts val="0"/>
                        </a:spcAft>
                      </a:pPr>
                      <a:r>
                        <a:rPr lang="en-US" sz="1400" dirty="0">
                          <a:effectLst/>
                        </a:rPr>
                        <a:t>C093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PARENTAL-PERMISSION-CODE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TX-ParentalPermissionType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4/10/1989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extLst>
                  <a:ext uri="{0D108BD9-81ED-4DB2-BD59-A6C34878D82A}">
                    <a16:rowId xmlns:a16="http://schemas.microsoft.com/office/drawing/2014/main" val="2084890155"/>
                  </a:ext>
                </a:extLst>
              </a:tr>
              <a:tr h="311868">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2624344"/>
                  </a:ext>
                </a:extLst>
              </a:tr>
              <a:tr h="433500">
                <a:tc>
                  <a:txBody>
                    <a:bodyPr/>
                    <a:lstStyle/>
                    <a:p>
                      <a:pPr marL="0" marR="0" algn="ctr">
                        <a:spcBef>
                          <a:spcPts val="300"/>
                        </a:spcBef>
                        <a:spcAft>
                          <a:spcPts val="30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The following PARENTAL-PERMISSION-CODES do not allow a student to generate TOTAL-ELIG-BILINGUAL/ESL-DAYS-PRESENT (E0938) </a:t>
                      </a:r>
                      <a:r>
                        <a:rPr lang="en-US" sz="1400" dirty="0">
                          <a:effectLst/>
                          <a:highlight>
                            <a:srgbClr val="FFFF00"/>
                          </a:highlight>
                        </a:rPr>
                        <a:t>or FLEX-ATTEND-TOTAL-BILINGUAL/ESL-DAYS-ELIGIBLE (E1050).</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169837"/>
                  </a:ext>
                </a:extLst>
              </a:tr>
              <a:tr h="311868">
                <a:tc>
                  <a:txBody>
                    <a:bodyPr/>
                    <a:lstStyle/>
                    <a:p>
                      <a:pPr marL="0" marR="0" algn="ctr">
                        <a:spcBef>
                          <a:spcPts val="300"/>
                        </a:spcBef>
                        <a:spcAft>
                          <a:spcPts val="300"/>
                        </a:spcAft>
                      </a:pPr>
                      <a:r>
                        <a:rPr lang="en-US" sz="1400" dirty="0">
                          <a:effectLst/>
                        </a:rPr>
                        <a:t>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Did Not Respond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4140760"/>
                  </a:ext>
                </a:extLst>
              </a:tr>
              <a:tr h="311868">
                <a:tc>
                  <a:txBody>
                    <a:bodyPr/>
                    <a:lstStyle/>
                    <a:p>
                      <a:pPr marL="0" marR="0" algn="ctr">
                        <a:spcBef>
                          <a:spcPts val="300"/>
                        </a:spcBef>
                        <a:spcAft>
                          <a:spcPts val="300"/>
                        </a:spcAft>
                      </a:pPr>
                      <a:r>
                        <a:rPr lang="en-US" sz="1400" dirty="0">
                          <a:effectLst/>
                        </a:rPr>
                        <a:t>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Was Not Contacted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4385471"/>
                  </a:ext>
                </a:extLst>
              </a:tr>
              <a:tr h="445986">
                <a:tc>
                  <a:txBody>
                    <a:bodyPr/>
                    <a:lstStyle/>
                    <a:p>
                      <a:pPr marL="0" marR="0" algn="ctr">
                        <a:spcBef>
                          <a:spcPts val="300"/>
                        </a:spcBef>
                        <a:spcAft>
                          <a:spcPts val="300"/>
                        </a:spcAft>
                      </a:pPr>
                      <a:r>
                        <a:rPr lang="en-US" sz="1400" dirty="0">
                          <a:effectLst/>
                        </a:rPr>
                        <a:t>C</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denied placement of a LEP/English learner (EL) student in any and all special language programs (Bilingual program, ESL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5508070"/>
                  </a:ext>
                </a:extLst>
              </a:tr>
              <a:tr h="445986">
                <a:tc>
                  <a:txBody>
                    <a:bodyPr/>
                    <a:lstStyle/>
                    <a:p>
                      <a:pPr marL="0" marR="0" algn="ctr">
                        <a:spcBef>
                          <a:spcPts val="300"/>
                        </a:spcBef>
                        <a:spcAft>
                          <a:spcPts val="300"/>
                        </a:spcAft>
                      </a:pPr>
                      <a:r>
                        <a:rPr lang="en-US" sz="1400" dirty="0">
                          <a:effectLst/>
                        </a:rPr>
                        <a:t>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requested placement of a non-LEP/English proficient (EP) student in the ESL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6863008"/>
                  </a:ext>
                </a:extLst>
              </a:tr>
              <a:tr h="855412">
                <a:tc>
                  <a:txBody>
                    <a:bodyPr/>
                    <a:lstStyle/>
                    <a:p>
                      <a:pPr marL="0" marR="0" algn="ctr">
                        <a:spcBef>
                          <a:spcPts val="300"/>
                        </a:spcBef>
                        <a:spcAft>
                          <a:spcPts val="30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The following PARENTAL-PERMISSION-CODES only allow a student to generate TOTAL-ELIG-BILINGUAL/ESL-DAYS-PRESENT (E0938) </a:t>
                      </a:r>
                      <a:r>
                        <a:rPr lang="en-US" sz="1400" dirty="0">
                          <a:effectLst/>
                          <a:highlight>
                            <a:srgbClr val="FFFF00"/>
                          </a:highlight>
                        </a:rPr>
                        <a:t>or FLEX-ATTEND-TOTAL-BILINGUAL/ESL-DAYS-ELIGIBLE (E1050) when they are participating in the Bilingual Dual Language Immersion/Two-Way program.</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7443935"/>
                  </a:ext>
                </a:extLst>
              </a:tr>
              <a:tr h="445986">
                <a:tc>
                  <a:txBody>
                    <a:bodyPr/>
                    <a:lstStyle/>
                    <a:p>
                      <a:pPr marL="0" marR="0" algn="ctr">
                        <a:spcBef>
                          <a:spcPts val="300"/>
                        </a:spcBef>
                        <a:spcAft>
                          <a:spcPts val="300"/>
                        </a:spcAft>
                      </a:pPr>
                      <a:r>
                        <a:rPr lang="en-US" sz="1400" dirty="0">
                          <a:effectLst/>
                        </a:rPr>
                        <a:t>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requested placement of a non-LEP/English proficient (EP) student in the Bilingual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6262259"/>
                  </a:ext>
                </a:extLst>
              </a:tr>
              <a:tr h="445986">
                <a:tc>
                  <a:txBody>
                    <a:bodyPr/>
                    <a:lstStyle/>
                    <a:p>
                      <a:pPr marL="0" marR="0" algn="ctr">
                        <a:spcBef>
                          <a:spcPts val="300"/>
                        </a:spcBef>
                        <a:spcAft>
                          <a:spcPts val="300"/>
                        </a:spcAft>
                      </a:pPr>
                      <a:r>
                        <a:rPr lang="en-US" sz="1400" dirty="0">
                          <a:effectLst/>
                        </a:rPr>
                        <a:t>G</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approved the placement of a reclassified non-LEP/English proficient (EP) student in a Bilingual or ESL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0235027"/>
                  </a:ext>
                </a:extLst>
              </a:tr>
            </a:tbl>
          </a:graphicData>
        </a:graphic>
      </p:graphicFrame>
    </p:spTree>
    <p:extLst>
      <p:ext uri="{BB962C8B-B14F-4D97-AF65-F5344CB8AC3E}">
        <p14:creationId xmlns:p14="http://schemas.microsoft.com/office/powerpoint/2010/main" val="35627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ABB0-6215-488E-9176-105A11746A0B}"/>
              </a:ext>
            </a:extLst>
          </p:cNvPr>
          <p:cNvSpPr>
            <a:spLocks noGrp="1"/>
          </p:cNvSpPr>
          <p:nvPr>
            <p:ph type="title"/>
          </p:nvPr>
        </p:nvSpPr>
        <p:spPr/>
        <p:txBody>
          <a:bodyPr/>
          <a:lstStyle/>
          <a:p>
            <a:r>
              <a:rPr lang="en-US" dirty="0"/>
              <a:t>PARENTAL-PERMISSION-CODE (C093)</a:t>
            </a:r>
          </a:p>
        </p:txBody>
      </p:sp>
      <p:graphicFrame>
        <p:nvGraphicFramePr>
          <p:cNvPr id="4" name="Content Placeholder 3">
            <a:extLst>
              <a:ext uri="{FF2B5EF4-FFF2-40B4-BE49-F238E27FC236}">
                <a16:creationId xmlns:a16="http://schemas.microsoft.com/office/drawing/2014/main" id="{270C02D2-8F2D-45D5-9A0A-FF1954E17846}"/>
              </a:ext>
            </a:extLst>
          </p:cNvPr>
          <p:cNvGraphicFramePr>
            <a:graphicFrameLocks noGrp="1"/>
          </p:cNvGraphicFramePr>
          <p:nvPr>
            <p:ph idx="1"/>
            <p:extLst>
              <p:ext uri="{D42A27DB-BD31-4B8C-83A1-F6EECF244321}">
                <p14:modId xmlns:p14="http://schemas.microsoft.com/office/powerpoint/2010/main" val="1404109854"/>
              </p:ext>
            </p:extLst>
          </p:nvPr>
        </p:nvGraphicFramePr>
        <p:xfrm>
          <a:off x="628654" y="1127421"/>
          <a:ext cx="7746720" cy="5057975"/>
        </p:xfrm>
        <a:graphic>
          <a:graphicData uri="http://schemas.openxmlformats.org/drawingml/2006/table">
            <a:tbl>
              <a:tblPr firstRow="1" firstCol="1" bandRow="1">
                <a:tableStyleId>{5C22544A-7EE6-4342-B048-85BDC9FD1C3A}</a:tableStyleId>
              </a:tblPr>
              <a:tblGrid>
                <a:gridCol w="717288">
                  <a:extLst>
                    <a:ext uri="{9D8B030D-6E8A-4147-A177-3AD203B41FA5}">
                      <a16:colId xmlns:a16="http://schemas.microsoft.com/office/drawing/2014/main" val="92158803"/>
                    </a:ext>
                  </a:extLst>
                </a:gridCol>
                <a:gridCol w="2295325">
                  <a:extLst>
                    <a:ext uri="{9D8B030D-6E8A-4147-A177-3AD203B41FA5}">
                      <a16:colId xmlns:a16="http://schemas.microsoft.com/office/drawing/2014/main" val="706799869"/>
                    </a:ext>
                  </a:extLst>
                </a:gridCol>
                <a:gridCol w="2295325">
                  <a:extLst>
                    <a:ext uri="{9D8B030D-6E8A-4147-A177-3AD203B41FA5}">
                      <a16:colId xmlns:a16="http://schemas.microsoft.com/office/drawing/2014/main" val="2718135964"/>
                    </a:ext>
                  </a:extLst>
                </a:gridCol>
                <a:gridCol w="1147663">
                  <a:extLst>
                    <a:ext uri="{9D8B030D-6E8A-4147-A177-3AD203B41FA5}">
                      <a16:colId xmlns:a16="http://schemas.microsoft.com/office/drawing/2014/main" val="530702353"/>
                    </a:ext>
                  </a:extLst>
                </a:gridCol>
                <a:gridCol w="1291119">
                  <a:extLst>
                    <a:ext uri="{9D8B030D-6E8A-4147-A177-3AD203B41FA5}">
                      <a16:colId xmlns:a16="http://schemas.microsoft.com/office/drawing/2014/main" val="2254970607"/>
                    </a:ext>
                  </a:extLst>
                </a:gridCol>
              </a:tblGrid>
              <a:tr h="565546">
                <a:tc>
                  <a:txBody>
                    <a:bodyPr/>
                    <a:lstStyle/>
                    <a:p>
                      <a:pPr marL="0" marR="0" algn="ctr">
                        <a:spcBef>
                          <a:spcPts val="0"/>
                        </a:spcBef>
                        <a:spcAft>
                          <a:spcPts val="0"/>
                        </a:spcAft>
                      </a:pPr>
                      <a:r>
                        <a:rPr lang="en-US" sz="1100" dirty="0">
                          <a:effectLst/>
                        </a:rPr>
                        <a:t>Code Table ID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100" dirty="0">
                          <a:effectLst/>
                        </a:rPr>
                        <a:t>Name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100" dirty="0">
                          <a:effectLst/>
                        </a:rPr>
                        <a:t>XML Name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100" dirty="0">
                          <a:effectLst/>
                        </a:rPr>
                        <a:t>Date Issued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a:txBody>
                    <a:bodyPr/>
                    <a:lstStyle/>
                    <a:p>
                      <a:pPr marL="0" marR="0" algn="ctr">
                        <a:spcBef>
                          <a:spcPts val="0"/>
                        </a:spcBef>
                        <a:spcAft>
                          <a:spcPts val="0"/>
                        </a:spcAft>
                      </a:pPr>
                      <a:r>
                        <a:rPr lang="en-US" sz="1100" dirty="0">
                          <a:effectLst/>
                        </a:rPr>
                        <a:t>Date Updated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extLst>
                  <a:ext uri="{0D108BD9-81ED-4DB2-BD59-A6C34878D82A}">
                    <a16:rowId xmlns:a16="http://schemas.microsoft.com/office/drawing/2014/main" val="1690111379"/>
                  </a:ext>
                </a:extLst>
              </a:tr>
              <a:tr h="377031">
                <a:tc>
                  <a:txBody>
                    <a:bodyPr/>
                    <a:lstStyle/>
                    <a:p>
                      <a:pPr marL="0" marR="0">
                        <a:spcBef>
                          <a:spcPts val="0"/>
                        </a:spcBef>
                        <a:spcAft>
                          <a:spcPts val="0"/>
                        </a:spcAft>
                      </a:pPr>
                      <a:r>
                        <a:rPr lang="en-US" sz="1400" dirty="0">
                          <a:effectLst/>
                        </a:rPr>
                        <a:t>C093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PARENTAL-PERMISSION-CODE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TX-ParentalPermissionType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4/10/1989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extLst>
                  <a:ext uri="{0D108BD9-81ED-4DB2-BD59-A6C34878D82A}">
                    <a16:rowId xmlns:a16="http://schemas.microsoft.com/office/drawing/2014/main" val="2084890155"/>
                  </a:ext>
                </a:extLst>
              </a:tr>
              <a:tr h="274918">
                <a:tc>
                  <a:txBody>
                    <a:bodyPr/>
                    <a:lstStyle/>
                    <a:p>
                      <a:pPr marL="0" marR="0" algn="ctr">
                        <a:spcBef>
                          <a:spcPts val="0"/>
                        </a:spcBef>
                        <a:spcAft>
                          <a:spcPts val="0"/>
                        </a:spcAft>
                      </a:pPr>
                      <a:r>
                        <a:rPr lang="en-US" sz="1100" dirty="0">
                          <a:effectLst/>
                        </a:rPr>
                        <a:t>Code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gridSpan="4">
                  <a:txBody>
                    <a:bodyPr/>
                    <a:lstStyle/>
                    <a:p>
                      <a:pPr marL="0" marR="0" algn="ctr">
                        <a:spcBef>
                          <a:spcPts val="0"/>
                        </a:spcBef>
                        <a:spcAft>
                          <a:spcPts val="0"/>
                        </a:spcAft>
                      </a:pPr>
                      <a:r>
                        <a:rPr lang="en-US" sz="1100" dirty="0">
                          <a:effectLst/>
                        </a:rPr>
                        <a:t>Translation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2624344"/>
                  </a:ext>
                </a:extLst>
              </a:tr>
              <a:tr h="565546">
                <a:tc>
                  <a:txBody>
                    <a:bodyPr/>
                    <a:lstStyle/>
                    <a:p>
                      <a:pPr marL="0" marR="0" algn="ctr">
                        <a:spcBef>
                          <a:spcPts val="300"/>
                        </a:spcBef>
                        <a:spcAft>
                          <a:spcPts val="30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The following PARENTAL-PERMISSION-CODES do allow a student to generate TOTAL-ELIG-BILINGUAL/ESL-DAYS-PRESENT (E0938) </a:t>
                      </a:r>
                      <a:r>
                        <a:rPr lang="en-US" sz="1400" dirty="0">
                          <a:effectLst/>
                          <a:highlight>
                            <a:srgbClr val="FFFF00"/>
                          </a:highlight>
                        </a:rPr>
                        <a:t>and FLEX-ATTEND-TOTAL-BILINGUAL/ESL-DAYS-ELIGIBLE (E1050)</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160277"/>
                  </a:ext>
                </a:extLst>
              </a:tr>
              <a:tr h="565546">
                <a:tc>
                  <a:txBody>
                    <a:bodyPr/>
                    <a:lstStyle/>
                    <a:p>
                      <a:pPr marL="0" marR="0" algn="ctr">
                        <a:spcBef>
                          <a:spcPts val="300"/>
                        </a:spcBef>
                        <a:spcAft>
                          <a:spcPts val="300"/>
                        </a:spcAft>
                      </a:pPr>
                      <a:r>
                        <a:rPr lang="en-US" sz="1100" dirty="0">
                          <a:effectLst/>
                        </a:rPr>
                        <a:t>A</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denied placement of a LEP/English learner (EL) student in the required Bilingual program, but has approved placement of a LEP/English learner (EL) student in the ESL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4270369"/>
                  </a:ext>
                </a:extLst>
              </a:tr>
              <a:tr h="377031">
                <a:tc>
                  <a:txBody>
                    <a:bodyPr/>
                    <a:lstStyle/>
                    <a:p>
                      <a:pPr marL="0" marR="0" algn="ctr">
                        <a:spcBef>
                          <a:spcPts val="300"/>
                        </a:spcBef>
                        <a:spcAft>
                          <a:spcPts val="300"/>
                        </a:spcAft>
                      </a:pPr>
                      <a:r>
                        <a:rPr lang="en-US" sz="1100" dirty="0">
                          <a:effectLst/>
                        </a:rPr>
                        <a:t>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approved placement of a LEP/English learner (EL) student in the Bilingual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3541857"/>
                  </a:ext>
                </a:extLst>
              </a:tr>
              <a:tr h="754061">
                <a:tc>
                  <a:txBody>
                    <a:bodyPr/>
                    <a:lstStyle/>
                    <a:p>
                      <a:pPr marL="0" marR="0" algn="ctr">
                        <a:spcBef>
                          <a:spcPts val="300"/>
                        </a:spcBef>
                        <a:spcAft>
                          <a:spcPts val="300"/>
                        </a:spcAft>
                      </a:pPr>
                      <a:r>
                        <a:rPr lang="en-US" sz="1100" dirty="0">
                          <a:effectLst/>
                        </a:rPr>
                        <a:t>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approved placement of a LEP/English learner (EL) student in the Bilingual program, but the LEA is implementing an alternative language program approved by the Texas Education Agency due to the LEAs submission of a Bilingual Education Exception for the current school year, per 19 TAC §89.1207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8856155"/>
                  </a:ext>
                </a:extLst>
              </a:tr>
              <a:tr h="754061">
                <a:tc>
                  <a:txBody>
                    <a:bodyPr/>
                    <a:lstStyle/>
                    <a:p>
                      <a:pPr marL="0" marR="0" algn="ctr">
                        <a:spcBef>
                          <a:spcPts val="300"/>
                        </a:spcBef>
                        <a:spcAft>
                          <a:spcPts val="300"/>
                        </a:spcAft>
                      </a:pPr>
                      <a:r>
                        <a:rPr lang="en-US" sz="1100" dirty="0">
                          <a:effectLst/>
                        </a:rPr>
                        <a:t>J</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approved the placement of a LEP/English learner (EL) student in the ESL program, but the LEA is implementing an alternative language program approved by the Texas Education Agency due to the LEAs submission of an ESL Waiver for the current school year, per 19 TAC §89.1207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3513894"/>
                  </a:ext>
                </a:extLst>
              </a:tr>
              <a:tr h="377031">
                <a:tc>
                  <a:txBody>
                    <a:bodyPr/>
                    <a:lstStyle/>
                    <a:p>
                      <a:pPr marL="0" marR="0" algn="ctr">
                        <a:spcBef>
                          <a:spcPts val="300"/>
                        </a:spcBef>
                        <a:spcAft>
                          <a:spcPts val="300"/>
                        </a:spcAft>
                      </a:pPr>
                      <a:r>
                        <a:rPr lang="en-US" sz="1100" dirty="0">
                          <a:effectLst/>
                        </a:rPr>
                        <a:t>K</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gridSpan="4">
                  <a:txBody>
                    <a:bodyPr/>
                    <a:lstStyle/>
                    <a:p>
                      <a:pPr marL="0" marR="0">
                        <a:spcBef>
                          <a:spcPts val="300"/>
                        </a:spcBef>
                        <a:spcAft>
                          <a:spcPts val="300"/>
                        </a:spcAft>
                      </a:pPr>
                      <a:r>
                        <a:rPr lang="en-US" sz="1400" dirty="0">
                          <a:effectLst/>
                        </a:rPr>
                        <a:t>Parent or guardian has approved placement of a LEP/English learner (EL) student in the ESL program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615" marR="5261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0501052"/>
                  </a:ext>
                </a:extLst>
              </a:tr>
            </a:tbl>
          </a:graphicData>
        </a:graphic>
      </p:graphicFrame>
    </p:spTree>
    <p:extLst>
      <p:ext uri="{BB962C8B-B14F-4D97-AF65-F5344CB8AC3E}">
        <p14:creationId xmlns:p14="http://schemas.microsoft.com/office/powerpoint/2010/main" val="5538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Reports</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dirty="0"/>
              <a:t>Applicable TSDS reports will be updated.</a:t>
            </a:r>
          </a:p>
          <a:p>
            <a:r>
              <a:rPr lang="en-US" dirty="0"/>
              <a:t>New reports to be added:</a:t>
            </a:r>
          </a:p>
          <a:p>
            <a:pPr marL="0" indent="0">
              <a:buNone/>
            </a:pPr>
            <a:endParaRPr lang="en-US" dirty="0"/>
          </a:p>
        </p:txBody>
      </p:sp>
      <p:graphicFrame>
        <p:nvGraphicFramePr>
          <p:cNvPr id="3" name="Table 2">
            <a:extLst>
              <a:ext uri="{FF2B5EF4-FFF2-40B4-BE49-F238E27FC236}">
                <a16:creationId xmlns:a16="http://schemas.microsoft.com/office/drawing/2014/main" id="{2A9F16EF-4669-4309-9F9C-86E1C831EAE9}"/>
              </a:ext>
            </a:extLst>
          </p:cNvPr>
          <p:cNvGraphicFramePr>
            <a:graphicFrameLocks noGrp="1"/>
          </p:cNvGraphicFramePr>
          <p:nvPr>
            <p:extLst>
              <p:ext uri="{D42A27DB-BD31-4B8C-83A1-F6EECF244321}">
                <p14:modId xmlns:p14="http://schemas.microsoft.com/office/powerpoint/2010/main" val="1908604808"/>
              </p:ext>
            </p:extLst>
          </p:nvPr>
        </p:nvGraphicFramePr>
        <p:xfrm>
          <a:off x="515567" y="2425148"/>
          <a:ext cx="8164607" cy="1490616"/>
        </p:xfrm>
        <a:graphic>
          <a:graphicData uri="http://schemas.openxmlformats.org/drawingml/2006/table">
            <a:tbl>
              <a:tblPr firstRow="1" firstCol="1" bandRow="1">
                <a:tableStyleId>{5C22544A-7EE6-4342-B048-85BDC9FD1C3A}</a:tableStyleId>
              </a:tblPr>
              <a:tblGrid>
                <a:gridCol w="1724610">
                  <a:extLst>
                    <a:ext uri="{9D8B030D-6E8A-4147-A177-3AD203B41FA5}">
                      <a16:colId xmlns:a16="http://schemas.microsoft.com/office/drawing/2014/main" val="1476186079"/>
                    </a:ext>
                  </a:extLst>
                </a:gridCol>
                <a:gridCol w="6439997">
                  <a:extLst>
                    <a:ext uri="{9D8B030D-6E8A-4147-A177-3AD203B41FA5}">
                      <a16:colId xmlns:a16="http://schemas.microsoft.com/office/drawing/2014/main" val="3471106262"/>
                    </a:ext>
                  </a:extLst>
                </a:gridCol>
              </a:tblGrid>
              <a:tr h="313992">
                <a:tc>
                  <a:txBody>
                    <a:bodyPr/>
                    <a:lstStyle/>
                    <a:p>
                      <a:pPr marL="0" marR="0">
                        <a:spcBef>
                          <a:spcPts val="0"/>
                        </a:spcBef>
                        <a:spcAft>
                          <a:spcPts val="0"/>
                        </a:spcAft>
                      </a:pPr>
                      <a:r>
                        <a:rPr lang="en-US" sz="1800" dirty="0">
                          <a:effectLst/>
                        </a:rPr>
                        <a:t>Report Number: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PDM3-130-new1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216627"/>
                  </a:ext>
                </a:extLst>
              </a:tr>
              <a:tr h="313992">
                <a:tc>
                  <a:txBody>
                    <a:bodyPr/>
                    <a:lstStyle/>
                    <a:p>
                      <a:pPr marL="0" marR="0">
                        <a:spcBef>
                          <a:spcPts val="0"/>
                        </a:spcBef>
                        <a:spcAft>
                          <a:spcPts val="0"/>
                        </a:spcAft>
                      </a:pPr>
                      <a:r>
                        <a:rPr lang="en-US" sz="1800" dirty="0">
                          <a:effectLst/>
                        </a:rPr>
                        <a:t>Report Name: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Superintendent’s/Principal’s Report of Bilingual/ESL Eligible Days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077905"/>
                  </a:ext>
                </a:extLst>
              </a:tr>
              <a:tr h="313992">
                <a:tc>
                  <a:txBody>
                    <a:bodyPr/>
                    <a:lstStyle/>
                    <a:p>
                      <a:pPr marL="0" marR="0">
                        <a:spcBef>
                          <a:spcPts val="0"/>
                        </a:spcBef>
                        <a:spcAft>
                          <a:spcPts val="0"/>
                        </a:spcAft>
                      </a:pPr>
                      <a:r>
                        <a:rPr lang="en-US" sz="1800" dirty="0">
                          <a:effectLst/>
                        </a:rPr>
                        <a:t>Report Collection: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PEIMS Summer Submission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356612"/>
                  </a:ext>
                </a:extLst>
              </a:tr>
              <a:tr h="313992">
                <a:tc>
                  <a:txBody>
                    <a:bodyPr/>
                    <a:lstStyle/>
                    <a:p>
                      <a:pPr marL="0" marR="0">
                        <a:spcBef>
                          <a:spcPts val="0"/>
                        </a:spcBef>
                        <a:spcAft>
                          <a:spcPts val="0"/>
                        </a:spcAft>
                      </a:pPr>
                      <a:r>
                        <a:rPr lang="en-US" sz="1800" dirty="0">
                          <a:effectLst/>
                        </a:rPr>
                        <a:t>Report Level: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LEA/Campus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604777"/>
                  </a:ext>
                </a:extLst>
              </a:tr>
            </a:tbl>
          </a:graphicData>
        </a:graphic>
      </p:graphicFrame>
      <p:graphicFrame>
        <p:nvGraphicFramePr>
          <p:cNvPr id="4" name="Table 3">
            <a:extLst>
              <a:ext uri="{FF2B5EF4-FFF2-40B4-BE49-F238E27FC236}">
                <a16:creationId xmlns:a16="http://schemas.microsoft.com/office/drawing/2014/main" id="{3DB8CE0C-5446-4257-9AE2-57E564E78720}"/>
              </a:ext>
            </a:extLst>
          </p:cNvPr>
          <p:cNvGraphicFramePr>
            <a:graphicFrameLocks noGrp="1"/>
          </p:cNvGraphicFramePr>
          <p:nvPr>
            <p:extLst>
              <p:ext uri="{D42A27DB-BD31-4B8C-83A1-F6EECF244321}">
                <p14:modId xmlns:p14="http://schemas.microsoft.com/office/powerpoint/2010/main" val="2473878694"/>
              </p:ext>
            </p:extLst>
          </p:nvPr>
        </p:nvGraphicFramePr>
        <p:xfrm>
          <a:off x="515568" y="4278127"/>
          <a:ext cx="8164606" cy="1842588"/>
        </p:xfrm>
        <a:graphic>
          <a:graphicData uri="http://schemas.openxmlformats.org/drawingml/2006/table">
            <a:tbl>
              <a:tblPr firstRow="1" firstCol="1" bandRow="1">
                <a:tableStyleId>{5C22544A-7EE6-4342-B048-85BDC9FD1C3A}</a:tableStyleId>
              </a:tblPr>
              <a:tblGrid>
                <a:gridCol w="1724610">
                  <a:extLst>
                    <a:ext uri="{9D8B030D-6E8A-4147-A177-3AD203B41FA5}">
                      <a16:colId xmlns:a16="http://schemas.microsoft.com/office/drawing/2014/main" val="821873738"/>
                    </a:ext>
                  </a:extLst>
                </a:gridCol>
                <a:gridCol w="6439996">
                  <a:extLst>
                    <a:ext uri="{9D8B030D-6E8A-4147-A177-3AD203B41FA5}">
                      <a16:colId xmlns:a16="http://schemas.microsoft.com/office/drawing/2014/main" val="1338499593"/>
                    </a:ext>
                  </a:extLst>
                </a:gridCol>
              </a:tblGrid>
              <a:tr h="372654">
                <a:tc>
                  <a:txBody>
                    <a:bodyPr/>
                    <a:lstStyle/>
                    <a:p>
                      <a:pPr marL="0" marR="0">
                        <a:spcBef>
                          <a:spcPts val="0"/>
                        </a:spcBef>
                        <a:spcAft>
                          <a:spcPts val="0"/>
                        </a:spcAft>
                      </a:pPr>
                      <a:r>
                        <a:rPr lang="en-US" sz="1800" dirty="0">
                          <a:effectLst/>
                        </a:rPr>
                        <a:t>Report Number: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PDM3-130-new2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7869739"/>
                  </a:ext>
                </a:extLst>
              </a:tr>
              <a:tr h="372654">
                <a:tc>
                  <a:txBody>
                    <a:bodyPr/>
                    <a:lstStyle/>
                    <a:p>
                      <a:pPr marL="0" marR="0">
                        <a:spcBef>
                          <a:spcPts val="0"/>
                        </a:spcBef>
                        <a:spcAft>
                          <a:spcPts val="0"/>
                        </a:spcAft>
                      </a:pPr>
                      <a:r>
                        <a:rPr lang="en-US" sz="1800" dirty="0">
                          <a:effectLst/>
                        </a:rPr>
                        <a:t>Report Name: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Flex Attendance - Superintendent’s/Principal’s Report of Bilingual/ESL Eligible Days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077229"/>
                  </a:ext>
                </a:extLst>
              </a:tr>
              <a:tr h="372654">
                <a:tc>
                  <a:txBody>
                    <a:bodyPr/>
                    <a:lstStyle/>
                    <a:p>
                      <a:pPr marL="0" marR="0">
                        <a:spcBef>
                          <a:spcPts val="0"/>
                        </a:spcBef>
                        <a:spcAft>
                          <a:spcPts val="0"/>
                        </a:spcAft>
                      </a:pPr>
                      <a:r>
                        <a:rPr lang="en-US" sz="1800" dirty="0">
                          <a:effectLst/>
                        </a:rPr>
                        <a:t>Report Collection: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PEIMS Summer Submission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943952"/>
                  </a:ext>
                </a:extLst>
              </a:tr>
              <a:tr h="372654">
                <a:tc>
                  <a:txBody>
                    <a:bodyPr/>
                    <a:lstStyle/>
                    <a:p>
                      <a:pPr marL="0" marR="0">
                        <a:spcBef>
                          <a:spcPts val="0"/>
                        </a:spcBef>
                        <a:spcAft>
                          <a:spcPts val="0"/>
                        </a:spcAft>
                      </a:pPr>
                      <a:r>
                        <a:rPr lang="en-US" sz="1800" dirty="0">
                          <a:effectLst/>
                        </a:rPr>
                        <a:t>Report Level: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LEA/Campus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891848"/>
                  </a:ext>
                </a:extLst>
              </a:tr>
            </a:tbl>
          </a:graphicData>
        </a:graphic>
      </p:graphicFrame>
    </p:spTree>
    <p:extLst>
      <p:ext uri="{BB962C8B-B14F-4D97-AF65-F5344CB8AC3E}">
        <p14:creationId xmlns:p14="http://schemas.microsoft.com/office/powerpoint/2010/main" val="245437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070151403"/>
              </p:ext>
            </p:extLst>
          </p:nvPr>
        </p:nvGraphicFramePr>
        <p:xfrm>
          <a:off x="350195" y="1313887"/>
          <a:ext cx="8443610" cy="30480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42401-000A</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The combination of the following fields must be unique for each Bilingual/ESL Attendance data item:  TX-UNIQUE-STUDENT-ID, CAMPUS-ID-OF-ENROLLMENT, ATTENDANCE-EVENT-INDICATOR, INSTRUCTIONAL-TRACK-INDICATOR-CODE, REPORTING-PERIOD-INDICATOR-CODE, GRADE-LEVEL-CODE,  and </a:t>
                      </a:r>
                      <a:r>
                        <a:rPr lang="en-US" sz="1400" kern="1200" dirty="0">
                          <a:solidFill>
                            <a:schemeClr val="dk1"/>
                          </a:solidFill>
                          <a:highlight>
                            <a:srgbClr val="FFFF00"/>
                          </a:highlight>
                          <a:latin typeface="+mn-lt"/>
                          <a:ea typeface="+mn-ea"/>
                          <a:cs typeface="+mn-cs"/>
                        </a:rPr>
                        <a:t>BILINGUAL/ESL-FUNDING-CODE.</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The combination of the following fields must be unique for each Bilingual/ESL Attendance data item: StudentUniqueStateId, TX-CampusIdOfEnrollment, TX-AttendanceEventIndicator, TX-InstructionalTrack, TX-ReportingPeriod, TX-GradeLevel, and TX-BilingualESLFundingCode.</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r>
              <a:rPr lang="en-US" dirty="0"/>
              <a:t>Student - Special Programs Attendance Field Validation Rules</a:t>
            </a:r>
          </a:p>
        </p:txBody>
      </p:sp>
      <p:sp>
        <p:nvSpPr>
          <p:cNvPr id="5" name="Rectangle 4">
            <a:extLst>
              <a:ext uri="{FF2B5EF4-FFF2-40B4-BE49-F238E27FC236}">
                <a16:creationId xmlns:a16="http://schemas.microsoft.com/office/drawing/2014/main" id="{4ACCE25E-ECC2-4B2E-9EAA-61F134889578}"/>
              </a:ext>
            </a:extLst>
          </p:cNvPr>
          <p:cNvSpPr/>
          <p:nvPr/>
        </p:nvSpPr>
        <p:spPr>
          <a:xfrm>
            <a:off x="350195" y="4837574"/>
            <a:ext cx="8443610" cy="1200329"/>
          </a:xfrm>
          <a:prstGeom prst="rect">
            <a:avLst/>
          </a:prstGeom>
        </p:spPr>
        <p:txBody>
          <a:bodyPr wrap="square">
            <a:spAutoFit/>
          </a:bodyPr>
          <a:lstStyle/>
          <a:p>
            <a:pPr marL="285750" indent="-285750">
              <a:buFont typeface="Arial" panose="020B0604020202020204" pitchFamily="34" charset="0"/>
              <a:buChar char="•"/>
            </a:pPr>
            <a:r>
              <a:rPr lang="en-US" dirty="0"/>
              <a:t>Add new element BILINGUAL/ESL-FUNDING-CODE to the unique key for Bilingual/ESL Attendance data. If a student changes language programs in the middle of a reporting period, this allows both funding codes to be reported with the corresponding attendance.</a:t>
            </a:r>
          </a:p>
        </p:txBody>
      </p:sp>
    </p:spTree>
    <p:extLst>
      <p:ext uri="{BB962C8B-B14F-4D97-AF65-F5344CB8AC3E}">
        <p14:creationId xmlns:p14="http://schemas.microsoft.com/office/powerpoint/2010/main" val="326742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636357300"/>
              </p:ext>
            </p:extLst>
          </p:nvPr>
        </p:nvGraphicFramePr>
        <p:xfrm>
          <a:off x="350195" y="1313887"/>
          <a:ext cx="8443610" cy="32613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42401-000E</a:t>
                      </a:r>
                    </a:p>
                  </a:txBody>
                  <a:tcPr/>
                </a:tc>
                <a:tc>
                  <a:txBody>
                    <a:bodyPr/>
                    <a:lstStyle/>
                    <a:p>
                      <a:r>
                        <a:rPr lang="en-US" sz="1400" kern="1200" dirty="0">
                          <a:solidFill>
                            <a:schemeClr val="dk1"/>
                          </a:solidFill>
                          <a:latin typeface="+mn-lt"/>
                          <a:ea typeface="+mn-ea"/>
                          <a:cs typeface="+mn-cs"/>
                        </a:rPr>
                        <a:t>The combination of the following fields must be unique for each Flexible Attendance Bilingual/ESL Attendance data item:  TX-UNIQUE-STUDENT-ID, CAMPUS-ID-OF-ENROLLMENT, ATTENDANCE-EVENT-INDICATOR, INSTRUCTIONAL-TRACK-INDICATOR-CODE, REPORTING-PERIOD-INDICATOR-CODE, GRADE-LEVEL-CODE, and </a:t>
                      </a:r>
                      <a:r>
                        <a:rPr lang="en-US" sz="1400" kern="1200" dirty="0">
                          <a:solidFill>
                            <a:schemeClr val="dk1"/>
                          </a:solidFill>
                          <a:highlight>
                            <a:srgbClr val="FFFF00"/>
                          </a:highlight>
                          <a:latin typeface="+mn-lt"/>
                          <a:ea typeface="+mn-ea"/>
                          <a:cs typeface="+mn-cs"/>
                        </a:rPr>
                        <a:t>BILINGUAL/ESL-FUNDING-CODE.</a:t>
                      </a:r>
                    </a:p>
                  </a:txBody>
                  <a:tcPr/>
                </a:tc>
                <a:tc rowSpan="2">
                  <a:txBody>
                    <a:bodyPr/>
                    <a:lstStyle/>
                    <a:p>
                      <a:r>
                        <a:rPr lang="en-US" sz="1400" dirty="0"/>
                        <a:t>F</a:t>
                      </a:r>
                    </a:p>
                  </a:txBody>
                  <a:tcPr/>
                </a:tc>
                <a:tc rowSpan="2">
                  <a:txBody>
                    <a:bodyPr/>
                    <a:lstStyle/>
                    <a:p>
                      <a:r>
                        <a:rPr lang="en-US" sz="1400" dirty="0"/>
                        <a:t>3, </a:t>
                      </a:r>
                      <a:r>
                        <a:rPr lang="en-US" sz="1400" dirty="0">
                          <a:highlight>
                            <a:srgbClr val="FFFF00"/>
                          </a:highlight>
                        </a:rPr>
                        <a:t>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The combination of the following fields must be unique for each Flexible Attendance Bilingual/ESL Attendance data item: StudentUniqueStateId, TX-CampusIdOfEnrollment, TX-AttendanceEventIndicator, TX-InstructionalTrack, TX-ReportingPeriod, TX-GradeLevel, and TX-BilingualESLFundingCode.</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98A9BF2A-F960-4A66-A626-AA3B5FCC4578}"/>
              </a:ext>
            </a:extLst>
          </p:cNvPr>
          <p:cNvSpPr/>
          <p:nvPr/>
        </p:nvSpPr>
        <p:spPr>
          <a:xfrm>
            <a:off x="350195" y="4837574"/>
            <a:ext cx="8443610" cy="1200329"/>
          </a:xfrm>
          <a:prstGeom prst="rect">
            <a:avLst/>
          </a:prstGeom>
        </p:spPr>
        <p:txBody>
          <a:bodyPr wrap="square">
            <a:spAutoFit/>
          </a:bodyPr>
          <a:lstStyle/>
          <a:p>
            <a:pPr marL="285750" indent="-285750">
              <a:buFont typeface="Arial" panose="020B0604020202020204" pitchFamily="34" charset="0"/>
              <a:buChar char="•"/>
            </a:pPr>
            <a:r>
              <a:rPr lang="en-US" dirty="0"/>
              <a:t>Add new element BILINGUAL/ESL-FUNDING-CODE to the unique key for Bilingual/ESL Flexible Attendance data. If a student changes language programs in the middle of a reporting period, this allows both funding codes to be reported with the corresponding flexible attendance.</a:t>
            </a:r>
          </a:p>
        </p:txBody>
      </p:sp>
    </p:spTree>
    <p:extLst>
      <p:ext uri="{BB962C8B-B14F-4D97-AF65-F5344CB8AC3E}">
        <p14:creationId xmlns:p14="http://schemas.microsoft.com/office/powerpoint/2010/main" val="211052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809461285"/>
              </p:ext>
            </p:extLst>
          </p:nvPr>
        </p:nvGraphicFramePr>
        <p:xfrm>
          <a:off x="350195" y="1313887"/>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42401-0005</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particular TX-UNIQUE-STUDENT-ID, CAMPUS-ID-OF-ENROLLMENT, INSTRUCTIONAL-TRACK-INDICATOR-CODE, and REPORTING-PERIOD-INDICATOR-CODE, if TOTAL-ELIG-BILINGUAL/ESL-DAYS-PRESENT is greater than 0, </a:t>
                      </a:r>
                      <a:r>
                        <a:rPr lang="en-US" sz="1400" kern="1200" dirty="0">
                          <a:solidFill>
                            <a:schemeClr val="dk1"/>
                          </a:solidFill>
                          <a:highlight>
                            <a:srgbClr val="FFFF00"/>
                          </a:highlight>
                          <a:latin typeface="+mn-lt"/>
                          <a:ea typeface="+mn-ea"/>
                          <a:cs typeface="+mn-cs"/>
                        </a:rPr>
                        <a:t>and BILINGUAL/ESL-FUNDING-CODE is "BE" or “D1”, </a:t>
                      </a:r>
                      <a:r>
                        <a:rPr lang="en-US" sz="1400" kern="1200" dirty="0">
                          <a:solidFill>
                            <a:schemeClr val="dk1"/>
                          </a:solidFill>
                          <a:latin typeface="+mn-lt"/>
                          <a:ea typeface="+mn-ea"/>
                          <a:cs typeface="+mn-cs"/>
                        </a:rPr>
                        <a:t>then LEP-INDICATOR-CODE must be "1".</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effectLst/>
                          <a:latin typeface="+mn-lt"/>
                          <a:ea typeface="+mn-ea"/>
                          <a:cs typeface="+mn-cs"/>
                        </a:rPr>
                        <a:t>Only LEP/English learner (EL)</a:t>
                      </a:r>
                      <a:r>
                        <a:rPr lang="en-US" sz="1400" kern="1200" dirty="0">
                          <a:solidFill>
                            <a:schemeClr val="dk1"/>
                          </a:solidFill>
                          <a:effectLst/>
                          <a:latin typeface="+mn-lt"/>
                          <a:ea typeface="+mn-ea"/>
                          <a:cs typeface="+mn-cs"/>
                        </a:rPr>
                        <a:t> Students </a:t>
                      </a:r>
                      <a:r>
                        <a:rPr lang="en-US" sz="1400" strike="sngStrike" kern="1200" dirty="0">
                          <a:solidFill>
                            <a:schemeClr val="dk1"/>
                          </a:solidFill>
                          <a:effectLst/>
                          <a:latin typeface="+mn-lt"/>
                          <a:ea typeface="+mn-ea"/>
                          <a:cs typeface="+mn-cs"/>
                        </a:rPr>
                        <a:t>can be</a:t>
                      </a:r>
                      <a:r>
                        <a:rPr lang="en-US" sz="1400" kern="1200" dirty="0">
                          <a:solidFill>
                            <a:schemeClr val="dk1"/>
                          </a:solidFill>
                          <a:effectLst/>
                          <a:latin typeface="+mn-lt"/>
                          <a:ea typeface="+mn-ea"/>
                          <a:cs typeface="+mn-cs"/>
                        </a:rPr>
                        <a:t> reported with bilingual or ESL attendance </a:t>
                      </a:r>
                      <a:r>
                        <a:rPr lang="en-US" sz="1400" kern="1200" dirty="0">
                          <a:solidFill>
                            <a:schemeClr val="dk1"/>
                          </a:solidFill>
                          <a:effectLst/>
                          <a:highlight>
                            <a:srgbClr val="FFFF00"/>
                          </a:highlight>
                          <a:latin typeface="+mn-lt"/>
                          <a:ea typeface="+mn-ea"/>
                          <a:cs typeface="+mn-cs"/>
                        </a:rPr>
                        <a:t>in a standard or alternative Bilingual or ESL program, or the Dual Language Immersion/One-Way program, must be reported as LEP/English learner (EL).</a:t>
                      </a:r>
                      <a:endParaRPr lang="en-US" sz="1400" kern="1200" dirty="0">
                        <a:solidFill>
                          <a:schemeClr val="dk1"/>
                        </a:solidFill>
                        <a:highlight>
                          <a:srgbClr val="FFFF00"/>
                        </a:highlight>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Special Programs Attendance Context Rule</a:t>
            </a:r>
          </a:p>
        </p:txBody>
      </p:sp>
      <p:sp>
        <p:nvSpPr>
          <p:cNvPr id="5" name="Rectangle 4">
            <a:extLst>
              <a:ext uri="{FF2B5EF4-FFF2-40B4-BE49-F238E27FC236}">
                <a16:creationId xmlns:a16="http://schemas.microsoft.com/office/drawing/2014/main" id="{A1F37CEC-9312-48C0-83A1-692BAE961D74}"/>
              </a:ext>
            </a:extLst>
          </p:cNvPr>
          <p:cNvSpPr/>
          <p:nvPr/>
        </p:nvSpPr>
        <p:spPr>
          <a:xfrm>
            <a:off x="350195" y="4535570"/>
            <a:ext cx="8443610" cy="1477328"/>
          </a:xfrm>
          <a:prstGeom prst="rect">
            <a:avLst/>
          </a:prstGeom>
        </p:spPr>
        <p:txBody>
          <a:bodyPr wrap="square">
            <a:spAutoFit/>
          </a:bodyPr>
          <a:lstStyle/>
          <a:p>
            <a:pPr marL="285750" indent="-285750">
              <a:buFont typeface="Arial" panose="020B0604020202020204" pitchFamily="34" charset="0"/>
              <a:buChar char="•"/>
            </a:pPr>
            <a:r>
              <a:rPr lang="en-US" dirty="0"/>
              <a:t>Bilingual Education Allotment funding is available for students reporting attendance in a standard or alternative Bilingual or ESL program, or the Dual Language Immersion/One-Way Program, only if the student is LEP/English learner.</a:t>
            </a:r>
          </a:p>
          <a:p>
            <a:pPr marL="285750" indent="-285750">
              <a:buFont typeface="Arial" panose="020B0604020202020204" pitchFamily="34" charset="0"/>
              <a:buChar char="•"/>
            </a:pPr>
            <a:r>
              <a:rPr lang="en-US" dirty="0"/>
              <a:t>Students in the Bilingual Dual Language Immersion/Two-Way program are eligible for attendance funding even if they are not reported as LEP/English learner (EL).</a:t>
            </a:r>
          </a:p>
        </p:txBody>
      </p:sp>
    </p:spTree>
    <p:extLst>
      <p:ext uri="{BB962C8B-B14F-4D97-AF65-F5344CB8AC3E}">
        <p14:creationId xmlns:p14="http://schemas.microsoft.com/office/powerpoint/2010/main" val="15903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525210"/>
            <a:ext cx="5844147" cy="3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505136"/>
            <a:ext cx="7886700" cy="4427163"/>
          </a:xfrm>
        </p:spPr>
        <p:txBody>
          <a:bodyPr/>
          <a:lstStyle/>
          <a:p>
            <a:pPr marL="514350" indent="-514350">
              <a:buFont typeface="+mj-lt"/>
              <a:buAutoNum type="romanUcPeriod"/>
            </a:pPr>
            <a:r>
              <a:rPr lang="en-US" dirty="0"/>
              <a:t>BILINGUAL SERVICES REPORTING</a:t>
            </a:r>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64222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135048590"/>
              </p:ext>
            </p:extLst>
          </p:nvPr>
        </p:nvGraphicFramePr>
        <p:xfrm>
          <a:off x="350195" y="1313887"/>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42500-0038</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particular TX-UNIQUE-STUDENT-ID, CAMPUS-ID-OF-ENROLLMENT, INSTRUCTIONAL-TRACK-INDICATOR-CODE, and REPORTING-PERIOD-INDICATOR-CODE, if FLEX-ATTEND-TOTAL-BILINGUAL/ESL-DAYS-ELIGIBLE is greater than 0, </a:t>
                      </a:r>
                      <a:r>
                        <a:rPr lang="en-US" sz="1400" kern="1200" dirty="0">
                          <a:solidFill>
                            <a:schemeClr val="dk1"/>
                          </a:solidFill>
                          <a:highlight>
                            <a:srgbClr val="FFFF00"/>
                          </a:highlight>
                          <a:latin typeface="+mn-lt"/>
                          <a:ea typeface="+mn-ea"/>
                          <a:cs typeface="+mn-cs"/>
                        </a:rPr>
                        <a:t>and BILINGUAL/ESL-FUNDING-CODE is "BE" or “D1”, </a:t>
                      </a:r>
                      <a:r>
                        <a:rPr lang="en-US" sz="1400" kern="1200" dirty="0">
                          <a:solidFill>
                            <a:schemeClr val="dk1"/>
                          </a:solidFill>
                          <a:latin typeface="+mn-lt"/>
                          <a:ea typeface="+mn-ea"/>
                          <a:cs typeface="+mn-cs"/>
                        </a:rPr>
                        <a:t>then LEP-INDICATOR-CODE must be "1".</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3, </a:t>
                      </a:r>
                      <a:r>
                        <a:rPr lang="en-US" sz="1400" dirty="0">
                          <a:highlight>
                            <a:srgbClr val="FFFF00"/>
                          </a:highlight>
                        </a:rPr>
                        <a:t>4</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effectLst/>
                          <a:latin typeface="+mn-lt"/>
                          <a:ea typeface="+mn-ea"/>
                          <a:cs typeface="+mn-cs"/>
                        </a:rPr>
                        <a:t>Only LEP/English learner (EL)</a:t>
                      </a:r>
                      <a:r>
                        <a:rPr lang="en-US" sz="1400" kern="1200" dirty="0">
                          <a:solidFill>
                            <a:schemeClr val="dk1"/>
                          </a:solidFill>
                          <a:effectLst/>
                          <a:latin typeface="+mn-lt"/>
                          <a:ea typeface="+mn-ea"/>
                          <a:cs typeface="+mn-cs"/>
                        </a:rPr>
                        <a:t> Students </a:t>
                      </a:r>
                      <a:r>
                        <a:rPr lang="en-US" sz="1400" strike="sngStrike" kern="1200" dirty="0">
                          <a:solidFill>
                            <a:schemeClr val="dk1"/>
                          </a:solidFill>
                          <a:effectLst/>
                          <a:latin typeface="+mn-lt"/>
                          <a:ea typeface="+mn-ea"/>
                          <a:cs typeface="+mn-cs"/>
                        </a:rPr>
                        <a:t>can be</a:t>
                      </a:r>
                      <a:r>
                        <a:rPr lang="en-US" sz="1400" kern="1200" dirty="0">
                          <a:solidFill>
                            <a:schemeClr val="dk1"/>
                          </a:solidFill>
                          <a:effectLst/>
                          <a:latin typeface="+mn-lt"/>
                          <a:ea typeface="+mn-ea"/>
                          <a:cs typeface="+mn-cs"/>
                        </a:rPr>
                        <a:t> reported with bilingual or ESL flexible attendance </a:t>
                      </a:r>
                      <a:r>
                        <a:rPr lang="en-US" sz="1400" kern="1200" dirty="0">
                          <a:solidFill>
                            <a:schemeClr val="dk1"/>
                          </a:solidFill>
                          <a:effectLst/>
                          <a:highlight>
                            <a:srgbClr val="FFFF00"/>
                          </a:highlight>
                          <a:latin typeface="+mn-lt"/>
                          <a:ea typeface="+mn-ea"/>
                          <a:cs typeface="+mn-cs"/>
                        </a:rPr>
                        <a:t>in a standard or alternative Bilingual or ESL program, or the Dual Language Immersion/One-Way program, must be reported as LEP/English learner (EL).</a:t>
                      </a:r>
                      <a:endParaRPr lang="en-US" sz="1400" kern="1200" dirty="0">
                        <a:solidFill>
                          <a:schemeClr val="dk1"/>
                        </a:solidFill>
                        <a:highlight>
                          <a:srgbClr val="FFFF00"/>
                        </a:highlight>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lvl="0"/>
            <a:r>
              <a:rPr lang="en-US" dirty="0">
                <a:solidFill>
                  <a:srgbClr val="171616"/>
                </a:solidFill>
              </a:rPr>
              <a:t>Student - Flexible Attendance Context Rules</a:t>
            </a: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0DEB3730-84C5-410A-90FF-7D37511AD6B3}"/>
              </a:ext>
            </a:extLst>
          </p:cNvPr>
          <p:cNvSpPr/>
          <p:nvPr/>
        </p:nvSpPr>
        <p:spPr>
          <a:xfrm>
            <a:off x="350195" y="4535570"/>
            <a:ext cx="8443610" cy="1477328"/>
          </a:xfrm>
          <a:prstGeom prst="rect">
            <a:avLst/>
          </a:prstGeom>
        </p:spPr>
        <p:txBody>
          <a:bodyPr wrap="square">
            <a:spAutoFit/>
          </a:bodyPr>
          <a:lstStyle/>
          <a:p>
            <a:pPr marL="285750" indent="-285750">
              <a:buFont typeface="Arial" panose="020B0604020202020204" pitchFamily="34" charset="0"/>
              <a:buChar char="•"/>
            </a:pPr>
            <a:r>
              <a:rPr lang="en-US" dirty="0"/>
              <a:t>Bilingual Education Allotment funding is available for students reporting flexible attendance in a standard or alternative Bilingual or ESL program, or the Dual Language Immersion/One-Way Program, only if the student is LEP/English learner.</a:t>
            </a:r>
          </a:p>
          <a:p>
            <a:pPr marL="285750" indent="-285750">
              <a:buFont typeface="Arial" panose="020B0604020202020204" pitchFamily="34" charset="0"/>
              <a:buChar char="•"/>
            </a:pPr>
            <a:r>
              <a:rPr lang="en-US" dirty="0"/>
              <a:t>Students in the Bilingual Dual Language Immersion/Two-Way program are eligible for flexible attendance funding even if they are not reported as LEP/English learner (EL).</a:t>
            </a:r>
          </a:p>
        </p:txBody>
      </p:sp>
    </p:spTree>
    <p:extLst>
      <p:ext uri="{BB962C8B-B14F-4D97-AF65-F5344CB8AC3E}">
        <p14:creationId xmlns:p14="http://schemas.microsoft.com/office/powerpoint/2010/main" val="122018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45870929"/>
              </p:ext>
            </p:extLst>
          </p:nvPr>
        </p:nvGraphicFramePr>
        <p:xfrm>
          <a:off x="350195" y="1313887"/>
          <a:ext cx="8443610" cy="36576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42500-0039</a:t>
                      </a:r>
                    </a:p>
                  </a:txBody>
                  <a:tcPr/>
                </a:tc>
                <a:tc>
                  <a:txBody>
                    <a:bodyPr/>
                    <a:lstStyle/>
                    <a:p>
                      <a:r>
                        <a:rPr lang="en-US" sz="1400" kern="1200" dirty="0">
                          <a:solidFill>
                            <a:schemeClr val="dk1"/>
                          </a:solidFill>
                          <a:latin typeface="+mn-lt"/>
                          <a:ea typeface="+mn-ea"/>
                          <a:cs typeface="+mn-cs"/>
                        </a:rPr>
                        <a:t>For a particular TX-UNIQUE-STUDENT-ID and CAMPUS-ID-OF-ENROLLMENT, if the sum of all FLEX-ATTEND-TOTAL-BILINGUAL/ESL-DAYS-ELIGIBLE is 0 or FLEX-ATTEND-TOTAL-BILINGUAL/ESL-DAYS-ELIGIBLE is not reported, then LEP-INDICATOR-CODE should not be "1".</a:t>
                      </a:r>
                      <a:endParaRPr lang="en-US" sz="1400" kern="1200" dirty="0">
                        <a:solidFill>
                          <a:schemeClr val="dk1"/>
                        </a:solidFill>
                        <a:highlight>
                          <a:srgbClr val="FFFF00"/>
                        </a:highlight>
                        <a:latin typeface="+mn-lt"/>
                        <a:ea typeface="+mn-ea"/>
                        <a:cs typeface="+mn-cs"/>
                      </a:endParaRPr>
                    </a:p>
                  </a:txBody>
                  <a:tcPr/>
                </a:tc>
                <a:tc rowSpan="2">
                  <a:txBody>
                    <a:bodyPr/>
                    <a:lstStyle/>
                    <a:p>
                      <a:r>
                        <a:rPr lang="en-US" sz="1400" dirty="0"/>
                        <a:t>S</a:t>
                      </a:r>
                    </a:p>
                  </a:txBody>
                  <a:tcPr/>
                </a:tc>
                <a:tc rowSpan="2">
                  <a:txBody>
                    <a:bodyPr/>
                    <a:lstStyle/>
                    <a:p>
                      <a:r>
                        <a:rPr lang="en-US" sz="1400" dirty="0"/>
                        <a:t>3, </a:t>
                      </a:r>
                      <a:r>
                        <a:rPr lang="en-US" sz="1400" dirty="0">
                          <a:highlight>
                            <a:srgbClr val="FFFF00"/>
                          </a:highlight>
                        </a:rPr>
                        <a:t>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A student who is reported without bilingual or ESL flexible attendance should not be reported as LEP/English learner (EL) unless the parent has refused the bilingual or ESL services for the student.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r h="370840">
                <a:tc rowSpan="2">
                  <a:txBody>
                    <a:bodyPr/>
                    <a:lstStyle/>
                    <a:p>
                      <a:r>
                        <a:rPr lang="en-US" sz="1400" dirty="0"/>
                        <a:t>42500-new1</a:t>
                      </a:r>
                    </a:p>
                    <a:p>
                      <a:r>
                        <a:rPr lang="en-US" sz="1400" dirty="0">
                          <a:highlight>
                            <a:srgbClr val="FFFF00"/>
                          </a:highlight>
                        </a:rPr>
                        <a:t>NEW</a:t>
                      </a:r>
                    </a:p>
                  </a:txBody>
                  <a:tcPr/>
                </a:tc>
                <a:tc>
                  <a:txBody>
                    <a:bodyPr/>
                    <a:lstStyle/>
                    <a:p>
                      <a:r>
                        <a:rPr lang="en-US" sz="1400" kern="1200" dirty="0">
                          <a:solidFill>
                            <a:schemeClr val="dk1"/>
                          </a:solidFill>
                          <a:latin typeface="+mn-lt"/>
                          <a:ea typeface="+mn-ea"/>
                          <a:cs typeface="+mn-cs"/>
                        </a:rPr>
                        <a:t>If FLEX-ATTEND-TOTAL-BILINGUAL/ESL-DAYS-ELIGIBLE is greater than 0, then LEP-INDICATOR-CODE must not be blank.</a:t>
                      </a:r>
                    </a:p>
                  </a:txBody>
                  <a:tcPr/>
                </a:tc>
                <a:tc rowSpan="2">
                  <a:txBody>
                    <a:bodyPr/>
                    <a:lstStyle/>
                    <a:p>
                      <a:r>
                        <a:rPr lang="en-US" sz="1400" dirty="0"/>
                        <a:t>F</a:t>
                      </a:r>
                    </a:p>
                  </a:txBody>
                  <a:tcPr/>
                </a:tc>
                <a:tc rowSpan="2">
                  <a:txBody>
                    <a:bodyPr/>
                    <a:lstStyle/>
                    <a:p>
                      <a:r>
                        <a:rPr lang="en-US" sz="1400" dirty="0"/>
                        <a:t>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26840196"/>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Students reported with bilingual or ESL flexible attendance must also be reported with a TX-LEPIndicator.</a:t>
                      </a:r>
                    </a:p>
                  </a:txBody>
                  <a:tcPr/>
                </a:tc>
                <a:tc vMerge="1">
                  <a:txBody>
                    <a:bodyPr/>
                    <a:lstStyle/>
                    <a:p>
                      <a:endParaRPr lang="en-US" sz="1200" dirty="0"/>
                    </a:p>
                  </a:txBody>
                  <a:tcPr/>
                </a:tc>
                <a:tc vMerge="1">
                  <a:txBody>
                    <a:bodyPr/>
                    <a:lstStyle/>
                    <a:p>
                      <a:endParaRPr lang="en-US" sz="1200" dirty="0">
                        <a:highlight>
                          <a:srgbClr val="FFFF00"/>
                        </a:highlight>
                      </a:endParaRPr>
                    </a:p>
                  </a:txBody>
                  <a:tcPr/>
                </a:tc>
                <a:tc vMerge="1">
                  <a:txBody>
                    <a:bodyPr/>
                    <a:lstStyle/>
                    <a:p>
                      <a:endParaRPr lang="en-US" sz="1200" dirty="0"/>
                    </a:p>
                  </a:txBody>
                  <a:tcPr/>
                </a:tc>
                <a:extLst>
                  <a:ext uri="{0D108BD9-81ED-4DB2-BD59-A6C34878D82A}">
                    <a16:rowId xmlns:a16="http://schemas.microsoft.com/office/drawing/2014/main" val="930690503"/>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lvl="0"/>
            <a:r>
              <a:rPr lang="en-US" dirty="0">
                <a:solidFill>
                  <a:srgbClr val="171616"/>
                </a:solidFill>
              </a:rPr>
              <a:t>Student - Flexible Attendance Context Rules, continued</a:t>
            </a: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1986E320-1280-4B2E-9BC0-D4F3E5E13DCC}"/>
              </a:ext>
            </a:extLst>
          </p:cNvPr>
          <p:cNvSpPr/>
          <p:nvPr/>
        </p:nvSpPr>
        <p:spPr>
          <a:xfrm>
            <a:off x="425696" y="5082448"/>
            <a:ext cx="8443610" cy="646331"/>
          </a:xfrm>
          <a:prstGeom prst="rect">
            <a:avLst/>
          </a:prstGeom>
        </p:spPr>
        <p:txBody>
          <a:bodyPr wrap="square">
            <a:spAutoFit/>
          </a:bodyPr>
          <a:lstStyle/>
          <a:p>
            <a:pPr marL="285750" indent="-285750">
              <a:buFont typeface="Arial" panose="020B0604020202020204" pitchFamily="34" charset="0"/>
              <a:buChar char="•"/>
            </a:pPr>
            <a:r>
              <a:rPr lang="en-US" dirty="0"/>
              <a:t>Since LEP-INDICATOR-CODE will now be collected in PEIMS Submission 4, these rules ensure it is reported when applicable.</a:t>
            </a:r>
          </a:p>
        </p:txBody>
      </p:sp>
    </p:spTree>
    <p:extLst>
      <p:ext uri="{BB962C8B-B14F-4D97-AF65-F5344CB8AC3E}">
        <p14:creationId xmlns:p14="http://schemas.microsoft.com/office/powerpoint/2010/main" val="350972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normAutofit/>
          </a:bodyPr>
          <a:lstStyle/>
          <a:p>
            <a:r>
              <a:rPr lang="en-US" dirty="0"/>
              <a:t>HB 3, Section 1.030, modified the Bilingual Education Allotment and established different funding multipliers based on the language program in which a student participates and the student’s English Learner (EL) status.</a:t>
            </a:r>
          </a:p>
          <a:p>
            <a:endParaRPr lang="en-US" dirty="0"/>
          </a:p>
          <a:p>
            <a:r>
              <a:rPr lang="en-US" dirty="0"/>
              <a:t>HB 3 provides Bilingual Education Allotment funding for students who participate in the Bilingual Dual Language Immersion/Two-Way program regardless of their LEP/English learner (EL) status. </a:t>
            </a:r>
          </a:p>
          <a:p>
            <a:endParaRPr lang="en-US" dirty="0"/>
          </a:p>
        </p:txBody>
      </p:sp>
      <p:sp>
        <p:nvSpPr>
          <p:cNvPr id="5" name="Title 4">
            <a:extLst>
              <a:ext uri="{FF2B5EF4-FFF2-40B4-BE49-F238E27FC236}">
                <a16:creationId xmlns:a16="http://schemas.microsoft.com/office/drawing/2014/main" id="{ABA835A7-E32C-441E-93F8-CF83458548CE}"/>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424767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951504"/>
            <a:ext cx="7886700" cy="4954992"/>
          </a:xfrm>
        </p:spPr>
        <p:txBody>
          <a:bodyPr>
            <a:normAutofit/>
          </a:bodyPr>
          <a:lstStyle/>
          <a:p>
            <a:r>
              <a:rPr lang="en-US" dirty="0"/>
              <a:t>Funding levels vary depending upon whether the student is: </a:t>
            </a:r>
          </a:p>
          <a:p>
            <a:pPr lvl="1"/>
            <a:r>
              <a:rPr lang="en-US" dirty="0"/>
              <a:t>LEP/English learner (EL)</a:t>
            </a:r>
          </a:p>
          <a:p>
            <a:pPr lvl="1"/>
            <a:r>
              <a:rPr lang="en-US" dirty="0"/>
              <a:t>Not LEP/English proficient (EP)</a:t>
            </a:r>
          </a:p>
          <a:p>
            <a:pPr lvl="1"/>
            <a:r>
              <a:rPr lang="en-US" dirty="0"/>
              <a:t>Reclassified from LEP/English learner (EL) status</a:t>
            </a:r>
          </a:p>
          <a:p>
            <a:pPr lvl="1"/>
            <a:r>
              <a:rPr lang="en-US" dirty="0"/>
              <a:t>Former LEP/EL.</a:t>
            </a:r>
          </a:p>
        </p:txBody>
      </p:sp>
      <p:sp>
        <p:nvSpPr>
          <p:cNvPr id="5" name="Title 4">
            <a:extLst>
              <a:ext uri="{FF2B5EF4-FFF2-40B4-BE49-F238E27FC236}">
                <a16:creationId xmlns:a16="http://schemas.microsoft.com/office/drawing/2014/main" id="{3B69F720-0AB6-49D1-B43C-8EC6212CCBAB}"/>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403260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977-3F32-4891-9860-D53A232AA927}"/>
              </a:ext>
            </a:extLst>
          </p:cNvPr>
          <p:cNvSpPr>
            <a:spLocks noGrp="1"/>
          </p:cNvSpPr>
          <p:nvPr>
            <p:ph type="title"/>
          </p:nvPr>
        </p:nvSpPr>
        <p:spPr/>
        <p:txBody>
          <a:bodyPr/>
          <a:lstStyle/>
          <a:p>
            <a:r>
              <a:rPr lang="en-US" dirty="0"/>
              <a:t>HB 3 – Section 1.030 (Excerpt)</a:t>
            </a:r>
          </a:p>
        </p:txBody>
      </p:sp>
      <p:sp>
        <p:nvSpPr>
          <p:cNvPr id="3" name="Content Placeholder 2">
            <a:extLst>
              <a:ext uri="{FF2B5EF4-FFF2-40B4-BE49-F238E27FC236}">
                <a16:creationId xmlns:a16="http://schemas.microsoft.com/office/drawing/2014/main" id="{1CF1F59E-074B-4F43-8776-78E1394F5A0B}"/>
              </a:ext>
            </a:extLst>
          </p:cNvPr>
          <p:cNvSpPr>
            <a:spLocks noGrp="1"/>
          </p:cNvSpPr>
          <p:nvPr>
            <p:ph idx="1"/>
          </p:nvPr>
        </p:nvSpPr>
        <p:spPr>
          <a:xfrm>
            <a:off x="628650" y="1107671"/>
            <a:ext cx="7886700" cy="4954992"/>
          </a:xfrm>
        </p:spPr>
        <p:txBody>
          <a:bodyPr>
            <a:normAutofit fontScale="92500" lnSpcReduction="20000"/>
          </a:bodyPr>
          <a:lstStyle/>
          <a:p>
            <a:pPr marL="0" indent="0">
              <a:buNone/>
            </a:pPr>
            <a:r>
              <a:rPr lang="en-US" dirty="0"/>
              <a:t>Sec. </a:t>
            </a:r>
            <a:r>
              <a:rPr lang="en-US" u="sng" dirty="0"/>
              <a:t>48.105</a:t>
            </a:r>
            <a:r>
              <a:rPr lang="en-US" dirty="0"/>
              <a:t> [</a:t>
            </a:r>
            <a:r>
              <a:rPr lang="en-US" strike="sngStrike" dirty="0"/>
              <a:t>42.153</a:t>
            </a:r>
            <a:r>
              <a:rPr lang="en-US" dirty="0"/>
              <a:t>].  BILINGUAL EDUCATION ALLOTMENT.  (a)  For each student in average daily attendance in a bilingual education or special language program under Subchapter B, Chapter 29, a district is entitled to an annual allotment equal to the [</a:t>
            </a:r>
            <a:r>
              <a:rPr lang="en-US" strike="sngStrike" dirty="0"/>
              <a:t>adjusted</a:t>
            </a:r>
            <a:r>
              <a:rPr lang="en-US" dirty="0"/>
              <a:t>] basic allotment multiplied by</a:t>
            </a:r>
            <a:r>
              <a:rPr lang="en-US" u="sng" dirty="0"/>
              <a:t>:</a:t>
            </a:r>
            <a:endParaRPr lang="en-US" dirty="0"/>
          </a:p>
          <a:p>
            <a:pPr marL="0" indent="0">
              <a:buNone/>
            </a:pPr>
            <a:r>
              <a:rPr lang="en-US" u="sng" dirty="0"/>
              <a:t>(1)  for a student of limited English proficiency, as defined by Section 29.052:</a:t>
            </a:r>
            <a:endParaRPr lang="en-US" dirty="0"/>
          </a:p>
          <a:p>
            <a:pPr marL="0" indent="0">
              <a:buNone/>
            </a:pPr>
            <a:r>
              <a:rPr lang="en-US" dirty="0"/>
              <a:t>    </a:t>
            </a:r>
            <a:r>
              <a:rPr lang="en-US" u="sng" dirty="0"/>
              <a:t>(A)</a:t>
            </a:r>
            <a:r>
              <a:rPr lang="en-US" dirty="0"/>
              <a:t>  0.1</a:t>
            </a:r>
            <a:r>
              <a:rPr lang="en-US" u="sng" dirty="0"/>
              <a:t>; or</a:t>
            </a:r>
            <a:endParaRPr lang="en-US" dirty="0"/>
          </a:p>
          <a:p>
            <a:pPr marL="0" indent="0">
              <a:buNone/>
            </a:pPr>
            <a:r>
              <a:rPr lang="en-US" dirty="0"/>
              <a:t>    </a:t>
            </a:r>
            <a:r>
              <a:rPr lang="en-US" u="sng" dirty="0"/>
              <a:t>(B)  0.15 if the student is in a bilingual education program using a dual language immersion/one-way or two-way program model; and</a:t>
            </a:r>
            <a:endParaRPr lang="en-US" dirty="0"/>
          </a:p>
          <a:p>
            <a:pPr marL="0" indent="0">
              <a:buNone/>
            </a:pPr>
            <a:r>
              <a:rPr lang="en-US" u="sng" dirty="0"/>
              <a:t>(2)  for a student not described by Subdivision (1), 0.05 if the student is in a bilingual education program using a dual language immersion/two-way program model</a:t>
            </a:r>
            <a:r>
              <a:rPr lang="en-US" dirty="0"/>
              <a:t>.</a:t>
            </a:r>
          </a:p>
          <a:p>
            <a:pPr marL="0" indent="0">
              <a:buNone/>
            </a:pPr>
            <a:endParaRPr lang="en-US" dirty="0"/>
          </a:p>
        </p:txBody>
      </p:sp>
    </p:spTree>
    <p:extLst>
      <p:ext uri="{BB962C8B-B14F-4D97-AF65-F5344CB8AC3E}">
        <p14:creationId xmlns:p14="http://schemas.microsoft.com/office/powerpoint/2010/main" val="60156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BILINGUAL/ESL-FUNDING-CODE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282102" y="1066329"/>
            <a:ext cx="8492247" cy="4954992"/>
          </a:xfrm>
        </p:spPr>
        <p:txBody>
          <a:bodyPr/>
          <a:lstStyle/>
          <a:p>
            <a:r>
              <a:rPr lang="en-US" dirty="0"/>
              <a:t>BILINGUAL/ESL-FUNDING-CODE (E1651) has been added to the SpecialProgramsReportingPeriodAttendanceExtension Complex Type to be reported in the PEIMS Summer and Extended Year Submissions.</a:t>
            </a:r>
          </a:p>
          <a:p>
            <a:endParaRPr lang="en-US" dirty="0"/>
          </a:p>
          <a:p>
            <a:r>
              <a:rPr lang="en-US" dirty="0"/>
              <a:t>Definition: BILINGUAL/ESL-FUNDING-CODE indicates the language program in which the student participates during the reporting period.</a:t>
            </a:r>
          </a:p>
        </p:txBody>
      </p:sp>
    </p:spTree>
    <p:extLst>
      <p:ext uri="{BB962C8B-B14F-4D97-AF65-F5344CB8AC3E}">
        <p14:creationId xmlns:p14="http://schemas.microsoft.com/office/powerpoint/2010/main" val="296558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BILINGUAL/ESL-FUNDING-CODE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a:xfrm>
            <a:off x="628650" y="1147156"/>
            <a:ext cx="7886700" cy="5029807"/>
          </a:xfrm>
        </p:spPr>
        <p:txBody>
          <a:bodyPr/>
          <a:lstStyle/>
          <a:p>
            <a:r>
              <a:rPr lang="en-US" b="1" dirty="0"/>
              <a:t>Element ID: </a:t>
            </a:r>
            <a:r>
              <a:rPr lang="en-US" dirty="0"/>
              <a:t>E1651</a:t>
            </a:r>
          </a:p>
          <a:p>
            <a:r>
              <a:rPr lang="en-US" b="1" dirty="0"/>
              <a:t>Data Element: </a:t>
            </a:r>
            <a:r>
              <a:rPr lang="en-US" dirty="0"/>
              <a:t>BILINGUAL/ESL-FUNDING-CODE</a:t>
            </a:r>
          </a:p>
          <a:p>
            <a:r>
              <a:rPr lang="en-US" b="1" dirty="0"/>
              <a:t>XML Name: </a:t>
            </a:r>
            <a:r>
              <a:rPr lang="en-US" dirty="0"/>
              <a:t>TX-BilingualESLFundingCode</a:t>
            </a:r>
          </a:p>
          <a:p>
            <a:r>
              <a:rPr lang="en-US" b="1" dirty="0"/>
              <a:t>Code Table ID: </a:t>
            </a:r>
            <a:r>
              <a:rPr lang="en-US" dirty="0"/>
              <a:t>C225</a:t>
            </a:r>
          </a:p>
          <a:p>
            <a:r>
              <a:rPr lang="en-US" b="1" dirty="0"/>
              <a:t>Length: </a:t>
            </a:r>
            <a:r>
              <a:rPr lang="en-US" dirty="0"/>
              <a:t>2</a:t>
            </a:r>
            <a:r>
              <a:rPr lang="en-US" b="1" dirty="0"/>
              <a:t> </a:t>
            </a:r>
            <a:endParaRPr lang="en-US" dirty="0"/>
          </a:p>
          <a:p>
            <a:r>
              <a:rPr lang="en-US" b="1" dirty="0"/>
              <a:t>Data Type: </a:t>
            </a:r>
            <a:r>
              <a:rPr lang="en-US" dirty="0"/>
              <a:t>Coded</a:t>
            </a:r>
          </a:p>
          <a:p>
            <a:r>
              <a:rPr lang="en-US" b="1" dirty="0"/>
              <a:t>Pattern: **</a:t>
            </a:r>
            <a:endParaRPr lang="en-US" dirty="0"/>
          </a:p>
          <a:p>
            <a:r>
              <a:rPr lang="en-US" b="1" dirty="0"/>
              <a:t>Submission: </a:t>
            </a:r>
            <a:r>
              <a:rPr lang="en-US" dirty="0"/>
              <a:t>3 and 4</a:t>
            </a:r>
          </a:p>
          <a:p>
            <a:r>
              <a:rPr lang="en-US" b="1" dirty="0"/>
              <a:t>Mandatory: </a:t>
            </a:r>
            <a:r>
              <a:rPr lang="en-US" dirty="0"/>
              <a:t>No</a:t>
            </a:r>
          </a:p>
          <a:p>
            <a:endParaRPr lang="en-US" dirty="0"/>
          </a:p>
        </p:txBody>
      </p:sp>
    </p:spTree>
    <p:extLst>
      <p:ext uri="{BB962C8B-B14F-4D97-AF65-F5344CB8AC3E}">
        <p14:creationId xmlns:p14="http://schemas.microsoft.com/office/powerpoint/2010/main" val="323475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22AB-61D2-47CE-A9AA-85B42DAA1F3B}"/>
              </a:ext>
            </a:extLst>
          </p:cNvPr>
          <p:cNvSpPr>
            <a:spLocks noGrp="1"/>
          </p:cNvSpPr>
          <p:nvPr>
            <p:ph type="title"/>
          </p:nvPr>
        </p:nvSpPr>
        <p:spPr/>
        <p:txBody>
          <a:bodyPr/>
          <a:lstStyle/>
          <a:p>
            <a:r>
              <a:rPr lang="en-US" dirty="0"/>
              <a:t>BILINGUAL/ESL-FUNDING-CODE</a:t>
            </a:r>
          </a:p>
        </p:txBody>
      </p:sp>
      <p:graphicFrame>
        <p:nvGraphicFramePr>
          <p:cNvPr id="4" name="Content Placeholder 3">
            <a:extLst>
              <a:ext uri="{FF2B5EF4-FFF2-40B4-BE49-F238E27FC236}">
                <a16:creationId xmlns:a16="http://schemas.microsoft.com/office/drawing/2014/main" id="{4C8078E1-0557-47FF-9791-7AEA2FAA557D}"/>
              </a:ext>
            </a:extLst>
          </p:cNvPr>
          <p:cNvGraphicFramePr>
            <a:graphicFrameLocks noGrp="1"/>
          </p:cNvGraphicFramePr>
          <p:nvPr>
            <p:ph idx="1"/>
            <p:extLst>
              <p:ext uri="{D42A27DB-BD31-4B8C-83A1-F6EECF244321}">
                <p14:modId xmlns:p14="http://schemas.microsoft.com/office/powerpoint/2010/main" val="4153694001"/>
              </p:ext>
            </p:extLst>
          </p:nvPr>
        </p:nvGraphicFramePr>
        <p:xfrm>
          <a:off x="465512" y="1222375"/>
          <a:ext cx="8379229" cy="3108960"/>
        </p:xfrm>
        <a:graphic>
          <a:graphicData uri="http://schemas.openxmlformats.org/drawingml/2006/table">
            <a:tbl>
              <a:tblPr firstRow="1" bandRow="1">
                <a:tableStyleId>{5C22544A-7EE6-4342-B048-85BDC9FD1C3A}</a:tableStyleId>
              </a:tblPr>
              <a:tblGrid>
                <a:gridCol w="983566">
                  <a:extLst>
                    <a:ext uri="{9D8B030D-6E8A-4147-A177-3AD203B41FA5}">
                      <a16:colId xmlns:a16="http://schemas.microsoft.com/office/drawing/2014/main" val="3778406525"/>
                    </a:ext>
                  </a:extLst>
                </a:gridCol>
                <a:gridCol w="2345428">
                  <a:extLst>
                    <a:ext uri="{9D8B030D-6E8A-4147-A177-3AD203B41FA5}">
                      <a16:colId xmlns:a16="http://schemas.microsoft.com/office/drawing/2014/main" val="2699496923"/>
                    </a:ext>
                  </a:extLst>
                </a:gridCol>
                <a:gridCol w="3553945">
                  <a:extLst>
                    <a:ext uri="{9D8B030D-6E8A-4147-A177-3AD203B41FA5}">
                      <a16:colId xmlns:a16="http://schemas.microsoft.com/office/drawing/2014/main" val="151905646"/>
                    </a:ext>
                  </a:extLst>
                </a:gridCol>
                <a:gridCol w="1496290">
                  <a:extLst>
                    <a:ext uri="{9D8B030D-6E8A-4147-A177-3AD203B41FA5}">
                      <a16:colId xmlns:a16="http://schemas.microsoft.com/office/drawing/2014/main" val="3148015788"/>
                    </a:ext>
                  </a:extLst>
                </a:gridCol>
              </a:tblGrid>
              <a:tr h="370840">
                <a:tc>
                  <a:txBody>
                    <a:bodyPr/>
                    <a:lstStyle/>
                    <a:p>
                      <a:pPr marL="0" marR="0" algn="ctr">
                        <a:spcBef>
                          <a:spcPts val="0"/>
                        </a:spcBef>
                        <a:spcAft>
                          <a:spcPts val="0"/>
                        </a:spcAft>
                      </a:pPr>
                      <a:r>
                        <a:rPr lang="en-US" sz="2000" b="1" dirty="0">
                          <a:effectLst/>
                          <a:latin typeface="+mn-lt"/>
                          <a:ea typeface="Calibri" panose="020F0502020204030204" pitchFamily="34" charset="0"/>
                          <a:cs typeface="Arial" panose="020B0604020202020204" pitchFamily="34" charset="0"/>
                        </a:rPr>
                        <a:t>Code Table ID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Arial" panose="020B0604020202020204" pitchFamily="34" charset="0"/>
                        </a:rPr>
                        <a:t>Name</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Arial" panose="020B0604020202020204" pitchFamily="34" charset="0"/>
                        </a:rPr>
                        <a:t>XML Name</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Arial" panose="020B0604020202020204" pitchFamily="34" charset="0"/>
                        </a:rPr>
                        <a:t>Date Issued</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32311489"/>
                  </a:ext>
                </a:extLst>
              </a:tr>
              <a:tr h="370840">
                <a:tc>
                  <a:txBody>
                    <a:bodyPr/>
                    <a:lstStyle/>
                    <a:p>
                      <a:pPr marL="0" marR="0">
                        <a:spcBef>
                          <a:spcPts val="0"/>
                        </a:spcBef>
                        <a:spcAft>
                          <a:spcPts val="0"/>
                        </a:spcAft>
                      </a:pPr>
                      <a:r>
                        <a:rPr lang="en-US" sz="2000" dirty="0">
                          <a:effectLst/>
                          <a:latin typeface="+mn-lt"/>
                          <a:ea typeface="Calibri" panose="020F0502020204030204" pitchFamily="34" charset="0"/>
                          <a:cs typeface="Arial" panose="020B0604020202020204" pitchFamily="34" charset="0"/>
                        </a:rPr>
                        <a:t>C225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mn-lt"/>
                          <a:ea typeface="Calibri" panose="020F0502020204030204" pitchFamily="34" charset="0"/>
                          <a:cs typeface="Arial" panose="020B0604020202020204" pitchFamily="34" charset="0"/>
                        </a:rPr>
                        <a:t>BILINGUAL/ESL-FUNDING-CODE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mn-lt"/>
                          <a:ea typeface="Calibri" panose="020F0502020204030204" pitchFamily="34" charset="0"/>
                          <a:cs typeface="Arial" panose="020B0604020202020204" pitchFamily="34" charset="0"/>
                        </a:rPr>
                        <a:t>TX-BilingualESLFundingCode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8/30/2019</a:t>
                      </a:r>
                    </a:p>
                  </a:txBody>
                  <a:tcPr marL="68580" marR="68580" marT="0" marB="0"/>
                </a:tc>
                <a:extLst>
                  <a:ext uri="{0D108BD9-81ED-4DB2-BD59-A6C34878D82A}">
                    <a16:rowId xmlns:a16="http://schemas.microsoft.com/office/drawing/2014/main" val="2361602660"/>
                  </a:ext>
                </a:extLst>
              </a:tr>
              <a:tr h="370840">
                <a:tc>
                  <a:txBody>
                    <a:bodyPr/>
                    <a:lstStyle/>
                    <a:p>
                      <a:r>
                        <a:rPr lang="en-US" sz="2000" b="1" dirty="0">
                          <a:latin typeface="+mn-lt"/>
                        </a:rPr>
                        <a:t>Code</a:t>
                      </a:r>
                    </a:p>
                  </a:txBody>
                  <a:tcPr/>
                </a:tc>
                <a:tc gridSpan="3">
                  <a:txBody>
                    <a:bodyPr/>
                    <a:lstStyle/>
                    <a:p>
                      <a:r>
                        <a:rPr lang="en-US" sz="2000" b="1" dirty="0">
                          <a:latin typeface="+mn-lt"/>
                        </a:rPr>
                        <a:t>Translation</a:t>
                      </a:r>
                    </a:p>
                  </a:txBody>
                  <a:tcPr/>
                </a:tc>
                <a:tc hMerge="1">
                  <a:txBody>
                    <a:bodyPr/>
                    <a:lstStyle/>
                    <a:p>
                      <a:endParaRPr lang="en-US" sz="1800" b="1" dirty="0">
                        <a:latin typeface="+mn-lt"/>
                      </a:endParaRPr>
                    </a:p>
                  </a:txBody>
                  <a:tcPr/>
                </a:tc>
                <a:tc hMerge="1">
                  <a:txBody>
                    <a:bodyPr/>
                    <a:lstStyle/>
                    <a:p>
                      <a:endParaRPr lang="en-US" sz="1800" b="1" dirty="0">
                        <a:latin typeface="+mn-lt"/>
                      </a:endParaRPr>
                    </a:p>
                  </a:txBody>
                  <a:tcPr/>
                </a:tc>
                <a:extLst>
                  <a:ext uri="{0D108BD9-81ED-4DB2-BD59-A6C34878D82A}">
                    <a16:rowId xmlns:a16="http://schemas.microsoft.com/office/drawing/2014/main" val="1714815087"/>
                  </a:ext>
                </a:extLst>
              </a:tr>
              <a:tr h="370840">
                <a:tc>
                  <a:txBody>
                    <a:bodyPr/>
                    <a:lstStyle/>
                    <a:p>
                      <a:r>
                        <a:rPr lang="en-US" sz="2000" dirty="0">
                          <a:latin typeface="+mn-lt"/>
                        </a:rPr>
                        <a:t>BE</a:t>
                      </a:r>
                    </a:p>
                  </a:txBody>
                  <a:tcPr/>
                </a:tc>
                <a:tc gridSpan="3">
                  <a:txBody>
                    <a:bodyPr/>
                    <a:lstStyle/>
                    <a:p>
                      <a:pPr marL="0" marR="0">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Student in standard or alternative Bilingual or ESL program</a:t>
                      </a:r>
                    </a:p>
                  </a:txBody>
                  <a:tcPr marL="68580" marR="68580" marT="0" marB="0"/>
                </a:tc>
                <a:tc hMerge="1">
                  <a:txBody>
                    <a:bodyPr/>
                    <a:lstStyle/>
                    <a:p>
                      <a:pPr marL="0" marR="0">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134998"/>
                  </a:ext>
                </a:extLst>
              </a:tr>
              <a:tr h="370840">
                <a:tc>
                  <a:txBody>
                    <a:bodyPr/>
                    <a:lstStyle/>
                    <a:p>
                      <a:r>
                        <a:rPr lang="en-US" sz="2000" dirty="0">
                          <a:latin typeface="+mn-lt"/>
                        </a:rPr>
                        <a:t>D1</a:t>
                      </a:r>
                    </a:p>
                  </a:txBody>
                  <a:tcPr/>
                </a:tc>
                <a:tc gridSpan="3">
                  <a:txBody>
                    <a:bodyPr/>
                    <a:lstStyle/>
                    <a:p>
                      <a:r>
                        <a:rPr lang="en-US" sz="2000" dirty="0">
                          <a:latin typeface="+mn-lt"/>
                        </a:rPr>
                        <a:t>Student in Bilingual Dual Language Immersion/One-Way program</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2541339735"/>
                  </a:ext>
                </a:extLst>
              </a:tr>
              <a:tr h="370840">
                <a:tc>
                  <a:txBody>
                    <a:bodyPr/>
                    <a:lstStyle/>
                    <a:p>
                      <a:r>
                        <a:rPr lang="en-US" sz="2000" dirty="0">
                          <a:latin typeface="+mn-lt"/>
                        </a:rPr>
                        <a:t>D2</a:t>
                      </a:r>
                    </a:p>
                  </a:txBody>
                  <a:tcPr/>
                </a:tc>
                <a:tc gridSpan="3">
                  <a:txBody>
                    <a:bodyPr/>
                    <a:lstStyle/>
                    <a:p>
                      <a:r>
                        <a:rPr lang="en-US" sz="2000" dirty="0">
                          <a:latin typeface="+mn-lt"/>
                        </a:rPr>
                        <a:t>Student in Bilingual Dual Language Immersion/Two-Way program</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2183790002"/>
                  </a:ext>
                </a:extLst>
              </a:tr>
            </a:tbl>
          </a:graphicData>
        </a:graphic>
      </p:graphicFrame>
    </p:spTree>
    <p:extLst>
      <p:ext uri="{BB962C8B-B14F-4D97-AF65-F5344CB8AC3E}">
        <p14:creationId xmlns:p14="http://schemas.microsoft.com/office/powerpoint/2010/main" val="49346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4B1A-5F32-48B2-A7B8-16533E620FA8}"/>
              </a:ext>
            </a:extLst>
          </p:cNvPr>
          <p:cNvSpPr>
            <a:spLocks noGrp="1"/>
          </p:cNvSpPr>
          <p:nvPr>
            <p:ph type="title"/>
          </p:nvPr>
        </p:nvSpPr>
        <p:spPr>
          <a:xfrm>
            <a:off x="628653" y="44380"/>
            <a:ext cx="7318757" cy="793820"/>
          </a:xfrm>
        </p:spPr>
        <p:txBody>
          <a:bodyPr>
            <a:normAutofit fontScale="90000"/>
          </a:bodyPr>
          <a:lstStyle/>
          <a:p>
            <a:r>
              <a:rPr lang="en-US" sz="3600" dirty="0"/>
              <a:t>Bilingual Education Allotment Funding Weights</a:t>
            </a:r>
          </a:p>
        </p:txBody>
      </p:sp>
      <p:graphicFrame>
        <p:nvGraphicFramePr>
          <p:cNvPr id="4" name="Content Placeholder 3">
            <a:extLst>
              <a:ext uri="{FF2B5EF4-FFF2-40B4-BE49-F238E27FC236}">
                <a16:creationId xmlns:a16="http://schemas.microsoft.com/office/drawing/2014/main" id="{C7034E81-3047-4557-BECB-CB1DCD0F0DCE}"/>
              </a:ext>
            </a:extLst>
          </p:cNvPr>
          <p:cNvGraphicFramePr>
            <a:graphicFrameLocks noGrp="1"/>
          </p:cNvGraphicFramePr>
          <p:nvPr>
            <p:ph idx="1"/>
            <p:extLst>
              <p:ext uri="{D42A27DB-BD31-4B8C-83A1-F6EECF244321}">
                <p14:modId xmlns:p14="http://schemas.microsoft.com/office/powerpoint/2010/main" val="1693814207"/>
              </p:ext>
            </p:extLst>
          </p:nvPr>
        </p:nvGraphicFramePr>
        <p:xfrm>
          <a:off x="342900" y="1076325"/>
          <a:ext cx="8235834" cy="4389121"/>
        </p:xfrm>
        <a:graphic>
          <a:graphicData uri="http://schemas.openxmlformats.org/drawingml/2006/table">
            <a:tbl>
              <a:tblPr firstRow="1" firstCol="1" bandRow="1">
                <a:tableStyleId>{5C22544A-7EE6-4342-B048-85BDC9FD1C3A}</a:tableStyleId>
              </a:tblPr>
              <a:tblGrid>
                <a:gridCol w="2263699">
                  <a:extLst>
                    <a:ext uri="{9D8B030D-6E8A-4147-A177-3AD203B41FA5}">
                      <a16:colId xmlns:a16="http://schemas.microsoft.com/office/drawing/2014/main" val="2451502095"/>
                    </a:ext>
                  </a:extLst>
                </a:gridCol>
                <a:gridCol w="3737051">
                  <a:extLst>
                    <a:ext uri="{9D8B030D-6E8A-4147-A177-3AD203B41FA5}">
                      <a16:colId xmlns:a16="http://schemas.microsoft.com/office/drawing/2014/main" val="1918034790"/>
                    </a:ext>
                  </a:extLst>
                </a:gridCol>
                <a:gridCol w="2235084">
                  <a:extLst>
                    <a:ext uri="{9D8B030D-6E8A-4147-A177-3AD203B41FA5}">
                      <a16:colId xmlns:a16="http://schemas.microsoft.com/office/drawing/2014/main" val="1053230218"/>
                    </a:ext>
                  </a:extLst>
                </a:gridCol>
              </a:tblGrid>
              <a:tr h="864983">
                <a:tc>
                  <a:txBody>
                    <a:bodyPr/>
                    <a:lstStyle/>
                    <a:p>
                      <a:pPr marL="0" marR="0" algn="ctr">
                        <a:lnSpc>
                          <a:spcPct val="107000"/>
                        </a:lnSpc>
                        <a:spcBef>
                          <a:spcPts val="0"/>
                        </a:spcBef>
                        <a:spcAft>
                          <a:spcPts val="800"/>
                        </a:spcAft>
                      </a:pPr>
                      <a:r>
                        <a:rPr lang="en-US" sz="2000" dirty="0">
                          <a:effectLst/>
                        </a:rPr>
                        <a:t>LEP-INDICATOR-CODE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BILINGUAL/ESL-FUNDING-CODE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Funding Weight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170420"/>
                  </a:ext>
                </a:extLst>
              </a:tr>
              <a:tr h="354760">
                <a:tc>
                  <a:txBody>
                    <a:bodyPr/>
                    <a:lstStyle/>
                    <a:p>
                      <a:pPr marL="0" marR="0" algn="ctr">
                        <a:lnSpc>
                          <a:spcPct val="107000"/>
                        </a:lnSpc>
                        <a:spcBef>
                          <a:spcPts val="0"/>
                        </a:spcBef>
                        <a:spcAft>
                          <a:spcPts val="800"/>
                        </a:spcAft>
                      </a:pPr>
                      <a:r>
                        <a:rPr lang="en-US" sz="2000" dirty="0">
                          <a:effectLst/>
                        </a:rPr>
                        <a:t>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BE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0.10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094799"/>
                  </a:ext>
                </a:extLst>
              </a:tr>
              <a:tr h="369318">
                <a:tc>
                  <a:txBody>
                    <a:bodyPr/>
                    <a:lstStyle/>
                    <a:p>
                      <a:pPr marL="0" marR="0" algn="ctr">
                        <a:lnSpc>
                          <a:spcPct val="107000"/>
                        </a:lnSpc>
                        <a:spcBef>
                          <a:spcPts val="0"/>
                        </a:spcBef>
                        <a:spcAft>
                          <a:spcPts val="800"/>
                        </a:spcAft>
                      </a:pPr>
                      <a:r>
                        <a:rPr lang="en-US" sz="2000" dirty="0">
                          <a:effectLst/>
                        </a:rPr>
                        <a:t>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D1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0.15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4939855"/>
                  </a:ext>
                </a:extLst>
              </a:tr>
              <a:tr h="359603">
                <a:tc>
                  <a:txBody>
                    <a:bodyPr/>
                    <a:lstStyle/>
                    <a:p>
                      <a:pPr marL="0" marR="0" algn="ctr">
                        <a:lnSpc>
                          <a:spcPct val="107000"/>
                        </a:lnSpc>
                        <a:spcBef>
                          <a:spcPts val="0"/>
                        </a:spcBef>
                        <a:spcAft>
                          <a:spcPts val="800"/>
                        </a:spcAft>
                      </a:pPr>
                      <a:r>
                        <a:rPr lang="en-US" sz="2000" dirty="0">
                          <a:effectLst/>
                        </a:rPr>
                        <a:t>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D2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0.15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113391"/>
                  </a:ext>
                </a:extLst>
              </a:tr>
              <a:tr h="1777779">
                <a:tc>
                  <a:txBody>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O, F, S, 3, 4, 5</a:t>
                      </a:r>
                    </a:p>
                  </a:txBody>
                  <a:tcPr marL="68580" marR="68580" marT="0" marB="0"/>
                </a:tc>
                <a:tc>
                  <a:txBody>
                    <a:bodyPr/>
                    <a:lstStyle/>
                    <a:p>
                      <a:pPr marL="0" marR="0" algn="ctr">
                        <a:lnSpc>
                          <a:spcPct val="107000"/>
                        </a:lnSpc>
                        <a:spcBef>
                          <a:spcPts val="0"/>
                        </a:spcBef>
                        <a:spcAft>
                          <a:spcPts val="800"/>
                        </a:spcAft>
                      </a:pPr>
                      <a:r>
                        <a:rPr lang="en-US" sz="2000" dirty="0">
                          <a:effectLst/>
                        </a:rPr>
                        <a:t>D1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0</a:t>
                      </a:r>
                    </a:p>
                    <a:p>
                      <a:pPr marL="0" marR="0" algn="ctr">
                        <a:lnSpc>
                          <a:spcPct val="107000"/>
                        </a:lnSpc>
                        <a:spcBef>
                          <a:spcPts val="0"/>
                        </a:spcBef>
                        <a:spcAft>
                          <a:spcPts val="800"/>
                        </a:spcAft>
                      </a:pPr>
                      <a:r>
                        <a:rPr lang="en-US" sz="2000" dirty="0">
                          <a:effectLst/>
                        </a:rPr>
                        <a:t>Bil/ESL Days should not be reported for this student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7584"/>
                  </a:ext>
                </a:extLst>
              </a:tr>
              <a:tr h="662678">
                <a:tc>
                  <a:txBody>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O, F, S, 3, 4, 5</a:t>
                      </a:r>
                    </a:p>
                  </a:txBody>
                  <a:tcPr marL="68580" marR="68580" marT="0" marB="0"/>
                </a:tc>
                <a:tc>
                  <a:txBody>
                    <a:bodyPr/>
                    <a:lstStyle/>
                    <a:p>
                      <a:pPr marL="0" marR="0" algn="ctr">
                        <a:lnSpc>
                          <a:spcPct val="107000"/>
                        </a:lnSpc>
                        <a:spcBef>
                          <a:spcPts val="0"/>
                        </a:spcBef>
                        <a:spcAft>
                          <a:spcPts val="800"/>
                        </a:spcAft>
                      </a:pPr>
                      <a:r>
                        <a:rPr lang="en-US" sz="2000" dirty="0">
                          <a:effectLst/>
                        </a:rPr>
                        <a:t>D2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dirty="0">
                          <a:effectLst/>
                        </a:rPr>
                        <a:t>0.05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2424236"/>
                  </a:ext>
                </a:extLst>
              </a:tr>
            </a:tbl>
          </a:graphicData>
        </a:graphic>
      </p:graphicFrame>
    </p:spTree>
    <p:extLst>
      <p:ext uri="{BB962C8B-B14F-4D97-AF65-F5344CB8AC3E}">
        <p14:creationId xmlns:p14="http://schemas.microsoft.com/office/powerpoint/2010/main" val="1723149697"/>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llection xmlns="5c8ce246-9bf7-4847-93b0-5471cf462eac">
      <Value>PEIMS</Value>
    </Collection>
    <Legislation xmlns="5c8ce246-9bf7-4847-93b0-5471cf462eac">HB 2 Section 1.030</Legislation>
    <Document_x0020_Type xmlns="5c8ce246-9bf7-4847-93b0-5471cf462eac">Other</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798A6-5D2E-4618-B8D4-368B987AE71D}">
  <ds:schemaRefs>
    <ds:schemaRef ds:uri="http://schemas.microsoft.com/sharepoint/v3/contenttype/forms"/>
  </ds:schemaRefs>
</ds:datastoreItem>
</file>

<file path=customXml/itemProps2.xml><?xml version="1.0" encoding="utf-8"?>
<ds:datastoreItem xmlns:ds="http://schemas.openxmlformats.org/officeDocument/2006/customXml" ds:itemID="{B27F567E-1E18-4D4B-A3E9-07C4FB2587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db5e514-a680-4fd2-83c7-aca22b4666fd"/>
    <ds:schemaRef ds:uri="5c8ce246-9bf7-4847-93b0-5471cf462eac"/>
    <ds:schemaRef ds:uri="http://www.w3.org/XML/1998/namespace"/>
    <ds:schemaRef ds:uri="http://purl.org/dc/dcmitype/"/>
  </ds:schemaRefs>
</ds:datastoreItem>
</file>

<file path=customXml/itemProps3.xml><?xml version="1.0" encoding="utf-8"?>
<ds:datastoreItem xmlns:ds="http://schemas.openxmlformats.org/officeDocument/2006/customXml" ds:itemID="{E5228F5C-AE07-4DD1-BC01-DB50C0A2A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2992</TotalTime>
  <Words>2356</Words>
  <Application>Microsoft Office PowerPoint</Application>
  <PresentationFormat>On-screen Show (4:3)</PresentationFormat>
  <Paragraphs>482</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Tw Cen MT Condensed</vt:lpstr>
      <vt:lpstr>Tw Cen MT Condensed Extra Bold</vt:lpstr>
      <vt:lpstr>TSDS Template 2018 small</vt:lpstr>
      <vt:lpstr>Bilingual services reporting</vt:lpstr>
      <vt:lpstr>aGENDA</vt:lpstr>
      <vt:lpstr>BACKGROUND</vt:lpstr>
      <vt:lpstr>BACKGROUND</vt:lpstr>
      <vt:lpstr>HB 3 – Section 1.030 (Excerpt)</vt:lpstr>
      <vt:lpstr>BILINGUAL/ESL-FUNDING-CODE</vt:lpstr>
      <vt:lpstr>BILINGUAL/ESL-FUNDING-CODE</vt:lpstr>
      <vt:lpstr>BILINGUAL/ESL-FUNDING-CODE</vt:lpstr>
      <vt:lpstr>Bilingual Education Allotment Funding Weights</vt:lpstr>
      <vt:lpstr>SpecialProgramsReportingPeriodAttendanceExtension  Complex Type (Excerpt)</vt:lpstr>
      <vt:lpstr>LEP-INDICATOR-CODE</vt:lpstr>
      <vt:lpstr>LEP-INDICATOR-CODE (C061)</vt:lpstr>
      <vt:lpstr>PARENTAL-PERMISSION-CODE (C093)</vt:lpstr>
      <vt:lpstr>PARENTAL-PERMISSION-CODE (C093)</vt:lpstr>
      <vt:lpstr>PARENTAL-PERMISSION-CODE (C093)</vt:lpstr>
      <vt:lpstr>Reports</vt:lpstr>
      <vt:lpstr>Business Rules</vt:lpstr>
      <vt:lpstr>Business Rules</vt:lpstr>
      <vt:lpstr>Business Rules</vt:lpstr>
      <vt:lpstr>Business Rules</vt:lpstr>
      <vt:lpstr>Business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Summer - Bilingual Services Reporting</dc:title>
  <dc:creator>Elledge, Michele</dc:creator>
  <cp:keywords>Bilingual Education Allotment, LEP, Parental Permission, ESL</cp:keywords>
  <cp:lastModifiedBy>Elledge, Michele</cp:lastModifiedBy>
  <cp:revision>161</cp:revision>
  <dcterms:created xsi:type="dcterms:W3CDTF">2019-05-31T14:09:25Z</dcterms:created>
  <dcterms:modified xsi:type="dcterms:W3CDTF">2019-07-31T20:10:29Z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