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16"/>
  </p:notesMasterIdLst>
  <p:handoutMasterIdLst>
    <p:handoutMasterId r:id="rId17"/>
  </p:handoutMasterIdLst>
  <p:sldIdLst>
    <p:sldId id="466" r:id="rId5"/>
    <p:sldId id="302" r:id="rId6"/>
    <p:sldId id="851" r:id="rId7"/>
    <p:sldId id="858" r:id="rId8"/>
    <p:sldId id="853" r:id="rId9"/>
    <p:sldId id="281" r:id="rId10"/>
    <p:sldId id="859" r:id="rId11"/>
    <p:sldId id="855" r:id="rId12"/>
    <p:sldId id="856" r:id="rId13"/>
    <p:sldId id="857" r:id="rId14"/>
    <p:sldId id="264" r:id="rId15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9" autoAdjust="0"/>
    <p:restoredTop sz="94026" autoAdjust="0"/>
  </p:normalViewPr>
  <p:slideViewPr>
    <p:cSldViewPr>
      <p:cViewPr>
        <p:scale>
          <a:sx n="80" d="100"/>
          <a:sy n="80" d="100"/>
        </p:scale>
        <p:origin x="2808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660" y="10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dge, Michele" userId="e798f8b8-56fa-4e2c-bbca-38566d765dd9" providerId="ADAL" clId="{A26394C6-F157-4A14-A126-706F4577E5AA}"/>
    <pc:docChg chg="custSel modSld">
      <pc:chgData name="Elledge, Michele" userId="e798f8b8-56fa-4e2c-bbca-38566d765dd9" providerId="ADAL" clId="{A26394C6-F157-4A14-A126-706F4577E5AA}" dt="2019-07-24T02:54:48.659" v="19" actId="20577"/>
      <pc:docMkLst>
        <pc:docMk/>
      </pc:docMkLst>
      <pc:sldChg chg="modSp">
        <pc:chgData name="Elledge, Michele" userId="e798f8b8-56fa-4e2c-bbca-38566d765dd9" providerId="ADAL" clId="{A26394C6-F157-4A14-A126-706F4577E5AA}" dt="2019-07-24T02:54:48.659" v="19" actId="20577"/>
        <pc:sldMkLst>
          <pc:docMk/>
          <pc:sldMk cId="493765936" sldId="857"/>
        </pc:sldMkLst>
        <pc:spChg chg="mod">
          <ac:chgData name="Elledge, Michele" userId="e798f8b8-56fa-4e2c-bbca-38566d765dd9" providerId="ADAL" clId="{A26394C6-F157-4A14-A126-706F4577E5AA}" dt="2019-07-24T02:54:48.659" v="19" actId="20577"/>
          <ac:spMkLst>
            <pc:docMk/>
            <pc:sldMk cId="493765936" sldId="857"/>
            <ac:spMk id="4" creationId="{23F5C6C5-AEF6-46AF-92D7-B82880C34A8A}"/>
          </ac:spMkLst>
        </pc:spChg>
      </pc:sldChg>
    </pc:docChg>
  </pc:docChgLst>
  <pc:docChgLst>
    <pc:chgData name="Helms, Jeanine" userId="89688bc7-19a8-4659-8277-c7b73639ff2c" providerId="ADAL" clId="{797912D5-A5F3-45CD-92A4-6D168144FA27}"/>
    <pc:docChg chg="custSel modSld">
      <pc:chgData name="Helms, Jeanine" userId="89688bc7-19a8-4659-8277-c7b73639ff2c" providerId="ADAL" clId="{797912D5-A5F3-45CD-92A4-6D168144FA27}" dt="2019-11-06T21:07:48.336" v="169" actId="13926"/>
      <pc:docMkLst>
        <pc:docMk/>
      </pc:docMkLst>
      <pc:sldChg chg="modSp">
        <pc:chgData name="Helms, Jeanine" userId="89688bc7-19a8-4659-8277-c7b73639ff2c" providerId="ADAL" clId="{797912D5-A5F3-45CD-92A4-6D168144FA27}" dt="2019-11-06T21:07:48.336" v="169" actId="13926"/>
        <pc:sldMkLst>
          <pc:docMk/>
          <pc:sldMk cId="493765936" sldId="857"/>
        </pc:sldMkLst>
        <pc:spChg chg="mod">
          <ac:chgData name="Helms, Jeanine" userId="89688bc7-19a8-4659-8277-c7b73639ff2c" providerId="ADAL" clId="{797912D5-A5F3-45CD-92A4-6D168144FA27}" dt="2019-11-06T21:07:48.336" v="169" actId="13926"/>
          <ac:spMkLst>
            <pc:docMk/>
            <pc:sldMk cId="493765936" sldId="857"/>
            <ac:spMk id="4" creationId="{23F5C6C5-AEF6-46AF-92D7-B82880C34A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48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 dirty="0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6E25-09F2-4560-B83B-32573EAB577D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734-CAD1-4263-A67C-1DFD4AA9C666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C3F125-71B9-46F3-9F8B-A69A73D5BBCC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July 30, 2019 - August 1, 2019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fld id="{17664E7C-DF17-49E2-8696-B5F18CB43932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CDE3-8951-4087-BC6C-524DAA6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6083-A289-406F-98BA-CC5CBBBB6FC7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0EFE-74C0-423C-8C07-07D2C81AC22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July 30, 2019 - August 1,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C65-99C3-4DD6-91EE-E38790DB6376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2F8-B795-4C7F-86C6-1C7D8CCEAC0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96-9561-4D1D-9B8A-1D94D146627B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D305-A687-4E1F-A5B2-4E359CB20A62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F7E-DA3C-461D-A583-43E3017B184F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6EA3-A4BA-4F2F-A5B1-6E0719E640B3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82590C94-F64D-41A3-BAE2-D75E2879FE98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2007-2019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astro.tea.state.tx.us/tsds/teds/2020A/teds-ds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astro.tea.state.tx.us/tsds/teds/2020A/teds-ds4.pdf" TargetMode="External"/><Relationship Id="rId2" Type="http://schemas.openxmlformats.org/officeDocument/2006/relationships/hyperlink" Target="http://castro.tea.state.tx.us/tsds/teds/2020A/2020.2.0_Section_4_Change_Log_July_2019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-1" y="4960141"/>
            <a:ext cx="6234115" cy="1116337"/>
          </a:xfrm>
        </p:spPr>
        <p:txBody>
          <a:bodyPr>
            <a:noAutofit/>
          </a:bodyPr>
          <a:lstStyle/>
          <a:p>
            <a:r>
              <a:rPr lang="en-US" sz="3600" dirty="0"/>
              <a:t>Code Table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July 31, 2019 – August 1,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2019-2020 School Year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SERVICE-ID (C022) - CYBERSECURITY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7902"/>
            <a:ext cx="8058150" cy="51371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the 2019-2020 school year, the cybersecurity courses eligible for CTE weighted funding have changed.</a:t>
            </a:r>
          </a:p>
          <a:p>
            <a:r>
              <a:rPr lang="en-US" dirty="0">
                <a:highlight>
                  <a:srgbClr val="FFFF00"/>
                </a:highlight>
              </a:rPr>
              <a:t>August 2019 - HB 963 allows all Technology Applications courses to be eligible for weighted funding.</a:t>
            </a:r>
          </a:p>
          <a:p>
            <a:pPr lvl="1"/>
            <a:r>
              <a:rPr lang="en-US" strike="sngStrike" dirty="0"/>
              <a:t>The following Service ID is no longer eligible for weighted funding: </a:t>
            </a:r>
          </a:p>
          <a:p>
            <a:pPr lvl="2"/>
            <a:r>
              <a:rPr lang="en-US" strike="sngStrike" dirty="0"/>
              <a:t>Fundamentals of Computer Science (03580140)</a:t>
            </a:r>
          </a:p>
          <a:p>
            <a:pPr lvl="1"/>
            <a:r>
              <a:rPr lang="en-US" dirty="0"/>
              <a:t>The following Service IDs are newly eligible for weighted funding:</a:t>
            </a:r>
          </a:p>
          <a:p>
            <a:pPr lvl="2"/>
            <a:r>
              <a:rPr lang="en-US" dirty="0"/>
              <a:t>Digital Forensics (03580360)</a:t>
            </a:r>
          </a:p>
          <a:p>
            <a:pPr lvl="2"/>
            <a:r>
              <a:rPr lang="en-US" dirty="0"/>
              <a:t>AP Computer Science A – MATH (A3580110)</a:t>
            </a:r>
          </a:p>
          <a:p>
            <a:pPr lvl="2"/>
            <a:r>
              <a:rPr lang="en-US" dirty="0"/>
              <a:t>AP Computer Science A – LOTE (A3580120)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All Technology Applications courses</a:t>
            </a:r>
          </a:p>
          <a:p>
            <a:pPr lvl="1"/>
            <a:r>
              <a:rPr lang="en-US" dirty="0"/>
              <a:t>The following new Service IDs are eligible for weighted funding:</a:t>
            </a:r>
          </a:p>
          <a:p>
            <a:pPr lvl="2"/>
            <a:r>
              <a:rPr lang="en-US" dirty="0"/>
              <a:t>Foundations of Cybersecurity (03580850)</a:t>
            </a:r>
          </a:p>
          <a:p>
            <a:pPr lvl="2"/>
            <a:r>
              <a:rPr lang="en-US" dirty="0"/>
              <a:t>Cybersecurity Capstone (03580855)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6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 | </a:t>
            </a:r>
            <a:fld id="{72973CF6-C3DE-4D08-87E3-37EC75F458A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picture of classroom" title="picture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832659"/>
            <a:ext cx="9144000" cy="3861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 dirty="0">
                <a:solidFill>
                  <a:srgbClr val="008496"/>
                </a:solidFill>
              </a:rPr>
              <a:t>www.texa</a:t>
            </a:r>
            <a:r>
              <a:rPr lang="en-US" sz="3200" b="1" spc="113" dirty="0">
                <a:solidFill>
                  <a:srgbClr val="008496"/>
                </a:solidFill>
              </a:rPr>
              <a:t>s</a:t>
            </a:r>
            <a:r>
              <a:rPr lang="en-US" sz="3200" b="1" spc="75" dirty="0">
                <a:solidFill>
                  <a:srgbClr val="008496"/>
                </a:solidFill>
              </a:rPr>
              <a:t>studen</a:t>
            </a:r>
            <a:r>
              <a:rPr lang="en-US" sz="3200" b="1" spc="225" dirty="0">
                <a:solidFill>
                  <a:srgbClr val="008496"/>
                </a:solidFill>
              </a:rPr>
              <a:t>t</a:t>
            </a:r>
            <a:r>
              <a:rPr lang="en-US" sz="3200" b="1" spc="75" dirty="0">
                <a:solidFill>
                  <a:srgbClr val="008496"/>
                </a:solidFill>
              </a:rPr>
              <a:t>dat</a:t>
            </a:r>
            <a:r>
              <a:rPr lang="en-US" sz="3200" b="1" spc="127" dirty="0">
                <a:solidFill>
                  <a:srgbClr val="008496"/>
                </a:solidFill>
              </a:rPr>
              <a:t>a</a:t>
            </a:r>
            <a:r>
              <a:rPr lang="en-US" sz="3200" b="1" spc="75" dirty="0">
                <a:solidFill>
                  <a:srgbClr val="008496"/>
                </a:solidFill>
              </a:rPr>
              <a:t>system.org</a:t>
            </a:r>
            <a:endParaRPr lang="en-US" sz="3200" spc="7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47105-71A6-4330-B181-3AF55C46F394}"/>
              </a:ext>
            </a:extLst>
          </p:cNvPr>
          <p:cNvSpPr/>
          <p:nvPr/>
        </p:nvSpPr>
        <p:spPr>
          <a:xfrm>
            <a:off x="623888" y="555939"/>
            <a:ext cx="76819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INDUSTRY-CERTIFICATION-LICENSURE-CODE (C214)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PROGRAM-OF-STUDY-CODE (C220)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SERVICE-ID (C022)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INDUSTRY-CERTIFICATION-LICENSURE-CODE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58150" cy="5137157"/>
          </a:xfrm>
        </p:spPr>
        <p:txBody>
          <a:bodyPr>
            <a:normAutofit/>
          </a:bodyPr>
          <a:lstStyle/>
          <a:p>
            <a:r>
              <a:rPr lang="en-US" dirty="0"/>
              <a:t>Since the March 2019 publication of TEDS v2020.1.0, translations for 9 codes have been revised and many industry certification licensure codes have been added.</a:t>
            </a:r>
          </a:p>
          <a:p>
            <a:r>
              <a:rPr lang="en-US" dirty="0"/>
              <a:t>There are currently 245 industry certification licensure options in the code table.</a:t>
            </a:r>
          </a:p>
          <a:p>
            <a:r>
              <a:rPr lang="en-US" dirty="0">
                <a:hlinkClick r:id="rId2"/>
              </a:rPr>
              <a:t>Click to view the INDUSTRY-CERTIFICATION-LICENSURE-CODE (C214) code table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943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47105-71A6-4330-B181-3AF55C46F394}"/>
              </a:ext>
            </a:extLst>
          </p:cNvPr>
          <p:cNvSpPr/>
          <p:nvPr/>
        </p:nvSpPr>
        <p:spPr>
          <a:xfrm>
            <a:off x="623888" y="1447800"/>
            <a:ext cx="76819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33400"/>
            <a:ext cx="7886700" cy="4427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INDUSTRY-CERTIFICATION-LICENSURE-CODE (C214)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PROGRAM-OF-STUDY-CODE (C220)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SERVICE-ID (C022)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2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PROGRAM-OF-STUDY-CODE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58150" cy="5137157"/>
          </a:xfrm>
        </p:spPr>
        <p:txBody>
          <a:bodyPr>
            <a:normAutofit/>
          </a:bodyPr>
          <a:lstStyle/>
          <a:p>
            <a:r>
              <a:rPr lang="en-US" dirty="0"/>
              <a:t>Since the March 2019 publication of TEDS v2020.1.0, these changes have been made to the PROGRAM-OF-STUDY-CODE (C220) code table:</a:t>
            </a:r>
          </a:p>
          <a:p>
            <a:pPr lvl="1"/>
            <a:r>
              <a:rPr lang="en-US" dirty="0"/>
              <a:t>Code 008 translation revised from “Aviation” to “Aviation Maintenance”,</a:t>
            </a:r>
          </a:p>
          <a:p>
            <a:pPr lvl="1"/>
            <a:r>
              <a:rPr lang="en-US" dirty="0"/>
              <a:t>Code 010 “Building Code and Inspection” retired, and</a:t>
            </a:r>
          </a:p>
          <a:p>
            <a:pPr lvl="1"/>
            <a:r>
              <a:rPr lang="en-US" dirty="0"/>
              <a:t>8 new program of study codes added.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9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2279-8A64-4172-8653-7E2BB3A5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PROGRAM-OF-STUDY-CODE (C220)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A46161-45A3-4186-8A99-5699CE180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63067"/>
              </p:ext>
            </p:extLst>
          </p:nvPr>
        </p:nvGraphicFramePr>
        <p:xfrm>
          <a:off x="412559" y="1295400"/>
          <a:ext cx="7923721" cy="4258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061">
                  <a:extLst>
                    <a:ext uri="{9D8B030D-6E8A-4147-A177-3AD203B41FA5}">
                      <a16:colId xmlns:a16="http://schemas.microsoft.com/office/drawing/2014/main" val="4224951398"/>
                    </a:ext>
                  </a:extLst>
                </a:gridCol>
                <a:gridCol w="3495180">
                  <a:extLst>
                    <a:ext uri="{9D8B030D-6E8A-4147-A177-3AD203B41FA5}">
                      <a16:colId xmlns:a16="http://schemas.microsoft.com/office/drawing/2014/main" val="52184797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54056108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80540217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04614716"/>
                    </a:ext>
                  </a:extLst>
                </a:gridCol>
              </a:tblGrid>
              <a:tr h="6009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Translation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New/Revised/Retire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799548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Aviation Maintenance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Revised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824298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Building Code and Inspection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Retire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991640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053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Barbering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3448358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Construction Management and Inspection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3104984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055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Fashion Design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7147052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056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Flight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5480874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057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Interior Design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4508976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058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Maritime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4336676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059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Medical Therapist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4199619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060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Welding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25415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16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47105-71A6-4330-B181-3AF55C46F394}"/>
              </a:ext>
            </a:extLst>
          </p:cNvPr>
          <p:cNvSpPr/>
          <p:nvPr/>
        </p:nvSpPr>
        <p:spPr>
          <a:xfrm>
            <a:off x="623888" y="2309542"/>
            <a:ext cx="76819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30621"/>
            <a:ext cx="7886700" cy="4427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INDUSTRY-CERTIFICATION-LICENSURE-CODE (C214)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PROGRAM-OF-STUDY-CODE (C220)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SERVICE-ID (C022)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9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SERVICE-ID (C022)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58150" cy="5137157"/>
          </a:xfrm>
        </p:spPr>
        <p:txBody>
          <a:bodyPr>
            <a:normAutofit/>
          </a:bodyPr>
          <a:lstStyle/>
          <a:p>
            <a:r>
              <a:rPr lang="en-US" dirty="0"/>
              <a:t>Since the March 2019 publication of TEDS v2020.1.0, the SERVICE-ID code table has additions, revisions and deletions.</a:t>
            </a:r>
          </a:p>
          <a:p>
            <a:r>
              <a:rPr lang="en-US" dirty="0">
                <a:hlinkClick r:id="rId2"/>
              </a:rPr>
              <a:t>Click to view the change log for the SERVICE-ID (C022) code table</a:t>
            </a:r>
            <a:r>
              <a:rPr lang="en-US" dirty="0"/>
              <a:t>.</a:t>
            </a:r>
          </a:p>
          <a:p>
            <a:r>
              <a:rPr lang="en-US" dirty="0">
                <a:hlinkClick r:id="rId3"/>
              </a:rPr>
              <a:t>Click to view the SERVICE-ID (C022) code table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099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SERVICE-ID (C022) - CYBERSECURITY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58150" cy="5137157"/>
          </a:xfrm>
        </p:spPr>
        <p:txBody>
          <a:bodyPr>
            <a:normAutofit/>
          </a:bodyPr>
          <a:lstStyle/>
          <a:p>
            <a:r>
              <a:rPr lang="en-US" dirty="0"/>
              <a:t>For the 2018-2019 school year, House Bill 3593 (85</a:t>
            </a:r>
            <a:r>
              <a:rPr lang="en-US" baseline="30000" dirty="0"/>
              <a:t>th</a:t>
            </a:r>
            <a:r>
              <a:rPr lang="en-US" dirty="0"/>
              <a:t> Texas Legislature, 2017) permitted school districts to receive weighted Career and Technical Education funding for students enrolled in the following technology application courses on cybersecurity:</a:t>
            </a:r>
          </a:p>
          <a:p>
            <a:pPr lvl="1"/>
            <a:r>
              <a:rPr lang="en-US" dirty="0"/>
              <a:t>Fundamentals of Computer Science (03580140)</a:t>
            </a:r>
          </a:p>
          <a:p>
            <a:pPr lvl="1"/>
            <a:r>
              <a:rPr lang="en-US" dirty="0"/>
              <a:t>Computer Science I (03580200)</a:t>
            </a:r>
          </a:p>
          <a:p>
            <a:pPr lvl="1"/>
            <a:r>
              <a:rPr lang="en-US" dirty="0"/>
              <a:t>AP Computer Science Principles (A3580300)</a:t>
            </a:r>
          </a:p>
          <a:p>
            <a:r>
              <a:rPr lang="en-US" dirty="0"/>
              <a:t>To receive weighted funding, the district reports CTE attendance contact hours for students enrolled in these courses.</a:t>
            </a:r>
          </a:p>
        </p:txBody>
      </p:sp>
    </p:spTree>
    <p:extLst>
      <p:ext uri="{BB962C8B-B14F-4D97-AF65-F5344CB8AC3E}">
        <p14:creationId xmlns:p14="http://schemas.microsoft.com/office/powerpoint/2010/main" val="598318798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9F776A6EE404F9F9167DF72F5BC07" ma:contentTypeVersion="10" ma:contentTypeDescription="Create a new document." ma:contentTypeScope="" ma:versionID="eb67187b0828bcac435dd555d871dba0">
  <xsd:schema xmlns:xsd="http://www.w3.org/2001/XMLSchema" xmlns:xs="http://www.w3.org/2001/XMLSchema" xmlns:p="http://schemas.microsoft.com/office/2006/metadata/properties" xmlns:ns2="5c8ce246-9bf7-4847-93b0-5471cf462eac" xmlns:ns3="8db5e514-a680-4fd2-83c7-aca22b4666fd" targetNamespace="http://schemas.microsoft.com/office/2006/metadata/properties" ma:root="true" ma:fieldsID="a039b595cd3321168f713a622d34f443" ns2:_="" ns3:_="">
    <xsd:import namespace="5c8ce246-9bf7-4847-93b0-5471cf462eac"/>
    <xsd:import namespace="8db5e514-a680-4fd2-83c7-aca22b4666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ocument_x0020_Type"/>
                <xsd:element ref="ns2:Collection" minOccurs="0"/>
                <xsd:element ref="ns2:Legisl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ce246-9bf7-4847-93b0-5471cf462e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_x0020_Type" ma:index="12" ma:displayName="Document Type" ma:default="Proposal" ma:format="RadioButtons" ma:internalName="Document_x0020_Type">
      <xsd:simpleType>
        <xsd:restriction base="dms:Choice">
          <xsd:enumeration value="Agenda"/>
          <xsd:enumeration value="Minutes"/>
          <xsd:enumeration value="Proposal"/>
          <xsd:enumeration value="Other"/>
        </xsd:restriction>
      </xsd:simpleType>
    </xsd:element>
    <xsd:element name="Collection" ma:index="13" nillable="true" ma:displayName="Collection" ma:default="PEIMS" ma:internalName="Collection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EIMS"/>
                        <xsd:enumeration value="Class Roster"/>
                        <xsd:enumeration value="Dashboards"/>
                        <xsd:enumeration value="ECDS"/>
                        <xsd:enumeration value="RF Tracker"/>
                        <xsd:enumeration value="SPPI-14"/>
                        <xsd:enumeration value="TREx"/>
                        <xsd:enumeration value="Not Applicabl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egislation" ma:index="14" nillable="true" ma:displayName="Legislation" ma:internalName="Legislation">
      <xsd:simpleType>
        <xsd:restriction base="dms:Text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5e514-a680-4fd2-83c7-aca22b4666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Collection xmlns="5c8ce246-9bf7-4847-93b0-5471cf462eac">
      <Value>PEIMS</Value>
    </Collection>
    <Legislation xmlns="5c8ce246-9bf7-4847-93b0-5471cf462eac" xsi:nil="true"/>
    <Document_x0020_Type xmlns="5c8ce246-9bf7-4847-93b0-5471cf462eac">Proposal</Document_x0020_Type>
  </documentManagement>
</p:properties>
</file>

<file path=customXml/itemProps1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375069-AB02-4EAC-BB24-4E105FCD3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8ce246-9bf7-4847-93b0-5471cf462eac"/>
    <ds:schemaRef ds:uri="8db5e514-a680-4fd2-83c7-aca22b4666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B45A69-778E-4D41-A5A4-6C4FF6432815}">
  <ds:schemaRefs>
    <ds:schemaRef ds:uri="5c8ce246-9bf7-4847-93b0-5471cf462ea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db5e514-a680-4fd2-83c7-aca22b4666f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78622</TotalTime>
  <Words>506</Words>
  <Application>Microsoft Office PowerPoint</Application>
  <PresentationFormat>On-screen Show (4:3)</PresentationFormat>
  <Paragraphs>125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Tw Cen MT Condensed Extra Bold</vt:lpstr>
      <vt:lpstr>TSDS Template 2017 - Circles - Dark</vt:lpstr>
      <vt:lpstr>Code Table changes</vt:lpstr>
      <vt:lpstr>aGENDA</vt:lpstr>
      <vt:lpstr>INDUSTRY-CERTIFICATION-LICENSURE-CODE</vt:lpstr>
      <vt:lpstr>aGENDA</vt:lpstr>
      <vt:lpstr>PROGRAM-OF-STUDY-CODE</vt:lpstr>
      <vt:lpstr>PROGRAM-OF-STUDY-CODE (C220)</vt:lpstr>
      <vt:lpstr>aGENDA</vt:lpstr>
      <vt:lpstr>SERVICE-ID (C022)</vt:lpstr>
      <vt:lpstr>SERVICE-ID (C022) - CYBERSECURITY</vt:lpstr>
      <vt:lpstr>SERVICE-ID (C022) - CYBERSECURITY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19-20 Code Table Changes</dc:title>
  <dc:creator>jcaven</dc:creator>
  <cp:keywords>Programs of Study, Industry Certification, Service Id C022</cp:keywords>
  <cp:lastModifiedBy>Helms, Jeanine</cp:lastModifiedBy>
  <cp:revision>1921</cp:revision>
  <cp:lastPrinted>2018-02-01T22:53:24Z</cp:lastPrinted>
  <dcterms:created xsi:type="dcterms:W3CDTF">2009-09-01T20:11:00Z</dcterms:created>
  <dcterms:modified xsi:type="dcterms:W3CDTF">2019-11-06T21:07:49Z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0x0101008B49F776A6EE404F9F9167DF72F5BC07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