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1"/>
  </p:notesMasterIdLst>
  <p:sldIdLst>
    <p:sldId id="256" r:id="rId5"/>
    <p:sldId id="880" r:id="rId6"/>
    <p:sldId id="876" r:id="rId7"/>
    <p:sldId id="881" r:id="rId8"/>
    <p:sldId id="883" r:id="rId9"/>
    <p:sldId id="865" r:id="rId10"/>
    <p:sldId id="866" r:id="rId11"/>
    <p:sldId id="868" r:id="rId12"/>
    <p:sldId id="867" r:id="rId13"/>
    <p:sldId id="871" r:id="rId14"/>
    <p:sldId id="869" r:id="rId15"/>
    <p:sldId id="819" r:id="rId16"/>
    <p:sldId id="872" r:id="rId17"/>
    <p:sldId id="870" r:id="rId18"/>
    <p:sldId id="873"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249" autoAdjust="0"/>
  </p:normalViewPr>
  <p:slideViewPr>
    <p:cSldViewPr snapToGrid="0">
      <p:cViewPr varScale="1">
        <p:scale>
          <a:sx n="98" d="100"/>
          <a:sy n="98" d="100"/>
        </p:scale>
        <p:origin x="594" y="90"/>
      </p:cViewPr>
      <p:guideLst/>
    </p:cSldViewPr>
  </p:slideViewPr>
  <p:notesTextViewPr>
    <p:cViewPr>
      <p:scale>
        <a:sx n="1" d="1"/>
        <a:sy n="1" d="1"/>
      </p:scale>
      <p:origin x="0" y="0"/>
    </p:cViewPr>
  </p:notesTextViewPr>
  <p:sorterViewPr>
    <p:cViewPr>
      <p:scale>
        <a:sx n="100" d="100"/>
        <a:sy n="100" d="100"/>
      </p:scale>
      <p:origin x="0" y="-5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46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56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32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44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821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7/22/2019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7/22/2019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7/22/2019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7/22/2019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tatutes.capitol.texas.gov/Docs/ED/htm/ED.37.htm" TargetMode="External"/><Relationship Id="rId2" Type="http://schemas.openxmlformats.org/officeDocument/2006/relationships/hyperlink" Target="https://capitol.texas.gov/Search/DocViewer.aspx?ID=86RHB006925B&amp;QueryText=%22hb+692%22&amp;DocType=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apitol.texas.gov/Search/DocViewer.aspx?ID=85RSB001795B&amp;QueryText=%22SB+179%22&amp;DocType=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apitol.texas.gov/Search/DocViewer.aspx?ID=85RSB001795B&amp;QueryText=%22SB+179%22&amp;DocType=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rmAutofit/>
          </a:bodyPr>
          <a:lstStyle/>
          <a:p>
            <a:r>
              <a:rPr lang="en-US" sz="3200" dirty="0"/>
              <a:t>DISCIPLINE REPORTING</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to August 1, 2019</a:t>
            </a:r>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93B4-5FEB-45F8-8696-11A1B42C71C6}"/>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0F3C01C0-6CF9-40A4-85E0-5A4071059F35}"/>
              </a:ext>
            </a:extLst>
          </p:cNvPr>
          <p:cNvSpPr>
            <a:spLocks noGrp="1"/>
          </p:cNvSpPr>
          <p:nvPr>
            <p:ph idx="1"/>
          </p:nvPr>
        </p:nvSpPr>
        <p:spPr/>
        <p:txBody>
          <a:bodyPr>
            <a:normAutofit/>
          </a:bodyPr>
          <a:lstStyle/>
          <a:p>
            <a:pPr marL="0" indent="0">
              <a:buNone/>
            </a:pPr>
            <a:r>
              <a:rPr lang="en-US" dirty="0"/>
              <a:t>SB 179 (85</a:t>
            </a:r>
            <a:r>
              <a:rPr lang="en-US" baseline="30000" dirty="0"/>
              <a:t>th</a:t>
            </a:r>
            <a:r>
              <a:rPr lang="en-US" dirty="0"/>
              <a:t>)</a:t>
            </a:r>
          </a:p>
          <a:p>
            <a:pPr marL="0" indent="0">
              <a:lnSpc>
                <a:spcPct val="110000"/>
              </a:lnSpc>
              <a:spcBef>
                <a:spcPts val="0"/>
              </a:spcBef>
              <a:buNone/>
            </a:pPr>
            <a:r>
              <a:rPr lang="en-US" sz="1600" dirty="0"/>
              <a:t>SECTION 3.  Subchapter A, Chapter 37, Education Code, is amended by adding Section 37.0052 to read as follows:</a:t>
            </a:r>
          </a:p>
          <a:p>
            <a:pPr marL="0" indent="0">
              <a:lnSpc>
                <a:spcPct val="110000"/>
              </a:lnSpc>
              <a:spcBef>
                <a:spcPts val="0"/>
              </a:spcBef>
              <a:buNone/>
            </a:pPr>
            <a:r>
              <a:rPr lang="en-US" sz="1600" u="sng" dirty="0"/>
              <a:t>Sec. 37.0052.  PLACEMENT OR EXPULSION OF STUDENTS WHO HAVE ENGAGED IN CERTAIN BULLYING BEHAVIOR. </a:t>
            </a:r>
          </a:p>
          <a:p>
            <a:pPr marL="0" indent="0">
              <a:lnSpc>
                <a:spcPct val="110000"/>
              </a:lnSpc>
              <a:spcBef>
                <a:spcPts val="0"/>
              </a:spcBef>
              <a:buNone/>
            </a:pPr>
            <a:r>
              <a:rPr lang="en-US" sz="1600" u="sng" dirty="0"/>
              <a:t>(a)  In this section:</a:t>
            </a:r>
          </a:p>
          <a:p>
            <a:pPr marL="0" indent="0">
              <a:lnSpc>
                <a:spcPct val="110000"/>
              </a:lnSpc>
              <a:spcBef>
                <a:spcPts val="0"/>
              </a:spcBef>
              <a:buNone/>
            </a:pPr>
            <a:r>
              <a:rPr lang="en-US" sz="1600" dirty="0"/>
              <a:t>   </a:t>
            </a:r>
            <a:r>
              <a:rPr lang="en-US" sz="1600" u="sng" dirty="0"/>
              <a:t>(1)  "Bullying" has the meaning assigned by Section 37.0832.</a:t>
            </a:r>
          </a:p>
          <a:p>
            <a:pPr marL="0" indent="0">
              <a:lnSpc>
                <a:spcPct val="110000"/>
              </a:lnSpc>
              <a:spcBef>
                <a:spcPts val="0"/>
              </a:spcBef>
              <a:buNone/>
            </a:pPr>
            <a:r>
              <a:rPr lang="en-US" sz="1600" dirty="0"/>
              <a:t>   </a:t>
            </a:r>
            <a:r>
              <a:rPr lang="en-US" sz="1600" u="sng" dirty="0"/>
              <a:t>(2)  "Intimate visual material" has the meaning assigned by Section 98B.001, Civil Practice and Remedies Code.</a:t>
            </a:r>
          </a:p>
          <a:p>
            <a:pPr marL="0" indent="0">
              <a:lnSpc>
                <a:spcPct val="110000"/>
              </a:lnSpc>
              <a:spcBef>
                <a:spcPts val="0"/>
              </a:spcBef>
              <a:buNone/>
            </a:pPr>
            <a:r>
              <a:rPr lang="en-US" sz="1600" u="sng" dirty="0">
                <a:highlight>
                  <a:srgbClr val="FFFF00"/>
                </a:highlight>
              </a:rPr>
              <a:t>(b)  A student may be removed from class and placed in a disciplinary alternative education program as provided by Section 37.008 or expelled if the student:</a:t>
            </a:r>
            <a:endParaRPr lang="en-US" sz="1600" dirty="0">
              <a:highlight>
                <a:srgbClr val="FFFF00"/>
              </a:highlight>
            </a:endParaRPr>
          </a:p>
          <a:p>
            <a:pPr marL="0" indent="0">
              <a:lnSpc>
                <a:spcPct val="110000"/>
              </a:lnSpc>
              <a:spcBef>
                <a:spcPts val="0"/>
              </a:spcBef>
              <a:buNone/>
            </a:pPr>
            <a:r>
              <a:rPr lang="en-US" sz="1600" dirty="0">
                <a:highlight>
                  <a:srgbClr val="FFFF00"/>
                </a:highlight>
              </a:rPr>
              <a:t>   </a:t>
            </a:r>
            <a:r>
              <a:rPr lang="en-US" sz="1600" u="sng" dirty="0">
                <a:highlight>
                  <a:srgbClr val="FFFF00"/>
                </a:highlight>
              </a:rPr>
              <a:t>(1)  engages in bullying that encourages a student to commit or attempt to commit suicide;</a:t>
            </a:r>
          </a:p>
          <a:p>
            <a:pPr marL="0" indent="0">
              <a:lnSpc>
                <a:spcPct val="110000"/>
              </a:lnSpc>
              <a:spcBef>
                <a:spcPts val="0"/>
              </a:spcBef>
              <a:buNone/>
            </a:pPr>
            <a:r>
              <a:rPr lang="en-US" sz="1600" dirty="0">
                <a:highlight>
                  <a:srgbClr val="FFFF00"/>
                </a:highlight>
              </a:rPr>
              <a:t>   </a:t>
            </a:r>
            <a:r>
              <a:rPr lang="en-US" sz="1600" u="sng" dirty="0">
                <a:highlight>
                  <a:srgbClr val="FFFF00"/>
                </a:highlight>
              </a:rPr>
              <a:t>(2)  incites violence against a student through group bullying; or</a:t>
            </a:r>
          </a:p>
          <a:p>
            <a:pPr marL="0" indent="0">
              <a:lnSpc>
                <a:spcPct val="110000"/>
              </a:lnSpc>
              <a:spcBef>
                <a:spcPts val="0"/>
              </a:spcBef>
              <a:buNone/>
            </a:pPr>
            <a:r>
              <a:rPr lang="en-US" sz="1600" dirty="0">
                <a:highlight>
                  <a:srgbClr val="FFFF00"/>
                </a:highlight>
              </a:rPr>
              <a:t>   </a:t>
            </a:r>
            <a:r>
              <a:rPr lang="en-US" sz="1600" u="sng" dirty="0">
                <a:highlight>
                  <a:srgbClr val="FFFF00"/>
                </a:highlight>
              </a:rPr>
              <a:t>(3)  releases or threatens to release intimate visual material of a minor or a student who is 18 years of age or older without the student's consent.</a:t>
            </a:r>
          </a:p>
          <a:p>
            <a:pPr marL="0" indent="0">
              <a:lnSpc>
                <a:spcPct val="110000"/>
              </a:lnSpc>
              <a:spcBef>
                <a:spcPts val="0"/>
              </a:spcBef>
              <a:buNone/>
            </a:pPr>
            <a:r>
              <a:rPr lang="en-US" sz="1600" u="sng" dirty="0"/>
              <a:t>(c)  Nothing in this section exempts a school from reporting a finding of intimate visual material of a minor.</a:t>
            </a:r>
            <a:endParaRPr lang="en-US" sz="1050" dirty="0"/>
          </a:p>
        </p:txBody>
      </p:sp>
    </p:spTree>
    <p:extLst>
      <p:ext uri="{BB962C8B-B14F-4D97-AF65-F5344CB8AC3E}">
        <p14:creationId xmlns:p14="http://schemas.microsoft.com/office/powerpoint/2010/main" val="134944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8F43-672E-448B-B69A-60C5785212AF}"/>
              </a:ext>
            </a:extLst>
          </p:cNvPr>
          <p:cNvSpPr>
            <a:spLocks noGrp="1"/>
          </p:cNvSpPr>
          <p:nvPr>
            <p:ph type="title"/>
          </p:nvPr>
        </p:nvSpPr>
        <p:spPr/>
        <p:txBody>
          <a:bodyPr/>
          <a:lstStyle/>
          <a:p>
            <a:r>
              <a:rPr lang="en-US" dirty="0"/>
              <a:t>DISCIPLINARY-ACTION-REASON-CODE</a:t>
            </a:r>
          </a:p>
        </p:txBody>
      </p:sp>
      <p:sp>
        <p:nvSpPr>
          <p:cNvPr id="3" name="Content Placeholder 2">
            <a:extLst>
              <a:ext uri="{FF2B5EF4-FFF2-40B4-BE49-F238E27FC236}">
                <a16:creationId xmlns:a16="http://schemas.microsoft.com/office/drawing/2014/main" id="{4F4780F4-322B-441C-9957-5C22FC4AAED5}"/>
              </a:ext>
            </a:extLst>
          </p:cNvPr>
          <p:cNvSpPr>
            <a:spLocks noGrp="1"/>
          </p:cNvSpPr>
          <p:nvPr>
            <p:ph idx="1"/>
          </p:nvPr>
        </p:nvSpPr>
        <p:spPr/>
        <p:txBody>
          <a:bodyPr/>
          <a:lstStyle/>
          <a:p>
            <a:pPr marL="0" indent="0">
              <a:buNone/>
            </a:pPr>
            <a:r>
              <a:rPr lang="en-US" dirty="0"/>
              <a:t>Two new disciplinary action reason codes are added:</a:t>
            </a:r>
          </a:p>
          <a:p>
            <a:endParaRPr lang="en-US" dirty="0"/>
          </a:p>
        </p:txBody>
      </p:sp>
      <p:graphicFrame>
        <p:nvGraphicFramePr>
          <p:cNvPr id="4" name="Table 3">
            <a:extLst>
              <a:ext uri="{FF2B5EF4-FFF2-40B4-BE49-F238E27FC236}">
                <a16:creationId xmlns:a16="http://schemas.microsoft.com/office/drawing/2014/main" id="{B31915AC-2CD2-4CAF-847B-C3C333F7D3D2}"/>
              </a:ext>
            </a:extLst>
          </p:cNvPr>
          <p:cNvGraphicFramePr>
            <a:graphicFrameLocks noGrp="1"/>
          </p:cNvGraphicFramePr>
          <p:nvPr>
            <p:extLst>
              <p:ext uri="{D42A27DB-BD31-4B8C-83A1-F6EECF244321}">
                <p14:modId xmlns:p14="http://schemas.microsoft.com/office/powerpoint/2010/main" val="1845722529"/>
              </p:ext>
            </p:extLst>
          </p:nvPr>
        </p:nvGraphicFramePr>
        <p:xfrm>
          <a:off x="540641" y="2035708"/>
          <a:ext cx="8068337" cy="2607150"/>
        </p:xfrm>
        <a:graphic>
          <a:graphicData uri="http://schemas.openxmlformats.org/drawingml/2006/table">
            <a:tbl>
              <a:tblPr firstRow="1" firstCol="1" bandRow="1">
                <a:tableStyleId>{5C22544A-7EE6-4342-B048-85BDC9FD1C3A}</a:tableStyleId>
              </a:tblPr>
              <a:tblGrid>
                <a:gridCol w="768413">
                  <a:extLst>
                    <a:ext uri="{9D8B030D-6E8A-4147-A177-3AD203B41FA5}">
                      <a16:colId xmlns:a16="http://schemas.microsoft.com/office/drawing/2014/main" val="3257631914"/>
                    </a:ext>
                  </a:extLst>
                </a:gridCol>
                <a:gridCol w="2313972">
                  <a:extLst>
                    <a:ext uri="{9D8B030D-6E8A-4147-A177-3AD203B41FA5}">
                      <a16:colId xmlns:a16="http://schemas.microsoft.com/office/drawing/2014/main" val="1636945284"/>
                    </a:ext>
                  </a:extLst>
                </a:gridCol>
                <a:gridCol w="2923689">
                  <a:extLst>
                    <a:ext uri="{9D8B030D-6E8A-4147-A177-3AD203B41FA5}">
                      <a16:colId xmlns:a16="http://schemas.microsoft.com/office/drawing/2014/main" val="1801050674"/>
                    </a:ext>
                  </a:extLst>
                </a:gridCol>
                <a:gridCol w="1021404">
                  <a:extLst>
                    <a:ext uri="{9D8B030D-6E8A-4147-A177-3AD203B41FA5}">
                      <a16:colId xmlns:a16="http://schemas.microsoft.com/office/drawing/2014/main" val="3028096643"/>
                    </a:ext>
                  </a:extLst>
                </a:gridCol>
                <a:gridCol w="1040859">
                  <a:extLst>
                    <a:ext uri="{9D8B030D-6E8A-4147-A177-3AD203B41FA5}">
                      <a16:colId xmlns:a16="http://schemas.microsoft.com/office/drawing/2014/main" val="473776986"/>
                    </a:ext>
                  </a:extLst>
                </a:gridCol>
              </a:tblGrid>
              <a:tr h="569434">
                <a:tc>
                  <a:txBody>
                    <a:bodyPr/>
                    <a:lstStyle/>
                    <a:p>
                      <a:pPr marL="0" marR="0" algn="ctr">
                        <a:spcBef>
                          <a:spcPts val="0"/>
                        </a:spcBef>
                        <a:spcAft>
                          <a:spcPts val="0"/>
                        </a:spcAft>
                      </a:pPr>
                      <a:r>
                        <a:rPr lang="en-US" sz="1600" dirty="0">
                          <a:effectLst/>
                        </a:rPr>
                        <a:t>Code Table ID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XML Name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Issued</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600" dirty="0">
                          <a:effectLst/>
                        </a:rPr>
                        <a:t>Date Updated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86367331"/>
                  </a:ext>
                </a:extLst>
              </a:tr>
              <a:tr h="379622">
                <a:tc>
                  <a:txBody>
                    <a:bodyPr/>
                    <a:lstStyle/>
                    <a:p>
                      <a:pPr marL="0" marR="0">
                        <a:spcBef>
                          <a:spcPts val="0"/>
                        </a:spcBef>
                        <a:spcAft>
                          <a:spcPts val="0"/>
                        </a:spcAft>
                      </a:pPr>
                      <a:r>
                        <a:rPr lang="en-US" sz="1600" b="1" kern="1200" dirty="0">
                          <a:solidFill>
                            <a:schemeClr val="lt1"/>
                          </a:solidFill>
                          <a:effectLst/>
                          <a:latin typeface="Arial" panose="020B0604020202020204" pitchFamily="34" charset="0"/>
                          <a:cs typeface="Times New Roman" panose="02020603050405020304" pitchFamily="18" charset="0"/>
                        </a:rPr>
                        <a:t>C165</a:t>
                      </a:r>
                      <a:endParaRPr lang="en-US" sz="1600" b="1" kern="1200" dirty="0">
                        <a:solidFill>
                          <a:schemeClr val="l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DISCIPLINARY-ACTION-REASON-CODE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TX-DisciplinaryActionReasonType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3/2/1998</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8/30/2019</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6772442"/>
                  </a:ext>
                </a:extLst>
              </a:tr>
              <a:tr h="276808">
                <a:tc>
                  <a:txBody>
                    <a:bodyPr/>
                    <a:lstStyle/>
                    <a:p>
                      <a:pPr marL="0" marR="0" algn="ctr">
                        <a:spcBef>
                          <a:spcPts val="0"/>
                        </a:spcBef>
                        <a:spcAft>
                          <a:spcPts val="0"/>
                        </a:spcAft>
                      </a:pPr>
                      <a:r>
                        <a:rPr lang="en-US" sz="1600" dirty="0">
                          <a:effectLst/>
                        </a:rPr>
                        <a:t>Code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spcBef>
                          <a:spcPts val="0"/>
                        </a:spcBef>
                        <a:spcAft>
                          <a:spcPts val="0"/>
                        </a:spcAft>
                      </a:pPr>
                      <a:r>
                        <a:rPr lang="en-US" sz="1600" dirty="0">
                          <a:effectLst/>
                        </a:rPr>
                        <a:t>Translation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9785780"/>
                  </a:ext>
                </a:extLst>
              </a:tr>
              <a:tr h="379622">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60</a:t>
                      </a:r>
                    </a:p>
                  </a:txBody>
                  <a:tcPr marL="68580" marR="68580" marT="0" marB="0"/>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highlight>
                            <a:srgbClr val="FFFF00"/>
                          </a:highlight>
                        </a:rPr>
                        <a:t>Harassment Against an Employee of the School District under Texas Penal Code 42.07(a)(1), (2), (3), or (7) – TEC 37.006(a)(2)(G)</a:t>
                      </a:r>
                      <a:endParaRPr lang="en-US" sz="16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9879022"/>
                  </a:ext>
                </a:extLst>
              </a:tr>
              <a:tr h="379622">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61</a:t>
                      </a:r>
                    </a:p>
                  </a:txBody>
                  <a:tcPr marL="68580" marR="68580" marT="0" marB="0"/>
                </a:tc>
                <a:tc gridSpan="4">
                  <a:txBody>
                    <a:bodyPr/>
                    <a:lstStyle/>
                    <a:p>
                      <a:pPr marL="0" marR="0">
                        <a:spcBef>
                          <a:spcPts val="0"/>
                        </a:spcBef>
                        <a:spcAft>
                          <a:spcPts val="0"/>
                        </a:spcAft>
                      </a:pPr>
                      <a:r>
                        <a:rPr lang="en-US" sz="1600" kern="1200" dirty="0">
                          <a:solidFill>
                            <a:schemeClr val="dk1"/>
                          </a:solidFill>
                          <a:effectLst/>
                          <a:highlight>
                            <a:srgbClr val="FFFF00"/>
                          </a:highlight>
                          <a:latin typeface="+mn-lt"/>
                          <a:ea typeface="+mn-ea"/>
                          <a:cs typeface="+mn-cs"/>
                        </a:rPr>
                        <a:t>Bullying – TEC 37.0052(b)</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4914474"/>
                  </a:ext>
                </a:extLst>
              </a:tr>
            </a:tbl>
          </a:graphicData>
        </a:graphic>
      </p:graphicFrame>
    </p:spTree>
    <p:extLst>
      <p:ext uri="{BB962C8B-B14F-4D97-AF65-F5344CB8AC3E}">
        <p14:creationId xmlns:p14="http://schemas.microsoft.com/office/powerpoint/2010/main" val="238013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483209214"/>
              </p:ext>
            </p:extLst>
          </p:nvPr>
        </p:nvGraphicFramePr>
        <p:xfrm>
          <a:off x="350195" y="1426469"/>
          <a:ext cx="8443610" cy="2407920"/>
        </p:xfrm>
        <a:graphic>
          <a:graphicData uri="http://schemas.openxmlformats.org/drawingml/2006/table">
            <a:tbl>
              <a:tblPr firstRow="1" bandRow="1">
                <a:tableStyleId>{5C22544A-7EE6-4342-B048-85BDC9FD1C3A}</a:tableStyleId>
              </a:tblPr>
              <a:tblGrid>
                <a:gridCol w="1110857">
                  <a:extLst>
                    <a:ext uri="{9D8B030D-6E8A-4147-A177-3AD203B41FA5}">
                      <a16:colId xmlns:a16="http://schemas.microsoft.com/office/drawing/2014/main" val="914786228"/>
                    </a:ext>
                  </a:extLst>
                </a:gridCol>
                <a:gridCol w="4462670">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27097">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65760">
                <a:tc rowSpan="2">
                  <a:txBody>
                    <a:bodyPr/>
                    <a:lstStyle/>
                    <a:p>
                      <a:r>
                        <a:rPr lang="en-US" sz="1400" kern="1200" dirty="0">
                          <a:solidFill>
                            <a:schemeClr val="dk1"/>
                          </a:solidFill>
                          <a:effectLst/>
                          <a:latin typeface="+mn-lt"/>
                          <a:ea typeface="+mn-ea"/>
                          <a:cs typeface="+mn-cs"/>
                        </a:rPr>
                        <a:t>44425-0018</a:t>
                      </a:r>
                      <a:endParaRPr lang="en-US" sz="1400" strike="sngStrike"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If DISCIPLINARY-ACTION-CODE is "27" or "28", then DISCIPLINARY-ACTION-REASON-CODE must be "02", "04"-"09", "11"-"14", "16"-"19", "26"-"32", "35"-"37", "46"-"48", "55", "57", or "</a:t>
                      </a:r>
                      <a:r>
                        <a:rPr lang="en-US" sz="1400" kern="1200" dirty="0">
                          <a:solidFill>
                            <a:schemeClr val="dk1"/>
                          </a:solidFill>
                          <a:effectLst/>
                          <a:highlight>
                            <a:srgbClr val="FFFF00"/>
                          </a:highlight>
                          <a:latin typeface="+mn-lt"/>
                          <a:ea typeface="+mn-ea"/>
                          <a:cs typeface="+mn-cs"/>
                        </a:rPr>
                        <a:t>60</a:t>
                      </a:r>
                      <a:r>
                        <a:rPr lang="en-US" sz="1400" kern="1200" dirty="0">
                          <a:solidFill>
                            <a:schemeClr val="dk1"/>
                          </a:solidFill>
                          <a:effectLst/>
                          <a:latin typeface="+mn-lt"/>
                          <a:ea typeface="+mn-ea"/>
                          <a:cs typeface="+mn-cs"/>
                        </a:rPr>
                        <a:t>".</a:t>
                      </a:r>
                      <a:endParaRPr lang="en-US" sz="1400" strike="sngStrike" kern="1200" dirty="0">
                        <a:solidFill>
                          <a:schemeClr val="dk1"/>
                        </a:solidFill>
                        <a:latin typeface="+mn-lt"/>
                        <a:ea typeface="+mn-ea"/>
                        <a:cs typeface="+mn-cs"/>
                      </a:endParaRPr>
                    </a:p>
                  </a:txBody>
                  <a:tcPr marL="45720" marR="45720"/>
                </a:tc>
                <a:tc rowSpan="2">
                  <a:txBody>
                    <a:bodyPr/>
                    <a:lstStyle/>
                    <a:p>
                      <a:r>
                        <a:rPr lang="en-US" sz="1400" strike="noStrike" dirty="0"/>
                        <a:t>F</a:t>
                      </a:r>
                    </a:p>
                  </a:txBody>
                  <a:tcPr/>
                </a:tc>
                <a:tc rowSpan="2">
                  <a:txBody>
                    <a:bodyPr/>
                    <a:lstStyle/>
                    <a:p>
                      <a:r>
                        <a:rPr lang="en-US" sz="1400" strike="noStrike" dirty="0"/>
                        <a:t>3</a:t>
                      </a:r>
                    </a:p>
                  </a:txBody>
                  <a:tcPr/>
                </a:tc>
                <a:tc rowSpan="2">
                  <a:txBody>
                    <a:bodyPr/>
                    <a:lstStyle/>
                    <a:p>
                      <a:r>
                        <a:rPr lang="en-US" sz="1400" strike="noStrike" dirty="0"/>
                        <a:t>District, </a:t>
                      </a:r>
                    </a:p>
                    <a:p>
                      <a:r>
                        <a:rPr lang="en-US" sz="1400" strike="noStrike" dirty="0"/>
                        <a:t>Campus,</a:t>
                      </a:r>
                    </a:p>
                    <a:p>
                      <a:r>
                        <a:rPr lang="en-US" sz="1400" strike="noStrike" dirty="0"/>
                        <a:t>Charter</a:t>
                      </a:r>
                    </a:p>
                  </a:txBody>
                  <a:tcPr/>
                </a:tc>
                <a:extLst>
                  <a:ext uri="{0D108BD9-81ED-4DB2-BD59-A6C34878D82A}">
                    <a16:rowId xmlns:a16="http://schemas.microsoft.com/office/drawing/2014/main" val="3501745496"/>
                  </a:ext>
                </a:extLst>
              </a:tr>
              <a:tr h="36576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If the TX-</a:t>
                      </a:r>
                      <a:r>
                        <a:rPr lang="en-US" sz="1400" kern="1200" dirty="0" err="1">
                          <a:solidFill>
                            <a:schemeClr val="dk1"/>
                          </a:solidFill>
                          <a:effectLst/>
                          <a:latin typeface="+mn-lt"/>
                          <a:ea typeface="+mn-ea"/>
                          <a:cs typeface="+mn-cs"/>
                        </a:rPr>
                        <a:t>DisciplinaryActionCode</a:t>
                      </a:r>
                      <a:r>
                        <a:rPr lang="en-US" sz="1400" kern="1200" dirty="0">
                          <a:solidFill>
                            <a:schemeClr val="dk1"/>
                          </a:solidFill>
                          <a:effectLst/>
                          <a:latin typeface="+mn-lt"/>
                          <a:ea typeface="+mn-ea"/>
                          <a:cs typeface="+mn-cs"/>
                        </a:rPr>
                        <a:t> reported for a student is "mandatory action not taken" (27 or 28), then the TX-</a:t>
                      </a:r>
                      <a:r>
                        <a:rPr lang="en-US" sz="1400" kern="1200" dirty="0" err="1">
                          <a:solidFill>
                            <a:schemeClr val="dk1"/>
                          </a:solidFill>
                          <a:effectLst/>
                          <a:latin typeface="+mn-lt"/>
                          <a:ea typeface="+mn-ea"/>
                          <a:cs typeface="+mn-cs"/>
                        </a:rPr>
                        <a:t>DisciplinaryActionReason</a:t>
                      </a:r>
                      <a:r>
                        <a:rPr lang="en-US" sz="1400" kern="1200" dirty="0">
                          <a:solidFill>
                            <a:schemeClr val="dk1"/>
                          </a:solidFill>
                          <a:effectLst/>
                          <a:latin typeface="+mn-lt"/>
                          <a:ea typeface="+mn-ea"/>
                          <a:cs typeface="+mn-cs"/>
                        </a:rPr>
                        <a:t> must be a mandatory DAEP placement or mandatory expulsion reason.</a:t>
                      </a:r>
                      <a:endParaRPr lang="en-US" sz="1200" strike="sngStrike" kern="1200" dirty="0">
                        <a:solidFill>
                          <a:schemeClr val="dk1"/>
                        </a:solidFill>
                        <a:latin typeface="+mn-lt"/>
                        <a:ea typeface="+mn-ea"/>
                        <a:cs typeface="+mn-cs"/>
                      </a:endParaRP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01791873"/>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4045851" cy="369332"/>
          </a:xfrm>
          <a:prstGeom prst="rect">
            <a:avLst/>
          </a:prstGeom>
        </p:spPr>
        <p:txBody>
          <a:bodyPr wrap="none">
            <a:spAutoFit/>
          </a:bodyPr>
          <a:lstStyle/>
          <a:p>
            <a:r>
              <a:rPr lang="en-US" dirty="0"/>
              <a:t>Student - Disciplinary Action Context Rules</a:t>
            </a:r>
          </a:p>
        </p:txBody>
      </p:sp>
      <p:sp>
        <p:nvSpPr>
          <p:cNvPr id="5" name="Rectangle 4">
            <a:extLst>
              <a:ext uri="{FF2B5EF4-FFF2-40B4-BE49-F238E27FC236}">
                <a16:creationId xmlns:a16="http://schemas.microsoft.com/office/drawing/2014/main" id="{44266DC7-59D2-42AD-8E31-45BCAC29E773}"/>
              </a:ext>
            </a:extLst>
          </p:cNvPr>
          <p:cNvSpPr/>
          <p:nvPr/>
        </p:nvSpPr>
        <p:spPr>
          <a:xfrm>
            <a:off x="350196" y="4490413"/>
            <a:ext cx="8443609" cy="830997"/>
          </a:xfrm>
          <a:prstGeom prst="rect">
            <a:avLst/>
          </a:prstGeom>
        </p:spPr>
        <p:txBody>
          <a:bodyPr wrap="square">
            <a:spAutoFit/>
          </a:bodyPr>
          <a:lstStyle/>
          <a:p>
            <a:pPr marL="285750" indent="-285750">
              <a:buFont typeface="Arial" panose="020B0604020202020204" pitchFamily="34" charset="0"/>
              <a:buChar char="•"/>
            </a:pPr>
            <a:r>
              <a:rPr lang="en-US" sz="1600" dirty="0">
                <a:ea typeface="Calibri" panose="020F0502020204030204" pitchFamily="34" charset="0"/>
                <a:cs typeface="Times New Roman" panose="02020603050405020304" pitchFamily="18" charset="0"/>
              </a:rPr>
              <a:t>DISCIPLINE-ACTION-CODES 27 and 28 may only be used when the DISCIPLINARY-ACTION-REASON-CODE is a mandatory DAEP placement. </a:t>
            </a:r>
            <a:r>
              <a:rPr lang="en-US" sz="1600" dirty="0">
                <a:effectLst/>
                <a:ea typeface="Calibri" panose="020F0502020204030204" pitchFamily="34" charset="0"/>
                <a:cs typeface="Times New Roman" panose="02020603050405020304" pitchFamily="18" charset="0"/>
              </a:rPr>
              <a:t>Student harassment of an employee of the school district results in a mandatory DAEP placement and therefore has been added to this rule. </a:t>
            </a:r>
          </a:p>
        </p:txBody>
      </p:sp>
    </p:spTree>
    <p:extLst>
      <p:ext uri="{BB962C8B-B14F-4D97-AF65-F5344CB8AC3E}">
        <p14:creationId xmlns:p14="http://schemas.microsoft.com/office/powerpoint/2010/main" val="369649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586030133"/>
              </p:ext>
            </p:extLst>
          </p:nvPr>
        </p:nvGraphicFramePr>
        <p:xfrm>
          <a:off x="350195" y="1295400"/>
          <a:ext cx="8443610" cy="4724400"/>
        </p:xfrm>
        <a:graphic>
          <a:graphicData uri="http://schemas.openxmlformats.org/drawingml/2006/table">
            <a:tbl>
              <a:tblPr firstRow="1" bandRow="1">
                <a:tableStyleId>{5C22544A-7EE6-4342-B048-85BDC9FD1C3A}</a:tableStyleId>
              </a:tblPr>
              <a:tblGrid>
                <a:gridCol w="1110857">
                  <a:extLst>
                    <a:ext uri="{9D8B030D-6E8A-4147-A177-3AD203B41FA5}">
                      <a16:colId xmlns:a16="http://schemas.microsoft.com/office/drawing/2014/main" val="914786228"/>
                    </a:ext>
                  </a:extLst>
                </a:gridCol>
                <a:gridCol w="4462670">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27097">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1539240">
                <a:tc rowSpan="2">
                  <a:txBody>
                    <a:bodyPr/>
                    <a:lstStyle/>
                    <a:p>
                      <a:r>
                        <a:rPr lang="en-US" sz="1400" kern="1200" dirty="0">
                          <a:solidFill>
                            <a:schemeClr val="dk1"/>
                          </a:solidFill>
                          <a:effectLst/>
                          <a:latin typeface="+mn-lt"/>
                          <a:ea typeface="+mn-ea"/>
                          <a:cs typeface="+mn-cs"/>
                        </a:rPr>
                        <a:t>44425-0026</a:t>
                      </a:r>
                      <a:endParaRPr lang="en-US" sz="1400" strike="sngStrike" dirty="0"/>
                    </a:p>
                  </a:txBody>
                  <a:tcPr/>
                </a:tc>
                <a:tc>
                  <a:txBody>
                    <a:bodyPr/>
                    <a:lstStyle/>
                    <a:p>
                      <a:r>
                        <a:rPr lang="en-US" sz="1200" kern="1200" dirty="0">
                          <a:solidFill>
                            <a:schemeClr val="dk1"/>
                          </a:solidFill>
                          <a:effectLst/>
                          <a:latin typeface="+mn-lt"/>
                          <a:ea typeface="+mn-ea"/>
                          <a:cs typeface="+mn-cs"/>
                        </a:rPr>
                        <a:t>If a student's age on the DATE-OF-DISCIPLINARY-ACTION is greater than 5 and DISCIPLINARY-ACTION-REASON-CODE is "02", "04"-"09", "26"-"28", "35", "55", or </a:t>
                      </a:r>
                      <a:r>
                        <a:rPr lang="en-US" sz="1200" kern="1200" dirty="0">
                          <a:solidFill>
                            <a:schemeClr val="dk1"/>
                          </a:solidFill>
                          <a:effectLst/>
                          <a:highlight>
                            <a:srgbClr val="FFFF00"/>
                          </a:highlight>
                          <a:latin typeface="+mn-lt"/>
                          <a:ea typeface="+mn-ea"/>
                          <a:cs typeface="+mn-cs"/>
                        </a:rPr>
                        <a:t>"60"</a:t>
                      </a:r>
                      <a:r>
                        <a:rPr lang="en-US" sz="1200" kern="1200" dirty="0">
                          <a:solidFill>
                            <a:schemeClr val="dk1"/>
                          </a:solidFill>
                          <a:effectLst/>
                          <a:latin typeface="+mn-lt"/>
                          <a:ea typeface="+mn-ea"/>
                          <a:cs typeface="+mn-cs"/>
                        </a:rPr>
                        <a:t>, and DISCIPLINARY-ACTION-CODE is "05", "06", "25", or "26", then there should be another Disciplinary Action with a matching TX-UNIQUE-STUDENT-ID, CAMPUS-ID-OF-ENROLLMENT, and DISCIPLINARY-INCIDENT-NUMBER with one of the following:  a matching DISCIPLINARY-ACTION-REASON-CODE and DISCIPLINARY-ACTION-CODE of "07", "08", "10", "27", "28", "54", "55", or "57", OR a DISCIPLINARY-ACTION-REASON-CODE of "04"-"06", "08", "09", "26", "27", or "35" and DISCIPLINARY-ACTION-CODE of "01"-"04", "09", "11", "12", "15", "50"-"53", "56", "58", "59" or "61".</a:t>
                      </a:r>
                      <a:endParaRPr lang="en-US" sz="1400" strike="sngStrike" kern="1200" dirty="0">
                        <a:solidFill>
                          <a:schemeClr val="dk1"/>
                        </a:solidFill>
                        <a:latin typeface="+mn-lt"/>
                        <a:ea typeface="+mn-ea"/>
                        <a:cs typeface="+mn-cs"/>
                      </a:endParaRPr>
                    </a:p>
                  </a:txBody>
                  <a:tcPr/>
                </a:tc>
                <a:tc rowSpan="2">
                  <a:txBody>
                    <a:bodyPr/>
                    <a:lstStyle/>
                    <a:p>
                      <a:endParaRPr lang="en-US" sz="1400" strike="sngStrike" dirty="0"/>
                    </a:p>
                  </a:txBody>
                  <a:tcPr/>
                </a:tc>
                <a:tc rowSpan="2">
                  <a:txBody>
                    <a:bodyPr/>
                    <a:lstStyle/>
                    <a:p>
                      <a:endParaRPr lang="en-US" sz="1400" strike="sngStrike" dirty="0"/>
                    </a:p>
                  </a:txBody>
                  <a:tcPr/>
                </a:tc>
                <a:tc rowSpan="2">
                  <a:txBody>
                    <a:bodyPr/>
                    <a:lstStyle/>
                    <a:p>
                      <a:r>
                        <a:rPr lang="en-US" sz="1400" strike="noStrike" dirty="0"/>
                        <a:t>District, </a:t>
                      </a:r>
                    </a:p>
                    <a:p>
                      <a:r>
                        <a:rPr lang="en-US" sz="1400" strike="noStrike" dirty="0"/>
                        <a:t>Campus,</a:t>
                      </a:r>
                    </a:p>
                    <a:p>
                      <a:r>
                        <a:rPr lang="en-US" sz="1400" strike="noStrike" dirty="0"/>
                        <a:t>Charter</a:t>
                      </a:r>
                    </a:p>
                    <a:p>
                      <a:endParaRPr lang="en-US" sz="1400" strike="noStrike" dirty="0"/>
                    </a:p>
                  </a:txBody>
                  <a:tcPr/>
                </a:tc>
                <a:extLst>
                  <a:ext uri="{0D108BD9-81ED-4DB2-BD59-A6C34878D82A}">
                    <a16:rowId xmlns:a16="http://schemas.microsoft.com/office/drawing/2014/main" val="840698305"/>
                  </a:ext>
                </a:extLst>
              </a:tr>
              <a:tr h="731520">
                <a:tc vMerge="1">
                  <a:txBody>
                    <a:bodyPr/>
                    <a:lstStyle/>
                    <a:p>
                      <a:endParaRPr lang="en-US"/>
                    </a:p>
                  </a:txBody>
                  <a:tcPr/>
                </a:tc>
                <a:tc>
                  <a:txBody>
                    <a:bodyPr/>
                    <a:lstStyle/>
                    <a:p>
                      <a:r>
                        <a:rPr lang="en-US" sz="1200" kern="1200" dirty="0">
                          <a:solidFill>
                            <a:schemeClr val="dk1"/>
                          </a:solidFill>
                          <a:effectLst/>
                          <a:latin typeface="+mn-lt"/>
                          <a:ea typeface="+mn-ea"/>
                          <a:cs typeface="+mn-cs"/>
                        </a:rPr>
                        <a:t>For a student reported with a DAEP assignment, they must have been at least 6 years old on the date the incident occurred.  If a student has committed a mandatory DAEP assignment behavior and was placed in an in-school or out-of-school suspension setting pending the completion of "due process" for that incident, then there should also be a disciplinary action reporting that the student was assigned to a DAEP.  If the incident is also a discretionary expulsion reason, then the disciplinary action may be an expulsion.  If the campus administrator has decided to not place the student in a DAEP, then disciplinary action code "required action not taken" (codes 27 or 28) should be reported.</a:t>
                      </a:r>
                      <a:endParaRPr lang="en-US" sz="1050" strike="sngStrike" kern="1200" dirty="0">
                        <a:solidFill>
                          <a:schemeClr val="dk1"/>
                        </a:solidFill>
                        <a:latin typeface="+mn-lt"/>
                        <a:ea typeface="+mn-ea"/>
                        <a:cs typeface="+mn-cs"/>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5354298"/>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838200"/>
            <a:ext cx="4045851" cy="369332"/>
          </a:xfrm>
          <a:prstGeom prst="rect">
            <a:avLst/>
          </a:prstGeom>
        </p:spPr>
        <p:txBody>
          <a:bodyPr wrap="none">
            <a:spAutoFit/>
          </a:bodyPr>
          <a:lstStyle/>
          <a:p>
            <a:r>
              <a:rPr lang="en-US" dirty="0"/>
              <a:t>Student - Disciplinary Action Context Rules</a:t>
            </a:r>
          </a:p>
        </p:txBody>
      </p:sp>
      <p:sp>
        <p:nvSpPr>
          <p:cNvPr id="5" name="Rectangle 4">
            <a:extLst>
              <a:ext uri="{FF2B5EF4-FFF2-40B4-BE49-F238E27FC236}">
                <a16:creationId xmlns:a16="http://schemas.microsoft.com/office/drawing/2014/main" id="{078E7000-7661-478F-BE24-F4B9522D8F0A}"/>
              </a:ext>
            </a:extLst>
          </p:cNvPr>
          <p:cNvSpPr/>
          <p:nvPr/>
        </p:nvSpPr>
        <p:spPr>
          <a:xfrm>
            <a:off x="272375" y="6019800"/>
            <a:ext cx="8443609" cy="523220"/>
          </a:xfrm>
          <a:prstGeom prst="rect">
            <a:avLst/>
          </a:prstGeom>
        </p:spPr>
        <p:txBody>
          <a:bodyPr wrap="square">
            <a:spAutoFit/>
          </a:bodyPr>
          <a:lstStyle/>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Student harassment of an employee of the school district results in a mandatory DAEP placement and therefore has been added to this rule.</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09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981590881"/>
              </p:ext>
            </p:extLst>
          </p:nvPr>
        </p:nvGraphicFramePr>
        <p:xfrm>
          <a:off x="350195" y="1426469"/>
          <a:ext cx="8443610" cy="3718560"/>
        </p:xfrm>
        <a:graphic>
          <a:graphicData uri="http://schemas.openxmlformats.org/drawingml/2006/table">
            <a:tbl>
              <a:tblPr firstRow="1" bandRow="1">
                <a:tableStyleId>{5C22544A-7EE6-4342-B048-85BDC9FD1C3A}</a:tableStyleId>
              </a:tblPr>
              <a:tblGrid>
                <a:gridCol w="1110857">
                  <a:extLst>
                    <a:ext uri="{9D8B030D-6E8A-4147-A177-3AD203B41FA5}">
                      <a16:colId xmlns:a16="http://schemas.microsoft.com/office/drawing/2014/main" val="914786228"/>
                    </a:ext>
                  </a:extLst>
                </a:gridCol>
                <a:gridCol w="4462670">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27097">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472440">
                <a:tc rowSpan="2">
                  <a:txBody>
                    <a:bodyPr/>
                    <a:lstStyle/>
                    <a:p>
                      <a:r>
                        <a:rPr lang="en-US" sz="1400" kern="1200" dirty="0">
                          <a:solidFill>
                            <a:schemeClr val="dk1"/>
                          </a:solidFill>
                          <a:effectLst/>
                          <a:latin typeface="+mn-lt"/>
                          <a:ea typeface="+mn-ea"/>
                          <a:cs typeface="+mn-cs"/>
                        </a:rPr>
                        <a:t>44425-0057</a:t>
                      </a:r>
                      <a:endParaRPr lang="en-US" sz="1400" strike="sngStrike" dirty="0"/>
                    </a:p>
                  </a:txBody>
                  <a:tcPr/>
                </a:tc>
                <a:tc>
                  <a:txBody>
                    <a:bodyPr/>
                    <a:lstStyle/>
                    <a:p>
                      <a:pPr>
                        <a:lnSpc>
                          <a:spcPct val="100000"/>
                        </a:lnSpc>
                        <a:spcBef>
                          <a:spcPts val="0"/>
                        </a:spcBef>
                        <a:spcAft>
                          <a:spcPts val="0"/>
                        </a:spcAft>
                      </a:pPr>
                      <a:r>
                        <a:rPr lang="en-US" sz="1400" kern="1200" dirty="0">
                          <a:solidFill>
                            <a:schemeClr val="dk1"/>
                          </a:solidFill>
                          <a:effectLst/>
                          <a:latin typeface="+mn-lt"/>
                          <a:ea typeface="+mn-ea"/>
                          <a:cs typeface="+mn-cs"/>
                        </a:rPr>
                        <a:t>If DISCIPLINARY-ACTION-REASON-CODE is </a:t>
                      </a:r>
                      <a:r>
                        <a:rPr lang="en-US" sz="1400" kern="1200" dirty="0">
                          <a:solidFill>
                            <a:schemeClr val="dk1"/>
                          </a:solidFill>
                          <a:effectLst/>
                          <a:highlight>
                            <a:srgbClr val="FFFF00"/>
                          </a:highlight>
                          <a:latin typeface="+mn-lt"/>
                          <a:ea typeface="+mn-ea"/>
                          <a:cs typeface="+mn-cs"/>
                        </a:rPr>
                        <a:t>"02", </a:t>
                      </a:r>
                      <a:r>
                        <a:rPr lang="en-US" sz="1400" kern="1200" dirty="0">
                          <a:solidFill>
                            <a:schemeClr val="dk1"/>
                          </a:solidFill>
                          <a:effectLst/>
                          <a:latin typeface="+mn-lt"/>
                          <a:ea typeface="+mn-ea"/>
                          <a:cs typeface="+mn-cs"/>
                        </a:rPr>
                        <a:t>"04", "05", "06", "07", "27", "28", "49", or </a:t>
                      </a:r>
                      <a:r>
                        <a:rPr lang="en-US" sz="1400" kern="1200" dirty="0">
                          <a:solidFill>
                            <a:schemeClr val="dk1"/>
                          </a:solidFill>
                          <a:effectLst/>
                          <a:highlight>
                            <a:srgbClr val="FFFF00"/>
                          </a:highlight>
                          <a:latin typeface="+mn-lt"/>
                          <a:ea typeface="+mn-ea"/>
                          <a:cs typeface="+mn-cs"/>
                        </a:rPr>
                        <a:t>"60", </a:t>
                      </a:r>
                      <a:r>
                        <a:rPr lang="en-US" sz="1400" kern="1200" dirty="0">
                          <a:solidFill>
                            <a:schemeClr val="dk1"/>
                          </a:solidFill>
                          <a:effectLst/>
                          <a:latin typeface="+mn-lt"/>
                          <a:ea typeface="+mn-ea"/>
                          <a:cs typeface="+mn-cs"/>
                        </a:rPr>
                        <a:t>then BEHAVIOR-LOCATION-CODE must be "01", "02", or "03".</a:t>
                      </a:r>
                      <a:endParaRPr lang="en-US" sz="1400" strike="sngStrike" kern="1200" dirty="0">
                        <a:solidFill>
                          <a:schemeClr val="dk1"/>
                        </a:solidFill>
                        <a:latin typeface="+mn-lt"/>
                        <a:ea typeface="+mn-ea"/>
                        <a:cs typeface="+mn-cs"/>
                      </a:endParaRPr>
                    </a:p>
                  </a:txBody>
                  <a:tcPr/>
                </a:tc>
                <a:tc rowSpan="2">
                  <a:txBody>
                    <a:bodyPr/>
                    <a:lstStyle/>
                    <a:p>
                      <a:endParaRPr lang="en-US" sz="1400" strike="sngStrike" dirty="0"/>
                    </a:p>
                  </a:txBody>
                  <a:tcPr/>
                </a:tc>
                <a:tc rowSpan="2">
                  <a:txBody>
                    <a:bodyPr/>
                    <a:lstStyle/>
                    <a:p>
                      <a:endParaRPr lang="en-US" sz="1400" strike="sngStrike" dirty="0"/>
                    </a:p>
                  </a:txBody>
                  <a:tcPr/>
                </a:tc>
                <a:tc rowSpan="2">
                  <a:txBody>
                    <a:bodyPr/>
                    <a:lstStyle/>
                    <a:p>
                      <a:r>
                        <a:rPr lang="en-US" sz="1400" strike="noStrike" dirty="0"/>
                        <a:t>District, </a:t>
                      </a:r>
                    </a:p>
                    <a:p>
                      <a:r>
                        <a:rPr lang="en-US" sz="1400" strike="noStrike" dirty="0"/>
                        <a:t>Campus,</a:t>
                      </a:r>
                    </a:p>
                    <a:p>
                      <a:r>
                        <a:rPr lang="en-US" sz="1400" strike="noStrike" dirty="0"/>
                        <a:t>Charter</a:t>
                      </a:r>
                    </a:p>
                    <a:p>
                      <a:endParaRPr lang="en-US" sz="1400" strike="noStrike" dirty="0"/>
                    </a:p>
                  </a:txBody>
                  <a:tcPr/>
                </a:tc>
                <a:extLst>
                  <a:ext uri="{0D108BD9-81ED-4DB2-BD59-A6C34878D82A}">
                    <a16:rowId xmlns:a16="http://schemas.microsoft.com/office/drawing/2014/main" val="840698305"/>
                  </a:ext>
                </a:extLst>
              </a:tr>
              <a:tr h="472440">
                <a:tc vMerge="1">
                  <a:txBody>
                    <a:bodyPr/>
                    <a:lstStyle/>
                    <a:p>
                      <a:endParaRPr lang="en-US"/>
                    </a:p>
                  </a:txBody>
                  <a:tcPr/>
                </a:tc>
                <a:tc>
                  <a:txBody>
                    <a:bodyPr/>
                    <a:lstStyle/>
                    <a:p>
                      <a:pPr>
                        <a:lnSpc>
                          <a:spcPct val="100000"/>
                        </a:lnSpc>
                        <a:spcBef>
                          <a:spcPts val="0"/>
                        </a:spcBef>
                        <a:spcAft>
                          <a:spcPts val="0"/>
                        </a:spcAft>
                      </a:pPr>
                      <a:r>
                        <a:rPr lang="en-US" sz="1200" kern="1200" dirty="0">
                          <a:solidFill>
                            <a:schemeClr val="dk1"/>
                          </a:solidFill>
                          <a:effectLst/>
                          <a:latin typeface="+mn-lt"/>
                          <a:ea typeface="+mn-ea"/>
                          <a:cs typeface="+mn-cs"/>
                        </a:rPr>
                        <a:t>If a student is reported with a TX-</a:t>
                      </a:r>
                      <a:r>
                        <a:rPr lang="en-US" sz="1200" kern="1200" dirty="0" err="1">
                          <a:solidFill>
                            <a:schemeClr val="dk1"/>
                          </a:solidFill>
                          <a:effectLst/>
                          <a:latin typeface="+mn-lt"/>
                          <a:ea typeface="+mn-ea"/>
                          <a:cs typeface="+mn-cs"/>
                        </a:rPr>
                        <a:t>DisciplinaryActionReason</a:t>
                      </a:r>
                      <a:r>
                        <a:rPr lang="en-US" sz="1200" kern="1200" dirty="0">
                          <a:solidFill>
                            <a:schemeClr val="dk1"/>
                          </a:solidFill>
                          <a:effectLst/>
                          <a:latin typeface="+mn-lt"/>
                          <a:ea typeface="+mn-ea"/>
                          <a:cs typeface="+mn-cs"/>
                        </a:rPr>
                        <a:t> for </a:t>
                      </a:r>
                      <a:r>
                        <a:rPr lang="en-US" sz="1200" kern="1200" dirty="0">
                          <a:solidFill>
                            <a:schemeClr val="dk1"/>
                          </a:solidFill>
                          <a:effectLst/>
                          <a:highlight>
                            <a:srgbClr val="FFFF00"/>
                          </a:highlight>
                          <a:latin typeface="+mn-lt"/>
                          <a:ea typeface="+mn-ea"/>
                          <a:cs typeface="+mn-cs"/>
                        </a:rPr>
                        <a:t>"conduct punishable as a felony" (02)</a:t>
                      </a:r>
                      <a:r>
                        <a:rPr lang="en-US" sz="1200" kern="1200" dirty="0">
                          <a:solidFill>
                            <a:schemeClr val="dk1"/>
                          </a:solidFill>
                          <a:effectLst/>
                          <a:latin typeface="+mn-lt"/>
                          <a:ea typeface="+mn-ea"/>
                          <a:cs typeface="+mn-cs"/>
                        </a:rPr>
                        <a:t>, "possessed, sold, used, or was under the influence of marihuana or other controlled substance" (04), "possessed, sold, used, or was under the influence of an alcoholic beverage" (05), "abuse of a volatile chemical" (06), "public lewdness or indecent exposure" (07), "assault under penal code §22.01(a)(1) against a school district employee or volunteer" (27), "assault under penal code §22.01(a)(1) against someone other than a school district employee or volunteer" (28), "engages in deadly conduct" (49), or </a:t>
                      </a:r>
                      <a:r>
                        <a:rPr lang="en-US" sz="1200" kern="1200" dirty="0">
                          <a:solidFill>
                            <a:schemeClr val="dk1"/>
                          </a:solidFill>
                          <a:effectLst/>
                          <a:highlight>
                            <a:srgbClr val="FFFF00"/>
                          </a:highlight>
                          <a:latin typeface="+mn-lt"/>
                          <a:ea typeface="+mn-ea"/>
                          <a:cs typeface="+mn-cs"/>
                        </a:rPr>
                        <a:t>"harassment against an employee of the school district" (60)</a:t>
                      </a:r>
                      <a:r>
                        <a:rPr lang="en-US" sz="1200" kern="1200" dirty="0">
                          <a:solidFill>
                            <a:schemeClr val="dk1"/>
                          </a:solidFill>
                          <a:effectLst/>
                          <a:latin typeface="+mn-lt"/>
                          <a:ea typeface="+mn-ea"/>
                          <a:cs typeface="+mn-cs"/>
                        </a:rPr>
                        <a:t>, then the TX-</a:t>
                      </a:r>
                      <a:r>
                        <a:rPr lang="en-US" sz="1200" kern="1200" dirty="0" err="1">
                          <a:solidFill>
                            <a:schemeClr val="dk1"/>
                          </a:solidFill>
                          <a:effectLst/>
                          <a:latin typeface="+mn-lt"/>
                          <a:ea typeface="+mn-ea"/>
                          <a:cs typeface="+mn-cs"/>
                        </a:rPr>
                        <a:t>BehaviorLocation</a:t>
                      </a:r>
                      <a:r>
                        <a:rPr lang="en-US" sz="1200" kern="1200" dirty="0">
                          <a:solidFill>
                            <a:schemeClr val="dk1"/>
                          </a:solidFill>
                          <a:effectLst/>
                          <a:latin typeface="+mn-lt"/>
                          <a:ea typeface="+mn-ea"/>
                          <a:cs typeface="+mn-cs"/>
                        </a:rPr>
                        <a:t> must be reported as "on campus" (01), "off-campus, within 300 ft" (02), or "off-campus, at school related/sponsored activity" (03).</a:t>
                      </a:r>
                      <a:endParaRPr lang="en-US" sz="1200" strike="sngStrike" kern="1200" dirty="0">
                        <a:solidFill>
                          <a:schemeClr val="dk1"/>
                        </a:solidFill>
                        <a:latin typeface="+mn-lt"/>
                        <a:ea typeface="+mn-ea"/>
                        <a:cs typeface="+mn-cs"/>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37007682"/>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4045851" cy="369332"/>
          </a:xfrm>
          <a:prstGeom prst="rect">
            <a:avLst/>
          </a:prstGeom>
        </p:spPr>
        <p:txBody>
          <a:bodyPr wrap="none">
            <a:spAutoFit/>
          </a:bodyPr>
          <a:lstStyle/>
          <a:p>
            <a:r>
              <a:rPr lang="en-US" dirty="0"/>
              <a:t>Student - Disciplinary Action Context Rules</a:t>
            </a:r>
          </a:p>
        </p:txBody>
      </p:sp>
      <p:sp>
        <p:nvSpPr>
          <p:cNvPr id="3" name="Rectangle 2">
            <a:extLst>
              <a:ext uri="{FF2B5EF4-FFF2-40B4-BE49-F238E27FC236}">
                <a16:creationId xmlns:a16="http://schemas.microsoft.com/office/drawing/2014/main" id="{280B6272-CFC9-426C-9555-E87098250F29}"/>
              </a:ext>
            </a:extLst>
          </p:cNvPr>
          <p:cNvSpPr/>
          <p:nvPr/>
        </p:nvSpPr>
        <p:spPr>
          <a:xfrm>
            <a:off x="350195" y="5254498"/>
            <a:ext cx="8443609" cy="1169551"/>
          </a:xfrm>
          <a:prstGeom prst="rect">
            <a:avLst/>
          </a:prstGeom>
        </p:spPr>
        <p:txBody>
          <a:bodyPr wrap="square">
            <a:spAutoFit/>
          </a:bodyPr>
          <a:lstStyle/>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Legislation specifies that harassment against an employee of the school district takes place in the indicated behavior locations.</a:t>
            </a: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Disciplinary Action Reason Code 02 (Conduct Punishable As A Felony) is being added to rule 44425-0057 after previously being overlooked from 37.006(a)(2) as a behavior related to these behavior location codes.  This change is not related to the addition of harassment against an employee.</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56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927545092"/>
              </p:ext>
            </p:extLst>
          </p:nvPr>
        </p:nvGraphicFramePr>
        <p:xfrm>
          <a:off x="350195" y="1426469"/>
          <a:ext cx="8443610" cy="2194560"/>
        </p:xfrm>
        <a:graphic>
          <a:graphicData uri="http://schemas.openxmlformats.org/drawingml/2006/table">
            <a:tbl>
              <a:tblPr firstRow="1" bandRow="1">
                <a:tableStyleId>{5C22544A-7EE6-4342-B048-85BDC9FD1C3A}</a:tableStyleId>
              </a:tblPr>
              <a:tblGrid>
                <a:gridCol w="1110857">
                  <a:extLst>
                    <a:ext uri="{9D8B030D-6E8A-4147-A177-3AD203B41FA5}">
                      <a16:colId xmlns:a16="http://schemas.microsoft.com/office/drawing/2014/main" val="914786228"/>
                    </a:ext>
                  </a:extLst>
                </a:gridCol>
                <a:gridCol w="4462670">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27097">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65760">
                <a:tc rowSpan="2">
                  <a:txBody>
                    <a:bodyPr/>
                    <a:lstStyle/>
                    <a:p>
                      <a:r>
                        <a:rPr lang="en-US" sz="1400" kern="1200" dirty="0">
                          <a:solidFill>
                            <a:schemeClr val="dk1"/>
                          </a:solidFill>
                          <a:effectLst/>
                          <a:latin typeface="+mn-lt"/>
                          <a:ea typeface="+mn-ea"/>
                          <a:cs typeface="+mn-cs"/>
                        </a:rPr>
                        <a:t>44425-0050</a:t>
                      </a:r>
                      <a:endParaRPr lang="en-US" sz="1400" strike="sngStrike"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If DISCIPLINARY-ACTION-REASON-CODE is "21", "22", "23", "41", "42", "44", "45", "55", "56", or </a:t>
                      </a:r>
                      <a:r>
                        <a:rPr lang="en-US" sz="1400" kern="1200" dirty="0">
                          <a:solidFill>
                            <a:schemeClr val="dk1"/>
                          </a:solidFill>
                          <a:effectLst/>
                          <a:highlight>
                            <a:srgbClr val="FFFF00"/>
                          </a:highlight>
                          <a:latin typeface="+mn-lt"/>
                          <a:ea typeface="+mn-ea"/>
                          <a:cs typeface="+mn-cs"/>
                        </a:rPr>
                        <a:t>"61", </a:t>
                      </a:r>
                      <a:r>
                        <a:rPr lang="en-US" sz="1400" kern="1200" dirty="0">
                          <a:solidFill>
                            <a:schemeClr val="dk1"/>
                          </a:solidFill>
                          <a:effectLst/>
                          <a:latin typeface="+mn-lt"/>
                          <a:ea typeface="+mn-ea"/>
                          <a:cs typeface="+mn-cs"/>
                        </a:rPr>
                        <a:t>then BEHAVIOR-LOCATION-CODE must be "00".</a:t>
                      </a:r>
                      <a:endParaRPr lang="en-US" sz="1400" strike="sngStrike" kern="1200" dirty="0">
                        <a:solidFill>
                          <a:schemeClr val="dk1"/>
                        </a:solidFill>
                        <a:latin typeface="+mn-lt"/>
                        <a:ea typeface="+mn-ea"/>
                        <a:cs typeface="+mn-cs"/>
                      </a:endParaRPr>
                    </a:p>
                  </a:txBody>
                  <a:tcPr/>
                </a:tc>
                <a:tc rowSpan="2">
                  <a:txBody>
                    <a:bodyPr/>
                    <a:lstStyle/>
                    <a:p>
                      <a:r>
                        <a:rPr lang="en-US" sz="1400" strike="noStrike" dirty="0"/>
                        <a:t>F</a:t>
                      </a:r>
                    </a:p>
                  </a:txBody>
                  <a:tcPr/>
                </a:tc>
                <a:tc rowSpan="2">
                  <a:txBody>
                    <a:bodyPr/>
                    <a:lstStyle/>
                    <a:p>
                      <a:r>
                        <a:rPr lang="en-US" sz="1400" strike="noStrike" dirty="0"/>
                        <a:t>3</a:t>
                      </a:r>
                    </a:p>
                  </a:txBody>
                  <a:tcPr/>
                </a:tc>
                <a:tc rowSpan="2">
                  <a:txBody>
                    <a:bodyPr/>
                    <a:lstStyle/>
                    <a:p>
                      <a:r>
                        <a:rPr lang="en-US" sz="1400" strike="noStrike" dirty="0"/>
                        <a:t>District, </a:t>
                      </a:r>
                    </a:p>
                    <a:p>
                      <a:r>
                        <a:rPr lang="en-US" sz="1400" strike="noStrike" dirty="0"/>
                        <a:t>Campus,</a:t>
                      </a:r>
                    </a:p>
                    <a:p>
                      <a:r>
                        <a:rPr lang="en-US" sz="1400" strike="noStrike" dirty="0"/>
                        <a:t>Charter</a:t>
                      </a:r>
                    </a:p>
                  </a:txBody>
                  <a:tcPr/>
                </a:tc>
                <a:extLst>
                  <a:ext uri="{0D108BD9-81ED-4DB2-BD59-A6C34878D82A}">
                    <a16:rowId xmlns:a16="http://schemas.microsoft.com/office/drawing/2014/main" val="3501745496"/>
                  </a:ext>
                </a:extLst>
              </a:tr>
              <a:tr h="36576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If a student is reported with a TX-</a:t>
                      </a:r>
                      <a:r>
                        <a:rPr lang="en-US" sz="1400" kern="1200" dirty="0" err="1">
                          <a:solidFill>
                            <a:schemeClr val="dk1"/>
                          </a:solidFill>
                          <a:effectLst/>
                          <a:latin typeface="+mn-lt"/>
                          <a:ea typeface="+mn-ea"/>
                          <a:cs typeface="+mn-cs"/>
                        </a:rPr>
                        <a:t>DisciplinaryActionReason</a:t>
                      </a:r>
                      <a:r>
                        <a:rPr lang="en-US" sz="1400" kern="1200" dirty="0">
                          <a:solidFill>
                            <a:schemeClr val="dk1"/>
                          </a:solidFill>
                          <a:effectLst/>
                          <a:latin typeface="+mn-lt"/>
                          <a:ea typeface="+mn-ea"/>
                          <a:cs typeface="+mn-cs"/>
                        </a:rPr>
                        <a:t> for which the Texas Education Code Chapter 37 does not specify a location, then the TX-</a:t>
                      </a:r>
                      <a:r>
                        <a:rPr lang="en-US" sz="1400" kern="1200" dirty="0" err="1">
                          <a:solidFill>
                            <a:schemeClr val="dk1"/>
                          </a:solidFill>
                          <a:effectLst/>
                          <a:latin typeface="+mn-lt"/>
                          <a:ea typeface="+mn-ea"/>
                          <a:cs typeface="+mn-cs"/>
                        </a:rPr>
                        <a:t>BehaviorLocation</a:t>
                      </a:r>
                      <a:r>
                        <a:rPr lang="en-US" sz="1400" kern="1200" dirty="0">
                          <a:solidFill>
                            <a:schemeClr val="dk1"/>
                          </a:solidFill>
                          <a:effectLst/>
                          <a:latin typeface="+mn-lt"/>
                          <a:ea typeface="+mn-ea"/>
                          <a:cs typeface="+mn-cs"/>
                        </a:rPr>
                        <a:t> must be reported as "not applicable".</a:t>
                      </a:r>
                      <a:endParaRPr lang="en-US" sz="1100" strike="sngStrike" kern="1200" dirty="0">
                        <a:solidFill>
                          <a:schemeClr val="dk1"/>
                        </a:solidFill>
                        <a:latin typeface="+mn-lt"/>
                        <a:ea typeface="+mn-ea"/>
                        <a:cs typeface="+mn-cs"/>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93426306"/>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4045851" cy="369332"/>
          </a:xfrm>
          <a:prstGeom prst="rect">
            <a:avLst/>
          </a:prstGeom>
        </p:spPr>
        <p:txBody>
          <a:bodyPr wrap="none">
            <a:spAutoFit/>
          </a:bodyPr>
          <a:lstStyle/>
          <a:p>
            <a:r>
              <a:rPr lang="en-US" dirty="0"/>
              <a:t>Student - Disciplinary Action Context Rules</a:t>
            </a:r>
          </a:p>
        </p:txBody>
      </p:sp>
      <p:sp>
        <p:nvSpPr>
          <p:cNvPr id="7" name="Rectangle 6">
            <a:extLst>
              <a:ext uri="{FF2B5EF4-FFF2-40B4-BE49-F238E27FC236}">
                <a16:creationId xmlns:a16="http://schemas.microsoft.com/office/drawing/2014/main" id="{CEFE267D-7D12-4E6C-A437-DF3ACF52A4C0}"/>
              </a:ext>
            </a:extLst>
          </p:cNvPr>
          <p:cNvSpPr/>
          <p:nvPr/>
        </p:nvSpPr>
        <p:spPr>
          <a:xfrm>
            <a:off x="350196" y="4298314"/>
            <a:ext cx="8443609" cy="584775"/>
          </a:xfrm>
          <a:prstGeom prst="rect">
            <a:avLst/>
          </a:prstGeom>
        </p:spPr>
        <p:txBody>
          <a:bodyPr wrap="square">
            <a:spAutoFit/>
          </a:bodyPr>
          <a:lstStyle/>
          <a:p>
            <a:pPr marL="285750" indent="-285750">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Legislation does not specify where the Bullying DISCIPLINE-ACTION-REASON-CODE takes place, therefore behavior location must be reported as “not applicable”.</a:t>
            </a:r>
          </a:p>
        </p:txBody>
      </p:sp>
    </p:spTree>
    <p:extLst>
      <p:ext uri="{BB962C8B-B14F-4D97-AF65-F5344CB8AC3E}">
        <p14:creationId xmlns:p14="http://schemas.microsoft.com/office/powerpoint/2010/main" val="91117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54341" y="591710"/>
            <a:ext cx="8197829" cy="770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23888" y="591710"/>
            <a:ext cx="8334420" cy="4056289"/>
          </a:xfrm>
        </p:spPr>
        <p:txBody>
          <a:bodyPr>
            <a:normAutofit/>
          </a:bodyPr>
          <a:lstStyle/>
          <a:p>
            <a:pPr marL="571500" indent="-571500">
              <a:buFont typeface="+mj-lt"/>
              <a:buAutoNum type="romanUcPeriod"/>
            </a:pPr>
            <a:r>
              <a:rPr lang="en-US" sz="2600" dirty="0"/>
              <a:t>HB 692 – RELATED TO SUSPENSIONS FOR STUDENTS WHO ARE HOMELESS</a:t>
            </a:r>
          </a:p>
          <a:p>
            <a:pPr marL="571500" indent="-571500">
              <a:buFont typeface="+mj-lt"/>
              <a:buAutoNum type="romanUcPeriod"/>
            </a:pPr>
            <a:endParaRPr lang="en-US" sz="2600" dirty="0"/>
          </a:p>
          <a:p>
            <a:pPr marL="571500" indent="-571500">
              <a:buFont typeface="+mj-lt"/>
              <a:buAutoNum type="romanUcPeriod"/>
            </a:pPr>
            <a:r>
              <a:rPr lang="en-US" sz="2800" dirty="0"/>
              <a:t>DISCIPLINARY ACTION REASON CODE UPDATES</a:t>
            </a: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pPr marL="571500" indent="-571500">
              <a:buFont typeface="+mj-lt"/>
              <a:buAutoNum type="romanUcPeriod"/>
            </a:pPr>
            <a:endParaRPr lang="en-US" sz="2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87011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BBA-3884-4615-8908-6D1757DB6038}"/>
              </a:ext>
            </a:extLst>
          </p:cNvPr>
          <p:cNvSpPr>
            <a:spLocks noGrp="1"/>
          </p:cNvSpPr>
          <p:nvPr>
            <p:ph type="title"/>
          </p:nvPr>
        </p:nvSpPr>
        <p:spPr/>
        <p:txBody>
          <a:bodyPr/>
          <a:lstStyle/>
          <a:p>
            <a:r>
              <a:rPr lang="en-US" dirty="0"/>
              <a:t>Background	</a:t>
            </a:r>
          </a:p>
        </p:txBody>
      </p:sp>
      <p:sp>
        <p:nvSpPr>
          <p:cNvPr id="5" name="Content Placeholder 4">
            <a:extLst>
              <a:ext uri="{FF2B5EF4-FFF2-40B4-BE49-F238E27FC236}">
                <a16:creationId xmlns:a16="http://schemas.microsoft.com/office/drawing/2014/main" id="{1FCA9A2B-0CD8-4604-A8F0-1C37644589AE}"/>
              </a:ext>
            </a:extLst>
          </p:cNvPr>
          <p:cNvSpPr>
            <a:spLocks noGrp="1"/>
          </p:cNvSpPr>
          <p:nvPr>
            <p:ph idx="1"/>
          </p:nvPr>
        </p:nvSpPr>
        <p:spPr/>
        <p:txBody>
          <a:bodyPr/>
          <a:lstStyle/>
          <a:p>
            <a:r>
              <a:rPr lang="en-US" dirty="0"/>
              <a:t>Under </a:t>
            </a:r>
            <a:r>
              <a:rPr lang="en-US" dirty="0">
                <a:hlinkClick r:id="rId2"/>
              </a:rPr>
              <a:t>HB 692</a:t>
            </a:r>
            <a:r>
              <a:rPr lang="en-US" dirty="0"/>
              <a:t>, suspensions for homeless students are addressed.  </a:t>
            </a:r>
          </a:p>
          <a:p>
            <a:endParaRPr lang="en-US" dirty="0"/>
          </a:p>
          <a:p>
            <a:r>
              <a:rPr lang="en-US" dirty="0"/>
              <a:t>A student who is homeless cannot be placed in out of school suspension unless the student engages in conduct described in TEC 37.005(c) 1-3. </a:t>
            </a:r>
            <a:r>
              <a:rPr lang="en-US" dirty="0">
                <a:hlinkClick r:id="rId3"/>
              </a:rPr>
              <a:t>TEC 37</a:t>
            </a:r>
            <a:endParaRPr lang="en-US" dirty="0"/>
          </a:p>
          <a:p>
            <a:endParaRPr lang="en-US" dirty="0"/>
          </a:p>
        </p:txBody>
      </p:sp>
    </p:spTree>
    <p:extLst>
      <p:ext uri="{BB962C8B-B14F-4D97-AF65-F5344CB8AC3E}">
        <p14:creationId xmlns:p14="http://schemas.microsoft.com/office/powerpoint/2010/main" val="141966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5D6A-4574-4B8F-8B09-BAC38134246C}"/>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19D74F80-E951-4E87-824B-60C5D18ACD40}"/>
              </a:ext>
            </a:extLst>
          </p:cNvPr>
          <p:cNvSpPr>
            <a:spLocks noGrp="1"/>
          </p:cNvSpPr>
          <p:nvPr>
            <p:ph idx="1"/>
          </p:nvPr>
        </p:nvSpPr>
        <p:spPr/>
        <p:txBody>
          <a:bodyPr>
            <a:normAutofit/>
          </a:bodyPr>
          <a:lstStyle/>
          <a:p>
            <a:pPr marL="0" indent="0">
              <a:buNone/>
            </a:pPr>
            <a:r>
              <a:rPr lang="en-US" dirty="0"/>
              <a:t>HB 692</a:t>
            </a:r>
          </a:p>
          <a:p>
            <a:pPr marL="0" indent="0">
              <a:buNone/>
            </a:pPr>
            <a:r>
              <a:rPr lang="en-US" sz="1800" dirty="0"/>
              <a:t>AN ACT relating to the suspension of a student who is homeless from public school.</a:t>
            </a:r>
          </a:p>
          <a:p>
            <a:pPr marL="0" indent="0">
              <a:buNone/>
            </a:pPr>
            <a:r>
              <a:rPr lang="en-US" sz="1800" dirty="0"/>
              <a:t>BE IT ENACTED BY THE LEGISLATURE OF THE STATE OF TEXAS:</a:t>
            </a:r>
          </a:p>
          <a:p>
            <a:pPr marL="0" indent="0">
              <a:buNone/>
            </a:pPr>
            <a:r>
              <a:rPr lang="en-US" sz="1800" dirty="0"/>
              <a:t>SECTION 1. Section 37.005, Education Code, is amended by adding Subsection (d) to read as follows:</a:t>
            </a:r>
          </a:p>
          <a:p>
            <a:pPr marL="0" indent="0">
              <a:buNone/>
            </a:pPr>
            <a:r>
              <a:rPr lang="en-US" sz="1800" u="sng" dirty="0">
                <a:highlight>
                  <a:srgbClr val="FFFF00"/>
                </a:highlight>
              </a:rPr>
              <a:t>(d)  A school district or open-enrollment charter school may not place a student who is homeless in out-of-school suspension unless the student engages in conduct described by Subsections (c)(1)-(3) while on school property or while attending a school-sponsored or school-related activity on or off of school property.  The campus behavior coordinator may coordinate with the school district's homeless education liaison to identify appropriate alternatives to out-of-school suspension for a student who is homeless. In this subsection, "student who is homeless" has the meaning assigned to the term "homeless children and </a:t>
            </a:r>
            <a:r>
              <a:rPr lang="en-US" sz="1800" u="sng" dirty="0" err="1">
                <a:highlight>
                  <a:srgbClr val="FFFF00"/>
                </a:highlight>
              </a:rPr>
              <a:t>youths“under</a:t>
            </a:r>
            <a:r>
              <a:rPr lang="en-US" sz="1800" u="sng" dirty="0">
                <a:highlight>
                  <a:srgbClr val="FFFF00"/>
                </a:highlight>
              </a:rPr>
              <a:t> 42 U.S.C. Section 11434a.</a:t>
            </a:r>
            <a:endParaRPr lang="en-US" sz="1800" dirty="0">
              <a:highlight>
                <a:srgbClr val="FFFF00"/>
              </a:highlight>
            </a:endParaRPr>
          </a:p>
        </p:txBody>
      </p:sp>
    </p:spTree>
    <p:extLst>
      <p:ext uri="{BB962C8B-B14F-4D97-AF65-F5344CB8AC3E}">
        <p14:creationId xmlns:p14="http://schemas.microsoft.com/office/powerpoint/2010/main" val="376090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400367652"/>
              </p:ext>
            </p:extLst>
          </p:nvPr>
        </p:nvGraphicFramePr>
        <p:xfrm>
          <a:off x="350195" y="1617539"/>
          <a:ext cx="8443610" cy="2529840"/>
        </p:xfrm>
        <a:graphic>
          <a:graphicData uri="http://schemas.openxmlformats.org/drawingml/2006/table">
            <a:tbl>
              <a:tblPr firstRow="1" bandRow="1">
                <a:tableStyleId>{5C22544A-7EE6-4342-B048-85BDC9FD1C3A}</a:tableStyleId>
              </a:tblPr>
              <a:tblGrid>
                <a:gridCol w="1110857">
                  <a:extLst>
                    <a:ext uri="{9D8B030D-6E8A-4147-A177-3AD203B41FA5}">
                      <a16:colId xmlns:a16="http://schemas.microsoft.com/office/drawing/2014/main" val="914786228"/>
                    </a:ext>
                  </a:extLst>
                </a:gridCol>
                <a:gridCol w="4462670">
                  <a:extLst>
                    <a:ext uri="{9D8B030D-6E8A-4147-A177-3AD203B41FA5}">
                      <a16:colId xmlns:a16="http://schemas.microsoft.com/office/drawing/2014/main" val="76551550"/>
                    </a:ext>
                  </a:extLst>
                </a:gridCol>
                <a:gridCol w="759179">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427097">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597936">
                <a:tc rowSpan="2">
                  <a:txBody>
                    <a:bodyPr/>
                    <a:lstStyle/>
                    <a:p>
                      <a:r>
                        <a:rPr lang="en-US" sz="1400" kern="1200" dirty="0">
                          <a:solidFill>
                            <a:schemeClr val="dk1"/>
                          </a:solidFill>
                          <a:effectLst/>
                          <a:latin typeface="+mn-lt"/>
                          <a:ea typeface="+mn-ea"/>
                          <a:cs typeface="+mn-cs"/>
                        </a:rPr>
                        <a:t>44425-new1</a:t>
                      </a:r>
                    </a:p>
                    <a:p>
                      <a:r>
                        <a:rPr lang="en-US" sz="1400" kern="1200" dirty="0">
                          <a:solidFill>
                            <a:schemeClr val="dk1"/>
                          </a:solidFill>
                          <a:effectLst/>
                          <a:highlight>
                            <a:srgbClr val="FFFF00"/>
                          </a:highlight>
                          <a:latin typeface="+mn-lt"/>
                          <a:ea typeface="+mn-ea"/>
                          <a:cs typeface="+mn-cs"/>
                        </a:rPr>
                        <a:t>NEW</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If this student’s HOMELESS-STATUS-CODE is not “0”, and DISCIPLINARY-ACTION-CODE is "05" or "25", then DISCIPLINARY-ACTION-REASON-CODE should be "04", "05", "11", "12", "13", "14", "27", "28", "29", "30", "31", or "32".</a:t>
                      </a:r>
                    </a:p>
                  </a:txBody>
                  <a:tcPr marL="45720" marR="45720"/>
                </a:tc>
                <a:tc rowSpan="2">
                  <a:txBody>
                    <a:bodyPr/>
                    <a:lstStyle/>
                    <a:p>
                      <a:r>
                        <a:rPr lang="en-US" sz="1400" strike="noStrike" dirty="0"/>
                        <a:t>F</a:t>
                      </a:r>
                    </a:p>
                  </a:txBody>
                  <a:tcPr/>
                </a:tc>
                <a:tc rowSpan="2">
                  <a:txBody>
                    <a:bodyPr/>
                    <a:lstStyle/>
                    <a:p>
                      <a:r>
                        <a:rPr lang="en-US" sz="1400" strike="noStrike" dirty="0"/>
                        <a:t>3</a:t>
                      </a:r>
                    </a:p>
                  </a:txBody>
                  <a:tcPr/>
                </a:tc>
                <a:tc rowSpan="2">
                  <a:txBody>
                    <a:bodyPr/>
                    <a:lstStyle/>
                    <a:p>
                      <a:r>
                        <a:rPr lang="en-US" sz="1400" strike="noStrike" dirty="0"/>
                        <a:t>District, </a:t>
                      </a:r>
                    </a:p>
                    <a:p>
                      <a:r>
                        <a:rPr lang="en-US" sz="1400" strike="noStrike" dirty="0"/>
                        <a:t>Campus,</a:t>
                      </a:r>
                    </a:p>
                    <a:p>
                      <a:r>
                        <a:rPr lang="en-US" sz="1400" strike="noStrike" dirty="0"/>
                        <a:t>Charter</a:t>
                      </a:r>
                    </a:p>
                  </a:txBody>
                  <a:tcPr/>
                </a:tc>
                <a:extLst>
                  <a:ext uri="{0D108BD9-81ED-4DB2-BD59-A6C34878D82A}">
                    <a16:rowId xmlns:a16="http://schemas.microsoft.com/office/drawing/2014/main" val="3501745496"/>
                  </a:ext>
                </a:extLst>
              </a:tr>
              <a:tr h="768775">
                <a:tc vMerge="1">
                  <a:txBody>
                    <a:bodyPr/>
                    <a:lstStyle/>
                    <a:p>
                      <a:endParaRPr lang="en-US" sz="1400" strike="sngStrike" dirty="0"/>
                    </a:p>
                  </a:txBody>
                  <a:tcPr/>
                </a:tc>
                <a:tc>
                  <a:txBody>
                    <a:bodyPr/>
                    <a:lstStyle/>
                    <a:p>
                      <a:pPr marL="0" marR="0">
                        <a:lnSpc>
                          <a:spcPct val="100000"/>
                        </a:lnSpc>
                        <a:spcBef>
                          <a:spcPts val="0"/>
                        </a:spcBef>
                        <a:spcAft>
                          <a:spcPts val="0"/>
                        </a:spcAft>
                      </a:pPr>
                      <a:r>
                        <a:rPr lang="en-US" sz="1400" kern="1200" dirty="0">
                          <a:solidFill>
                            <a:schemeClr val="dk1"/>
                          </a:solidFill>
                          <a:effectLst/>
                          <a:latin typeface="+mn-lt"/>
                          <a:ea typeface="+mn-ea"/>
                          <a:cs typeface="+mn-cs"/>
                        </a:rPr>
                        <a:t>A homeless student should not receive an out-of-school suspension (TX-DisciplinaryActionCode "05" or "25"), unless they are being disciplined for one of the following TX-DisciplinaryActionReasons: "04", "05", "11", "12", "13", "14", "27", "28”, "29", "30", "31", or "32".</a:t>
                      </a:r>
                    </a:p>
                  </a:txBody>
                  <a:tcPr marL="68580" marR="68580" marT="0" marB="0"/>
                </a:tc>
                <a:tc vMerge="1">
                  <a:txBody>
                    <a:bodyPr/>
                    <a:lstStyle/>
                    <a:p>
                      <a:endParaRPr lang="en-US" sz="1400" strike="noStrike" dirty="0"/>
                    </a:p>
                  </a:txBody>
                  <a:tcPr/>
                </a:tc>
                <a:tc vMerge="1">
                  <a:txBody>
                    <a:bodyPr/>
                    <a:lstStyle/>
                    <a:p>
                      <a:endParaRPr lang="en-US" sz="1400" strike="noStrike" dirty="0"/>
                    </a:p>
                  </a:txBody>
                  <a:tcPr/>
                </a:tc>
                <a:tc vMerge="1">
                  <a:txBody>
                    <a:bodyPr/>
                    <a:lstStyle/>
                    <a:p>
                      <a:endParaRPr lang="en-US" sz="1400" strike="noStrike" dirty="0"/>
                    </a:p>
                  </a:txBody>
                  <a:tcPr/>
                </a:tc>
                <a:extLst>
                  <a:ext uri="{0D108BD9-81ED-4DB2-BD59-A6C34878D82A}">
                    <a16:rowId xmlns:a16="http://schemas.microsoft.com/office/drawing/2014/main" val="840698305"/>
                  </a:ext>
                </a:extLst>
              </a:tr>
            </a:tbl>
          </a:graphicData>
        </a:graphic>
      </p:graphicFrame>
      <p:sp>
        <p:nvSpPr>
          <p:cNvPr id="4" name="Rectangle 3">
            <a:extLst>
              <a:ext uri="{FF2B5EF4-FFF2-40B4-BE49-F238E27FC236}">
                <a16:creationId xmlns:a16="http://schemas.microsoft.com/office/drawing/2014/main" id="{FF50E5F0-A0DB-4E47-A304-A1ADFCB612C6}"/>
              </a:ext>
            </a:extLst>
          </p:cNvPr>
          <p:cNvSpPr/>
          <p:nvPr/>
        </p:nvSpPr>
        <p:spPr>
          <a:xfrm>
            <a:off x="350195" y="947668"/>
            <a:ext cx="4045851" cy="369332"/>
          </a:xfrm>
          <a:prstGeom prst="rect">
            <a:avLst/>
          </a:prstGeom>
        </p:spPr>
        <p:txBody>
          <a:bodyPr wrap="none">
            <a:spAutoFit/>
          </a:bodyPr>
          <a:lstStyle/>
          <a:p>
            <a:r>
              <a:rPr lang="en-US" dirty="0"/>
              <a:t>Student - Disciplinary Action Context Rules</a:t>
            </a:r>
          </a:p>
        </p:txBody>
      </p:sp>
    </p:spTree>
    <p:extLst>
      <p:ext uri="{BB962C8B-B14F-4D97-AF65-F5344CB8AC3E}">
        <p14:creationId xmlns:p14="http://schemas.microsoft.com/office/powerpoint/2010/main" val="103757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8" y="1972227"/>
            <a:ext cx="7030132" cy="431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2" y="815155"/>
            <a:ext cx="7886700" cy="3177380"/>
          </a:xfrm>
        </p:spPr>
        <p:txBody>
          <a:bodyPr>
            <a:normAutofit/>
          </a:bodyPr>
          <a:lstStyle/>
          <a:p>
            <a:pPr marL="514350" indent="-514350">
              <a:buFont typeface="+mj-lt"/>
              <a:buAutoNum type="romanUcPeriod"/>
            </a:pPr>
            <a:r>
              <a:rPr lang="en-US" dirty="0"/>
              <a:t>HB 692 – RELATED TO SUSPENSIONS FOR STUDENTS WHO ARE HOMELESS</a:t>
            </a:r>
          </a:p>
          <a:p>
            <a:pPr marL="514350" indent="-514350">
              <a:buFont typeface="+mj-lt"/>
              <a:buAutoNum type="romanUcPeriod"/>
            </a:pPr>
            <a:endParaRPr lang="en-US" dirty="0"/>
          </a:p>
          <a:p>
            <a:pPr marL="514350" indent="-514350">
              <a:buFont typeface="+mj-lt"/>
              <a:buAutoNum type="romanUcPeriod"/>
            </a:pPr>
            <a:r>
              <a:rPr lang="en-US" dirty="0"/>
              <a:t>DISCIPLINARY ACTION REASON CODE UPDATES</a:t>
            </a:r>
          </a:p>
          <a:p>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21460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CB03-B5DA-44F0-9CF6-F8B99934905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EC5F9BF-580E-4D77-A3D0-3526E1FF9D19}"/>
              </a:ext>
            </a:extLst>
          </p:cNvPr>
          <p:cNvSpPr>
            <a:spLocks noGrp="1"/>
          </p:cNvSpPr>
          <p:nvPr>
            <p:ph idx="1"/>
          </p:nvPr>
        </p:nvSpPr>
        <p:spPr>
          <a:xfrm>
            <a:off x="469783" y="1073791"/>
            <a:ext cx="8045567" cy="5103172"/>
          </a:xfrm>
        </p:spPr>
        <p:txBody>
          <a:bodyPr>
            <a:normAutofit/>
          </a:bodyPr>
          <a:lstStyle/>
          <a:p>
            <a:r>
              <a:rPr lang="en-US" dirty="0"/>
              <a:t>Under </a:t>
            </a:r>
            <a:r>
              <a:rPr lang="en-US" dirty="0">
                <a:hlinkClick r:id="rId2"/>
              </a:rPr>
              <a:t>SB 2432</a:t>
            </a:r>
            <a:r>
              <a:rPr lang="en-US" dirty="0"/>
              <a:t> , TEC section 37.006(a) is expanded to allow the removal of a public school student from the classroom following engaging in conduct that contains elements of the offense of harassment under Section 42.07(a)(1), (2), (3), or (7) Penal Code, against an employee of the school district.</a:t>
            </a:r>
          </a:p>
        </p:txBody>
      </p:sp>
    </p:spTree>
    <p:extLst>
      <p:ext uri="{BB962C8B-B14F-4D97-AF65-F5344CB8AC3E}">
        <p14:creationId xmlns:p14="http://schemas.microsoft.com/office/powerpoint/2010/main" val="19014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93B4-5FEB-45F8-8696-11A1B42C71C6}"/>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0F3C01C0-6CF9-40A4-85E0-5A4071059F35}"/>
              </a:ext>
            </a:extLst>
          </p:cNvPr>
          <p:cNvSpPr>
            <a:spLocks noGrp="1"/>
          </p:cNvSpPr>
          <p:nvPr>
            <p:ph idx="1"/>
          </p:nvPr>
        </p:nvSpPr>
        <p:spPr/>
        <p:txBody>
          <a:bodyPr>
            <a:normAutofit/>
          </a:bodyPr>
          <a:lstStyle/>
          <a:p>
            <a:pPr marL="0" indent="0">
              <a:buNone/>
            </a:pPr>
            <a:r>
              <a:rPr lang="en-US" dirty="0"/>
              <a:t>SB 2432</a:t>
            </a:r>
          </a:p>
          <a:p>
            <a:pPr marL="0" indent="0">
              <a:buNone/>
            </a:pPr>
            <a:r>
              <a:rPr lang="en-US" sz="1600" dirty="0"/>
              <a:t>AN ACT relating to the removal of a public school student from the classroom following certain conduct.</a:t>
            </a:r>
          </a:p>
          <a:p>
            <a:pPr marL="0" indent="0">
              <a:buNone/>
            </a:pPr>
            <a:r>
              <a:rPr lang="en-US" sz="1600" dirty="0"/>
              <a:t>BE IT ENACTED BY THE LEGISLATURE OF THE STATE OF TEXAS:</a:t>
            </a:r>
          </a:p>
          <a:p>
            <a:pPr marL="0" indent="0">
              <a:buNone/>
            </a:pPr>
            <a:r>
              <a:rPr lang="en-US" sz="1600" dirty="0"/>
              <a:t>SECTION 1.  Section 37.006(a), Education Code, is amended to read as follows:</a:t>
            </a:r>
          </a:p>
          <a:p>
            <a:pPr marL="0" indent="0">
              <a:buNone/>
            </a:pPr>
            <a:r>
              <a:rPr lang="en-US" sz="1600" dirty="0"/>
              <a:t>(a)  A student shall be removed from class and placed in a disciplinary alternative education program as provided by Section 37.008 if the student:</a:t>
            </a:r>
          </a:p>
          <a:p>
            <a:pPr marL="0" indent="0">
              <a:buNone/>
            </a:pPr>
            <a:r>
              <a:rPr lang="en-US" sz="1600" dirty="0"/>
              <a:t>…</a:t>
            </a:r>
          </a:p>
          <a:p>
            <a:pPr marL="457200" lvl="1" indent="0">
              <a:buNone/>
            </a:pPr>
            <a:r>
              <a:rPr lang="en-US" sz="1600" dirty="0"/>
              <a:t>(2)  commits the following on or within 300 feet of school property, as measured from any point on the school's real property boundary line, or while attending a school-sponsored or school-related activity on or off of school property:</a:t>
            </a:r>
          </a:p>
          <a:p>
            <a:pPr marL="457200" lvl="1" indent="0">
              <a:buNone/>
            </a:pPr>
            <a:r>
              <a:rPr lang="en-US" sz="1600" dirty="0"/>
              <a:t>…</a:t>
            </a:r>
          </a:p>
          <a:p>
            <a:pPr marL="457200" lvl="1" indent="0">
              <a:buNone/>
            </a:pPr>
            <a:r>
              <a:rPr lang="en-US" sz="1600" u="sng" dirty="0">
                <a:highlight>
                  <a:srgbClr val="FFFF00"/>
                </a:highlight>
              </a:rPr>
              <a:t>(G)  engages in conduct that contains the elements of the offense of harassment under Section 42.07(a)(1), (2), (3), or (7), Penal Code, against an employee of the school district</a:t>
            </a:r>
            <a:r>
              <a:rPr lang="en-US" sz="1600" dirty="0">
                <a:highlight>
                  <a:srgbClr val="FFFF00"/>
                </a:highlight>
              </a:rPr>
              <a:t>.</a:t>
            </a:r>
          </a:p>
          <a:p>
            <a:endParaRPr lang="en-US" dirty="0"/>
          </a:p>
        </p:txBody>
      </p:sp>
    </p:spTree>
    <p:extLst>
      <p:ext uri="{BB962C8B-B14F-4D97-AF65-F5344CB8AC3E}">
        <p14:creationId xmlns:p14="http://schemas.microsoft.com/office/powerpoint/2010/main" val="249343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CB03-B5DA-44F0-9CF6-F8B99934905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EC5F9BF-580E-4D77-A3D0-3526E1FF9D19}"/>
              </a:ext>
            </a:extLst>
          </p:cNvPr>
          <p:cNvSpPr>
            <a:spLocks noGrp="1"/>
          </p:cNvSpPr>
          <p:nvPr>
            <p:ph idx="1"/>
          </p:nvPr>
        </p:nvSpPr>
        <p:spPr>
          <a:xfrm>
            <a:off x="469783" y="1073791"/>
            <a:ext cx="8045567" cy="5103172"/>
          </a:xfrm>
        </p:spPr>
        <p:txBody>
          <a:bodyPr>
            <a:normAutofit/>
          </a:bodyPr>
          <a:lstStyle/>
          <a:p>
            <a:r>
              <a:rPr lang="en-US" dirty="0"/>
              <a:t>Under </a:t>
            </a:r>
            <a:r>
              <a:rPr lang="en-US" dirty="0">
                <a:hlinkClick r:id="rId2"/>
              </a:rPr>
              <a:t>SB 179</a:t>
            </a:r>
            <a:r>
              <a:rPr lang="en-US" dirty="0"/>
              <a:t> (85th), TEC section 37.0052 was added to allow a public school to expel a student from the classroom for certain bullying behaviors. </a:t>
            </a:r>
          </a:p>
          <a:p>
            <a:pPr marL="0" indent="0">
              <a:buNone/>
            </a:pPr>
            <a:endParaRPr lang="en-US" dirty="0"/>
          </a:p>
          <a:p>
            <a:r>
              <a:rPr lang="en-US" dirty="0"/>
              <a:t>The offense of bullying under TEC 37.0052, which addresses the expulsion of students for certain bullying behaviors allows for either a discretionary removal to DAEP or an expulsion.</a:t>
            </a:r>
          </a:p>
        </p:txBody>
      </p:sp>
    </p:spTree>
    <p:extLst>
      <p:ext uri="{BB962C8B-B14F-4D97-AF65-F5344CB8AC3E}">
        <p14:creationId xmlns:p14="http://schemas.microsoft.com/office/powerpoint/2010/main" val="2345576942"/>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llection xmlns="5c8ce246-9bf7-4847-93b0-5471cf462eac">
      <Value>PEIMS</Value>
    </Collection>
    <Legislation xmlns="5c8ce246-9bf7-4847-93b0-5471cf462eac" xsi:nil="true"/>
    <Document_x0020_Type xmlns="5c8ce246-9bf7-4847-93b0-5471cf462eac">Other</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ECB03-E25A-4549-BB34-CEA96002F12D}">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db5e514-a680-4fd2-83c7-aca22b4666fd"/>
    <ds:schemaRef ds:uri="5c8ce246-9bf7-4847-93b0-5471cf462eac"/>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BA0208A-80DD-4280-944E-C72FC14C1F42}">
  <ds:schemaRefs>
    <ds:schemaRef ds:uri="http://schemas.microsoft.com/sharepoint/v3/contenttype/forms"/>
  </ds:schemaRefs>
</ds:datastoreItem>
</file>

<file path=customXml/itemProps3.xml><?xml version="1.0" encoding="utf-8"?>
<ds:datastoreItem xmlns:ds="http://schemas.openxmlformats.org/officeDocument/2006/customXml" ds:itemID="{5963E80B-E18E-43E1-8213-945731989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5374</TotalTime>
  <Words>1479</Words>
  <Application>Microsoft Office PowerPoint</Application>
  <PresentationFormat>On-screen Show (4:3)</PresentationFormat>
  <Paragraphs>161</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Tw Cen MT</vt:lpstr>
      <vt:lpstr>Tw Cen MT Condensed</vt:lpstr>
      <vt:lpstr>Tw Cen MT Condensed Extra Bold</vt:lpstr>
      <vt:lpstr>TSDS Template 2018 small</vt:lpstr>
      <vt:lpstr>DISCIPLINE REPORTING</vt:lpstr>
      <vt:lpstr>aGENDA</vt:lpstr>
      <vt:lpstr>Background </vt:lpstr>
      <vt:lpstr>Legislation</vt:lpstr>
      <vt:lpstr>Business Rules</vt:lpstr>
      <vt:lpstr>aGENDA</vt:lpstr>
      <vt:lpstr>Background</vt:lpstr>
      <vt:lpstr>legislation</vt:lpstr>
      <vt:lpstr>Background</vt:lpstr>
      <vt:lpstr>legislation</vt:lpstr>
      <vt:lpstr>DISCIPLINARY-ACTION-REASON-CODE</vt:lpstr>
      <vt:lpstr>Business Rules</vt:lpstr>
      <vt:lpstr>Business Rules</vt:lpstr>
      <vt:lpstr>Business Rules</vt:lpstr>
      <vt:lpstr>Business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2019 Discipline Topics</dc:title>
  <dc:creator>Elledge, Michele</dc:creator>
  <cp:lastModifiedBy>Helms, Jeanine</cp:lastModifiedBy>
  <cp:revision>210</cp:revision>
  <dcterms:created xsi:type="dcterms:W3CDTF">2019-05-31T14:09:25Z</dcterms:created>
  <dcterms:modified xsi:type="dcterms:W3CDTF">2019-07-22T21:16:49Z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