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11"/>
  </p:notesMasterIdLst>
  <p:handoutMasterIdLst>
    <p:handoutMasterId r:id="rId12"/>
  </p:handoutMasterIdLst>
  <p:sldIdLst>
    <p:sldId id="466" r:id="rId5"/>
    <p:sldId id="302" r:id="rId6"/>
    <p:sldId id="711" r:id="rId7"/>
    <p:sldId id="789" r:id="rId8"/>
    <p:sldId id="791" r:id="rId9"/>
    <p:sldId id="264" r:id="rId10"/>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9" autoAdjust="0"/>
    <p:restoredTop sz="94026" autoAdjust="0"/>
  </p:normalViewPr>
  <p:slideViewPr>
    <p:cSldViewPr>
      <p:cViewPr varScale="1">
        <p:scale>
          <a:sx n="68" d="100"/>
          <a:sy n="68" d="100"/>
        </p:scale>
        <p:origin x="16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dge, Michele" userId="e798f8b8-56fa-4e2c-bbca-38566d765dd9" providerId="ADAL" clId="{EB148980-CE90-4830-8C4A-6E08577F9FD6}"/>
    <pc:docChg chg="custSel modSld">
      <pc:chgData name="Elledge, Michele" userId="e798f8b8-56fa-4e2c-bbca-38566d765dd9" providerId="ADAL" clId="{EB148980-CE90-4830-8C4A-6E08577F9FD6}" dt="2019-07-20T11:23:33.055" v="2" actId="27636"/>
      <pc:docMkLst>
        <pc:docMk/>
      </pc:docMkLst>
      <pc:sldChg chg="modSp">
        <pc:chgData name="Elledge, Michele" userId="e798f8b8-56fa-4e2c-bbca-38566d765dd9" providerId="ADAL" clId="{EB148980-CE90-4830-8C4A-6E08577F9FD6}" dt="2019-07-20T11:23:33.055" v="2" actId="27636"/>
        <pc:sldMkLst>
          <pc:docMk/>
          <pc:sldMk cId="1179383200" sldId="711"/>
        </pc:sldMkLst>
        <pc:spChg chg="mod">
          <ac:chgData name="Elledge, Michele" userId="e798f8b8-56fa-4e2c-bbca-38566d765dd9" providerId="ADAL" clId="{EB148980-CE90-4830-8C4A-6E08577F9FD6}" dt="2019-07-20T11:23:33.055" v="2" actId="27636"/>
          <ac:spMkLst>
            <pc:docMk/>
            <pc:sldMk cId="1179383200" sldId="711"/>
            <ac:spMk id="4" creationId="{23F5C6C5-AEF6-46AF-92D7-B82880C34A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7/20/2019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7/20/2019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5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84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D2EA6E25-09F2-4560-B83B-32573EAB577D}" type="datetime1">
              <a:rPr lang="en-US" smtClean="0"/>
              <a:t>7/20/2019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811D5734-CAD1-4263-A67C-1DFD4AA9C666}" type="datetime1">
              <a:rPr lang="en-US" smtClean="0"/>
              <a:t>7/20/2019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2C3F125-71B9-46F3-9F8B-A69A73D5BBCC}" type="datetime1">
              <a:rPr lang="en-US" smtClean="0"/>
              <a:t>7/20/2019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r>
              <a:rPr lang="en-US" dirty="0"/>
              <a:t>July 30, 2019 - August 1, 2019</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7664E7C-DF17-49E2-8696-B5F18CB43932}" type="datetime1">
              <a:rPr lang="en-US" smtClean="0"/>
              <a:t>7/20/2019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C696083-A289-406F-98BA-CC5CBBBB6FC7}" type="datetime1">
              <a:rPr lang="en-US" smtClean="0"/>
              <a:t>7/20/2019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35440EFE-74C0-423C-8C07-07D2C81AC221}" type="datetime1">
              <a:rPr lang="en-US" smtClean="0"/>
              <a:t>7/20/2019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r>
              <a:rPr lang="en-US" dirty="0"/>
              <a:t>July 30, 2019 - August 1, 2019</a:t>
            </a:r>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E47D8C65-99C3-4DD6-91EE-E38790DB6376}" type="datetime1">
              <a:rPr lang="en-US" smtClean="0"/>
              <a:t>7/20/2019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64AB62F8-B795-4C7F-86C6-1C7D8CCEAC01}" type="datetime1">
              <a:rPr lang="en-US" smtClean="0"/>
              <a:t>7/20/2019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9A055496-9561-4D1D-9B8A-1D94D146627B}" type="datetime1">
              <a:rPr lang="en-US" smtClean="0"/>
              <a:t>7/20/2019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40EED305-A687-4E1F-A5B2-4E359CB20A62}" type="datetime1">
              <a:rPr lang="en-US" smtClean="0"/>
              <a:t>7/20/2019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A1A88F7E-DA3C-461D-A583-43E3017B184F}" type="datetime1">
              <a:rPr lang="en-US" smtClean="0"/>
              <a:t>7/20/2019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40AB6EA3-A4BA-4F2F-A5B1-6E0719E640B3}" type="datetime1">
              <a:rPr lang="en-US" smtClean="0"/>
              <a:t>7/20/2019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82590C94-F64D-41A3-BAE2-D75E2879FE98}" type="datetime1">
              <a:rPr lang="en-US" smtClean="0"/>
              <a:t>7/20/2019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0" y="4876800"/>
            <a:ext cx="6234115" cy="1116337"/>
          </a:xfrm>
        </p:spPr>
        <p:txBody>
          <a:bodyPr>
            <a:noAutofit/>
          </a:bodyPr>
          <a:lstStyle/>
          <a:p>
            <a:r>
              <a:rPr lang="en-US" sz="3600" dirty="0"/>
              <a:t>Armed Services Vocational Aptitude Battery (ASVAB) Revisions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July 31, 2019 – August 1,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555939"/>
            <a:ext cx="8139112" cy="6632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p:txBody>
          <a:bodyPr>
            <a:normAutofit/>
          </a:bodyPr>
          <a:lstStyle/>
          <a:p>
            <a:pPr marL="514350" indent="-514350">
              <a:buFont typeface="+mj-lt"/>
              <a:buAutoNum type="romanUcPeriod"/>
            </a:pPr>
            <a:r>
              <a:rPr lang="en-US" dirty="0"/>
              <a:t>Armed Services Vocational Aptitude Battery (ASVAB) Revisions</a:t>
            </a:r>
          </a:p>
          <a:p>
            <a:pPr marL="514350" indent="-514350">
              <a:buFont typeface="+mj-lt"/>
              <a:buAutoNum type="romanUcPeriod"/>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2</a:t>
            </a:fld>
            <a:endParaRPr lang="en-US" dirty="0"/>
          </a:p>
        </p:txBody>
      </p:sp>
    </p:spTree>
    <p:extLst>
      <p:ext uri="{BB962C8B-B14F-4D97-AF65-F5344CB8AC3E}">
        <p14:creationId xmlns:p14="http://schemas.microsoft.com/office/powerpoint/2010/main" val="168534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28650" y="22860"/>
            <a:ext cx="7318757" cy="793820"/>
          </a:xfrm>
        </p:spPr>
        <p:txBody>
          <a:bodyPr>
            <a:normAutofit/>
          </a:bodyPr>
          <a:lstStyle/>
          <a:p>
            <a:r>
              <a:rPr lang="en-US" dirty="0"/>
              <a:t>ASVAB REVISIONS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262563"/>
          </a:xfrm>
        </p:spPr>
        <p:txBody>
          <a:bodyPr>
            <a:normAutofit/>
          </a:bodyPr>
          <a:lstStyle/>
          <a:p>
            <a:r>
              <a:rPr lang="en-US" dirty="0"/>
              <a:t>The ARMED-SERVICE-VOC-APT-BATTERY-INDICATOR-CODE (E1625) data element was added to the PEIMS Fall Submission in 2018-2019.  It is collected on the LocalEducationAgencyExtension complex type.</a:t>
            </a:r>
          </a:p>
          <a:p>
            <a:r>
              <a:rPr lang="en-US" dirty="0"/>
              <a:t>Since not all LEAs serve grades 10-12, TEA has modified ARMED-SERVICES-VOC-APT-BATTERY-INDICATOR-CODE to be optional instead of mandatory. </a:t>
            </a:r>
          </a:p>
          <a:p>
            <a:r>
              <a:rPr lang="en-US" dirty="0"/>
              <a:t>Business validation rules will be used to control which LEAs should report the ARMED-SERVICES-VOC-APT-BATTERY-INDICATOR-CODE (E1625).</a:t>
            </a:r>
            <a:endParaRPr lang="en-US" sz="2800" dirty="0"/>
          </a:p>
          <a:p>
            <a:pPr marL="0" indent="0">
              <a:buNone/>
            </a:pPr>
            <a:endParaRPr lang="en-US" dirty="0"/>
          </a:p>
        </p:txBody>
      </p:sp>
    </p:spTree>
    <p:extLst>
      <p:ext uri="{BB962C8B-B14F-4D97-AF65-F5344CB8AC3E}">
        <p14:creationId xmlns:p14="http://schemas.microsoft.com/office/powerpoint/2010/main" val="117938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350195" y="87237"/>
            <a:ext cx="7568119" cy="793820"/>
          </a:xfrm>
        </p:spPr>
        <p:txBody>
          <a:bodyPr>
            <a:normAutofit/>
          </a:bodyPr>
          <a:lstStyle/>
          <a:p>
            <a:r>
              <a:rPr lang="en-US" dirty="0"/>
              <a:t>ASVAB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146874807"/>
              </p:ext>
            </p:extLst>
          </p:nvPr>
        </p:nvGraphicFramePr>
        <p:xfrm>
          <a:off x="350195" y="1313887"/>
          <a:ext cx="8443610" cy="23469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10010-000E</a:t>
                      </a:r>
                    </a:p>
                  </a:txBody>
                  <a:tcPr/>
                </a:tc>
                <a:tc>
                  <a:txBody>
                    <a:bodyPr/>
                    <a:lstStyle/>
                    <a:p>
                      <a:pPr marL="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For a Local Education Agency, the following must be provided: DISTRICT-ID</a:t>
                      </a:r>
                      <a:r>
                        <a:rPr lang="en-US" sz="1800" strike="sngStrike" kern="1200" dirty="0">
                          <a:solidFill>
                            <a:schemeClr val="dk1"/>
                          </a:solidFill>
                          <a:effectLst/>
                          <a:latin typeface="+mn-lt"/>
                          <a:ea typeface="+mn-ea"/>
                          <a:cs typeface="+mn-cs"/>
                        </a:rPr>
                        <a:t>, and ARMED-SERVICES-VOC-APT-BATTERY-INDICATOR-CODE</a:t>
                      </a:r>
                      <a:endParaRPr lang="en-US" sz="1400" kern="1200" dirty="0">
                        <a:solidFill>
                          <a:schemeClr val="dk1"/>
                        </a:solidFill>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For a Local Education Agency, the following must be provided: StateOrganizationId</a:t>
                      </a:r>
                      <a:r>
                        <a:rPr lang="en-US" sz="1800" strike="sngStrike" kern="1200" dirty="0">
                          <a:solidFill>
                            <a:schemeClr val="dk1"/>
                          </a:solidFill>
                          <a:effectLst/>
                          <a:latin typeface="+mn-lt"/>
                          <a:ea typeface="+mn-ea"/>
                          <a:cs typeface="+mn-cs"/>
                        </a:rPr>
                        <a:t>, and TX-ArmedServicesVocAptBatteryIndicatorCode</a:t>
                      </a:r>
                      <a:r>
                        <a:rPr lang="en-US" sz="1800" kern="1200" dirty="0">
                          <a:solidFill>
                            <a:schemeClr val="dk1"/>
                          </a:solidFill>
                          <a:effectLst/>
                          <a:latin typeface="+mn-lt"/>
                          <a:ea typeface="+mn-ea"/>
                          <a:cs typeface="+mn-cs"/>
                        </a:rPr>
                        <a:t>.</a:t>
                      </a:r>
                      <a:endParaRPr lang="en-US" sz="1400" kern="1200" dirty="0">
                        <a:solidFill>
                          <a:schemeClr val="dk1"/>
                        </a:solidFill>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r>
              <a:rPr lang="en-US" dirty="0"/>
              <a:t>Organization – District Field Validation Rules</a:t>
            </a:r>
          </a:p>
        </p:txBody>
      </p:sp>
      <p:sp>
        <p:nvSpPr>
          <p:cNvPr id="5" name="Rectangle 4">
            <a:extLst>
              <a:ext uri="{FF2B5EF4-FFF2-40B4-BE49-F238E27FC236}">
                <a16:creationId xmlns:a16="http://schemas.microsoft.com/office/drawing/2014/main" id="{42484DED-77C5-4059-9C27-5F62A658F573}"/>
              </a:ext>
            </a:extLst>
          </p:cNvPr>
          <p:cNvSpPr/>
          <p:nvPr/>
        </p:nvSpPr>
        <p:spPr>
          <a:xfrm>
            <a:off x="350195" y="4191000"/>
            <a:ext cx="8443610" cy="646331"/>
          </a:xfrm>
          <a:prstGeom prst="rect">
            <a:avLst/>
          </a:prstGeom>
        </p:spPr>
        <p:txBody>
          <a:bodyPr wrap="square">
            <a:spAutoFit/>
          </a:bodyPr>
          <a:lstStyle/>
          <a:p>
            <a:pPr marL="285750" indent="-285750">
              <a:buFont typeface="Arial" panose="020B0604020202020204" pitchFamily="34" charset="0"/>
              <a:buChar char="•"/>
            </a:pPr>
            <a:r>
              <a:rPr lang="en-US" dirty="0"/>
              <a:t>No longer require ARMED-SERVICES-VOC-APT-BATTERY-INDICATOR-CODE to be collected for every LEA.</a:t>
            </a:r>
          </a:p>
        </p:txBody>
      </p:sp>
      <p:sp>
        <p:nvSpPr>
          <p:cNvPr id="4" name="Slide Number Placeholder 3">
            <a:extLst>
              <a:ext uri="{FF2B5EF4-FFF2-40B4-BE49-F238E27FC236}">
                <a16:creationId xmlns:a16="http://schemas.microsoft.com/office/drawing/2014/main" id="{F0A5C14D-CDE6-4EFA-ACEF-43521FADF029}"/>
              </a:ext>
            </a:extLst>
          </p:cNvPr>
          <p:cNvSpPr>
            <a:spLocks noGrp="1"/>
          </p:cNvSpPr>
          <p:nvPr>
            <p:ph type="sldNum" sz="quarter" idx="12"/>
          </p:nvPr>
        </p:nvSpPr>
        <p:spPr/>
        <p:txBody>
          <a:bodyPr/>
          <a:lstStyle/>
          <a:p>
            <a:fld id="{25037DA4-2335-4A87-8586-64B2BAB08211}" type="slidenum">
              <a:rPr lang="en-US" smtClean="0"/>
              <a:pPr/>
              <a:t>4</a:t>
            </a:fld>
            <a:endParaRPr lang="en-US" dirty="0"/>
          </a:p>
        </p:txBody>
      </p:sp>
    </p:spTree>
    <p:extLst>
      <p:ext uri="{BB962C8B-B14F-4D97-AF65-F5344CB8AC3E}">
        <p14:creationId xmlns:p14="http://schemas.microsoft.com/office/powerpoint/2010/main" val="285319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350195" y="87237"/>
            <a:ext cx="7568119" cy="793820"/>
          </a:xfrm>
        </p:spPr>
        <p:txBody>
          <a:bodyPr>
            <a:normAutofit/>
          </a:bodyPr>
          <a:lstStyle/>
          <a:p>
            <a:r>
              <a:rPr lang="en-US" dirty="0"/>
              <a:t>ASVAB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490903701"/>
              </p:ext>
            </p:extLst>
          </p:nvPr>
        </p:nvGraphicFramePr>
        <p:xfrm>
          <a:off x="350195" y="1313887"/>
          <a:ext cx="8443610" cy="34442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10010-0017</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For a Local Education Agency, if any of its active instructional campuses offers grades “10”, “11”, or “12”, then ARMED-SERVICES-VOC-APT-BATTERY-INDICATOR-CODE must be reported.</a:t>
                      </a:r>
                      <a:endParaRPr lang="en-US" sz="1400" kern="1200" dirty="0">
                        <a:solidFill>
                          <a:schemeClr val="dk1"/>
                        </a:solidFill>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TX-ArmedServicesVocAptBatteryIndicatorCode must be reported for each Local Education Agency with an active instructional campus that offers grades “10”, “11”, or “12”.  LEAs that do not offer those grades at any of their campuses are not required to report the ASVAB indicator.</a:t>
                      </a:r>
                      <a:endParaRPr lang="en-US" sz="1400" kern="1200" dirty="0">
                        <a:solidFill>
                          <a:schemeClr val="dk1"/>
                        </a:solidFill>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r>
              <a:rPr lang="en-US" dirty="0"/>
              <a:t>Organization – District Context Rules</a:t>
            </a:r>
          </a:p>
        </p:txBody>
      </p:sp>
      <p:sp>
        <p:nvSpPr>
          <p:cNvPr id="5" name="Rectangle 4">
            <a:extLst>
              <a:ext uri="{FF2B5EF4-FFF2-40B4-BE49-F238E27FC236}">
                <a16:creationId xmlns:a16="http://schemas.microsoft.com/office/drawing/2014/main" id="{42484DED-77C5-4059-9C27-5F62A658F573}"/>
              </a:ext>
            </a:extLst>
          </p:cNvPr>
          <p:cNvSpPr/>
          <p:nvPr/>
        </p:nvSpPr>
        <p:spPr>
          <a:xfrm>
            <a:off x="350195" y="5190957"/>
            <a:ext cx="8443610" cy="646331"/>
          </a:xfrm>
          <a:prstGeom prst="rect">
            <a:avLst/>
          </a:prstGeom>
        </p:spPr>
        <p:txBody>
          <a:bodyPr wrap="square">
            <a:spAutoFit/>
          </a:bodyPr>
          <a:lstStyle/>
          <a:p>
            <a:pPr marL="285750" indent="-285750">
              <a:buFont typeface="Arial" panose="020B0604020202020204" pitchFamily="34" charset="0"/>
              <a:buChar char="•"/>
            </a:pPr>
            <a:r>
              <a:rPr lang="en-US" dirty="0"/>
              <a:t>Require ARMED-SERVICES-VOC-APT-BATTERY-INDICATOR-CODE to be collected for every LEA with at least one active instructional campus that offers grades 10-12.</a:t>
            </a:r>
          </a:p>
        </p:txBody>
      </p:sp>
      <p:sp>
        <p:nvSpPr>
          <p:cNvPr id="4" name="Slide Number Placeholder 3">
            <a:extLst>
              <a:ext uri="{FF2B5EF4-FFF2-40B4-BE49-F238E27FC236}">
                <a16:creationId xmlns:a16="http://schemas.microsoft.com/office/drawing/2014/main" id="{F0A5C14D-CDE6-4EFA-ACEF-43521FADF029}"/>
              </a:ext>
            </a:extLst>
          </p:cNvPr>
          <p:cNvSpPr>
            <a:spLocks noGrp="1"/>
          </p:cNvSpPr>
          <p:nvPr>
            <p:ph type="sldNum" sz="quarter" idx="12"/>
          </p:nvPr>
        </p:nvSpPr>
        <p:spPr/>
        <p:txBody>
          <a:bodyPr/>
          <a:lstStyle/>
          <a:p>
            <a:fld id="{25037DA4-2335-4A87-8586-64B2BAB08211}" type="slidenum">
              <a:rPr lang="en-US" smtClean="0"/>
              <a:pPr/>
              <a:t>5</a:t>
            </a:fld>
            <a:endParaRPr lang="en-US" dirty="0"/>
          </a:p>
        </p:txBody>
      </p:sp>
    </p:spTree>
    <p:extLst>
      <p:ext uri="{BB962C8B-B14F-4D97-AF65-F5344CB8AC3E}">
        <p14:creationId xmlns:p14="http://schemas.microsoft.com/office/powerpoint/2010/main" val="54490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6</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832659"/>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ollection xmlns="5c8ce246-9bf7-4847-93b0-5471cf462eac">
      <Value>PEIMS</Value>
    </Collection>
    <Legislation xmlns="5c8ce246-9bf7-4847-93b0-5471cf462eac" xsi:nil="true"/>
    <Document_x0020_Type xmlns="5c8ce246-9bf7-4847-93b0-5471cf462eac">Other</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http://purl.org/dc/elements/1.1/"/>
    <ds:schemaRef ds:uri="http://schemas.microsoft.com/office/2006/documentManagement/types"/>
    <ds:schemaRef ds:uri="8db5e514-a680-4fd2-83c7-aca22b4666fd"/>
    <ds:schemaRef ds:uri="5c8ce246-9bf7-4847-93b0-5471cf462eac"/>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4C375069-AB02-4EAC-BB24-4E105FCD3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78614</TotalTime>
  <Words>303</Words>
  <Application>Microsoft Office PowerPoint</Application>
  <PresentationFormat>On-screen Show (4:3)</PresentationFormat>
  <Paragraphs>52</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Tw Cen MT</vt:lpstr>
      <vt:lpstr>Tw Cen MT Condensed</vt:lpstr>
      <vt:lpstr>Tw Cen MT Condensed Extra Bold</vt:lpstr>
      <vt:lpstr>TSDS Template 2017 - Circles - Dark</vt:lpstr>
      <vt:lpstr>Armed Services Vocational Aptitude Battery (ASVAB) Revisions</vt:lpstr>
      <vt:lpstr>aGENDA</vt:lpstr>
      <vt:lpstr>ASVAB REVISIONS</vt:lpstr>
      <vt:lpstr>ASVAB Business Rules</vt:lpstr>
      <vt:lpstr>ASVAB Business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 ASVAB Changes</dc:title>
  <dc:creator>jcaven</dc:creator>
  <cp:lastModifiedBy>Elledge, Michele</cp:lastModifiedBy>
  <cp:revision>1921</cp:revision>
  <cp:lastPrinted>2018-02-01T22:53:24Z</cp:lastPrinted>
  <dcterms:created xsi:type="dcterms:W3CDTF">2009-09-01T20:11:00Z</dcterms:created>
  <dcterms:modified xsi:type="dcterms:W3CDTF">2019-07-20T11:24:11Z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y fmtid="{D5CDD505-2E9C-101B-9397-08002B2CF9AE}" pid="3" name="_NewReviewCycle">
    <vt:lpwstr/>
  </property>
  <property fmtid="{D5CDD505-2E9C-101B-9397-08002B2CF9AE}" pid="4" name="_dlc_DocIdItemGuid">
    <vt:lpwstr>7fd8e421-004a-41be-b615-d2e44760db7c</vt:lpwstr>
  </property>
</Properties>
</file>