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13"/>
  </p:notesMasterIdLst>
  <p:handoutMasterIdLst>
    <p:handoutMasterId r:id="rId14"/>
  </p:handoutMasterIdLst>
  <p:sldIdLst>
    <p:sldId id="715" r:id="rId5"/>
    <p:sldId id="718" r:id="rId6"/>
    <p:sldId id="711" r:id="rId7"/>
    <p:sldId id="709" r:id="rId8"/>
    <p:sldId id="716" r:id="rId9"/>
    <p:sldId id="712" r:id="rId10"/>
    <p:sldId id="713" r:id="rId11"/>
    <p:sldId id="717" r:id="rId12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299"/>
    <a:srgbClr val="00486E"/>
    <a:srgbClr val="FFCC66"/>
    <a:srgbClr val="FFCC99"/>
    <a:srgbClr val="FFFF99"/>
    <a:srgbClr val="47EB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05" autoAdjust="0"/>
    <p:restoredTop sz="86444" autoAdjust="0"/>
  </p:normalViewPr>
  <p:slideViewPr>
    <p:cSldViewPr>
      <p:cViewPr varScale="1">
        <p:scale>
          <a:sx n="80" d="100"/>
          <a:sy n="80" d="100"/>
        </p:scale>
        <p:origin x="8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660" y="10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6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1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10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4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2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4960141"/>
            <a:ext cx="5265963" cy="1116337"/>
          </a:xfrm>
        </p:spPr>
        <p:txBody>
          <a:bodyPr anchor="ctr">
            <a:noAutofit/>
          </a:bodyPr>
          <a:lstStyle>
            <a:lvl1pPr algn="ctr">
              <a:defRPr sz="40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Guide to student discipline - Chapter 37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C00000"/>
                </a:solidFill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Mary Scott</a:t>
            </a:r>
          </a:p>
          <a:p>
            <a:r>
              <a:rPr lang="en-US" dirty="0"/>
              <a:t>Texas Education Agency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/>
              <a:t>&gt;03/26/2019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8647"/>
            <a:ext cx="7318757" cy="63665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Guide to Student Discipline – Chapter 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971550" indent="-514350">
              <a:buAutoNum type="romanUcPeriod"/>
              <a:defRPr b="1"/>
            </a:lvl2pPr>
            <a:lvl3pPr marL="914400" indent="0">
              <a:buNone/>
              <a:defRPr b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Overview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Preface/Introduction – Code of Conduct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Discipline Reasons</a:t>
            </a:r>
          </a:p>
          <a:p>
            <a:pPr lvl="3"/>
            <a:r>
              <a:rPr lang="en-US" dirty="0"/>
              <a:t>Mandatory</a:t>
            </a:r>
          </a:p>
          <a:p>
            <a:pPr lvl="3"/>
            <a:r>
              <a:rPr lang="en-US" dirty="0"/>
              <a:t>Discretionary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Discipline Actions</a:t>
            </a:r>
          </a:p>
          <a:p>
            <a:pPr lvl="4"/>
            <a:r>
              <a:rPr lang="en-US" dirty="0"/>
              <a:t>In-School Suspensions (ISS)</a:t>
            </a:r>
          </a:p>
          <a:p>
            <a:pPr lvl="4"/>
            <a:r>
              <a:rPr lang="en-US" dirty="0"/>
              <a:t>Out-of-School Suspensions (OSS)</a:t>
            </a:r>
          </a:p>
          <a:p>
            <a:pPr lvl="4"/>
            <a:r>
              <a:rPr lang="en-US" dirty="0"/>
              <a:t>District Alternative Education Program (DAEP)</a:t>
            </a:r>
          </a:p>
          <a:p>
            <a:pPr lvl="4"/>
            <a:r>
              <a:rPr lang="en-US" dirty="0"/>
              <a:t>Expulsion</a:t>
            </a:r>
          </a:p>
          <a:p>
            <a:pPr lvl="5"/>
            <a:r>
              <a:rPr lang="en-US" dirty="0"/>
              <a:t>Without Placement</a:t>
            </a:r>
          </a:p>
          <a:p>
            <a:pPr lvl="4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3/19/2019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Mary Scott</a:t>
            </a:r>
          </a:p>
          <a:p>
            <a:pPr lvl="0"/>
            <a:r>
              <a:rPr lang="en-US" dirty="0"/>
              <a:t>TEA Student Discipline Program and Data Specialist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Please send all discipline questions to:</a:t>
            </a:r>
          </a:p>
          <a:p>
            <a:pPr lvl="0"/>
            <a:r>
              <a:rPr lang="en-US" dirty="0"/>
              <a:t> studentdisciplinesupport@tea.texas.gov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mary.scott@tea.texas.gov</a:t>
            </a:r>
          </a:p>
          <a:p>
            <a:pPr lvl="0"/>
            <a:r>
              <a:rPr lang="en-US" dirty="0"/>
              <a:t>(512) 463-9128</a:t>
            </a:r>
          </a:p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-28156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Student Discipline Program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DisciplineSupport@tea.texas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DisciplineSupport@tea.texas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udentDisciplineSupport@tea.texa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4960141"/>
            <a:ext cx="6215842" cy="1116337"/>
          </a:xfrm>
        </p:spPr>
        <p:txBody>
          <a:bodyPr>
            <a:noAutofit/>
          </a:bodyPr>
          <a:lstStyle/>
          <a:p>
            <a:r>
              <a:rPr lang="en-US" sz="3600" dirty="0"/>
              <a:t> Student Discipline Policy</a:t>
            </a:r>
            <a:br>
              <a:rPr lang="en-US" sz="3600" dirty="0"/>
            </a:br>
            <a:r>
              <a:rPr lang="en-US" sz="3600" dirty="0"/>
              <a:t>Chapter 37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E1960DA-8A72-4011-8834-6F9970FF0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Presented by: Mary Scott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2019-2020 School Year</a:t>
            </a:r>
          </a:p>
        </p:txBody>
      </p:sp>
    </p:spTree>
    <p:extLst>
      <p:ext uri="{BB962C8B-B14F-4D97-AF65-F5344CB8AC3E}">
        <p14:creationId xmlns:p14="http://schemas.microsoft.com/office/powerpoint/2010/main" val="251233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A5412-43B9-4441-9281-232BB768E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  <a:noFill/>
          <a:ln cmpd="sng">
            <a:noFill/>
          </a:ln>
        </p:spPr>
        <p:txBody>
          <a:bodyPr/>
          <a:lstStyle/>
          <a:p>
            <a:pPr marL="514350" indent="-514350" algn="l">
              <a:buFont typeface="+mj-lt"/>
              <a:buAutoNum type="romanUcPeriod"/>
            </a:pPr>
            <a:r>
              <a:rPr lang="en-US" dirty="0"/>
              <a:t>Role as your Student Discipline Policy Analyst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/>
              <a:t>Overview of the Guide to Student Discipline – Chapter 37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/>
              <a:t>Trainings for Regional Service Centers and LEAs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/>
              <a:t>Review of Presentation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/>
              <a:t>Questions </a:t>
            </a:r>
          </a:p>
          <a:p>
            <a:pPr marL="514350" indent="-514350" algn="l">
              <a:buFont typeface="+mj-lt"/>
              <a:buAutoNum type="romanUcPeriod"/>
            </a:pPr>
            <a:endParaRPr lang="en-US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3C132D-8386-4F95-B2E2-29B5368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4A037A-3274-4B60-B5E2-150BAAD9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2857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0FB0-83A0-40EB-9511-1FD30999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647"/>
            <a:ext cx="7318757" cy="557153"/>
          </a:xfrm>
        </p:spPr>
        <p:txBody>
          <a:bodyPr>
            <a:normAutofit fontScale="90000"/>
          </a:bodyPr>
          <a:lstStyle/>
          <a:p>
            <a:r>
              <a:rPr lang="en-US" dirty="0"/>
              <a:t>My role as your Student Discipline Policy Analyst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B9D1-0060-45B4-A8C4-2C27EC790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0"/>
            <a:ext cx="7886700" cy="563603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200" dirty="0"/>
              <a:t>Questions from Regional Service Centers and LEAs</a:t>
            </a:r>
          </a:p>
          <a:p>
            <a:pPr algn="l"/>
            <a:r>
              <a:rPr lang="en-US" sz="2200" dirty="0"/>
              <a:t>	</a:t>
            </a:r>
            <a:r>
              <a:rPr lang="en-US" sz="2200" b="0" dirty="0"/>
              <a:t>I will be answering questions that specifically deal with student    	discipline policy from service centers and LEAs.  </a:t>
            </a:r>
          </a:p>
          <a:p>
            <a:pPr algn="l"/>
            <a:r>
              <a:rPr lang="en-US" sz="2400" dirty="0"/>
              <a:t>	</a:t>
            </a:r>
            <a:r>
              <a:rPr lang="en-US" sz="2200" b="0" dirty="0"/>
              <a:t>TIMS ticket system</a:t>
            </a:r>
          </a:p>
          <a:p>
            <a:pPr algn="l"/>
            <a:r>
              <a:rPr lang="en-US" sz="2200" b="0" dirty="0"/>
              <a:t>	Email:  </a:t>
            </a:r>
            <a:r>
              <a:rPr lang="en-US" sz="2200" b="0" dirty="0">
                <a:hlinkClick r:id="rId3"/>
              </a:rPr>
              <a:t>StudentDisciplineSupport@tea.texas.gov</a:t>
            </a:r>
            <a:endParaRPr lang="en-US" sz="2200" b="0" dirty="0"/>
          </a:p>
          <a:p>
            <a:pPr algn="l"/>
            <a:endParaRPr lang="en-US" sz="2400" b="0" dirty="0"/>
          </a:p>
          <a:p>
            <a:pPr algn="l"/>
            <a:r>
              <a:rPr lang="en-US" sz="2200" dirty="0"/>
              <a:t>Legislative Bill Analyst Regarding Student Discipline Policy</a:t>
            </a:r>
          </a:p>
          <a:p>
            <a:pPr algn="l"/>
            <a:r>
              <a:rPr lang="en-US" sz="2400" dirty="0"/>
              <a:t>	</a:t>
            </a:r>
            <a:r>
              <a:rPr lang="en-US" sz="2200" b="0" dirty="0"/>
              <a:t>During the legislative sessions, I will be completing bill 	analysis on proposed bills that affect student discipline 	policies and procedures</a:t>
            </a:r>
            <a:r>
              <a:rPr lang="en-US" sz="2200" dirty="0"/>
              <a:t>. </a:t>
            </a:r>
          </a:p>
          <a:p>
            <a:pPr algn="l"/>
            <a:endParaRPr lang="en-US" sz="2400" dirty="0"/>
          </a:p>
          <a:p>
            <a:pPr algn="l"/>
            <a:r>
              <a:rPr lang="en-US" sz="2200" dirty="0"/>
              <a:t>Guide to Student Discipline – Chapter 37</a:t>
            </a:r>
          </a:p>
          <a:p>
            <a:pPr algn="l"/>
            <a:r>
              <a:rPr lang="en-US" sz="2400" dirty="0"/>
              <a:t>	</a:t>
            </a:r>
            <a:r>
              <a:rPr lang="en-US" sz="2200" b="0" dirty="0"/>
              <a:t>Currently, I am writing a guide to help interpret </a:t>
            </a:r>
            <a:r>
              <a:rPr lang="en-US" sz="2200" i="1" dirty="0"/>
              <a:t>Chapter 37;  	Law and Order</a:t>
            </a:r>
            <a:r>
              <a:rPr lang="en-US" sz="2200" dirty="0"/>
              <a:t>.</a:t>
            </a:r>
            <a:r>
              <a:rPr lang="en-US" sz="2200" b="0" dirty="0"/>
              <a:t> Once this is completed and available, I will 	continually update the guide to keep it in compliance with 	the law and to provide a current resource for LEAs and 	Regional Service Centers.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F6638-A50B-44CE-AE0A-F2D6CE97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6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7BBB-70BD-477F-AA9D-5C40BF01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7318757" cy="761999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Guide to Student Discipline – Chapter 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BCD74-FB60-4B28-90EA-C14A8DED4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0"/>
            <a:ext cx="7886700" cy="5499511"/>
          </a:xfrm>
        </p:spPr>
        <p:txBody>
          <a:bodyPr>
            <a:normAutofit/>
          </a:bodyPr>
          <a:lstStyle/>
          <a:p>
            <a:r>
              <a:rPr lang="en-US" sz="2600" dirty="0"/>
              <a:t>Guide to Student Discipline - Chapter 37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sz="2600" dirty="0"/>
              <a:t>Preface/Introduction – Code of Conduct 37. 001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dirty="0"/>
              <a:t>Discipline Reasons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Mandatory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Discretionary</a:t>
            </a:r>
          </a:p>
          <a:p>
            <a:pPr marL="571500" indent="-571500" algn="l">
              <a:buAutoNum type="romanUcPeriod" startAt="3"/>
            </a:pPr>
            <a:r>
              <a:rPr lang="en-US" dirty="0"/>
              <a:t>Discipline Actions</a:t>
            </a:r>
          </a:p>
          <a:p>
            <a:pPr marL="1314450" lvl="1" indent="-342900">
              <a:buFont typeface="Arial" panose="020B0604020202020204" pitchFamily="34" charset="0"/>
              <a:buChar char="•"/>
            </a:pPr>
            <a:r>
              <a:rPr lang="en-US" b="0" dirty="0"/>
              <a:t>In-School Suspensions (ISS)</a:t>
            </a:r>
          </a:p>
          <a:p>
            <a:pPr marL="1314450" lvl="1" indent="-342900">
              <a:buFont typeface="Arial" panose="020B0604020202020204" pitchFamily="34" charset="0"/>
              <a:buChar char="•"/>
            </a:pPr>
            <a:r>
              <a:rPr lang="en-US" b="0" dirty="0"/>
              <a:t>Out-of-School Suspensions (OSS)</a:t>
            </a:r>
          </a:p>
          <a:p>
            <a:pPr marL="1314450" lvl="1" indent="-342900">
              <a:buFont typeface="Arial" panose="020B0604020202020204" pitchFamily="34" charset="0"/>
              <a:buChar char="•"/>
            </a:pPr>
            <a:r>
              <a:rPr lang="en-US" b="0" dirty="0"/>
              <a:t>District Alternative Education Program (DAEP)</a:t>
            </a:r>
          </a:p>
          <a:p>
            <a:pPr marL="1314450" lvl="1" indent="-342900">
              <a:buFont typeface="Arial" panose="020B0604020202020204" pitchFamily="34" charset="0"/>
              <a:buChar char="•"/>
            </a:pPr>
            <a:r>
              <a:rPr lang="en-US" sz="2400" b="0" dirty="0"/>
              <a:t>Expulsions </a:t>
            </a:r>
            <a:r>
              <a:rPr lang="en-US" sz="2200" b="0" dirty="0"/>
              <a:t>Without Placement</a:t>
            </a:r>
          </a:p>
          <a:p>
            <a:pPr marL="1314450" lvl="1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With Placement to DAEP</a:t>
            </a:r>
          </a:p>
          <a:p>
            <a:pPr marL="1314450" lvl="1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With Placement in JJAEP</a:t>
            </a:r>
          </a:p>
          <a:p>
            <a:pPr marL="1314450" lvl="1" indent="-342900">
              <a:buFont typeface="Arial" panose="020B0604020202020204" pitchFamily="34" charset="0"/>
              <a:buChar char="•"/>
            </a:pPr>
            <a:r>
              <a:rPr lang="en-US" sz="2200" b="0" dirty="0"/>
              <a:t>Court Ordered Placement</a:t>
            </a:r>
          </a:p>
          <a:p>
            <a:pPr lvl="3" indent="0">
              <a:buNone/>
            </a:pPr>
            <a:endParaRPr lang="en-US" sz="2200" dirty="0"/>
          </a:p>
          <a:p>
            <a:pPr marL="1943100" lvl="3" indent="-342900"/>
            <a:endParaRPr lang="en-US" sz="2400" dirty="0"/>
          </a:p>
          <a:p>
            <a:pPr lvl="3" indent="0">
              <a:buNone/>
            </a:pPr>
            <a:endParaRPr lang="en-US" sz="2400" b="0" kern="1200" dirty="0">
              <a:solidFill>
                <a:schemeClr val="tx1"/>
              </a:solidFill>
              <a:effectLst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05F35-83D1-4B96-B8B3-702F1D80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6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7BBB-70BD-477F-AA9D-5C40BF01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7318757" cy="761999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Guide to Student Discipline – Chapter 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BCD74-FB60-4B28-90EA-C14A8DED4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807081"/>
          </a:xfrm>
        </p:spPr>
        <p:txBody>
          <a:bodyPr>
            <a:normAutofit fontScale="85000" lnSpcReduction="20000"/>
          </a:bodyPr>
          <a:lstStyle/>
          <a:p>
            <a:pPr marL="571500" indent="-571500" algn="l">
              <a:buAutoNum type="romanUcPeriod" startAt="4"/>
            </a:pPr>
            <a:r>
              <a:rPr lang="en-US" dirty="0"/>
              <a:t>Discipline for Students with Disabilities</a:t>
            </a:r>
          </a:p>
          <a:p>
            <a:pPr marL="571500" indent="-571500" algn="l">
              <a:buAutoNum type="romanUcPeriod" startAt="4"/>
            </a:pPr>
            <a:r>
              <a:rPr lang="en-US" dirty="0"/>
              <a:t>Parent/Guardian/Student Rights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b="0" dirty="0"/>
              <a:t>DAEP Placement Conference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b="0" dirty="0"/>
              <a:t>Expulsion Hearing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b="0" dirty="0"/>
              <a:t>Appeal Process Flow Chart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b="0" dirty="0"/>
              <a:t>Students with Disabilities </a:t>
            </a:r>
          </a:p>
          <a:p>
            <a:pPr marL="571500" indent="-571500" algn="l">
              <a:buAutoNum type="romanUcPeriod" startAt="4"/>
            </a:pPr>
            <a:r>
              <a:rPr lang="en-US" dirty="0"/>
              <a:t>LEA Responsibilities and Best Practices</a:t>
            </a:r>
          </a:p>
          <a:p>
            <a:pPr marL="571500" indent="-571500" algn="l">
              <a:buAutoNum type="romanUcPeriod" startAt="4"/>
            </a:pPr>
            <a:r>
              <a:rPr lang="en-US" dirty="0"/>
              <a:t>Open-Enrollment Charter Schools</a:t>
            </a:r>
          </a:p>
          <a:p>
            <a:pPr marL="571500" indent="-571500" algn="l">
              <a:buAutoNum type="romanUcPeriod" startAt="4"/>
            </a:pPr>
            <a:r>
              <a:rPr lang="en-US" dirty="0"/>
              <a:t>Data Reporting – TSDS</a:t>
            </a:r>
          </a:p>
          <a:p>
            <a:pPr marL="571500" indent="-571500" algn="l">
              <a:buAutoNum type="romanUcPeriod" startAt="4"/>
            </a:pPr>
            <a:r>
              <a:rPr lang="en-US" dirty="0"/>
              <a:t>Glossary</a:t>
            </a:r>
          </a:p>
          <a:p>
            <a:pPr marL="571500" indent="-571500" algn="l">
              <a:buAutoNum type="romanUcPeriod" startAt="4"/>
            </a:pPr>
            <a:r>
              <a:rPr lang="en-US" dirty="0"/>
              <a:t>Common Q/A</a:t>
            </a:r>
          </a:p>
          <a:p>
            <a:pPr marL="571500" indent="-571500" algn="l">
              <a:buAutoNum type="romanUcPeriod" startAt="4"/>
            </a:pPr>
            <a:r>
              <a:rPr lang="en-US" dirty="0"/>
              <a:t>Appendix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b="0" dirty="0"/>
              <a:t>DAEP Placement Order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b="0" dirty="0"/>
              <a:t>Expulsion Placement Order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b="0" dirty="0"/>
              <a:t>Appeal Process Flow Chart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b="0" dirty="0"/>
              <a:t>LEA/Parent Resources beyond Chapter 37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b="0" dirty="0"/>
              <a:t>Appendix E</a:t>
            </a:r>
          </a:p>
          <a:p>
            <a:pPr lvl="3" indent="0">
              <a:buNone/>
            </a:pPr>
            <a:endParaRPr lang="en-US" sz="2200" dirty="0"/>
          </a:p>
          <a:p>
            <a:pPr marL="1943100" lvl="3" indent="-342900"/>
            <a:endParaRPr lang="en-US" sz="2400" dirty="0"/>
          </a:p>
          <a:p>
            <a:pPr lvl="3" indent="0">
              <a:buNone/>
            </a:pPr>
            <a:endParaRPr lang="en-US" sz="2400" b="0" kern="1200" dirty="0">
              <a:solidFill>
                <a:schemeClr val="tx1"/>
              </a:solidFill>
              <a:effectLst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05F35-83D1-4B96-B8B3-702F1D80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4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2CE9-5AA1-44D5-B2AA-38E27DD1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Trainings Can Be Conducted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5FF8-5755-432E-8024-F6185BDD9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0"/>
            <a:ext cx="8515350" cy="52550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Trainings for Regional Service Centers and LEAs</a:t>
            </a:r>
          </a:p>
          <a:p>
            <a:pPr marL="1428750" lvl="1" indent="-457200">
              <a:buFont typeface="Arial" panose="020B0604020202020204" pitchFamily="34" charset="0"/>
              <a:buChar char="•"/>
            </a:pPr>
            <a:r>
              <a:rPr lang="en-US" sz="2800" b="0" dirty="0"/>
              <a:t>Request a training through the student discipline support email including the following information:</a:t>
            </a:r>
          </a:p>
          <a:p>
            <a:pPr algn="l"/>
            <a:r>
              <a:rPr lang="en-US" b="0" dirty="0"/>
              <a:t>		</a:t>
            </a:r>
            <a:r>
              <a:rPr lang="en-US" sz="2000" b="0" dirty="0"/>
              <a:t>1.  What is your desired outcome for the 			     		     training? </a:t>
            </a:r>
          </a:p>
          <a:p>
            <a:pPr algn="l"/>
            <a:r>
              <a:rPr lang="en-US" sz="2000" b="0" dirty="0"/>
              <a:t>		2.  How long do you want the training to last?		    </a:t>
            </a:r>
          </a:p>
          <a:p>
            <a:pPr algn="l"/>
            <a:r>
              <a:rPr lang="en-US" sz="2000" b="0" dirty="0"/>
              <a:t>    		     </a:t>
            </a:r>
            <a:r>
              <a:rPr lang="en-US" sz="1800" b="0" i="1" dirty="0"/>
              <a:t>(half a day, full day, 2 half days, 3 hours)</a:t>
            </a:r>
          </a:p>
          <a:p>
            <a:pPr algn="l"/>
            <a:r>
              <a:rPr lang="en-US" sz="2000" b="0" dirty="0"/>
              <a:t>		3.  Who will the attending audience be?</a:t>
            </a:r>
          </a:p>
          <a:p>
            <a:pPr algn="l"/>
            <a:r>
              <a:rPr lang="en-US" sz="2000" b="0" dirty="0"/>
              <a:t>		4.  Desired Dates of the training? </a:t>
            </a:r>
          </a:p>
          <a:p>
            <a:pPr algn="l"/>
            <a:r>
              <a:rPr lang="en-US" sz="2000" b="0" dirty="0"/>
              <a:t>		5.  Where do you want the training held?</a:t>
            </a:r>
          </a:p>
          <a:p>
            <a:pPr algn="l"/>
            <a:r>
              <a:rPr lang="en-US" sz="2000" b="0" dirty="0"/>
              <a:t>		     </a:t>
            </a:r>
            <a:r>
              <a:rPr lang="en-US" sz="2000" b="0" i="1" dirty="0"/>
              <a:t>(</a:t>
            </a:r>
            <a:r>
              <a:rPr lang="en-US" sz="1800" b="0" i="1" dirty="0"/>
              <a:t>Regional Service Center, LEAs, TEA - Combined 			      	      with more than 1 Regional Service Center or LEAs)</a:t>
            </a:r>
          </a:p>
          <a:p>
            <a:pPr algn="l"/>
            <a:endParaRPr lang="en-US" sz="2000" b="0" dirty="0"/>
          </a:p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48538-50D6-4AEC-9AD6-4F843BC4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6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E963-4406-49E1-961D-7D9E5510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BDE47-250D-40F7-B094-50BF45817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/>
              <a:t>Mary Scott – </a:t>
            </a:r>
            <a:r>
              <a:rPr lang="en-US" b="0" dirty="0"/>
              <a:t>TEA</a:t>
            </a:r>
            <a:r>
              <a:rPr lang="en-US" dirty="0"/>
              <a:t> </a:t>
            </a:r>
            <a:r>
              <a:rPr lang="en-US" b="0" dirty="0"/>
              <a:t>Student Discipline Specialist</a:t>
            </a:r>
          </a:p>
          <a:p>
            <a:pPr algn="l"/>
            <a:endParaRPr lang="en-US" b="0" dirty="0"/>
          </a:p>
          <a:p>
            <a:pPr algn="l"/>
            <a:r>
              <a:rPr lang="en-US" dirty="0"/>
              <a:t>Role:  </a:t>
            </a:r>
            <a:r>
              <a:rPr lang="en-US" b="0" dirty="0"/>
              <a:t>Questions, Bill Analysis for Student Conduct 	Policy and Procedures , </a:t>
            </a:r>
            <a:r>
              <a:rPr lang="en-US" b="0" i="1" dirty="0"/>
              <a:t>Guide to Student 	Discipline – Chapter 37, </a:t>
            </a:r>
            <a:r>
              <a:rPr lang="en-US" b="0" dirty="0"/>
              <a:t>Trainings for service 	centers and LEAs. </a:t>
            </a:r>
          </a:p>
          <a:p>
            <a:pPr algn="l"/>
            <a:r>
              <a:rPr lang="en-US" dirty="0"/>
              <a:t>Contact:</a:t>
            </a:r>
          </a:p>
          <a:p>
            <a:pPr algn="l"/>
            <a:r>
              <a:rPr lang="en-US" dirty="0"/>
              <a:t>	</a:t>
            </a:r>
            <a:r>
              <a:rPr lang="en-US" dirty="0">
                <a:hlinkClick r:id="rId3"/>
              </a:rPr>
              <a:t>StudentDisciplineSupport@tea.texas.gov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sz="2400" b="0" dirty="0"/>
              <a:t>*</a:t>
            </a:r>
            <a:r>
              <a:rPr lang="en-US" sz="1800" b="0" dirty="0"/>
              <a:t>After examining the overview of </a:t>
            </a:r>
            <a:r>
              <a:rPr lang="en-US" sz="1800" i="1" dirty="0"/>
              <a:t>Guide to Student Discipline – Chapter 37</a:t>
            </a:r>
            <a:r>
              <a:rPr lang="en-US" sz="1800" b="0" dirty="0"/>
              <a:t>, please submit questions or suggestions to the student discipline support email. Your thoughts and ideas are welcome to help improve this resource. 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B76-E50C-4A19-9D06-9D7F7AC7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8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A83C-16CB-4E1D-B09D-7022E1B8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Picture of classroom" title="Picture ">
            <a:extLst>
              <a:ext uri="{FF2B5EF4-FFF2-40B4-BE49-F238E27FC236}">
                <a16:creationId xmlns:a16="http://schemas.microsoft.com/office/drawing/2014/main" id="{2C15B663-0E01-433D-BE82-1C3BF15FF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2057399"/>
            <a:ext cx="9144000" cy="4298957"/>
          </a:xfrm>
          <a:prstGeom prst="rect">
            <a:avLst/>
          </a:prstGeom>
        </p:spPr>
      </p:pic>
      <p:sp>
        <p:nvSpPr>
          <p:cNvPr id="7" name="Content Placeholder 6" descr="StudentDisciplineSupport@tea.texas.gov" title="email address">
            <a:extLst>
              <a:ext uri="{FF2B5EF4-FFF2-40B4-BE49-F238E27FC236}">
                <a16:creationId xmlns:a16="http://schemas.microsoft.com/office/drawing/2014/main" id="{E6C8F197-9CA2-493C-82F6-D4514CB9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7886700" cy="636657"/>
          </a:xfrm>
        </p:spPr>
        <p:txBody>
          <a:bodyPr/>
          <a:lstStyle/>
          <a:p>
            <a:r>
              <a:rPr lang="en-US" dirty="0">
                <a:hlinkClick r:id="rId4"/>
              </a:rPr>
              <a:t>StudentDisciplineSupport@tea.texas.gov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 descr="Questions" title="Questions">
            <a:extLst>
              <a:ext uri="{FF2B5EF4-FFF2-40B4-BE49-F238E27FC236}">
                <a16:creationId xmlns:a16="http://schemas.microsoft.com/office/drawing/2014/main" id="{2BBDA6FB-8FA3-4A16-8A2E-DA23D308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486155549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99E2534DE79479F173D1ED4C583DD" ma:contentTypeVersion="6" ma:contentTypeDescription="Create a new document." ma:contentTypeScope="" ma:versionID="718939e55067baced2d79398e8b5fbca">
  <xsd:schema xmlns:xsd="http://www.w3.org/2001/XMLSchema" xmlns:xs="http://www.w3.org/2001/XMLSchema" xmlns:p="http://schemas.microsoft.com/office/2006/metadata/properties" xmlns:ns2="bbe34aaa-abcf-45b4-9d30-63c3dafe6360" targetNamespace="http://schemas.microsoft.com/office/2006/metadata/properties" ma:root="true" ma:fieldsID="585448f859f7df4100b4606898385dd6" ns2:_="">
    <xsd:import namespace="bbe34aaa-abcf-45b4-9d30-63c3dafe6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34aaa-abcf-45b4-9d30-63c3dafe6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072B733-94EA-4588-AA2F-2263F79CC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e34aaa-abcf-45b4-9d30-63c3dafe6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B45A69-778E-4D41-A5A4-6C4FF643281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bbe34aaa-abcf-45b4-9d30-63c3dafe6360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78193</TotalTime>
  <Words>253</Words>
  <Application>Microsoft Office PowerPoint</Application>
  <PresentationFormat>On-screen Show (4:3)</PresentationFormat>
  <Paragraphs>87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Tw Cen MT Condensed Extra Bold</vt:lpstr>
      <vt:lpstr>TSDS Template 2017 - Circles - Dark</vt:lpstr>
      <vt:lpstr> Student Discipline Policy Chapter 37</vt:lpstr>
      <vt:lpstr>Contents</vt:lpstr>
      <vt:lpstr>My role as your Student Discipline Policy Analyst</vt:lpstr>
      <vt:lpstr>Overview of Guide to Student Discipline – Chapter 37</vt:lpstr>
      <vt:lpstr>Overview of Guide to Student Discipline – Chapter 37</vt:lpstr>
      <vt:lpstr>Trainings Can Be Conducted</vt:lpstr>
      <vt:lpstr>Review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jcaven</dc:creator>
  <cp:lastModifiedBy>Lemons, Melissa</cp:lastModifiedBy>
  <cp:revision>1897</cp:revision>
  <cp:lastPrinted>2018-02-01T22:53:24Z</cp:lastPrinted>
  <dcterms:created xsi:type="dcterms:W3CDTF">2009-09-01T20:11:00Z</dcterms:created>
  <dcterms:modified xsi:type="dcterms:W3CDTF">2019-03-19T13:30:52Z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0x01010097799E2534DE79479F173D1ED4C583DD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