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33" r:id="rId4"/>
  </p:sldMasterIdLst>
  <p:notesMasterIdLst>
    <p:notesMasterId r:id="rId14"/>
  </p:notesMasterIdLst>
  <p:handoutMasterIdLst>
    <p:handoutMasterId r:id="rId15"/>
  </p:handoutMasterIdLst>
  <p:sldIdLst>
    <p:sldId id="466" r:id="rId5"/>
    <p:sldId id="687" r:id="rId6"/>
    <p:sldId id="704" r:id="rId7"/>
    <p:sldId id="707" r:id="rId8"/>
    <p:sldId id="708" r:id="rId9"/>
    <p:sldId id="711" r:id="rId10"/>
    <p:sldId id="709" r:id="rId11"/>
    <p:sldId id="710" r:id="rId12"/>
    <p:sldId id="264" r:id="rId13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3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eynep Young" initials="ZY" lastIdx="2" clrIdx="0"/>
  <p:cmAuthor id="1" name="Sharon Reddehase" initials="SNR" lastIdx="1" clrIdx="1"/>
  <p:cmAuthor id="2" name="mulrich" initials="mu" lastIdx="4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6A12"/>
    <a:srgbClr val="00486E"/>
    <a:srgbClr val="006299"/>
    <a:srgbClr val="FFCC66"/>
    <a:srgbClr val="FFCC99"/>
    <a:srgbClr val="FFFF99"/>
    <a:srgbClr val="47EBFF"/>
    <a:srgbClr val="FFFFFF"/>
    <a:srgbClr val="81F0FF"/>
    <a:srgbClr val="8DDC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09" autoAdjust="0"/>
    <p:restoredTop sz="94026" autoAdjust="0"/>
  </p:normalViewPr>
  <p:slideViewPr>
    <p:cSldViewPr>
      <p:cViewPr varScale="1">
        <p:scale>
          <a:sx n="100" d="100"/>
          <a:sy n="100" d="100"/>
        </p:scale>
        <p:origin x="90" y="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3660" y="108"/>
      </p:cViewPr>
      <p:guideLst>
        <p:guide orient="horz" pos="2933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43344" cy="465455"/>
          </a:xfrm>
          <a:prstGeom prst="rect">
            <a:avLst/>
          </a:prstGeom>
        </p:spPr>
        <p:txBody>
          <a:bodyPr vert="horz" lIns="93283" tIns="46643" rIns="93283" bIns="4664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4" y="0"/>
            <a:ext cx="3043344" cy="465455"/>
          </a:xfrm>
          <a:prstGeom prst="rect">
            <a:avLst/>
          </a:prstGeom>
        </p:spPr>
        <p:txBody>
          <a:bodyPr vert="horz" lIns="93283" tIns="46643" rIns="93283" bIns="46643" rtlCol="0"/>
          <a:lstStyle>
            <a:lvl1pPr algn="r">
              <a:defRPr sz="1200"/>
            </a:lvl1pPr>
          </a:lstStyle>
          <a:p>
            <a:fld id="{A030672E-E987-4208-B802-497B74C6D590}" type="datetimeFigureOut">
              <a:rPr lang="en-US" smtClean="0"/>
              <a:pPr/>
              <a:t>3/15/2019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8842029"/>
            <a:ext cx="3043344" cy="465455"/>
          </a:xfrm>
          <a:prstGeom prst="rect">
            <a:avLst/>
          </a:prstGeom>
        </p:spPr>
        <p:txBody>
          <a:bodyPr vert="horz" lIns="93283" tIns="46643" rIns="93283" bIns="4664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4" y="8842029"/>
            <a:ext cx="3043344" cy="465455"/>
          </a:xfrm>
          <a:prstGeom prst="rect">
            <a:avLst/>
          </a:prstGeom>
        </p:spPr>
        <p:txBody>
          <a:bodyPr vert="horz" lIns="93283" tIns="46643" rIns="93283" bIns="46643" rtlCol="0" anchor="b"/>
          <a:lstStyle>
            <a:lvl1pPr algn="r">
              <a:defRPr sz="1200"/>
            </a:lvl1pPr>
          </a:lstStyle>
          <a:p>
            <a:fld id="{563BF832-B673-4E9B-A5C5-DEC0860B506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07172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43344" cy="465455"/>
          </a:xfrm>
          <a:prstGeom prst="rect">
            <a:avLst/>
          </a:prstGeom>
        </p:spPr>
        <p:txBody>
          <a:bodyPr vert="horz" lIns="93283" tIns="46643" rIns="93283" bIns="4664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4" y="0"/>
            <a:ext cx="3043344" cy="465455"/>
          </a:xfrm>
          <a:prstGeom prst="rect">
            <a:avLst/>
          </a:prstGeom>
        </p:spPr>
        <p:txBody>
          <a:bodyPr vert="horz" lIns="93283" tIns="46643" rIns="93283" bIns="46643" rtlCol="0"/>
          <a:lstStyle>
            <a:lvl1pPr algn="r">
              <a:defRPr sz="1200"/>
            </a:lvl1pPr>
          </a:lstStyle>
          <a:p>
            <a:fld id="{DB0EB5D8-2522-4108-8D60-F7CA4D8873A0}" type="datetimeFigureOut">
              <a:rPr lang="en-US" smtClean="0"/>
              <a:pPr/>
              <a:t>3/15/2019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3" tIns="46643" rIns="93283" bIns="4664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4"/>
            <a:ext cx="5618480" cy="4189095"/>
          </a:xfrm>
          <a:prstGeom prst="rect">
            <a:avLst/>
          </a:prstGeom>
        </p:spPr>
        <p:txBody>
          <a:bodyPr vert="horz" lIns="93283" tIns="46643" rIns="93283" bIns="4664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8842029"/>
            <a:ext cx="3043344" cy="465455"/>
          </a:xfrm>
          <a:prstGeom prst="rect">
            <a:avLst/>
          </a:prstGeom>
        </p:spPr>
        <p:txBody>
          <a:bodyPr vert="horz" lIns="93283" tIns="46643" rIns="93283" bIns="4664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4" y="8842029"/>
            <a:ext cx="3043344" cy="465455"/>
          </a:xfrm>
          <a:prstGeom prst="rect">
            <a:avLst/>
          </a:prstGeom>
        </p:spPr>
        <p:txBody>
          <a:bodyPr vert="horz" lIns="93283" tIns="46643" rIns="93283" bIns="46643" rtlCol="0" anchor="b"/>
          <a:lstStyle>
            <a:lvl1pPr algn="r">
              <a:defRPr sz="1200"/>
            </a:lvl1pPr>
          </a:lstStyle>
          <a:p>
            <a:fld id="{7872E534-9B96-469B-99C0-8551271B58B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45213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4275" y="698500"/>
            <a:ext cx="4654550" cy="34909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3007" indent="-233007" defTabSz="917944">
              <a:spcBef>
                <a:spcPct val="0"/>
              </a:spcBef>
              <a:defRPr/>
            </a:pP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A20616-7B71-4702-A286-C5FF8E60A4C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7251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72E534-9B96-469B-99C0-8551271B58B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5172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72E534-9B96-469B-99C0-8551271B58B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6753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72E534-9B96-469B-99C0-8551271B58B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8776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72E534-9B96-469B-99C0-8551271B58B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0089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72E534-9B96-469B-99C0-8551271B58B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7441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72E534-9B96-469B-99C0-8551271B58B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5300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72E534-9B96-469B-99C0-8551271B58B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9413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72E534-9B96-469B-99C0-8551271B58B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695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ectangle 81">
            <a:extLst>
              <a:ext uri="{FF2B5EF4-FFF2-40B4-BE49-F238E27FC236}">
                <a16:creationId xmlns:a16="http://schemas.microsoft.com/office/drawing/2014/main" id="{A19093A7-17B2-42F2-BC15-D155A163D5D4}"/>
              </a:ext>
            </a:extLst>
          </p:cNvPr>
          <p:cNvSpPr/>
          <p:nvPr userDrawn="1"/>
        </p:nvSpPr>
        <p:spPr>
          <a:xfrm>
            <a:off x="0" y="-2"/>
            <a:ext cx="9144000" cy="4580313"/>
          </a:xfrm>
          <a:prstGeom prst="rect">
            <a:avLst/>
          </a:prstGeom>
          <a:solidFill>
            <a:srgbClr val="0048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D1C6279F-7E64-4580-B82C-636B492657D8}"/>
              </a:ext>
            </a:extLst>
          </p:cNvPr>
          <p:cNvSpPr/>
          <p:nvPr userDrawn="1"/>
        </p:nvSpPr>
        <p:spPr>
          <a:xfrm>
            <a:off x="0" y="5"/>
            <a:ext cx="9144000" cy="4572001"/>
          </a:xfrm>
          <a:prstGeom prst="rect">
            <a:avLst/>
          </a:prstGeom>
          <a:solidFill>
            <a:srgbClr val="0048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1EF672B-BA5C-42F5-8F2C-46DFAA94B5C7}"/>
              </a:ext>
            </a:extLst>
          </p:cNvPr>
          <p:cNvSpPr/>
          <p:nvPr userDrawn="1"/>
        </p:nvSpPr>
        <p:spPr>
          <a:xfrm>
            <a:off x="-15848" y="4572005"/>
            <a:ext cx="9159848" cy="22946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1279EF-48C7-41FA-8606-A02206C20D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2900" y="4960141"/>
            <a:ext cx="5872942" cy="1116337"/>
          </a:xfrm>
        </p:spPr>
        <p:txBody>
          <a:bodyPr anchor="ctr">
            <a:noAutofit/>
          </a:bodyPr>
          <a:lstStyle>
            <a:lvl1pPr algn="r">
              <a:defRPr sz="4800" b="1" cap="all" spc="200" baseline="0">
                <a:solidFill>
                  <a:srgbClr val="00486E"/>
                </a:solidFill>
                <a:latin typeface="Tw Cen MT Condensed" panose="020B06060201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C4998F-5D03-4585-9D8D-7886D96002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57950" y="4960141"/>
            <a:ext cx="2400300" cy="1112442"/>
          </a:xfrm>
        </p:spPr>
        <p:txBody>
          <a:bodyPr anchor="ctr">
            <a:normAutofit/>
          </a:bodyPr>
          <a:lstStyle>
            <a:lvl1pPr marL="0" indent="0" algn="l">
              <a:buNone/>
              <a:defRPr sz="2400" b="1">
                <a:latin typeface="Tw Cen MT Condensed" panose="020B06060201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6AFF0D4-8E30-4E75-A8F5-5224DA77D163}"/>
              </a:ext>
            </a:extLst>
          </p:cNvPr>
          <p:cNvCxnSpPr>
            <a:cxnSpLocks/>
          </p:cNvCxnSpPr>
          <p:nvPr/>
        </p:nvCxnSpPr>
        <p:spPr>
          <a:xfrm flipV="1">
            <a:off x="6315299" y="4960138"/>
            <a:ext cx="0" cy="1485668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Rectangle 192">
            <a:extLst>
              <a:ext uri="{FF2B5EF4-FFF2-40B4-BE49-F238E27FC236}">
                <a16:creationId xmlns:a16="http://schemas.microsoft.com/office/drawing/2014/main" id="{3426CD62-85C5-47A4-835F-2545B76C6A2C}"/>
              </a:ext>
            </a:extLst>
          </p:cNvPr>
          <p:cNvSpPr/>
          <p:nvPr/>
        </p:nvSpPr>
        <p:spPr>
          <a:xfrm>
            <a:off x="3615755" y="6445806"/>
            <a:ext cx="1993111" cy="4121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8" name="Text Placeholder 5">
            <a:extLst>
              <a:ext uri="{FF2B5EF4-FFF2-40B4-BE49-F238E27FC236}">
                <a16:creationId xmlns:a16="http://schemas.microsoft.com/office/drawing/2014/main" id="{C01F6116-4FD3-46C7-BBD5-4F4013C6E71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457950" y="6091157"/>
            <a:ext cx="2392794" cy="376321"/>
          </a:xfrm>
        </p:spPr>
        <p:txBody>
          <a:bodyPr>
            <a:no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w Cen MT Condensed" panose="020B0606020104020203" pitchFamily="34" charset="0"/>
              </a:defRPr>
            </a:lvl1pPr>
            <a:lvl2pPr marL="457200" indent="0" algn="r">
              <a:buNone/>
              <a:defRPr sz="1800">
                <a:solidFill>
                  <a:schemeClr val="bg1">
                    <a:lumMod val="65000"/>
                  </a:schemeClr>
                </a:solidFill>
                <a:latin typeface="Tw Cen MT Condensed" panose="020B0606020104020203" pitchFamily="34" charset="0"/>
              </a:defRPr>
            </a:lvl2pPr>
            <a:lvl3pPr marL="914400" indent="0" algn="r">
              <a:buNone/>
              <a:defRPr sz="1800">
                <a:solidFill>
                  <a:schemeClr val="bg1">
                    <a:lumMod val="65000"/>
                  </a:schemeClr>
                </a:solidFill>
                <a:latin typeface="Tw Cen MT Condensed" panose="020B0606020104020203" pitchFamily="34" charset="0"/>
              </a:defRPr>
            </a:lvl3pPr>
            <a:lvl4pPr marL="1371600" indent="0" algn="r">
              <a:buNone/>
              <a:defRPr sz="1800">
                <a:solidFill>
                  <a:schemeClr val="bg1">
                    <a:lumMod val="65000"/>
                  </a:schemeClr>
                </a:solidFill>
                <a:latin typeface="Tw Cen MT Condensed" panose="020B0606020104020203" pitchFamily="34" charset="0"/>
              </a:defRPr>
            </a:lvl4pPr>
            <a:lvl5pPr marL="1828800" indent="0" algn="r">
              <a:buNone/>
              <a:defRPr sz="1800">
                <a:solidFill>
                  <a:schemeClr val="bg1">
                    <a:lumMod val="65000"/>
                  </a:schemeClr>
                </a:solidFill>
                <a:latin typeface="Tw Cen MT Condensed" panose="020B0606020104020203" pitchFamily="34" charset="0"/>
              </a:defRPr>
            </a:lvl5pPr>
          </a:lstStyle>
          <a:p>
            <a:pPr lvl="0"/>
            <a:r>
              <a:rPr lang="en-US" dirty="0"/>
              <a:t>Date: &lt;MM/DD/YYYY&gt;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B1E13F-DB4C-497B-B6B9-56EFEDE39E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2902" y="6091158"/>
            <a:ext cx="5891213" cy="376321"/>
          </a:xfrm>
        </p:spPr>
        <p:txBody>
          <a:bodyPr anchor="ctr">
            <a:no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w Cen MT Condensed" panose="020B0606020104020203" pitchFamily="34" charset="0"/>
              </a:defRPr>
            </a:lvl1pPr>
            <a:lvl2pPr marL="457200" indent="0" algn="r">
              <a:buNone/>
              <a:defRPr sz="1800">
                <a:latin typeface="Tw Cen MT Condensed" panose="020B0606020104020203" pitchFamily="34" charset="0"/>
              </a:defRPr>
            </a:lvl2pPr>
            <a:lvl3pPr algn="r">
              <a:defRPr sz="1800">
                <a:latin typeface="Tw Cen MT Condensed" panose="020B0606020104020203" pitchFamily="34" charset="0"/>
              </a:defRPr>
            </a:lvl3pPr>
            <a:lvl4pPr algn="r">
              <a:defRPr sz="1800">
                <a:latin typeface="Tw Cen MT Condensed" panose="020B0606020104020203" pitchFamily="34" charset="0"/>
              </a:defRPr>
            </a:lvl4pPr>
            <a:lvl5pPr algn="r">
              <a:defRPr sz="1800">
                <a:latin typeface="Tw Cen MT Condensed" panose="020B0606020104020203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80AF88E5-4FAB-48C4-AC97-B65301CF721D}"/>
              </a:ext>
            </a:extLst>
          </p:cNvPr>
          <p:cNvSpPr/>
          <p:nvPr userDrawn="1"/>
        </p:nvSpPr>
        <p:spPr>
          <a:xfrm>
            <a:off x="516467" y="482600"/>
            <a:ext cx="507663" cy="50766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C16C5CBD-D954-4DBB-97B0-FC6A538E45AD}"/>
              </a:ext>
            </a:extLst>
          </p:cNvPr>
          <p:cNvSpPr/>
          <p:nvPr userDrawn="1"/>
        </p:nvSpPr>
        <p:spPr>
          <a:xfrm>
            <a:off x="274566" y="94464"/>
            <a:ext cx="507663" cy="507662"/>
          </a:xfrm>
          <a:prstGeom prst="ellipse">
            <a:avLst/>
          </a:prstGeom>
          <a:solidFill>
            <a:srgbClr val="CCF0F5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F99083FA-2D9A-44C0-9952-7BCAEFBC65C1}"/>
              </a:ext>
            </a:extLst>
          </p:cNvPr>
          <p:cNvSpPr/>
          <p:nvPr userDrawn="1"/>
        </p:nvSpPr>
        <p:spPr>
          <a:xfrm>
            <a:off x="4769501" y="482600"/>
            <a:ext cx="507663" cy="507662"/>
          </a:xfrm>
          <a:prstGeom prst="ellipse">
            <a:avLst/>
          </a:prstGeom>
          <a:solidFill>
            <a:srgbClr val="CCF0F5">
              <a:alpha val="69804"/>
            </a:srgbClr>
          </a:solidFill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669DF855-9FFF-4621-8829-83C8A552195E}"/>
              </a:ext>
            </a:extLst>
          </p:cNvPr>
          <p:cNvSpPr/>
          <p:nvPr userDrawn="1"/>
        </p:nvSpPr>
        <p:spPr>
          <a:xfrm>
            <a:off x="2234729" y="2032169"/>
            <a:ext cx="507663" cy="507662"/>
          </a:xfrm>
          <a:prstGeom prst="ellipse">
            <a:avLst/>
          </a:prstGeom>
          <a:solidFill>
            <a:srgbClr val="CCF0F5">
              <a:alpha val="10196"/>
            </a:srgbClr>
          </a:solidFill>
          <a:ln>
            <a:noFill/>
          </a:ln>
          <a:effectLst>
            <a:glow rad="127000">
              <a:srgbClr val="CCF0F5">
                <a:alpha val="37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63B20B43-B457-486E-B14D-61D4AC44DD95}"/>
              </a:ext>
            </a:extLst>
          </p:cNvPr>
          <p:cNvSpPr/>
          <p:nvPr userDrawn="1"/>
        </p:nvSpPr>
        <p:spPr>
          <a:xfrm>
            <a:off x="8504745" y="162968"/>
            <a:ext cx="691999" cy="691999"/>
          </a:xfrm>
          <a:prstGeom prst="ellipse">
            <a:avLst/>
          </a:prstGeom>
          <a:solidFill>
            <a:srgbClr val="CCF0F5">
              <a:alpha val="60000"/>
            </a:srgbClr>
          </a:solidFill>
          <a:ln>
            <a:noFill/>
          </a:ln>
          <a:effectLst>
            <a:glow rad="127000">
              <a:srgbClr val="CCF0F5">
                <a:alpha val="91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E9870116-B99D-482C-84F0-60506920B350}"/>
              </a:ext>
            </a:extLst>
          </p:cNvPr>
          <p:cNvSpPr/>
          <p:nvPr userDrawn="1"/>
        </p:nvSpPr>
        <p:spPr>
          <a:xfrm>
            <a:off x="6858645" y="1432338"/>
            <a:ext cx="737911" cy="737910"/>
          </a:xfrm>
          <a:prstGeom prst="ellipse">
            <a:avLst/>
          </a:prstGeom>
          <a:solidFill>
            <a:srgbClr val="CCF0F5">
              <a:alpha val="10196"/>
            </a:srgbClr>
          </a:solidFill>
          <a:ln>
            <a:noFill/>
          </a:ln>
          <a:effectLst>
            <a:glow rad="127000">
              <a:srgbClr val="CCF0F5">
                <a:alpha val="37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89B48DCF-DB8F-4598-BC1F-6B08BB72F92B}"/>
              </a:ext>
            </a:extLst>
          </p:cNvPr>
          <p:cNvSpPr/>
          <p:nvPr userDrawn="1"/>
        </p:nvSpPr>
        <p:spPr>
          <a:xfrm>
            <a:off x="1" y="3267931"/>
            <a:ext cx="737911" cy="737910"/>
          </a:xfrm>
          <a:prstGeom prst="ellipse">
            <a:avLst/>
          </a:prstGeom>
          <a:solidFill>
            <a:srgbClr val="CCF0F5">
              <a:alpha val="10196"/>
            </a:srgbClr>
          </a:solidFill>
          <a:ln>
            <a:noFill/>
          </a:ln>
          <a:effectLst>
            <a:glow rad="127000">
              <a:srgbClr val="CCF0F5">
                <a:alpha val="37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058CC5C0-F723-4FCE-B40C-700B1DF5C5E6}"/>
              </a:ext>
            </a:extLst>
          </p:cNvPr>
          <p:cNvSpPr/>
          <p:nvPr userDrawn="1"/>
        </p:nvSpPr>
        <p:spPr>
          <a:xfrm>
            <a:off x="274566" y="3612793"/>
            <a:ext cx="507663" cy="507662"/>
          </a:xfrm>
          <a:prstGeom prst="ellipse">
            <a:avLst/>
          </a:prstGeom>
          <a:solidFill>
            <a:srgbClr val="CCF0F5">
              <a:alpha val="10196"/>
            </a:srgbClr>
          </a:solidFill>
          <a:ln>
            <a:noFill/>
          </a:ln>
          <a:effectLst>
            <a:glow rad="127000">
              <a:srgbClr val="CCF0F5">
                <a:alpha val="37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43DC4EA3-841D-41D4-AC0F-524C5CD3D228}"/>
              </a:ext>
            </a:extLst>
          </p:cNvPr>
          <p:cNvSpPr/>
          <p:nvPr userDrawn="1"/>
        </p:nvSpPr>
        <p:spPr>
          <a:xfrm>
            <a:off x="5023006" y="1936318"/>
            <a:ext cx="507663" cy="507662"/>
          </a:xfrm>
          <a:prstGeom prst="ellipse">
            <a:avLst/>
          </a:prstGeom>
          <a:solidFill>
            <a:srgbClr val="CCF0F5">
              <a:alpha val="10196"/>
            </a:srgbClr>
          </a:solidFill>
          <a:ln>
            <a:noFill/>
          </a:ln>
          <a:effectLst>
            <a:glow rad="127000">
              <a:srgbClr val="CCF0F5">
                <a:alpha val="37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2" name="Oval 101">
            <a:extLst>
              <a:ext uri="{FF2B5EF4-FFF2-40B4-BE49-F238E27FC236}">
                <a16:creationId xmlns:a16="http://schemas.microsoft.com/office/drawing/2014/main" id="{9F8239E3-F866-4FD1-9245-CB03039C9804}"/>
              </a:ext>
            </a:extLst>
          </p:cNvPr>
          <p:cNvSpPr/>
          <p:nvPr userDrawn="1"/>
        </p:nvSpPr>
        <p:spPr>
          <a:xfrm>
            <a:off x="7700506" y="2760269"/>
            <a:ext cx="507663" cy="50766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2B1290F2-7094-440B-BB21-95DB8C14EC31}"/>
              </a:ext>
            </a:extLst>
          </p:cNvPr>
          <p:cNvSpPr/>
          <p:nvPr userDrawn="1"/>
        </p:nvSpPr>
        <p:spPr>
          <a:xfrm>
            <a:off x="5272490" y="3752010"/>
            <a:ext cx="507663" cy="50766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A825D3CB-3A9E-4A07-A646-845E2AA3328E}"/>
              </a:ext>
            </a:extLst>
          </p:cNvPr>
          <p:cNvSpPr/>
          <p:nvPr userDrawn="1"/>
        </p:nvSpPr>
        <p:spPr>
          <a:xfrm>
            <a:off x="1417049" y="2935682"/>
            <a:ext cx="507663" cy="50766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483C0755-1EAC-40A1-9C97-0A92C6391DE1}"/>
              </a:ext>
            </a:extLst>
          </p:cNvPr>
          <p:cNvSpPr/>
          <p:nvPr userDrawn="1"/>
        </p:nvSpPr>
        <p:spPr>
          <a:xfrm>
            <a:off x="4101206" y="3488659"/>
            <a:ext cx="507663" cy="50766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D14FE0B1-B432-415E-A09A-D4209EDD3C4E}"/>
              </a:ext>
            </a:extLst>
          </p:cNvPr>
          <p:cNvSpPr/>
          <p:nvPr userDrawn="1"/>
        </p:nvSpPr>
        <p:spPr>
          <a:xfrm>
            <a:off x="3758086" y="3029970"/>
            <a:ext cx="691999" cy="691999"/>
          </a:xfrm>
          <a:prstGeom prst="ellipse">
            <a:avLst/>
          </a:prstGeom>
          <a:solidFill>
            <a:srgbClr val="CCF0F5">
              <a:alpha val="60000"/>
            </a:srgbClr>
          </a:solidFill>
          <a:ln>
            <a:noFill/>
          </a:ln>
          <a:effectLst>
            <a:glow rad="127000">
              <a:srgbClr val="CCF0F5">
                <a:alpha val="91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EB3F2819-A933-45DB-9420-DD1517F8A7F5}"/>
              </a:ext>
            </a:extLst>
          </p:cNvPr>
          <p:cNvSpPr/>
          <p:nvPr userDrawn="1"/>
        </p:nvSpPr>
        <p:spPr>
          <a:xfrm>
            <a:off x="8328909" y="624898"/>
            <a:ext cx="507663" cy="507662"/>
          </a:xfrm>
          <a:prstGeom prst="ellipse">
            <a:avLst/>
          </a:prstGeom>
          <a:solidFill>
            <a:srgbClr val="CCF0F5">
              <a:alpha val="69804"/>
            </a:srgbClr>
          </a:solidFill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DA8B01D0-6CAC-49DC-8301-F80FA3E8A05F}"/>
              </a:ext>
            </a:extLst>
          </p:cNvPr>
          <p:cNvSpPr/>
          <p:nvPr userDrawn="1"/>
        </p:nvSpPr>
        <p:spPr>
          <a:xfrm>
            <a:off x="6080650" y="2923534"/>
            <a:ext cx="507663" cy="507662"/>
          </a:xfrm>
          <a:prstGeom prst="ellipse">
            <a:avLst/>
          </a:prstGeom>
          <a:solidFill>
            <a:srgbClr val="CCF0F5">
              <a:alpha val="69804"/>
            </a:srgbClr>
          </a:solidFill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FFBF6708-DCF7-47F9-9DA0-4AD2DD90C375}"/>
              </a:ext>
            </a:extLst>
          </p:cNvPr>
          <p:cNvSpPr/>
          <p:nvPr userDrawn="1"/>
        </p:nvSpPr>
        <p:spPr>
          <a:xfrm>
            <a:off x="7269007" y="3777670"/>
            <a:ext cx="507663" cy="507662"/>
          </a:xfrm>
          <a:prstGeom prst="ellipse">
            <a:avLst/>
          </a:prstGeom>
          <a:solidFill>
            <a:srgbClr val="CCF0F5">
              <a:alpha val="69804"/>
            </a:srgbClr>
          </a:solidFill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id="{93B0E7B3-951C-419F-9B21-049CA87BDB4A}"/>
              </a:ext>
            </a:extLst>
          </p:cNvPr>
          <p:cNvSpPr/>
          <p:nvPr userDrawn="1"/>
        </p:nvSpPr>
        <p:spPr>
          <a:xfrm>
            <a:off x="3687718" y="890530"/>
            <a:ext cx="507663" cy="507662"/>
          </a:xfrm>
          <a:prstGeom prst="ellipse">
            <a:avLst/>
          </a:prstGeom>
          <a:solidFill>
            <a:srgbClr val="CCF0F5">
              <a:alpha val="69804"/>
            </a:srgbClr>
          </a:solidFill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8" name="Oval 117">
            <a:extLst>
              <a:ext uri="{FF2B5EF4-FFF2-40B4-BE49-F238E27FC236}">
                <a16:creationId xmlns:a16="http://schemas.microsoft.com/office/drawing/2014/main" id="{6258D8FA-234E-4F82-A64E-1297B1194E50}"/>
              </a:ext>
            </a:extLst>
          </p:cNvPr>
          <p:cNvSpPr/>
          <p:nvPr userDrawn="1"/>
        </p:nvSpPr>
        <p:spPr>
          <a:xfrm>
            <a:off x="2264621" y="3177365"/>
            <a:ext cx="507663" cy="507662"/>
          </a:xfrm>
          <a:prstGeom prst="ellipse">
            <a:avLst/>
          </a:prstGeom>
          <a:solidFill>
            <a:srgbClr val="CCF0F5">
              <a:alpha val="69804"/>
            </a:srgbClr>
          </a:solidFill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CE53AB52-F1BB-48B6-828E-5F572D75BE2B}"/>
              </a:ext>
            </a:extLst>
          </p:cNvPr>
          <p:cNvSpPr/>
          <p:nvPr userDrawn="1"/>
        </p:nvSpPr>
        <p:spPr>
          <a:xfrm>
            <a:off x="5737670" y="811122"/>
            <a:ext cx="321439" cy="321438"/>
          </a:xfrm>
          <a:prstGeom prst="ellipse">
            <a:avLst/>
          </a:prstGeom>
          <a:noFill/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47930203-CE6F-44DB-B224-9E7CCF69959D}"/>
              </a:ext>
            </a:extLst>
          </p:cNvPr>
          <p:cNvSpPr/>
          <p:nvPr userDrawn="1"/>
        </p:nvSpPr>
        <p:spPr>
          <a:xfrm>
            <a:off x="7488761" y="1785125"/>
            <a:ext cx="321439" cy="321438"/>
          </a:xfrm>
          <a:prstGeom prst="ellipse">
            <a:avLst/>
          </a:prstGeom>
          <a:noFill/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D214E1A2-8E01-438C-9174-634BBB6C5ACF}"/>
              </a:ext>
            </a:extLst>
          </p:cNvPr>
          <p:cNvSpPr/>
          <p:nvPr userDrawn="1"/>
        </p:nvSpPr>
        <p:spPr>
          <a:xfrm>
            <a:off x="8196297" y="3685280"/>
            <a:ext cx="321439" cy="321438"/>
          </a:xfrm>
          <a:prstGeom prst="ellipse">
            <a:avLst/>
          </a:prstGeom>
          <a:noFill/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C2D78ED5-FE66-4962-A2A2-482ACEBF27F1}"/>
              </a:ext>
            </a:extLst>
          </p:cNvPr>
          <p:cNvSpPr/>
          <p:nvPr userDrawn="1"/>
        </p:nvSpPr>
        <p:spPr>
          <a:xfrm>
            <a:off x="259853" y="2459693"/>
            <a:ext cx="321439" cy="321438"/>
          </a:xfrm>
          <a:prstGeom prst="ellipse">
            <a:avLst/>
          </a:prstGeom>
          <a:noFill/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4" name="Oval 123">
            <a:extLst>
              <a:ext uri="{FF2B5EF4-FFF2-40B4-BE49-F238E27FC236}">
                <a16:creationId xmlns:a16="http://schemas.microsoft.com/office/drawing/2014/main" id="{AF2A6C5D-DCE7-4C82-A38A-D5FF37E3F3EA}"/>
              </a:ext>
            </a:extLst>
          </p:cNvPr>
          <p:cNvSpPr/>
          <p:nvPr userDrawn="1"/>
        </p:nvSpPr>
        <p:spPr>
          <a:xfrm>
            <a:off x="2645047" y="1543285"/>
            <a:ext cx="321439" cy="321438"/>
          </a:xfrm>
          <a:prstGeom prst="ellipse">
            <a:avLst/>
          </a:prstGeom>
          <a:noFill/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5" name="Oval 124">
            <a:extLst>
              <a:ext uri="{FF2B5EF4-FFF2-40B4-BE49-F238E27FC236}">
                <a16:creationId xmlns:a16="http://schemas.microsoft.com/office/drawing/2014/main" id="{A5F36162-7909-4DCA-8217-097025E4371B}"/>
              </a:ext>
            </a:extLst>
          </p:cNvPr>
          <p:cNvSpPr/>
          <p:nvPr userDrawn="1"/>
        </p:nvSpPr>
        <p:spPr>
          <a:xfrm>
            <a:off x="1456343" y="4186878"/>
            <a:ext cx="321439" cy="321438"/>
          </a:xfrm>
          <a:prstGeom prst="ellipse">
            <a:avLst/>
          </a:prstGeom>
          <a:noFill/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6" name="Oval 125">
            <a:extLst>
              <a:ext uri="{FF2B5EF4-FFF2-40B4-BE49-F238E27FC236}">
                <a16:creationId xmlns:a16="http://schemas.microsoft.com/office/drawing/2014/main" id="{23977517-7971-4721-91A8-74E9B7B94B7F}"/>
              </a:ext>
            </a:extLst>
          </p:cNvPr>
          <p:cNvSpPr/>
          <p:nvPr userDrawn="1"/>
        </p:nvSpPr>
        <p:spPr>
          <a:xfrm>
            <a:off x="8306047" y="1370922"/>
            <a:ext cx="178988" cy="178988"/>
          </a:xfrm>
          <a:prstGeom prst="ellipse">
            <a:avLst/>
          </a:prstGeom>
          <a:solidFill>
            <a:srgbClr val="CCF0F5">
              <a:alpha val="60000"/>
            </a:srgbClr>
          </a:solidFill>
          <a:ln>
            <a:noFill/>
          </a:ln>
          <a:effectLst>
            <a:glow rad="76200">
              <a:srgbClr val="CCF0F5">
                <a:alpha val="88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7" name="Oval 126">
            <a:extLst>
              <a:ext uri="{FF2B5EF4-FFF2-40B4-BE49-F238E27FC236}">
                <a16:creationId xmlns:a16="http://schemas.microsoft.com/office/drawing/2014/main" id="{38773A50-3663-4464-9FCA-D3340407760E}"/>
              </a:ext>
            </a:extLst>
          </p:cNvPr>
          <p:cNvSpPr/>
          <p:nvPr userDrawn="1"/>
        </p:nvSpPr>
        <p:spPr>
          <a:xfrm>
            <a:off x="5969614" y="2528232"/>
            <a:ext cx="178988" cy="178988"/>
          </a:xfrm>
          <a:prstGeom prst="ellipse">
            <a:avLst/>
          </a:prstGeom>
          <a:solidFill>
            <a:srgbClr val="CCF0F5">
              <a:alpha val="60000"/>
            </a:srgbClr>
          </a:solidFill>
          <a:ln>
            <a:noFill/>
          </a:ln>
          <a:effectLst>
            <a:glow rad="76200">
              <a:srgbClr val="CCF0F5">
                <a:alpha val="88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9" name="Oval 128">
            <a:extLst>
              <a:ext uri="{FF2B5EF4-FFF2-40B4-BE49-F238E27FC236}">
                <a16:creationId xmlns:a16="http://schemas.microsoft.com/office/drawing/2014/main" id="{1618AFBD-D6FF-4F7D-AF9E-1F524E63913A}"/>
              </a:ext>
            </a:extLst>
          </p:cNvPr>
          <p:cNvSpPr/>
          <p:nvPr userDrawn="1"/>
        </p:nvSpPr>
        <p:spPr>
          <a:xfrm>
            <a:off x="2830343" y="801036"/>
            <a:ext cx="178988" cy="178988"/>
          </a:xfrm>
          <a:prstGeom prst="ellipse">
            <a:avLst/>
          </a:prstGeom>
          <a:solidFill>
            <a:srgbClr val="CCF0F5">
              <a:alpha val="60000"/>
            </a:srgbClr>
          </a:solidFill>
          <a:ln>
            <a:noFill/>
          </a:ln>
          <a:effectLst>
            <a:glow rad="76200">
              <a:srgbClr val="CCF0F5">
                <a:alpha val="88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0" name="Oval 129">
            <a:extLst>
              <a:ext uri="{FF2B5EF4-FFF2-40B4-BE49-F238E27FC236}">
                <a16:creationId xmlns:a16="http://schemas.microsoft.com/office/drawing/2014/main" id="{B865EB85-4339-43F8-8F41-2241A66F13AE}"/>
              </a:ext>
            </a:extLst>
          </p:cNvPr>
          <p:cNvSpPr/>
          <p:nvPr userDrawn="1"/>
        </p:nvSpPr>
        <p:spPr>
          <a:xfrm>
            <a:off x="241583" y="2394956"/>
            <a:ext cx="178988" cy="178988"/>
          </a:xfrm>
          <a:prstGeom prst="ellipse">
            <a:avLst/>
          </a:prstGeom>
          <a:solidFill>
            <a:srgbClr val="CCF0F5">
              <a:alpha val="60000"/>
            </a:srgbClr>
          </a:solidFill>
          <a:ln>
            <a:noFill/>
          </a:ln>
          <a:effectLst>
            <a:glow rad="76200">
              <a:srgbClr val="CCF0F5">
                <a:alpha val="88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8476389D-2E02-456B-A6E1-E9AA055C1A1D}"/>
              </a:ext>
            </a:extLst>
          </p:cNvPr>
          <p:cNvSpPr/>
          <p:nvPr userDrawn="1"/>
        </p:nvSpPr>
        <p:spPr>
          <a:xfrm>
            <a:off x="-57653" y="810126"/>
            <a:ext cx="178988" cy="178988"/>
          </a:xfrm>
          <a:prstGeom prst="ellipse">
            <a:avLst/>
          </a:prstGeom>
          <a:solidFill>
            <a:srgbClr val="CCF0F5">
              <a:alpha val="60000"/>
            </a:srgbClr>
          </a:solidFill>
          <a:ln>
            <a:noFill/>
          </a:ln>
          <a:effectLst>
            <a:glow rad="76200">
              <a:srgbClr val="CCF0F5">
                <a:alpha val="88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2" name="Oval 131">
            <a:extLst>
              <a:ext uri="{FF2B5EF4-FFF2-40B4-BE49-F238E27FC236}">
                <a16:creationId xmlns:a16="http://schemas.microsoft.com/office/drawing/2014/main" id="{2AF77523-C8AB-4390-9B9C-5CC0404BC4AF}"/>
              </a:ext>
            </a:extLst>
          </p:cNvPr>
          <p:cNvSpPr/>
          <p:nvPr userDrawn="1"/>
        </p:nvSpPr>
        <p:spPr>
          <a:xfrm>
            <a:off x="2234729" y="1942675"/>
            <a:ext cx="178988" cy="178988"/>
          </a:xfrm>
          <a:prstGeom prst="ellipse">
            <a:avLst/>
          </a:prstGeom>
          <a:solidFill>
            <a:srgbClr val="CCF0F5">
              <a:alpha val="60000"/>
            </a:srgbClr>
          </a:solidFill>
          <a:ln>
            <a:noFill/>
          </a:ln>
          <a:effectLst>
            <a:glow rad="76200">
              <a:srgbClr val="CCF0F5">
                <a:alpha val="88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3" name="Oval 132">
            <a:extLst>
              <a:ext uri="{FF2B5EF4-FFF2-40B4-BE49-F238E27FC236}">
                <a16:creationId xmlns:a16="http://schemas.microsoft.com/office/drawing/2014/main" id="{ECB8F82A-B8C6-4E93-BB63-24449D832D67}"/>
              </a:ext>
            </a:extLst>
          </p:cNvPr>
          <p:cNvSpPr/>
          <p:nvPr userDrawn="1"/>
        </p:nvSpPr>
        <p:spPr>
          <a:xfrm>
            <a:off x="5136446" y="3342265"/>
            <a:ext cx="178988" cy="178988"/>
          </a:xfrm>
          <a:prstGeom prst="ellipse">
            <a:avLst/>
          </a:prstGeom>
          <a:solidFill>
            <a:srgbClr val="CCF0F5">
              <a:alpha val="60000"/>
            </a:srgbClr>
          </a:solidFill>
          <a:ln>
            <a:noFill/>
          </a:ln>
          <a:effectLst>
            <a:glow rad="76200">
              <a:srgbClr val="CCF0F5">
                <a:alpha val="88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F6072445-02C0-496C-A16E-89620954330A}"/>
              </a:ext>
            </a:extLst>
          </p:cNvPr>
          <p:cNvSpPr/>
          <p:nvPr userDrawn="1"/>
        </p:nvSpPr>
        <p:spPr>
          <a:xfrm>
            <a:off x="6334481" y="1605672"/>
            <a:ext cx="143932" cy="14393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5" name="Oval 134">
            <a:extLst>
              <a:ext uri="{FF2B5EF4-FFF2-40B4-BE49-F238E27FC236}">
                <a16:creationId xmlns:a16="http://schemas.microsoft.com/office/drawing/2014/main" id="{477004CE-76C3-4383-A172-0E539428E7B9}"/>
              </a:ext>
            </a:extLst>
          </p:cNvPr>
          <p:cNvSpPr/>
          <p:nvPr userDrawn="1"/>
        </p:nvSpPr>
        <p:spPr>
          <a:xfrm>
            <a:off x="3607306" y="2295171"/>
            <a:ext cx="143932" cy="14393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6" name="Oval 135">
            <a:extLst>
              <a:ext uri="{FF2B5EF4-FFF2-40B4-BE49-F238E27FC236}">
                <a16:creationId xmlns:a16="http://schemas.microsoft.com/office/drawing/2014/main" id="{04403FA1-28DC-4A66-9EE4-964D99BC617E}"/>
              </a:ext>
            </a:extLst>
          </p:cNvPr>
          <p:cNvSpPr/>
          <p:nvPr userDrawn="1"/>
        </p:nvSpPr>
        <p:spPr>
          <a:xfrm>
            <a:off x="1882565" y="729070"/>
            <a:ext cx="143932" cy="14393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7" name="Oval 136">
            <a:extLst>
              <a:ext uri="{FF2B5EF4-FFF2-40B4-BE49-F238E27FC236}">
                <a16:creationId xmlns:a16="http://schemas.microsoft.com/office/drawing/2014/main" id="{32292B38-36C1-45E3-895A-5EAA2508C917}"/>
              </a:ext>
            </a:extLst>
          </p:cNvPr>
          <p:cNvSpPr/>
          <p:nvPr userDrawn="1"/>
        </p:nvSpPr>
        <p:spPr>
          <a:xfrm>
            <a:off x="8958279" y="2286000"/>
            <a:ext cx="143932" cy="14393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8" name="Oval 137">
            <a:extLst>
              <a:ext uri="{FF2B5EF4-FFF2-40B4-BE49-F238E27FC236}">
                <a16:creationId xmlns:a16="http://schemas.microsoft.com/office/drawing/2014/main" id="{AAD138DD-2E39-4697-A91A-941B704FDC32}"/>
              </a:ext>
            </a:extLst>
          </p:cNvPr>
          <p:cNvSpPr/>
          <p:nvPr userDrawn="1"/>
        </p:nvSpPr>
        <p:spPr>
          <a:xfrm>
            <a:off x="8489266" y="2009945"/>
            <a:ext cx="143932" cy="14393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9" name="Oval 138">
            <a:extLst>
              <a:ext uri="{FF2B5EF4-FFF2-40B4-BE49-F238E27FC236}">
                <a16:creationId xmlns:a16="http://schemas.microsoft.com/office/drawing/2014/main" id="{A94FF2EF-5827-48AC-8A75-B7646946606E}"/>
              </a:ext>
            </a:extLst>
          </p:cNvPr>
          <p:cNvSpPr/>
          <p:nvPr userDrawn="1"/>
        </p:nvSpPr>
        <p:spPr>
          <a:xfrm>
            <a:off x="4481637" y="111839"/>
            <a:ext cx="143932" cy="14393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2" name="Oval 141">
            <a:extLst>
              <a:ext uri="{FF2B5EF4-FFF2-40B4-BE49-F238E27FC236}">
                <a16:creationId xmlns:a16="http://schemas.microsoft.com/office/drawing/2014/main" id="{CADB883C-43E3-4D87-BFAF-20CC8CED922C}"/>
              </a:ext>
            </a:extLst>
          </p:cNvPr>
          <p:cNvSpPr/>
          <p:nvPr userDrawn="1"/>
        </p:nvSpPr>
        <p:spPr>
          <a:xfrm>
            <a:off x="6233807" y="3951947"/>
            <a:ext cx="143932" cy="14393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3" name="Oval 142">
            <a:extLst>
              <a:ext uri="{FF2B5EF4-FFF2-40B4-BE49-F238E27FC236}">
                <a16:creationId xmlns:a16="http://schemas.microsoft.com/office/drawing/2014/main" id="{BF01446D-4B1C-490A-96BB-1DBCEEE29381}"/>
              </a:ext>
            </a:extLst>
          </p:cNvPr>
          <p:cNvSpPr/>
          <p:nvPr userDrawn="1"/>
        </p:nvSpPr>
        <p:spPr>
          <a:xfrm>
            <a:off x="6677402" y="4095879"/>
            <a:ext cx="143932" cy="14393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4" name="Oval 143">
            <a:extLst>
              <a:ext uri="{FF2B5EF4-FFF2-40B4-BE49-F238E27FC236}">
                <a16:creationId xmlns:a16="http://schemas.microsoft.com/office/drawing/2014/main" id="{72280F93-0CCB-4987-8D4A-E1E0AA42D1EA}"/>
              </a:ext>
            </a:extLst>
          </p:cNvPr>
          <p:cNvSpPr/>
          <p:nvPr userDrawn="1"/>
        </p:nvSpPr>
        <p:spPr>
          <a:xfrm>
            <a:off x="3615753" y="4087882"/>
            <a:ext cx="143932" cy="14393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5" name="Oval 144">
            <a:extLst>
              <a:ext uri="{FF2B5EF4-FFF2-40B4-BE49-F238E27FC236}">
                <a16:creationId xmlns:a16="http://schemas.microsoft.com/office/drawing/2014/main" id="{1A3C2268-1788-4525-A082-DD31FC4D0738}"/>
              </a:ext>
            </a:extLst>
          </p:cNvPr>
          <p:cNvSpPr/>
          <p:nvPr userDrawn="1"/>
        </p:nvSpPr>
        <p:spPr>
          <a:xfrm>
            <a:off x="4879074" y="4381636"/>
            <a:ext cx="143932" cy="14393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6" name="Oval 145">
            <a:extLst>
              <a:ext uri="{FF2B5EF4-FFF2-40B4-BE49-F238E27FC236}">
                <a16:creationId xmlns:a16="http://schemas.microsoft.com/office/drawing/2014/main" id="{73C09B74-24BF-4BAE-9CFE-EC85DBA97EB5}"/>
              </a:ext>
            </a:extLst>
          </p:cNvPr>
          <p:cNvSpPr/>
          <p:nvPr userDrawn="1"/>
        </p:nvSpPr>
        <p:spPr>
          <a:xfrm>
            <a:off x="1967633" y="3933875"/>
            <a:ext cx="143932" cy="14393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7" name="Oval 146">
            <a:extLst>
              <a:ext uri="{FF2B5EF4-FFF2-40B4-BE49-F238E27FC236}">
                <a16:creationId xmlns:a16="http://schemas.microsoft.com/office/drawing/2014/main" id="{4473CF90-AB11-4522-8B67-68A639271F7B}"/>
              </a:ext>
            </a:extLst>
          </p:cNvPr>
          <p:cNvSpPr/>
          <p:nvPr userDrawn="1"/>
        </p:nvSpPr>
        <p:spPr>
          <a:xfrm>
            <a:off x="934330" y="2810137"/>
            <a:ext cx="80557" cy="103888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8" name="Oval 147">
            <a:extLst>
              <a:ext uri="{FF2B5EF4-FFF2-40B4-BE49-F238E27FC236}">
                <a16:creationId xmlns:a16="http://schemas.microsoft.com/office/drawing/2014/main" id="{7E01AA4E-F07D-4969-8675-0FE92009B9FA}"/>
              </a:ext>
            </a:extLst>
          </p:cNvPr>
          <p:cNvSpPr/>
          <p:nvPr userDrawn="1"/>
        </p:nvSpPr>
        <p:spPr>
          <a:xfrm>
            <a:off x="5863471" y="918265"/>
            <a:ext cx="143932" cy="14393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9" name="Oval 148">
            <a:extLst>
              <a:ext uri="{FF2B5EF4-FFF2-40B4-BE49-F238E27FC236}">
                <a16:creationId xmlns:a16="http://schemas.microsoft.com/office/drawing/2014/main" id="{691FCAE3-2A92-47CB-ABB0-003B285122B5}"/>
              </a:ext>
            </a:extLst>
          </p:cNvPr>
          <p:cNvSpPr/>
          <p:nvPr userDrawn="1"/>
        </p:nvSpPr>
        <p:spPr>
          <a:xfrm>
            <a:off x="6126403" y="95976"/>
            <a:ext cx="143932" cy="14393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0" name="Oval 149">
            <a:extLst>
              <a:ext uri="{FF2B5EF4-FFF2-40B4-BE49-F238E27FC236}">
                <a16:creationId xmlns:a16="http://schemas.microsoft.com/office/drawing/2014/main" id="{C877BF94-AC05-427D-AFBC-A54EEAFEA433}"/>
              </a:ext>
            </a:extLst>
          </p:cNvPr>
          <p:cNvSpPr/>
          <p:nvPr userDrawn="1"/>
        </p:nvSpPr>
        <p:spPr>
          <a:xfrm>
            <a:off x="7474558" y="670407"/>
            <a:ext cx="143932" cy="14393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1" name="Oval 150">
            <a:extLst>
              <a:ext uri="{FF2B5EF4-FFF2-40B4-BE49-F238E27FC236}">
                <a16:creationId xmlns:a16="http://schemas.microsoft.com/office/drawing/2014/main" id="{A67772CE-8395-449B-A460-B010DF33763D}"/>
              </a:ext>
            </a:extLst>
          </p:cNvPr>
          <p:cNvSpPr/>
          <p:nvPr userDrawn="1"/>
        </p:nvSpPr>
        <p:spPr>
          <a:xfrm>
            <a:off x="4625569" y="1636461"/>
            <a:ext cx="143932" cy="14393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6" name="Oval 155">
            <a:extLst>
              <a:ext uri="{FF2B5EF4-FFF2-40B4-BE49-F238E27FC236}">
                <a16:creationId xmlns:a16="http://schemas.microsoft.com/office/drawing/2014/main" id="{E7922A8A-7ABF-4891-B548-79CC1168A2D3}"/>
              </a:ext>
            </a:extLst>
          </p:cNvPr>
          <p:cNvSpPr/>
          <p:nvPr userDrawn="1"/>
        </p:nvSpPr>
        <p:spPr>
          <a:xfrm>
            <a:off x="6757768" y="2567203"/>
            <a:ext cx="140019" cy="140018"/>
          </a:xfrm>
          <a:prstGeom prst="ellipse">
            <a:avLst/>
          </a:prstGeom>
          <a:solidFill>
            <a:srgbClr val="E0F0F2">
              <a:alpha val="50196"/>
            </a:srgbClr>
          </a:solidFill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7" name="Oval 156">
            <a:extLst>
              <a:ext uri="{FF2B5EF4-FFF2-40B4-BE49-F238E27FC236}">
                <a16:creationId xmlns:a16="http://schemas.microsoft.com/office/drawing/2014/main" id="{68FC29F4-95AD-4762-8A8B-CD600964D676}"/>
              </a:ext>
            </a:extLst>
          </p:cNvPr>
          <p:cNvSpPr/>
          <p:nvPr userDrawn="1"/>
        </p:nvSpPr>
        <p:spPr>
          <a:xfrm>
            <a:off x="4491573" y="1976746"/>
            <a:ext cx="140019" cy="140018"/>
          </a:xfrm>
          <a:prstGeom prst="ellipse">
            <a:avLst/>
          </a:prstGeom>
          <a:solidFill>
            <a:srgbClr val="E0F0F2">
              <a:alpha val="50196"/>
            </a:srgbClr>
          </a:solidFill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8" name="Oval 157">
            <a:extLst>
              <a:ext uri="{FF2B5EF4-FFF2-40B4-BE49-F238E27FC236}">
                <a16:creationId xmlns:a16="http://schemas.microsoft.com/office/drawing/2014/main" id="{E8987EBB-265A-471F-8D1E-39DD1F6A435D}"/>
              </a:ext>
            </a:extLst>
          </p:cNvPr>
          <p:cNvSpPr/>
          <p:nvPr userDrawn="1"/>
        </p:nvSpPr>
        <p:spPr>
          <a:xfrm>
            <a:off x="7836157" y="111839"/>
            <a:ext cx="140019" cy="140018"/>
          </a:xfrm>
          <a:prstGeom prst="ellipse">
            <a:avLst/>
          </a:prstGeom>
          <a:solidFill>
            <a:srgbClr val="E0F0F2">
              <a:alpha val="50196"/>
            </a:srgbClr>
          </a:solidFill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1E6D095E-A05F-44CF-8DB9-14F3BBD09EBB}"/>
              </a:ext>
            </a:extLst>
          </p:cNvPr>
          <p:cNvSpPr/>
          <p:nvPr userDrawn="1"/>
        </p:nvSpPr>
        <p:spPr>
          <a:xfrm>
            <a:off x="1849172" y="863694"/>
            <a:ext cx="140019" cy="140018"/>
          </a:xfrm>
          <a:prstGeom prst="ellipse">
            <a:avLst/>
          </a:prstGeom>
          <a:solidFill>
            <a:srgbClr val="E0F0F2">
              <a:alpha val="50196"/>
            </a:srgbClr>
          </a:solidFill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0" name="Oval 159">
            <a:extLst>
              <a:ext uri="{FF2B5EF4-FFF2-40B4-BE49-F238E27FC236}">
                <a16:creationId xmlns:a16="http://schemas.microsoft.com/office/drawing/2014/main" id="{CE34B436-473E-47F5-848E-4CCF12802D87}"/>
              </a:ext>
            </a:extLst>
          </p:cNvPr>
          <p:cNvSpPr/>
          <p:nvPr userDrawn="1"/>
        </p:nvSpPr>
        <p:spPr>
          <a:xfrm>
            <a:off x="817357" y="3961492"/>
            <a:ext cx="140019" cy="140018"/>
          </a:xfrm>
          <a:prstGeom prst="ellipse">
            <a:avLst/>
          </a:prstGeom>
          <a:solidFill>
            <a:srgbClr val="E0F0F2">
              <a:alpha val="89804"/>
            </a:srgbClr>
          </a:solidFill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1" name="Oval 160">
            <a:extLst>
              <a:ext uri="{FF2B5EF4-FFF2-40B4-BE49-F238E27FC236}">
                <a16:creationId xmlns:a16="http://schemas.microsoft.com/office/drawing/2014/main" id="{7CD731FE-86C9-40C7-93D2-77C23E8F18F6}"/>
              </a:ext>
            </a:extLst>
          </p:cNvPr>
          <p:cNvSpPr/>
          <p:nvPr userDrawn="1"/>
        </p:nvSpPr>
        <p:spPr>
          <a:xfrm>
            <a:off x="5865428" y="265543"/>
            <a:ext cx="140019" cy="140018"/>
          </a:xfrm>
          <a:prstGeom prst="ellipse">
            <a:avLst/>
          </a:prstGeom>
          <a:solidFill>
            <a:srgbClr val="E0F0F2">
              <a:alpha val="89804"/>
            </a:srgbClr>
          </a:solidFill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2" name="Oval 161">
            <a:extLst>
              <a:ext uri="{FF2B5EF4-FFF2-40B4-BE49-F238E27FC236}">
                <a16:creationId xmlns:a16="http://schemas.microsoft.com/office/drawing/2014/main" id="{E9473288-A26D-4460-A855-629478BD6DBB}"/>
              </a:ext>
            </a:extLst>
          </p:cNvPr>
          <p:cNvSpPr/>
          <p:nvPr userDrawn="1"/>
        </p:nvSpPr>
        <p:spPr>
          <a:xfrm>
            <a:off x="1677285" y="66968"/>
            <a:ext cx="140019" cy="140018"/>
          </a:xfrm>
          <a:prstGeom prst="ellipse">
            <a:avLst/>
          </a:prstGeom>
          <a:solidFill>
            <a:srgbClr val="E0F0F2">
              <a:alpha val="89804"/>
            </a:srgbClr>
          </a:solidFill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3" name="Oval 162">
            <a:extLst>
              <a:ext uri="{FF2B5EF4-FFF2-40B4-BE49-F238E27FC236}">
                <a16:creationId xmlns:a16="http://schemas.microsoft.com/office/drawing/2014/main" id="{85C86D59-6495-40B5-9199-689F7B507343}"/>
              </a:ext>
            </a:extLst>
          </p:cNvPr>
          <p:cNvSpPr/>
          <p:nvPr userDrawn="1"/>
        </p:nvSpPr>
        <p:spPr>
          <a:xfrm>
            <a:off x="4274533" y="2428175"/>
            <a:ext cx="82835" cy="82834"/>
          </a:xfrm>
          <a:prstGeom prst="ellipse">
            <a:avLst/>
          </a:prstGeom>
          <a:solidFill>
            <a:srgbClr val="CCF0F5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4" name="Oval 163">
            <a:extLst>
              <a:ext uri="{FF2B5EF4-FFF2-40B4-BE49-F238E27FC236}">
                <a16:creationId xmlns:a16="http://schemas.microsoft.com/office/drawing/2014/main" id="{75705BE5-85E3-4404-A063-E8B7CF9FB8C6}"/>
              </a:ext>
            </a:extLst>
          </p:cNvPr>
          <p:cNvSpPr/>
          <p:nvPr userDrawn="1"/>
        </p:nvSpPr>
        <p:spPr>
          <a:xfrm>
            <a:off x="2799097" y="2912171"/>
            <a:ext cx="82835" cy="82834"/>
          </a:xfrm>
          <a:prstGeom prst="ellipse">
            <a:avLst/>
          </a:prstGeom>
          <a:solidFill>
            <a:srgbClr val="CCF0F5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5" name="Oval 164">
            <a:extLst>
              <a:ext uri="{FF2B5EF4-FFF2-40B4-BE49-F238E27FC236}">
                <a16:creationId xmlns:a16="http://schemas.microsoft.com/office/drawing/2014/main" id="{E0087375-9EE0-45F9-9F92-F353D57053FE}"/>
              </a:ext>
            </a:extLst>
          </p:cNvPr>
          <p:cNvSpPr/>
          <p:nvPr userDrawn="1"/>
        </p:nvSpPr>
        <p:spPr>
          <a:xfrm>
            <a:off x="3313237" y="4029215"/>
            <a:ext cx="82835" cy="82834"/>
          </a:xfrm>
          <a:prstGeom prst="ellipse">
            <a:avLst/>
          </a:prstGeom>
          <a:solidFill>
            <a:srgbClr val="CCF0F5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6" name="Oval 165">
            <a:extLst>
              <a:ext uri="{FF2B5EF4-FFF2-40B4-BE49-F238E27FC236}">
                <a16:creationId xmlns:a16="http://schemas.microsoft.com/office/drawing/2014/main" id="{29945AE2-1B79-4F3D-AF9B-AE4FF24AB8C8}"/>
              </a:ext>
            </a:extLst>
          </p:cNvPr>
          <p:cNvSpPr/>
          <p:nvPr userDrawn="1"/>
        </p:nvSpPr>
        <p:spPr>
          <a:xfrm>
            <a:off x="7314165" y="3518427"/>
            <a:ext cx="82835" cy="82834"/>
          </a:xfrm>
          <a:prstGeom prst="ellipse">
            <a:avLst/>
          </a:prstGeom>
          <a:solidFill>
            <a:srgbClr val="CCF0F5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7" name="Oval 166">
            <a:extLst>
              <a:ext uri="{FF2B5EF4-FFF2-40B4-BE49-F238E27FC236}">
                <a16:creationId xmlns:a16="http://schemas.microsoft.com/office/drawing/2014/main" id="{F0AD61D9-1F7B-4C92-8DCB-DE748798523F}"/>
              </a:ext>
            </a:extLst>
          </p:cNvPr>
          <p:cNvSpPr/>
          <p:nvPr userDrawn="1"/>
        </p:nvSpPr>
        <p:spPr>
          <a:xfrm>
            <a:off x="8471400" y="2887058"/>
            <a:ext cx="82835" cy="82834"/>
          </a:xfrm>
          <a:prstGeom prst="ellipse">
            <a:avLst/>
          </a:prstGeom>
          <a:solidFill>
            <a:srgbClr val="CCF0F5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8" name="Oval 167">
            <a:extLst>
              <a:ext uri="{FF2B5EF4-FFF2-40B4-BE49-F238E27FC236}">
                <a16:creationId xmlns:a16="http://schemas.microsoft.com/office/drawing/2014/main" id="{D2CF9062-6195-4B75-A5B7-BB409FCE80AD}"/>
              </a:ext>
            </a:extLst>
          </p:cNvPr>
          <p:cNvSpPr/>
          <p:nvPr userDrawn="1"/>
        </p:nvSpPr>
        <p:spPr>
          <a:xfrm>
            <a:off x="7466565" y="3670827"/>
            <a:ext cx="82835" cy="82834"/>
          </a:xfrm>
          <a:prstGeom prst="ellipse">
            <a:avLst/>
          </a:prstGeom>
          <a:solidFill>
            <a:srgbClr val="CCF0F5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69" name="Oval 168">
            <a:extLst>
              <a:ext uri="{FF2B5EF4-FFF2-40B4-BE49-F238E27FC236}">
                <a16:creationId xmlns:a16="http://schemas.microsoft.com/office/drawing/2014/main" id="{63152F93-F9CE-49FE-95D8-00623B523124}"/>
              </a:ext>
            </a:extLst>
          </p:cNvPr>
          <p:cNvSpPr/>
          <p:nvPr userDrawn="1"/>
        </p:nvSpPr>
        <p:spPr>
          <a:xfrm>
            <a:off x="3963033" y="488852"/>
            <a:ext cx="82835" cy="82834"/>
          </a:xfrm>
          <a:prstGeom prst="ellipse">
            <a:avLst/>
          </a:prstGeom>
          <a:solidFill>
            <a:srgbClr val="CCF0F5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0" name="Oval 169">
            <a:extLst>
              <a:ext uri="{FF2B5EF4-FFF2-40B4-BE49-F238E27FC236}">
                <a16:creationId xmlns:a16="http://schemas.microsoft.com/office/drawing/2014/main" id="{5797D983-D27E-416E-80FC-1723B25B1EA8}"/>
              </a:ext>
            </a:extLst>
          </p:cNvPr>
          <p:cNvSpPr/>
          <p:nvPr userDrawn="1"/>
        </p:nvSpPr>
        <p:spPr>
          <a:xfrm>
            <a:off x="3695029" y="1745629"/>
            <a:ext cx="213163" cy="200254"/>
          </a:xfrm>
          <a:prstGeom prst="ellipse">
            <a:avLst/>
          </a:prstGeom>
          <a:solidFill>
            <a:srgbClr val="CCF0F5">
              <a:alpha val="60000"/>
            </a:srgbClr>
          </a:solidFill>
          <a:ln w="28575">
            <a:solidFill>
              <a:srgbClr val="CCF0F5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1" name="Oval 170">
            <a:extLst>
              <a:ext uri="{FF2B5EF4-FFF2-40B4-BE49-F238E27FC236}">
                <a16:creationId xmlns:a16="http://schemas.microsoft.com/office/drawing/2014/main" id="{B18886C8-A531-4CAB-BD0D-CD9B5FA95412}"/>
              </a:ext>
            </a:extLst>
          </p:cNvPr>
          <p:cNvSpPr/>
          <p:nvPr userDrawn="1"/>
        </p:nvSpPr>
        <p:spPr>
          <a:xfrm>
            <a:off x="896909" y="1661776"/>
            <a:ext cx="301049" cy="301049"/>
          </a:xfrm>
          <a:prstGeom prst="ellipse">
            <a:avLst/>
          </a:prstGeom>
          <a:solidFill>
            <a:srgbClr val="CCF0F5">
              <a:alpha val="60000"/>
            </a:srgbClr>
          </a:solidFill>
          <a:ln>
            <a:noFill/>
          </a:ln>
          <a:effectLst>
            <a:glow rad="127000">
              <a:srgbClr val="CCF0F5">
                <a:alpha val="91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3" name="Oval 172">
            <a:extLst>
              <a:ext uri="{FF2B5EF4-FFF2-40B4-BE49-F238E27FC236}">
                <a16:creationId xmlns:a16="http://schemas.microsoft.com/office/drawing/2014/main" id="{D724458B-FA00-47E4-9E9E-42DBDB936AD7}"/>
              </a:ext>
            </a:extLst>
          </p:cNvPr>
          <p:cNvSpPr/>
          <p:nvPr userDrawn="1"/>
        </p:nvSpPr>
        <p:spPr>
          <a:xfrm>
            <a:off x="4075243" y="98626"/>
            <a:ext cx="82835" cy="82834"/>
          </a:xfrm>
          <a:prstGeom prst="ellipse">
            <a:avLst/>
          </a:prstGeom>
          <a:solidFill>
            <a:srgbClr val="CCF0F5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4" name="Oval 173">
            <a:extLst>
              <a:ext uri="{FF2B5EF4-FFF2-40B4-BE49-F238E27FC236}">
                <a16:creationId xmlns:a16="http://schemas.microsoft.com/office/drawing/2014/main" id="{F7089EA4-AF14-4035-AE6E-3AF98DEE93CE}"/>
              </a:ext>
            </a:extLst>
          </p:cNvPr>
          <p:cNvSpPr/>
          <p:nvPr userDrawn="1"/>
        </p:nvSpPr>
        <p:spPr>
          <a:xfrm>
            <a:off x="417450" y="1400896"/>
            <a:ext cx="143932" cy="143932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76" name="Picture 175">
            <a:extLst>
              <a:ext uri="{FF2B5EF4-FFF2-40B4-BE49-F238E27FC236}">
                <a16:creationId xmlns:a16="http://schemas.microsoft.com/office/drawing/2014/main" id="{2E1F6DCC-C76B-495F-87E6-0BD84AFB9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733" y="172374"/>
            <a:ext cx="2740434" cy="847178"/>
          </a:xfrm>
          <a:prstGeom prst="rect">
            <a:avLst/>
          </a:prstGeom>
          <a:effectLst>
            <a:outerShdw blurRad="228600" dist="38100" dir="2700000" algn="tl" rotWithShape="0">
              <a:srgbClr val="00486E">
                <a:alpha val="75000"/>
              </a:srgbClr>
            </a:outerShdw>
          </a:effectLst>
        </p:spPr>
      </p:pic>
      <p:sp>
        <p:nvSpPr>
          <p:cNvPr id="177" name="Oval 176">
            <a:extLst>
              <a:ext uri="{FF2B5EF4-FFF2-40B4-BE49-F238E27FC236}">
                <a16:creationId xmlns:a16="http://schemas.microsoft.com/office/drawing/2014/main" id="{3D7AFF94-7BD4-46AC-B544-BECCBABC0ABF}"/>
              </a:ext>
            </a:extLst>
          </p:cNvPr>
          <p:cNvSpPr/>
          <p:nvPr userDrawn="1"/>
        </p:nvSpPr>
        <p:spPr>
          <a:xfrm>
            <a:off x="1852674" y="1126321"/>
            <a:ext cx="432320" cy="432319"/>
          </a:xfrm>
          <a:prstGeom prst="ellipse">
            <a:avLst/>
          </a:prstGeom>
          <a:solidFill>
            <a:srgbClr val="CCF0F5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8" name="Oval 177">
            <a:extLst>
              <a:ext uri="{FF2B5EF4-FFF2-40B4-BE49-F238E27FC236}">
                <a16:creationId xmlns:a16="http://schemas.microsoft.com/office/drawing/2014/main" id="{3CE1429F-0521-4AE1-BC2B-7D229C437AF2}"/>
              </a:ext>
            </a:extLst>
          </p:cNvPr>
          <p:cNvSpPr/>
          <p:nvPr userDrawn="1"/>
        </p:nvSpPr>
        <p:spPr>
          <a:xfrm>
            <a:off x="1375655" y="1191097"/>
            <a:ext cx="140019" cy="140018"/>
          </a:xfrm>
          <a:prstGeom prst="ellipse">
            <a:avLst/>
          </a:prstGeom>
          <a:solidFill>
            <a:srgbClr val="E0F0F2">
              <a:alpha val="50196"/>
            </a:srgbClr>
          </a:solidFill>
          <a:ln w="28575">
            <a:solidFill>
              <a:srgbClr val="CCF0F5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014886327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44E0841-D30F-48C8-AADD-BDBED54AB46B}"/>
              </a:ext>
            </a:extLst>
          </p:cNvPr>
          <p:cNvSpPr/>
          <p:nvPr/>
        </p:nvSpPr>
        <p:spPr>
          <a:xfrm>
            <a:off x="0" y="0"/>
            <a:ext cx="9144000" cy="9930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C67B976-F21C-4802-9AEC-D7F6074EDB35}"/>
              </a:ext>
            </a:extLst>
          </p:cNvPr>
          <p:cNvSpPr/>
          <p:nvPr/>
        </p:nvSpPr>
        <p:spPr>
          <a:xfrm>
            <a:off x="8598310" y="0"/>
            <a:ext cx="545690" cy="6858000"/>
          </a:xfrm>
          <a:prstGeom prst="rect">
            <a:avLst/>
          </a:prstGeom>
          <a:solidFill>
            <a:srgbClr val="0048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CD7DFE-2AD5-4665-BBA7-E4EB1E41F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5400000">
            <a:off x="5828471" y="3155247"/>
            <a:ext cx="5975555" cy="490977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126C9A-9EFC-451B-9E88-0B62276607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412961"/>
            <a:ext cx="7886700" cy="576400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71E86E-F602-4656-8C14-E75DA7CCB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4CE20D-8072-4681-9F29-06771EB6E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C4421-5918-4AA3-AE4A-C36EDD2FD6E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461EC63-CF6F-475A-95C1-D235CD0829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546703" y="6032103"/>
            <a:ext cx="656196" cy="385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343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E6BEBF7-70F5-42BC-8238-F4623FD496A2}"/>
              </a:ext>
            </a:extLst>
          </p:cNvPr>
          <p:cNvSpPr/>
          <p:nvPr/>
        </p:nvSpPr>
        <p:spPr>
          <a:xfrm>
            <a:off x="0" y="0"/>
            <a:ext cx="9144000" cy="9930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39444A-441B-4C24-B6CE-ECA1BFDC3E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>
            <a:lvl1pPr>
              <a:defRPr>
                <a:solidFill>
                  <a:srgbClr val="00486E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2DF34B-0BC8-42DD-9A36-E80EE0D1B9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D2310-20E5-437C-A57F-37AFC3A01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BEB7C6-C575-48DC-9CBD-23E67BBBF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C4421-5918-4AA3-AE4A-C36EDD2FD6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4EF9DDD-C7E4-4A44-9D7A-BE5BDC26A5E9}"/>
              </a:ext>
            </a:extLst>
          </p:cNvPr>
          <p:cNvSpPr/>
          <p:nvPr/>
        </p:nvSpPr>
        <p:spPr>
          <a:xfrm>
            <a:off x="8598310" y="0"/>
            <a:ext cx="545690" cy="6858000"/>
          </a:xfrm>
          <a:prstGeom prst="rect">
            <a:avLst/>
          </a:prstGeom>
          <a:solidFill>
            <a:srgbClr val="0048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A6E8175-9594-4866-85C8-DF977C0D85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546703" y="6032103"/>
            <a:ext cx="656196" cy="385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0599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42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F0C4421-5918-4AA3-AE4A-C36EDD2FD6E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3D65362-7A43-41B1-A0D9-ADFD6B6F35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0475" y="152401"/>
            <a:ext cx="2464905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973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Duron's Section Dividers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8458200" y="533400"/>
            <a:ext cx="533400" cy="244476"/>
          </a:xfrm>
        </p:spPr>
        <p:txBody>
          <a:bodyPr/>
          <a:lstStyle/>
          <a:p>
            <a:fld id="{25037DA4-2335-4A87-8586-64B2BAB08211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CA61AAB-AB0D-4611-8E93-CF53FBF243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83895"/>
            <a:ext cx="1147590" cy="699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1628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uron's Section Dividers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A053DA37-52D9-47A9-8992-92277BE795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7CE9FD2-B2C1-45AA-8277-E06608519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00486E"/>
                </a:solidFill>
                <a:latin typeface="Tw Cen MT Condensed Extra Bold" panose="020B0803020202020204" pitchFamily="34" charset="0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7" name="Date Placeholder 11">
            <a:extLst>
              <a:ext uri="{FF2B5EF4-FFF2-40B4-BE49-F238E27FC236}">
                <a16:creationId xmlns:a16="http://schemas.microsoft.com/office/drawing/2014/main" id="{1D17D2BA-F70E-4B42-822F-247A5F2A61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9144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9" name="Slide Number Placeholder 12">
            <a:extLst>
              <a:ext uri="{FF2B5EF4-FFF2-40B4-BE49-F238E27FC236}">
                <a16:creationId xmlns:a16="http://schemas.microsoft.com/office/drawing/2014/main" id="{6D06DF6B-1361-440D-A963-F64526BF7A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505700" y="6248206"/>
            <a:ext cx="1409700" cy="365125"/>
          </a:xfrm>
        </p:spPr>
        <p:txBody>
          <a:bodyPr rtlCol="0"/>
          <a:lstStyle>
            <a:lvl1pPr>
              <a:defRPr sz="1200">
                <a:latin typeface="Tw Cen MT Condensed Extra Bold" panose="020B0803020202020204" pitchFamily="34" charset="0"/>
              </a:defRPr>
            </a:lvl1pPr>
          </a:lstStyle>
          <a:p>
            <a:fld id="{2F0C4421-5918-4AA3-AE4A-C36EDD2FD6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7409EFCE-5A05-48E1-91EC-8155F9F991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FCAF1B7-6553-47DE-803D-A5B59919E5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140722"/>
            <a:ext cx="762000" cy="464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4740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32208-70AF-4017-9E4B-D73263C19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F8FED4-E389-4EAA-A13D-6BD6C8EDCD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6ECDE3-8951-4087-BC6C-524DAA6BA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7095D-9982-4D29-A6F1-CCB0D5BEEA40}" type="datetime1">
              <a:rPr lang="en-US" smtClean="0"/>
              <a:t>3/15/2019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7C1A4-EDCF-4876-9A5A-A464F2912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37DA4-2335-4A87-8586-64B2BAB0821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909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E6E98B4-8D70-4D34-8F62-75DC302BEA4B}"/>
              </a:ext>
            </a:extLst>
          </p:cNvPr>
          <p:cNvSpPr/>
          <p:nvPr/>
        </p:nvSpPr>
        <p:spPr>
          <a:xfrm>
            <a:off x="0" y="7"/>
            <a:ext cx="9144000" cy="5104015"/>
          </a:xfrm>
          <a:prstGeom prst="rect">
            <a:avLst/>
          </a:prstGeom>
          <a:solidFill>
            <a:srgbClr val="CCF0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8A6670-E935-43B5-8CD5-6158FBB2C8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540334"/>
            <a:ext cx="7886700" cy="4427163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AEBC8C-91C8-44D7-949D-054B097A9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0F7AA8-8228-4BFD-A656-875C0DAF9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7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CDD9D1-684A-42C7-9F96-001C5B5C4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37DA4-2335-4A87-8586-64B2BAB0821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F5A9719-A796-44EB-8D22-C7BBB0DB36DB}"/>
              </a:ext>
            </a:extLst>
          </p:cNvPr>
          <p:cNvSpPr/>
          <p:nvPr/>
        </p:nvSpPr>
        <p:spPr>
          <a:xfrm>
            <a:off x="0" y="5104022"/>
            <a:ext cx="9144000" cy="1753985"/>
          </a:xfrm>
          <a:prstGeom prst="rect">
            <a:avLst/>
          </a:prstGeom>
          <a:solidFill>
            <a:srgbClr val="0048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A826C2-EA8D-456F-B88F-CAF62343FF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195455"/>
            <a:ext cx="7886700" cy="1024370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CCF0F5"/>
                </a:solidFill>
              </a:defRPr>
            </a:lvl1pPr>
          </a:lstStyle>
          <a:p>
            <a:r>
              <a:rPr lang="en-US" dirty="0"/>
              <a:t>Contents</a:t>
            </a:r>
          </a:p>
        </p:txBody>
      </p:sp>
    </p:spTree>
    <p:extLst>
      <p:ext uri="{BB962C8B-B14F-4D97-AF65-F5344CB8AC3E}">
        <p14:creationId xmlns:p14="http://schemas.microsoft.com/office/powerpoint/2010/main" val="3015776011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B3B209-14CA-4CF4-81E4-B217D9FD74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221971"/>
            <a:ext cx="3886200" cy="495499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3AC14D-7AE0-4CC5-89E0-589EF1E68B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221971"/>
            <a:ext cx="3886200" cy="495499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5E3C59-73DF-491B-9E57-533944C23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E59CEC-AF39-4708-9C6F-752CDF923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0C4421-5918-4AA3-AE4A-C36EDD2FD6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E816D5A5-8085-4C88-BA61-6393CDFE0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3" y="44380"/>
            <a:ext cx="7318757" cy="7938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602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111D21-DC36-4AE2-85B9-7B550F6C1D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23961"/>
            <a:ext cx="3868340" cy="823912"/>
          </a:xfrm>
          <a:solidFill>
            <a:srgbClr val="E0F0F2"/>
          </a:solidFill>
        </p:spPr>
        <p:txBody>
          <a:bodyPr anchor="ctr">
            <a:normAutofit/>
          </a:bodyPr>
          <a:lstStyle>
            <a:lvl1pPr marL="0" indent="0">
              <a:buNone/>
              <a:defRPr sz="2800" b="0">
                <a:latin typeface="Tw Cen MT Condensed Extra Bold" panose="020B0803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52D9E5-807B-41EE-A7C1-ED1EDF8F4A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047873"/>
            <a:ext cx="3868340" cy="4141790"/>
          </a:xfrm>
          <a:ln>
            <a:solidFill>
              <a:srgbClr val="E0F0F2"/>
            </a:solidFill>
          </a:ln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8C3DF0-82A6-44D7-873C-00F48D057A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2" y="1223961"/>
            <a:ext cx="3887391" cy="823912"/>
          </a:xfrm>
          <a:solidFill>
            <a:srgbClr val="E0F0F2"/>
          </a:solidFill>
        </p:spPr>
        <p:txBody>
          <a:bodyPr anchor="ctr">
            <a:normAutofit/>
          </a:bodyPr>
          <a:lstStyle>
            <a:lvl1pPr marL="0" indent="0">
              <a:buNone/>
              <a:defRPr sz="2800" b="0">
                <a:latin typeface="Tw Cen MT Condensed Extra Bold" panose="020B0803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AAF12E-DF00-46A5-9AF8-E72E320B94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2" y="2047873"/>
            <a:ext cx="3887391" cy="4141790"/>
          </a:xfrm>
          <a:ln>
            <a:solidFill>
              <a:srgbClr val="E0F0F2"/>
            </a:solidFill>
          </a:ln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300F68-945C-445E-9056-B59F0D083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0F36AE-1051-4E2C-9232-8F4F3A1C9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0C4421-5918-4AA3-AE4A-C36EDD2FD6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A72A139E-6485-4047-AF53-EA8FE564F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3" y="44380"/>
            <a:ext cx="7318757" cy="7938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11136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2BF65F-0B7C-4436-B524-2EEA41781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A9A4C6-F5FA-4611-AFF8-6957DDA1C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0C4421-5918-4AA3-AE4A-C36EDD2FD6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6F1B5F7C-F40B-456D-AE88-3BD50DB61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3" y="44380"/>
            <a:ext cx="7318757" cy="7938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91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119E71-DB2B-4692-AB7D-782ADFC77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729881-764F-4DCA-8ECC-137B0C06C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0C4421-5918-4AA3-AE4A-C36EDD2FD6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56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509839-3449-4E1C-ACCD-2276591F4D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32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E19831-EA00-4F62-9ECE-2C3BE66EA5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0C7602-9307-4028-B790-1ADA02745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C50CF0-FD73-4DFC-A009-AF1955376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037DA4-2335-4A87-8586-64B2BAB0821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0D7901F1-A88C-4C34-97C4-54B77729C7D6}"/>
              </a:ext>
            </a:extLst>
          </p:cNvPr>
          <p:cNvSpPr>
            <a:spLocks noGrp="1"/>
          </p:cNvSpPr>
          <p:nvPr>
            <p:ph type="body" sz="half" idx="13" hasCustomPrompt="1"/>
          </p:nvPr>
        </p:nvSpPr>
        <p:spPr>
          <a:xfrm>
            <a:off x="629841" y="987425"/>
            <a:ext cx="2949178" cy="924502"/>
          </a:xfrm>
        </p:spPr>
        <p:txBody>
          <a:bodyPr>
            <a:noAutofit/>
          </a:bodyPr>
          <a:lstStyle>
            <a:lvl1pPr marL="0" indent="0">
              <a:buNone/>
              <a:defRPr sz="4000" cap="all" baseline="0">
                <a:solidFill>
                  <a:schemeClr val="tx1">
                    <a:lumMod val="50000"/>
                    <a:lumOff val="50000"/>
                  </a:schemeClr>
                </a:solidFill>
                <a:latin typeface="Tw Cen MT Condensed" panose="020B060602010402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8B0053EA-9CD2-48B5-BB97-FD4CB17F2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3" y="44380"/>
            <a:ext cx="7318757" cy="7938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877842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A57945-47D0-4C1A-A55F-AD2E46B92D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32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B3F707-12A1-40A4-A298-5FD64018D2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1A3DF3-E086-4F2A-A582-DE9BD8726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DA61FF-FC29-41BB-875E-A5DB66A70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037DA4-2335-4A87-8586-64B2BAB0821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BA6E5743-FAAC-4A5C-A11A-EC2ADE1AFED7}"/>
              </a:ext>
            </a:extLst>
          </p:cNvPr>
          <p:cNvSpPr>
            <a:spLocks noGrp="1"/>
          </p:cNvSpPr>
          <p:nvPr>
            <p:ph type="body" sz="half" idx="13" hasCustomPrompt="1"/>
          </p:nvPr>
        </p:nvSpPr>
        <p:spPr>
          <a:xfrm>
            <a:off x="629841" y="987425"/>
            <a:ext cx="2949178" cy="924502"/>
          </a:xfrm>
        </p:spPr>
        <p:txBody>
          <a:bodyPr>
            <a:noAutofit/>
          </a:bodyPr>
          <a:lstStyle>
            <a:lvl1pPr marL="0" indent="0">
              <a:buNone/>
              <a:defRPr sz="4000" cap="all" baseline="0">
                <a:solidFill>
                  <a:schemeClr val="tx1">
                    <a:lumMod val="50000"/>
                    <a:lumOff val="50000"/>
                  </a:schemeClr>
                </a:solidFill>
                <a:latin typeface="Tw Cen MT Condensed" panose="020B060602010402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5D134985-1A44-4116-8C6E-B5B159580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3" y="44380"/>
            <a:ext cx="7318757" cy="7938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10349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45D019-0078-4C8A-BE74-0ED85029ED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221971"/>
            <a:ext cx="7886700" cy="49549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557797-DE19-4E1A-AE60-F2E6D1D12E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w Cen MT Condensed" panose="020B06060201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E43EDC-28D6-485E-BFC5-576FC412C7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w Cen MT Condensed" panose="020B0606020104020203" pitchFamily="34" charset="0"/>
              </a:defRPr>
            </a:lvl1pPr>
          </a:lstStyle>
          <a:p>
            <a:fld id="{25037DA4-2335-4A87-8586-64B2BAB0821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9FDD35D-5D43-4C99-9DEB-2FFABDB73BE6}"/>
              </a:ext>
            </a:extLst>
          </p:cNvPr>
          <p:cNvSpPr/>
          <p:nvPr/>
        </p:nvSpPr>
        <p:spPr>
          <a:xfrm>
            <a:off x="0" y="1"/>
            <a:ext cx="9144000" cy="793820"/>
          </a:xfrm>
          <a:prstGeom prst="rect">
            <a:avLst/>
          </a:prstGeom>
          <a:solidFill>
            <a:srgbClr val="0048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997DF6-EC0F-4B5D-B7D8-CB6277F07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3" y="44380"/>
            <a:ext cx="7318757" cy="7938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5807DE4-E7FA-4D98-8EA1-9DA24079CE23}"/>
              </a:ext>
            </a:extLst>
          </p:cNvPr>
          <p:cNvSpPr txBox="1"/>
          <p:nvPr/>
        </p:nvSpPr>
        <p:spPr>
          <a:xfrm>
            <a:off x="2775859" y="6400420"/>
            <a:ext cx="35922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Tw Cen MT Condensed" panose="020B0606020104020203" pitchFamily="34" charset="0"/>
              </a:rPr>
              <a:t>© Copyright 2007-2019 Texas Education Agency (TEA). All Rights Reserved.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4D55F6A-3C10-460A-A6E7-6A6A8E26A0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7700" y="127908"/>
            <a:ext cx="818876" cy="481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247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  <p:sldLayoutId id="2147483845" r:id="rId12"/>
    <p:sldLayoutId id="2147483846" r:id="rId13"/>
    <p:sldLayoutId id="2147483847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cap="all" spc="100" baseline="0">
          <a:solidFill>
            <a:srgbClr val="CCF0F5"/>
          </a:solidFill>
          <a:latin typeface="Tw Cen MT Condensed" panose="020B06060201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w Cen MT" panose="020B06020201040206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w Cen MT" panose="020B06020201040206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w Cen MT" panose="020B06020201040206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w Cen MT" panose="020B06020201040206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w Cen MT" panose="020B06020201040206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ea.texas.gov/pbm/DVManuals.asp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tea.texas.gov/pbm/DVManuals.asp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DRCU@tea.texas.gov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342900" y="5055863"/>
            <a:ext cx="5872942" cy="1116337"/>
          </a:xfrm>
        </p:spPr>
        <p:txBody>
          <a:bodyPr>
            <a:noAutofit/>
          </a:bodyPr>
          <a:lstStyle/>
          <a:p>
            <a:r>
              <a:rPr lang="en-US" sz="3600" dirty="0"/>
              <a:t>2018 LEAVER RECORDS &amp; Discipline DATA VALIDATION</a:t>
            </a: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5E1960DA-8A72-4011-8834-6F9970FF01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dirty="0"/>
              <a:t>DATA REPORTING COMPLIANCE UNIT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C0DECE-A2B1-4E71-A31F-ACC2D35EA10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March 2019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25037DA4-2335-4A87-8586-64B2BAB0821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33400" y="1104543"/>
            <a:ext cx="8001000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US" sz="3000" b="1" dirty="0"/>
              <a:t>Brief DRCU Overview and Acronyms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US" sz="3000" b="1" dirty="0"/>
              <a:t>2018 Data Validation Indicators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US" sz="3000" b="1" dirty="0"/>
              <a:t>2018 Compliance Review Forms and Process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romanUcPeriod"/>
            </a:pPr>
            <a:r>
              <a:rPr lang="en-US" sz="3000" b="1" dirty="0"/>
              <a:t>Questions and Contact Information</a:t>
            </a:r>
            <a:endParaRPr lang="en-US" sz="3000" b="1" dirty="0">
              <a:solidFill>
                <a:sysClr val="windowText" lastClr="000000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277B24D-2F46-4E45-8F6F-F513CDB80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5300230"/>
            <a:ext cx="7886700" cy="1024370"/>
          </a:xfrm>
        </p:spPr>
        <p:txBody>
          <a:bodyPr>
            <a:normAutofit/>
          </a:bodyPr>
          <a:lstStyle/>
          <a:p>
            <a:r>
              <a:rPr lang="en-US" sz="5400" dirty="0"/>
              <a:t>DRCU AGENDA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E7C069AE-F904-47C1-894E-681F6E1E0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DRCU </a:t>
            </a:r>
            <a:r>
              <a:rPr lang="en-US" dirty="0" err="1"/>
              <a:t>oVERVIEW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F38E4B-B2D8-44FA-AB39-95523CF9E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C4421-5918-4AA3-AE4A-C36EDD2FD6E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F5C6C5-AEF6-46AF-92D7-B82880C34A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     Recently, data validation monitoring and intervention responsibilities were transferred to TEA’s Information Technology Services Business Management Division Data Reporting Compliance Unit (DRCU) from the School Improvement Division.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    DRCU staff will work together with local education agencies (LEAs) to improve </a:t>
            </a:r>
            <a:r>
              <a:rPr lang="en-US"/>
              <a:t>data submissions </a:t>
            </a:r>
            <a:r>
              <a:rPr lang="en-US" dirty="0"/>
              <a:t>and support multiple data-driven systems by examining the data submitted through the Texas Student Data System (TSDS) Public Education Information Management System (PEIMS) as well as Performance-Based Monitoring (PBM) data validation indicators against required data submission standards for compliance.</a:t>
            </a:r>
          </a:p>
        </p:txBody>
      </p:sp>
    </p:spTree>
    <p:extLst>
      <p:ext uri="{BB962C8B-B14F-4D97-AF65-F5344CB8AC3E}">
        <p14:creationId xmlns:p14="http://schemas.microsoft.com/office/powerpoint/2010/main" val="4154466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E7C069AE-F904-47C1-894E-681F6E1E0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acronyms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F38E4B-B2D8-44FA-AB39-95523CF9E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C4421-5918-4AA3-AE4A-C36EDD2FD6E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F5C6C5-AEF6-46AF-92D7-B82880C34A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66800"/>
            <a:ext cx="7886700" cy="536575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DRCU	</a:t>
            </a:r>
            <a:r>
              <a:rPr lang="en-US" dirty="0"/>
              <a:t>– Data Reporting Compliance Unit</a:t>
            </a:r>
          </a:p>
          <a:p>
            <a:pPr marL="0" indent="0">
              <a:buNone/>
            </a:pPr>
            <a:r>
              <a:rPr lang="en-US" b="1" dirty="0"/>
              <a:t>LRDV	</a:t>
            </a:r>
            <a:r>
              <a:rPr lang="en-US" dirty="0"/>
              <a:t>– Leaver Records Data Validation</a:t>
            </a:r>
          </a:p>
          <a:p>
            <a:pPr marL="0" indent="0">
              <a:buNone/>
            </a:pPr>
            <a:r>
              <a:rPr lang="en-US" b="1" dirty="0"/>
              <a:t>DDV	</a:t>
            </a:r>
            <a:r>
              <a:rPr lang="en-US" dirty="0"/>
              <a:t>– Discipline Data Validation</a:t>
            </a:r>
          </a:p>
          <a:p>
            <a:pPr marL="0" indent="0">
              <a:buNone/>
            </a:pPr>
            <a:r>
              <a:rPr lang="en-US" b="1" dirty="0"/>
              <a:t>ISAM	</a:t>
            </a:r>
            <a:r>
              <a:rPr lang="en-US" dirty="0"/>
              <a:t>– Intervention, Stage, and Activity Manager</a:t>
            </a:r>
          </a:p>
          <a:p>
            <a:pPr marL="0" indent="0">
              <a:buNone/>
            </a:pPr>
            <a:r>
              <a:rPr lang="en-US" b="1" dirty="0"/>
              <a:t>LEA	</a:t>
            </a:r>
            <a:r>
              <a:rPr lang="en-US" dirty="0"/>
              <a:t>– Local Education Agency</a:t>
            </a:r>
          </a:p>
          <a:p>
            <a:pPr marL="0" indent="0">
              <a:buNone/>
            </a:pPr>
            <a:r>
              <a:rPr lang="en-US" b="1" dirty="0"/>
              <a:t>PBM	</a:t>
            </a:r>
            <a:r>
              <a:rPr lang="en-US" dirty="0"/>
              <a:t>– Performance-Based Monitoring</a:t>
            </a:r>
          </a:p>
          <a:p>
            <a:pPr marL="0" indent="0">
              <a:buNone/>
            </a:pPr>
            <a:r>
              <a:rPr lang="en-US" b="1" dirty="0"/>
              <a:t>PEIMS	</a:t>
            </a:r>
            <a:r>
              <a:rPr lang="en-US" dirty="0"/>
              <a:t>– Public Education Information Management System</a:t>
            </a:r>
          </a:p>
          <a:p>
            <a:pPr marL="0" indent="0">
              <a:buNone/>
            </a:pPr>
            <a:r>
              <a:rPr lang="en-US" b="1" dirty="0"/>
              <a:t>PET	</a:t>
            </a:r>
            <a:r>
              <a:rPr lang="en-US"/>
              <a:t>– Person </a:t>
            </a:r>
            <a:r>
              <a:rPr lang="en-US" dirty="0"/>
              <a:t>Enrollment Tracking</a:t>
            </a:r>
          </a:p>
          <a:p>
            <a:pPr marL="0" indent="0">
              <a:buNone/>
            </a:pPr>
            <a:r>
              <a:rPr lang="en-US" b="1" dirty="0"/>
              <a:t>TEAL	</a:t>
            </a:r>
            <a:r>
              <a:rPr lang="en-US" dirty="0"/>
              <a:t>– Texas Education Agency Login</a:t>
            </a:r>
          </a:p>
          <a:p>
            <a:pPr marL="0" indent="0">
              <a:buNone/>
            </a:pPr>
            <a:r>
              <a:rPr lang="en-US" b="1" dirty="0"/>
              <a:t>TEDS	</a:t>
            </a:r>
            <a:r>
              <a:rPr lang="en-US" dirty="0"/>
              <a:t>– Texas Education Data Standards</a:t>
            </a:r>
          </a:p>
          <a:p>
            <a:pPr marL="0" indent="0">
              <a:buNone/>
            </a:pPr>
            <a:r>
              <a:rPr lang="en-US" b="1" dirty="0"/>
              <a:t>TSDS	</a:t>
            </a:r>
            <a:r>
              <a:rPr lang="en-US" dirty="0"/>
              <a:t>– Texas Student Data System</a:t>
            </a:r>
          </a:p>
          <a:p>
            <a:pPr marL="0" indent="0">
              <a:buNone/>
            </a:pPr>
            <a:r>
              <a:rPr lang="en-US" b="1" dirty="0"/>
              <a:t>UID	</a:t>
            </a:r>
            <a:r>
              <a:rPr lang="en-US" dirty="0"/>
              <a:t>– Unique ID</a:t>
            </a:r>
          </a:p>
        </p:txBody>
      </p:sp>
    </p:spTree>
    <p:extLst>
      <p:ext uri="{BB962C8B-B14F-4D97-AF65-F5344CB8AC3E}">
        <p14:creationId xmlns:p14="http://schemas.microsoft.com/office/powerpoint/2010/main" val="839921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F38E4B-B2D8-44FA-AB39-95523CF9E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C4421-5918-4AA3-AE4A-C36EDD2FD6E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F5C6C5-AEF6-46AF-92D7-B82880C34A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43000"/>
            <a:ext cx="8102395" cy="44958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1:  Leaver Data Analysis</a:t>
            </a:r>
            <a:br>
              <a:rPr lang="en-US" dirty="0"/>
            </a:br>
            <a:br>
              <a:rPr lang="en-US" dirty="0"/>
            </a:br>
            <a:r>
              <a:rPr lang="en-US" dirty="0"/>
              <a:t>2:  Underreported Students</a:t>
            </a:r>
            <a:br>
              <a:rPr lang="en-US" dirty="0"/>
            </a:br>
            <a:br>
              <a:rPr lang="en-US" dirty="0"/>
            </a:br>
            <a:r>
              <a:rPr lang="en-US" dirty="0"/>
              <a:t>3:  Use of Leaver Reason Codes by Districts with No Dropouts</a:t>
            </a:r>
            <a:br>
              <a:rPr lang="en-US" dirty="0"/>
            </a:br>
            <a:br>
              <a:rPr lang="en-US" dirty="0"/>
            </a:br>
            <a:r>
              <a:rPr lang="en-US" dirty="0"/>
              <a:t>4:  Use of One or More Leaver Reason Codes</a:t>
            </a:r>
            <a:br>
              <a:rPr lang="en-US" dirty="0"/>
            </a:br>
            <a:br>
              <a:rPr lang="en-US" dirty="0"/>
            </a:br>
            <a:r>
              <a:rPr lang="en-US" dirty="0"/>
              <a:t>5:  Use of Certain Leaver Reason Dropout Codes</a:t>
            </a:r>
            <a:br>
              <a:rPr lang="en-US" dirty="0"/>
            </a:br>
            <a:br>
              <a:rPr lang="en-US" dirty="0"/>
            </a:br>
            <a:r>
              <a:rPr lang="en-US" dirty="0"/>
              <a:t>6:  Missing UID Enrollment Tracking Submission</a:t>
            </a:r>
          </a:p>
          <a:p>
            <a:pPr marL="0" indent="0">
              <a:buNone/>
            </a:pPr>
            <a:r>
              <a:rPr lang="en-US" dirty="0"/>
              <a:t>     (August 20, 2018 – September 14, 2018)</a:t>
            </a:r>
            <a:br>
              <a:rPr lang="en-US" dirty="0"/>
            </a:br>
            <a:br>
              <a:rPr lang="en-US" dirty="0"/>
            </a:br>
            <a:r>
              <a:rPr lang="en-US" dirty="0"/>
              <a:t>7:  Missing PET and UID Enrollment Tracking Submissions</a:t>
            </a:r>
          </a:p>
          <a:p>
            <a:pPr marL="0" indent="0">
              <a:buNone/>
            </a:pPr>
            <a:r>
              <a:rPr lang="en-US" dirty="0"/>
              <a:t>     (2017–2018 Reporting Year)</a:t>
            </a:r>
            <a:br>
              <a:rPr lang="en-US" dirty="0"/>
            </a:br>
            <a:br>
              <a:rPr lang="en-US" dirty="0"/>
            </a:br>
            <a:r>
              <a:rPr lang="en-US" dirty="0"/>
              <a:t>8:  Continuing Students’ Dropout Rate (Class of 2016), as of Fall 2017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4C0C854-BA7F-46CF-A35C-2E32F3EE428E}"/>
              </a:ext>
            </a:extLst>
          </p:cNvPr>
          <p:cNvSpPr txBox="1"/>
          <p:nvPr/>
        </p:nvSpPr>
        <p:spPr>
          <a:xfrm>
            <a:off x="1066800" y="5461337"/>
            <a:ext cx="518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Source:  </a:t>
            </a:r>
            <a:r>
              <a:rPr lang="en-US" sz="1200" dirty="0">
                <a:hlinkClick r:id="rId3"/>
              </a:rPr>
              <a:t>2018 Leaver Records Data Validation Manual</a:t>
            </a:r>
            <a:endParaRPr lang="en-US" sz="1200" dirty="0"/>
          </a:p>
          <a:p>
            <a:r>
              <a:rPr lang="en-US" sz="1200" dirty="0"/>
              <a:t>Performance-Based Monitoring</a:t>
            </a:r>
          </a:p>
          <a:p>
            <a:r>
              <a:rPr lang="en-US" sz="1200" dirty="0"/>
              <a:t>PBM@tea.texas.gov</a:t>
            </a:r>
          </a:p>
          <a:p>
            <a:r>
              <a:rPr lang="en-US" sz="1200" dirty="0"/>
              <a:t>512.936.6426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E7C069AE-F904-47C1-894E-681F6E1E0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3" y="44380"/>
            <a:ext cx="7448547" cy="793820"/>
          </a:xfrm>
        </p:spPr>
        <p:txBody>
          <a:bodyPr>
            <a:noAutofit/>
          </a:bodyPr>
          <a:lstStyle/>
          <a:p>
            <a:r>
              <a:rPr lang="en-US" dirty="0"/>
              <a:t>2018 LRDV indicators</a:t>
            </a:r>
          </a:p>
        </p:txBody>
      </p:sp>
    </p:spTree>
    <p:extLst>
      <p:ext uri="{BB962C8B-B14F-4D97-AF65-F5344CB8AC3E}">
        <p14:creationId xmlns:p14="http://schemas.microsoft.com/office/powerpoint/2010/main" val="2232663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F38E4B-B2D8-44FA-AB39-95523CF9E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C4421-5918-4AA3-AE4A-C36EDD2FD6E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4C0C854-BA7F-46CF-A35C-2E32F3EE428E}"/>
              </a:ext>
            </a:extLst>
          </p:cNvPr>
          <p:cNvSpPr txBox="1"/>
          <p:nvPr/>
        </p:nvSpPr>
        <p:spPr>
          <a:xfrm>
            <a:off x="1066800" y="5461337"/>
            <a:ext cx="518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Source:  </a:t>
            </a:r>
            <a:r>
              <a:rPr lang="en-US" sz="1200" dirty="0">
                <a:hlinkClick r:id="rId3"/>
              </a:rPr>
              <a:t>2018 Discipline Data Validation Manual</a:t>
            </a:r>
            <a:endParaRPr lang="en-US" sz="1200" dirty="0"/>
          </a:p>
          <a:p>
            <a:r>
              <a:rPr lang="en-US" sz="1200" dirty="0"/>
              <a:t>Performance-Based Monitoring</a:t>
            </a:r>
          </a:p>
          <a:p>
            <a:r>
              <a:rPr lang="en-US" sz="1200" dirty="0"/>
              <a:t>PBM@tea.texas.gov</a:t>
            </a:r>
          </a:p>
          <a:p>
            <a:r>
              <a:rPr lang="en-US" sz="1200" dirty="0"/>
              <a:t>512.936.6426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F5C6C5-AEF6-46AF-92D7-B82880C34A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43000"/>
            <a:ext cx="8102395" cy="4495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1:  Length of Out-of-School Suspension</a:t>
            </a:r>
            <a:br>
              <a:rPr lang="en-US" dirty="0"/>
            </a:br>
            <a:br>
              <a:rPr lang="en-US" dirty="0"/>
            </a:br>
            <a:r>
              <a:rPr lang="en-US" dirty="0"/>
              <a:t>2:  Unauthorized Expulsion – Students Age 10 and Older</a:t>
            </a:r>
            <a:br>
              <a:rPr lang="en-US" dirty="0"/>
            </a:br>
            <a:br>
              <a:rPr lang="en-US" dirty="0"/>
            </a:br>
            <a:r>
              <a:rPr lang="en-US" dirty="0"/>
              <a:t>3:  Unauthorized Expulsion – Students under Age 10</a:t>
            </a:r>
            <a:br>
              <a:rPr lang="en-US" dirty="0"/>
            </a:br>
            <a:br>
              <a:rPr lang="en-US" dirty="0"/>
            </a:br>
            <a:r>
              <a:rPr lang="en-US" dirty="0"/>
              <a:t>4:  Unauthorized DAEP Placement – Students under Age 6</a:t>
            </a:r>
            <a:br>
              <a:rPr lang="en-US" dirty="0"/>
            </a:br>
            <a:br>
              <a:rPr lang="en-US" dirty="0"/>
            </a:br>
            <a:r>
              <a:rPr lang="en-US" dirty="0"/>
              <a:t>5:  High Number of Discretionary DAEP Placements</a:t>
            </a:r>
            <a:br>
              <a:rPr lang="en-US" dirty="0"/>
            </a:br>
            <a:br>
              <a:rPr lang="en-US" dirty="0"/>
            </a:br>
            <a:r>
              <a:rPr lang="en-US" dirty="0"/>
              <a:t>6:  Black or African American (Not Hispanic/Latino)</a:t>
            </a:r>
          </a:p>
          <a:p>
            <a:pPr marL="0" indent="0">
              <a:buNone/>
            </a:pPr>
            <a:r>
              <a:rPr lang="en-US" dirty="0"/>
              <a:t>     Discretionary DAEP Placements</a:t>
            </a:r>
            <a:br>
              <a:rPr lang="en-US" dirty="0"/>
            </a:br>
            <a:br>
              <a:rPr lang="en-US" dirty="0"/>
            </a:br>
            <a:r>
              <a:rPr lang="en-US" dirty="0"/>
              <a:t>7:  Hispanic Discretionary DAEP Placements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E7C069AE-F904-47C1-894E-681F6E1E0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3" y="44380"/>
            <a:ext cx="7448547" cy="793820"/>
          </a:xfrm>
        </p:spPr>
        <p:txBody>
          <a:bodyPr>
            <a:noAutofit/>
          </a:bodyPr>
          <a:lstStyle/>
          <a:p>
            <a:r>
              <a:rPr lang="en-US" dirty="0"/>
              <a:t>2018 </a:t>
            </a:r>
            <a:r>
              <a:rPr lang="en-US" dirty="0" err="1"/>
              <a:t>dDV</a:t>
            </a:r>
            <a:r>
              <a:rPr lang="en-US" dirty="0"/>
              <a:t> indicators</a:t>
            </a:r>
          </a:p>
        </p:txBody>
      </p:sp>
    </p:spTree>
    <p:extLst>
      <p:ext uri="{BB962C8B-B14F-4D97-AF65-F5344CB8AC3E}">
        <p14:creationId xmlns:p14="http://schemas.microsoft.com/office/powerpoint/2010/main" val="1544425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F38E4B-B2D8-44FA-AB39-95523CF9E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C4421-5918-4AA3-AE4A-C36EDD2FD6E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4" name="Arrow: Notched Right 13">
            <a:extLst>
              <a:ext uri="{FF2B5EF4-FFF2-40B4-BE49-F238E27FC236}">
                <a16:creationId xmlns:a16="http://schemas.microsoft.com/office/drawing/2014/main" id="{947966F6-4FB7-4F36-9E51-5157AF0BD497}"/>
              </a:ext>
            </a:extLst>
          </p:cNvPr>
          <p:cNvSpPr/>
          <p:nvPr/>
        </p:nvSpPr>
        <p:spPr>
          <a:xfrm>
            <a:off x="6629400" y="2362200"/>
            <a:ext cx="2286000" cy="2209800"/>
          </a:xfrm>
          <a:prstGeom prst="notchedRightArrow">
            <a:avLst/>
          </a:prstGeom>
          <a:noFill/>
          <a:ln w="15875">
            <a:solidFill>
              <a:srgbClr val="D46A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>
                <a:solidFill>
                  <a:schemeClr val="tx1"/>
                </a:solidFill>
              </a:rPr>
              <a:t>LEAs complete requirements laid out in compliance reviews.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AC947DE2-205D-4998-83A8-E4FDAC912C39}"/>
              </a:ext>
            </a:extLst>
          </p:cNvPr>
          <p:cNvSpPr/>
          <p:nvPr/>
        </p:nvSpPr>
        <p:spPr>
          <a:xfrm>
            <a:off x="6096000" y="2895600"/>
            <a:ext cx="1143000" cy="1143000"/>
          </a:xfrm>
          <a:prstGeom prst="ellipse">
            <a:avLst/>
          </a:prstGeom>
          <a:solidFill>
            <a:schemeClr val="bg1"/>
          </a:solidFill>
          <a:ln w="15875">
            <a:solidFill>
              <a:srgbClr val="D46A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Step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2" name="Arrow: Notched Right 11">
            <a:extLst>
              <a:ext uri="{FF2B5EF4-FFF2-40B4-BE49-F238E27FC236}">
                <a16:creationId xmlns:a16="http://schemas.microsoft.com/office/drawing/2014/main" id="{BF801CB4-C8EA-41FD-8326-10DCDC760059}"/>
              </a:ext>
            </a:extLst>
          </p:cNvPr>
          <p:cNvSpPr/>
          <p:nvPr/>
        </p:nvSpPr>
        <p:spPr>
          <a:xfrm>
            <a:off x="3657600" y="2362200"/>
            <a:ext cx="2286000" cy="2209800"/>
          </a:xfrm>
          <a:prstGeom prst="notchedRightArrow">
            <a:avLst/>
          </a:prstGeom>
          <a:noFill/>
          <a:ln w="15875">
            <a:solidFill>
              <a:srgbClr val="D46A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>
                <a:solidFill>
                  <a:schemeClr val="tx1"/>
                </a:solidFill>
              </a:rPr>
              <a:t>DRCU reviews data and creates compliance reviews.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AB4FD2A-D32C-467A-B651-D97ED6304009}"/>
              </a:ext>
            </a:extLst>
          </p:cNvPr>
          <p:cNvSpPr/>
          <p:nvPr/>
        </p:nvSpPr>
        <p:spPr>
          <a:xfrm>
            <a:off x="3124200" y="2895600"/>
            <a:ext cx="1143000" cy="1143000"/>
          </a:xfrm>
          <a:prstGeom prst="ellipse">
            <a:avLst/>
          </a:prstGeom>
          <a:solidFill>
            <a:schemeClr val="bg1"/>
          </a:solidFill>
          <a:ln w="15875">
            <a:solidFill>
              <a:srgbClr val="D46A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Step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" name="Arrow: Notched Right 2">
            <a:extLst>
              <a:ext uri="{FF2B5EF4-FFF2-40B4-BE49-F238E27FC236}">
                <a16:creationId xmlns:a16="http://schemas.microsoft.com/office/drawing/2014/main" id="{32DE4616-8CCF-4183-9532-78B5FA47B39A}"/>
              </a:ext>
            </a:extLst>
          </p:cNvPr>
          <p:cNvSpPr/>
          <p:nvPr/>
        </p:nvSpPr>
        <p:spPr>
          <a:xfrm>
            <a:off x="685800" y="2362200"/>
            <a:ext cx="2286000" cy="2209800"/>
          </a:xfrm>
          <a:prstGeom prst="notchedRightArrow">
            <a:avLst/>
          </a:prstGeom>
          <a:noFill/>
          <a:ln w="15875">
            <a:solidFill>
              <a:srgbClr val="D46A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dirty="0">
                <a:solidFill>
                  <a:schemeClr val="tx1"/>
                </a:solidFill>
              </a:rPr>
              <a:t>PBM develops LRDV and DDV indicators and calculates data.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D3EC8A7-14E0-4A9F-B39C-E86F181BCF34}"/>
              </a:ext>
            </a:extLst>
          </p:cNvPr>
          <p:cNvSpPr/>
          <p:nvPr/>
        </p:nvSpPr>
        <p:spPr>
          <a:xfrm>
            <a:off x="152400" y="2895600"/>
            <a:ext cx="1143000" cy="1143000"/>
          </a:xfrm>
          <a:prstGeom prst="ellipse">
            <a:avLst/>
          </a:prstGeom>
          <a:solidFill>
            <a:schemeClr val="bg1"/>
          </a:solidFill>
          <a:ln w="15875">
            <a:solidFill>
              <a:srgbClr val="D46A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Step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E7C069AE-F904-47C1-894E-681F6E1E0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3" y="44380"/>
            <a:ext cx="7448547" cy="793820"/>
          </a:xfrm>
        </p:spPr>
        <p:txBody>
          <a:bodyPr>
            <a:noAutofit/>
          </a:bodyPr>
          <a:lstStyle/>
          <a:p>
            <a:r>
              <a:rPr lang="en-US" dirty="0"/>
              <a:t>the  perspective</a:t>
            </a:r>
          </a:p>
        </p:txBody>
      </p:sp>
    </p:spTree>
    <p:extLst>
      <p:ext uri="{BB962C8B-B14F-4D97-AF65-F5344CB8AC3E}">
        <p14:creationId xmlns:p14="http://schemas.microsoft.com/office/powerpoint/2010/main" val="3923551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F38E4B-B2D8-44FA-AB39-95523CF9E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C4421-5918-4AA3-AE4A-C36EDD2FD6E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307CFF1-19DB-4FC7-9F8E-AB67842DEB6F}"/>
              </a:ext>
            </a:extLst>
          </p:cNvPr>
          <p:cNvSpPr txBox="1"/>
          <p:nvPr/>
        </p:nvSpPr>
        <p:spPr>
          <a:xfrm>
            <a:off x="685800" y="6047601"/>
            <a:ext cx="78867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*</a:t>
            </a:r>
            <a:r>
              <a:rPr lang="en-US" sz="1200" dirty="0"/>
              <a:t> LRDV Indicators Six, Seven, and Eight and DDV Indicators One through Seven do not include a student-level data review.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F5C6C5-AEF6-46AF-92D7-B82880C34A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43000"/>
            <a:ext cx="7886700" cy="495499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3600" b="1" dirty="0"/>
              <a:t>Each form has two sections: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b="1" dirty="0"/>
              <a:t>1.  Background and Purpose</a:t>
            </a:r>
          </a:p>
          <a:p>
            <a:pPr marL="574675" indent="-234950"/>
            <a:r>
              <a:rPr lang="en-US" dirty="0"/>
              <a:t>Outlines DRCU’s charge;</a:t>
            </a:r>
          </a:p>
          <a:p>
            <a:pPr marL="574675" indent="-234950"/>
            <a:r>
              <a:rPr lang="en-US" dirty="0"/>
              <a:t>Reviews PBM, the particular project (LRDV or DDV), and indicator information; and</a:t>
            </a:r>
          </a:p>
          <a:p>
            <a:pPr marL="574675" indent="-234950"/>
            <a:r>
              <a:rPr lang="en-US" dirty="0"/>
              <a:t>Defines DRCU’s overall expectations for compliance reviews.</a:t>
            </a:r>
          </a:p>
          <a:p>
            <a:endParaRPr lang="en-US" sz="1400" dirty="0"/>
          </a:p>
          <a:p>
            <a:pPr marL="0" indent="0">
              <a:buNone/>
            </a:pPr>
            <a:r>
              <a:rPr lang="en-US" b="1" dirty="0"/>
              <a:t>2.  Required Steps</a:t>
            </a:r>
          </a:p>
          <a:p>
            <a:pPr marL="574675" indent="-234950"/>
            <a:r>
              <a:rPr lang="en-US" sz="2900" dirty="0"/>
              <a:t>Designate a Data Reporting Compliance (DRC) contact in ISAM.</a:t>
            </a:r>
          </a:p>
          <a:p>
            <a:pPr marL="574675" indent="-234950"/>
            <a:r>
              <a:rPr lang="en-US" sz="2900" dirty="0"/>
              <a:t>Perform a Student-Level Data Review.*</a:t>
            </a:r>
          </a:p>
          <a:p>
            <a:pPr marL="574675" indent="-234950"/>
            <a:r>
              <a:rPr lang="en-US" sz="2900" dirty="0"/>
              <a:t>Respond to the Needs Assessment Survey (varies from three to six prompts).</a:t>
            </a:r>
          </a:p>
          <a:p>
            <a:pPr marL="574675" indent="-234950"/>
            <a:r>
              <a:rPr lang="en-US" sz="2900" dirty="0"/>
              <a:t>Submit Required Documentation.</a:t>
            </a:r>
          </a:p>
          <a:p>
            <a:pPr marL="574675" indent="-234950"/>
            <a:r>
              <a:rPr lang="en-US" sz="2900" dirty="0"/>
              <a:t>Develop a Corrective Action Plan (CAP), ONLY IF REQUESTED.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E7C069AE-F904-47C1-894E-681F6E1E0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3" y="44380"/>
            <a:ext cx="7524747" cy="793820"/>
          </a:xfrm>
        </p:spPr>
        <p:txBody>
          <a:bodyPr>
            <a:noAutofit/>
          </a:bodyPr>
          <a:lstStyle/>
          <a:p>
            <a:r>
              <a:rPr lang="en-US" sz="3200" dirty="0"/>
              <a:t>Compliance Review Forms</a:t>
            </a:r>
          </a:p>
        </p:txBody>
      </p:sp>
    </p:spTree>
    <p:extLst>
      <p:ext uri="{BB962C8B-B14F-4D97-AF65-F5344CB8AC3E}">
        <p14:creationId xmlns:p14="http://schemas.microsoft.com/office/powerpoint/2010/main" val="3387345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A2C28E-199C-41C0-968F-6E1D0C162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p | </a:t>
            </a:r>
            <a:fld id="{72973CF6-C3DE-4D08-87E3-37EC75F458A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Date Placeholder 3" descr="Picture of classroom" title="Picture">
            <a:extLst>
              <a:ext uri="{FF2B5EF4-FFF2-40B4-BE49-F238E27FC236}">
                <a16:creationId xmlns:a16="http://schemas.microsoft.com/office/drawing/2014/main" id="{1982243F-EF37-40E0-A3F9-A0949097F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3/26/2019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C7B4864-4E7B-4F44-A851-42A45C751B81}"/>
              </a:ext>
            </a:extLst>
          </p:cNvPr>
          <p:cNvSpPr txBox="1"/>
          <p:nvPr/>
        </p:nvSpPr>
        <p:spPr>
          <a:xfrm>
            <a:off x="628650" y="4570274"/>
            <a:ext cx="67627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Contact Information:</a:t>
            </a:r>
          </a:p>
          <a:p>
            <a:r>
              <a:rPr lang="en-US" dirty="0"/>
              <a:t>Texas Education Agency</a:t>
            </a:r>
          </a:p>
          <a:p>
            <a:r>
              <a:rPr lang="en-US" dirty="0"/>
              <a:t>Information Technology Services Business Management Division</a:t>
            </a:r>
          </a:p>
          <a:p>
            <a:r>
              <a:rPr lang="en-US" dirty="0"/>
              <a:t>Data Reporting Compliance Unit</a:t>
            </a:r>
          </a:p>
          <a:p>
            <a:r>
              <a:rPr lang="en-US" dirty="0">
                <a:hlinkClick r:id="rId3"/>
              </a:rPr>
              <a:t>DRCU@tea.texas.gov</a:t>
            </a:r>
            <a:endParaRPr lang="en-US" dirty="0"/>
          </a:p>
          <a:p>
            <a:r>
              <a:rPr lang="en-US" dirty="0"/>
              <a:t>512.463.5738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9F5AC73-36C5-4DAA-A922-060E6B7F6C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81" b="28771"/>
          <a:stretch/>
        </p:blipFill>
        <p:spPr>
          <a:xfrm>
            <a:off x="0" y="1371600"/>
            <a:ext cx="9144000" cy="3124200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0AF183F-3412-43E2-81DE-8847D75B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4487" y="838200"/>
            <a:ext cx="5915025" cy="529911"/>
          </a:xfrm>
        </p:spPr>
        <p:txBody>
          <a:bodyPr>
            <a:normAutofit fontScale="92500"/>
          </a:bodyPr>
          <a:lstStyle/>
          <a:p>
            <a:pPr marL="0" indent="0" algn="ctr">
              <a:spcBef>
                <a:spcPts val="1350"/>
              </a:spcBef>
              <a:buNone/>
            </a:pPr>
            <a:r>
              <a:rPr lang="en-US" sz="3200" b="1" spc="75" dirty="0">
                <a:solidFill>
                  <a:srgbClr val="008496"/>
                </a:solidFill>
              </a:rPr>
              <a:t>www.texa</a:t>
            </a:r>
            <a:r>
              <a:rPr lang="en-US" sz="3200" b="1" spc="113" dirty="0">
                <a:solidFill>
                  <a:srgbClr val="008496"/>
                </a:solidFill>
              </a:rPr>
              <a:t>s</a:t>
            </a:r>
            <a:r>
              <a:rPr lang="en-US" sz="3200" b="1" spc="75" dirty="0">
                <a:solidFill>
                  <a:srgbClr val="008496"/>
                </a:solidFill>
              </a:rPr>
              <a:t>studen</a:t>
            </a:r>
            <a:r>
              <a:rPr lang="en-US" sz="3200" b="1" spc="225" dirty="0">
                <a:solidFill>
                  <a:srgbClr val="008496"/>
                </a:solidFill>
              </a:rPr>
              <a:t>t</a:t>
            </a:r>
            <a:r>
              <a:rPr lang="en-US" sz="3200" b="1" spc="75" dirty="0">
                <a:solidFill>
                  <a:srgbClr val="008496"/>
                </a:solidFill>
              </a:rPr>
              <a:t>dat</a:t>
            </a:r>
            <a:r>
              <a:rPr lang="en-US" sz="3200" b="1" spc="127" dirty="0">
                <a:solidFill>
                  <a:srgbClr val="008496"/>
                </a:solidFill>
              </a:rPr>
              <a:t>a</a:t>
            </a:r>
            <a:r>
              <a:rPr lang="en-US" sz="3200" b="1" spc="75" dirty="0">
                <a:solidFill>
                  <a:srgbClr val="008496"/>
                </a:solidFill>
              </a:rPr>
              <a:t>system.org</a:t>
            </a:r>
            <a:endParaRPr lang="en-US" sz="3200" spc="75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FE5C1E-E191-4791-AD05-9F11AF9D3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812044576"/>
      </p:ext>
    </p:extLst>
  </p:cSld>
  <p:clrMapOvr>
    <a:masterClrMapping/>
  </p:clrMapOvr>
</p:sld>
</file>

<file path=ppt/theme/theme1.xml><?xml version="1.0" encoding="utf-8"?>
<a:theme xmlns:a="http://schemas.openxmlformats.org/drawingml/2006/main" name="TSDS Template 2017 - Circles - Dark">
  <a:themeElements>
    <a:clrScheme name="Custom 15">
      <a:dk1>
        <a:srgbClr val="171616"/>
      </a:dk1>
      <a:lt1>
        <a:srgbClr val="FFFFFF"/>
      </a:lt1>
      <a:dk2>
        <a:srgbClr val="00486E"/>
      </a:dk2>
      <a:lt2>
        <a:srgbClr val="CCF0F5"/>
      </a:lt2>
      <a:accent1>
        <a:srgbClr val="00B5CB"/>
      </a:accent1>
      <a:accent2>
        <a:srgbClr val="C5EEF3"/>
      </a:accent2>
      <a:accent3>
        <a:srgbClr val="0083CC"/>
      </a:accent3>
      <a:accent4>
        <a:srgbClr val="73CD9D"/>
      </a:accent4>
      <a:accent5>
        <a:srgbClr val="5B9BD5"/>
      </a:accent5>
      <a:accent6>
        <a:srgbClr val="129579"/>
      </a:accent6>
      <a:hlink>
        <a:srgbClr val="006299"/>
      </a:hlink>
      <a:folHlink>
        <a:srgbClr val="445A74"/>
      </a:folHlink>
    </a:clrScheme>
    <a:fontScheme name="Custom 1">
      <a:majorFont>
        <a:latin typeface="Tw Cen MT Condensed"/>
        <a:ea typeface=""/>
        <a:cs typeface=""/>
      </a:majorFont>
      <a:minorFont>
        <a:latin typeface="Tw Cen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SDS Template 2017 - Circles - Dark.potx" id="{BD8F2053-5D5C-48B9-9A00-EB66070B26A3}" vid="{696618C3-7B74-4109-9EBE-521A54AF3D3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7799E2534DE79479F173D1ED4C583DD" ma:contentTypeVersion="6" ma:contentTypeDescription="Create a new document." ma:contentTypeScope="" ma:versionID="718939e55067baced2d79398e8b5fbca">
  <xsd:schema xmlns:xsd="http://www.w3.org/2001/XMLSchema" xmlns:xs="http://www.w3.org/2001/XMLSchema" xmlns:p="http://schemas.microsoft.com/office/2006/metadata/properties" xmlns:ns2="bbe34aaa-abcf-45b4-9d30-63c3dafe6360" targetNamespace="http://schemas.microsoft.com/office/2006/metadata/properties" ma:root="true" ma:fieldsID="585448f859f7df4100b4606898385dd6" ns2:_="">
    <xsd:import namespace="bbe34aaa-abcf-45b4-9d30-63c3dafe63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e34aaa-abcf-45b4-9d30-63c3dafe636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072B733-94EA-4588-AA2F-2263F79CC1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be34aaa-abcf-45b4-9d30-63c3dafe63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4B45A69-778E-4D41-A5A4-6C4FF6432815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bbe34aaa-abcf-45b4-9d30-63c3dafe6360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E204C14-91B9-45BA-8FFF-0F8E553DDC3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81123</TotalTime>
  <Words>388</Words>
  <Application>Microsoft Office PowerPoint</Application>
  <PresentationFormat>On-screen Show (4:3)</PresentationFormat>
  <Paragraphs>91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Tw Cen MT</vt:lpstr>
      <vt:lpstr>Tw Cen MT Condensed</vt:lpstr>
      <vt:lpstr>Tw Cen MT Condensed Extra Bold</vt:lpstr>
      <vt:lpstr>TSDS Template 2017 - Circles - Dark</vt:lpstr>
      <vt:lpstr>2018 LEAVER RECORDS &amp; Discipline DATA VALIDATION</vt:lpstr>
      <vt:lpstr>DRCU AGENDA</vt:lpstr>
      <vt:lpstr>DRCU oVERVIEW</vt:lpstr>
      <vt:lpstr>acronyms</vt:lpstr>
      <vt:lpstr>2018 LRDV indicators</vt:lpstr>
      <vt:lpstr>2018 dDV indicators</vt:lpstr>
      <vt:lpstr>the  perspective</vt:lpstr>
      <vt:lpstr>Compliance Review Forms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jcaven</dc:creator>
  <cp:lastModifiedBy>Lemons, Melissa</cp:lastModifiedBy>
  <cp:revision>1896</cp:revision>
  <cp:lastPrinted>2019-03-07T19:08:11Z</cp:lastPrinted>
  <dcterms:created xsi:type="dcterms:W3CDTF">2009-09-01T20:11:00Z</dcterms:created>
  <dcterms:modified xsi:type="dcterms:W3CDTF">2019-03-15T20:37:23Z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0x01010097799E2534DE79479F173D1ED4C583DD</vt:lpwstr>
  </property>
  <property fmtid="{D5CDD505-2E9C-101B-9397-08002B2CF9AE}" pid="3" name="_NewReviewCycle">
    <vt:lpwstr/>
  </property>
  <property fmtid="{D5CDD505-2E9C-101B-9397-08002B2CF9AE}" pid="4" name="_dlc_DocIdItemGuid">
    <vt:lpwstr>7fd8e421-004a-41be-b615-d2e44760db7c</vt:lpwstr>
  </property>
</Properties>
</file>