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</p:sldMasterIdLst>
  <p:notesMasterIdLst>
    <p:notesMasterId r:id="rId29"/>
  </p:notesMasterIdLst>
  <p:handoutMasterIdLst>
    <p:handoutMasterId r:id="rId30"/>
  </p:handoutMasterIdLst>
  <p:sldIdLst>
    <p:sldId id="466" r:id="rId5"/>
    <p:sldId id="687" r:id="rId6"/>
    <p:sldId id="704" r:id="rId7"/>
    <p:sldId id="707" r:id="rId8"/>
    <p:sldId id="709" r:id="rId9"/>
    <p:sldId id="708" r:id="rId10"/>
    <p:sldId id="718" r:id="rId11"/>
    <p:sldId id="710" r:id="rId12"/>
    <p:sldId id="711" r:id="rId13"/>
    <p:sldId id="712" r:id="rId14"/>
    <p:sldId id="715" r:id="rId15"/>
    <p:sldId id="719" r:id="rId16"/>
    <p:sldId id="723" r:id="rId17"/>
    <p:sldId id="720" r:id="rId18"/>
    <p:sldId id="721" r:id="rId19"/>
    <p:sldId id="722" r:id="rId20"/>
    <p:sldId id="713" r:id="rId21"/>
    <p:sldId id="716" r:id="rId22"/>
    <p:sldId id="724" r:id="rId23"/>
    <p:sldId id="725" r:id="rId24"/>
    <p:sldId id="726" r:id="rId25"/>
    <p:sldId id="714" r:id="rId26"/>
    <p:sldId id="717" r:id="rId27"/>
    <p:sldId id="264" r:id="rId28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6E"/>
    <a:srgbClr val="006299"/>
    <a:srgbClr val="FFCC66"/>
    <a:srgbClr val="FFCC99"/>
    <a:srgbClr val="FFFF99"/>
    <a:srgbClr val="47EBFF"/>
    <a:srgbClr val="FFFFFF"/>
    <a:srgbClr val="81F0FF"/>
    <a:srgbClr val="8DDCE7"/>
    <a:srgbClr val="00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9" autoAdjust="0"/>
    <p:restoredTop sz="94026" autoAdjust="0"/>
  </p:normalViewPr>
  <p:slideViewPr>
    <p:cSldViewPr>
      <p:cViewPr varScale="1">
        <p:scale>
          <a:sx n="107" d="100"/>
          <a:sy n="107" d="100"/>
        </p:scale>
        <p:origin x="67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660" y="108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2" rIns="92921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6"/>
            <a:ext cx="5598160" cy="4171950"/>
          </a:xfrm>
          <a:prstGeom prst="rect">
            <a:avLst/>
          </a:prstGeom>
        </p:spPr>
        <p:txBody>
          <a:bodyPr vert="horz" lIns="92921" tIns="46462" rIns="92921" bIns="46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2" indent="-232102" defTabSz="914378">
              <a:spcBef>
                <a:spcPct val="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5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Fyi</a:t>
            </a:r>
            <a:r>
              <a:rPr lang="en-US" dirty="0"/>
              <a:t> being implemented for 18-19 also, but won’t be published in 18-19 TEDS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Fyi</a:t>
            </a:r>
            <a:r>
              <a:rPr lang="en-US" dirty="0"/>
              <a:t> deleted in 18-19 also, but that change won’t be published in 18-19 TEDS. A Notice/Memo will be published soon including this change.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8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production support issues with this rule have caused us to make tweaks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2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TX-</a:t>
            </a:r>
            <a:r>
              <a:rPr lang="en-US" dirty="0" err="1"/>
              <a:t>InstructionalProgramTypes</a:t>
            </a:r>
            <a:r>
              <a:rPr lang="en-US" dirty="0"/>
              <a:t>: "Dropout Recovery Program/Campus" (05), "Disciplinary Alternative Education Program/Campus" (06), "Correctional Facility Program/Campus" (07), "Residential Treatment Facility Program/Campus" (08), "Day Treatment Facility Program/Campus" (09), "Psychiatric Hospital Program/Campus" (10), "Medical Hospital Program/Campus" (11), or "Charter School issued under TEC 29.259 (Excel Academy)" (12)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0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– Sub 4 will not have a replacement rule because Campus Id values are from such disparate groups of students that it would not be efficient or effective to do this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– Sub 4 will not have a replacement rule because Campus Id values are from such disparate groups of students that it would not be efficient or effective to do this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2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– Sub 4 will not have a replacement rule because Campus Id values are from such disparate groups of students that it would not be efficient or effective to do this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0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Fyi</a:t>
            </a:r>
            <a:r>
              <a:rPr lang="en-US" dirty="0"/>
              <a:t> being implemented for 18-19 also, but won’t be published in 18-19 TEDS. A Notice/Memo will be published soon including this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50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Fyi</a:t>
            </a:r>
            <a:r>
              <a:rPr lang="en-US" dirty="0"/>
              <a:t> being implemented for 18-19 also, but won’t be published in 18-19 TEDS.  A Notice/Memo will be published soon including this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98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Fyi</a:t>
            </a:r>
            <a:r>
              <a:rPr lang="en-US" dirty="0"/>
              <a:t> being implemented for 18-19 also, but won’t be published in 18-19 TEDS. A Notice/Memo will be published soon including this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7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19093A7-17B2-42F2-BC15-D155A163D5D4}"/>
              </a:ext>
            </a:extLst>
          </p:cNvPr>
          <p:cNvSpPr/>
          <p:nvPr userDrawn="1"/>
        </p:nvSpPr>
        <p:spPr>
          <a:xfrm>
            <a:off x="0" y="-2"/>
            <a:ext cx="9144000" cy="4580313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C6279F-7E64-4580-B82C-636B492657D8}"/>
              </a:ext>
            </a:extLst>
          </p:cNvPr>
          <p:cNvSpPr/>
          <p:nvPr userDrawn="1"/>
        </p:nvSpPr>
        <p:spPr>
          <a:xfrm>
            <a:off x="0" y="5"/>
            <a:ext cx="9144000" cy="4572001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F672B-BA5C-42F5-8F2C-46DFAA94B5C7}"/>
              </a:ext>
            </a:extLst>
          </p:cNvPr>
          <p:cNvSpPr/>
          <p:nvPr userDrawn="1"/>
        </p:nvSpPr>
        <p:spPr>
          <a:xfrm>
            <a:off x="-15848" y="4572005"/>
            <a:ext cx="9159848" cy="229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79EF-48C7-41FA-8606-A02206C20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41"/>
            <a:ext cx="5872942" cy="1116337"/>
          </a:xfrm>
        </p:spPr>
        <p:txBody>
          <a:bodyPr anchor="ctr">
            <a:noAutofit/>
          </a:bodyPr>
          <a:lstStyle>
            <a:lvl1pPr algn="r">
              <a:defRPr sz="4800" b="1" cap="all" spc="200" baseline="0">
                <a:solidFill>
                  <a:srgbClr val="00486E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998F-5D03-4585-9D8D-7886D960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41"/>
            <a:ext cx="2400300" cy="111244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FF0D4-8E30-4E75-A8F5-5224DA77D163}"/>
              </a:ext>
            </a:extLst>
          </p:cNvPr>
          <p:cNvCxnSpPr>
            <a:cxnSpLocks/>
          </p:cNvCxnSpPr>
          <p:nvPr/>
        </p:nvCxnSpPr>
        <p:spPr>
          <a:xfrm flipV="1">
            <a:off x="6315299" y="4960138"/>
            <a:ext cx="0" cy="14856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26CD62-85C5-47A4-835F-2545B76C6A2C}"/>
              </a:ext>
            </a:extLst>
          </p:cNvPr>
          <p:cNvSpPr/>
          <p:nvPr/>
        </p:nvSpPr>
        <p:spPr>
          <a:xfrm>
            <a:off x="3615755" y="6445806"/>
            <a:ext cx="1993111" cy="41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F6116-4FD3-46C7-BBD5-4F4013C6E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6091157"/>
            <a:ext cx="2392794" cy="376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3pPr>
            <a:lvl4pPr marL="13716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4pPr>
            <a:lvl5pPr marL="18288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 dirty="0"/>
              <a:t>Date: &lt;MM/DD/YYYY&gt;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1E13F-DB4C-497B-B6B9-56EFEDE39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latin typeface="Tw Cen MT Condensed" panose="020B0606020104020203" pitchFamily="34" charset="0"/>
              </a:defRPr>
            </a:lvl2pPr>
            <a:lvl3pPr algn="r">
              <a:defRPr sz="1800">
                <a:latin typeface="Tw Cen MT Condensed" panose="020B0606020104020203" pitchFamily="34" charset="0"/>
              </a:defRPr>
            </a:lvl3pPr>
            <a:lvl4pPr algn="r">
              <a:defRPr sz="1800">
                <a:latin typeface="Tw Cen MT Condensed" panose="020B0606020104020203" pitchFamily="34" charset="0"/>
              </a:defRPr>
            </a:lvl4pPr>
            <a:lvl5pPr algn="r"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AF88E5-4FAB-48C4-AC97-B65301CF721D}"/>
              </a:ext>
            </a:extLst>
          </p:cNvPr>
          <p:cNvSpPr/>
          <p:nvPr userDrawn="1"/>
        </p:nvSpPr>
        <p:spPr>
          <a:xfrm>
            <a:off x="516467" y="48260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6C5CBD-D954-4DBB-97B0-FC6A538E45AD}"/>
              </a:ext>
            </a:extLst>
          </p:cNvPr>
          <p:cNvSpPr/>
          <p:nvPr userDrawn="1"/>
        </p:nvSpPr>
        <p:spPr>
          <a:xfrm>
            <a:off x="274566" y="94464"/>
            <a:ext cx="507663" cy="507662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9083FA-2D9A-44C0-9952-7BCAEFBC65C1}"/>
              </a:ext>
            </a:extLst>
          </p:cNvPr>
          <p:cNvSpPr/>
          <p:nvPr userDrawn="1"/>
        </p:nvSpPr>
        <p:spPr>
          <a:xfrm>
            <a:off x="4769501" y="48260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DF855-9FFF-4621-8829-83C8A552195E}"/>
              </a:ext>
            </a:extLst>
          </p:cNvPr>
          <p:cNvSpPr/>
          <p:nvPr userDrawn="1"/>
        </p:nvSpPr>
        <p:spPr>
          <a:xfrm>
            <a:off x="2234729" y="2032169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B20B43-B457-486E-B14D-61D4AC44DD95}"/>
              </a:ext>
            </a:extLst>
          </p:cNvPr>
          <p:cNvSpPr/>
          <p:nvPr userDrawn="1"/>
        </p:nvSpPr>
        <p:spPr>
          <a:xfrm>
            <a:off x="8504745" y="162968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870116-B99D-482C-84F0-60506920B350}"/>
              </a:ext>
            </a:extLst>
          </p:cNvPr>
          <p:cNvSpPr/>
          <p:nvPr userDrawn="1"/>
        </p:nvSpPr>
        <p:spPr>
          <a:xfrm>
            <a:off x="6858645" y="1432338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B48DCF-DB8F-4598-BC1F-6B08BB72F92B}"/>
              </a:ext>
            </a:extLst>
          </p:cNvPr>
          <p:cNvSpPr/>
          <p:nvPr userDrawn="1"/>
        </p:nvSpPr>
        <p:spPr>
          <a:xfrm>
            <a:off x="1" y="3267931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58CC5C0-F723-4FCE-B40C-700B1DF5C5E6}"/>
              </a:ext>
            </a:extLst>
          </p:cNvPr>
          <p:cNvSpPr/>
          <p:nvPr userDrawn="1"/>
        </p:nvSpPr>
        <p:spPr>
          <a:xfrm>
            <a:off x="274566" y="3612793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DC4EA3-841D-41D4-AC0F-524C5CD3D228}"/>
              </a:ext>
            </a:extLst>
          </p:cNvPr>
          <p:cNvSpPr/>
          <p:nvPr userDrawn="1"/>
        </p:nvSpPr>
        <p:spPr>
          <a:xfrm>
            <a:off x="5023006" y="1936318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F8239E3-F866-4FD1-9245-CB03039C9804}"/>
              </a:ext>
            </a:extLst>
          </p:cNvPr>
          <p:cNvSpPr/>
          <p:nvPr userDrawn="1"/>
        </p:nvSpPr>
        <p:spPr>
          <a:xfrm>
            <a:off x="7700506" y="276026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B1290F2-7094-440B-BB21-95DB8C14EC31}"/>
              </a:ext>
            </a:extLst>
          </p:cNvPr>
          <p:cNvSpPr/>
          <p:nvPr userDrawn="1"/>
        </p:nvSpPr>
        <p:spPr>
          <a:xfrm>
            <a:off x="5272490" y="375201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825D3CB-3A9E-4A07-A646-845E2AA3328E}"/>
              </a:ext>
            </a:extLst>
          </p:cNvPr>
          <p:cNvSpPr/>
          <p:nvPr userDrawn="1"/>
        </p:nvSpPr>
        <p:spPr>
          <a:xfrm>
            <a:off x="1417049" y="2935682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83C0755-1EAC-40A1-9C97-0A92C6391DE1}"/>
              </a:ext>
            </a:extLst>
          </p:cNvPr>
          <p:cNvSpPr/>
          <p:nvPr userDrawn="1"/>
        </p:nvSpPr>
        <p:spPr>
          <a:xfrm>
            <a:off x="4101206" y="348865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FE0B1-B432-415E-A09A-D4209EDD3C4E}"/>
              </a:ext>
            </a:extLst>
          </p:cNvPr>
          <p:cNvSpPr/>
          <p:nvPr userDrawn="1"/>
        </p:nvSpPr>
        <p:spPr>
          <a:xfrm>
            <a:off x="3758086" y="3029970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3F2819-A933-45DB-9420-DD1517F8A7F5}"/>
              </a:ext>
            </a:extLst>
          </p:cNvPr>
          <p:cNvSpPr/>
          <p:nvPr userDrawn="1"/>
        </p:nvSpPr>
        <p:spPr>
          <a:xfrm>
            <a:off x="8328909" y="624898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8B01D0-6CAC-49DC-8301-F80FA3E8A05F}"/>
              </a:ext>
            </a:extLst>
          </p:cNvPr>
          <p:cNvSpPr/>
          <p:nvPr userDrawn="1"/>
        </p:nvSpPr>
        <p:spPr>
          <a:xfrm>
            <a:off x="6080650" y="2923534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FBF6708-DCF7-47F9-9DA0-4AD2DD90C375}"/>
              </a:ext>
            </a:extLst>
          </p:cNvPr>
          <p:cNvSpPr/>
          <p:nvPr userDrawn="1"/>
        </p:nvSpPr>
        <p:spPr>
          <a:xfrm>
            <a:off x="7269007" y="377767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B0E7B3-951C-419F-9B21-049CA87BDB4A}"/>
              </a:ext>
            </a:extLst>
          </p:cNvPr>
          <p:cNvSpPr/>
          <p:nvPr userDrawn="1"/>
        </p:nvSpPr>
        <p:spPr>
          <a:xfrm>
            <a:off x="3687718" y="89053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258D8FA-234E-4F82-A64E-1297B1194E50}"/>
              </a:ext>
            </a:extLst>
          </p:cNvPr>
          <p:cNvSpPr/>
          <p:nvPr userDrawn="1"/>
        </p:nvSpPr>
        <p:spPr>
          <a:xfrm>
            <a:off x="2264621" y="3177365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E53AB52-F1BB-48B6-828E-5F572D75BE2B}"/>
              </a:ext>
            </a:extLst>
          </p:cNvPr>
          <p:cNvSpPr/>
          <p:nvPr userDrawn="1"/>
        </p:nvSpPr>
        <p:spPr>
          <a:xfrm>
            <a:off x="5737670" y="811122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7930203-CE6F-44DB-B224-9E7CCF69959D}"/>
              </a:ext>
            </a:extLst>
          </p:cNvPr>
          <p:cNvSpPr/>
          <p:nvPr userDrawn="1"/>
        </p:nvSpPr>
        <p:spPr>
          <a:xfrm>
            <a:off x="7488761" y="178512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214E1A2-8E01-438C-9174-634BBB6C5ACF}"/>
              </a:ext>
            </a:extLst>
          </p:cNvPr>
          <p:cNvSpPr/>
          <p:nvPr userDrawn="1"/>
        </p:nvSpPr>
        <p:spPr>
          <a:xfrm>
            <a:off x="8196297" y="3685280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2D78ED5-FE66-4962-A2A2-482ACEBF27F1}"/>
              </a:ext>
            </a:extLst>
          </p:cNvPr>
          <p:cNvSpPr/>
          <p:nvPr userDrawn="1"/>
        </p:nvSpPr>
        <p:spPr>
          <a:xfrm>
            <a:off x="259853" y="2459693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2A6C5D-DCE7-4C82-A38A-D5FF37E3F3EA}"/>
              </a:ext>
            </a:extLst>
          </p:cNvPr>
          <p:cNvSpPr/>
          <p:nvPr userDrawn="1"/>
        </p:nvSpPr>
        <p:spPr>
          <a:xfrm>
            <a:off x="2645047" y="154328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5F36162-7909-4DCA-8217-097025E4371B}"/>
              </a:ext>
            </a:extLst>
          </p:cNvPr>
          <p:cNvSpPr/>
          <p:nvPr userDrawn="1"/>
        </p:nvSpPr>
        <p:spPr>
          <a:xfrm>
            <a:off x="1456343" y="4186878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3977517-7971-4721-91A8-74E9B7B94B7F}"/>
              </a:ext>
            </a:extLst>
          </p:cNvPr>
          <p:cNvSpPr/>
          <p:nvPr userDrawn="1"/>
        </p:nvSpPr>
        <p:spPr>
          <a:xfrm>
            <a:off x="8306047" y="137092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8773A50-3663-4464-9FCA-D3340407760E}"/>
              </a:ext>
            </a:extLst>
          </p:cNvPr>
          <p:cNvSpPr/>
          <p:nvPr userDrawn="1"/>
        </p:nvSpPr>
        <p:spPr>
          <a:xfrm>
            <a:off x="5969614" y="252823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18AFBD-D6FF-4F7D-AF9E-1F524E63913A}"/>
              </a:ext>
            </a:extLst>
          </p:cNvPr>
          <p:cNvSpPr/>
          <p:nvPr userDrawn="1"/>
        </p:nvSpPr>
        <p:spPr>
          <a:xfrm>
            <a:off x="2830343" y="80103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865EB85-4339-43F8-8F41-2241A66F13AE}"/>
              </a:ext>
            </a:extLst>
          </p:cNvPr>
          <p:cNvSpPr/>
          <p:nvPr userDrawn="1"/>
        </p:nvSpPr>
        <p:spPr>
          <a:xfrm>
            <a:off x="241583" y="239495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76389D-2E02-456B-A6E1-E9AA055C1A1D}"/>
              </a:ext>
            </a:extLst>
          </p:cNvPr>
          <p:cNvSpPr/>
          <p:nvPr userDrawn="1"/>
        </p:nvSpPr>
        <p:spPr>
          <a:xfrm>
            <a:off x="-57653" y="81012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AF77523-C8AB-4390-9B9C-5CC0404BC4AF}"/>
              </a:ext>
            </a:extLst>
          </p:cNvPr>
          <p:cNvSpPr/>
          <p:nvPr userDrawn="1"/>
        </p:nvSpPr>
        <p:spPr>
          <a:xfrm>
            <a:off x="2234729" y="194267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B8F82A-B8C6-4E93-BB63-24449D832D67}"/>
              </a:ext>
            </a:extLst>
          </p:cNvPr>
          <p:cNvSpPr/>
          <p:nvPr userDrawn="1"/>
        </p:nvSpPr>
        <p:spPr>
          <a:xfrm>
            <a:off x="5136446" y="334226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6072445-02C0-496C-A16E-89620954330A}"/>
              </a:ext>
            </a:extLst>
          </p:cNvPr>
          <p:cNvSpPr/>
          <p:nvPr userDrawn="1"/>
        </p:nvSpPr>
        <p:spPr>
          <a:xfrm>
            <a:off x="6334481" y="160567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77004CE-76C3-4383-A172-0E539428E7B9}"/>
              </a:ext>
            </a:extLst>
          </p:cNvPr>
          <p:cNvSpPr/>
          <p:nvPr userDrawn="1"/>
        </p:nvSpPr>
        <p:spPr>
          <a:xfrm>
            <a:off x="3607306" y="229517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4403FA1-28DC-4A66-9EE4-964D99BC617E}"/>
              </a:ext>
            </a:extLst>
          </p:cNvPr>
          <p:cNvSpPr/>
          <p:nvPr userDrawn="1"/>
        </p:nvSpPr>
        <p:spPr>
          <a:xfrm>
            <a:off x="1882565" y="72907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292B38-36C1-45E3-895A-5EAA2508C917}"/>
              </a:ext>
            </a:extLst>
          </p:cNvPr>
          <p:cNvSpPr/>
          <p:nvPr userDrawn="1"/>
        </p:nvSpPr>
        <p:spPr>
          <a:xfrm>
            <a:off x="8958279" y="228600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AD138DD-2E39-4697-A91A-941B704FDC32}"/>
              </a:ext>
            </a:extLst>
          </p:cNvPr>
          <p:cNvSpPr/>
          <p:nvPr userDrawn="1"/>
        </p:nvSpPr>
        <p:spPr>
          <a:xfrm>
            <a:off x="8489266" y="200994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4FF2EF-5827-48AC-8A75-B7646946606E}"/>
              </a:ext>
            </a:extLst>
          </p:cNvPr>
          <p:cNvSpPr/>
          <p:nvPr userDrawn="1"/>
        </p:nvSpPr>
        <p:spPr>
          <a:xfrm>
            <a:off x="4481637" y="11183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ADB883C-43E3-4D87-BFAF-20CC8CED922C}"/>
              </a:ext>
            </a:extLst>
          </p:cNvPr>
          <p:cNvSpPr/>
          <p:nvPr userDrawn="1"/>
        </p:nvSpPr>
        <p:spPr>
          <a:xfrm>
            <a:off x="6233807" y="395194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BF01446D-4B1C-490A-96BB-1DBCEEE29381}"/>
              </a:ext>
            </a:extLst>
          </p:cNvPr>
          <p:cNvSpPr/>
          <p:nvPr userDrawn="1"/>
        </p:nvSpPr>
        <p:spPr>
          <a:xfrm>
            <a:off x="6677402" y="409587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2280F93-0CCB-4987-8D4A-E1E0AA42D1EA}"/>
              </a:ext>
            </a:extLst>
          </p:cNvPr>
          <p:cNvSpPr/>
          <p:nvPr userDrawn="1"/>
        </p:nvSpPr>
        <p:spPr>
          <a:xfrm>
            <a:off x="3615753" y="408788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A3C2268-1788-4525-A082-DD31FC4D0738}"/>
              </a:ext>
            </a:extLst>
          </p:cNvPr>
          <p:cNvSpPr/>
          <p:nvPr userDrawn="1"/>
        </p:nvSpPr>
        <p:spPr>
          <a:xfrm>
            <a:off x="4879074" y="438163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C09B74-24BF-4BAE-9CFE-EC85DBA97EB5}"/>
              </a:ext>
            </a:extLst>
          </p:cNvPr>
          <p:cNvSpPr/>
          <p:nvPr userDrawn="1"/>
        </p:nvSpPr>
        <p:spPr>
          <a:xfrm>
            <a:off x="1967633" y="393387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473CF90-AB11-4522-8B67-68A639271F7B}"/>
              </a:ext>
            </a:extLst>
          </p:cNvPr>
          <p:cNvSpPr/>
          <p:nvPr userDrawn="1"/>
        </p:nvSpPr>
        <p:spPr>
          <a:xfrm>
            <a:off x="934330" y="2810137"/>
            <a:ext cx="80557" cy="103888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E01AA4E-F07D-4969-8675-0FE92009B9FA}"/>
              </a:ext>
            </a:extLst>
          </p:cNvPr>
          <p:cNvSpPr/>
          <p:nvPr userDrawn="1"/>
        </p:nvSpPr>
        <p:spPr>
          <a:xfrm>
            <a:off x="5863471" y="91826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91FCAE3-2A92-47CB-ABB0-003B285122B5}"/>
              </a:ext>
            </a:extLst>
          </p:cNvPr>
          <p:cNvSpPr/>
          <p:nvPr userDrawn="1"/>
        </p:nvSpPr>
        <p:spPr>
          <a:xfrm>
            <a:off x="6126403" y="9597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877BF94-AC05-427D-AFBC-A54EEAFEA433}"/>
              </a:ext>
            </a:extLst>
          </p:cNvPr>
          <p:cNvSpPr/>
          <p:nvPr userDrawn="1"/>
        </p:nvSpPr>
        <p:spPr>
          <a:xfrm>
            <a:off x="7474558" y="67040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67772CE-8395-449B-A460-B010DF33763D}"/>
              </a:ext>
            </a:extLst>
          </p:cNvPr>
          <p:cNvSpPr/>
          <p:nvPr userDrawn="1"/>
        </p:nvSpPr>
        <p:spPr>
          <a:xfrm>
            <a:off x="4625569" y="163646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7922A8A-7ABF-4891-B548-79CC1168A2D3}"/>
              </a:ext>
            </a:extLst>
          </p:cNvPr>
          <p:cNvSpPr/>
          <p:nvPr userDrawn="1"/>
        </p:nvSpPr>
        <p:spPr>
          <a:xfrm>
            <a:off x="6757768" y="2567203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FC29F4-95AD-4762-8A8B-CD600964D676}"/>
              </a:ext>
            </a:extLst>
          </p:cNvPr>
          <p:cNvSpPr/>
          <p:nvPr userDrawn="1"/>
        </p:nvSpPr>
        <p:spPr>
          <a:xfrm>
            <a:off x="4491573" y="1976746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8987EBB-265A-471F-8D1E-39DD1F6A435D}"/>
              </a:ext>
            </a:extLst>
          </p:cNvPr>
          <p:cNvSpPr/>
          <p:nvPr userDrawn="1"/>
        </p:nvSpPr>
        <p:spPr>
          <a:xfrm>
            <a:off x="7836157" y="111839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D095E-A05F-44CF-8DB9-14F3BBD09EBB}"/>
              </a:ext>
            </a:extLst>
          </p:cNvPr>
          <p:cNvSpPr/>
          <p:nvPr userDrawn="1"/>
        </p:nvSpPr>
        <p:spPr>
          <a:xfrm>
            <a:off x="1849172" y="863694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E34B436-473E-47F5-848E-4CCF12802D87}"/>
              </a:ext>
            </a:extLst>
          </p:cNvPr>
          <p:cNvSpPr/>
          <p:nvPr userDrawn="1"/>
        </p:nvSpPr>
        <p:spPr>
          <a:xfrm>
            <a:off x="817357" y="3961492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CD731FE-86C9-40C7-93D2-77C23E8F18F6}"/>
              </a:ext>
            </a:extLst>
          </p:cNvPr>
          <p:cNvSpPr/>
          <p:nvPr userDrawn="1"/>
        </p:nvSpPr>
        <p:spPr>
          <a:xfrm>
            <a:off x="5865428" y="265543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9473288-A26D-4460-A855-629478BD6DBB}"/>
              </a:ext>
            </a:extLst>
          </p:cNvPr>
          <p:cNvSpPr/>
          <p:nvPr userDrawn="1"/>
        </p:nvSpPr>
        <p:spPr>
          <a:xfrm>
            <a:off x="1677285" y="66968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5C86D59-6495-40B5-9199-689F7B507343}"/>
              </a:ext>
            </a:extLst>
          </p:cNvPr>
          <p:cNvSpPr/>
          <p:nvPr userDrawn="1"/>
        </p:nvSpPr>
        <p:spPr>
          <a:xfrm>
            <a:off x="4274533" y="242817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705BE5-85E3-4404-A063-E8B7CF9FB8C6}"/>
              </a:ext>
            </a:extLst>
          </p:cNvPr>
          <p:cNvSpPr/>
          <p:nvPr userDrawn="1"/>
        </p:nvSpPr>
        <p:spPr>
          <a:xfrm>
            <a:off x="2799097" y="2912171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0087375-9EE0-45F9-9F92-F353D57053FE}"/>
              </a:ext>
            </a:extLst>
          </p:cNvPr>
          <p:cNvSpPr/>
          <p:nvPr userDrawn="1"/>
        </p:nvSpPr>
        <p:spPr>
          <a:xfrm>
            <a:off x="3313237" y="402921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9945AE2-1B79-4F3D-AF9B-AE4FF24AB8C8}"/>
              </a:ext>
            </a:extLst>
          </p:cNvPr>
          <p:cNvSpPr/>
          <p:nvPr userDrawn="1"/>
        </p:nvSpPr>
        <p:spPr>
          <a:xfrm>
            <a:off x="7314165" y="35184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0AD61D9-1F7B-4C92-8DCB-DE748798523F}"/>
              </a:ext>
            </a:extLst>
          </p:cNvPr>
          <p:cNvSpPr/>
          <p:nvPr userDrawn="1"/>
        </p:nvSpPr>
        <p:spPr>
          <a:xfrm>
            <a:off x="8471400" y="2887058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CF9062-6195-4B75-A5B7-BB409FCE80AD}"/>
              </a:ext>
            </a:extLst>
          </p:cNvPr>
          <p:cNvSpPr/>
          <p:nvPr userDrawn="1"/>
        </p:nvSpPr>
        <p:spPr>
          <a:xfrm>
            <a:off x="7466565" y="36708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152F93-F9CE-49FE-95D8-00623B523124}"/>
              </a:ext>
            </a:extLst>
          </p:cNvPr>
          <p:cNvSpPr/>
          <p:nvPr userDrawn="1"/>
        </p:nvSpPr>
        <p:spPr>
          <a:xfrm>
            <a:off x="3963033" y="488852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797D983-D27E-416E-80FC-1723B25B1EA8}"/>
              </a:ext>
            </a:extLst>
          </p:cNvPr>
          <p:cNvSpPr/>
          <p:nvPr userDrawn="1"/>
        </p:nvSpPr>
        <p:spPr>
          <a:xfrm>
            <a:off x="3695029" y="1745629"/>
            <a:ext cx="213163" cy="200254"/>
          </a:xfrm>
          <a:prstGeom prst="ellipse">
            <a:avLst/>
          </a:prstGeom>
          <a:solidFill>
            <a:srgbClr val="CCF0F5">
              <a:alpha val="60000"/>
            </a:srgbClr>
          </a:solidFill>
          <a:ln w="28575">
            <a:solidFill>
              <a:srgbClr val="CCF0F5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18886C8-A531-4CAB-BD0D-CD9B5FA95412}"/>
              </a:ext>
            </a:extLst>
          </p:cNvPr>
          <p:cNvSpPr/>
          <p:nvPr userDrawn="1"/>
        </p:nvSpPr>
        <p:spPr>
          <a:xfrm>
            <a:off x="896909" y="1661776"/>
            <a:ext cx="301049" cy="30104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4458B-FA00-47E4-9E9E-42DBDB936AD7}"/>
              </a:ext>
            </a:extLst>
          </p:cNvPr>
          <p:cNvSpPr/>
          <p:nvPr userDrawn="1"/>
        </p:nvSpPr>
        <p:spPr>
          <a:xfrm>
            <a:off x="4075243" y="98626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7089EA4-AF14-4035-AE6E-3AF98DEE93CE}"/>
              </a:ext>
            </a:extLst>
          </p:cNvPr>
          <p:cNvSpPr/>
          <p:nvPr userDrawn="1"/>
        </p:nvSpPr>
        <p:spPr>
          <a:xfrm>
            <a:off x="417450" y="140089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2E1F6DCC-C76B-495F-87E6-0BD84AFB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" y="172374"/>
            <a:ext cx="2740434" cy="847178"/>
          </a:xfrm>
          <a:prstGeom prst="rect">
            <a:avLst/>
          </a:prstGeom>
          <a:effectLst>
            <a:outerShdw blurRad="228600" dist="38100" dir="2700000" algn="tl" rotWithShape="0">
              <a:srgbClr val="00486E">
                <a:alpha val="75000"/>
              </a:srgbClr>
            </a:outerShdw>
          </a:effec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3D7AFF94-7BD4-46AC-B544-BECCBABC0ABF}"/>
              </a:ext>
            </a:extLst>
          </p:cNvPr>
          <p:cNvSpPr/>
          <p:nvPr userDrawn="1"/>
        </p:nvSpPr>
        <p:spPr>
          <a:xfrm>
            <a:off x="1852674" y="1126321"/>
            <a:ext cx="432320" cy="432319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E1429F-0521-4AE1-BC2B-7D229C437AF2}"/>
              </a:ext>
            </a:extLst>
          </p:cNvPr>
          <p:cNvSpPr/>
          <p:nvPr userDrawn="1"/>
        </p:nvSpPr>
        <p:spPr>
          <a:xfrm>
            <a:off x="1375655" y="1191097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148863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E0841-D30F-48C8-AADD-BDBED54AB46B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7B976-F21C-4802-9AEC-D7F6074EDB35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7DFE-2AD5-4665-BBA7-E4EB1E4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828471" y="3155247"/>
            <a:ext cx="5975555" cy="4909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6C9A-9EFC-451B-9E88-0B622766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12961"/>
            <a:ext cx="7886700" cy="576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E86E-F602-4656-8C14-E75DA7C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E20D-8072-4681-9F29-06771E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1EC63-CF6F-475A-95C1-D235CD08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BEBF7-70F5-42BC-8238-F4623FD496A2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444A-441B-4C24-B6CE-ECA1BFDC3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048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F34B-0BC8-42DD-9A36-E80EE0D1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2310-20E5-437C-A57F-37AFC3A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B7C6-C575-48DC-9CBD-23E67B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F9DDD-C7E4-4A44-9D7A-BE5BDC26A5E9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8175-9594-4866-85C8-DF977C0D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65362-7A43-41B1-A0D9-ADFD6B6F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1AAB-AB0D-4611-8E93-CF53FBF2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895"/>
            <a:ext cx="1147590" cy="6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53DA37-52D9-47A9-8992-92277BE7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E9FD2-B2C1-45AA-8277-E0660851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00486E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D17D2BA-F70E-4B42-822F-247A5F2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9144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06DF6B-1361-440D-A963-F64526BF7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05700" y="6248206"/>
            <a:ext cx="1409700" cy="365125"/>
          </a:xfrm>
        </p:spPr>
        <p:txBody>
          <a:bodyPr rtlCol="0"/>
          <a:lstStyle>
            <a:lvl1pPr>
              <a:defRPr sz="1200">
                <a:latin typeface="Tw Cen MT Condensed Extra Bold" panose="020B0803020202020204" pitchFamily="34" charset="0"/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09EFCE-5A05-48E1-91EC-8155F9F9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AF1B7-6553-47DE-803D-A5B5991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722"/>
            <a:ext cx="762000" cy="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2208-70AF-4017-9E4B-D73263C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FED4-E389-4EAA-A13D-6BD6C8ED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CDE3-8951-4087-BC6C-524DAA6B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095D-9982-4D29-A6F1-CCB0D5BEEA40}" type="datetime1">
              <a:rPr lang="en-US" smtClean="0"/>
              <a:t>3/19/2019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C1A4-EDCF-4876-9A5A-A464F29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E98B4-8D70-4D34-8F62-75DC302BEA4B}"/>
              </a:ext>
            </a:extLst>
          </p:cNvPr>
          <p:cNvSpPr/>
          <p:nvPr/>
        </p:nvSpPr>
        <p:spPr>
          <a:xfrm>
            <a:off x="0" y="7"/>
            <a:ext cx="9144000" cy="5104015"/>
          </a:xfrm>
          <a:prstGeom prst="rect">
            <a:avLst/>
          </a:prstGeom>
          <a:solidFill>
            <a:srgbClr val="C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9719-A796-44EB-8D22-C7BBB0DB36DB}"/>
              </a:ext>
            </a:extLst>
          </p:cNvPr>
          <p:cNvSpPr/>
          <p:nvPr/>
        </p:nvSpPr>
        <p:spPr>
          <a:xfrm>
            <a:off x="0" y="5104022"/>
            <a:ext cx="9144000" cy="1753985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CF0F5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157760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1D21-DC36-4AE2-85B9-7B550F6C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23961"/>
            <a:ext cx="3868340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E5-807B-41EE-A7C1-ED1EDF8F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7873"/>
            <a:ext cx="3868340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3DF0-82A6-44D7-873C-00F48D05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3961"/>
            <a:ext cx="3887391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F12E-DF00-46A5-9AF8-E72E320B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47873"/>
            <a:ext cx="3887391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0F68-945C-445E-9056-B59F0D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F36AE-1051-4E2C-9232-8F4F3A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2A139E-6485-4047-AF53-EA8FE56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9839-3449-4E1C-ACCD-2276591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9831-EA00-4F62-9ECE-2C3BE66E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7602-9307-4028-B790-1ADA027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0CF0-FD73-4DFC-A009-AF19553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01F1-A88C-4C34-97C4-54B77729C7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B0053EA-9CD2-48B5-BB97-FD4CB17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78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57945-47D0-4C1A-A55F-AD2E46B9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F707-12A1-40A4-A298-5FD64018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3DF3-E086-4F2A-A582-DE9BD87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61FF-FC29-41BB-875E-A5DB66A7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6E5743-FAAC-4A5C-A11A-EC2ADE1AFED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134985-1A44-4116-8C6E-B5B1595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03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D019-0078-4C8A-BE74-0ED85029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7797-DE19-4E1A-AE60-F2E6D1D12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3EDC-28D6-485E-BFC5-576FC412C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DD35D-5D43-4C99-9DEB-2FFABDB73BE6}"/>
              </a:ext>
            </a:extLst>
          </p:cNvPr>
          <p:cNvSpPr/>
          <p:nvPr/>
        </p:nvSpPr>
        <p:spPr>
          <a:xfrm>
            <a:off x="0" y="1"/>
            <a:ext cx="9144000" cy="79382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7DF6-EC0F-4B5D-B7D8-CB6277F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07DE4-E7FA-4D98-8EA1-9DA24079CE23}"/>
              </a:ext>
            </a:extLst>
          </p:cNvPr>
          <p:cNvSpPr txBox="1"/>
          <p:nvPr/>
        </p:nvSpPr>
        <p:spPr>
          <a:xfrm>
            <a:off x="2775859" y="6400420"/>
            <a:ext cx="359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rPr>
              <a:t>© Copyright 2007-2019 Texas Education Agency (TEA).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5F6A-3C10-460A-A6E7-6A6A8E26A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0" y="127908"/>
            <a:ext cx="818876" cy="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CCF0F5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xasstudentdatasystem.org/TSDS/TEDS/1920F/TEDS_Change_Lo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OTHER Business validation rule changes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E1960DA-8A72-4011-8834-6F9970FF0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Presented by: Michele Elledge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DECE-A2B1-4E71-A31F-ACC2D35E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3D684-D8D2-4D27-B5CB-9251A02D8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2019-2020 School Year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096866"/>
            <a:ext cx="80010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Introduction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Organization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Staff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Student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Attendance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Course Completion</a:t>
            </a: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 descr="Box around Business Validation Rules - Student" title="Box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327212" y="2743200"/>
            <a:ext cx="8178894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9613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Validation Rules - STUDENT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40100-0122</a:t>
            </a:r>
          </a:p>
          <a:p>
            <a:pPr lvl="1"/>
            <a:r>
              <a:rPr lang="en-US" dirty="0"/>
              <a:t>If MILITARY-CONNECTED-STUDENT-CODE is "4", then this student must be reported with Attendance or Flexible Attendance where GRADE-LEVEL-CODE is "PK". </a:t>
            </a:r>
          </a:p>
          <a:p>
            <a:pPr lvl="2"/>
            <a:r>
              <a:rPr lang="en-US" dirty="0"/>
              <a:t>Revision: Changed Error Level from Special Warning to Fatal; Changed 'GRADE-LEVEL-CODE should be "PK"' to 'this student must be reported with Attendance or Flexible Attendance where GRADE-LEVEL-CODE is "PK"'.</a:t>
            </a:r>
          </a:p>
          <a:p>
            <a:pPr lvl="2"/>
            <a:r>
              <a:rPr lang="en-US" dirty="0"/>
              <a:t>Reason: For this submission 3 rule, it is more effective to look at the grade level reported with attendance through out the year than at the grade level at the end of the school year.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26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Validation Rules - STUDENT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40100-0132</a:t>
            </a:r>
          </a:p>
          <a:p>
            <a:pPr lvl="1"/>
            <a:r>
              <a:rPr lang="en-US" dirty="0"/>
              <a:t>If AS-OF-STATUS-CODE is "A", then CAMPUS-ID-OF-ENROLLMENT and CAMPUS-ID-OF-ACCOUNTABILITY from their student school association must be blank. Revision</a:t>
            </a:r>
          </a:p>
          <a:p>
            <a:pPr lvl="2"/>
            <a:r>
              <a:rPr lang="en-US" dirty="0"/>
              <a:t>Revision: Added "and CAMPUS-ID-OF-ACCOUNTABILITY".</a:t>
            </a:r>
          </a:p>
          <a:p>
            <a:pPr lvl="2"/>
            <a:r>
              <a:rPr lang="en-US" dirty="0"/>
              <a:t>Reason: Campus Id of Accountability is not reported for school leavers.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7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Validation Rules - STUDENT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40100-0181</a:t>
            </a:r>
          </a:p>
          <a:p>
            <a:pPr lvl="1"/>
            <a:r>
              <a:rPr lang="en-US" dirty="0"/>
              <a:t>For each student, only one of the following three indicators may be "1":  ECHS-INDICATOR-CODE, P-TECH-INDICATOR-CODE, or T-STEM-INDICATOR-CODE.</a:t>
            </a:r>
          </a:p>
          <a:p>
            <a:pPr lvl="2"/>
            <a:r>
              <a:rPr lang="en-US" dirty="0"/>
              <a:t>New Fatal rule for PEIMS Submissions 1, 3, and 4</a:t>
            </a:r>
          </a:p>
          <a:p>
            <a:pPr lvl="2"/>
            <a:r>
              <a:rPr lang="en-US" dirty="0"/>
              <a:t>Reason: Prevent a student from being reported as enrolled in more than one of these programs: Early College High School (ECHS), Pathways in Technology (P-TECH), or Texas Science, Technology, Engineering, and Mathematics (T-STEM).</a:t>
            </a:r>
          </a:p>
        </p:txBody>
      </p:sp>
    </p:spTree>
    <p:extLst>
      <p:ext uri="{BB962C8B-B14F-4D97-AF65-F5344CB8AC3E}">
        <p14:creationId xmlns:p14="http://schemas.microsoft.com/office/powerpoint/2010/main" val="419434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Validation Rules - STUDENT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40100-0169</a:t>
            </a:r>
          </a:p>
          <a:p>
            <a:pPr lvl="1"/>
            <a:r>
              <a:rPr lang="en-US" dirty="0"/>
              <a:t>If T-STEM-INDICATOR-CODE is "1", then CAMPUS-ID-OF-ENROLLMENT from the student school association must be a campus approved as a T-STEM campus.</a:t>
            </a:r>
          </a:p>
          <a:p>
            <a:pPr lvl="2"/>
            <a:r>
              <a:rPr lang="en-US" dirty="0"/>
              <a:t>Revision: Removed PEIMS Submission 3 and 4.</a:t>
            </a:r>
          </a:p>
          <a:p>
            <a:pPr lvl="2"/>
            <a:r>
              <a:rPr lang="en-US" dirty="0"/>
              <a:t>Reason: Campus ID of Enrollment is generally not reported on </a:t>
            </a:r>
            <a:r>
              <a:rPr lang="en-US" dirty="0" err="1"/>
              <a:t>StudentSchoolAssociation</a:t>
            </a:r>
            <a:r>
              <a:rPr lang="en-US" dirty="0"/>
              <a:t> for these submissions.</a:t>
            </a:r>
          </a:p>
          <a:p>
            <a:r>
              <a:rPr lang="en-US" dirty="0"/>
              <a:t>40100-0182</a:t>
            </a:r>
          </a:p>
          <a:p>
            <a:pPr lvl="1"/>
            <a:r>
              <a:rPr lang="en-US" dirty="0"/>
              <a:t>If T-STEM-INDICATOR-CODE is "1", then the student must be reported with at least some Attendance or Flexible Attendance in a CAMPUS-ID-OF-ENROLLMENT that is approved as a T-STEM campus.</a:t>
            </a:r>
          </a:p>
          <a:p>
            <a:pPr lvl="2"/>
            <a:r>
              <a:rPr lang="en-US" dirty="0"/>
              <a:t>New Fatal rule for PEIMS Submission 3</a:t>
            </a:r>
          </a:p>
          <a:p>
            <a:pPr lvl="2"/>
            <a:r>
              <a:rPr lang="en-US" dirty="0"/>
              <a:t>Reason: Replacement for 40100-0169.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6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Validation Rules - STUDENT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40100-0170</a:t>
            </a:r>
          </a:p>
          <a:p>
            <a:pPr lvl="1"/>
            <a:r>
              <a:rPr lang="en-US" dirty="0"/>
              <a:t>If ECHS-INDICATOR-CODE is "1", then CAMPUS-ID-OF-ENROLLMENT from the student school association must be a campus approved as an ECHS campus.</a:t>
            </a:r>
          </a:p>
          <a:p>
            <a:pPr lvl="2"/>
            <a:r>
              <a:rPr lang="en-US" dirty="0"/>
              <a:t>Revision: Removed PEIMS Submission 3 and 4.</a:t>
            </a:r>
          </a:p>
          <a:p>
            <a:pPr lvl="2"/>
            <a:r>
              <a:rPr lang="en-US" dirty="0"/>
              <a:t>Reason: Campus ID of Enrollment is generally not reported on </a:t>
            </a:r>
            <a:r>
              <a:rPr lang="en-US" dirty="0" err="1"/>
              <a:t>StudentSchoolAssociation</a:t>
            </a:r>
            <a:r>
              <a:rPr lang="en-US" dirty="0"/>
              <a:t> for these submissions.</a:t>
            </a:r>
          </a:p>
          <a:p>
            <a:r>
              <a:rPr lang="en-US" dirty="0"/>
              <a:t>40100-0183</a:t>
            </a:r>
          </a:p>
          <a:p>
            <a:pPr lvl="1"/>
            <a:r>
              <a:rPr lang="en-US" dirty="0"/>
              <a:t>If ECHS-INDICATOR-CODE is "1", then the student must be reported with at least some Attendance or Flexible Attendance in a CAMPUS-ID-OF-ENROLLMENT that is approved as an ECHS campus.</a:t>
            </a:r>
          </a:p>
          <a:p>
            <a:pPr lvl="2"/>
            <a:r>
              <a:rPr lang="en-US" dirty="0"/>
              <a:t>New Fatal rule for PEIMS Submission 3</a:t>
            </a:r>
          </a:p>
          <a:p>
            <a:pPr lvl="2"/>
            <a:r>
              <a:rPr lang="en-US" dirty="0"/>
              <a:t>Reason: Replacement for 40100-0170.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1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Validation Rules - STUDENT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40100-0171</a:t>
            </a:r>
          </a:p>
          <a:p>
            <a:pPr lvl="1"/>
            <a:r>
              <a:rPr lang="en-US" dirty="0"/>
              <a:t>If P-TECH-INDICATOR-CODE is "1", then CAMPUS-ID-OF-ENROLLMENT from the student school association must be a campus approved to have a P-TECH program.</a:t>
            </a:r>
          </a:p>
          <a:p>
            <a:pPr lvl="2"/>
            <a:r>
              <a:rPr lang="en-US" dirty="0"/>
              <a:t>Revision: Removed PEIMS Submission 3 and 4.</a:t>
            </a:r>
          </a:p>
          <a:p>
            <a:pPr lvl="2"/>
            <a:r>
              <a:rPr lang="en-US" dirty="0"/>
              <a:t>Reason: Campus ID of Enrollment is generally not reported on </a:t>
            </a:r>
            <a:r>
              <a:rPr lang="en-US" dirty="0" err="1"/>
              <a:t>StudentSchoolAssociation</a:t>
            </a:r>
            <a:r>
              <a:rPr lang="en-US" dirty="0"/>
              <a:t> for these submissions.</a:t>
            </a:r>
          </a:p>
          <a:p>
            <a:r>
              <a:rPr lang="en-US" dirty="0"/>
              <a:t>40100-0184</a:t>
            </a:r>
          </a:p>
          <a:p>
            <a:pPr lvl="1"/>
            <a:r>
              <a:rPr lang="en-US" dirty="0"/>
              <a:t>If P-TECH-INDICATOR-CODE is "1", then the student must be reported with at least some Attendance or Flexible Attendance in a CAMPUS-ID-OF-ENROLLMENT that is approved to have a P-TECH program.</a:t>
            </a:r>
          </a:p>
          <a:p>
            <a:pPr lvl="2"/>
            <a:r>
              <a:rPr lang="en-US" dirty="0"/>
              <a:t>New Fatal rule for PEIMS Submission 3</a:t>
            </a:r>
          </a:p>
          <a:p>
            <a:pPr lvl="2"/>
            <a:r>
              <a:rPr lang="en-US" dirty="0"/>
              <a:t>Reason: Replacement for 40100-0171.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32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096866"/>
            <a:ext cx="80010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Introduction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Organization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Staff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Student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Attendance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Course Completion</a:t>
            </a: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 descr="Box around Business Validation Rules - Attendance" title="Box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277906" y="3276600"/>
            <a:ext cx="82057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1451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Validation Rules - Attendance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42500-0047</a:t>
            </a:r>
          </a:p>
          <a:p>
            <a:pPr lvl="1"/>
            <a:r>
              <a:rPr lang="en-US" dirty="0"/>
              <a:t>For a particular TX-UNIQUE-STUDENT-ID, if September 1 age is 26 or greater, then all instances of FLEX-ATTEND-TOTAL-ELIGIBLE-MINUTES-PRESENT must be 0, blank, or not reported.</a:t>
            </a:r>
          </a:p>
          <a:p>
            <a:pPr lvl="2"/>
            <a:r>
              <a:rPr lang="en-US" dirty="0"/>
              <a:t>New Fatal rule for PEIMS Submission 3 and 4.</a:t>
            </a:r>
          </a:p>
          <a:p>
            <a:pPr lvl="2"/>
            <a:r>
              <a:rPr lang="en-US" dirty="0"/>
              <a:t>Reason: A student's eligibility for flexible attendance funding ends when they are age 26 on September 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39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Validation Rules - Attendance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42500-0048</a:t>
            </a:r>
          </a:p>
          <a:p>
            <a:pPr lvl="1"/>
            <a:r>
              <a:rPr lang="en-US" dirty="0"/>
              <a:t>For each Flexible Attendance data item, FLEX-ATTEND-TOTAL-BILINGUAL/ESL-DAYS-ELIGIBLE (matching Special Programs Attendance with ATTENDANCE-EVENT-INDICATOR of "Flexible - Bilingual/ESL") must not be greater than (FLEX-ATTEND-TOTAL-ELIGIBLE-MINUTES-PRESENT/240).</a:t>
            </a:r>
          </a:p>
          <a:p>
            <a:pPr lvl="2"/>
            <a:r>
              <a:rPr lang="en-US" dirty="0"/>
              <a:t>New Fatal rule for PEIMS Submission 3 and 4.</a:t>
            </a:r>
          </a:p>
          <a:p>
            <a:pPr lvl="2"/>
            <a:r>
              <a:rPr lang="en-US" dirty="0"/>
              <a:t>Reason: A student’s Bilingual/ESL Flexible Attendance must not be more than their regular flexible attendance for the same period.</a:t>
            </a:r>
          </a:p>
        </p:txBody>
      </p:sp>
    </p:spTree>
    <p:extLst>
      <p:ext uri="{BB962C8B-B14F-4D97-AF65-F5344CB8AC3E}">
        <p14:creationId xmlns:p14="http://schemas.microsoft.com/office/powerpoint/2010/main" val="74410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096866"/>
            <a:ext cx="80010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Introduction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Organization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Staff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Student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Attendance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Course Completion</a:t>
            </a: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 descr="Box around Business Validation Rules Introduction" title="Box 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304800" y="1066804"/>
            <a:ext cx="82057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Validation Rules - Attendance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42500-0049</a:t>
            </a:r>
          </a:p>
          <a:p>
            <a:pPr lvl="1"/>
            <a:r>
              <a:rPr lang="en-US" dirty="0"/>
              <a:t>For each Flexible Attendance data item, FLEX-ATTEND-TOTAL-PRS-DAYS-ELIGIBLE (matching Special Programs Attendance with ATTENDANCE-EVENT-INDICATOR of "Flexible - PRS") must not be greater than (FLEX-ATTEND-TOTAL-ELIGIBLE-MINUTES-PRESENT/240).</a:t>
            </a:r>
          </a:p>
          <a:p>
            <a:pPr lvl="2"/>
            <a:r>
              <a:rPr lang="en-US" dirty="0"/>
              <a:t>New Fatal rule for PEIMS Submission 3 and 4.</a:t>
            </a:r>
          </a:p>
          <a:p>
            <a:pPr lvl="2"/>
            <a:r>
              <a:rPr lang="en-US" dirty="0"/>
              <a:t>Reason: A student’s Pregnancy Related Services Flexible Attendance must not be more than their regular flexible attendance for the same period.</a:t>
            </a:r>
          </a:p>
        </p:txBody>
      </p:sp>
    </p:spTree>
    <p:extLst>
      <p:ext uri="{BB962C8B-B14F-4D97-AF65-F5344CB8AC3E}">
        <p14:creationId xmlns:p14="http://schemas.microsoft.com/office/powerpoint/2010/main" val="2795219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Validation Rules - Attendance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42505-0026</a:t>
            </a:r>
          </a:p>
          <a:p>
            <a:pPr lvl="1"/>
            <a:r>
              <a:rPr lang="en-US" dirty="0"/>
              <a:t>For a particular TX-UNIQUE-STUDENT-ID, if September 1 age is greater than 21, then no Special Education Flexible Attendance can be reported.</a:t>
            </a:r>
          </a:p>
          <a:p>
            <a:pPr lvl="2"/>
            <a:r>
              <a:rPr lang="en-US" dirty="0"/>
              <a:t>New Fatal rule for PEIMS Submission 3 and 4.</a:t>
            </a:r>
          </a:p>
          <a:p>
            <a:pPr lvl="2"/>
            <a:r>
              <a:rPr lang="en-US" dirty="0"/>
              <a:t>Reason:  Special education flexible attendance must not be reported for students over 21 years old on September 1.</a:t>
            </a:r>
          </a:p>
        </p:txBody>
      </p:sp>
    </p:spTree>
    <p:extLst>
      <p:ext uri="{BB962C8B-B14F-4D97-AF65-F5344CB8AC3E}">
        <p14:creationId xmlns:p14="http://schemas.microsoft.com/office/powerpoint/2010/main" val="2122417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096866"/>
            <a:ext cx="80010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Introduction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Organization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Staff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Student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Attendance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Course Completion</a:t>
            </a: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 descr="Box around Business Validation Rules - Course Completion" title="Box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304800" y="3810000"/>
            <a:ext cx="82057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240845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Business Validation Rules-Course Completion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43415-0069</a:t>
            </a:r>
          </a:p>
          <a:p>
            <a:pPr lvl="1"/>
            <a:r>
              <a:rPr lang="en-US" dirty="0"/>
              <a:t>If DUAL-CREDIT-INDICATOR-CODE is "1", then COURSE-SEQUENCE-CODE should be "0".</a:t>
            </a:r>
          </a:p>
          <a:p>
            <a:pPr lvl="2"/>
            <a:r>
              <a:rPr lang="en-US" dirty="0"/>
              <a:t>Deleted this rule before it was ever implemented.</a:t>
            </a:r>
          </a:p>
          <a:p>
            <a:pPr lvl="2"/>
            <a:r>
              <a:rPr lang="en-US" dirty="0"/>
              <a:t>Reason: We incorrectly assumed all dual-credit courses are one semester courses, when in fact dual-credit courses are offered in a variety of arrangements.</a:t>
            </a:r>
          </a:p>
          <a:p>
            <a:pPr lvl="2"/>
            <a:r>
              <a:rPr lang="en-US" dirty="0"/>
              <a:t>A team of staff from Business Management, Performance Reporting, and College, Career, and Military Prep (CCMP) are working to provide additional guidance for reporting dual-credit courses and college credit hours accurately. Additional TSDS changes could result.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84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2243F-EF37-40E0-A3F9-A0949097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095D-9982-4D29-A6F1-CCB0D5BEEA40}" type="datetime1">
              <a:rPr lang="en-US" smtClean="0"/>
              <a:t>3/19/2019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2C28E-199C-41C0-968F-6E1D0C1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 | </a:t>
            </a:r>
            <a:fld id="{72973CF6-C3DE-4D08-87E3-37EC75F458A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 descr="Picture of classroom" title="Picture">
            <a:extLst>
              <a:ext uri="{FF2B5EF4-FFF2-40B4-BE49-F238E27FC236}">
                <a16:creationId xmlns:a16="http://schemas.microsoft.com/office/drawing/2014/main" id="{F9F5AC73-36C5-4DAA-A922-060E6B7F6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28771"/>
          <a:stretch/>
        </p:blipFill>
        <p:spPr>
          <a:xfrm>
            <a:off x="0" y="1560785"/>
            <a:ext cx="9144000" cy="38615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F183F-3412-43E2-81DE-8847D75B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934537"/>
            <a:ext cx="5915025" cy="52991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350"/>
              </a:spcBef>
              <a:buNone/>
            </a:pPr>
            <a:r>
              <a:rPr lang="en-US" sz="3200" b="1" spc="75" dirty="0">
                <a:solidFill>
                  <a:srgbClr val="008496"/>
                </a:solidFill>
              </a:rPr>
              <a:t>www.texa</a:t>
            </a:r>
            <a:r>
              <a:rPr lang="en-US" sz="3200" b="1" spc="113" dirty="0">
                <a:solidFill>
                  <a:srgbClr val="008496"/>
                </a:solidFill>
              </a:rPr>
              <a:t>s</a:t>
            </a:r>
            <a:r>
              <a:rPr lang="en-US" sz="3200" b="1" spc="75" dirty="0">
                <a:solidFill>
                  <a:srgbClr val="008496"/>
                </a:solidFill>
              </a:rPr>
              <a:t>studen</a:t>
            </a:r>
            <a:r>
              <a:rPr lang="en-US" sz="3200" b="1" spc="225" dirty="0">
                <a:solidFill>
                  <a:srgbClr val="008496"/>
                </a:solidFill>
              </a:rPr>
              <a:t>t</a:t>
            </a:r>
            <a:r>
              <a:rPr lang="en-US" sz="3200" b="1" spc="75" dirty="0">
                <a:solidFill>
                  <a:srgbClr val="008496"/>
                </a:solidFill>
              </a:rPr>
              <a:t>dat</a:t>
            </a:r>
            <a:r>
              <a:rPr lang="en-US" sz="3200" b="1" spc="127" dirty="0">
                <a:solidFill>
                  <a:srgbClr val="008496"/>
                </a:solidFill>
              </a:rPr>
              <a:t>a</a:t>
            </a:r>
            <a:r>
              <a:rPr lang="en-US" sz="3200" b="1" spc="75" dirty="0">
                <a:solidFill>
                  <a:srgbClr val="008496"/>
                </a:solidFill>
              </a:rPr>
              <a:t>system.org</a:t>
            </a:r>
            <a:endParaRPr lang="en-US" sz="3200" spc="7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E5C1E-E191-4791-AD05-9F11AF9D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204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Validation Rules Intro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Validation Rules are added, revised, and/or deleted due to</a:t>
            </a:r>
          </a:p>
          <a:p>
            <a:pPr lvl="1"/>
            <a:r>
              <a:rPr lang="en-US" dirty="0"/>
              <a:t>Legislation,</a:t>
            </a:r>
          </a:p>
          <a:p>
            <a:pPr lvl="1"/>
            <a:r>
              <a:rPr lang="en-US" dirty="0"/>
              <a:t>Quality assurance discoveries,</a:t>
            </a:r>
          </a:p>
          <a:p>
            <a:pPr lvl="1"/>
            <a:r>
              <a:rPr lang="en-US" dirty="0"/>
              <a:t>Support questions, or</a:t>
            </a:r>
          </a:p>
          <a:p>
            <a:pPr lvl="1"/>
            <a:r>
              <a:rPr lang="en-US" dirty="0"/>
              <a:t>Program area requests.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6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Validation Rules Intro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slides provide a high-level view of miscellaneous validation rule changes that have not been covered by other training agenda items.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detailed list of all validation rule changes can be found in the </a:t>
            </a:r>
            <a:r>
              <a:rPr lang="fr-FR" dirty="0">
                <a:hlinkClick r:id="rId2"/>
              </a:rPr>
              <a:t>2019-2020 Section 5 Change Log</a:t>
            </a:r>
            <a:r>
              <a:rPr lang="fr-FR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1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096866"/>
            <a:ext cx="80010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Introduction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Organization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Staff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Student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Attendance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Course Completion</a:t>
            </a: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 descr="Box around Business Validation Rules - Organization" title="Box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328612" y="1676400"/>
            <a:ext cx="82057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2991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Validation Rules-Organization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10020-0036</a:t>
            </a:r>
          </a:p>
          <a:p>
            <a:pPr lvl="1"/>
            <a:r>
              <a:rPr lang="en-US" dirty="0"/>
              <a:t>Except for campuses registered with TEA as a JJAEP, if a campus has at least one student enrolled with AS-OF-STATUS-CODE "B", "D", "F", or "X" and ECONOMIC-DISADVANTAGE-CODE of "01" or "02", then NSLP-TYPE-CODE must not be "00".</a:t>
            </a:r>
          </a:p>
          <a:p>
            <a:pPr lvl="2"/>
            <a:r>
              <a:rPr lang="en-US" dirty="0"/>
              <a:t>Revision: Added 'AS-OF-STATUS-CODE of "B", "D", "F", or "X" and’ </a:t>
            </a:r>
          </a:p>
          <a:p>
            <a:pPr lvl="2"/>
            <a:r>
              <a:rPr lang="en-US" dirty="0"/>
              <a:t>Reason: To check for enrolled students and reduce the chance of the error displaying unnecessarily.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5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Validation Rules-Organization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10200-0047</a:t>
            </a:r>
          </a:p>
          <a:p>
            <a:pPr lvl="1"/>
            <a:r>
              <a:rPr lang="en-US" dirty="0"/>
              <a:t>For a particular CAMPUS-ID, SCHOOL-YEAR, and INSTRUCTIONAL-TRACK-INDICATOR-CODE where INSTRUCTIONAL-PROGRAM-TYPE is "05"-"12", the sum of all SCHOOL-DAY-INSTRUCTIONAL-MINUTES should be greater than or equal to 43,200.</a:t>
            </a:r>
          </a:p>
          <a:p>
            <a:pPr lvl="2"/>
            <a:r>
              <a:rPr lang="en-US" dirty="0"/>
              <a:t>Revision: Changed "greater than 43,200" to "greater than or equal to 43,200".</a:t>
            </a:r>
          </a:p>
          <a:p>
            <a:pPr lvl="2"/>
            <a:r>
              <a:rPr lang="en-US" dirty="0"/>
              <a:t>Reason: To better align this Special Warning rule with the language in TEC 29.005 which states "at least 43,200 minutes", and to prevent this error from displaying when a campus with one of these instructional programs has exactly 43,200 instructional minutes in their calendar.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096866"/>
            <a:ext cx="80010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Introduction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Organization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Staff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Student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Attendance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Business Validation Rules – Course Completion</a:t>
            </a: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 descr="Box around Business Validation Rules - Staff" title="Box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277906" y="2209800"/>
            <a:ext cx="82057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82235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Validation Rules - STAFF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30090-0118</a:t>
            </a:r>
          </a:p>
          <a:p>
            <a:pPr lvl="1"/>
            <a:r>
              <a:rPr lang="en-US" dirty="0"/>
              <a:t>If ROLE-ID is "033" or "036", then there should be at least one staff payroll with a matching TX-UNIQUE-STAFF-ID where OBJECT-CODE is "6129" or "6122".</a:t>
            </a:r>
          </a:p>
          <a:p>
            <a:pPr lvl="2"/>
            <a:r>
              <a:rPr lang="en-US" dirty="0"/>
              <a:t>New Special Warning rule</a:t>
            </a:r>
          </a:p>
          <a:p>
            <a:pPr lvl="2"/>
            <a:r>
              <a:rPr lang="en-US" dirty="0"/>
              <a:t>Reason: Filling some gaps in the warnings provided to help align Role IDs to payroll Object Codes.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08152"/>
      </p:ext>
    </p:extLst>
  </p:cSld>
  <p:clrMapOvr>
    <a:masterClrMapping/>
  </p:clrMapOvr>
</p:sld>
</file>

<file path=ppt/theme/theme1.xml><?xml version="1.0" encoding="utf-8"?>
<a:theme xmlns:a="http://schemas.openxmlformats.org/drawingml/2006/main" name="TSDS Template 2017 - Circles - Dark">
  <a:themeElements>
    <a:clrScheme name="Custom 15">
      <a:dk1>
        <a:srgbClr val="171616"/>
      </a:dk1>
      <a:lt1>
        <a:srgbClr val="FFFFFF"/>
      </a:lt1>
      <a:dk2>
        <a:srgbClr val="00486E"/>
      </a:dk2>
      <a:lt2>
        <a:srgbClr val="CCF0F5"/>
      </a:lt2>
      <a:accent1>
        <a:srgbClr val="00B5CB"/>
      </a:accent1>
      <a:accent2>
        <a:srgbClr val="C5EEF3"/>
      </a:accent2>
      <a:accent3>
        <a:srgbClr val="0083CC"/>
      </a:accent3>
      <a:accent4>
        <a:srgbClr val="73CD9D"/>
      </a:accent4>
      <a:accent5>
        <a:srgbClr val="5B9BD5"/>
      </a:accent5>
      <a:accent6>
        <a:srgbClr val="129579"/>
      </a:accent6>
      <a:hlink>
        <a:srgbClr val="006299"/>
      </a:hlink>
      <a:folHlink>
        <a:srgbClr val="445A74"/>
      </a:folHlink>
    </a:clrScheme>
    <a:fontScheme name="Custom 1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DS Template 2017 - Circles - Dark.potx" id="{BD8F2053-5D5C-48B9-9A00-EB66070B26A3}" vid="{696618C3-7B74-4109-9EBE-521A54AF3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99E2534DE79479F173D1ED4C583DD" ma:contentTypeVersion="6" ma:contentTypeDescription="Create a new document." ma:contentTypeScope="" ma:versionID="718939e55067baced2d79398e8b5fbca">
  <xsd:schema xmlns:xsd="http://www.w3.org/2001/XMLSchema" xmlns:xs="http://www.w3.org/2001/XMLSchema" xmlns:p="http://schemas.microsoft.com/office/2006/metadata/properties" xmlns:ns2="bbe34aaa-abcf-45b4-9d30-63c3dafe6360" targetNamespace="http://schemas.microsoft.com/office/2006/metadata/properties" ma:root="true" ma:fieldsID="585448f859f7df4100b4606898385dd6" ns2:_="">
    <xsd:import namespace="bbe34aaa-abcf-45b4-9d30-63c3dafe63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34aaa-abcf-45b4-9d30-63c3dafe6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72B733-94EA-4588-AA2F-2263F79CC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e34aaa-abcf-45b4-9d30-63c3dafe6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B45A69-778E-4D41-A5A4-6C4FF6432815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81010</TotalTime>
  <Words>1782</Words>
  <Application>Microsoft Office PowerPoint</Application>
  <PresentationFormat>On-screen Show (4:3)</PresentationFormat>
  <Paragraphs>185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Tw Cen MT</vt:lpstr>
      <vt:lpstr>Tw Cen MT Condensed</vt:lpstr>
      <vt:lpstr>Tw Cen MT Condensed Extra Bold</vt:lpstr>
      <vt:lpstr>TSDS Template 2017 - Circles - Dark</vt:lpstr>
      <vt:lpstr>OTHER Business validation rule changes</vt:lpstr>
      <vt:lpstr>CONTENTS</vt:lpstr>
      <vt:lpstr>Business Validation Rules Intro</vt:lpstr>
      <vt:lpstr>Business Validation Rules Intro</vt:lpstr>
      <vt:lpstr>CONTENTS</vt:lpstr>
      <vt:lpstr>Business Validation Rules-Organization</vt:lpstr>
      <vt:lpstr>Business Validation Rules-Organization</vt:lpstr>
      <vt:lpstr>CONTENTS</vt:lpstr>
      <vt:lpstr>Business Validation Rules - STAFF</vt:lpstr>
      <vt:lpstr>CONTENTS</vt:lpstr>
      <vt:lpstr>Business Validation Rules - STUDENT</vt:lpstr>
      <vt:lpstr>Business Validation Rules - STUDENT</vt:lpstr>
      <vt:lpstr>Business Validation Rules - STUDENT</vt:lpstr>
      <vt:lpstr>Business Validation Rules - STUDENT</vt:lpstr>
      <vt:lpstr>Business Validation Rules - STUDENT</vt:lpstr>
      <vt:lpstr>Business Validation Rules - STUDENT</vt:lpstr>
      <vt:lpstr>CONTENTS</vt:lpstr>
      <vt:lpstr>Business Validation Rules - Attendance</vt:lpstr>
      <vt:lpstr>Business Validation Rules - Attendance</vt:lpstr>
      <vt:lpstr>Business Validation Rules - Attendance</vt:lpstr>
      <vt:lpstr>Business Validation Rules - Attendance</vt:lpstr>
      <vt:lpstr>CONTENTS</vt:lpstr>
      <vt:lpstr>Business Validation Rules-Course Completion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jcaven</dc:creator>
  <cp:lastModifiedBy>Lemons, Melissa</cp:lastModifiedBy>
  <cp:revision>1888</cp:revision>
  <cp:lastPrinted>2018-02-01T22:53:24Z</cp:lastPrinted>
  <dcterms:created xsi:type="dcterms:W3CDTF">2009-09-01T20:11:00Z</dcterms:created>
  <dcterms:modified xsi:type="dcterms:W3CDTF">2019-03-19T19:39:50Z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0x01010097799E2534DE79479F173D1ED4C583DD</vt:lpwstr>
  </property>
  <property fmtid="{D5CDD505-2E9C-101B-9397-08002B2CF9AE}" pid="3" name="_NewReviewCycle">
    <vt:lpwstr/>
  </property>
  <property fmtid="{D5CDD505-2E9C-101B-9397-08002B2CF9AE}" pid="4" name="_dlc_DocIdItemGuid">
    <vt:lpwstr>7fd8e421-004a-41be-b615-d2e44760db7c</vt:lpwstr>
  </property>
</Properties>
</file>