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15"/>
  </p:notesMasterIdLst>
  <p:handoutMasterIdLst>
    <p:handoutMasterId r:id="rId16"/>
  </p:handoutMasterIdLst>
  <p:sldIdLst>
    <p:sldId id="466" r:id="rId5"/>
    <p:sldId id="687" r:id="rId6"/>
    <p:sldId id="704" r:id="rId7"/>
    <p:sldId id="709" r:id="rId8"/>
    <p:sldId id="705" r:id="rId9"/>
    <p:sldId id="707" r:id="rId10"/>
    <p:sldId id="710" r:id="rId11"/>
    <p:sldId id="703" r:id="rId12"/>
    <p:sldId id="708" r:id="rId13"/>
    <p:sldId id="264" r:id="rId14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9" autoAdjust="0"/>
    <p:restoredTop sz="94026" autoAdjust="0"/>
  </p:normalViewPr>
  <p:slideViewPr>
    <p:cSldViewPr>
      <p:cViewPr varScale="1">
        <p:scale>
          <a:sx n="68" d="100"/>
          <a:sy n="68" d="100"/>
        </p:scale>
        <p:origin x="2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ch, Melanie" userId="e032b114-1c8d-43bf-83d6-5bd6173b886f" providerId="ADAL" clId="{D4F3603E-26CE-4DAF-ADF9-BE616C8A5B38}"/>
    <pc:docChg chg="modSld">
      <pc:chgData name="Ulrich, Melanie" userId="e032b114-1c8d-43bf-83d6-5bd6173b886f" providerId="ADAL" clId="{D4F3603E-26CE-4DAF-ADF9-BE616C8A5B38}" dt="2019-03-01T23:32:11.337" v="0" actId="20577"/>
      <pc:docMkLst>
        <pc:docMk/>
      </pc:docMkLst>
      <pc:sldChg chg="modSp">
        <pc:chgData name="Ulrich, Melanie" userId="e032b114-1c8d-43bf-83d6-5bd6173b886f" providerId="ADAL" clId="{D4F3603E-26CE-4DAF-ADF9-BE616C8A5B38}" dt="2019-03-01T23:32:11.337" v="0" actId="20577"/>
        <pc:sldMkLst>
          <pc:docMk/>
          <pc:sldMk cId="4154466657" sldId="704"/>
        </pc:sldMkLst>
        <pc:spChg chg="mod">
          <ac:chgData name="Ulrich, Melanie" userId="e032b114-1c8d-43bf-83d6-5bd6173b886f" providerId="ADAL" clId="{D4F3603E-26CE-4DAF-ADF9-BE616C8A5B38}" dt="2019-03-01T23:32:11.337" v="0" actId="20577"/>
          <ac:spMkLst>
            <pc:docMk/>
            <pc:sldMk cId="4154466657" sldId="704"/>
            <ac:spMk id="8" creationId="{E7C069AE-F904-47C1-894E-681F6E1E04D8}"/>
          </ac:spMkLst>
        </pc:spChg>
      </pc:sldChg>
    </pc:docChg>
  </pc:docChgLst>
  <pc:docChgLst>
    <pc:chgData name="Ulrich, Melanie" userId="e032b114-1c8d-43bf-83d6-5bd6173b886f" providerId="ADAL" clId="{20CA2F43-3181-4280-A3C2-151E610BFB61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6200" y="4960141"/>
            <a:ext cx="6139642" cy="111633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Tsds</a:t>
            </a:r>
            <a:r>
              <a:rPr lang="en-US" dirty="0"/>
              <a:t> collections – roles and responsibilities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E1960DA-8A72-4011-8834-6F9970FF0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Leanne Simons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2019-2020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2243F-EF37-40E0-A3F9-A0949097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 | </a:t>
            </a:r>
            <a:fld id="{72973CF6-C3DE-4D08-87E3-37EC75F458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 dirty="0">
                <a:solidFill>
                  <a:srgbClr val="008496"/>
                </a:solidFill>
              </a:rPr>
              <a:t>www.texa</a:t>
            </a:r>
            <a:r>
              <a:rPr lang="en-US" sz="3200" b="1" spc="113" dirty="0">
                <a:solidFill>
                  <a:srgbClr val="008496"/>
                </a:solidFill>
              </a:rPr>
              <a:t>s</a:t>
            </a:r>
            <a:r>
              <a:rPr lang="en-US" sz="3200" b="1" spc="75" dirty="0">
                <a:solidFill>
                  <a:srgbClr val="008496"/>
                </a:solidFill>
              </a:rPr>
              <a:t>studen</a:t>
            </a:r>
            <a:r>
              <a:rPr lang="en-US" sz="3200" b="1" spc="225" dirty="0">
                <a:solidFill>
                  <a:srgbClr val="008496"/>
                </a:solidFill>
              </a:rPr>
              <a:t>t</a:t>
            </a:r>
            <a:r>
              <a:rPr lang="en-US" sz="3200" b="1" spc="75" dirty="0">
                <a:solidFill>
                  <a:srgbClr val="008496"/>
                </a:solidFill>
              </a:rPr>
              <a:t>dat</a:t>
            </a:r>
            <a:r>
              <a:rPr lang="en-US" sz="3200" b="1" spc="127" dirty="0">
                <a:solidFill>
                  <a:srgbClr val="008496"/>
                </a:solidFill>
              </a:rPr>
              <a:t>a</a:t>
            </a:r>
            <a:r>
              <a:rPr lang="en-US" sz="3200" b="1" spc="75" dirty="0">
                <a:solidFill>
                  <a:srgbClr val="008496"/>
                </a:solidFill>
              </a:rPr>
              <a:t>system.org</a:t>
            </a:r>
            <a:endParaRPr lang="en-US" sz="3200" spc="75" dirty="0"/>
          </a:p>
        </p:txBody>
      </p:sp>
      <p:pic>
        <p:nvPicPr>
          <p:cNvPr id="6" name="Picture 5" descr="picture of classroom" title="picture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560785"/>
            <a:ext cx="9144000" cy="38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  <p:sp>
        <p:nvSpPr>
          <p:cNvPr id="12" name="Rectangle 11" descr="box Where are we?" title="box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304800" y="1066804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Where Are We?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What is the Core Application?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ESC Champions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Questions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into our fifth year of TSDS</a:t>
            </a:r>
          </a:p>
          <a:p>
            <a:r>
              <a:rPr lang="en-US" dirty="0"/>
              <a:t>Expanding to add or transition collections to the TSDS ODS Collection</a:t>
            </a:r>
          </a:p>
          <a:p>
            <a:r>
              <a:rPr lang="en-US" dirty="0"/>
              <a:t>Submission of data through the Core Application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  <p:sp>
        <p:nvSpPr>
          <p:cNvPr id="12" name="Rectangle 11" descr="box What is the Core Application?" title="box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304800" y="1676400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Where Are We?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What is the Core Application?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ESC Champions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Questions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951E78-2F94-4631-BE5C-6F7E664DF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Core	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6BB45-EE16-4BAA-803A-0D29B0450B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ECDS only</a:t>
            </a:r>
          </a:p>
          <a:p>
            <a:r>
              <a:rPr lang="en-US" dirty="0"/>
              <a:t>Prepare</a:t>
            </a:r>
          </a:p>
          <a:p>
            <a:r>
              <a:rPr lang="en-US" dirty="0"/>
              <a:t>Limited ESC functionality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62DF26-0554-45B5-B1FF-9F86711B4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Enhanced Core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54084D-3A26-432B-BE41-B2D2595F72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Common platform for all collections (excluding PEIMS and Dashboards)</a:t>
            </a:r>
          </a:p>
          <a:p>
            <a:r>
              <a:rPr lang="en-US" dirty="0"/>
              <a:t>Promote</a:t>
            </a:r>
          </a:p>
          <a:p>
            <a:r>
              <a:rPr lang="en-US" dirty="0"/>
              <a:t>Enhanced ESC functionality</a:t>
            </a:r>
          </a:p>
          <a:p>
            <a:r>
              <a:rPr lang="en-US" dirty="0"/>
              <a:t>Core Roles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A400B-A81C-4202-BA95-E3D18C28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8CF6B-2887-4071-8A06-B3285748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core application?</a:t>
            </a:r>
          </a:p>
        </p:txBody>
      </p:sp>
    </p:spTree>
    <p:extLst>
      <p:ext uri="{BB962C8B-B14F-4D97-AF65-F5344CB8AC3E}">
        <p14:creationId xmlns:p14="http://schemas.microsoft.com/office/powerpoint/2010/main" val="336378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application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Core functionality will be released in August/September timeframe.</a:t>
            </a:r>
          </a:p>
          <a:p>
            <a:r>
              <a:rPr lang="en-US" dirty="0"/>
              <a:t>All collections will use Promote functionality</a:t>
            </a:r>
          </a:p>
          <a:p>
            <a:r>
              <a:rPr lang="en-US" dirty="0"/>
              <a:t>Promote will be configured one of two ways in Core: </a:t>
            </a:r>
          </a:p>
          <a:p>
            <a:pPr lvl="1"/>
            <a:r>
              <a:rPr lang="en-US" dirty="0"/>
              <a:t>Promote all data</a:t>
            </a:r>
          </a:p>
          <a:p>
            <a:pPr lvl="1"/>
            <a:r>
              <a:rPr lang="en-US" dirty="0"/>
              <a:t>Promote by category/subcategory</a:t>
            </a:r>
          </a:p>
          <a:p>
            <a:r>
              <a:rPr lang="en-US" dirty="0"/>
              <a:t>TSDS SME &amp; Data Collection Owner will determine configuration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9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  <p:sp>
        <p:nvSpPr>
          <p:cNvPr id="12" name="Rectangle 11" descr="box around ESC Champions" title="box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328612" y="2209800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Where Are We?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What is the Core Application?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ESC Champions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Questions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745873-9556-4721-9B95-D9F9E730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 Champions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A0E9557-C63D-4034-9991-FB52E30CE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267259"/>
              </p:ext>
            </p:extLst>
          </p:nvPr>
        </p:nvGraphicFramePr>
        <p:xfrm>
          <a:off x="152400" y="990600"/>
          <a:ext cx="8839200" cy="54337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304414476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Stakehold</a:t>
                      </a:r>
                      <a:r>
                        <a:rPr lang="en-US" baseline="0" dirty="0"/>
                        <a:t>er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Stakeholder</a:t>
                      </a:r>
                      <a:r>
                        <a:rPr lang="en-US" baseline="0" dirty="0"/>
                        <a:t> Definition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aseline="0" dirty="0">
                          <a:latin typeface="+mn-lt"/>
                        </a:rPr>
                        <a:t>Executive Sponsor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Appointed member (likely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ESC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Executive Director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that is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responsible for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leading TSDS Champions within their ESC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PEIMS</a:t>
                      </a:r>
                      <a:r>
                        <a:rPr lang="en-US" baseline="0" dirty="0"/>
                        <a:t> Champion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ESC PEIMS Coordinator 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that is responsible for training and supporting the LEA PEIMS Coordinators with their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four yearly PEIMS submissions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547975"/>
                  </a:ext>
                </a:extLst>
              </a:tr>
              <a:tr h="1203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Technical Champion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ESC technical staff member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that</a:t>
                      </a:r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is responsible for training and supporting LEA Data Stewards on how to work with their source data vendors to 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ensure their data is properly loaded into the Operational Data Store (ODS)</a:t>
                      </a:r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973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studentGPS® Dashboards</a:t>
                      </a:r>
                      <a:r>
                        <a:rPr lang="en-US" baseline="0" dirty="0"/>
                        <a:t> Champion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ESC member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likely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Curriculum Director or Specialist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that is responsible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for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training and supporting LEA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studentGPS®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Dashboards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Stewards in their region as their LEAs implement the studentGPS® Dashboards.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23951"/>
                  </a:ext>
                </a:extLst>
              </a:tr>
              <a:tr h="112081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Unique</a:t>
                      </a:r>
                      <a:r>
                        <a:rPr lang="en-US" baseline="0" dirty="0"/>
                        <a:t> ID Champion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ESC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member that is responsible for training and supporting LEA Unique ID Stewards in the use of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Unique ID and Enrollment Tracking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75144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8DA44-A5F4-4ACD-A407-C907B67C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7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745873-9556-4721-9B95-D9F9E730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 Champions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A0E9557-C63D-4034-9991-FB52E30CE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925736"/>
              </p:ext>
            </p:extLst>
          </p:nvPr>
        </p:nvGraphicFramePr>
        <p:xfrm>
          <a:off x="152400" y="990600"/>
          <a:ext cx="8839200" cy="33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304414476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Stakehold</a:t>
                      </a:r>
                      <a:r>
                        <a:rPr lang="en-US" baseline="0" dirty="0"/>
                        <a:t>er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Stakeholder</a:t>
                      </a:r>
                      <a:r>
                        <a:rPr lang="en-US" baseline="0" dirty="0"/>
                        <a:t> Definition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aseline="0" dirty="0">
                          <a:latin typeface="+mn-lt"/>
                        </a:rPr>
                        <a:t>ECDS Champion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ESC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Early Childhood Coordinator 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that is responsible for training and supporting the LEA Early Childhood Coordinators with their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two yearly ECDS submissions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Residential Facility Tracker Champion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ESC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Special Education Coordinator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that is responsible for training and supporting the LEA Special Education Coordinators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with their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annual RFT submission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54797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State Performance Plan Indicator</a:t>
                      </a:r>
                      <a:r>
                        <a:rPr lang="en-US" baseline="0" dirty="0"/>
                        <a:t> 14 (SPPI-14) Champion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ESC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Special Education Coordinator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that is responsible for training and supporting the LEA Special Education Coordinators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with their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annual SPPI-14 submission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97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8DA44-A5F4-4ACD-A407-C907B67C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78562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99E2534DE79479F173D1ED4C583DD" ma:contentTypeVersion="6" ma:contentTypeDescription="Create a new document." ma:contentTypeScope="" ma:versionID="718939e55067baced2d79398e8b5fbca">
  <xsd:schema xmlns:xsd="http://www.w3.org/2001/XMLSchema" xmlns:xs="http://www.w3.org/2001/XMLSchema" xmlns:p="http://schemas.microsoft.com/office/2006/metadata/properties" xmlns:ns2="bbe34aaa-abcf-45b4-9d30-63c3dafe6360" targetNamespace="http://schemas.microsoft.com/office/2006/metadata/properties" ma:root="true" ma:fieldsID="585448f859f7df4100b4606898385dd6" ns2:_="">
    <xsd:import namespace="bbe34aaa-abcf-45b4-9d30-63c3dafe6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34aaa-abcf-45b4-9d30-63c3dafe6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072B733-94EA-4588-AA2F-2263F79CC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34aaa-abcf-45b4-9d30-63c3dafe6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B45A69-778E-4D41-A5A4-6C4FF643281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bbe34aaa-abcf-45b4-9d30-63c3dafe636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78010</TotalTime>
  <Words>424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Tw Cen MT Condensed Extra Bold</vt:lpstr>
      <vt:lpstr>TSDS Template 2017 - Circles - Dark</vt:lpstr>
      <vt:lpstr>Tsds collections – roles and responsibilities</vt:lpstr>
      <vt:lpstr>CONTENTS</vt:lpstr>
      <vt:lpstr>Where are we?</vt:lpstr>
      <vt:lpstr>CONTENTS</vt:lpstr>
      <vt:lpstr>What is the core application?</vt:lpstr>
      <vt:lpstr>Core application</vt:lpstr>
      <vt:lpstr>CONTENTS</vt:lpstr>
      <vt:lpstr>ESC Champions</vt:lpstr>
      <vt:lpstr>ESC Champions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jcaven</dc:creator>
  <cp:lastModifiedBy>Lemons, Melissa</cp:lastModifiedBy>
  <cp:revision>1881</cp:revision>
  <cp:lastPrinted>2018-02-01T22:53:24Z</cp:lastPrinted>
  <dcterms:created xsi:type="dcterms:W3CDTF">2009-09-01T20:11:00Z</dcterms:created>
  <dcterms:modified xsi:type="dcterms:W3CDTF">2019-03-27T14:16:53Z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0x01010097799E2534DE79479F173D1ED4C583DD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