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24"/>
  </p:notesMasterIdLst>
  <p:handoutMasterIdLst>
    <p:handoutMasterId r:id="rId25"/>
  </p:handoutMasterIdLst>
  <p:sldIdLst>
    <p:sldId id="466" r:id="rId5"/>
    <p:sldId id="687" r:id="rId6"/>
    <p:sldId id="704" r:id="rId7"/>
    <p:sldId id="707" r:id="rId8"/>
    <p:sldId id="708" r:id="rId9"/>
    <p:sldId id="709" r:id="rId10"/>
    <p:sldId id="711" r:id="rId11"/>
    <p:sldId id="710" r:id="rId12"/>
    <p:sldId id="712" r:id="rId13"/>
    <p:sldId id="714" r:id="rId14"/>
    <p:sldId id="703" r:id="rId15"/>
    <p:sldId id="715" r:id="rId16"/>
    <p:sldId id="716" r:id="rId17"/>
    <p:sldId id="713" r:id="rId18"/>
    <p:sldId id="718" r:id="rId19"/>
    <p:sldId id="717" r:id="rId20"/>
    <p:sldId id="720" r:id="rId21"/>
    <p:sldId id="721" r:id="rId22"/>
    <p:sldId id="264" r:id="rId23"/>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Helms, Jeanine" initials="HJ" lastIdx="8" clrIdx="3">
    <p:extLst>
      <p:ext uri="{19B8F6BF-5375-455C-9EA6-DF929625EA0E}">
        <p15:presenceInfo xmlns:p15="http://schemas.microsoft.com/office/powerpoint/2012/main" userId="S::Jeanine.Helms@tea.state.tx.us::89688bc7-19a8-4659-8277-c7b73639ff2c" providerId="AD"/>
      </p:ext>
    </p:extLst>
  </p:cmAuthor>
  <p:cmAuthor id="4" name="Elledge, Michele" initials="EM" lastIdx="4" clrIdx="4">
    <p:extLst>
      <p:ext uri="{19B8F6BF-5375-455C-9EA6-DF929625EA0E}">
        <p15:presenceInfo xmlns:p15="http://schemas.microsoft.com/office/powerpoint/2012/main" userId="S::Michele.Elledge@tea.texas.gov::e798f8b8-56fa-4e2c-bbca-38566d765d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94026" autoAdjust="0"/>
  </p:normalViewPr>
  <p:slideViewPr>
    <p:cSldViewPr>
      <p:cViewPr varScale="1">
        <p:scale>
          <a:sx n="47" d="100"/>
          <a:sy n="47" d="100"/>
        </p:scale>
        <p:origin x="54"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3/21/2019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3/21/2019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3</a:t>
            </a:fld>
            <a:endParaRPr lang="en-US" dirty="0"/>
          </a:p>
        </p:txBody>
      </p:sp>
    </p:spTree>
    <p:extLst>
      <p:ext uri="{BB962C8B-B14F-4D97-AF65-F5344CB8AC3E}">
        <p14:creationId xmlns:p14="http://schemas.microsoft.com/office/powerpoint/2010/main" val="20795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a:t>
            </a:fld>
            <a:endParaRPr lang="en-US" dirty="0"/>
          </a:p>
        </p:txBody>
      </p:sp>
    </p:spTree>
    <p:extLst>
      <p:ext uri="{BB962C8B-B14F-4D97-AF65-F5344CB8AC3E}">
        <p14:creationId xmlns:p14="http://schemas.microsoft.com/office/powerpoint/2010/main" val="34134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dirty="0"/>
          </a:p>
        </p:txBody>
      </p:sp>
    </p:spTree>
    <p:extLst>
      <p:ext uri="{BB962C8B-B14F-4D97-AF65-F5344CB8AC3E}">
        <p14:creationId xmlns:p14="http://schemas.microsoft.com/office/powerpoint/2010/main" val="310684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8</a:t>
            </a:fld>
            <a:endParaRPr lang="en-US" dirty="0"/>
          </a:p>
        </p:txBody>
      </p:sp>
    </p:spTree>
    <p:extLst>
      <p:ext uri="{BB962C8B-B14F-4D97-AF65-F5344CB8AC3E}">
        <p14:creationId xmlns:p14="http://schemas.microsoft.com/office/powerpoint/2010/main" val="220590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9</a:t>
            </a:fld>
            <a:endParaRPr lang="en-US" dirty="0"/>
          </a:p>
        </p:txBody>
      </p:sp>
    </p:spTree>
    <p:extLst>
      <p:ext uri="{BB962C8B-B14F-4D97-AF65-F5344CB8AC3E}">
        <p14:creationId xmlns:p14="http://schemas.microsoft.com/office/powerpoint/2010/main" val="348875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14</a:t>
            </a:fld>
            <a:endParaRPr lang="en-US" dirty="0"/>
          </a:p>
        </p:txBody>
      </p:sp>
    </p:spTree>
    <p:extLst>
      <p:ext uri="{BB962C8B-B14F-4D97-AF65-F5344CB8AC3E}">
        <p14:creationId xmlns:p14="http://schemas.microsoft.com/office/powerpoint/2010/main" val="274945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staff rules no longer apply due to changes in data elements used (i.e. TSDS data elements are used instead of PEIMS data elements).</a:t>
            </a:r>
          </a:p>
          <a:p>
            <a:r>
              <a:rPr lang="en-US" dirty="0"/>
              <a:t>Example of a Teacher Class Assignment rule that is not moved is 330305-0022 that states: CLASS-ROLE must not be 04 (PK Classroom Aide; this is an ECDS rule)</a:t>
            </a:r>
          </a:p>
        </p:txBody>
      </p:sp>
      <p:sp>
        <p:nvSpPr>
          <p:cNvPr id="4" name="Slide Number Placeholder 3"/>
          <p:cNvSpPr>
            <a:spLocks noGrp="1"/>
          </p:cNvSpPr>
          <p:nvPr>
            <p:ph type="sldNum" sz="quarter" idx="5"/>
          </p:nvPr>
        </p:nvSpPr>
        <p:spPr/>
        <p:txBody>
          <a:bodyPr/>
          <a:lstStyle/>
          <a:p>
            <a:fld id="{7872E534-9B96-469B-99C0-8551271B58B1}" type="slidenum">
              <a:rPr lang="en-US" smtClean="0"/>
              <a:pPr/>
              <a:t>16</a:t>
            </a:fld>
            <a:endParaRPr lang="en-US" dirty="0"/>
          </a:p>
        </p:txBody>
      </p:sp>
    </p:spTree>
    <p:extLst>
      <p:ext uri="{BB962C8B-B14F-4D97-AF65-F5344CB8AC3E}">
        <p14:creationId xmlns:p14="http://schemas.microsoft.com/office/powerpoint/2010/main" val="246833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staff rules no longer apply due to changes in data elements used (i.e. TSDS data elements are used instead of PEIMS data elements).</a:t>
            </a:r>
          </a:p>
          <a:p>
            <a:r>
              <a:rPr lang="en-US" dirty="0"/>
              <a:t>Example of a Teacher Class Assignment rule that is not moved is 330305-0022 that states: CLASS-ROLE must not be 04 (PK Classroom Aide; this is an ECDS rule)</a:t>
            </a:r>
          </a:p>
        </p:txBody>
      </p:sp>
      <p:sp>
        <p:nvSpPr>
          <p:cNvPr id="4" name="Slide Number Placeholder 3"/>
          <p:cNvSpPr>
            <a:spLocks noGrp="1"/>
          </p:cNvSpPr>
          <p:nvPr>
            <p:ph type="sldNum" sz="quarter" idx="5"/>
          </p:nvPr>
        </p:nvSpPr>
        <p:spPr/>
        <p:txBody>
          <a:bodyPr/>
          <a:lstStyle/>
          <a:p>
            <a:fld id="{7872E534-9B96-469B-99C0-8551271B58B1}" type="slidenum">
              <a:rPr lang="en-US" smtClean="0"/>
              <a:pPr/>
              <a:t>17</a:t>
            </a:fld>
            <a:endParaRPr lang="en-US" dirty="0"/>
          </a:p>
        </p:txBody>
      </p:sp>
    </p:spTree>
    <p:extLst>
      <p:ext uri="{BB962C8B-B14F-4D97-AF65-F5344CB8AC3E}">
        <p14:creationId xmlns:p14="http://schemas.microsoft.com/office/powerpoint/2010/main" val="33731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3/21/2019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t>TSDS Classroom Roster Collection</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Presented by:</a:t>
            </a:r>
          </a:p>
          <a:p>
            <a:r>
              <a:rPr lang="en-US" sz="2800" dirty="0"/>
              <a:t>Michele Elledge</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10</a:t>
            </a:fld>
            <a:endParaRPr lang="en-US" dirty="0"/>
          </a:p>
        </p:txBody>
      </p:sp>
      <p:sp>
        <p:nvSpPr>
          <p:cNvPr id="12" name="Rectangle 11" descr="box around TSDS Classroom Roster Collection" title="box">
            <a:extLst>
              <a:ext uri="{FF2B5EF4-FFF2-40B4-BE49-F238E27FC236}">
                <a16:creationId xmlns:a16="http://schemas.microsoft.com/office/drawing/2014/main" id="{3DE1DC5D-D2A1-49C1-A0A2-56DE96C13685}"/>
              </a:ext>
            </a:extLst>
          </p:cNvPr>
          <p:cNvSpPr/>
          <p:nvPr/>
        </p:nvSpPr>
        <p:spPr>
          <a:xfrm>
            <a:off x="328612" y="2133600"/>
            <a:ext cx="8205788"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001095"/>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Sunset Review</a:t>
            </a:r>
          </a:p>
          <a:p>
            <a:pPr marL="514350" indent="-514350">
              <a:spcBef>
                <a:spcPts val="600"/>
              </a:spcBef>
              <a:spcAft>
                <a:spcPts val="600"/>
              </a:spcAft>
              <a:buFont typeface="+mj-lt"/>
              <a:buAutoNum type="romanUcPeriod"/>
            </a:pPr>
            <a:r>
              <a:rPr lang="en-US" sz="2600" b="1" dirty="0">
                <a:solidFill>
                  <a:sysClr val="windowText" lastClr="000000"/>
                </a:solidFill>
              </a:rPr>
              <a:t>TSDS Classroom Roster Collection</a:t>
            </a:r>
          </a:p>
          <a:p>
            <a:pPr marL="514350" indent="-514350">
              <a:spcBef>
                <a:spcPts val="600"/>
              </a:spcBef>
              <a:spcAft>
                <a:spcPts val="600"/>
              </a:spcAft>
              <a:buFont typeface="+mj-lt"/>
              <a:buAutoNum type="romanUcPeriod"/>
            </a:pPr>
            <a:r>
              <a:rPr lang="en-US" sz="2600" b="1" dirty="0">
                <a:solidFill>
                  <a:sysClr val="windowText" lastClr="000000"/>
                </a:solidFill>
              </a:rPr>
              <a:t>Business Rule Impact</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339751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TSDS Classroom Roster Collection</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73622605"/>
              </p:ext>
            </p:extLst>
          </p:nvPr>
        </p:nvGraphicFramePr>
        <p:xfrm>
          <a:off x="380999" y="919480"/>
          <a:ext cx="8458200" cy="4744720"/>
        </p:xfrm>
        <a:graphic>
          <a:graphicData uri="http://schemas.openxmlformats.org/drawingml/2006/table">
            <a:tbl>
              <a:tblPr firstRow="1" bandRow="1">
                <a:tableStyleId>{93296810-A885-4BE3-A3E7-6D5BEEA58F35}</a:tableStyleId>
              </a:tblPr>
              <a:tblGrid>
                <a:gridCol w="2590801">
                  <a:extLst>
                    <a:ext uri="{9D8B030D-6E8A-4147-A177-3AD203B41FA5}">
                      <a16:colId xmlns:a16="http://schemas.microsoft.com/office/drawing/2014/main" val="3494901603"/>
                    </a:ext>
                  </a:extLst>
                </a:gridCol>
                <a:gridCol w="3047999">
                  <a:extLst>
                    <a:ext uri="{9D8B030D-6E8A-4147-A177-3AD203B41FA5}">
                      <a16:colId xmlns:a16="http://schemas.microsoft.com/office/drawing/2014/main" val="4176792320"/>
                    </a:ext>
                  </a:extLst>
                </a:gridCol>
                <a:gridCol w="2819400">
                  <a:extLst>
                    <a:ext uri="{9D8B030D-6E8A-4147-A177-3AD203B41FA5}">
                      <a16:colId xmlns:a16="http://schemas.microsoft.com/office/drawing/2014/main" val="2860390888"/>
                    </a:ext>
                  </a:extLst>
                </a:gridCol>
              </a:tblGrid>
              <a:tr h="370840">
                <a:tc>
                  <a:txBody>
                    <a:bodyPr/>
                    <a:lstStyle/>
                    <a:p>
                      <a:endParaRPr lang="en-US" dirty="0"/>
                    </a:p>
                  </a:txBody>
                  <a:tcPr/>
                </a:tc>
                <a:tc>
                  <a:txBody>
                    <a:bodyPr/>
                    <a:lstStyle/>
                    <a:p>
                      <a:pPr algn="ctr"/>
                      <a:r>
                        <a:rPr lang="en-US" dirty="0"/>
                        <a:t>Classroom Roster </a:t>
                      </a:r>
                    </a:p>
                    <a:p>
                      <a:pPr algn="ctr"/>
                      <a:r>
                        <a:rPr lang="en-US" dirty="0"/>
                        <a:t>Fall Submission</a:t>
                      </a:r>
                    </a:p>
                  </a:txBody>
                  <a:tcPr/>
                </a:tc>
                <a:tc>
                  <a:txBody>
                    <a:bodyPr/>
                    <a:lstStyle/>
                    <a:p>
                      <a:pPr algn="ctr"/>
                      <a:r>
                        <a:rPr lang="en-US" dirty="0"/>
                        <a:t>Classroom Roster </a:t>
                      </a:r>
                    </a:p>
                    <a:p>
                      <a:pPr algn="ctr"/>
                      <a:r>
                        <a:rPr lang="en-US" dirty="0"/>
                        <a:t>Winter Submission</a:t>
                      </a:r>
                    </a:p>
                  </a:txBody>
                  <a:tcPr/>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dirty="0"/>
                        <a:t>As of:</a:t>
                      </a:r>
                    </a:p>
                  </a:txBody>
                  <a:tcPr/>
                </a:tc>
                <a:tc>
                  <a:txBody>
                    <a:bodyPr/>
                    <a:lstStyle/>
                    <a:p>
                      <a:pPr>
                        <a:spcBef>
                          <a:spcPts val="600"/>
                        </a:spcBef>
                        <a:spcAft>
                          <a:spcPts val="600"/>
                        </a:spcAft>
                      </a:pPr>
                      <a:r>
                        <a:rPr kumimoji="0" lang="en-US" kern="1200" dirty="0">
                          <a:solidFill>
                            <a:schemeClr val="dk1"/>
                          </a:solidFill>
                          <a:latin typeface="+mn-lt"/>
                          <a:ea typeface="+mn-ea"/>
                          <a:cs typeface="+mn-cs"/>
                        </a:rPr>
                        <a:t>The last Friday in September</a:t>
                      </a:r>
                      <a:endParaRPr lang="en-US" dirty="0"/>
                    </a:p>
                  </a:txBody>
                  <a:tcPr/>
                </a:tc>
                <a:tc>
                  <a:txBody>
                    <a:bodyPr/>
                    <a:lstStyle/>
                    <a:p>
                      <a:pPr marL="0" indent="0">
                        <a:spcBef>
                          <a:spcPts val="600"/>
                        </a:spcBef>
                        <a:spcAft>
                          <a:spcPts val="600"/>
                        </a:spcAft>
                        <a:buFont typeface="Arial" pitchFamily="34" charset="0"/>
                        <a:buNone/>
                      </a:pPr>
                      <a:r>
                        <a:rPr lang="en-US" dirty="0"/>
                        <a:t>The last Friday in February</a:t>
                      </a:r>
                    </a:p>
                  </a:txBody>
                  <a:tcPr/>
                </a:tc>
                <a:extLst>
                  <a:ext uri="{0D108BD9-81ED-4DB2-BD59-A6C34878D82A}">
                    <a16:rowId xmlns:a16="http://schemas.microsoft.com/office/drawing/2014/main" val="470753568"/>
                  </a:ext>
                </a:extLst>
              </a:tr>
              <a:tr h="370840">
                <a:tc>
                  <a:txBody>
                    <a:bodyPr/>
                    <a:lstStyle/>
                    <a:p>
                      <a:pPr>
                        <a:spcBef>
                          <a:spcPts val="600"/>
                        </a:spcBef>
                        <a:spcAft>
                          <a:spcPts val="600"/>
                        </a:spcAft>
                      </a:pPr>
                      <a:r>
                        <a:rPr lang="en-US" dirty="0"/>
                        <a:t>Data due by:</a:t>
                      </a:r>
                    </a:p>
                  </a:txBody>
                  <a:tcPr/>
                </a:tc>
                <a:tc>
                  <a:txBody>
                    <a:bodyPr/>
                    <a:lstStyle/>
                    <a:p>
                      <a:pPr>
                        <a:spcBef>
                          <a:spcPts val="600"/>
                        </a:spcBef>
                        <a:spcAft>
                          <a:spcPts val="600"/>
                        </a:spcAft>
                      </a:pPr>
                      <a:r>
                        <a:rPr lang="en-US" dirty="0"/>
                        <a:t>October 17, 2019</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March 19, 2020</a:t>
                      </a:r>
                    </a:p>
                  </a:txBody>
                  <a:tcPr/>
                </a:tc>
                <a:extLst>
                  <a:ext uri="{0D108BD9-81ED-4DB2-BD59-A6C34878D82A}">
                    <a16:rowId xmlns:a16="http://schemas.microsoft.com/office/drawing/2014/main" val="3308547975"/>
                  </a:ext>
                </a:extLst>
              </a:tr>
              <a:tr h="370840">
                <a:tc gridSpan="3">
                  <a:txBody>
                    <a:bodyPr/>
                    <a:lstStyle/>
                    <a:p>
                      <a:pPr>
                        <a:spcBef>
                          <a:spcPts val="600"/>
                        </a:spcBef>
                        <a:spcAft>
                          <a:spcPts val="600"/>
                        </a:spcAft>
                      </a:pPr>
                      <a:r>
                        <a:rPr lang="en-US" dirty="0"/>
                        <a:t>Information to be included:</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370840">
                <a:tc>
                  <a:txBody>
                    <a:bodyPr/>
                    <a:lstStyle/>
                    <a:p>
                      <a:pPr>
                        <a:spcBef>
                          <a:spcPts val="600"/>
                        </a:spcBef>
                        <a:spcAft>
                          <a:spcPts val="600"/>
                        </a:spcAft>
                      </a:pPr>
                      <a:r>
                        <a:rPr lang="en-US" dirty="0"/>
                        <a:t>Organization</a:t>
                      </a:r>
                    </a:p>
                  </a:txBody>
                  <a:tcPr/>
                </a:tc>
                <a:tc>
                  <a:txBody>
                    <a:bodyPr/>
                    <a:lstStyle/>
                    <a:p>
                      <a:pPr>
                        <a:spcBef>
                          <a:spcPts val="600"/>
                        </a:spcBef>
                        <a:spcAft>
                          <a:spcPts val="600"/>
                        </a:spcAft>
                      </a:pPr>
                      <a:r>
                        <a:rPr kumimoji="0" lang="en-US" kern="1200" dirty="0">
                          <a:solidFill>
                            <a:schemeClr val="dk1"/>
                          </a:solidFill>
                          <a:latin typeface="+mn-lt"/>
                          <a:ea typeface="+mn-ea"/>
                          <a:cs typeface="+mn-cs"/>
                        </a:rPr>
                        <a:t>LEA and Campus</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LEA and Campus</a:t>
                      </a:r>
                    </a:p>
                  </a:txBody>
                  <a:tcPr/>
                </a:tc>
                <a:extLst>
                  <a:ext uri="{0D108BD9-81ED-4DB2-BD59-A6C34878D82A}">
                    <a16:rowId xmlns:a16="http://schemas.microsoft.com/office/drawing/2014/main" val="2853623951"/>
                  </a:ext>
                </a:extLst>
              </a:tr>
              <a:tr h="370840">
                <a:tc>
                  <a:txBody>
                    <a:bodyPr/>
                    <a:lstStyle/>
                    <a:p>
                      <a:pPr>
                        <a:spcBef>
                          <a:spcPts val="600"/>
                        </a:spcBef>
                        <a:spcAft>
                          <a:spcPts val="600"/>
                        </a:spcAft>
                      </a:pPr>
                      <a:r>
                        <a:rPr lang="en-US" dirty="0"/>
                        <a:t>Course Section data for courses offered in grades 1-12</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Teachers teaching a course section. </a:t>
                      </a:r>
                    </a:p>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Students enrolled in a course section.</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Teachers teaching a course section. </a:t>
                      </a:r>
                    </a:p>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Students enrolled in a course section.</a:t>
                      </a:r>
                    </a:p>
                  </a:txBody>
                  <a:tcPr/>
                </a:tc>
                <a:extLst>
                  <a:ext uri="{0D108BD9-81ED-4DB2-BD59-A6C34878D82A}">
                    <a16:rowId xmlns:a16="http://schemas.microsoft.com/office/drawing/2014/main" val="165916078"/>
                  </a:ext>
                </a:extLst>
              </a:tr>
              <a:tr h="370840">
                <a:tc>
                  <a:txBody>
                    <a:bodyPr/>
                    <a:lstStyle/>
                    <a:p>
                      <a:pPr>
                        <a:spcBef>
                          <a:spcPts val="600"/>
                        </a:spcBef>
                        <a:spcAft>
                          <a:spcPts val="600"/>
                        </a:spcAft>
                      </a:pPr>
                      <a:r>
                        <a:rPr lang="en-US" dirty="0"/>
                        <a:t>Staff (Teacher of Record Only)</a:t>
                      </a:r>
                    </a:p>
                  </a:txBody>
                  <a:tcPr/>
                </a:tc>
                <a:tc>
                  <a:txBody>
                    <a:bodyPr/>
                    <a:lstStyle/>
                    <a:p>
                      <a:pPr>
                        <a:spcBef>
                          <a:spcPts val="600"/>
                        </a:spcBef>
                        <a:spcAft>
                          <a:spcPts val="600"/>
                        </a:spcAft>
                      </a:pPr>
                      <a:r>
                        <a:rPr kumimoji="0" lang="en-US" kern="1200" dirty="0">
                          <a:solidFill>
                            <a:schemeClr val="dk1"/>
                          </a:solidFill>
                          <a:latin typeface="+mn-lt"/>
                          <a:ea typeface="+mn-ea"/>
                          <a:cs typeface="+mn-cs"/>
                        </a:rPr>
                        <a:t>Identification, demographic and class assignment </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Identification, demographic and class assignment </a:t>
                      </a:r>
                    </a:p>
                  </a:txBody>
                  <a:tcPr/>
                </a:tc>
                <a:extLst>
                  <a:ext uri="{0D108BD9-81ED-4DB2-BD59-A6C34878D82A}">
                    <a16:rowId xmlns:a16="http://schemas.microsoft.com/office/drawing/2014/main" val="4177936922"/>
                  </a:ext>
                </a:extLst>
              </a:tr>
              <a:tr h="370840">
                <a:tc>
                  <a:txBody>
                    <a:bodyPr/>
                    <a:lstStyle/>
                    <a:p>
                      <a:pPr>
                        <a:spcBef>
                          <a:spcPts val="600"/>
                        </a:spcBef>
                        <a:spcAft>
                          <a:spcPts val="600"/>
                        </a:spcAft>
                      </a:pPr>
                      <a:r>
                        <a:rPr lang="en-US" dirty="0"/>
                        <a:t>Student</a:t>
                      </a:r>
                    </a:p>
                  </a:txBody>
                  <a:tcPr/>
                </a:tc>
                <a:tc>
                  <a:txBody>
                    <a:bodyPr/>
                    <a:lstStyle/>
                    <a:p>
                      <a:pPr>
                        <a:spcBef>
                          <a:spcPts val="600"/>
                        </a:spcBef>
                        <a:spcAft>
                          <a:spcPts val="600"/>
                        </a:spcAft>
                      </a:pPr>
                      <a:r>
                        <a:rPr kumimoji="0" lang="en-US" kern="1200" dirty="0">
                          <a:solidFill>
                            <a:schemeClr val="dk1"/>
                          </a:solidFill>
                          <a:latin typeface="+mn-lt"/>
                          <a:ea typeface="+mn-ea"/>
                          <a:cs typeface="+mn-cs"/>
                        </a:rPr>
                        <a:t>Identification, demographic and class enrollment</a:t>
                      </a:r>
                      <a:endParaRPr lang="en-US" dirty="0"/>
                    </a:p>
                  </a:txBody>
                  <a:tcPr/>
                </a:tc>
                <a:tc>
                  <a:txBody>
                    <a:bodyPr/>
                    <a:lstStyle/>
                    <a:p>
                      <a:pPr marL="0" indent="0" algn="l" rtl="0" eaLnBrk="1" latinLnBrk="0" hangingPunct="1">
                        <a:spcBef>
                          <a:spcPts val="600"/>
                        </a:spcBef>
                        <a:spcAft>
                          <a:spcPts val="600"/>
                        </a:spcAft>
                        <a:buFont typeface="Arial" pitchFamily="34" charset="0"/>
                        <a:buNone/>
                      </a:pPr>
                      <a:r>
                        <a:rPr kumimoji="0" lang="en-US" kern="1200" dirty="0">
                          <a:solidFill>
                            <a:schemeClr val="dk1"/>
                          </a:solidFill>
                          <a:latin typeface="+mn-lt"/>
                          <a:ea typeface="+mn-ea"/>
                          <a:cs typeface="+mn-cs"/>
                        </a:rPr>
                        <a:t>Identification, demographic and class enrollment</a:t>
                      </a:r>
                    </a:p>
                  </a:txBody>
                  <a:tcPr/>
                </a:tc>
                <a:extLst>
                  <a:ext uri="{0D108BD9-81ED-4DB2-BD59-A6C34878D82A}">
                    <a16:rowId xmlns:a16="http://schemas.microsoft.com/office/drawing/2014/main" val="182035105"/>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11</a:t>
            </a:fld>
            <a:endParaRPr lang="en-US" dirty="0"/>
          </a:p>
        </p:txBody>
      </p:sp>
    </p:spTree>
    <p:extLst>
      <p:ext uri="{BB962C8B-B14F-4D97-AF65-F5344CB8AC3E}">
        <p14:creationId xmlns:p14="http://schemas.microsoft.com/office/powerpoint/2010/main" val="87717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554545448"/>
              </p:ext>
            </p:extLst>
          </p:nvPr>
        </p:nvGraphicFramePr>
        <p:xfrm>
          <a:off x="628653" y="1879628"/>
          <a:ext cx="8077200" cy="3937000"/>
        </p:xfrm>
        <a:graphic>
          <a:graphicData uri="http://schemas.openxmlformats.org/drawingml/2006/table">
            <a:tbl>
              <a:tblPr firstRow="1" bandRow="1">
                <a:tableStyleId>{93296810-A885-4BE3-A3E7-6D5BEEA58F35}</a:tableStyleId>
              </a:tblPr>
              <a:tblGrid>
                <a:gridCol w="4038600">
                  <a:extLst>
                    <a:ext uri="{9D8B030D-6E8A-4147-A177-3AD203B41FA5}">
                      <a16:colId xmlns:a16="http://schemas.microsoft.com/office/drawing/2014/main" val="3572826360"/>
                    </a:ext>
                  </a:extLst>
                </a:gridCol>
                <a:gridCol w="4038600">
                  <a:extLst>
                    <a:ext uri="{9D8B030D-6E8A-4147-A177-3AD203B41FA5}">
                      <a16:colId xmlns:a16="http://schemas.microsoft.com/office/drawing/2014/main" val="3494901603"/>
                    </a:ext>
                  </a:extLst>
                </a:gridCol>
              </a:tblGrid>
              <a:tr h="370840">
                <a:tc>
                  <a:txBody>
                    <a:bodyPr/>
                    <a:lstStyle/>
                    <a:p>
                      <a:r>
                        <a:rPr lang="en-US" dirty="0"/>
                        <a:t>Category</a:t>
                      </a:r>
                    </a:p>
                  </a:txBody>
                  <a:tcPr/>
                </a:tc>
                <a:tc>
                  <a:txBody>
                    <a:bodyPr/>
                    <a:lstStyle/>
                    <a:p>
                      <a:r>
                        <a:rPr lang="en-US" dirty="0"/>
                        <a:t>Complex Type</a:t>
                      </a:r>
                    </a:p>
                  </a:txBody>
                  <a:tcPr/>
                </a:tc>
                <a:extLst>
                  <a:ext uri="{0D108BD9-81ED-4DB2-BD59-A6C34878D82A}">
                    <a16:rowId xmlns:a16="http://schemas.microsoft.com/office/drawing/2014/main" val="945061197"/>
                  </a:ext>
                </a:extLst>
              </a:tr>
              <a:tr h="370840">
                <a:tc rowSpan="5">
                  <a:txBody>
                    <a:bodyPr/>
                    <a:lstStyle/>
                    <a:p>
                      <a:pPr>
                        <a:spcBef>
                          <a:spcPts val="600"/>
                        </a:spcBef>
                        <a:spcAft>
                          <a:spcPts val="600"/>
                        </a:spcAft>
                      </a:pPr>
                      <a:r>
                        <a:rPr lang="en-US" sz="2000" dirty="0"/>
                        <a:t>Education Organization</a:t>
                      </a:r>
                    </a:p>
                  </a:txBody>
                  <a:tcPr/>
                </a:tc>
                <a:tc>
                  <a:txBody>
                    <a:bodyPr/>
                    <a:lstStyle/>
                    <a:p>
                      <a:pPr>
                        <a:spcBef>
                          <a:spcPts val="600"/>
                        </a:spcBef>
                        <a:spcAft>
                          <a:spcPts val="600"/>
                        </a:spcAft>
                      </a:pPr>
                      <a:r>
                        <a:rPr lang="en-US" sz="2000" dirty="0"/>
                        <a:t>LocalEducationAgencyExtension</a:t>
                      </a:r>
                    </a:p>
                  </a:txBody>
                  <a:tcPr/>
                </a:tc>
                <a:extLst>
                  <a:ext uri="{0D108BD9-81ED-4DB2-BD59-A6C34878D82A}">
                    <a16:rowId xmlns:a16="http://schemas.microsoft.com/office/drawing/2014/main" val="470753568"/>
                  </a:ext>
                </a:extLst>
              </a:tr>
              <a:tr h="370840">
                <a:tc vMerge="1">
                  <a:txBody>
                    <a:bodyPr/>
                    <a:lstStyle/>
                    <a:p>
                      <a:pPr>
                        <a:spcBef>
                          <a:spcPts val="600"/>
                        </a:spcBef>
                        <a:spcAft>
                          <a:spcPts val="600"/>
                        </a:spcAft>
                      </a:pPr>
                      <a:endParaRPr lang="en-US" sz="2000" dirty="0"/>
                    </a:p>
                  </a:txBody>
                  <a:tcPr/>
                </a:tc>
                <a:tc>
                  <a:txBody>
                    <a:bodyPr/>
                    <a:lstStyle/>
                    <a:p>
                      <a:pPr>
                        <a:spcBef>
                          <a:spcPts val="600"/>
                        </a:spcBef>
                        <a:spcAft>
                          <a:spcPts val="600"/>
                        </a:spcAft>
                      </a:pPr>
                      <a:r>
                        <a:rPr lang="en-US" sz="2000" dirty="0"/>
                        <a:t>SchoolExtension</a:t>
                      </a:r>
                    </a:p>
                  </a:txBody>
                  <a:tcPr/>
                </a:tc>
                <a:extLst>
                  <a:ext uri="{0D108BD9-81ED-4DB2-BD59-A6C34878D82A}">
                    <a16:rowId xmlns:a16="http://schemas.microsoft.com/office/drawing/2014/main" val="373289730"/>
                  </a:ext>
                </a:extLst>
              </a:tr>
              <a:tr h="370840">
                <a:tc vMerge="1">
                  <a:txBody>
                    <a:bodyPr/>
                    <a:lstStyle/>
                    <a:p>
                      <a:pPr>
                        <a:spcBef>
                          <a:spcPts val="600"/>
                        </a:spcBef>
                        <a:spcAft>
                          <a:spcPts val="600"/>
                        </a:spcAft>
                      </a:pPr>
                      <a:endParaRPr lang="en-US" sz="2000" dirty="0"/>
                    </a:p>
                  </a:txBody>
                  <a:tcPr/>
                </a:tc>
                <a:tc>
                  <a:txBody>
                    <a:bodyPr/>
                    <a:lstStyle/>
                    <a:p>
                      <a:pPr>
                        <a:spcBef>
                          <a:spcPts val="600"/>
                        </a:spcBef>
                        <a:spcAft>
                          <a:spcPts val="600"/>
                        </a:spcAft>
                      </a:pPr>
                      <a:r>
                        <a:rPr lang="en-US" sz="2000" dirty="0"/>
                        <a:t>Course</a:t>
                      </a:r>
                    </a:p>
                  </a:txBody>
                  <a:tcPr/>
                </a:tc>
                <a:extLst>
                  <a:ext uri="{0D108BD9-81ED-4DB2-BD59-A6C34878D82A}">
                    <a16:rowId xmlns:a16="http://schemas.microsoft.com/office/drawing/2014/main" val="2996581396"/>
                  </a:ext>
                </a:extLst>
              </a:tr>
              <a:tr h="370840">
                <a:tc vMerge="1">
                  <a:txBody>
                    <a:bodyPr/>
                    <a:lstStyle/>
                    <a:p>
                      <a:pPr>
                        <a:spcBef>
                          <a:spcPts val="600"/>
                        </a:spcBef>
                        <a:spcAft>
                          <a:spcPts val="600"/>
                        </a:spcAft>
                      </a:pPr>
                      <a:endParaRPr lang="en-US" sz="2000" dirty="0"/>
                    </a:p>
                  </a:txBody>
                  <a:tcPr/>
                </a:tc>
                <a:tc>
                  <a:txBody>
                    <a:bodyPr/>
                    <a:lstStyle/>
                    <a:p>
                      <a:pPr>
                        <a:spcBef>
                          <a:spcPts val="600"/>
                        </a:spcBef>
                        <a:spcAft>
                          <a:spcPts val="600"/>
                        </a:spcAft>
                      </a:pPr>
                      <a:r>
                        <a:rPr lang="en-US" sz="2000" dirty="0"/>
                        <a:t>CourseOffering</a:t>
                      </a:r>
                    </a:p>
                  </a:txBody>
                  <a:tcPr/>
                </a:tc>
                <a:extLst>
                  <a:ext uri="{0D108BD9-81ED-4DB2-BD59-A6C34878D82A}">
                    <a16:rowId xmlns:a16="http://schemas.microsoft.com/office/drawing/2014/main" val="721932459"/>
                  </a:ext>
                </a:extLst>
              </a:tr>
              <a:tr h="370840">
                <a:tc vMerge="1">
                  <a:txBody>
                    <a:bodyPr/>
                    <a:lstStyle/>
                    <a:p>
                      <a:pPr>
                        <a:spcBef>
                          <a:spcPts val="600"/>
                        </a:spcBef>
                        <a:spcAft>
                          <a:spcPts val="600"/>
                        </a:spcAft>
                      </a:pPr>
                      <a:endParaRPr lang="en-US" sz="2000" dirty="0"/>
                    </a:p>
                  </a:txBody>
                  <a:tcPr/>
                </a:tc>
                <a:tc>
                  <a:txBody>
                    <a:bodyPr/>
                    <a:lstStyle/>
                    <a:p>
                      <a:pPr>
                        <a:spcBef>
                          <a:spcPts val="600"/>
                        </a:spcBef>
                        <a:spcAft>
                          <a:spcPts val="600"/>
                        </a:spcAft>
                      </a:pPr>
                      <a:r>
                        <a:rPr lang="en-US" sz="2000" dirty="0"/>
                        <a:t>SectionExtension</a:t>
                      </a:r>
                    </a:p>
                  </a:txBody>
                  <a:tcPr/>
                </a:tc>
                <a:extLst>
                  <a:ext uri="{0D108BD9-81ED-4DB2-BD59-A6C34878D82A}">
                    <a16:rowId xmlns:a16="http://schemas.microsoft.com/office/drawing/2014/main" val="2853623951"/>
                  </a:ext>
                </a:extLst>
              </a:tr>
              <a:tr h="370840">
                <a:tc rowSpan="2">
                  <a:txBody>
                    <a:bodyPr/>
                    <a:lstStyle/>
                    <a:p>
                      <a:pPr>
                        <a:spcBef>
                          <a:spcPts val="600"/>
                        </a:spcBef>
                        <a:spcAft>
                          <a:spcPts val="600"/>
                        </a:spcAft>
                      </a:pPr>
                      <a:r>
                        <a:rPr lang="en-US" sz="2000" dirty="0"/>
                        <a:t>Staff</a:t>
                      </a:r>
                    </a:p>
                  </a:txBody>
                  <a:tcPr/>
                </a:tc>
                <a:tc>
                  <a:txBody>
                    <a:bodyPr/>
                    <a:lstStyle/>
                    <a:p>
                      <a:pPr>
                        <a:spcBef>
                          <a:spcPts val="600"/>
                        </a:spcBef>
                        <a:spcAft>
                          <a:spcPts val="600"/>
                        </a:spcAft>
                      </a:pPr>
                      <a:r>
                        <a:rPr lang="en-US" sz="2000" dirty="0"/>
                        <a:t>StaffExtension</a:t>
                      </a:r>
                    </a:p>
                  </a:txBody>
                  <a:tcPr/>
                </a:tc>
                <a:extLst>
                  <a:ext uri="{0D108BD9-81ED-4DB2-BD59-A6C34878D82A}">
                    <a16:rowId xmlns:a16="http://schemas.microsoft.com/office/drawing/2014/main" val="165916078"/>
                  </a:ext>
                </a:extLst>
              </a:tr>
              <a:tr h="370840">
                <a:tc vMerge="1">
                  <a:txBody>
                    <a:bodyPr/>
                    <a:lstStyle/>
                    <a:p>
                      <a:pPr>
                        <a:spcBef>
                          <a:spcPts val="600"/>
                        </a:spcBef>
                        <a:spcAft>
                          <a:spcPts val="600"/>
                        </a:spcAft>
                      </a:pPr>
                      <a:endParaRPr lang="en-US" sz="2000" dirty="0"/>
                    </a:p>
                  </a:txBody>
                  <a:tcPr/>
                </a:tc>
                <a:tc>
                  <a:txBody>
                    <a:bodyPr/>
                    <a:lstStyle/>
                    <a:p>
                      <a:pPr>
                        <a:spcBef>
                          <a:spcPts val="600"/>
                        </a:spcBef>
                        <a:spcAft>
                          <a:spcPts val="600"/>
                        </a:spcAft>
                      </a:pPr>
                      <a:r>
                        <a:rPr lang="en-US" sz="2000" dirty="0"/>
                        <a:t>TeacherSectionAssociationExtension</a:t>
                      </a:r>
                    </a:p>
                  </a:txBody>
                  <a:tcPr/>
                </a:tc>
                <a:extLst>
                  <a:ext uri="{0D108BD9-81ED-4DB2-BD59-A6C34878D82A}">
                    <a16:rowId xmlns:a16="http://schemas.microsoft.com/office/drawing/2014/main" val="182035105"/>
                  </a:ext>
                </a:extLst>
              </a:tr>
              <a:tr h="370840">
                <a:tc rowSpan="2">
                  <a:txBody>
                    <a:bodyPr/>
                    <a:lstStyle/>
                    <a:p>
                      <a:pPr>
                        <a:spcBef>
                          <a:spcPts val="600"/>
                        </a:spcBef>
                        <a:spcAft>
                          <a:spcPts val="600"/>
                        </a:spcAft>
                      </a:pPr>
                      <a:r>
                        <a:rPr lang="en-US" sz="2000" kern="1200" dirty="0">
                          <a:solidFill>
                            <a:schemeClr val="dk1"/>
                          </a:solidFill>
                          <a:latin typeface="+mn-lt"/>
                          <a:ea typeface="+mn-ea"/>
                          <a:cs typeface="+mn-cs"/>
                        </a:rPr>
                        <a:t>Student</a:t>
                      </a:r>
                    </a:p>
                  </a:txBody>
                  <a:tcPr/>
                </a:tc>
                <a:tc>
                  <a:txBody>
                    <a:bodyPr/>
                    <a:lstStyle/>
                    <a:p>
                      <a:pPr>
                        <a:spcBef>
                          <a:spcPts val="600"/>
                        </a:spcBef>
                        <a:spcAft>
                          <a:spcPts val="600"/>
                        </a:spcAft>
                      </a:pPr>
                      <a:r>
                        <a:rPr lang="en-US" sz="2000" dirty="0"/>
                        <a:t>StudentExtension</a:t>
                      </a:r>
                    </a:p>
                  </a:txBody>
                  <a:tcPr/>
                </a:tc>
                <a:extLst>
                  <a:ext uri="{0D108BD9-81ED-4DB2-BD59-A6C34878D82A}">
                    <a16:rowId xmlns:a16="http://schemas.microsoft.com/office/drawing/2014/main" val="997948470"/>
                  </a:ext>
                </a:extLst>
              </a:tr>
              <a:tr h="370840">
                <a:tc vMerge="1">
                  <a:txBody>
                    <a:bodyPr/>
                    <a:lstStyle/>
                    <a:p>
                      <a:pPr>
                        <a:spcBef>
                          <a:spcPts val="600"/>
                        </a:spcBef>
                        <a:spcAft>
                          <a:spcPts val="600"/>
                        </a:spcAft>
                      </a:pPr>
                      <a:endParaRPr lang="en-US" sz="2000" dirty="0"/>
                    </a:p>
                  </a:txBody>
                  <a:tcPr/>
                </a:tc>
                <a:tc>
                  <a:txBody>
                    <a:bodyPr/>
                    <a:lstStyle/>
                    <a:p>
                      <a:pPr>
                        <a:spcBef>
                          <a:spcPts val="600"/>
                        </a:spcBef>
                        <a:spcAft>
                          <a:spcPts val="600"/>
                        </a:spcAft>
                      </a:pPr>
                      <a:r>
                        <a:rPr lang="en-US" sz="2000" dirty="0"/>
                        <a:t>StudentSectionAssociation</a:t>
                      </a:r>
                    </a:p>
                  </a:txBody>
                  <a:tcPr/>
                </a:tc>
                <a:extLst>
                  <a:ext uri="{0D108BD9-81ED-4DB2-BD59-A6C34878D82A}">
                    <a16:rowId xmlns:a16="http://schemas.microsoft.com/office/drawing/2014/main" val="365457138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12</a:t>
            </a:fld>
            <a:endParaRPr lang="en-US" dirty="0"/>
          </a:p>
        </p:txBody>
      </p:sp>
      <p:sp>
        <p:nvSpPr>
          <p:cNvPr id="2" name="Rectangle 1">
            <a:extLst>
              <a:ext uri="{FF2B5EF4-FFF2-40B4-BE49-F238E27FC236}">
                <a16:creationId xmlns:a16="http://schemas.microsoft.com/office/drawing/2014/main" id="{F2D0E05D-6CCA-41CA-9ED2-2D6ADDDD8FA7}"/>
              </a:ext>
            </a:extLst>
          </p:cNvPr>
          <p:cNvSpPr/>
          <p:nvPr/>
        </p:nvSpPr>
        <p:spPr>
          <a:xfrm>
            <a:off x="274277" y="970567"/>
            <a:ext cx="8793523" cy="461665"/>
          </a:xfrm>
          <a:prstGeom prst="rect">
            <a:avLst/>
          </a:prstGeom>
        </p:spPr>
        <p:txBody>
          <a:bodyPr wrap="square">
            <a:spAutoFit/>
          </a:bodyPr>
          <a:lstStyle/>
          <a:p>
            <a:pPr>
              <a:spcBef>
                <a:spcPts val="600"/>
              </a:spcBef>
              <a:spcAft>
                <a:spcPts val="600"/>
              </a:spcAft>
            </a:pPr>
            <a:r>
              <a:rPr lang="en-US" sz="2400" dirty="0"/>
              <a:t>Specific data elements will be collected in the following complex types:</a:t>
            </a:r>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TSDS Classroom Roster Collection</a:t>
            </a:r>
          </a:p>
        </p:txBody>
      </p:sp>
    </p:spTree>
    <p:extLst>
      <p:ext uri="{BB962C8B-B14F-4D97-AF65-F5344CB8AC3E}">
        <p14:creationId xmlns:p14="http://schemas.microsoft.com/office/powerpoint/2010/main" val="177145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TSDS Classroom Roster Collection</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2603292083"/>
              </p:ext>
            </p:extLst>
          </p:nvPr>
        </p:nvGraphicFramePr>
        <p:xfrm>
          <a:off x="228600" y="990600"/>
          <a:ext cx="8686800" cy="5181600"/>
        </p:xfrm>
        <a:graphic>
          <a:graphicData uri="http://schemas.openxmlformats.org/drawingml/2006/table">
            <a:tbl>
              <a:tblPr firstRow="1" bandRow="1">
                <a:tableStyleId>{93296810-A885-4BE3-A3E7-6D5BEEA58F35}</a:tableStyleId>
              </a:tblPr>
              <a:tblGrid>
                <a:gridCol w="3767769">
                  <a:extLst>
                    <a:ext uri="{9D8B030D-6E8A-4147-A177-3AD203B41FA5}">
                      <a16:colId xmlns:a16="http://schemas.microsoft.com/office/drawing/2014/main" val="3494901603"/>
                    </a:ext>
                  </a:extLst>
                </a:gridCol>
                <a:gridCol w="4919031">
                  <a:extLst>
                    <a:ext uri="{9D8B030D-6E8A-4147-A177-3AD203B41FA5}">
                      <a16:colId xmlns:a16="http://schemas.microsoft.com/office/drawing/2014/main" val="2860390888"/>
                    </a:ext>
                  </a:extLst>
                </a:gridCol>
              </a:tblGrid>
              <a:tr h="370840">
                <a:tc>
                  <a:txBody>
                    <a:bodyPr/>
                    <a:lstStyle/>
                    <a:p>
                      <a:r>
                        <a:rPr lang="en-US" dirty="0"/>
                        <a:t>Complex Type</a:t>
                      </a:r>
                    </a:p>
                  </a:txBody>
                  <a:tcPr/>
                </a:tc>
                <a:tc>
                  <a:txBody>
                    <a:bodyPr/>
                    <a:lstStyle/>
                    <a:p>
                      <a:pPr algn="ctr"/>
                      <a:r>
                        <a:rPr lang="en-US" dirty="0"/>
                        <a:t>Impact to PEIMS Summer Submission</a:t>
                      </a:r>
                    </a:p>
                  </a:txBody>
                  <a:tcPr/>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sz="1600" dirty="0"/>
                        <a:t>LocalEducationAgencyExtension</a:t>
                      </a:r>
                    </a:p>
                  </a:txBody>
                  <a:tcPr/>
                </a:tc>
                <a:tc>
                  <a:txBody>
                    <a:bodyPr/>
                    <a:lstStyle/>
                    <a:p>
                      <a:pPr marL="0" indent="0">
                        <a:spcBef>
                          <a:spcPts val="600"/>
                        </a:spcBef>
                        <a:spcAft>
                          <a:spcPts val="600"/>
                        </a:spcAft>
                        <a:buFont typeface="Arial" pitchFamily="34" charset="0"/>
                        <a:buNone/>
                      </a:pPr>
                      <a:r>
                        <a:rPr lang="en-US" sz="1600" dirty="0"/>
                        <a:t>No change</a:t>
                      </a:r>
                    </a:p>
                  </a:txBody>
                  <a:tcPr/>
                </a:tc>
                <a:extLst>
                  <a:ext uri="{0D108BD9-81ED-4DB2-BD59-A6C34878D82A}">
                    <a16:rowId xmlns:a16="http://schemas.microsoft.com/office/drawing/2014/main" val="470753568"/>
                  </a:ext>
                </a:extLst>
              </a:tr>
              <a:tr h="370840">
                <a:tc>
                  <a:txBody>
                    <a:bodyPr/>
                    <a:lstStyle/>
                    <a:p>
                      <a:pPr>
                        <a:spcBef>
                          <a:spcPts val="600"/>
                        </a:spcBef>
                        <a:spcAft>
                          <a:spcPts val="600"/>
                        </a:spcAft>
                      </a:pPr>
                      <a:r>
                        <a:rPr lang="en-US" sz="1600" dirty="0"/>
                        <a:t>SchoolExtension</a:t>
                      </a:r>
                    </a:p>
                  </a:txBody>
                  <a:tcPr/>
                </a:tc>
                <a:tc>
                  <a:txBody>
                    <a:bodyPr/>
                    <a:lstStyle/>
                    <a:p>
                      <a:pPr>
                        <a:spcBef>
                          <a:spcPts val="600"/>
                        </a:spcBef>
                        <a:spcAft>
                          <a:spcPts val="600"/>
                        </a:spcAft>
                      </a:pPr>
                      <a:r>
                        <a:rPr lang="en-US" sz="1600" dirty="0"/>
                        <a:t>No change</a:t>
                      </a:r>
                    </a:p>
                  </a:txBody>
                  <a:tcPr/>
                </a:tc>
                <a:extLst>
                  <a:ext uri="{0D108BD9-81ED-4DB2-BD59-A6C34878D82A}">
                    <a16:rowId xmlns:a16="http://schemas.microsoft.com/office/drawing/2014/main" val="373289730"/>
                  </a:ext>
                </a:extLst>
              </a:tr>
              <a:tr h="370840">
                <a:tc>
                  <a:txBody>
                    <a:bodyPr/>
                    <a:lstStyle/>
                    <a:p>
                      <a:pPr>
                        <a:spcBef>
                          <a:spcPts val="600"/>
                        </a:spcBef>
                        <a:spcAft>
                          <a:spcPts val="600"/>
                        </a:spcAft>
                      </a:pPr>
                      <a:r>
                        <a:rPr lang="en-US" sz="1600" dirty="0"/>
                        <a:t>CourseOffering</a:t>
                      </a:r>
                    </a:p>
                  </a:txBody>
                  <a:tcPr/>
                </a:tc>
                <a:tc rowSpan="2">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Reduce collection to only high school courses, and courses taken via the TxVSN Online Schools program and the TxVSN Statewide Online Course Catalog.</a:t>
                      </a:r>
                    </a:p>
                  </a:txBody>
                  <a:tcPr/>
                </a:tc>
                <a:extLst>
                  <a:ext uri="{0D108BD9-81ED-4DB2-BD59-A6C34878D82A}">
                    <a16:rowId xmlns:a16="http://schemas.microsoft.com/office/drawing/2014/main" val="721932459"/>
                  </a:ext>
                </a:extLst>
              </a:tr>
              <a:tr h="370840">
                <a:tc>
                  <a:txBody>
                    <a:bodyPr/>
                    <a:lstStyle/>
                    <a:p>
                      <a:pPr>
                        <a:spcBef>
                          <a:spcPts val="600"/>
                        </a:spcBef>
                        <a:spcAft>
                          <a:spcPts val="600"/>
                        </a:spcAft>
                      </a:pPr>
                      <a:r>
                        <a:rPr lang="en-US" sz="1600" dirty="0"/>
                        <a:t>SectionExtension</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r h="370840">
                <a:tc>
                  <a:txBody>
                    <a:bodyPr/>
                    <a:lstStyle/>
                    <a:p>
                      <a:pPr>
                        <a:spcBef>
                          <a:spcPts val="600"/>
                        </a:spcBef>
                        <a:spcAft>
                          <a:spcPts val="600"/>
                        </a:spcAft>
                      </a:pPr>
                      <a:r>
                        <a:rPr lang="en-US" sz="1600" dirty="0"/>
                        <a:t>StaffExtension</a:t>
                      </a:r>
                    </a:p>
                  </a:txBody>
                  <a:tcPr/>
                </a:tc>
                <a:tc rowSpan="3">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No longer collected</a:t>
                      </a:r>
                    </a:p>
                  </a:txBody>
                  <a:tcPr/>
                </a:tc>
                <a:extLst>
                  <a:ext uri="{0D108BD9-81ED-4DB2-BD59-A6C34878D82A}">
                    <a16:rowId xmlns:a16="http://schemas.microsoft.com/office/drawing/2014/main" val="165916078"/>
                  </a:ext>
                </a:extLst>
              </a:tr>
              <a:tr h="370840">
                <a:tc>
                  <a:txBody>
                    <a:bodyPr/>
                    <a:lstStyle/>
                    <a:p>
                      <a:pPr>
                        <a:spcBef>
                          <a:spcPts val="600"/>
                        </a:spcBef>
                        <a:spcAft>
                          <a:spcPts val="600"/>
                        </a:spcAft>
                      </a:pPr>
                      <a:r>
                        <a:rPr lang="en-US" sz="1600" dirty="0"/>
                        <a:t>StaffEducationOrgEmploymentAssociationExtension</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sz="1600" kern="1200" dirty="0">
                        <a:solidFill>
                          <a:schemeClr val="dk1"/>
                        </a:solidFill>
                        <a:latin typeface="+mn-lt"/>
                        <a:ea typeface="+mn-ea"/>
                        <a:cs typeface="+mn-cs"/>
                      </a:endParaRPr>
                    </a:p>
                  </a:txBody>
                  <a:tcPr/>
                </a:tc>
                <a:extLst>
                  <a:ext uri="{0D108BD9-81ED-4DB2-BD59-A6C34878D82A}">
                    <a16:rowId xmlns:a16="http://schemas.microsoft.com/office/drawing/2014/main" val="4177936922"/>
                  </a:ext>
                </a:extLst>
              </a:tr>
              <a:tr h="370840">
                <a:tc>
                  <a:txBody>
                    <a:bodyPr/>
                    <a:lstStyle/>
                    <a:p>
                      <a:pPr>
                        <a:spcBef>
                          <a:spcPts val="600"/>
                        </a:spcBef>
                        <a:spcAft>
                          <a:spcPts val="600"/>
                        </a:spcAft>
                      </a:pPr>
                      <a:r>
                        <a:rPr lang="en-US" sz="1600" dirty="0"/>
                        <a:t>TeacherSectionAssociationExtension</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sz="1600" kern="1200" dirty="0">
                        <a:solidFill>
                          <a:schemeClr val="dk1"/>
                        </a:solidFill>
                        <a:latin typeface="+mn-lt"/>
                        <a:ea typeface="+mn-ea"/>
                        <a:cs typeface="+mn-cs"/>
                      </a:endParaRPr>
                    </a:p>
                  </a:txBody>
                  <a:tcPr/>
                </a:tc>
                <a:extLst>
                  <a:ext uri="{0D108BD9-81ED-4DB2-BD59-A6C34878D82A}">
                    <a16:rowId xmlns:a16="http://schemas.microsoft.com/office/drawing/2014/main" val="182035105"/>
                  </a:ext>
                </a:extLst>
              </a:tr>
              <a:tr h="370840">
                <a:tc>
                  <a:txBody>
                    <a:bodyPr/>
                    <a:lstStyle/>
                    <a:p>
                      <a:pPr>
                        <a:spcBef>
                          <a:spcPts val="600"/>
                        </a:spcBef>
                        <a:spcAft>
                          <a:spcPts val="600"/>
                        </a:spcAft>
                      </a:pPr>
                      <a:r>
                        <a:rPr lang="en-US" sz="1600" dirty="0"/>
                        <a:t>StudentExtension</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No change</a:t>
                      </a:r>
                    </a:p>
                  </a:txBody>
                  <a:tcPr/>
                </a:tc>
                <a:extLst>
                  <a:ext uri="{0D108BD9-81ED-4DB2-BD59-A6C34878D82A}">
                    <a16:rowId xmlns:a16="http://schemas.microsoft.com/office/drawing/2014/main" val="997948470"/>
                  </a:ext>
                </a:extLst>
              </a:tr>
              <a:tr h="370840">
                <a:tc>
                  <a:txBody>
                    <a:bodyPr/>
                    <a:lstStyle/>
                    <a:p>
                      <a:pPr>
                        <a:spcBef>
                          <a:spcPts val="600"/>
                        </a:spcBef>
                        <a:spcAft>
                          <a:spcPts val="600"/>
                        </a:spcAft>
                      </a:pPr>
                      <a:r>
                        <a:rPr lang="en-US" sz="1600" dirty="0"/>
                        <a:t>StudentSectionAssociation</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Reduce the collection of data to only where the COURSE-COMPLETION-INDICATOR is “1” (completed) for all high school courses, and all courses completed via the TxVSN Online Schools program (grade levels 3 - 12) and the TxVSN Statewide Online Course Catalog (grade levels 9 – 12). </a:t>
                      </a:r>
                    </a:p>
                  </a:txBody>
                  <a:tcPr/>
                </a:tc>
                <a:extLst>
                  <a:ext uri="{0D108BD9-81ED-4DB2-BD59-A6C34878D82A}">
                    <a16:rowId xmlns:a16="http://schemas.microsoft.com/office/drawing/2014/main" val="365457138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13</a:t>
            </a:fld>
            <a:endParaRPr lang="en-US" dirty="0"/>
          </a:p>
        </p:txBody>
      </p:sp>
    </p:spTree>
    <p:extLst>
      <p:ext uri="{BB962C8B-B14F-4D97-AF65-F5344CB8AC3E}">
        <p14:creationId xmlns:p14="http://schemas.microsoft.com/office/powerpoint/2010/main" val="303950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14</a:t>
            </a:fld>
            <a:endParaRPr lang="en-US" dirty="0"/>
          </a:p>
        </p:txBody>
      </p:sp>
      <p:graphicFrame>
        <p:nvGraphicFramePr>
          <p:cNvPr id="2" name="Table 1">
            <a:extLst>
              <a:ext uri="{FF2B5EF4-FFF2-40B4-BE49-F238E27FC236}">
                <a16:creationId xmlns:a16="http://schemas.microsoft.com/office/drawing/2014/main" id="{D2A325C0-68F8-46E4-B176-510CDC1D4C08}"/>
              </a:ext>
            </a:extLst>
          </p:cNvPr>
          <p:cNvGraphicFramePr>
            <a:graphicFrameLocks noGrp="1"/>
          </p:cNvGraphicFramePr>
          <p:nvPr>
            <p:extLst>
              <p:ext uri="{D42A27DB-BD31-4B8C-83A1-F6EECF244321}">
                <p14:modId xmlns:p14="http://schemas.microsoft.com/office/powerpoint/2010/main" val="114854504"/>
              </p:ext>
            </p:extLst>
          </p:nvPr>
        </p:nvGraphicFramePr>
        <p:xfrm>
          <a:off x="152400" y="1613380"/>
          <a:ext cx="8839200" cy="4429760"/>
        </p:xfrm>
        <a:graphic>
          <a:graphicData uri="http://schemas.openxmlformats.org/drawingml/2006/table">
            <a:tbl>
              <a:tblPr firstRow="1" bandRow="1">
                <a:tableStyleId>{93296810-A885-4BE3-A3E7-6D5BEEA58F35}</a:tableStyleId>
              </a:tblPr>
              <a:tblGrid>
                <a:gridCol w="1676400">
                  <a:extLst>
                    <a:ext uri="{9D8B030D-6E8A-4147-A177-3AD203B41FA5}">
                      <a16:colId xmlns:a16="http://schemas.microsoft.com/office/drawing/2014/main" val="2532679998"/>
                    </a:ext>
                  </a:extLst>
                </a:gridCol>
                <a:gridCol w="3657600">
                  <a:extLst>
                    <a:ext uri="{9D8B030D-6E8A-4147-A177-3AD203B41FA5}">
                      <a16:colId xmlns:a16="http://schemas.microsoft.com/office/drawing/2014/main" val="3849144091"/>
                    </a:ext>
                  </a:extLst>
                </a:gridCol>
                <a:gridCol w="3505200">
                  <a:extLst>
                    <a:ext uri="{9D8B030D-6E8A-4147-A177-3AD203B41FA5}">
                      <a16:colId xmlns:a16="http://schemas.microsoft.com/office/drawing/2014/main" val="3001014966"/>
                    </a:ext>
                  </a:extLst>
                </a:gridCol>
              </a:tblGrid>
              <a:tr h="370840">
                <a:tc>
                  <a:txBody>
                    <a:bodyPr/>
                    <a:lstStyle/>
                    <a:p>
                      <a:pPr algn="ctr"/>
                      <a:r>
                        <a:rPr lang="en-US" sz="1400" dirty="0"/>
                        <a:t>Complex Type:</a:t>
                      </a:r>
                    </a:p>
                  </a:txBody>
                  <a:tcPr/>
                </a:tc>
                <a:tc>
                  <a:txBody>
                    <a:bodyPr/>
                    <a:lstStyle/>
                    <a:p>
                      <a:pPr algn="ctr"/>
                      <a:r>
                        <a:rPr lang="en-US" sz="1400" dirty="0"/>
                        <a:t>Prior PEIMS data element used:</a:t>
                      </a:r>
                    </a:p>
                  </a:txBody>
                  <a:tcPr/>
                </a:tc>
                <a:tc>
                  <a:txBody>
                    <a:bodyPr/>
                    <a:lstStyle/>
                    <a:p>
                      <a:pPr algn="ctr"/>
                      <a:r>
                        <a:rPr lang="en-US" sz="1400" dirty="0"/>
                        <a:t>Now using TSDS data element:</a:t>
                      </a:r>
                    </a:p>
                  </a:txBody>
                  <a:tcPr/>
                </a:tc>
                <a:extLst>
                  <a:ext uri="{0D108BD9-81ED-4DB2-BD59-A6C34878D82A}">
                    <a16:rowId xmlns:a16="http://schemas.microsoft.com/office/drawing/2014/main" val="2437908705"/>
                  </a:ext>
                </a:extLst>
              </a:tr>
              <a:tr h="370840">
                <a:tc>
                  <a:txBody>
                    <a:bodyPr/>
                    <a:lstStyle/>
                    <a:p>
                      <a:r>
                        <a:rPr lang="en-US" sz="1400" dirty="0"/>
                        <a:t>SectionExtension</a:t>
                      </a:r>
                    </a:p>
                  </a:txBody>
                  <a:tcPr/>
                </a:tc>
                <a:tc>
                  <a:txBody>
                    <a:bodyPr/>
                    <a:lstStyle/>
                    <a:p>
                      <a:r>
                        <a:rPr lang="en-US" sz="1400" dirty="0"/>
                        <a:t>POPULATION-SERVED-CODE (E0747)</a:t>
                      </a:r>
                    </a:p>
                  </a:txBody>
                  <a:tcPr/>
                </a:tc>
                <a:tc>
                  <a:txBody>
                    <a:bodyPr/>
                    <a:lstStyle/>
                    <a:p>
                      <a:r>
                        <a:rPr lang="en-US" sz="1400" dirty="0"/>
                        <a:t>POPULATION-SERVED (E1362)</a:t>
                      </a:r>
                    </a:p>
                  </a:txBody>
                  <a:tcPr/>
                </a:tc>
                <a:extLst>
                  <a:ext uri="{0D108BD9-81ED-4DB2-BD59-A6C34878D82A}">
                    <a16:rowId xmlns:a16="http://schemas.microsoft.com/office/drawing/2014/main" val="1417906126"/>
                  </a:ext>
                </a:extLst>
              </a:tr>
              <a:tr h="370840">
                <a:tc>
                  <a:txBody>
                    <a:bodyPr/>
                    <a:lstStyle/>
                    <a:p>
                      <a:r>
                        <a:rPr lang="en-US" sz="1400" dirty="0"/>
                        <a:t>StaffExtension</a:t>
                      </a:r>
                    </a:p>
                    <a:p>
                      <a:r>
                        <a:rPr lang="en-US" sz="1400" dirty="0"/>
                        <a:t>StudentExtension</a:t>
                      </a:r>
                    </a:p>
                  </a:txBody>
                  <a:tcPr/>
                </a:tc>
                <a:tc>
                  <a:txBody>
                    <a:bodyPr/>
                    <a:lstStyle/>
                    <a:p>
                      <a:r>
                        <a:rPr lang="en-US" sz="1400" dirty="0"/>
                        <a:t>GENERATION-CODE (E0706)</a:t>
                      </a:r>
                    </a:p>
                    <a:p>
                      <a:r>
                        <a:rPr lang="en-US" sz="1400" dirty="0"/>
                        <a:t>SEX-CODE (E0004)</a:t>
                      </a:r>
                    </a:p>
                    <a:p>
                      <a:r>
                        <a:rPr lang="en-US" sz="1400" dirty="0"/>
                        <a:t>HISPANIC-LATINO-CODE (E1064) </a:t>
                      </a:r>
                    </a:p>
                    <a:p>
                      <a:r>
                        <a:rPr lang="en-US" sz="1400" strike="noStrike" dirty="0"/>
                        <a:t>AMERICAN-INDIAN-ALASKA-NATIVE-CODE (E1059)</a:t>
                      </a:r>
                    </a:p>
                    <a:p>
                      <a:r>
                        <a:rPr lang="en-US" sz="1400" strike="noStrike" dirty="0"/>
                        <a:t>ASIAN-CODE (E1060)</a:t>
                      </a:r>
                    </a:p>
                    <a:p>
                      <a:r>
                        <a:rPr lang="en-US" sz="1400" strike="noStrike" dirty="0"/>
                        <a:t>BLACK-AFRICAN AMERICAN-CODE (E1061)</a:t>
                      </a:r>
                    </a:p>
                    <a:p>
                      <a:r>
                        <a:rPr lang="en-US" sz="1400" strike="noStrike" dirty="0"/>
                        <a:t>NATIVE-HAWAIIAN-PACIFIC-ISLANDER-CODE (E1062)</a:t>
                      </a:r>
                    </a:p>
                    <a:p>
                      <a:r>
                        <a:rPr lang="en-US" sz="1400" strike="noStrike" dirty="0"/>
                        <a:t>WHITE-CODE (E1063)</a:t>
                      </a:r>
                    </a:p>
                  </a:txBody>
                  <a:tcPr/>
                </a:tc>
                <a:tc>
                  <a:txBody>
                    <a:bodyPr/>
                    <a:lstStyle/>
                    <a:p>
                      <a:r>
                        <a:rPr lang="en-US" sz="1400" dirty="0"/>
                        <a:t>GENERATION-CODE-SUFFIX (E1303)</a:t>
                      </a:r>
                    </a:p>
                    <a:p>
                      <a:r>
                        <a:rPr lang="en-US" sz="1400" dirty="0"/>
                        <a:t>SEX (E1325)</a:t>
                      </a:r>
                    </a:p>
                    <a:p>
                      <a:r>
                        <a:rPr lang="en-US" sz="1400" dirty="0"/>
                        <a:t>HISPANIC-LATINO-ETHNICITY (E1375) </a:t>
                      </a:r>
                    </a:p>
                    <a:p>
                      <a:r>
                        <a:rPr lang="en-US" sz="1400" dirty="0"/>
                        <a:t>RACIAL-CATEGORY (E1343) </a:t>
                      </a:r>
                    </a:p>
                  </a:txBody>
                  <a:tcPr/>
                </a:tc>
                <a:extLst>
                  <a:ext uri="{0D108BD9-81ED-4DB2-BD59-A6C34878D82A}">
                    <a16:rowId xmlns:a16="http://schemas.microsoft.com/office/drawing/2014/main" val="33088831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StaffExtension</a:t>
                      </a:r>
                    </a:p>
                  </a:txBody>
                  <a:tcPr/>
                </a:tc>
                <a:tc>
                  <a:txBody>
                    <a:bodyPr/>
                    <a:lstStyle/>
                    <a:p>
                      <a:r>
                        <a:rPr lang="en-US" sz="1400" dirty="0"/>
                        <a:t>HIGHEST-DEGREE-LEVEL-CODE (E0730)</a:t>
                      </a:r>
                    </a:p>
                    <a:p>
                      <a:r>
                        <a:rPr lang="en-US" sz="1400" dirty="0"/>
                        <a:t>YEARS-EXPERIENCE-IN-DISTRICT (E0161) </a:t>
                      </a:r>
                    </a:p>
                    <a:p>
                      <a:r>
                        <a:rPr lang="en-US" sz="1400" dirty="0"/>
                        <a:t>TOTAL-YEARS-PROF-EXPERIENCE (E0130)</a:t>
                      </a:r>
                    </a:p>
                  </a:txBody>
                  <a:tcPr/>
                </a:tc>
                <a:tc>
                  <a:txBody>
                    <a:bodyPr/>
                    <a:lstStyle/>
                    <a:p>
                      <a:r>
                        <a:rPr lang="en-US" sz="1400" dirty="0"/>
                        <a:t>HIGHEST-LEVEL-OF-EDUCATION-COMPLETED (E1460)</a:t>
                      </a:r>
                    </a:p>
                    <a:p>
                      <a:r>
                        <a:rPr lang="en-US" sz="1400" dirty="0"/>
                        <a:t>YEARS-OF-PRIOR-TEACHING-EXPERIENCE (E1377)</a:t>
                      </a:r>
                    </a:p>
                  </a:txBody>
                  <a:tcPr/>
                </a:tc>
                <a:extLst>
                  <a:ext uri="{0D108BD9-81ED-4DB2-BD59-A6C34878D82A}">
                    <a16:rowId xmlns:a16="http://schemas.microsoft.com/office/drawing/2014/main" val="82867261"/>
                  </a:ext>
                </a:extLst>
              </a:tr>
              <a:tr h="370840">
                <a:tc>
                  <a:txBody>
                    <a:bodyPr/>
                    <a:lstStyle/>
                    <a:p>
                      <a:r>
                        <a:rPr lang="en-US" sz="1400" dirty="0"/>
                        <a:t>TeacherSection</a:t>
                      </a:r>
                    </a:p>
                    <a:p>
                      <a:r>
                        <a:rPr lang="en-US" sz="1400" dirty="0"/>
                        <a:t>AssociationExtension</a:t>
                      </a:r>
                    </a:p>
                  </a:txBody>
                  <a:tcPr/>
                </a:tc>
                <a:tc>
                  <a:txBody>
                    <a:bodyPr/>
                    <a:lstStyle/>
                    <a:p>
                      <a:r>
                        <a:rPr lang="en-US" sz="1400" dirty="0"/>
                        <a:t>CLASS-ROLE (E1067)</a:t>
                      </a:r>
                    </a:p>
                  </a:txBody>
                  <a:tcPr/>
                </a:tc>
                <a:tc>
                  <a:txBody>
                    <a:bodyPr/>
                    <a:lstStyle/>
                    <a:p>
                      <a:r>
                        <a:rPr lang="en-US" sz="1400" dirty="0"/>
                        <a:t>CLASSROOM-POSITION (E1454)</a:t>
                      </a:r>
                    </a:p>
                  </a:txBody>
                  <a:tcPr/>
                </a:tc>
                <a:extLst>
                  <a:ext uri="{0D108BD9-81ED-4DB2-BD59-A6C34878D82A}">
                    <a16:rowId xmlns:a16="http://schemas.microsoft.com/office/drawing/2014/main" val="3574659441"/>
                  </a:ext>
                </a:extLst>
              </a:tr>
            </a:tbl>
          </a:graphicData>
        </a:graphic>
      </p:graphicFrame>
      <p:sp>
        <p:nvSpPr>
          <p:cNvPr id="3" name="TextBox 2">
            <a:extLst>
              <a:ext uri="{FF2B5EF4-FFF2-40B4-BE49-F238E27FC236}">
                <a16:creationId xmlns:a16="http://schemas.microsoft.com/office/drawing/2014/main" id="{98171A97-42B6-4640-B580-4360C87C5A43}"/>
              </a:ext>
            </a:extLst>
          </p:cNvPr>
          <p:cNvSpPr txBox="1"/>
          <p:nvPr/>
        </p:nvSpPr>
        <p:spPr>
          <a:xfrm>
            <a:off x="457200" y="866192"/>
            <a:ext cx="8382000" cy="707886"/>
          </a:xfrm>
          <a:prstGeom prst="rect">
            <a:avLst/>
          </a:prstGeom>
          <a:noFill/>
        </p:spPr>
        <p:txBody>
          <a:bodyPr wrap="square" rtlCol="0">
            <a:spAutoFit/>
          </a:bodyPr>
          <a:lstStyle/>
          <a:p>
            <a:r>
              <a:rPr lang="en-US" sz="2000" dirty="0"/>
              <a:t>PEIMS data elements have been replaced with TSDS data elements where possible as follows:</a:t>
            </a:r>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TSDS Classroom Roster Collection</a:t>
            </a:r>
          </a:p>
        </p:txBody>
      </p:sp>
    </p:spTree>
    <p:extLst>
      <p:ext uri="{BB962C8B-B14F-4D97-AF65-F5344CB8AC3E}">
        <p14:creationId xmlns:p14="http://schemas.microsoft.com/office/powerpoint/2010/main" val="89273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15</a:t>
            </a:fld>
            <a:endParaRPr lang="en-US" dirty="0"/>
          </a:p>
        </p:txBody>
      </p:sp>
      <p:sp>
        <p:nvSpPr>
          <p:cNvPr id="12" name="Rectangle 11" descr="box around Business Rule Impact" title="box">
            <a:extLst>
              <a:ext uri="{FF2B5EF4-FFF2-40B4-BE49-F238E27FC236}">
                <a16:creationId xmlns:a16="http://schemas.microsoft.com/office/drawing/2014/main" id="{3DE1DC5D-D2A1-49C1-A0A2-56DE96C13685}"/>
              </a:ext>
            </a:extLst>
          </p:cNvPr>
          <p:cNvSpPr/>
          <p:nvPr/>
        </p:nvSpPr>
        <p:spPr>
          <a:xfrm>
            <a:off x="481012" y="2743200"/>
            <a:ext cx="8205788"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001095"/>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Sunset Review</a:t>
            </a:r>
          </a:p>
          <a:p>
            <a:pPr marL="514350" indent="-514350">
              <a:spcBef>
                <a:spcPts val="600"/>
              </a:spcBef>
              <a:spcAft>
                <a:spcPts val="600"/>
              </a:spcAft>
              <a:buFont typeface="+mj-lt"/>
              <a:buAutoNum type="romanUcPeriod"/>
            </a:pPr>
            <a:r>
              <a:rPr lang="en-US" sz="2600" b="1" dirty="0">
                <a:solidFill>
                  <a:sysClr val="windowText" lastClr="000000"/>
                </a:solidFill>
              </a:rPr>
              <a:t>TSDS Classroom Roster Collection</a:t>
            </a:r>
          </a:p>
          <a:p>
            <a:pPr marL="514350" indent="-514350">
              <a:spcBef>
                <a:spcPts val="600"/>
              </a:spcBef>
              <a:spcAft>
                <a:spcPts val="600"/>
              </a:spcAft>
              <a:buFont typeface="+mj-lt"/>
              <a:buAutoNum type="romanUcPeriod"/>
            </a:pPr>
            <a:r>
              <a:rPr lang="en-US" sz="2600" b="1" dirty="0">
                <a:solidFill>
                  <a:sysClr val="windowText" lastClr="000000"/>
                </a:solidFill>
              </a:rPr>
              <a:t>Business Rule Impact</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127008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dirty="0"/>
          </a:p>
        </p:txBody>
      </p:sp>
      <p:graphicFrame>
        <p:nvGraphicFramePr>
          <p:cNvPr id="2" name="Table 1">
            <a:extLst>
              <a:ext uri="{FF2B5EF4-FFF2-40B4-BE49-F238E27FC236}">
                <a16:creationId xmlns:a16="http://schemas.microsoft.com/office/drawing/2014/main" id="{9F26D785-39D0-4859-B42D-D7C312349D15}"/>
              </a:ext>
            </a:extLst>
          </p:cNvPr>
          <p:cNvGraphicFramePr>
            <a:graphicFrameLocks noGrp="1"/>
          </p:cNvGraphicFramePr>
          <p:nvPr>
            <p:extLst>
              <p:ext uri="{D42A27DB-BD31-4B8C-83A1-F6EECF244321}">
                <p14:modId xmlns:p14="http://schemas.microsoft.com/office/powerpoint/2010/main" val="2197926916"/>
              </p:ext>
            </p:extLst>
          </p:nvPr>
        </p:nvGraphicFramePr>
        <p:xfrm>
          <a:off x="304800" y="967924"/>
          <a:ext cx="8458200" cy="5120640"/>
        </p:xfrm>
        <a:graphic>
          <a:graphicData uri="http://schemas.openxmlformats.org/drawingml/2006/table">
            <a:tbl>
              <a:tblPr firstRow="1" bandRow="1">
                <a:tableStyleId>{93296810-A885-4BE3-A3E7-6D5BEEA58F35}</a:tableStyleId>
              </a:tblPr>
              <a:tblGrid>
                <a:gridCol w="3429000">
                  <a:extLst>
                    <a:ext uri="{9D8B030D-6E8A-4147-A177-3AD203B41FA5}">
                      <a16:colId xmlns:a16="http://schemas.microsoft.com/office/drawing/2014/main" val="1115517232"/>
                    </a:ext>
                  </a:extLst>
                </a:gridCol>
                <a:gridCol w="2590800">
                  <a:extLst>
                    <a:ext uri="{9D8B030D-6E8A-4147-A177-3AD203B41FA5}">
                      <a16:colId xmlns:a16="http://schemas.microsoft.com/office/drawing/2014/main" val="1900660053"/>
                    </a:ext>
                  </a:extLst>
                </a:gridCol>
                <a:gridCol w="2438400">
                  <a:extLst>
                    <a:ext uri="{9D8B030D-6E8A-4147-A177-3AD203B41FA5}">
                      <a16:colId xmlns:a16="http://schemas.microsoft.com/office/drawing/2014/main" val="2498503510"/>
                    </a:ext>
                  </a:extLst>
                </a:gridCol>
              </a:tblGrid>
              <a:tr h="370840">
                <a:tc>
                  <a:txBody>
                    <a:bodyPr/>
                    <a:lstStyle/>
                    <a:p>
                      <a:r>
                        <a:rPr lang="en-US" dirty="0"/>
                        <a:t>Rule Category</a:t>
                      </a:r>
                    </a:p>
                  </a:txBody>
                  <a:tcPr/>
                </a:tc>
                <a:tc>
                  <a:txBody>
                    <a:bodyPr/>
                    <a:lstStyle/>
                    <a:p>
                      <a:r>
                        <a:rPr lang="en-US" dirty="0"/>
                        <a:t>Added to Classroom Roster Submission</a:t>
                      </a:r>
                    </a:p>
                  </a:txBody>
                  <a:tcPr/>
                </a:tc>
                <a:tc>
                  <a:txBody>
                    <a:bodyPr/>
                    <a:lstStyle/>
                    <a:p>
                      <a:r>
                        <a:rPr lang="en-US" dirty="0"/>
                        <a:t>Removed from PEIMS Summer Submission</a:t>
                      </a:r>
                    </a:p>
                  </a:txBody>
                  <a:tcPr/>
                </a:tc>
                <a:extLst>
                  <a:ext uri="{0D108BD9-81ED-4DB2-BD59-A6C34878D82A}">
                    <a16:rowId xmlns:a16="http://schemas.microsoft.com/office/drawing/2014/main" val="3030666926"/>
                  </a:ext>
                </a:extLst>
              </a:tr>
              <a:tr h="370840">
                <a:tc>
                  <a:txBody>
                    <a:bodyPr/>
                    <a:lstStyle/>
                    <a:p>
                      <a:r>
                        <a:rPr lang="en-US" dirty="0"/>
                        <a:t>Organization – District and  Campus field validation &amp; 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applicable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applicable</a:t>
                      </a:r>
                    </a:p>
                  </a:txBody>
                  <a:tcPr/>
                </a:tc>
                <a:extLst>
                  <a:ext uri="{0D108BD9-81ED-4DB2-BD59-A6C34878D82A}">
                    <a16:rowId xmlns:a16="http://schemas.microsoft.com/office/drawing/2014/main" val="4267384631"/>
                  </a:ext>
                </a:extLst>
              </a:tr>
              <a:tr h="370840">
                <a:tc>
                  <a:txBody>
                    <a:bodyPr/>
                    <a:lstStyle/>
                    <a:p>
                      <a:r>
                        <a:rPr lang="en-US" dirty="0"/>
                        <a:t>Master Schedule field validation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applicable</a:t>
                      </a:r>
                    </a:p>
                    <a:p>
                      <a:endParaRPr lang="en-US" dirty="0"/>
                    </a:p>
                  </a:txBody>
                  <a:tcPr/>
                </a:tc>
                <a:tc>
                  <a:txBody>
                    <a:bodyPr/>
                    <a:lstStyle/>
                    <a:p>
                      <a:r>
                        <a:rPr lang="en-US" dirty="0"/>
                        <a:t>No</a:t>
                      </a:r>
                    </a:p>
                  </a:txBody>
                  <a:tcPr/>
                </a:tc>
                <a:extLst>
                  <a:ext uri="{0D108BD9-81ED-4DB2-BD59-A6C34878D82A}">
                    <a16:rowId xmlns:a16="http://schemas.microsoft.com/office/drawing/2014/main" val="3735238415"/>
                  </a:ext>
                </a:extLst>
              </a:tr>
              <a:tr h="370840">
                <a:tc>
                  <a:txBody>
                    <a:bodyPr/>
                    <a:lstStyle/>
                    <a:p>
                      <a:r>
                        <a:rPr lang="en-US" dirty="0"/>
                        <a:t>Staff - Basic Information field validation  &amp; context </a:t>
                      </a:r>
                    </a:p>
                  </a:txBody>
                  <a:tcPr/>
                </a:tc>
                <a:tc>
                  <a:txBody>
                    <a:bodyPr/>
                    <a:lstStyle/>
                    <a:p>
                      <a:r>
                        <a:rPr lang="en-US" dirty="0"/>
                        <a:t>Where applicable</a:t>
                      </a:r>
                    </a:p>
                  </a:txBody>
                  <a:tcPr/>
                </a:tc>
                <a:tc>
                  <a:txBody>
                    <a:bodyPr/>
                    <a:lstStyle/>
                    <a:p>
                      <a:r>
                        <a:rPr lang="en-US" dirty="0">
                          <a:sym typeface="Wingdings" panose="05000000000000000000" pitchFamily="2" charset="2"/>
                        </a:rPr>
                        <a:t></a:t>
                      </a:r>
                      <a:endParaRPr lang="en-US" dirty="0"/>
                    </a:p>
                  </a:txBody>
                  <a:tcPr/>
                </a:tc>
                <a:extLst>
                  <a:ext uri="{0D108BD9-81ED-4DB2-BD59-A6C34878D82A}">
                    <a16:rowId xmlns:a16="http://schemas.microsoft.com/office/drawing/2014/main" val="3056080421"/>
                  </a:ext>
                </a:extLst>
              </a:tr>
              <a:tr h="370840">
                <a:tc>
                  <a:txBody>
                    <a:bodyPr/>
                    <a:lstStyle/>
                    <a:p>
                      <a:r>
                        <a:rPr lang="en-US" dirty="0"/>
                        <a:t>Staff - Employment Payroll Summary field validation &amp; context</a:t>
                      </a:r>
                    </a:p>
                  </a:txBody>
                  <a:tcPr/>
                </a:tc>
                <a:tc>
                  <a:txBody>
                    <a:bodyPr/>
                    <a:lstStyle/>
                    <a:p>
                      <a:r>
                        <a:rPr lang="en-US" dirty="0"/>
                        <a:t>No</a:t>
                      </a:r>
                    </a:p>
                  </a:txBody>
                  <a:tcPr/>
                </a:tc>
                <a:tc>
                  <a:txBody>
                    <a:bodyPr/>
                    <a:lstStyle/>
                    <a:p>
                      <a:r>
                        <a:rPr lang="en-US" dirty="0">
                          <a:sym typeface="Wingdings" panose="05000000000000000000" pitchFamily="2" charset="2"/>
                        </a:rPr>
                        <a:t></a:t>
                      </a:r>
                      <a:endParaRPr lang="en-US" dirty="0"/>
                    </a:p>
                  </a:txBody>
                  <a:tcPr/>
                </a:tc>
                <a:extLst>
                  <a:ext uri="{0D108BD9-81ED-4DB2-BD59-A6C34878D82A}">
                    <a16:rowId xmlns:a16="http://schemas.microsoft.com/office/drawing/2014/main" val="2732891004"/>
                  </a:ext>
                </a:extLst>
              </a:tr>
              <a:tr h="370840">
                <a:tc>
                  <a:txBody>
                    <a:bodyPr/>
                    <a:lstStyle/>
                    <a:p>
                      <a:r>
                        <a:rPr lang="en-US" dirty="0"/>
                        <a:t>Staff - Teacher Class Assignment field validation &amp; context</a:t>
                      </a:r>
                    </a:p>
                  </a:txBody>
                  <a:tcPr/>
                </a:tc>
                <a:tc>
                  <a:txBody>
                    <a:bodyPr/>
                    <a:lstStyle/>
                    <a:p>
                      <a:r>
                        <a:rPr lang="en-US" dirty="0"/>
                        <a:t>Where applicable</a:t>
                      </a:r>
                    </a:p>
                  </a:txBody>
                  <a:tcPr/>
                </a:tc>
                <a:tc>
                  <a:txBody>
                    <a:bodyPr/>
                    <a:lstStyle/>
                    <a:p>
                      <a:r>
                        <a:rPr lang="en-US" dirty="0">
                          <a:sym typeface="Wingdings" panose="05000000000000000000" pitchFamily="2" charset="2"/>
                        </a:rPr>
                        <a:t></a:t>
                      </a:r>
                      <a:endParaRPr lang="en-US" dirty="0"/>
                    </a:p>
                  </a:txBody>
                  <a:tcPr/>
                </a:tc>
                <a:extLst>
                  <a:ext uri="{0D108BD9-81ED-4DB2-BD59-A6C34878D82A}">
                    <a16:rowId xmlns:a16="http://schemas.microsoft.com/office/drawing/2014/main" val="324802021"/>
                  </a:ext>
                </a:extLst>
              </a:tr>
              <a:tr h="370840">
                <a:tc>
                  <a:txBody>
                    <a:bodyPr/>
                    <a:lstStyle/>
                    <a:p>
                      <a:r>
                        <a:rPr lang="en-US" dirty="0"/>
                        <a:t>Student - Basic Information field validation &amp; context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applicable</a:t>
                      </a:r>
                    </a:p>
                    <a:p>
                      <a:endParaRPr lang="en-US" dirty="0"/>
                    </a:p>
                  </a:txBody>
                  <a:tcPr/>
                </a:tc>
                <a:tc>
                  <a:txBody>
                    <a:bodyPr/>
                    <a:lstStyle/>
                    <a:p>
                      <a:r>
                        <a:rPr lang="en-US" dirty="0"/>
                        <a:t>No</a:t>
                      </a:r>
                    </a:p>
                  </a:txBody>
                  <a:tcPr/>
                </a:tc>
                <a:extLst>
                  <a:ext uri="{0D108BD9-81ED-4DB2-BD59-A6C34878D82A}">
                    <a16:rowId xmlns:a16="http://schemas.microsoft.com/office/drawing/2014/main" val="2869239438"/>
                  </a:ext>
                </a:extLst>
              </a:tr>
              <a:tr h="370840">
                <a:tc>
                  <a:txBody>
                    <a:bodyPr/>
                    <a:lstStyle/>
                    <a:p>
                      <a:r>
                        <a:rPr lang="en-US" dirty="0"/>
                        <a:t>Student Enrollment field validation &amp; 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applicable</a:t>
                      </a:r>
                    </a:p>
                  </a:txBody>
                  <a:tcPr/>
                </a:tc>
                <a:tc>
                  <a:txBody>
                    <a:bodyPr/>
                    <a:lstStyle/>
                    <a:p>
                      <a:r>
                        <a:rPr lang="en-US" dirty="0"/>
                        <a:t>No</a:t>
                      </a:r>
                    </a:p>
                  </a:txBody>
                  <a:tcPr/>
                </a:tc>
                <a:extLst>
                  <a:ext uri="{0D108BD9-81ED-4DB2-BD59-A6C34878D82A}">
                    <a16:rowId xmlns:a16="http://schemas.microsoft.com/office/drawing/2014/main" val="1696189596"/>
                  </a:ext>
                </a:extLst>
              </a:tr>
            </a:tbl>
          </a:graphicData>
        </a:graphic>
      </p:graphicFrame>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BUSINESS Rule Impact </a:t>
            </a:r>
          </a:p>
        </p:txBody>
      </p:sp>
    </p:spTree>
    <p:extLst>
      <p:ext uri="{BB962C8B-B14F-4D97-AF65-F5344CB8AC3E}">
        <p14:creationId xmlns:p14="http://schemas.microsoft.com/office/powerpoint/2010/main" val="145322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dirty="0"/>
          </a:p>
        </p:txBody>
      </p:sp>
      <p:graphicFrame>
        <p:nvGraphicFramePr>
          <p:cNvPr id="2" name="Table 1">
            <a:extLst>
              <a:ext uri="{FF2B5EF4-FFF2-40B4-BE49-F238E27FC236}">
                <a16:creationId xmlns:a16="http://schemas.microsoft.com/office/drawing/2014/main" id="{9F26D785-39D0-4859-B42D-D7C312349D15}"/>
              </a:ext>
            </a:extLst>
          </p:cNvPr>
          <p:cNvGraphicFramePr>
            <a:graphicFrameLocks noGrp="1"/>
          </p:cNvGraphicFramePr>
          <p:nvPr>
            <p:extLst>
              <p:ext uri="{D42A27DB-BD31-4B8C-83A1-F6EECF244321}">
                <p14:modId xmlns:p14="http://schemas.microsoft.com/office/powerpoint/2010/main" val="1036603252"/>
              </p:ext>
            </p:extLst>
          </p:nvPr>
        </p:nvGraphicFramePr>
        <p:xfrm>
          <a:off x="304800" y="967924"/>
          <a:ext cx="8458200" cy="1920240"/>
        </p:xfrm>
        <a:graphic>
          <a:graphicData uri="http://schemas.openxmlformats.org/drawingml/2006/table">
            <a:tbl>
              <a:tblPr firstRow="1" bandRow="1">
                <a:tableStyleId>{93296810-A885-4BE3-A3E7-6D5BEEA58F35}</a:tableStyleId>
              </a:tblPr>
              <a:tblGrid>
                <a:gridCol w="3429000">
                  <a:extLst>
                    <a:ext uri="{9D8B030D-6E8A-4147-A177-3AD203B41FA5}">
                      <a16:colId xmlns:a16="http://schemas.microsoft.com/office/drawing/2014/main" val="1115517232"/>
                    </a:ext>
                  </a:extLst>
                </a:gridCol>
                <a:gridCol w="2590800">
                  <a:extLst>
                    <a:ext uri="{9D8B030D-6E8A-4147-A177-3AD203B41FA5}">
                      <a16:colId xmlns:a16="http://schemas.microsoft.com/office/drawing/2014/main" val="1900660053"/>
                    </a:ext>
                  </a:extLst>
                </a:gridCol>
                <a:gridCol w="2438400">
                  <a:extLst>
                    <a:ext uri="{9D8B030D-6E8A-4147-A177-3AD203B41FA5}">
                      <a16:colId xmlns:a16="http://schemas.microsoft.com/office/drawing/2014/main" val="2498503510"/>
                    </a:ext>
                  </a:extLst>
                </a:gridCol>
              </a:tblGrid>
              <a:tr h="370840">
                <a:tc>
                  <a:txBody>
                    <a:bodyPr/>
                    <a:lstStyle/>
                    <a:p>
                      <a:r>
                        <a:rPr lang="en-US" dirty="0"/>
                        <a:t>Rule Category</a:t>
                      </a:r>
                    </a:p>
                  </a:txBody>
                  <a:tcPr/>
                </a:tc>
                <a:tc>
                  <a:txBody>
                    <a:bodyPr/>
                    <a:lstStyle/>
                    <a:p>
                      <a:r>
                        <a:rPr lang="en-US" dirty="0"/>
                        <a:t>Added to Classroom Roster Submission</a:t>
                      </a:r>
                    </a:p>
                  </a:txBody>
                  <a:tcPr/>
                </a:tc>
                <a:tc>
                  <a:txBody>
                    <a:bodyPr/>
                    <a:lstStyle/>
                    <a:p>
                      <a:r>
                        <a:rPr lang="en-US" dirty="0"/>
                        <a:t>Removed from PEIMS Summer Submission</a:t>
                      </a:r>
                    </a:p>
                  </a:txBody>
                  <a:tcPr/>
                </a:tc>
                <a:extLst>
                  <a:ext uri="{0D108BD9-81ED-4DB2-BD59-A6C34878D82A}">
                    <a16:rowId xmlns:a16="http://schemas.microsoft.com/office/drawing/2014/main" val="3030666926"/>
                  </a:ext>
                </a:extLst>
              </a:tr>
              <a:tr h="370840">
                <a:tc>
                  <a:txBody>
                    <a:bodyPr/>
                    <a:lstStyle/>
                    <a:p>
                      <a:r>
                        <a:rPr lang="en-US" dirty="0"/>
                        <a:t>Student - Course Completion field validation &amp; context</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4267384631"/>
                  </a:ext>
                </a:extLst>
              </a:tr>
              <a:tr h="370840">
                <a:tc>
                  <a:txBody>
                    <a:bodyPr/>
                    <a:lstStyle/>
                    <a:p>
                      <a:r>
                        <a:rPr lang="en-US" dirty="0"/>
                        <a:t>Campus Course Section - field validation &amp; context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applicable</a:t>
                      </a:r>
                    </a:p>
                  </a:txBody>
                  <a:tcPr/>
                </a:tc>
                <a:tc>
                  <a:txBody>
                    <a:bodyPr/>
                    <a:lstStyle/>
                    <a:p>
                      <a:r>
                        <a:rPr lang="en-US" dirty="0"/>
                        <a:t>Where applicable</a:t>
                      </a:r>
                    </a:p>
                  </a:txBody>
                  <a:tcPr/>
                </a:tc>
                <a:extLst>
                  <a:ext uri="{0D108BD9-81ED-4DB2-BD59-A6C34878D82A}">
                    <a16:rowId xmlns:a16="http://schemas.microsoft.com/office/drawing/2014/main" val="3735238415"/>
                  </a:ext>
                </a:extLst>
              </a:tr>
            </a:tbl>
          </a:graphicData>
        </a:graphic>
      </p:graphicFrame>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Business Rule Impact </a:t>
            </a:r>
          </a:p>
        </p:txBody>
      </p:sp>
    </p:spTree>
    <p:extLst>
      <p:ext uri="{BB962C8B-B14F-4D97-AF65-F5344CB8AC3E}">
        <p14:creationId xmlns:p14="http://schemas.microsoft.com/office/powerpoint/2010/main" val="170112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p:txBody>
          <a:bodyPr/>
          <a:lstStyle/>
          <a:p>
            <a:r>
              <a:rPr lang="en-US" dirty="0"/>
              <a:t>Rule Impact - Notable Rule Changes</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787863903"/>
              </p:ext>
            </p:extLst>
          </p:nvPr>
        </p:nvGraphicFramePr>
        <p:xfrm>
          <a:off x="152400" y="867747"/>
          <a:ext cx="8839200" cy="5185330"/>
        </p:xfrm>
        <a:graphic>
          <a:graphicData uri="http://schemas.openxmlformats.org/drawingml/2006/table">
            <a:tbl>
              <a:tblPr firstRow="1" bandRow="1">
                <a:tableStyleId>{93296810-A885-4BE3-A3E7-6D5BEEA58F35}</a:tableStyleId>
              </a:tblPr>
              <a:tblGrid>
                <a:gridCol w="838200">
                  <a:extLst>
                    <a:ext uri="{9D8B030D-6E8A-4147-A177-3AD203B41FA5}">
                      <a16:colId xmlns:a16="http://schemas.microsoft.com/office/drawing/2014/main" val="3494901603"/>
                    </a:ext>
                  </a:extLst>
                </a:gridCol>
                <a:gridCol w="4876800">
                  <a:extLst>
                    <a:ext uri="{9D8B030D-6E8A-4147-A177-3AD203B41FA5}">
                      <a16:colId xmlns:a16="http://schemas.microsoft.com/office/drawing/2014/main" val="3044144766"/>
                    </a:ext>
                  </a:extLst>
                </a:gridCol>
                <a:gridCol w="685800">
                  <a:extLst>
                    <a:ext uri="{9D8B030D-6E8A-4147-A177-3AD203B41FA5}">
                      <a16:colId xmlns:a16="http://schemas.microsoft.com/office/drawing/2014/main" val="2860390888"/>
                    </a:ext>
                  </a:extLst>
                </a:gridCol>
                <a:gridCol w="1143000">
                  <a:extLst>
                    <a:ext uri="{9D8B030D-6E8A-4147-A177-3AD203B41FA5}">
                      <a16:colId xmlns:a16="http://schemas.microsoft.com/office/drawing/2014/main" val="2560388750"/>
                    </a:ext>
                  </a:extLst>
                </a:gridCol>
                <a:gridCol w="1295400">
                  <a:extLst>
                    <a:ext uri="{9D8B030D-6E8A-4147-A177-3AD203B41FA5}">
                      <a16:colId xmlns:a16="http://schemas.microsoft.com/office/drawing/2014/main" val="2807423090"/>
                    </a:ext>
                  </a:extLst>
                </a:gridCol>
              </a:tblGrid>
              <a:tr h="584243">
                <a:tc>
                  <a:txBody>
                    <a:bodyPr/>
                    <a:lstStyle/>
                    <a:p>
                      <a:r>
                        <a:rPr lang="en-US" dirty="0"/>
                        <a:t>Rule</a:t>
                      </a:r>
                    </a:p>
                  </a:txBody>
                  <a:tcPr/>
                </a:tc>
                <a:tc>
                  <a:txBody>
                    <a:bodyPr/>
                    <a:lstStyle/>
                    <a:p>
                      <a:endParaRPr lang="en-US" dirty="0"/>
                    </a:p>
                  </a:txBody>
                  <a:tcPr/>
                </a:tc>
                <a:tc>
                  <a:txBody>
                    <a:bodyPr/>
                    <a:lstStyle/>
                    <a:p>
                      <a:r>
                        <a:rPr lang="en-US" dirty="0"/>
                        <a:t>Level</a:t>
                      </a:r>
                    </a:p>
                  </a:txBody>
                  <a:tcPr/>
                </a:tc>
                <a:tc>
                  <a:txBody>
                    <a:bodyPr/>
                    <a:lstStyle/>
                    <a:p>
                      <a:r>
                        <a:rPr lang="en-US" dirty="0"/>
                        <a:t>Collection</a:t>
                      </a:r>
                    </a:p>
                  </a:txBody>
                  <a:tcPr/>
                </a:tc>
                <a:tc>
                  <a:txBody>
                    <a:bodyPr/>
                    <a:lstStyle/>
                    <a:p>
                      <a:r>
                        <a:rPr lang="en-US" dirty="0"/>
                        <a:t>Applies</a:t>
                      </a:r>
                    </a:p>
                    <a:p>
                      <a:r>
                        <a:rPr lang="en-US" dirty="0"/>
                        <a:t> to:</a:t>
                      </a:r>
                    </a:p>
                  </a:txBody>
                  <a:tcPr/>
                </a:tc>
                <a:extLst>
                  <a:ext uri="{0D108BD9-81ED-4DB2-BD59-A6C34878D82A}">
                    <a16:rowId xmlns:a16="http://schemas.microsoft.com/office/drawing/2014/main" val="945061197"/>
                  </a:ext>
                </a:extLst>
              </a:tr>
              <a:tr h="1154576">
                <a:tc>
                  <a:txBody>
                    <a:bodyPr/>
                    <a:lstStyle/>
                    <a:p>
                      <a:pPr>
                        <a:spcBef>
                          <a:spcPts val="600"/>
                        </a:spcBef>
                        <a:spcAft>
                          <a:spcPts val="600"/>
                        </a:spcAft>
                      </a:pPr>
                      <a:r>
                        <a:rPr lang="en-US" sz="1600" dirty="0"/>
                        <a:t>40110-0204</a:t>
                      </a:r>
                    </a:p>
                    <a:p>
                      <a:pPr>
                        <a:spcBef>
                          <a:spcPts val="600"/>
                        </a:spcBef>
                        <a:spcAft>
                          <a:spcPts val="600"/>
                        </a:spcAft>
                      </a:pPr>
                      <a:r>
                        <a:rPr lang="en-US" sz="1600" dirty="0"/>
                        <a:t>(new)</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For each Student Section Association, COURSE-COMPLETION-INDICATOR must be “1”.</a:t>
                      </a:r>
                    </a:p>
                  </a:txBody>
                  <a:tcPr/>
                </a:tc>
                <a:tc>
                  <a:txBody>
                    <a:bodyPr/>
                    <a:lstStyle/>
                    <a:p>
                      <a:pPr marL="0" indent="0">
                        <a:spcBef>
                          <a:spcPts val="600"/>
                        </a:spcBef>
                        <a:spcAft>
                          <a:spcPts val="600"/>
                        </a:spcAft>
                        <a:buFont typeface="Arial" pitchFamily="34" charset="0"/>
                        <a:buNone/>
                      </a:pPr>
                      <a:r>
                        <a:rPr lang="en-US" sz="1600" dirty="0"/>
                        <a:t>F</a:t>
                      </a:r>
                    </a:p>
                  </a:txBody>
                  <a:tcPr/>
                </a:tc>
                <a:tc>
                  <a:txBody>
                    <a:bodyPr/>
                    <a:lstStyle/>
                    <a:p>
                      <a:pPr marL="0" indent="0">
                        <a:spcBef>
                          <a:spcPts val="600"/>
                        </a:spcBef>
                        <a:spcAft>
                          <a:spcPts val="600"/>
                        </a:spcAft>
                        <a:buFont typeface="Arial" pitchFamily="34" charset="0"/>
                        <a:buNone/>
                      </a:pPr>
                      <a:r>
                        <a:rPr lang="en-US" sz="1600" dirty="0"/>
                        <a:t>PEIMS 3, 4</a:t>
                      </a:r>
                    </a:p>
                  </a:txBody>
                  <a:tcPr/>
                </a:tc>
                <a:tc>
                  <a:txBody>
                    <a:bodyPr/>
                    <a:lstStyle/>
                    <a:p>
                      <a:pPr marL="0" indent="0">
                        <a:spcBef>
                          <a:spcPts val="0"/>
                        </a:spcBef>
                        <a:spcAft>
                          <a:spcPts val="600"/>
                        </a:spcAft>
                        <a:buFont typeface="Arial" pitchFamily="34" charset="0"/>
                        <a:buNone/>
                      </a:pPr>
                      <a:r>
                        <a:rPr lang="en-US" sz="1600" dirty="0"/>
                        <a:t>District</a:t>
                      </a:r>
                    </a:p>
                    <a:p>
                      <a:pPr marL="0" indent="0">
                        <a:spcBef>
                          <a:spcPts val="0"/>
                        </a:spcBef>
                        <a:spcAft>
                          <a:spcPts val="600"/>
                        </a:spcAft>
                        <a:buFont typeface="Arial" pitchFamily="34" charset="0"/>
                        <a:buNone/>
                      </a:pPr>
                      <a:r>
                        <a:rPr lang="en-US" sz="1600" dirty="0"/>
                        <a:t>Campus</a:t>
                      </a:r>
                    </a:p>
                    <a:p>
                      <a:pPr marL="0" indent="0">
                        <a:spcBef>
                          <a:spcPts val="0"/>
                        </a:spcBef>
                        <a:spcAft>
                          <a:spcPts val="600"/>
                        </a:spcAft>
                        <a:buFont typeface="Arial" pitchFamily="34" charset="0"/>
                        <a:buNone/>
                      </a:pPr>
                      <a:r>
                        <a:rPr lang="en-US" sz="1600" dirty="0"/>
                        <a:t>Charter</a:t>
                      </a:r>
                    </a:p>
                  </a:txBody>
                  <a:tcPr/>
                </a:tc>
                <a:extLst>
                  <a:ext uri="{0D108BD9-81ED-4DB2-BD59-A6C34878D82A}">
                    <a16:rowId xmlns:a16="http://schemas.microsoft.com/office/drawing/2014/main" val="470753568"/>
                  </a:ext>
                </a:extLst>
              </a:tr>
              <a:tr h="1836194">
                <a:tc>
                  <a:txBody>
                    <a:bodyPr/>
                    <a:lstStyle/>
                    <a:p>
                      <a:pPr>
                        <a:spcBef>
                          <a:spcPts val="600"/>
                        </a:spcBef>
                        <a:spcAft>
                          <a:spcPts val="600"/>
                        </a:spcAft>
                      </a:pPr>
                      <a:r>
                        <a:rPr lang="en-US" sz="1600" dirty="0"/>
                        <a:t>40110-0205 </a:t>
                      </a:r>
                    </a:p>
                    <a:p>
                      <a:pPr>
                        <a:spcBef>
                          <a:spcPts val="600"/>
                        </a:spcBef>
                        <a:spcAft>
                          <a:spcPts val="600"/>
                        </a:spcAft>
                      </a:pPr>
                      <a:r>
                        <a:rPr lang="en-US" sz="1600" dirty="0"/>
                        <a:t>(new)</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For a student section association, the course section must be one of the following: a high school course (SERVICE-ID Eligible for State HS Credit = “Y” in code table C022), a TxVSN Online Schools program course (NON-CAMPUS-BASED-INSTRUCTIONAL-SETTING “04”), or TxVSN Statewide Online Course Catalog course (NON-CAMPUS-BASED-INSTRUCTIONAL-SETTING-CODE “05”).</a:t>
                      </a:r>
                    </a:p>
                  </a:txBody>
                  <a:tcPr/>
                </a:tc>
                <a:tc>
                  <a:txBody>
                    <a:bodyPr/>
                    <a:lstStyle/>
                    <a:p>
                      <a:pPr marL="0" indent="0">
                        <a:spcBef>
                          <a:spcPts val="600"/>
                        </a:spcBef>
                        <a:spcAft>
                          <a:spcPts val="600"/>
                        </a:spcAft>
                        <a:buFont typeface="Arial" pitchFamily="34" charset="0"/>
                        <a:buNone/>
                      </a:pPr>
                      <a:r>
                        <a:rPr lang="en-US" sz="1600" dirty="0"/>
                        <a:t>F</a:t>
                      </a:r>
                    </a:p>
                  </a:txBody>
                  <a:tcPr/>
                </a:tc>
                <a:tc>
                  <a:txBody>
                    <a:bodyPr/>
                    <a:lstStyle/>
                    <a:p>
                      <a:pPr marL="0" indent="0">
                        <a:spcBef>
                          <a:spcPts val="600"/>
                        </a:spcBef>
                        <a:spcAft>
                          <a:spcPts val="600"/>
                        </a:spcAft>
                        <a:buFont typeface="Arial" pitchFamily="34" charset="0"/>
                        <a:buNone/>
                      </a:pPr>
                      <a:r>
                        <a:rPr lang="en-US" sz="1600" dirty="0"/>
                        <a:t>PEIMS 3</a:t>
                      </a:r>
                    </a:p>
                  </a:txBody>
                  <a:tcPr/>
                </a:tc>
                <a:tc>
                  <a:txBody>
                    <a:bodyPr/>
                    <a:lstStyle/>
                    <a:p>
                      <a:pPr marL="0" indent="0">
                        <a:spcBef>
                          <a:spcPts val="0"/>
                        </a:spcBef>
                        <a:spcAft>
                          <a:spcPts val="600"/>
                        </a:spcAft>
                        <a:buFont typeface="Arial" pitchFamily="34" charset="0"/>
                        <a:buNone/>
                      </a:pPr>
                      <a:r>
                        <a:rPr lang="en-US" sz="1600" dirty="0"/>
                        <a:t>District</a:t>
                      </a:r>
                    </a:p>
                    <a:p>
                      <a:pPr marL="0" indent="0">
                        <a:spcBef>
                          <a:spcPts val="0"/>
                        </a:spcBef>
                        <a:spcAft>
                          <a:spcPts val="600"/>
                        </a:spcAft>
                        <a:buFont typeface="Arial" pitchFamily="34" charset="0"/>
                        <a:buNone/>
                      </a:pPr>
                      <a:r>
                        <a:rPr lang="en-US" sz="1600" dirty="0"/>
                        <a:t>Campus</a:t>
                      </a:r>
                    </a:p>
                    <a:p>
                      <a:pPr marL="0" indent="0">
                        <a:spcBef>
                          <a:spcPts val="0"/>
                        </a:spcBef>
                        <a:spcAft>
                          <a:spcPts val="600"/>
                        </a:spcAft>
                        <a:buFont typeface="Arial" pitchFamily="34" charset="0"/>
                        <a:buNone/>
                      </a:pPr>
                      <a:r>
                        <a:rPr lang="en-US" sz="1600" dirty="0"/>
                        <a:t>Charter</a:t>
                      </a:r>
                    </a:p>
                  </a:txBody>
                  <a:tcPr/>
                </a:tc>
                <a:extLst>
                  <a:ext uri="{0D108BD9-81ED-4DB2-BD59-A6C34878D82A}">
                    <a16:rowId xmlns:a16="http://schemas.microsoft.com/office/drawing/2014/main" val="3308547975"/>
                  </a:ext>
                </a:extLst>
              </a:tr>
              <a:tr h="1335414">
                <a:tc>
                  <a:txBody>
                    <a:bodyPr/>
                    <a:lstStyle/>
                    <a:p>
                      <a:pPr>
                        <a:spcBef>
                          <a:spcPts val="600"/>
                        </a:spcBef>
                        <a:spcAft>
                          <a:spcPts val="600"/>
                        </a:spcAft>
                      </a:pPr>
                      <a:r>
                        <a:rPr lang="en-US" sz="1600" dirty="0"/>
                        <a:t>50300-0001</a:t>
                      </a:r>
                    </a:p>
                    <a:p>
                      <a:pPr>
                        <a:spcBef>
                          <a:spcPts val="600"/>
                        </a:spcBef>
                        <a:spcAft>
                          <a:spcPts val="600"/>
                        </a:spcAft>
                      </a:pPr>
                      <a:r>
                        <a:rPr lang="en-US" sz="1400" dirty="0"/>
                        <a:t>(revised)</a:t>
                      </a:r>
                    </a:p>
                  </a:txBody>
                  <a:tcPr/>
                </a:tc>
                <a:tc>
                  <a:txBody>
                    <a:bodyPr/>
                    <a:lstStyle/>
                    <a:p>
                      <a:pPr marL="0" indent="0" algn="l" rtl="0" eaLnBrk="1" latinLnBrk="0" hangingPunct="1">
                        <a:spcBef>
                          <a:spcPts val="600"/>
                        </a:spcBef>
                        <a:spcAft>
                          <a:spcPts val="600"/>
                        </a:spcAft>
                        <a:buFont typeface="Arial" pitchFamily="34" charset="0"/>
                        <a:buNone/>
                      </a:pPr>
                      <a:r>
                        <a:rPr lang="en-US" sz="1600" dirty="0">
                          <a:effectLst/>
                          <a:latin typeface="+mn-lt"/>
                          <a:ea typeface="Calibri" panose="020F0502020204030204" pitchFamily="34" charset="0"/>
                          <a:cs typeface="Arial" panose="020B0604020202020204" pitchFamily="34" charset="0"/>
                        </a:rPr>
                        <a:t>For each Course Section where NON-CAMPUS-BASED-INSTRUCTION-CODE is "00", there must be a matching Teacher Class Assignment for this Local Education Agency where CAMPUS-ID, SERVICE-ID, CLASS-ID-NUMBER, and COURSE-SEQUENCE-CODE are the same and CLASS</a:t>
                      </a:r>
                      <a:r>
                        <a:rPr lang="en-US" sz="1600" dirty="0">
                          <a:solidFill>
                            <a:srgbClr val="FF0000"/>
                          </a:solidFill>
                          <a:effectLst/>
                          <a:latin typeface="+mn-lt"/>
                          <a:ea typeface="Calibri" panose="020F0502020204030204" pitchFamily="34" charset="0"/>
                          <a:cs typeface="Arial" panose="020B0604020202020204" pitchFamily="34" charset="0"/>
                        </a:rPr>
                        <a:t>ROOM</a:t>
                      </a:r>
                      <a:r>
                        <a:rPr lang="en-US" sz="1600" dirty="0">
                          <a:effectLst/>
                          <a:latin typeface="+mn-lt"/>
                          <a:ea typeface="Calibri" panose="020F0502020204030204" pitchFamily="34" charset="0"/>
                          <a:cs typeface="Arial" panose="020B0604020202020204" pitchFamily="34" charset="0"/>
                        </a:rPr>
                        <a:t>-</a:t>
                      </a:r>
                      <a:r>
                        <a:rPr lang="en-US" sz="1600" dirty="0">
                          <a:solidFill>
                            <a:srgbClr val="FF0000"/>
                          </a:solidFill>
                          <a:effectLst/>
                          <a:latin typeface="+mn-lt"/>
                          <a:ea typeface="Calibri" panose="020F0502020204030204" pitchFamily="34" charset="0"/>
                          <a:cs typeface="Arial" panose="020B0604020202020204" pitchFamily="34" charset="0"/>
                        </a:rPr>
                        <a:t>POSITION</a:t>
                      </a:r>
                      <a:r>
                        <a:rPr lang="en-US" sz="1600" strike="sngStrike" dirty="0">
                          <a:solidFill>
                            <a:srgbClr val="FF0000"/>
                          </a:solidFill>
                          <a:effectLst/>
                          <a:latin typeface="+mn-lt"/>
                          <a:ea typeface="Calibri" panose="020F0502020204030204" pitchFamily="34" charset="0"/>
                          <a:cs typeface="Arial" panose="020B0604020202020204" pitchFamily="34" charset="0"/>
                        </a:rPr>
                        <a:t>ROLE</a:t>
                      </a:r>
                      <a:r>
                        <a:rPr lang="en-US" sz="1600" dirty="0">
                          <a:effectLst/>
                          <a:latin typeface="+mn-lt"/>
                          <a:ea typeface="Calibri" panose="020F0502020204030204" pitchFamily="34" charset="0"/>
                          <a:cs typeface="Arial" panose="020B0604020202020204" pitchFamily="34" charset="0"/>
                        </a:rPr>
                        <a:t> is "01".</a:t>
                      </a:r>
                      <a:endParaRPr kumimoji="0" lang="en-US" sz="1600" strike="sngStrike" kern="1200" baseline="0" dirty="0">
                        <a:solidFill>
                          <a:schemeClr val="dk1"/>
                        </a:solidFill>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sz="1600" strike="noStrike" kern="1200" baseline="0" dirty="0">
                          <a:solidFill>
                            <a:schemeClr val="dk1"/>
                          </a:solidFill>
                          <a:latin typeface="+mn-lt"/>
                          <a:ea typeface="+mn-ea"/>
                          <a:cs typeface="+mn-cs"/>
                        </a:rPr>
                        <a:t>F</a:t>
                      </a:r>
                    </a:p>
                  </a:txBody>
                  <a:tcPr/>
                </a:tc>
                <a:tc>
                  <a:txBody>
                    <a:bodyPr/>
                    <a:lstStyle/>
                    <a:p>
                      <a:pPr marL="0" indent="0" algn="l" rtl="0" eaLnBrk="1" latinLnBrk="0" hangingPunct="1">
                        <a:spcBef>
                          <a:spcPts val="600"/>
                        </a:spcBef>
                        <a:spcAft>
                          <a:spcPts val="600"/>
                        </a:spcAft>
                        <a:buFont typeface="Arial" pitchFamily="34" charset="0"/>
                        <a:buNone/>
                      </a:pPr>
                      <a:r>
                        <a:rPr kumimoji="0" lang="en-US" sz="1600" strike="sngStrike" kern="1200" baseline="0" dirty="0">
                          <a:solidFill>
                            <a:schemeClr val="dk1"/>
                          </a:solidFill>
                          <a:latin typeface="+mn-lt"/>
                          <a:ea typeface="+mn-ea"/>
                          <a:cs typeface="+mn-cs"/>
                        </a:rPr>
                        <a:t>PEIMS 3</a:t>
                      </a:r>
                    </a:p>
                    <a:p>
                      <a:pPr marL="0" indent="0" algn="l" rtl="0" eaLnBrk="1" latinLnBrk="0" hangingPunct="1">
                        <a:spcBef>
                          <a:spcPts val="600"/>
                        </a:spcBef>
                        <a:spcAft>
                          <a:spcPts val="600"/>
                        </a:spcAft>
                        <a:buFont typeface="Arial" pitchFamily="34" charset="0"/>
                        <a:buNone/>
                      </a:pPr>
                      <a:r>
                        <a:rPr kumimoji="0" lang="en-US" sz="1600" strike="noStrike" kern="1200" baseline="0" dirty="0">
                          <a:solidFill>
                            <a:schemeClr val="dk1"/>
                          </a:solidFill>
                          <a:latin typeface="+mn-lt"/>
                          <a:ea typeface="+mn-ea"/>
                          <a:cs typeface="+mn-cs"/>
                        </a:rPr>
                        <a:t>CRF</a:t>
                      </a:r>
                    </a:p>
                    <a:p>
                      <a:pPr marL="0" indent="0" algn="l" rtl="0" eaLnBrk="1" latinLnBrk="0" hangingPunct="1">
                        <a:spcBef>
                          <a:spcPts val="600"/>
                        </a:spcBef>
                        <a:spcAft>
                          <a:spcPts val="600"/>
                        </a:spcAft>
                        <a:buFont typeface="Arial" pitchFamily="34" charset="0"/>
                        <a:buNone/>
                      </a:pPr>
                      <a:r>
                        <a:rPr kumimoji="0" lang="en-US" sz="1600" strike="noStrike" kern="1200" baseline="0" dirty="0">
                          <a:solidFill>
                            <a:schemeClr val="dk1"/>
                          </a:solidFill>
                          <a:latin typeface="+mn-lt"/>
                          <a:ea typeface="+mn-ea"/>
                          <a:cs typeface="+mn-cs"/>
                        </a:rPr>
                        <a:t>CRW</a:t>
                      </a:r>
                    </a:p>
                  </a:txBody>
                  <a:tcPr/>
                </a:tc>
                <a:tc>
                  <a:txBody>
                    <a:bodyPr/>
                    <a:lstStyle/>
                    <a:p>
                      <a:pPr marL="0" indent="0">
                        <a:spcBef>
                          <a:spcPts val="0"/>
                        </a:spcBef>
                        <a:spcAft>
                          <a:spcPts val="600"/>
                        </a:spcAft>
                        <a:buFont typeface="Arial" pitchFamily="34" charset="0"/>
                        <a:buNone/>
                      </a:pPr>
                      <a:r>
                        <a:rPr lang="en-US" sz="1600" dirty="0"/>
                        <a:t>District</a:t>
                      </a:r>
                    </a:p>
                    <a:p>
                      <a:pPr marL="0" indent="0">
                        <a:spcBef>
                          <a:spcPts val="0"/>
                        </a:spcBef>
                        <a:spcAft>
                          <a:spcPts val="600"/>
                        </a:spcAft>
                        <a:buFont typeface="Arial" pitchFamily="34" charset="0"/>
                        <a:buNone/>
                      </a:pPr>
                      <a:r>
                        <a:rPr lang="en-US" sz="1600" dirty="0"/>
                        <a:t>Campus</a:t>
                      </a:r>
                    </a:p>
                    <a:p>
                      <a:pPr marL="0" indent="0">
                        <a:spcBef>
                          <a:spcPts val="0"/>
                        </a:spcBef>
                        <a:spcAft>
                          <a:spcPts val="600"/>
                        </a:spcAft>
                        <a:buFont typeface="Arial" pitchFamily="34" charset="0"/>
                        <a:buNone/>
                      </a:pPr>
                      <a:r>
                        <a:rPr lang="en-US" sz="1600" dirty="0"/>
                        <a:t>Charter</a:t>
                      </a:r>
                    </a:p>
                  </a:txBody>
                  <a:tcPr/>
                </a:tc>
                <a:extLst>
                  <a:ext uri="{0D108BD9-81ED-4DB2-BD59-A6C34878D82A}">
                    <a16:rowId xmlns:a16="http://schemas.microsoft.com/office/drawing/2014/main" val="37328973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18</a:t>
            </a:fld>
            <a:endParaRPr lang="en-US" dirty="0"/>
          </a:p>
        </p:txBody>
      </p:sp>
    </p:spTree>
    <p:extLst>
      <p:ext uri="{BB962C8B-B14F-4D97-AF65-F5344CB8AC3E}">
        <p14:creationId xmlns:p14="http://schemas.microsoft.com/office/powerpoint/2010/main" val="174853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3/21/2019</a:t>
            </a:fld>
            <a:endParaRPr lang="en-US" dirty="0"/>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19</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12" name="Rectangle 11" descr="box around Background" title="box">
            <a:extLst>
              <a:ext uri="{FF2B5EF4-FFF2-40B4-BE49-F238E27FC236}">
                <a16:creationId xmlns:a16="http://schemas.microsoft.com/office/drawing/2014/main" id="{3DE1DC5D-D2A1-49C1-A0A2-56DE96C13685}"/>
              </a:ext>
            </a:extLst>
          </p:cNvPr>
          <p:cNvSpPr/>
          <p:nvPr/>
        </p:nvSpPr>
        <p:spPr>
          <a:xfrm>
            <a:off x="304800" y="1113181"/>
            <a:ext cx="8205788" cy="45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001095"/>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Sunset Review</a:t>
            </a:r>
          </a:p>
          <a:p>
            <a:pPr marL="514350" indent="-514350">
              <a:spcBef>
                <a:spcPts val="600"/>
              </a:spcBef>
              <a:spcAft>
                <a:spcPts val="600"/>
              </a:spcAft>
              <a:buFont typeface="+mj-lt"/>
              <a:buAutoNum type="romanUcPeriod"/>
            </a:pPr>
            <a:r>
              <a:rPr lang="en-US" sz="2600" b="1" dirty="0">
                <a:solidFill>
                  <a:sysClr val="windowText" lastClr="000000"/>
                </a:solidFill>
              </a:rPr>
              <a:t>TSDS Classroom Roster Collection</a:t>
            </a:r>
          </a:p>
          <a:p>
            <a:pPr marL="514350" indent="-514350">
              <a:spcBef>
                <a:spcPts val="600"/>
              </a:spcBef>
              <a:spcAft>
                <a:spcPts val="600"/>
              </a:spcAft>
              <a:buFont typeface="+mj-lt"/>
              <a:buAutoNum type="romanUcPeriod"/>
            </a:pPr>
            <a:r>
              <a:rPr lang="en-US" sz="2600" b="1" dirty="0">
                <a:solidFill>
                  <a:sysClr val="windowText" lastClr="000000"/>
                </a:solidFill>
              </a:rPr>
              <a:t>Business Rule Impact</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a:bodyPr>
          <a:lstStyle/>
          <a:p>
            <a:r>
              <a:rPr lang="en-US" dirty="0"/>
              <a:t>Senate Bill 174 (SB 174) and House Bill 3 (HB 3) were among the bills signed into law during the 81st legislative session that impacted the data that local education agencies (LEAs) must submit through PEIMS.</a:t>
            </a:r>
          </a:p>
          <a:p>
            <a:endParaRPr lang="en-US" dirty="0"/>
          </a:p>
          <a:p>
            <a:r>
              <a:rPr lang="en-US" dirty="0"/>
              <a:t>HB 3 relates to public school accountability, curriculum, and promotion requirements.</a:t>
            </a:r>
          </a:p>
          <a:p>
            <a:endParaRPr lang="en-US" dirty="0"/>
          </a:p>
          <a:p>
            <a:r>
              <a:rPr lang="en-US" dirty="0"/>
              <a:t>SB 174 relates to accountability of institutions of higher education, including educator preparation programs, and online institution résumés for public institutions of higher education.</a:t>
            </a: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HB 3 updated TEC Section 32.258</a:t>
            </a:r>
          </a:p>
          <a:p>
            <a:pPr lvl="1"/>
            <a:r>
              <a:rPr lang="en-US" dirty="0"/>
              <a:t>Requires TEA to establish &amp; maintain a student assessment data portal for use by LEAs, teachers, parents and students.</a:t>
            </a:r>
          </a:p>
          <a:p>
            <a:pPr lvl="1"/>
            <a:endParaRPr lang="en-US" dirty="0"/>
          </a:p>
          <a:p>
            <a:pPr lvl="1"/>
            <a:r>
              <a:rPr lang="en-US" dirty="0"/>
              <a:t>Student or the student's parent or other person standing in parental relationship can easily access the student's individual assessment data.</a:t>
            </a:r>
          </a:p>
          <a:p>
            <a:pPr lvl="1"/>
            <a:endParaRPr lang="en-US" dirty="0"/>
          </a:p>
          <a:p>
            <a:pPr lvl="1"/>
            <a:r>
              <a:rPr lang="en-US" dirty="0"/>
              <a:t>An authorized employee of a school district, including a district teacher, can readily access individual assessment data of district students for use in developing strategies for improving student performance.</a:t>
            </a:r>
          </a:p>
          <a:p>
            <a:endParaRPr lang="en-US" dirty="0"/>
          </a:p>
          <a:p>
            <a:pPr marL="0" indent="0">
              <a:buNone/>
            </a:pPr>
            <a:endParaRPr lang="en-US" dirty="0"/>
          </a:p>
        </p:txBody>
      </p:sp>
    </p:spTree>
    <p:extLst>
      <p:ext uri="{BB962C8B-B14F-4D97-AF65-F5344CB8AC3E}">
        <p14:creationId xmlns:p14="http://schemas.microsoft.com/office/powerpoint/2010/main" val="143998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SB174 updated TEC Section 21.045 including:</a:t>
            </a:r>
          </a:p>
          <a:p>
            <a:pPr marL="914400" lvl="1" indent="-457200">
              <a:buAutoNum type="alphaLcParenBoth"/>
            </a:pPr>
            <a:endParaRPr lang="en-US" dirty="0"/>
          </a:p>
          <a:p>
            <a:pPr marL="914400" lvl="1" indent="-457200">
              <a:buAutoNum type="alphaLcParenBoth"/>
            </a:pPr>
            <a:r>
              <a:rPr lang="en-US" dirty="0"/>
              <a:t>The board shall propose rules necessary to establish standards to govern the continuing accountability of all educator preparation programs based on the following information that is disaggregated with respect to race, sex, and ethnicity:</a:t>
            </a:r>
          </a:p>
          <a:p>
            <a:pPr marL="1371600" lvl="3" indent="0">
              <a:buNone/>
            </a:pPr>
            <a:endParaRPr lang="en-US" dirty="0"/>
          </a:p>
          <a:p>
            <a:pPr marL="914400" lvl="2" indent="0">
              <a:buNone/>
            </a:pPr>
            <a:r>
              <a:rPr lang="en-US" sz="2400" dirty="0"/>
              <a:t>(3) achievement, including improvement in achievement, of students taught by beginning teachers for the first three years following certification, to the extent practicable;</a:t>
            </a:r>
          </a:p>
          <a:p>
            <a:pPr marL="4572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1302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The student assessment data portal and the requirement to evaluate the achievement of students taught by teachers for the first three years after certification, significantly impacted PEIMS data collection.  </a:t>
            </a:r>
          </a:p>
          <a:p>
            <a:endParaRPr lang="en-US" dirty="0"/>
          </a:p>
          <a:p>
            <a:pPr lvl="1"/>
            <a:r>
              <a:rPr lang="en-US" dirty="0"/>
              <a:t>Course attempt and course completion data is now collected for students in all courses in grades 1-12.</a:t>
            </a:r>
          </a:p>
          <a:p>
            <a:pPr lvl="1"/>
            <a:endParaRPr lang="en-US" dirty="0"/>
          </a:p>
          <a:p>
            <a:pPr lvl="1"/>
            <a:r>
              <a:rPr lang="en-US" dirty="0"/>
              <a:t>Data collected includes: master schedule, staff ID/demographic, teacher class assignment, student ID/demographic, student section and student transcript. </a:t>
            </a:r>
          </a:p>
          <a:p>
            <a:pPr marL="914400" lvl="1" indent="-457200">
              <a:buAutoNum type="alphaLcParenBoth"/>
            </a:pPr>
            <a:endParaRPr lang="en-US" dirty="0"/>
          </a:p>
          <a:p>
            <a:pPr marL="4572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8874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7</a:t>
            </a:fld>
            <a:endParaRPr lang="en-US" dirty="0"/>
          </a:p>
        </p:txBody>
      </p:sp>
      <p:sp>
        <p:nvSpPr>
          <p:cNvPr id="12" name="Rectangle 11" descr="box around Sunset Review" title="box">
            <a:extLst>
              <a:ext uri="{FF2B5EF4-FFF2-40B4-BE49-F238E27FC236}">
                <a16:creationId xmlns:a16="http://schemas.microsoft.com/office/drawing/2014/main" id="{3DE1DC5D-D2A1-49C1-A0A2-56DE96C13685}"/>
              </a:ext>
            </a:extLst>
          </p:cNvPr>
          <p:cNvSpPr/>
          <p:nvPr/>
        </p:nvSpPr>
        <p:spPr>
          <a:xfrm>
            <a:off x="304800" y="1600200"/>
            <a:ext cx="8205788"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33400" y="1096866"/>
            <a:ext cx="8001000" cy="4001095"/>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Background</a:t>
            </a:r>
          </a:p>
          <a:p>
            <a:pPr marL="514350" indent="-514350">
              <a:spcBef>
                <a:spcPts val="600"/>
              </a:spcBef>
              <a:spcAft>
                <a:spcPts val="600"/>
              </a:spcAft>
              <a:buFont typeface="+mj-lt"/>
              <a:buAutoNum type="romanUcPeriod"/>
            </a:pPr>
            <a:r>
              <a:rPr lang="en-US" sz="2600" b="1" dirty="0">
                <a:solidFill>
                  <a:sysClr val="windowText" lastClr="000000"/>
                </a:solidFill>
              </a:rPr>
              <a:t>Sunset Review</a:t>
            </a:r>
          </a:p>
          <a:p>
            <a:pPr marL="514350" indent="-514350">
              <a:spcBef>
                <a:spcPts val="600"/>
              </a:spcBef>
              <a:spcAft>
                <a:spcPts val="600"/>
              </a:spcAft>
              <a:buFont typeface="+mj-lt"/>
              <a:buAutoNum type="romanUcPeriod"/>
            </a:pPr>
            <a:r>
              <a:rPr lang="en-US" sz="2600" b="1" dirty="0">
                <a:solidFill>
                  <a:sysClr val="windowText" lastClr="000000"/>
                </a:solidFill>
              </a:rPr>
              <a:t>TSDS Classroom Roster Collection</a:t>
            </a:r>
          </a:p>
          <a:p>
            <a:pPr marL="514350" indent="-514350">
              <a:spcBef>
                <a:spcPts val="600"/>
              </a:spcBef>
              <a:spcAft>
                <a:spcPts val="600"/>
              </a:spcAft>
              <a:buFont typeface="+mj-lt"/>
              <a:buAutoNum type="romanUcPeriod"/>
            </a:pPr>
            <a:r>
              <a:rPr lang="en-US" sz="2600" b="1" dirty="0">
                <a:solidFill>
                  <a:sysClr val="windowText" lastClr="000000"/>
                </a:solidFill>
              </a:rPr>
              <a:t>Business Rule Impact</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202737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Sunset review</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Meetings with staff from the following divisions were held: </a:t>
            </a:r>
          </a:p>
          <a:p>
            <a:pPr lvl="1"/>
            <a:endParaRPr lang="en-US" dirty="0"/>
          </a:p>
          <a:p>
            <a:pPr lvl="1"/>
            <a:r>
              <a:rPr lang="en-US" dirty="0"/>
              <a:t>Performance Reporting</a:t>
            </a:r>
          </a:p>
          <a:p>
            <a:pPr lvl="1"/>
            <a:r>
              <a:rPr lang="en-US" dirty="0"/>
              <a:t>Educator Quality Leadership</a:t>
            </a:r>
          </a:p>
          <a:p>
            <a:pPr lvl="1"/>
            <a:r>
              <a:rPr lang="en-US" dirty="0"/>
              <a:t>Educator Evaluation and Support</a:t>
            </a:r>
          </a:p>
          <a:p>
            <a:endParaRPr lang="en-US" dirty="0"/>
          </a:p>
          <a:p>
            <a:r>
              <a:rPr lang="en-US" dirty="0"/>
              <a:t>Goal:  To affirm the current use of the data and the continued need to collect it.  </a:t>
            </a:r>
          </a:p>
          <a:p>
            <a:pPr marL="457200" lvl="1" indent="0">
              <a:buNone/>
            </a:pPr>
            <a:endParaRPr lang="en-US" dirty="0"/>
          </a:p>
          <a:p>
            <a:pPr marL="4572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9471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Sunset review</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r>
              <a:rPr lang="en-US" dirty="0"/>
              <a:t>In the past, the teacher class assignment and student class enrollment data was usable as collected, however:</a:t>
            </a:r>
          </a:p>
          <a:p>
            <a:endParaRPr lang="en-US" dirty="0"/>
          </a:p>
          <a:p>
            <a:pPr lvl="1"/>
            <a:r>
              <a:rPr lang="en-US" dirty="0"/>
              <a:t>The current assessment vendor cannot use the data in the timeframe in which it is collected.</a:t>
            </a:r>
          </a:p>
          <a:p>
            <a:pPr lvl="1"/>
            <a:endParaRPr lang="en-US" dirty="0"/>
          </a:p>
          <a:p>
            <a:pPr lvl="1"/>
            <a:r>
              <a:rPr lang="en-US" dirty="0"/>
              <a:t>There is a need to provide the assessment vendor with Fall class roster information in advance of End of Course (EOC) assessments occurring in December, and a Winter class roster in advance of State of Texas Assessments of Academic Readiness (STAAR) and EOC assessments occurring in May.  </a:t>
            </a:r>
          </a:p>
          <a:p>
            <a:pPr marL="457200" lvl="1" indent="0">
              <a:buNone/>
            </a:pPr>
            <a:endParaRPr lang="en-US" dirty="0"/>
          </a:p>
          <a:p>
            <a:pPr marL="4572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80167303"/>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45A69-778E-4D41-A5A4-6C4FF643281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be34aaa-abcf-45b4-9d30-63c3dafe6360"/>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78899</TotalTime>
  <Words>1332</Words>
  <Application>Microsoft Office PowerPoint</Application>
  <PresentationFormat>On-screen Show (4:3)</PresentationFormat>
  <Paragraphs>272</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Tw Cen MT</vt:lpstr>
      <vt:lpstr>Tw Cen MT Condensed</vt:lpstr>
      <vt:lpstr>Tw Cen MT Condensed Extra Bold</vt:lpstr>
      <vt:lpstr>Wingdings</vt:lpstr>
      <vt:lpstr>TSDS Template 2017 - Circles - Dark</vt:lpstr>
      <vt:lpstr>TSDS Classroom Roster Collection</vt:lpstr>
      <vt:lpstr>CONTENTS</vt:lpstr>
      <vt:lpstr>Background</vt:lpstr>
      <vt:lpstr>Background</vt:lpstr>
      <vt:lpstr>Background</vt:lpstr>
      <vt:lpstr>Background</vt:lpstr>
      <vt:lpstr>CONTENTS</vt:lpstr>
      <vt:lpstr>Sunset review</vt:lpstr>
      <vt:lpstr>Sunset review</vt:lpstr>
      <vt:lpstr>CONTENTS</vt:lpstr>
      <vt:lpstr>TSDS Classroom Roster Collection</vt:lpstr>
      <vt:lpstr>TSDS Classroom Roster Collection</vt:lpstr>
      <vt:lpstr>TSDS Classroom Roster Collection</vt:lpstr>
      <vt:lpstr>TSDS Classroom Roster Collection</vt:lpstr>
      <vt:lpstr>CONTENTS</vt:lpstr>
      <vt:lpstr>BUSINESS Rule Impact </vt:lpstr>
      <vt:lpstr>Business Rule Impact </vt:lpstr>
      <vt:lpstr>Rule Impact - Notable Rule Changes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1907</cp:revision>
  <cp:lastPrinted>2018-02-01T22:53:24Z</cp:lastPrinted>
  <dcterms:created xsi:type="dcterms:W3CDTF">2009-09-01T20:11:00Z</dcterms:created>
  <dcterms:modified xsi:type="dcterms:W3CDTF">2019-03-21T22:53:26Z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