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40"/>
  </p:notesMasterIdLst>
  <p:handoutMasterIdLst>
    <p:handoutMasterId r:id="rId41"/>
  </p:handoutMasterIdLst>
  <p:sldIdLst>
    <p:sldId id="466" r:id="rId5"/>
    <p:sldId id="758" r:id="rId6"/>
    <p:sldId id="710" r:id="rId7"/>
    <p:sldId id="713" r:id="rId8"/>
    <p:sldId id="703" r:id="rId9"/>
    <p:sldId id="759" r:id="rId10"/>
    <p:sldId id="760" r:id="rId11"/>
    <p:sldId id="746" r:id="rId12"/>
    <p:sldId id="725" r:id="rId13"/>
    <p:sldId id="722" r:id="rId14"/>
    <p:sldId id="718" r:id="rId15"/>
    <p:sldId id="719" r:id="rId16"/>
    <p:sldId id="720" r:id="rId17"/>
    <p:sldId id="723" r:id="rId18"/>
    <p:sldId id="748" r:id="rId19"/>
    <p:sldId id="749" r:id="rId20"/>
    <p:sldId id="731" r:id="rId21"/>
    <p:sldId id="728" r:id="rId22"/>
    <p:sldId id="717" r:id="rId23"/>
    <p:sldId id="735" r:id="rId24"/>
    <p:sldId id="736" r:id="rId25"/>
    <p:sldId id="737" r:id="rId26"/>
    <p:sldId id="738" r:id="rId27"/>
    <p:sldId id="729" r:id="rId28"/>
    <p:sldId id="733" r:id="rId29"/>
    <p:sldId id="744" r:id="rId30"/>
    <p:sldId id="750" r:id="rId31"/>
    <p:sldId id="752" r:id="rId32"/>
    <p:sldId id="751" r:id="rId33"/>
    <p:sldId id="753" r:id="rId34"/>
    <p:sldId id="754" r:id="rId35"/>
    <p:sldId id="755" r:id="rId36"/>
    <p:sldId id="756" r:id="rId37"/>
    <p:sldId id="757" r:id="rId38"/>
    <p:sldId id="264" r:id="rId39"/>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1" userDrawn="1">
          <p15:clr>
            <a:srgbClr val="A4A3A4"/>
          </p15:clr>
        </p15:guide>
        <p15:guide id="2" pos="22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 id="3" name="Johnson, Scott" initials="JS" lastIdx="1" clrIdx="3">
    <p:extLst>
      <p:ext uri="{19B8F6BF-5375-455C-9EA6-DF929625EA0E}">
        <p15:presenceInfo xmlns:p15="http://schemas.microsoft.com/office/powerpoint/2012/main" userId="S::Scott.Johnson@tea.texas.gov::bec97677-f0c6-4bfb-b610-83dc740618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006299"/>
    <a:srgbClr val="FFFFFF"/>
    <a:srgbClr val="00486E"/>
    <a:srgbClr val="FFCC66"/>
    <a:srgbClr val="FFCC99"/>
    <a:srgbClr val="FFFF99"/>
    <a:srgbClr val="47EBFF"/>
    <a:srgbClr val="81F0FF"/>
    <a:srgbClr val="8DDC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3FB6FE-3648-463B-A4F9-704AAA0BD475}" v="1" dt="2019-03-18T19:36:45.958"/>
  </p1510:revLst>
</p1510:revInfo>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17" autoAdjust="0"/>
    <p:restoredTop sz="94026" autoAdjust="0"/>
  </p:normalViewPr>
  <p:slideViewPr>
    <p:cSldViewPr>
      <p:cViewPr varScale="1">
        <p:scale>
          <a:sx n="98" d="100"/>
          <a:sy n="98" d="100"/>
        </p:scale>
        <p:origin x="102" y="28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p:cViewPr varScale="1">
        <p:scale>
          <a:sx n="81" d="100"/>
          <a:sy n="81" d="100"/>
        </p:scale>
        <p:origin x="3660" y="108"/>
      </p:cViewPr>
      <p:guideLst>
        <p:guide orient="horz" pos="2921"/>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Scott" userId="bec97677-f0c6-4bfb-b610-83dc74061801" providerId="ADAL" clId="{DE3FB6FE-3648-463B-A4F9-704AAA0BD475}"/>
    <pc:docChg chg="addSld delSld modSld">
      <pc:chgData name="Johnson, Scott" userId="bec97677-f0c6-4bfb-b610-83dc74061801" providerId="ADAL" clId="{DE3FB6FE-3648-463B-A4F9-704AAA0BD475}" dt="2019-03-18T19:37:11.013" v="5" actId="20577"/>
      <pc:docMkLst>
        <pc:docMk/>
      </pc:docMkLst>
      <pc:sldChg chg="del">
        <pc:chgData name="Johnson, Scott" userId="bec97677-f0c6-4bfb-b610-83dc74061801" providerId="ADAL" clId="{DE3FB6FE-3648-463B-A4F9-704AAA0BD475}" dt="2019-03-18T19:36:48.378" v="1" actId="2696"/>
        <pc:sldMkLst>
          <pc:docMk/>
          <pc:sldMk cId="3786162170" sldId="708"/>
        </pc:sldMkLst>
      </pc:sldChg>
      <pc:sldChg chg="del">
        <pc:chgData name="Johnson, Scott" userId="bec97677-f0c6-4bfb-b610-83dc74061801" providerId="ADAL" clId="{DE3FB6FE-3648-463B-A4F9-704AAA0BD475}" dt="2019-03-18T19:36:50.897" v="2" actId="2696"/>
        <pc:sldMkLst>
          <pc:docMk/>
          <pc:sldMk cId="2176990469" sldId="709"/>
        </pc:sldMkLst>
      </pc:sldChg>
      <pc:sldChg chg="add">
        <pc:chgData name="Johnson, Scott" userId="bec97677-f0c6-4bfb-b610-83dc74061801" providerId="ADAL" clId="{DE3FB6FE-3648-463B-A4F9-704AAA0BD475}" dt="2019-03-18T19:36:45.943" v="0" actId="20577"/>
        <pc:sldMkLst>
          <pc:docMk/>
          <pc:sldMk cId="877422872" sldId="759"/>
        </pc:sldMkLst>
      </pc:sldChg>
      <pc:sldChg chg="modSp add">
        <pc:chgData name="Johnson, Scott" userId="bec97677-f0c6-4bfb-b610-83dc74061801" providerId="ADAL" clId="{DE3FB6FE-3648-463B-A4F9-704AAA0BD475}" dt="2019-03-18T19:37:11.013" v="5" actId="20577"/>
        <pc:sldMkLst>
          <pc:docMk/>
          <pc:sldMk cId="1601210464" sldId="760"/>
        </pc:sldMkLst>
        <pc:spChg chg="mod">
          <ac:chgData name="Johnson, Scott" userId="bec97677-f0c6-4bfb-b610-83dc74061801" providerId="ADAL" clId="{DE3FB6FE-3648-463B-A4F9-704AAA0BD475}" dt="2019-03-18T19:37:11.013" v="5" actId="20577"/>
          <ac:spMkLst>
            <pc:docMk/>
            <pc:sldMk cId="1601210464" sldId="760"/>
            <ac:spMk id="2" creationId="{743110C3-B67E-4767-A19C-6ABA78D2736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sz="quarter" idx="1"/>
          </p:nvPr>
        </p:nvSpPr>
        <p:spPr>
          <a:xfrm>
            <a:off x="3963746" y="0"/>
            <a:ext cx="3032337" cy="463550"/>
          </a:xfrm>
          <a:prstGeom prst="rect">
            <a:avLst/>
          </a:prstGeom>
        </p:spPr>
        <p:txBody>
          <a:bodyPr vert="horz" lIns="92921" tIns="46462" rIns="92921" bIns="46462" rtlCol="0"/>
          <a:lstStyle>
            <a:lvl1pPr algn="r">
              <a:defRPr sz="1200"/>
            </a:lvl1pPr>
          </a:lstStyle>
          <a:p>
            <a:fld id="{A030672E-E987-4208-B802-497B74C6D590}" type="datetimeFigureOut">
              <a:rPr lang="en-US" smtClean="0"/>
              <a:pPr/>
              <a:t>3/19/2019</a:t>
            </a:fld>
            <a:endParaRPr lang="en-US" dirty="0"/>
          </a:p>
        </p:txBody>
      </p:sp>
      <p:sp>
        <p:nvSpPr>
          <p:cNvPr id="4" name="Footer Placeholder 3"/>
          <p:cNvSpPr>
            <a:spLocks noGrp="1"/>
          </p:cNvSpPr>
          <p:nvPr>
            <p:ph type="ftr" sz="quarter" idx="2"/>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746" y="8805841"/>
            <a:ext cx="3032337" cy="463550"/>
          </a:xfrm>
          <a:prstGeom prst="rect">
            <a:avLst/>
          </a:prstGeom>
        </p:spPr>
        <p:txBody>
          <a:bodyPr vert="horz" lIns="92921" tIns="46462" rIns="92921" bIns="46462" rtlCol="0" anchor="b"/>
          <a:lstStyle>
            <a:lvl1pPr algn="r">
              <a:defRPr sz="1200"/>
            </a:lvl1pPr>
          </a:lstStyle>
          <a:p>
            <a:fld id="{563BF832-B673-4E9B-A5C5-DEC0860B5060}" type="slidenum">
              <a:rPr lang="en-US" smtClean="0"/>
              <a:pPr/>
              <a:t>‹#›</a:t>
            </a:fld>
            <a:endParaRPr lang="en-US" dirty="0"/>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idx="1"/>
          </p:nvPr>
        </p:nvSpPr>
        <p:spPr>
          <a:xfrm>
            <a:off x="3963746" y="0"/>
            <a:ext cx="3032337" cy="463550"/>
          </a:xfrm>
          <a:prstGeom prst="rect">
            <a:avLst/>
          </a:prstGeom>
        </p:spPr>
        <p:txBody>
          <a:bodyPr vert="horz" lIns="92921" tIns="46462" rIns="92921" bIns="46462" rtlCol="0"/>
          <a:lstStyle>
            <a:lvl1pPr algn="r">
              <a:defRPr sz="1200"/>
            </a:lvl1pPr>
          </a:lstStyle>
          <a:p>
            <a:fld id="{DB0EB5D8-2522-4108-8D60-F7CA4D8873A0}" type="datetimeFigureOut">
              <a:rPr lang="en-US" smtClean="0"/>
              <a:pPr/>
              <a:t>3/19/2019</a:t>
            </a:fld>
            <a:endParaRPr lang="en-US" dirty="0"/>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21" tIns="46462" rIns="92921" bIns="46462" rtlCol="0" anchor="ctr"/>
          <a:lstStyle/>
          <a:p>
            <a:endParaRPr lang="en-US" dirty="0"/>
          </a:p>
        </p:txBody>
      </p:sp>
      <p:sp>
        <p:nvSpPr>
          <p:cNvPr id="5" name="Notes Placeholder 4"/>
          <p:cNvSpPr>
            <a:spLocks noGrp="1"/>
          </p:cNvSpPr>
          <p:nvPr>
            <p:ph type="body" sz="quarter" idx="3"/>
          </p:nvPr>
        </p:nvSpPr>
        <p:spPr>
          <a:xfrm>
            <a:off x="699770" y="4403726"/>
            <a:ext cx="5598160" cy="4171950"/>
          </a:xfrm>
          <a:prstGeom prst="rect">
            <a:avLst/>
          </a:prstGeom>
        </p:spPr>
        <p:txBody>
          <a:bodyPr vert="horz" lIns="92921" tIns="46462" rIns="92921" bIns="464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6" y="8805841"/>
            <a:ext cx="3032337" cy="463550"/>
          </a:xfrm>
          <a:prstGeom prst="rect">
            <a:avLst/>
          </a:prstGeom>
        </p:spPr>
        <p:txBody>
          <a:bodyPr vert="horz" lIns="92921" tIns="46462" rIns="92921" bIns="46462" rtlCol="0" anchor="b"/>
          <a:lstStyle>
            <a:lvl1pPr algn="r">
              <a:defRPr sz="1200"/>
            </a:lvl1pPr>
          </a:lstStyle>
          <a:p>
            <a:fld id="{7872E534-9B96-469B-99C0-8551271B58B1}" type="slidenum">
              <a:rPr lang="en-US" smtClean="0"/>
              <a:pPr/>
              <a:t>‹#›</a:t>
            </a:fld>
            <a:endParaRPr lang="en-US" dirty="0"/>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81100" y="695325"/>
            <a:ext cx="4635500" cy="34766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32102" indent="-232102" defTabSz="914378">
              <a:spcBef>
                <a:spcPct val="0"/>
              </a:spcBef>
              <a:defRPr/>
            </a:pPr>
            <a:endParaRPr lang="en-US" b="1" dirty="0">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dirty="0"/>
          </a:p>
        </p:txBody>
      </p:sp>
    </p:spTree>
    <p:extLst>
      <p:ext uri="{BB962C8B-B14F-4D97-AF65-F5344CB8AC3E}">
        <p14:creationId xmlns:p14="http://schemas.microsoft.com/office/powerpoint/2010/main" val="233172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5</a:t>
            </a:fld>
            <a:endParaRPr lang="en-US" dirty="0"/>
          </a:p>
        </p:txBody>
      </p:sp>
    </p:spTree>
    <p:extLst>
      <p:ext uri="{BB962C8B-B14F-4D97-AF65-F5344CB8AC3E}">
        <p14:creationId xmlns:p14="http://schemas.microsoft.com/office/powerpoint/2010/main" val="1184948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148863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dirty="0"/>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4584740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E0C7095D-9982-4D29-A6F1-CCB0D5BEEA40}" type="datetime1">
              <a:rPr lang="en-US" smtClean="0"/>
              <a:t>3/19/2019</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67290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30157760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366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92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3682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151877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766103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texasstudentdatasystem.org/TSDS/Education_Data_Warehouse/Core_Collection/Early_Childhood_Data_System/" TargetMode="External"/><Relationship Id="rId2" Type="http://schemas.openxmlformats.org/officeDocument/2006/relationships/hyperlink" Target="https://tea.texas.gov/earlychildhoodeducation.aspx" TargetMode="External"/><Relationship Id="rId1" Type="http://schemas.openxmlformats.org/officeDocument/2006/relationships/slideLayout" Target="../slideLayouts/slideLayout5.xml"/><Relationship Id="rId5" Type="http://schemas.openxmlformats.org/officeDocument/2006/relationships/hyperlink" Target="https://www.texasstudentdatasystem.org/TSDS/TEDS/1920F/TEDS_Section_10_-_TSDS_Core_Collections/" TargetMode="External"/><Relationship Id="rId4" Type="http://schemas.openxmlformats.org/officeDocument/2006/relationships/hyperlink" Target="http://castro.tea.state.tx.us/tsds/teds/2020F/teds-ds5.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a:bodyPr>
          <a:lstStyle/>
          <a:p>
            <a:r>
              <a:rPr lang="en-US" dirty="0"/>
              <a:t>ECDS</a:t>
            </a:r>
          </a:p>
        </p:txBody>
      </p:sp>
      <p:sp>
        <p:nvSpPr>
          <p:cNvPr id="2" name="Subtitle 1">
            <a:extLst>
              <a:ext uri="{FF2B5EF4-FFF2-40B4-BE49-F238E27FC236}">
                <a16:creationId xmlns:a16="http://schemas.microsoft.com/office/drawing/2014/main" id="{5E1960DA-8A72-4011-8834-6F9970FF01D8}"/>
              </a:ext>
            </a:extLst>
          </p:cNvPr>
          <p:cNvSpPr>
            <a:spLocks noGrp="1"/>
          </p:cNvSpPr>
          <p:nvPr>
            <p:ph type="subTitle" idx="1"/>
          </p:nvPr>
        </p:nvSpPr>
        <p:spPr/>
        <p:txBody>
          <a:bodyPr>
            <a:normAutofit/>
          </a:bodyPr>
          <a:lstStyle/>
          <a:p>
            <a:r>
              <a:rPr lang="en-US" sz="2800" dirty="0"/>
              <a:t>Early Childhood Data System</a:t>
            </a:r>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p:txBody>
          <a:bodyPr/>
          <a:lstStyle/>
          <a:p>
            <a:r>
              <a:rPr lang="en-US" dirty="0"/>
              <a:t>March 2019</a:t>
            </a:r>
          </a:p>
        </p:txBody>
      </p:sp>
      <p:sp>
        <p:nvSpPr>
          <p:cNvPr id="7" name="Text Placeholder 6">
            <a:extLst>
              <a:ext uri="{FF2B5EF4-FFF2-40B4-BE49-F238E27FC236}">
                <a16:creationId xmlns:a16="http://schemas.microsoft.com/office/drawing/2014/main" id="{8A43D684-D8D2-4D27-B5CB-9251A02D8663}"/>
              </a:ext>
            </a:extLst>
          </p:cNvPr>
          <p:cNvSpPr>
            <a:spLocks noGrp="1"/>
          </p:cNvSpPr>
          <p:nvPr>
            <p:ph type="body" sz="quarter" idx="13"/>
          </p:nvPr>
        </p:nvSpPr>
        <p:spPr/>
        <p:txBody>
          <a:bodyPr/>
          <a:lstStyle/>
          <a:p>
            <a:r>
              <a:rPr lang="en-US" dirty="0"/>
              <a:t>Ed Linden – Subject Matter Expert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8E5B50-510E-4DCB-896F-6737FF471AEA}"/>
              </a:ext>
            </a:extLst>
          </p:cNvPr>
          <p:cNvSpPr/>
          <p:nvPr/>
        </p:nvSpPr>
        <p:spPr>
          <a:xfrm>
            <a:off x="647700" y="838200"/>
            <a:ext cx="7848600" cy="5509200"/>
          </a:xfrm>
          <a:prstGeom prst="rect">
            <a:avLst/>
          </a:prstGeom>
        </p:spPr>
        <p:txBody>
          <a:bodyPr wrap="square">
            <a:spAutoFit/>
          </a:bodyPr>
          <a:lstStyle/>
          <a:p>
            <a:pPr fontAlgn="ctr"/>
            <a:r>
              <a:rPr lang="en-US" sz="2400" b="1" dirty="0"/>
              <a:t>LEAs are strongly encouraged to begin loading their PEIMS Summer and BOY PK assessment data into the ODS, and preparing the ECDS data by performing the following:</a:t>
            </a:r>
          </a:p>
          <a:p>
            <a:pPr fontAlgn="ctr"/>
            <a:endParaRPr lang="en-US" sz="2600" b="1" dirty="0"/>
          </a:p>
          <a:p>
            <a:pPr marL="742950" lvl="1" indent="-285750" fontAlgn="ctr">
              <a:buFont typeface="Arial" panose="020B0604020202020204" pitchFamily="34" charset="0"/>
              <a:buChar char="•"/>
            </a:pPr>
            <a:r>
              <a:rPr lang="en-US" dirty="0"/>
              <a:t>Run ECDS business validations to start cleaning up Fatal and Special Warnings.</a:t>
            </a:r>
          </a:p>
          <a:p>
            <a:pPr lvl="1" fontAlgn="ctr"/>
            <a:endParaRPr lang="en-US" dirty="0"/>
          </a:p>
          <a:p>
            <a:pPr marL="742950" lvl="1" indent="-285750" fontAlgn="ctr">
              <a:buFont typeface="Arial" panose="020B0604020202020204" pitchFamily="34" charset="0"/>
              <a:buChar char="•"/>
            </a:pPr>
            <a:r>
              <a:rPr lang="en-US" dirty="0"/>
              <a:t>Run ECDS reports to verify totals and assessment information.</a:t>
            </a:r>
          </a:p>
          <a:p>
            <a:pPr lvl="1" fontAlgn="ctr">
              <a:buFont typeface="Wingdings" panose="05000000000000000000" pitchFamily="2" charset="2"/>
              <a:buChar char="§"/>
            </a:pPr>
            <a:endParaRPr lang="en-US" sz="2200" dirty="0"/>
          </a:p>
          <a:p>
            <a:pPr fontAlgn="ctr"/>
            <a:r>
              <a:rPr lang="en-US" sz="2400" b="1" dirty="0"/>
              <a:t>BOY and EOY Prekindergarten assessments:</a:t>
            </a:r>
            <a:br>
              <a:rPr lang="en-US" sz="2400" dirty="0"/>
            </a:br>
            <a:endParaRPr lang="en-US" sz="2400" dirty="0"/>
          </a:p>
          <a:p>
            <a:pPr marL="742950" lvl="1" indent="-285750" fontAlgn="ctr">
              <a:buFont typeface="Arial" panose="020B0604020202020204" pitchFamily="34" charset="0"/>
              <a:buChar char="•"/>
            </a:pPr>
            <a:r>
              <a:rPr lang="en-US" dirty="0"/>
              <a:t>Please contact your ECDS Assessment Vendor to determine when your EOY prekindergarten assessment .xml information will be available.</a:t>
            </a:r>
            <a:br>
              <a:rPr lang="en-US" dirty="0"/>
            </a:br>
            <a:endParaRPr lang="en-US" dirty="0"/>
          </a:p>
          <a:p>
            <a:pPr marL="742950" lvl="1" indent="-285750" fontAlgn="ctr">
              <a:buFont typeface="Arial" panose="020B0604020202020204" pitchFamily="34" charset="0"/>
              <a:buChar char="•"/>
            </a:pPr>
            <a:r>
              <a:rPr lang="en-US" dirty="0"/>
              <a:t>For technical issues with your Prekindergarten ECDS submission, please submit a TIMS ticket so we can track the issue and escalate if needed.</a:t>
            </a:r>
          </a:p>
          <a:p>
            <a:pPr lvl="1" fontAlgn="ctr">
              <a:buFont typeface="Wingdings" panose="05000000000000000000" pitchFamily="2" charset="2"/>
              <a:buChar char="§"/>
            </a:pPr>
            <a:endParaRPr lang="en-US" sz="2200" dirty="0"/>
          </a:p>
        </p:txBody>
      </p:sp>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647700" y="44380"/>
            <a:ext cx="7429499" cy="793820"/>
          </a:xfrm>
        </p:spPr>
        <p:txBody>
          <a:bodyPr>
            <a:normAutofit/>
          </a:bodyPr>
          <a:lstStyle/>
          <a:p>
            <a:r>
              <a:rPr lang="en-US" dirty="0"/>
              <a:t>Guidance: loading ecds data</a:t>
            </a:r>
          </a:p>
        </p:txBody>
      </p:sp>
    </p:spTree>
    <p:extLst>
      <p:ext uri="{BB962C8B-B14F-4D97-AF65-F5344CB8AC3E}">
        <p14:creationId xmlns:p14="http://schemas.microsoft.com/office/powerpoint/2010/main" val="2028886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Guidance: loading ecds data</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11</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228600" y="908201"/>
            <a:ext cx="8686800" cy="5448155"/>
          </a:xfrm>
        </p:spPr>
        <p:txBody>
          <a:bodyPr>
            <a:normAutofit lnSpcReduction="10000"/>
          </a:bodyPr>
          <a:lstStyle/>
          <a:p>
            <a:pPr marL="0" indent="0">
              <a:spcAft>
                <a:spcPts val="100"/>
              </a:spcAft>
              <a:buNone/>
            </a:pPr>
            <a:endParaRPr lang="en-US" sz="2600" dirty="0"/>
          </a:p>
          <a:p>
            <a:pPr marL="0" indent="0">
              <a:spcAft>
                <a:spcPts val="100"/>
              </a:spcAft>
              <a:buNone/>
            </a:pPr>
            <a:r>
              <a:rPr lang="en-US" sz="2600" dirty="0"/>
              <a:t>LEAs can continue to load their pre-K ECDS data into the ODS until </a:t>
            </a:r>
            <a:r>
              <a:rPr lang="en-US" sz="2600" b="1" dirty="0">
                <a:solidFill>
                  <a:schemeClr val="tx2"/>
                </a:solidFill>
              </a:rPr>
              <a:t>July 18, 2019</a:t>
            </a:r>
            <a:r>
              <a:rPr lang="en-US" sz="2600" dirty="0"/>
              <a:t>.</a:t>
            </a:r>
            <a:endParaRPr lang="en-US" sz="2600" b="1" dirty="0">
              <a:solidFill>
                <a:schemeClr val="tx2"/>
              </a:solidFill>
            </a:endParaRPr>
          </a:p>
          <a:p>
            <a:pPr marL="0" indent="0">
              <a:spcAft>
                <a:spcPts val="100"/>
              </a:spcAft>
              <a:buNone/>
            </a:pPr>
            <a:endParaRPr lang="en-US" b="1" dirty="0"/>
          </a:p>
          <a:p>
            <a:pPr lvl="1">
              <a:spcAft>
                <a:spcPts val="100"/>
              </a:spcAft>
            </a:pPr>
            <a:r>
              <a:rPr lang="en-US" dirty="0"/>
              <a:t>2019 </a:t>
            </a:r>
            <a:r>
              <a:rPr lang="en-US" b="1" dirty="0"/>
              <a:t>SUMR1</a:t>
            </a:r>
            <a:r>
              <a:rPr lang="en-US" dirty="0"/>
              <a:t> PEIMS collection will remain open until            </a:t>
            </a:r>
            <a:r>
              <a:rPr lang="en-US" b="1" dirty="0">
                <a:solidFill>
                  <a:schemeClr val="tx2"/>
                </a:solidFill>
              </a:rPr>
              <a:t>June 20, 2019</a:t>
            </a:r>
            <a:r>
              <a:rPr lang="en-US" dirty="0"/>
              <a:t>.</a:t>
            </a:r>
            <a:endParaRPr lang="en-US" b="1" dirty="0">
              <a:solidFill>
                <a:schemeClr val="tx2"/>
              </a:solidFill>
            </a:endParaRPr>
          </a:p>
          <a:p>
            <a:pPr lvl="1">
              <a:spcAft>
                <a:spcPts val="100"/>
              </a:spcAft>
            </a:pPr>
            <a:endParaRPr lang="en-US" dirty="0"/>
          </a:p>
          <a:p>
            <a:pPr lvl="1">
              <a:spcAft>
                <a:spcPts val="100"/>
              </a:spcAft>
            </a:pPr>
            <a:r>
              <a:rPr lang="en-US" dirty="0"/>
              <a:t>Any data loaded after </a:t>
            </a:r>
            <a:r>
              <a:rPr lang="en-US" b="1" dirty="0">
                <a:solidFill>
                  <a:schemeClr val="tx2"/>
                </a:solidFill>
              </a:rPr>
              <a:t>June 20, 2019 </a:t>
            </a:r>
            <a:r>
              <a:rPr lang="en-US" dirty="0"/>
              <a:t>will need to be done through 2019 </a:t>
            </a:r>
            <a:r>
              <a:rPr lang="en-US" b="1" dirty="0"/>
              <a:t>SUMR2</a:t>
            </a:r>
            <a:r>
              <a:rPr lang="en-US" dirty="0"/>
              <a:t> PEIMS.</a:t>
            </a:r>
          </a:p>
          <a:p>
            <a:pPr lvl="1">
              <a:spcAft>
                <a:spcPts val="100"/>
              </a:spcAft>
            </a:pPr>
            <a:endParaRPr lang="en-US" dirty="0"/>
          </a:p>
          <a:p>
            <a:pPr lvl="1">
              <a:spcAft>
                <a:spcPts val="100"/>
              </a:spcAft>
            </a:pPr>
            <a:r>
              <a:rPr lang="en-US" dirty="0"/>
              <a:t>LEAs must </a:t>
            </a:r>
            <a:r>
              <a:rPr lang="en-US" b="1" dirty="0">
                <a:solidFill>
                  <a:schemeClr val="tx2"/>
                </a:solidFill>
              </a:rPr>
              <a:t>re-prepare their data </a:t>
            </a:r>
            <a:r>
              <a:rPr lang="en-US" dirty="0"/>
              <a:t>in the ECDS application after  each upload to the ODS.</a:t>
            </a:r>
            <a:endParaRPr lang="en-US" sz="2800" b="1" dirty="0"/>
          </a:p>
          <a:p>
            <a:pPr marL="0" indent="0">
              <a:buNone/>
            </a:pPr>
            <a:br>
              <a:rPr lang="en-US" dirty="0"/>
            </a:br>
            <a:endParaRPr lang="en-US" dirty="0"/>
          </a:p>
          <a:p>
            <a:pPr marL="457200" lvl="1"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3943045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guidance: Preparing ecds data</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12</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228600" y="908201"/>
            <a:ext cx="8686800" cy="5448155"/>
          </a:xfrm>
        </p:spPr>
        <p:txBody>
          <a:bodyPr>
            <a:normAutofit lnSpcReduction="10000"/>
          </a:bodyPr>
          <a:lstStyle/>
          <a:p>
            <a:pPr marL="0" indent="0">
              <a:spcAft>
                <a:spcPts val="0"/>
              </a:spcAft>
              <a:buNone/>
            </a:pPr>
            <a:endParaRPr lang="en-US" sz="2600" dirty="0"/>
          </a:p>
          <a:p>
            <a:pPr marL="0" indent="0">
              <a:spcAft>
                <a:spcPts val="0"/>
              </a:spcAft>
              <a:buNone/>
            </a:pPr>
            <a:r>
              <a:rPr lang="en-US" sz="2600" dirty="0"/>
              <a:t>ECDS is </a:t>
            </a:r>
            <a:r>
              <a:rPr lang="en-US" sz="2600" b="1" dirty="0">
                <a:solidFill>
                  <a:schemeClr val="tx2"/>
                </a:solidFill>
              </a:rPr>
              <a:t>extracting the most current PEIMS data </a:t>
            </a:r>
            <a:r>
              <a:rPr lang="en-US" sz="2600" dirty="0"/>
              <a:t>that was loaded into the ODS. LEAs should load all PEIMS SUMR  interchanges needed for ECDS reporting.</a:t>
            </a:r>
          </a:p>
          <a:p>
            <a:pPr>
              <a:spcAft>
                <a:spcPts val="0"/>
              </a:spcAft>
            </a:pPr>
            <a:endParaRPr lang="en-US" sz="2400" b="1" dirty="0"/>
          </a:p>
          <a:p>
            <a:pPr lvl="1">
              <a:spcBef>
                <a:spcPts val="0"/>
              </a:spcBef>
              <a:spcAft>
                <a:spcPts val="0"/>
              </a:spcAft>
            </a:pPr>
            <a:r>
              <a:rPr lang="en-US" b="1" dirty="0"/>
              <a:t>2019 SUMR 2</a:t>
            </a:r>
            <a:r>
              <a:rPr lang="en-US" dirty="0"/>
              <a:t>: If an LEA has </a:t>
            </a:r>
            <a:r>
              <a:rPr lang="en-US" b="1" dirty="0">
                <a:solidFill>
                  <a:schemeClr val="tx2"/>
                </a:solidFill>
              </a:rPr>
              <a:t>loaded any data into PEIMS Summer Resubmission</a:t>
            </a:r>
            <a:r>
              <a:rPr lang="en-US" dirty="0"/>
              <a:t>, the system will extract and use data for ECDS purposes when the user prepares the data.</a:t>
            </a:r>
          </a:p>
          <a:p>
            <a:pPr marL="365760" lvl="1" indent="0">
              <a:spcBef>
                <a:spcPts val="0"/>
              </a:spcBef>
              <a:spcAft>
                <a:spcPts val="0"/>
              </a:spcAft>
              <a:buNone/>
            </a:pPr>
            <a:endParaRPr lang="en-US" dirty="0"/>
          </a:p>
          <a:p>
            <a:pPr marL="640080" lvl="2" indent="0">
              <a:spcBef>
                <a:spcPts val="0"/>
              </a:spcBef>
              <a:spcAft>
                <a:spcPts val="0"/>
              </a:spcAft>
              <a:buNone/>
            </a:pPr>
            <a:r>
              <a:rPr lang="en-US" sz="2400" dirty="0"/>
              <a:t>If an LEA </a:t>
            </a:r>
            <a:r>
              <a:rPr lang="en-US" sz="2400" u="sng" dirty="0"/>
              <a:t>does</a:t>
            </a:r>
            <a:r>
              <a:rPr lang="en-US" sz="2400" dirty="0"/>
              <a:t> </a:t>
            </a:r>
            <a:r>
              <a:rPr lang="en-US" sz="2400" u="sng" dirty="0"/>
              <a:t>not</a:t>
            </a:r>
            <a:r>
              <a:rPr lang="en-US" sz="2400" dirty="0"/>
              <a:t> want to utilize data loaded in their PEIMS Summer Resubmission for ECDS, then the LEA must perform an </a:t>
            </a:r>
            <a:r>
              <a:rPr lang="en-US" sz="2400" b="1" dirty="0">
                <a:solidFill>
                  <a:schemeClr val="tx2"/>
                </a:solidFill>
              </a:rPr>
              <a:t>ODS delete of 2019 SUMR2 </a:t>
            </a:r>
            <a:r>
              <a:rPr lang="en-US" sz="2400" dirty="0"/>
              <a:t>and </a:t>
            </a:r>
            <a:r>
              <a:rPr lang="en-US" sz="2400" b="1" dirty="0">
                <a:solidFill>
                  <a:schemeClr val="tx2"/>
                </a:solidFill>
              </a:rPr>
              <a:t>re-prepare</a:t>
            </a:r>
            <a:r>
              <a:rPr lang="en-US" sz="2400" dirty="0"/>
              <a:t> their ECDS collection. </a:t>
            </a:r>
            <a:endParaRPr lang="en-US" sz="2400" b="1" dirty="0"/>
          </a:p>
          <a:p>
            <a:pPr marL="0" indent="0">
              <a:buNone/>
            </a:pPr>
            <a:br>
              <a:rPr lang="en-US" dirty="0"/>
            </a:br>
            <a:endParaRPr lang="en-US" dirty="0"/>
          </a:p>
          <a:p>
            <a:pPr marL="457200" lvl="1"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345038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GUIDANCE: Deleting ecds data</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287531" y="915759"/>
            <a:ext cx="8001000" cy="5448155"/>
          </a:xfrm>
        </p:spPr>
        <p:txBody>
          <a:bodyPr>
            <a:normAutofit fontScale="92500"/>
          </a:bodyPr>
          <a:lstStyle/>
          <a:p>
            <a:pPr marL="0" indent="0">
              <a:spcBef>
                <a:spcPts val="0"/>
              </a:spcBef>
              <a:spcAft>
                <a:spcPts val="0"/>
              </a:spcAft>
              <a:buNone/>
            </a:pPr>
            <a:r>
              <a:rPr lang="en-US" sz="2600" dirty="0"/>
              <a:t>For assessment data corrections that </a:t>
            </a:r>
            <a:r>
              <a:rPr lang="en-US" sz="2600" b="1" dirty="0"/>
              <a:t>cannot be resolved </a:t>
            </a:r>
            <a:r>
              <a:rPr lang="en-US" sz="2600" dirty="0"/>
              <a:t>with a </a:t>
            </a:r>
            <a:r>
              <a:rPr lang="en-US" sz="2600" b="1" dirty="0"/>
              <a:t>ODS reload </a:t>
            </a:r>
            <a:r>
              <a:rPr lang="en-US" sz="2600" dirty="0"/>
              <a:t>and </a:t>
            </a:r>
            <a:r>
              <a:rPr lang="en-US" sz="2600" b="1" dirty="0"/>
              <a:t>ECDS prepare</a:t>
            </a:r>
            <a:r>
              <a:rPr lang="en-US" sz="2600" dirty="0"/>
              <a:t>, an LEA would need to run either of the following deletes:</a:t>
            </a:r>
          </a:p>
          <a:p>
            <a:pPr>
              <a:spcBef>
                <a:spcPts val="0"/>
              </a:spcBef>
              <a:spcAft>
                <a:spcPts val="0"/>
              </a:spcAft>
            </a:pPr>
            <a:endParaRPr lang="en-US" sz="2400" dirty="0"/>
          </a:p>
          <a:p>
            <a:pPr lvl="1">
              <a:spcBef>
                <a:spcPts val="0"/>
              </a:spcBef>
              <a:spcAft>
                <a:spcPts val="0"/>
              </a:spcAft>
            </a:pPr>
            <a:r>
              <a:rPr lang="en-US" dirty="0"/>
              <a:t>Delete All ECDS Assessment Data by</a:t>
            </a:r>
            <a:r>
              <a:rPr lang="en-US" b="1" dirty="0"/>
              <a:t> Assessment Title </a:t>
            </a:r>
            <a:r>
              <a:rPr lang="en-US" dirty="0"/>
              <a:t>for</a:t>
            </a:r>
            <a:r>
              <a:rPr lang="en-US" b="1" dirty="0"/>
              <a:t> School Year</a:t>
            </a:r>
            <a:r>
              <a:rPr lang="en-US" dirty="0"/>
              <a:t> in TSDS Delete all Assessment Data for an LEA</a:t>
            </a:r>
          </a:p>
          <a:p>
            <a:pPr lvl="1">
              <a:spcBef>
                <a:spcPts val="0"/>
              </a:spcBef>
              <a:spcAft>
                <a:spcPts val="0"/>
              </a:spcAft>
            </a:pPr>
            <a:endParaRPr lang="en-US" dirty="0"/>
          </a:p>
          <a:p>
            <a:pPr lvl="1">
              <a:spcBef>
                <a:spcPts val="0"/>
              </a:spcBef>
              <a:spcAft>
                <a:spcPts val="0"/>
              </a:spcAft>
            </a:pPr>
            <a:r>
              <a:rPr lang="en-US" dirty="0"/>
              <a:t>Delete All ECDS Assessment Data by</a:t>
            </a:r>
            <a:r>
              <a:rPr lang="en-US" b="1" dirty="0"/>
              <a:t> Assessment Title </a:t>
            </a:r>
            <a:r>
              <a:rPr lang="en-US" dirty="0"/>
              <a:t>for </a:t>
            </a:r>
            <a:r>
              <a:rPr lang="en-US" b="1" dirty="0"/>
              <a:t>School</a:t>
            </a:r>
            <a:r>
              <a:rPr lang="en-US" dirty="0"/>
              <a:t> </a:t>
            </a:r>
            <a:r>
              <a:rPr lang="en-US" b="1" dirty="0"/>
              <a:t>Year</a:t>
            </a:r>
            <a:r>
              <a:rPr lang="en-US" dirty="0"/>
              <a:t> in TSDS for</a:t>
            </a:r>
            <a:r>
              <a:rPr lang="en-US" b="1" dirty="0"/>
              <a:t> </a:t>
            </a:r>
            <a:r>
              <a:rPr lang="en-US" dirty="0"/>
              <a:t>a</a:t>
            </a:r>
            <a:r>
              <a:rPr lang="en-US" b="1" dirty="0"/>
              <a:t> specific student</a:t>
            </a:r>
            <a:br>
              <a:rPr lang="en-US" dirty="0"/>
            </a:br>
            <a:endParaRPr lang="en-US" dirty="0"/>
          </a:p>
          <a:p>
            <a:pPr marL="0" indent="0">
              <a:buNone/>
            </a:pPr>
            <a:r>
              <a:rPr lang="en-US" sz="2600" b="1" dirty="0"/>
              <a:t>Private pre-K Deletes</a:t>
            </a:r>
          </a:p>
          <a:p>
            <a:pPr lvl="1"/>
            <a:r>
              <a:rPr lang="en-US" dirty="0"/>
              <a:t>Private pre-Ks that need a delete of their ODS data, must </a:t>
            </a:r>
            <a:r>
              <a:rPr lang="en-US" b="1" dirty="0">
                <a:solidFill>
                  <a:schemeClr val="tx2"/>
                </a:solidFill>
              </a:rPr>
              <a:t>submit a TIMS ticket </a:t>
            </a:r>
            <a:r>
              <a:rPr lang="en-US" dirty="0"/>
              <a:t>to process the request.  </a:t>
            </a:r>
          </a:p>
          <a:p>
            <a:pPr lvl="1"/>
            <a:endParaRPr lang="en-US" dirty="0"/>
          </a:p>
          <a:p>
            <a:pPr lvl="1"/>
            <a:r>
              <a:rPr lang="en-US" dirty="0"/>
              <a:t>TEA will notify the Private pre-K through TIMS upon the successful deletion of their ODS data.</a:t>
            </a:r>
            <a:endParaRPr lang="en-US" b="1" dirty="0"/>
          </a:p>
          <a:p>
            <a:pPr marL="457200" lvl="1"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1332755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14</a:t>
            </a:fld>
            <a:endParaRPr lang="en-US" dirty="0"/>
          </a:p>
        </p:txBody>
      </p:sp>
      <p:sp>
        <p:nvSpPr>
          <p:cNvPr id="2" name="Rectangle 1">
            <a:extLst>
              <a:ext uri="{FF2B5EF4-FFF2-40B4-BE49-F238E27FC236}">
                <a16:creationId xmlns:a16="http://schemas.microsoft.com/office/drawing/2014/main" id="{1A78B495-487F-447F-AC45-9C2592278B45}"/>
              </a:ext>
            </a:extLst>
          </p:cNvPr>
          <p:cNvSpPr/>
          <p:nvPr/>
        </p:nvSpPr>
        <p:spPr>
          <a:xfrm>
            <a:off x="533400" y="1185454"/>
            <a:ext cx="8077200" cy="3693319"/>
          </a:xfrm>
          <a:prstGeom prst="rect">
            <a:avLst/>
          </a:prstGeom>
        </p:spPr>
        <p:txBody>
          <a:bodyPr wrap="square">
            <a:spAutoFit/>
          </a:bodyPr>
          <a:lstStyle/>
          <a:p>
            <a:pPr>
              <a:spcBef>
                <a:spcPts val="0"/>
              </a:spcBef>
            </a:pPr>
            <a:r>
              <a:rPr lang="en-US" sz="2600" dirty="0"/>
              <a:t>A </a:t>
            </a:r>
            <a:r>
              <a:rPr lang="en-US" sz="2600" b="1" dirty="0"/>
              <a:t>lower</a:t>
            </a:r>
            <a:r>
              <a:rPr lang="en-US" sz="2600" dirty="0"/>
              <a:t> assessment score </a:t>
            </a:r>
            <a:r>
              <a:rPr lang="en-US" sz="2600" u="sng" dirty="0"/>
              <a:t>will not </a:t>
            </a:r>
            <a:r>
              <a:rPr lang="en-US" sz="2600" dirty="0"/>
              <a:t>replace a </a:t>
            </a:r>
            <a:r>
              <a:rPr lang="en-US" sz="2600" b="1" dirty="0"/>
              <a:t>higher</a:t>
            </a:r>
            <a:r>
              <a:rPr lang="en-US" sz="2600" dirty="0"/>
              <a:t> assessment score. If the lower score must be reported, the LEA must perform an </a:t>
            </a:r>
            <a:r>
              <a:rPr lang="en-US" sz="2600" b="1" dirty="0">
                <a:solidFill>
                  <a:schemeClr val="tx2"/>
                </a:solidFill>
              </a:rPr>
              <a:t>ODS delete, </a:t>
            </a:r>
            <a:r>
              <a:rPr lang="en-US" sz="2600" dirty="0"/>
              <a:t>reload</a:t>
            </a:r>
            <a:r>
              <a:rPr lang="en-US" sz="2600" b="1" dirty="0">
                <a:solidFill>
                  <a:schemeClr val="tx2"/>
                </a:solidFill>
              </a:rPr>
              <a:t> </a:t>
            </a:r>
            <a:r>
              <a:rPr lang="en-US" sz="2600" dirty="0"/>
              <a:t>the</a:t>
            </a:r>
            <a:r>
              <a:rPr lang="en-US" sz="2600" b="1" dirty="0">
                <a:solidFill>
                  <a:schemeClr val="tx2"/>
                </a:solidFill>
              </a:rPr>
              <a:t> lower score </a:t>
            </a:r>
            <a:r>
              <a:rPr lang="en-US" sz="2600" dirty="0"/>
              <a:t>and</a:t>
            </a:r>
            <a:r>
              <a:rPr lang="en-US" sz="2600" b="1" dirty="0">
                <a:solidFill>
                  <a:schemeClr val="tx2"/>
                </a:solidFill>
              </a:rPr>
              <a:t> re-prepare </a:t>
            </a:r>
            <a:r>
              <a:rPr lang="en-US" sz="2600" dirty="0"/>
              <a:t>the data.</a:t>
            </a:r>
          </a:p>
          <a:p>
            <a:pPr>
              <a:spcBef>
                <a:spcPts val="0"/>
              </a:spcBef>
            </a:pPr>
            <a:endParaRPr lang="en-US" sz="2600" dirty="0"/>
          </a:p>
          <a:p>
            <a:pPr>
              <a:spcBef>
                <a:spcPts val="0"/>
              </a:spcBef>
            </a:pPr>
            <a:r>
              <a:rPr lang="en-US" sz="2600" dirty="0"/>
              <a:t>LEAs must </a:t>
            </a:r>
            <a:r>
              <a:rPr lang="en-US" sz="2600" b="1" dirty="0"/>
              <a:t>verify</a:t>
            </a:r>
            <a:r>
              <a:rPr lang="en-US" sz="2600" dirty="0"/>
              <a:t> their ECDS assessment scores on the </a:t>
            </a:r>
          </a:p>
          <a:p>
            <a:pPr>
              <a:spcBef>
                <a:spcPts val="0"/>
              </a:spcBef>
            </a:pPr>
            <a:r>
              <a:rPr lang="en-US" sz="2600" dirty="0"/>
              <a:t>ECD0-000-006 report if they are wanting to replace a higher score with a lower score or -999 (Not Assessed).</a:t>
            </a:r>
          </a:p>
          <a:p>
            <a:pPr>
              <a:spcBef>
                <a:spcPts val="0"/>
              </a:spcBef>
            </a:pPr>
            <a:endParaRPr lang="en-US" sz="2600" dirty="0"/>
          </a:p>
        </p:txBody>
      </p:sp>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Guidance: ecds Assessment scores</a:t>
            </a:r>
          </a:p>
        </p:txBody>
      </p:sp>
    </p:spTree>
    <p:extLst>
      <p:ext uri="{BB962C8B-B14F-4D97-AF65-F5344CB8AC3E}">
        <p14:creationId xmlns:p14="http://schemas.microsoft.com/office/powerpoint/2010/main" val="3368673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15</a:t>
            </a:fld>
            <a:endParaRPr lang="en-US" dirty="0"/>
          </a:p>
        </p:txBody>
      </p:sp>
      <p:sp>
        <p:nvSpPr>
          <p:cNvPr id="4" name="Title 3">
            <a:extLst>
              <a:ext uri="{FF2B5EF4-FFF2-40B4-BE49-F238E27FC236}">
                <a16:creationId xmlns:a16="http://schemas.microsoft.com/office/drawing/2014/main" id="{86869A44-1787-4DE0-995F-61D7B22B9932}"/>
              </a:ext>
            </a:extLst>
          </p:cNvPr>
          <p:cNvSpPr>
            <a:spLocks noGrp="1"/>
          </p:cNvSpPr>
          <p:nvPr>
            <p:ph type="title"/>
          </p:nvPr>
        </p:nvSpPr>
        <p:spPr>
          <a:xfrm>
            <a:off x="623888" y="5300230"/>
            <a:ext cx="7886700" cy="1024370"/>
          </a:xfrm>
        </p:spPr>
        <p:txBody>
          <a:bodyPr>
            <a:normAutofit/>
          </a:bodyPr>
          <a:lstStyle/>
          <a:p>
            <a:r>
              <a:rPr lang="en-US" sz="5400" dirty="0"/>
              <a:t>2019-2020 collection updates</a:t>
            </a:r>
          </a:p>
        </p:txBody>
      </p:sp>
    </p:spTree>
    <p:extLst>
      <p:ext uri="{BB962C8B-B14F-4D97-AF65-F5344CB8AC3E}">
        <p14:creationId xmlns:p14="http://schemas.microsoft.com/office/powerpoint/2010/main" val="552969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16</a:t>
            </a:fld>
            <a:endParaRPr lang="en-US" dirty="0"/>
          </a:p>
        </p:txBody>
      </p:sp>
      <p:pic>
        <p:nvPicPr>
          <p:cNvPr id="3" name="Picture 2" descr="KG and PK Collection Due Dates" title="KG and PK Collection Due Dates">
            <a:extLst>
              <a:ext uri="{FF2B5EF4-FFF2-40B4-BE49-F238E27FC236}">
                <a16:creationId xmlns:a16="http://schemas.microsoft.com/office/drawing/2014/main" id="{05EC3C8E-A7DD-4E29-B930-57840EB4C003}"/>
              </a:ext>
            </a:extLst>
          </p:cNvPr>
          <p:cNvPicPr>
            <a:picLocks noChangeAspect="1"/>
          </p:cNvPicPr>
          <p:nvPr/>
        </p:nvPicPr>
        <p:blipFill>
          <a:blip r:embed="rId2"/>
          <a:stretch>
            <a:fillRect/>
          </a:stretch>
        </p:blipFill>
        <p:spPr>
          <a:xfrm>
            <a:off x="149252" y="2133600"/>
            <a:ext cx="8836117" cy="4114800"/>
          </a:xfrm>
          <a:prstGeom prst="rect">
            <a:avLst/>
          </a:prstGeom>
        </p:spPr>
      </p:pic>
      <p:sp>
        <p:nvSpPr>
          <p:cNvPr id="6" name="Rectangle 5">
            <a:extLst>
              <a:ext uri="{FF2B5EF4-FFF2-40B4-BE49-F238E27FC236}">
                <a16:creationId xmlns:a16="http://schemas.microsoft.com/office/drawing/2014/main" id="{40E20882-65DD-48A7-8C1A-1604D40726B5}"/>
              </a:ext>
            </a:extLst>
          </p:cNvPr>
          <p:cNvSpPr/>
          <p:nvPr/>
        </p:nvSpPr>
        <p:spPr>
          <a:xfrm>
            <a:off x="149252" y="986790"/>
            <a:ext cx="8918548" cy="954107"/>
          </a:xfrm>
          <a:prstGeom prst="rect">
            <a:avLst/>
          </a:prstGeom>
        </p:spPr>
        <p:txBody>
          <a:bodyPr wrap="square">
            <a:spAutoFit/>
          </a:bodyPr>
          <a:lstStyle/>
          <a:p>
            <a:r>
              <a:rPr lang="en-US" sz="2800" b="1" dirty="0"/>
              <a:t>KG Collection Due: </a:t>
            </a:r>
            <a:r>
              <a:rPr lang="en-US" sz="2800" dirty="0"/>
              <a:t>January 30, 2020</a:t>
            </a:r>
          </a:p>
          <a:p>
            <a:r>
              <a:rPr lang="en-US" sz="2800" b="1" dirty="0"/>
              <a:t>PK Collection Due: </a:t>
            </a:r>
            <a:r>
              <a:rPr lang="en-US" sz="2800" dirty="0"/>
              <a:t>July 16, 2020</a:t>
            </a:r>
          </a:p>
        </p:txBody>
      </p:sp>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Collection due dates</a:t>
            </a:r>
          </a:p>
        </p:txBody>
      </p:sp>
    </p:spTree>
    <p:extLst>
      <p:ext uri="{BB962C8B-B14F-4D97-AF65-F5344CB8AC3E}">
        <p14:creationId xmlns:p14="http://schemas.microsoft.com/office/powerpoint/2010/main" val="3911510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17</a:t>
            </a:fld>
            <a:endParaRPr lang="en-US" dirty="0"/>
          </a:p>
        </p:txBody>
      </p:sp>
      <p:sp>
        <p:nvSpPr>
          <p:cNvPr id="6" name="Rectangle 5">
            <a:extLst>
              <a:ext uri="{FF2B5EF4-FFF2-40B4-BE49-F238E27FC236}">
                <a16:creationId xmlns:a16="http://schemas.microsoft.com/office/drawing/2014/main" id="{5FD60E2A-DF13-4F55-A1FF-5439E72BACE0}"/>
              </a:ext>
            </a:extLst>
          </p:cNvPr>
          <p:cNvSpPr/>
          <p:nvPr/>
        </p:nvSpPr>
        <p:spPr>
          <a:xfrm>
            <a:off x="179070" y="921848"/>
            <a:ext cx="8763000" cy="5632311"/>
          </a:xfrm>
          <a:prstGeom prst="rect">
            <a:avLst/>
          </a:prstGeom>
        </p:spPr>
        <p:txBody>
          <a:bodyPr wrap="square">
            <a:spAutoFit/>
          </a:bodyPr>
          <a:lstStyle/>
          <a:p>
            <a:r>
              <a:rPr lang="en-US" sz="2400" b="1" u="sng" dirty="0"/>
              <a:t>Early Childhood Education Resources link:</a:t>
            </a:r>
          </a:p>
          <a:p>
            <a:pPr marL="342900" indent="-342900">
              <a:buFont typeface="Arial" panose="020B0604020202020204" pitchFamily="34" charset="0"/>
              <a:buChar char="•"/>
            </a:pPr>
            <a:r>
              <a:rPr lang="en-US" sz="2400" dirty="0"/>
              <a:t>All ECDS data elements will be collected from the TSDS collection.</a:t>
            </a:r>
          </a:p>
          <a:p>
            <a:pPr marL="342900" indent="-342900">
              <a:buFont typeface="Arial" panose="020B0604020202020204" pitchFamily="34" charset="0"/>
              <a:buChar char="•"/>
            </a:pPr>
            <a:r>
              <a:rPr lang="en-US" sz="2400" dirty="0"/>
              <a:t>Removal of PEIMS Summer references to TEDS Section 2.3 and 2.4.</a:t>
            </a:r>
          </a:p>
          <a:p>
            <a:pPr marL="342900" indent="-342900">
              <a:buFont typeface="Arial" panose="020B0604020202020204" pitchFamily="34" charset="0"/>
              <a:buChar char="•"/>
            </a:pPr>
            <a:r>
              <a:rPr lang="en-US" sz="2400" dirty="0"/>
              <a:t>No changes to the ECDS Assessment data elements.</a:t>
            </a:r>
          </a:p>
          <a:p>
            <a:pPr marL="342900" indent="-342900">
              <a:buFont typeface="Arial" panose="020B0604020202020204" pitchFamily="34" charset="0"/>
              <a:buChar char="•"/>
            </a:pPr>
            <a:r>
              <a:rPr lang="en-US" sz="2400" dirty="0"/>
              <a:t>No changes to the Private pre-K collection.</a:t>
            </a:r>
          </a:p>
          <a:p>
            <a:pPr marL="342900" indent="-342900">
              <a:buFont typeface="Arial" panose="020B0604020202020204" pitchFamily="34" charset="0"/>
              <a:buChar char="•"/>
            </a:pPr>
            <a:endParaRPr lang="en-US" sz="2400" dirty="0"/>
          </a:p>
          <a:p>
            <a:r>
              <a:rPr lang="en-US" sz="2400" b="1" u="sng" dirty="0"/>
              <a:t>Assessment Specifications link:</a:t>
            </a:r>
          </a:p>
          <a:p>
            <a:pPr marL="342900" indent="-342900">
              <a:buFont typeface="Arial" panose="020B0604020202020204" pitchFamily="34" charset="0"/>
              <a:buChar char="•"/>
            </a:pPr>
            <a:r>
              <a:rPr lang="en-US" sz="2400" dirty="0"/>
              <a:t>Assessments that had fallen off for the 2018-2019 school year have been removed.</a:t>
            </a:r>
          </a:p>
          <a:p>
            <a:pPr marL="342900" indent="-342900">
              <a:buFont typeface="Arial" panose="020B0604020202020204" pitchFamily="34" charset="0"/>
              <a:buChar char="•"/>
            </a:pPr>
            <a:r>
              <a:rPr lang="en-US" sz="2400" dirty="0"/>
              <a:t>Assessment Codes and Titles now match Assessment Title Code table from DC154 in TEDS Section 4.</a:t>
            </a:r>
          </a:p>
          <a:p>
            <a:pPr marL="342900" indent="-342900">
              <a:buFont typeface="Arial" panose="020B0604020202020204" pitchFamily="34" charset="0"/>
              <a:buChar char="•"/>
            </a:pPr>
            <a:endParaRPr lang="en-US" sz="2400" dirty="0"/>
          </a:p>
          <a:p>
            <a:r>
              <a:rPr lang="en-US" sz="2400" b="1" u="sng" dirty="0"/>
              <a:t>ECDS Collection Spreadsheet link:</a:t>
            </a:r>
          </a:p>
          <a:p>
            <a:pPr marL="342900" indent="-342900">
              <a:buFont typeface="Arial" panose="020B0604020202020204" pitchFamily="34" charset="0"/>
              <a:buChar char="•"/>
            </a:pPr>
            <a:r>
              <a:rPr lang="en-US" sz="2400" dirty="0"/>
              <a:t>No changes to spreadsheet for Private pre-Ks.</a:t>
            </a:r>
          </a:p>
          <a:p>
            <a:endParaRPr lang="en-US" sz="2400" dirty="0"/>
          </a:p>
        </p:txBody>
      </p:sp>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a:xfrm>
            <a:off x="381000" y="44380"/>
            <a:ext cx="7696199" cy="793820"/>
          </a:xfrm>
        </p:spPr>
        <p:txBody>
          <a:bodyPr>
            <a:normAutofit/>
          </a:bodyPr>
          <a:lstStyle/>
          <a:p>
            <a:r>
              <a:rPr lang="en-US" dirty="0"/>
              <a:t>TEDS Section 10 UPDATES</a:t>
            </a:r>
          </a:p>
        </p:txBody>
      </p:sp>
    </p:spTree>
    <p:extLst>
      <p:ext uri="{BB962C8B-B14F-4D97-AF65-F5344CB8AC3E}">
        <p14:creationId xmlns:p14="http://schemas.microsoft.com/office/powerpoint/2010/main" val="2594716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18</a:t>
            </a:fld>
            <a:endParaRPr lang="en-US"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p:txBody>
          <a:bodyPr/>
          <a:lstStyle/>
          <a:p>
            <a:r>
              <a:rPr lang="en-US" dirty="0"/>
              <a:t>Data collection changes</a:t>
            </a:r>
          </a:p>
        </p:txBody>
      </p:sp>
      <p:sp>
        <p:nvSpPr>
          <p:cNvPr id="2" name="Rectangle 1">
            <a:extLst>
              <a:ext uri="{FF2B5EF4-FFF2-40B4-BE49-F238E27FC236}">
                <a16:creationId xmlns:a16="http://schemas.microsoft.com/office/drawing/2014/main" id="{241997E0-A4A2-4258-9A12-382883914547}"/>
              </a:ext>
            </a:extLst>
          </p:cNvPr>
          <p:cNvSpPr/>
          <p:nvPr/>
        </p:nvSpPr>
        <p:spPr>
          <a:xfrm>
            <a:off x="179070" y="921848"/>
            <a:ext cx="8763000" cy="5632311"/>
          </a:xfrm>
          <a:prstGeom prst="rect">
            <a:avLst/>
          </a:prstGeom>
        </p:spPr>
        <p:txBody>
          <a:bodyPr wrap="square">
            <a:spAutoFit/>
          </a:bodyPr>
          <a:lstStyle/>
          <a:p>
            <a:r>
              <a:rPr lang="en-US" sz="2400" dirty="0">
                <a:ea typeface="Calibri" panose="020F0502020204030204" pitchFamily="34" charset="0"/>
                <a:cs typeface="Times New Roman" panose="02020603050405020304" pitchFamily="18" charset="0"/>
              </a:rPr>
              <a:t>As a result of the approval of the TSDS Classroom Roster Collection, which changes the timeframe in which teacher-student classroom link is collected, TEA will modify the existing Early Childhood Data System Collection to be submitted by public prekindergarten and kindergarten programs through the </a:t>
            </a:r>
            <a:r>
              <a:rPr lang="en-US" sz="2400" b="1" dirty="0">
                <a:ea typeface="Calibri" panose="020F0502020204030204" pitchFamily="34" charset="0"/>
                <a:cs typeface="Times New Roman" panose="02020603050405020304" pitchFamily="18" charset="0"/>
              </a:rPr>
              <a:t>TSDS collection </a:t>
            </a:r>
            <a:r>
              <a:rPr lang="en-US" sz="2400" dirty="0">
                <a:ea typeface="Calibri" panose="020F0502020204030204" pitchFamily="34" charset="0"/>
                <a:cs typeface="Times New Roman" panose="02020603050405020304" pitchFamily="18" charset="0"/>
              </a:rPr>
              <a:t>only.</a:t>
            </a:r>
          </a:p>
          <a:p>
            <a:endParaRPr lang="en-US" sz="2400" dirty="0">
              <a:cs typeface="Times New Roman" panose="02020603050405020304" pitchFamily="18" charset="0"/>
            </a:endParaRPr>
          </a:p>
          <a:p>
            <a:r>
              <a:rPr lang="en-US" sz="2400" b="1" dirty="0">
                <a:cs typeface="Times New Roman" panose="02020603050405020304" pitchFamily="18" charset="0"/>
              </a:rPr>
              <a:t>Impact summary for the 2019-2020 ECDS Collection:</a:t>
            </a:r>
            <a:br>
              <a:rPr lang="en-US" sz="1200" b="1" dirty="0">
                <a:cs typeface="Times New Roman" panose="02020603050405020304" pitchFamily="18" charset="0"/>
              </a:rPr>
            </a:br>
            <a:endParaRPr lang="en-US" sz="1200" b="1" dirty="0">
              <a:cs typeface="Times New Roman" panose="02020603050405020304" pitchFamily="18" charset="0"/>
            </a:endParaRPr>
          </a:p>
          <a:p>
            <a:pPr marL="342900" indent="-342900">
              <a:buFont typeface="Arial" panose="020B0604020202020204" pitchFamily="34" charset="0"/>
              <a:buChar char="•"/>
            </a:pPr>
            <a:r>
              <a:rPr lang="en-US" sz="2400" dirty="0"/>
              <a:t>Data elements that were </a:t>
            </a:r>
            <a:r>
              <a:rPr lang="en-US" sz="2400" b="1" dirty="0"/>
              <a:t>previously</a:t>
            </a:r>
            <a:r>
              <a:rPr lang="en-US" sz="2400" dirty="0"/>
              <a:t> </a:t>
            </a:r>
            <a:r>
              <a:rPr lang="en-US" sz="2400" b="1" dirty="0"/>
              <a:t>collected</a:t>
            </a:r>
            <a:r>
              <a:rPr lang="en-US" sz="2400" dirty="0"/>
              <a:t> in the </a:t>
            </a:r>
            <a:r>
              <a:rPr lang="en-US" sz="2400" b="1" dirty="0"/>
              <a:t>PEIMS</a:t>
            </a:r>
            <a:r>
              <a:rPr lang="en-US" sz="2400" dirty="0"/>
              <a:t> Summer Submission will now be added as </a:t>
            </a:r>
            <a:r>
              <a:rPr lang="en-US" sz="2400" b="1" dirty="0"/>
              <a:t>new data elements</a:t>
            </a:r>
            <a:r>
              <a:rPr lang="en-US" sz="2400" dirty="0"/>
              <a:t> in the </a:t>
            </a:r>
            <a:r>
              <a:rPr lang="en-US" sz="2400" b="1" dirty="0"/>
              <a:t>TSDS</a:t>
            </a:r>
            <a:r>
              <a:rPr lang="en-US" sz="2400" dirty="0"/>
              <a:t> Collection.</a:t>
            </a:r>
            <a:br>
              <a:rPr lang="en-US" sz="2400" dirty="0"/>
            </a:br>
            <a:endParaRPr lang="en-US" sz="2400" dirty="0"/>
          </a:p>
          <a:p>
            <a:pPr marL="342900" indent="-342900">
              <a:buFont typeface="Arial" panose="020B0604020202020204" pitchFamily="34" charset="0"/>
              <a:buChar char="•"/>
            </a:pPr>
            <a:r>
              <a:rPr lang="en-US" sz="2400" dirty="0"/>
              <a:t>Data elements that are </a:t>
            </a:r>
            <a:r>
              <a:rPr lang="en-US" sz="2400" b="1" dirty="0"/>
              <a:t>existing</a:t>
            </a:r>
            <a:r>
              <a:rPr lang="en-US" sz="2400" dirty="0"/>
              <a:t> </a:t>
            </a:r>
            <a:r>
              <a:rPr lang="en-US" sz="2400" b="1" dirty="0"/>
              <a:t>data elements in the TSDS</a:t>
            </a:r>
            <a:r>
              <a:rPr lang="en-US" sz="2400" dirty="0"/>
              <a:t> Collection will be used to replace the PEIMS data element equivalent.  </a:t>
            </a:r>
          </a:p>
        </p:txBody>
      </p:sp>
    </p:spTree>
    <p:extLst>
      <p:ext uri="{BB962C8B-B14F-4D97-AF65-F5344CB8AC3E}">
        <p14:creationId xmlns:p14="http://schemas.microsoft.com/office/powerpoint/2010/main" val="3467086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19</a:t>
            </a:fld>
            <a:endParaRPr lang="en-US" dirty="0"/>
          </a:p>
        </p:txBody>
      </p:sp>
      <p:sp>
        <p:nvSpPr>
          <p:cNvPr id="9" name="Content Placeholder 8">
            <a:extLst>
              <a:ext uri="{FF2B5EF4-FFF2-40B4-BE49-F238E27FC236}">
                <a16:creationId xmlns:a16="http://schemas.microsoft.com/office/drawing/2014/main" id="{E554084D-3A26-432B-BE41-B2D2595F72C5}"/>
              </a:ext>
            </a:extLst>
          </p:cNvPr>
          <p:cNvSpPr>
            <a:spLocks noGrp="1"/>
          </p:cNvSpPr>
          <p:nvPr>
            <p:ph sz="quarter" idx="4"/>
          </p:nvPr>
        </p:nvSpPr>
        <p:spPr>
          <a:xfrm>
            <a:off x="4572000" y="2150743"/>
            <a:ext cx="4495800" cy="4141790"/>
          </a:xfrm>
        </p:spPr>
        <p:txBody>
          <a:bodyPr>
            <a:normAutofit/>
          </a:bodyPr>
          <a:lstStyle/>
          <a:p>
            <a:r>
              <a:rPr lang="en-US" sz="2200" dirty="0"/>
              <a:t>Demographics, Classroom Link Information, and Special Programs collected from </a:t>
            </a:r>
            <a:r>
              <a:rPr lang="en-US" sz="2200" b="1" dirty="0"/>
              <a:t>TSDS collection only</a:t>
            </a:r>
            <a:r>
              <a:rPr lang="en-US" sz="2200" dirty="0"/>
              <a:t>.</a:t>
            </a:r>
          </a:p>
          <a:p>
            <a:r>
              <a:rPr lang="en-US" sz="2200" dirty="0"/>
              <a:t>District name, Organization Category, and Campus name will be collected from </a:t>
            </a:r>
            <a:r>
              <a:rPr lang="en-US" sz="2200" b="1" dirty="0"/>
              <a:t>AskTED</a:t>
            </a:r>
            <a:r>
              <a:rPr lang="en-US" sz="2200" dirty="0"/>
              <a:t>.</a:t>
            </a:r>
          </a:p>
          <a:p>
            <a:r>
              <a:rPr lang="en-US" sz="2200" dirty="0"/>
              <a:t>Staff Racial Category, Sex, and Hispanic Latino Ethnicity are </a:t>
            </a:r>
            <a:r>
              <a:rPr lang="en-US" sz="2200" b="1" dirty="0"/>
              <a:t>mandatory</a:t>
            </a:r>
            <a:r>
              <a:rPr lang="en-US" sz="2200" dirty="0"/>
              <a:t> data elements required to load ODS data into the </a:t>
            </a:r>
            <a:r>
              <a:rPr lang="en-US" sz="2200" b="1" dirty="0"/>
              <a:t>TSDS collection</a:t>
            </a:r>
            <a:r>
              <a:rPr lang="en-US" sz="2200" dirty="0"/>
              <a:t>. </a:t>
            </a:r>
            <a:r>
              <a:rPr lang="en-US" sz="2200" i="1" dirty="0"/>
              <a:t>(ECDS does not collect this data)</a:t>
            </a:r>
          </a:p>
        </p:txBody>
      </p:sp>
      <p:sp>
        <p:nvSpPr>
          <p:cNvPr id="8" name="Text Placeholder 7">
            <a:extLst>
              <a:ext uri="{FF2B5EF4-FFF2-40B4-BE49-F238E27FC236}">
                <a16:creationId xmlns:a16="http://schemas.microsoft.com/office/drawing/2014/main" id="{CB62DF26-0554-45B5-B1FF-9F86711B49ED}"/>
              </a:ext>
            </a:extLst>
          </p:cNvPr>
          <p:cNvSpPr>
            <a:spLocks noGrp="1"/>
          </p:cNvSpPr>
          <p:nvPr>
            <p:ph type="body" sz="quarter" idx="3"/>
          </p:nvPr>
        </p:nvSpPr>
        <p:spPr>
          <a:xfrm>
            <a:off x="4572000" y="1600199"/>
            <a:ext cx="4512466" cy="533401"/>
          </a:xfrm>
        </p:spPr>
        <p:txBody>
          <a:bodyPr/>
          <a:lstStyle/>
          <a:p>
            <a:pPr algn="ctr"/>
            <a:r>
              <a:rPr lang="en-US" dirty="0"/>
              <a:t>2019-2020</a:t>
            </a:r>
          </a:p>
        </p:txBody>
      </p:sp>
      <p:sp>
        <p:nvSpPr>
          <p:cNvPr id="7" name="Content Placeholder 6">
            <a:extLst>
              <a:ext uri="{FF2B5EF4-FFF2-40B4-BE49-F238E27FC236}">
                <a16:creationId xmlns:a16="http://schemas.microsoft.com/office/drawing/2014/main" id="{8826BB45-EE16-4BAA-803A-0D29B0450BE9}"/>
              </a:ext>
            </a:extLst>
          </p:cNvPr>
          <p:cNvSpPr>
            <a:spLocks noGrp="1"/>
          </p:cNvSpPr>
          <p:nvPr>
            <p:ph sz="half" idx="2"/>
          </p:nvPr>
        </p:nvSpPr>
        <p:spPr>
          <a:xfrm>
            <a:off x="59534" y="2150743"/>
            <a:ext cx="4438648" cy="4141790"/>
          </a:xfrm>
        </p:spPr>
        <p:txBody>
          <a:bodyPr/>
          <a:lstStyle/>
          <a:p>
            <a:r>
              <a:rPr lang="en-US" sz="2200" dirty="0"/>
              <a:t>Demographics, Classroom Link Information, and Special Programs collected from </a:t>
            </a:r>
            <a:r>
              <a:rPr lang="en-US" sz="2200" b="1" dirty="0"/>
              <a:t>PEIMS Summer</a:t>
            </a:r>
            <a:r>
              <a:rPr lang="en-US" sz="2200" dirty="0"/>
              <a:t>.</a:t>
            </a:r>
          </a:p>
          <a:p>
            <a:r>
              <a:rPr lang="en-US" sz="2200" dirty="0"/>
              <a:t>District name, Organization Category, and Campus name collected in </a:t>
            </a:r>
            <a:r>
              <a:rPr lang="en-US" sz="2200" b="1" dirty="0"/>
              <a:t>PEIMS Summer EdOrg.</a:t>
            </a:r>
          </a:p>
          <a:p>
            <a:r>
              <a:rPr lang="en-US" sz="2200" dirty="0"/>
              <a:t>Staff Racial Category, Sex, and Hispanic Latino Ethnicity were </a:t>
            </a:r>
            <a:r>
              <a:rPr lang="en-US" sz="2200" b="1" dirty="0"/>
              <a:t>not</a:t>
            </a:r>
            <a:r>
              <a:rPr lang="en-US" sz="2200" dirty="0"/>
              <a:t> </a:t>
            </a:r>
            <a:r>
              <a:rPr lang="en-US" sz="2200" b="1" dirty="0"/>
              <a:t>mandatory</a:t>
            </a:r>
            <a:r>
              <a:rPr lang="en-US" sz="2200" dirty="0"/>
              <a:t> data elements required to load ODS data into </a:t>
            </a:r>
            <a:r>
              <a:rPr lang="en-US" sz="2200" b="1" dirty="0"/>
              <a:t>PEIMS Summer</a:t>
            </a:r>
            <a:r>
              <a:rPr lang="en-US" sz="2200" dirty="0"/>
              <a:t>.</a:t>
            </a:r>
          </a:p>
          <a:p>
            <a:endParaRPr lang="en-US" sz="2200" dirty="0"/>
          </a:p>
          <a:p>
            <a:endParaRPr lang="en-US" sz="2200" dirty="0"/>
          </a:p>
          <a:p>
            <a:pPr marL="0" indent="0">
              <a:buNone/>
            </a:pPr>
            <a:endParaRPr lang="en-US" dirty="0"/>
          </a:p>
        </p:txBody>
      </p:sp>
      <p:sp>
        <p:nvSpPr>
          <p:cNvPr id="6" name="Text Placeholder 5">
            <a:extLst>
              <a:ext uri="{FF2B5EF4-FFF2-40B4-BE49-F238E27FC236}">
                <a16:creationId xmlns:a16="http://schemas.microsoft.com/office/drawing/2014/main" id="{A9951E78-2F94-4631-BE5C-6F7E664DFD3A}"/>
              </a:ext>
            </a:extLst>
          </p:cNvPr>
          <p:cNvSpPr>
            <a:spLocks noGrp="1"/>
          </p:cNvSpPr>
          <p:nvPr>
            <p:ph type="body" idx="1"/>
          </p:nvPr>
        </p:nvSpPr>
        <p:spPr>
          <a:xfrm>
            <a:off x="59534" y="1600199"/>
            <a:ext cx="4438648" cy="533401"/>
          </a:xfrm>
        </p:spPr>
        <p:txBody>
          <a:bodyPr/>
          <a:lstStyle/>
          <a:p>
            <a:pPr algn="ctr"/>
            <a:r>
              <a:rPr lang="en-US" dirty="0"/>
              <a:t>2018-2019</a:t>
            </a:r>
          </a:p>
        </p:txBody>
      </p:sp>
      <p:sp>
        <p:nvSpPr>
          <p:cNvPr id="3" name="Rectangle 2">
            <a:extLst>
              <a:ext uri="{FF2B5EF4-FFF2-40B4-BE49-F238E27FC236}">
                <a16:creationId xmlns:a16="http://schemas.microsoft.com/office/drawing/2014/main" id="{F9C93A7A-2AEC-416D-B918-D172E128EC12}"/>
              </a:ext>
            </a:extLst>
          </p:cNvPr>
          <p:cNvSpPr/>
          <p:nvPr/>
        </p:nvSpPr>
        <p:spPr>
          <a:xfrm>
            <a:off x="114300" y="951399"/>
            <a:ext cx="8915400" cy="461665"/>
          </a:xfrm>
          <a:prstGeom prst="rect">
            <a:avLst/>
          </a:prstGeom>
        </p:spPr>
        <p:txBody>
          <a:bodyPr wrap="square">
            <a:spAutoFit/>
          </a:bodyPr>
          <a:lstStyle/>
          <a:p>
            <a:pPr algn="ctr"/>
            <a:r>
              <a:rPr lang="en-US" sz="2400" dirty="0"/>
              <a:t>Summary of ECDS changes from 2018-2019 to 2019-2020:</a:t>
            </a:r>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628653" y="44380"/>
            <a:ext cx="7318757" cy="793820"/>
          </a:xfrm>
        </p:spPr>
        <p:txBody>
          <a:bodyPr/>
          <a:lstStyle/>
          <a:p>
            <a:r>
              <a:rPr lang="en-US" dirty="0"/>
              <a:t>Difference from last year</a:t>
            </a:r>
          </a:p>
        </p:txBody>
      </p:sp>
    </p:spTree>
    <p:extLst>
      <p:ext uri="{BB962C8B-B14F-4D97-AF65-F5344CB8AC3E}">
        <p14:creationId xmlns:p14="http://schemas.microsoft.com/office/powerpoint/2010/main" val="3666890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a:t>
            </a:fld>
            <a:endParaRPr lang="en-US" dirty="0"/>
          </a:p>
        </p:txBody>
      </p:sp>
      <p:sp>
        <p:nvSpPr>
          <p:cNvPr id="7" name="Rectangle 6"/>
          <p:cNvSpPr/>
          <p:nvPr/>
        </p:nvSpPr>
        <p:spPr>
          <a:xfrm>
            <a:off x="533400" y="378797"/>
            <a:ext cx="8001000" cy="4955203"/>
          </a:xfrm>
          <a:prstGeom prst="rect">
            <a:avLst/>
          </a:prstGeom>
          <a:noFill/>
        </p:spPr>
        <p:txBody>
          <a:bodyPr wrap="square">
            <a:spAutoFit/>
          </a:bodyPr>
          <a:lstStyle/>
          <a:p>
            <a:pPr marL="571500" indent="-571500" fontAlgn="base">
              <a:spcAft>
                <a:spcPts val="600"/>
              </a:spcAft>
              <a:buFont typeface="+mj-lt"/>
              <a:buAutoNum type="romanUcPeriod"/>
            </a:pPr>
            <a:r>
              <a:rPr lang="en-US" sz="2600" b="1" dirty="0">
                <a:latin typeface="Calibri" panose="020F0502020204030204" pitchFamily="34" charset="0"/>
                <a:cs typeface="Arial" pitchFamily="34" charset="0"/>
              </a:rPr>
              <a:t>Early Childhood Education (ECE) Division </a:t>
            </a:r>
          </a:p>
          <a:p>
            <a:pPr marL="857250" lvl="1" indent="-400050" fontAlgn="base">
              <a:spcAft>
                <a:spcPts val="600"/>
              </a:spcAft>
              <a:buFont typeface="+mj-lt"/>
              <a:buAutoNum type="romanUcPeriod"/>
            </a:pPr>
            <a:r>
              <a:rPr lang="en-US" sz="1600" dirty="0">
                <a:latin typeface="Calibri" panose="020F0502020204030204" pitchFamily="34" charset="0"/>
                <a:cs typeface="Arial" pitchFamily="34" charset="0"/>
              </a:rPr>
              <a:t>Program Area Updates and Guidance</a:t>
            </a:r>
          </a:p>
          <a:p>
            <a:pPr marL="571500" indent="-571500" fontAlgn="base">
              <a:spcAft>
                <a:spcPts val="600"/>
              </a:spcAft>
              <a:buFont typeface="+mj-lt"/>
              <a:buAutoNum type="romanUcPeriod"/>
            </a:pPr>
            <a:r>
              <a:rPr lang="en-US" sz="2600" b="1" dirty="0">
                <a:latin typeface="Calibri" panose="020F0502020204030204" pitchFamily="34" charset="0"/>
                <a:cs typeface="Arial" pitchFamily="34" charset="0"/>
              </a:rPr>
              <a:t>2018-2019 Collection Updates</a:t>
            </a:r>
          </a:p>
          <a:p>
            <a:pPr marL="857250" lvl="1" indent="-400050" fontAlgn="base">
              <a:spcAft>
                <a:spcPts val="600"/>
              </a:spcAft>
              <a:buFont typeface="+mj-lt"/>
              <a:buAutoNum type="romanUcPeriod"/>
            </a:pPr>
            <a:r>
              <a:rPr lang="en-US" sz="1600" dirty="0">
                <a:latin typeface="Calibri" panose="020F0502020204030204" pitchFamily="34" charset="0"/>
                <a:cs typeface="Arial" pitchFamily="34" charset="0"/>
              </a:rPr>
              <a:t>Current Status</a:t>
            </a:r>
          </a:p>
          <a:p>
            <a:pPr marL="857250" lvl="1" indent="-400050" fontAlgn="base">
              <a:spcAft>
                <a:spcPts val="600"/>
              </a:spcAft>
              <a:buFont typeface="+mj-lt"/>
              <a:buAutoNum type="romanUcPeriod"/>
            </a:pPr>
            <a:r>
              <a:rPr lang="en-US" sz="1600" dirty="0">
                <a:latin typeface="Calibri" panose="020F0502020204030204" pitchFamily="34" charset="0"/>
                <a:cs typeface="Arial" pitchFamily="34" charset="0"/>
              </a:rPr>
              <a:t>Due Dates &amp; Outstanding Issues</a:t>
            </a:r>
          </a:p>
          <a:p>
            <a:pPr marL="857250" lvl="1" indent="-400050" fontAlgn="base">
              <a:spcAft>
                <a:spcPts val="600"/>
              </a:spcAft>
              <a:buFont typeface="+mj-lt"/>
              <a:buAutoNum type="romanUcPeriod"/>
            </a:pPr>
            <a:r>
              <a:rPr lang="en-US" sz="1600" dirty="0">
                <a:latin typeface="Calibri" panose="020F0502020204030204" pitchFamily="34" charset="0"/>
                <a:cs typeface="Arial" pitchFamily="34" charset="0"/>
              </a:rPr>
              <a:t>Guidance and Reminders</a:t>
            </a:r>
          </a:p>
          <a:p>
            <a:pPr marL="571500" indent="-571500" fontAlgn="base">
              <a:spcAft>
                <a:spcPts val="600"/>
              </a:spcAft>
              <a:buFont typeface="+mj-lt"/>
              <a:buAutoNum type="romanUcPeriod"/>
            </a:pPr>
            <a:r>
              <a:rPr lang="en-US" sz="2600" b="1" dirty="0">
                <a:latin typeface="Calibri" panose="020F0502020204030204" pitchFamily="34" charset="0"/>
                <a:cs typeface="Arial" pitchFamily="34" charset="0"/>
              </a:rPr>
              <a:t>2019-2020 Collection Updates</a:t>
            </a:r>
          </a:p>
          <a:p>
            <a:pPr marL="857250" lvl="1" indent="-400050" fontAlgn="base">
              <a:spcAft>
                <a:spcPts val="600"/>
              </a:spcAft>
              <a:buFont typeface="+mj-lt"/>
              <a:buAutoNum type="romanUcPeriod"/>
            </a:pPr>
            <a:r>
              <a:rPr lang="en-US" sz="1600" dirty="0">
                <a:latin typeface="Calibri" panose="020F0502020204030204" pitchFamily="34" charset="0"/>
                <a:cs typeface="Arial" pitchFamily="34" charset="0"/>
              </a:rPr>
              <a:t>Due Dates </a:t>
            </a:r>
          </a:p>
          <a:p>
            <a:pPr marL="857250" lvl="1" indent="-400050" fontAlgn="base">
              <a:spcAft>
                <a:spcPts val="600"/>
              </a:spcAft>
              <a:buFont typeface="+mj-lt"/>
              <a:buAutoNum type="romanUcPeriod"/>
            </a:pPr>
            <a:r>
              <a:rPr lang="en-US" sz="1600" dirty="0">
                <a:latin typeface="Calibri" panose="020F0502020204030204" pitchFamily="34" charset="0"/>
                <a:cs typeface="Arial" pitchFamily="34" charset="0"/>
              </a:rPr>
              <a:t>TEDS Section 10 &amp; Data Collection Changes</a:t>
            </a:r>
          </a:p>
          <a:p>
            <a:pPr marL="857250" lvl="1" indent="-400050" fontAlgn="base">
              <a:spcAft>
                <a:spcPts val="600"/>
              </a:spcAft>
              <a:buFont typeface="+mj-lt"/>
              <a:buAutoNum type="romanUcPeriod"/>
            </a:pPr>
            <a:r>
              <a:rPr lang="en-US" sz="1600" dirty="0">
                <a:latin typeface="Calibri" panose="020F0502020204030204" pitchFamily="34" charset="0"/>
                <a:cs typeface="Arial" pitchFamily="34" charset="0"/>
              </a:rPr>
              <a:t>Upcoming Enhancements</a:t>
            </a:r>
          </a:p>
          <a:p>
            <a:pPr marL="400050" indent="-400050" fontAlgn="base">
              <a:spcAft>
                <a:spcPts val="600"/>
              </a:spcAft>
              <a:buFont typeface="+mj-lt"/>
              <a:buAutoNum type="romanUcPeriod"/>
            </a:pPr>
            <a:r>
              <a:rPr lang="en-US" sz="2600" b="1" dirty="0">
                <a:latin typeface="Calibri" panose="020F0502020204030204" pitchFamily="34" charset="0"/>
                <a:cs typeface="Arial" pitchFamily="34" charset="0"/>
              </a:rPr>
              <a:t>Frequently Asked Questions</a:t>
            </a:r>
          </a:p>
          <a:p>
            <a:pPr marL="400050" indent="-400050" fontAlgn="base">
              <a:spcAft>
                <a:spcPts val="600"/>
              </a:spcAft>
              <a:buFont typeface="+mj-lt"/>
              <a:buAutoNum type="romanUcPeriod"/>
            </a:pPr>
            <a:endParaRPr lang="en-US" sz="1600"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000" b="1" dirty="0">
              <a:solidFill>
                <a:sysClr val="windowText" lastClr="000000"/>
              </a:solidFill>
              <a:latin typeface="Calibri" panose="020F0502020204030204" pitchFamily="34" charset="0"/>
              <a:cs typeface="Calibri" panose="020F0502020204030204" pitchFamily="34" charset="0"/>
            </a:endParaRPr>
          </a:p>
        </p:txBody>
      </p:sp>
      <p:sp>
        <p:nvSpPr>
          <p:cNvPr id="12" name="Rectangle 11" descr="box around Early Childhood Education (ECE) Division " title="Box ">
            <a:extLst>
              <a:ext uri="{FF2B5EF4-FFF2-40B4-BE49-F238E27FC236}">
                <a16:creationId xmlns:a16="http://schemas.microsoft.com/office/drawing/2014/main" id="{3DE1DC5D-D2A1-49C1-A0A2-56DE96C13685}"/>
              </a:ext>
            </a:extLst>
          </p:cNvPr>
          <p:cNvSpPr/>
          <p:nvPr/>
        </p:nvSpPr>
        <p:spPr>
          <a:xfrm>
            <a:off x="304800" y="348735"/>
            <a:ext cx="8205788"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20</a:t>
            </a:fld>
            <a:endParaRPr lang="en-US" dirty="0"/>
          </a:p>
        </p:txBody>
      </p:sp>
      <p:graphicFrame>
        <p:nvGraphicFramePr>
          <p:cNvPr id="17" name="Table 16">
            <a:extLst>
              <a:ext uri="{FF2B5EF4-FFF2-40B4-BE49-F238E27FC236}">
                <a16:creationId xmlns:a16="http://schemas.microsoft.com/office/drawing/2014/main" id="{B73F8558-48E8-489B-AABF-B9A1410C20CC}"/>
              </a:ext>
            </a:extLst>
          </p:cNvPr>
          <p:cNvGraphicFramePr>
            <a:graphicFrameLocks noGrp="1"/>
          </p:cNvGraphicFramePr>
          <p:nvPr>
            <p:extLst>
              <p:ext uri="{D42A27DB-BD31-4B8C-83A1-F6EECF244321}">
                <p14:modId xmlns:p14="http://schemas.microsoft.com/office/powerpoint/2010/main" val="2654227158"/>
              </p:ext>
            </p:extLst>
          </p:nvPr>
        </p:nvGraphicFramePr>
        <p:xfrm>
          <a:off x="0" y="1648657"/>
          <a:ext cx="9143999" cy="3441793"/>
        </p:xfrm>
        <a:graphic>
          <a:graphicData uri="http://schemas.openxmlformats.org/drawingml/2006/table">
            <a:tbl>
              <a:tblPr firstRow="1" bandRow="1">
                <a:tableStyleId>{93296810-A885-4BE3-A3E7-6D5BEEA58F35}</a:tableStyleId>
              </a:tblPr>
              <a:tblGrid>
                <a:gridCol w="2557220">
                  <a:extLst>
                    <a:ext uri="{9D8B030D-6E8A-4147-A177-3AD203B41FA5}">
                      <a16:colId xmlns:a16="http://schemas.microsoft.com/office/drawing/2014/main" val="4147710747"/>
                    </a:ext>
                  </a:extLst>
                </a:gridCol>
                <a:gridCol w="697424">
                  <a:extLst>
                    <a:ext uri="{9D8B030D-6E8A-4147-A177-3AD203B41FA5}">
                      <a16:colId xmlns:a16="http://schemas.microsoft.com/office/drawing/2014/main" val="1075544820"/>
                    </a:ext>
                  </a:extLst>
                </a:gridCol>
                <a:gridCol w="1549830">
                  <a:extLst>
                    <a:ext uri="{9D8B030D-6E8A-4147-A177-3AD203B41FA5}">
                      <a16:colId xmlns:a16="http://schemas.microsoft.com/office/drawing/2014/main" val="1170917874"/>
                    </a:ext>
                  </a:extLst>
                </a:gridCol>
                <a:gridCol w="1859796">
                  <a:extLst>
                    <a:ext uri="{9D8B030D-6E8A-4147-A177-3AD203B41FA5}">
                      <a16:colId xmlns:a16="http://schemas.microsoft.com/office/drawing/2014/main" val="3500574055"/>
                    </a:ext>
                  </a:extLst>
                </a:gridCol>
                <a:gridCol w="2479729">
                  <a:extLst>
                    <a:ext uri="{9D8B030D-6E8A-4147-A177-3AD203B41FA5}">
                      <a16:colId xmlns:a16="http://schemas.microsoft.com/office/drawing/2014/main" val="2268347459"/>
                    </a:ext>
                  </a:extLst>
                </a:gridCol>
              </a:tblGrid>
              <a:tr h="454463">
                <a:tc gridSpan="5">
                  <a:txBody>
                    <a:bodyPr/>
                    <a:lstStyle/>
                    <a:p>
                      <a:pPr algn="ctr"/>
                      <a:r>
                        <a:rPr lang="en-US" sz="1400" dirty="0"/>
                        <a:t>TSDS COLLECTION</a:t>
                      </a:r>
                    </a:p>
                  </a:txBody>
                  <a:tcPr anchor="b"/>
                </a:tc>
                <a:tc hMerge="1">
                  <a:txBody>
                    <a:bodyPr/>
                    <a:lstStyle/>
                    <a:p>
                      <a:pPr algn="ctr"/>
                      <a:endParaRPr lang="en-US" dirty="0"/>
                    </a:p>
                  </a:txBody>
                  <a:tcPr anchor="b"/>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b"/>
                </a:tc>
                <a:tc hMerge="1">
                  <a:txBody>
                    <a:bodyPr/>
                    <a:lstStyle/>
                    <a:p>
                      <a:pPr algn="ctr"/>
                      <a:endParaRPr lang="en-US" dirty="0"/>
                    </a:p>
                  </a:txBody>
                  <a:tcPr anchor="b"/>
                </a:tc>
                <a:tc hMerge="1">
                  <a:txBody>
                    <a:bodyPr/>
                    <a:lstStyle/>
                    <a:p>
                      <a:pPr algn="ctr"/>
                      <a:endParaRPr lang="en-US" dirty="0"/>
                    </a:p>
                  </a:txBody>
                  <a:tcPr anchor="b"/>
                </a:tc>
                <a:extLst>
                  <a:ext uri="{0D108BD9-81ED-4DB2-BD59-A6C34878D82A}">
                    <a16:rowId xmlns:a16="http://schemas.microsoft.com/office/drawing/2014/main" val="2631846759"/>
                  </a:ext>
                </a:extLst>
              </a:tr>
              <a:tr h="457200">
                <a:tc>
                  <a:txBody>
                    <a:bodyPr/>
                    <a:lstStyle/>
                    <a:p>
                      <a:pPr algn="ctr"/>
                      <a:r>
                        <a:rPr lang="en-US" sz="1400" b="1" dirty="0">
                          <a:solidFill>
                            <a:schemeClr val="bg1"/>
                          </a:solidFill>
                        </a:rPr>
                        <a:t>DATA ELEMENT</a:t>
                      </a:r>
                    </a:p>
                  </a:txBody>
                  <a:tcPr anchor="b">
                    <a:solidFill>
                      <a:schemeClr val="accent6"/>
                    </a:solidFill>
                  </a:tcPr>
                </a:tc>
                <a:tc>
                  <a:txBody>
                    <a:bodyPr/>
                    <a:lstStyle/>
                    <a:p>
                      <a:pPr algn="ctr"/>
                      <a:r>
                        <a:rPr lang="en-US" sz="1400" b="1" dirty="0">
                          <a:solidFill>
                            <a:schemeClr val="bg1"/>
                          </a:solidFill>
                        </a:rPr>
                        <a:t>CODE TABLE</a:t>
                      </a:r>
                    </a:p>
                  </a:txBody>
                  <a:tcPr anchor="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u="none" strike="noStrike" dirty="0">
                          <a:solidFill>
                            <a:schemeClr val="bg1"/>
                          </a:solidFill>
                          <a:effectLst/>
                          <a:latin typeface="+mn-lt"/>
                        </a:rPr>
                        <a:t>EXAMPLE</a:t>
                      </a:r>
                      <a:endParaRPr lang="en-US" sz="1400" b="1" i="1" dirty="0">
                        <a:solidFill>
                          <a:schemeClr val="bg1"/>
                        </a:solidFill>
                      </a:endParaRPr>
                    </a:p>
                  </a:txBody>
                  <a:tcPr anchor="b">
                    <a:solidFill>
                      <a:schemeClr val="accent6"/>
                    </a:solidFill>
                  </a:tcPr>
                </a:tc>
                <a:tc>
                  <a:txBody>
                    <a:bodyPr/>
                    <a:lstStyle/>
                    <a:p>
                      <a:pPr algn="ctr"/>
                      <a:r>
                        <a:rPr lang="en-US" sz="1400" b="1" dirty="0">
                          <a:solidFill>
                            <a:schemeClr val="bg1"/>
                          </a:solidFill>
                        </a:rPr>
                        <a:t>INTERCHANGE</a:t>
                      </a:r>
                    </a:p>
                  </a:txBody>
                  <a:tcPr anchor="b">
                    <a:solidFill>
                      <a:schemeClr val="accent6"/>
                    </a:solidFill>
                  </a:tcPr>
                </a:tc>
                <a:tc>
                  <a:txBody>
                    <a:bodyPr/>
                    <a:lstStyle/>
                    <a:p>
                      <a:pPr algn="ctr"/>
                      <a:r>
                        <a:rPr lang="en-US" sz="1400" b="1" dirty="0">
                          <a:solidFill>
                            <a:schemeClr val="bg1"/>
                          </a:solidFill>
                        </a:rPr>
                        <a:t>COMPLEX TYPE</a:t>
                      </a:r>
                    </a:p>
                  </a:txBody>
                  <a:tcPr anchor="b">
                    <a:solidFill>
                      <a:schemeClr val="accent6"/>
                    </a:solidFill>
                  </a:tcPr>
                </a:tc>
                <a:extLst>
                  <a:ext uri="{0D108BD9-81ED-4DB2-BD59-A6C34878D82A}">
                    <a16:rowId xmlns:a16="http://schemas.microsoft.com/office/drawing/2014/main" val="596342763"/>
                  </a:ext>
                </a:extLst>
              </a:tr>
              <a:tr h="381145">
                <a:tc>
                  <a:txBody>
                    <a:bodyPr/>
                    <a:lstStyle/>
                    <a:p>
                      <a:pPr marL="45085" marR="0">
                        <a:spcBef>
                          <a:spcPts val="85"/>
                        </a:spcBef>
                        <a:spcAft>
                          <a:spcPts val="0"/>
                        </a:spcAft>
                      </a:pPr>
                      <a:r>
                        <a:rPr lang="en-US" sz="1400" dirty="0">
                          <a:effectLst/>
                          <a:latin typeface="+mn-lt"/>
                          <a:ea typeface="Calibri" panose="020F0502020204030204" pitchFamily="34" charset="0"/>
                          <a:cs typeface="Calibri" panose="020F0502020204030204" pitchFamily="34" charset="0"/>
                        </a:rPr>
                        <a:t>E0724 SERVICE-ID</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41910" marR="0" algn="ctr">
                        <a:spcBef>
                          <a:spcPts val="85"/>
                        </a:spcBef>
                        <a:spcAft>
                          <a:spcPts val="0"/>
                        </a:spcAft>
                      </a:pPr>
                      <a:r>
                        <a:rPr lang="en-US" sz="1400" dirty="0">
                          <a:effectLst/>
                          <a:latin typeface="+mn-lt"/>
                          <a:ea typeface="Calibri" panose="020F0502020204030204" pitchFamily="34" charset="0"/>
                          <a:cs typeface="Calibri" panose="020F0502020204030204" pitchFamily="34" charset="0"/>
                        </a:rPr>
                        <a:t> </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43180" marR="0">
                        <a:spcBef>
                          <a:spcPts val="85"/>
                        </a:spcBef>
                        <a:spcAft>
                          <a:spcPts val="0"/>
                        </a:spcAft>
                      </a:pPr>
                      <a:r>
                        <a:rPr lang="en-US" sz="1400" i="1" dirty="0">
                          <a:solidFill>
                            <a:srgbClr val="000000"/>
                          </a:solidFill>
                          <a:effectLst/>
                          <a:latin typeface="+mn-lt"/>
                          <a:ea typeface="Calibri" panose="020F0502020204030204" pitchFamily="34" charset="0"/>
                          <a:cs typeface="Calibri" panose="020F0502020204030204" pitchFamily="34" charset="0"/>
                        </a:rPr>
                        <a:t>01020000</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45085" marR="0">
                        <a:spcBef>
                          <a:spcPts val="85"/>
                        </a:spcBef>
                        <a:spcAft>
                          <a:spcPts val="0"/>
                        </a:spcAft>
                      </a:pPr>
                      <a:r>
                        <a:rPr lang="en-US" sz="1400" spc="-20" dirty="0">
                          <a:effectLst/>
                          <a:latin typeface="+mn-lt"/>
                          <a:ea typeface="Calibri" panose="020F0502020204030204" pitchFamily="34" charset="0"/>
                          <a:cs typeface="Times New Roman" panose="02020603050405020304" pitchFamily="18" charset="0"/>
                        </a:rPr>
                        <a:t>MasterSchedule</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45085" marR="0">
                        <a:spcBef>
                          <a:spcPts val="85"/>
                        </a:spcBef>
                        <a:spcAft>
                          <a:spcPts val="0"/>
                        </a:spcAft>
                      </a:pPr>
                      <a:r>
                        <a:rPr lang="en-US" sz="1400" spc="-20" dirty="0">
                          <a:effectLst/>
                          <a:latin typeface="+mn-lt"/>
                          <a:ea typeface="Calibri" panose="020F0502020204030204" pitchFamily="34" charset="0"/>
                          <a:cs typeface="Times New Roman" panose="02020603050405020304" pitchFamily="18" charset="0"/>
                        </a:rPr>
                        <a:t>CourseOffering</a:t>
                      </a:r>
                      <a:endParaRPr lang="en-US" sz="14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30106035"/>
                  </a:ext>
                </a:extLst>
              </a:tr>
              <a:tr h="381145">
                <a:tc>
                  <a:txBody>
                    <a:bodyPr/>
                    <a:lstStyle/>
                    <a:p>
                      <a:pPr marL="45085" marR="0">
                        <a:spcBef>
                          <a:spcPts val="85"/>
                        </a:spcBef>
                        <a:spcAft>
                          <a:spcPts val="0"/>
                        </a:spcAft>
                      </a:pPr>
                      <a:r>
                        <a:rPr lang="en-US" sz="1400" dirty="0">
                          <a:effectLst/>
                          <a:latin typeface="+mn-lt"/>
                          <a:ea typeface="Calibri" panose="020F0502020204030204" pitchFamily="34" charset="0"/>
                          <a:cs typeface="Calibri" panose="020F0502020204030204" pitchFamily="34" charset="0"/>
                        </a:rPr>
                        <a:t>E1056 CLASS-ID-NUMBER</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41910" marR="0" algn="ctr">
                        <a:spcBef>
                          <a:spcPts val="85"/>
                        </a:spcBef>
                        <a:spcAft>
                          <a:spcPts val="0"/>
                        </a:spcAft>
                      </a:pPr>
                      <a:r>
                        <a:rPr lang="en-US" sz="1400" dirty="0">
                          <a:effectLst/>
                          <a:latin typeface="+mn-lt"/>
                          <a:ea typeface="Calibri" panose="020F0502020204030204" pitchFamily="34" charset="0"/>
                          <a:cs typeface="Calibri" panose="020F0502020204030204" pitchFamily="34" charset="0"/>
                        </a:rPr>
                        <a:t> </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43180" marR="0">
                        <a:spcBef>
                          <a:spcPts val="85"/>
                        </a:spcBef>
                        <a:spcAft>
                          <a:spcPts val="0"/>
                        </a:spcAft>
                      </a:pPr>
                      <a:r>
                        <a:rPr lang="en-US" sz="1400" i="1" dirty="0">
                          <a:effectLst/>
                          <a:latin typeface="+mn-lt"/>
                          <a:ea typeface="Calibri" panose="020F0502020204030204" pitchFamily="34" charset="0"/>
                          <a:cs typeface="Calibri" panose="020F0502020204030204" pitchFamily="34" charset="0"/>
                        </a:rPr>
                        <a:t>KG046000000218</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43180" marR="0">
                        <a:spcBef>
                          <a:spcPts val="85"/>
                        </a:spcBef>
                        <a:spcAft>
                          <a:spcPts val="0"/>
                        </a:spcAft>
                      </a:pPr>
                      <a:r>
                        <a:rPr lang="en-US" sz="1400" spc="-20" dirty="0">
                          <a:effectLst/>
                          <a:latin typeface="+mn-lt"/>
                          <a:ea typeface="Calibri" panose="020F0502020204030204" pitchFamily="34" charset="0"/>
                          <a:cs typeface="Times New Roman" panose="02020603050405020304" pitchFamily="18" charset="0"/>
                        </a:rPr>
                        <a:t>MasterSchedule</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45085" marR="0">
                        <a:spcBef>
                          <a:spcPts val="85"/>
                        </a:spcBef>
                        <a:spcAft>
                          <a:spcPts val="0"/>
                        </a:spcAft>
                      </a:pPr>
                      <a:r>
                        <a:rPr lang="en-US" sz="1400" dirty="0">
                          <a:effectLst/>
                          <a:latin typeface="+mn-lt"/>
                          <a:ea typeface="Calibri" panose="020F0502020204030204" pitchFamily="34" charset="0"/>
                          <a:cs typeface="Calibri" panose="020F0502020204030204" pitchFamily="34" charset="0"/>
                        </a:rPr>
                        <a:t>SectionExtension</a:t>
                      </a:r>
                      <a:endParaRPr lang="en-US" sz="14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9470972"/>
                  </a:ext>
                </a:extLst>
              </a:tr>
              <a:tr h="0">
                <a:tc>
                  <a:txBody>
                    <a:bodyPr/>
                    <a:lstStyle/>
                    <a:p>
                      <a:pPr marL="45085" marR="0">
                        <a:spcBef>
                          <a:spcPts val="85"/>
                        </a:spcBef>
                        <a:spcAft>
                          <a:spcPts val="0"/>
                        </a:spcAft>
                      </a:pPr>
                      <a:r>
                        <a:rPr lang="en-US" sz="1400" dirty="0">
                          <a:effectLst/>
                          <a:latin typeface="+mn-lt"/>
                          <a:ea typeface="Calibri" panose="020F0502020204030204" pitchFamily="34" charset="0"/>
                          <a:cs typeface="Calibri" panose="020F0502020204030204" pitchFamily="34" charset="0"/>
                        </a:rPr>
                        <a:t>E0948 COURSE-SEQUENCE-CODE</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C135</a:t>
                      </a:r>
                    </a:p>
                  </a:txBody>
                  <a:tcPr marL="0" marR="0" marT="0" marB="0"/>
                </a:tc>
                <a:tc>
                  <a:txBody>
                    <a:bodyPr/>
                    <a:lstStyle/>
                    <a:p>
                      <a:pPr marL="43180" marR="0">
                        <a:spcBef>
                          <a:spcPts val="85"/>
                        </a:spcBef>
                        <a:spcAft>
                          <a:spcPts val="0"/>
                        </a:spcAft>
                      </a:pPr>
                      <a:r>
                        <a:rPr lang="en-US" sz="1400" dirty="0">
                          <a:effectLst/>
                          <a:latin typeface="+mn-lt"/>
                          <a:ea typeface="Calibri" panose="020F0502020204030204" pitchFamily="34" charset="0"/>
                          <a:cs typeface="Calibri" panose="020F0502020204030204" pitchFamily="34" charset="0"/>
                        </a:rPr>
                        <a:t>A</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45085" marR="0">
                        <a:spcBef>
                          <a:spcPts val="85"/>
                        </a:spcBef>
                        <a:spcAft>
                          <a:spcPts val="0"/>
                        </a:spcAft>
                      </a:pPr>
                      <a:r>
                        <a:rPr lang="en-US" sz="1400" spc="-20" dirty="0">
                          <a:effectLst/>
                          <a:latin typeface="+mn-lt"/>
                          <a:ea typeface="Calibri" panose="020F0502020204030204" pitchFamily="34" charset="0"/>
                          <a:cs typeface="Times New Roman" panose="02020603050405020304" pitchFamily="18" charset="0"/>
                        </a:rPr>
                        <a:t>MasterSchedule</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46355" marR="0">
                        <a:spcBef>
                          <a:spcPts val="85"/>
                        </a:spcBef>
                        <a:spcAft>
                          <a:spcPts val="0"/>
                        </a:spcAft>
                      </a:pPr>
                      <a:r>
                        <a:rPr lang="en-US" sz="1400" dirty="0">
                          <a:effectLst/>
                          <a:latin typeface="+mn-lt"/>
                          <a:ea typeface="Calibri" panose="020F0502020204030204" pitchFamily="34" charset="0"/>
                          <a:cs typeface="Calibri" panose="020F0502020204030204" pitchFamily="34" charset="0"/>
                        </a:rPr>
                        <a:t>SectionExtension</a:t>
                      </a:r>
                      <a:endParaRPr lang="en-US" sz="14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55167636"/>
                  </a:ext>
                </a:extLst>
              </a:tr>
              <a:tr h="0">
                <a:tc>
                  <a:txBody>
                    <a:bodyPr/>
                    <a:lstStyle/>
                    <a:p>
                      <a:pPr marL="45085" marR="0">
                        <a:spcBef>
                          <a:spcPts val="85"/>
                        </a:spcBef>
                        <a:spcAft>
                          <a:spcPts val="0"/>
                        </a:spcAft>
                      </a:pPr>
                      <a:r>
                        <a:rPr lang="en-US" sz="1400" dirty="0">
                          <a:effectLst/>
                          <a:latin typeface="+mn-lt"/>
                          <a:ea typeface="Calibri" panose="020F0502020204030204" pitchFamily="34" charset="0"/>
                          <a:cs typeface="Times New Roman" panose="02020603050405020304" pitchFamily="18" charset="0"/>
                        </a:rPr>
                        <a:t>E0006 </a:t>
                      </a:r>
                      <a:r>
                        <a:rPr lang="en-US" sz="1400" spc="-20" dirty="0">
                          <a:effectLst/>
                          <a:latin typeface="+mn-lt"/>
                          <a:ea typeface="Calibri" panose="020F0502020204030204" pitchFamily="34" charset="0"/>
                          <a:cs typeface="Times New Roman" panose="02020603050405020304" pitchFamily="18" charset="0"/>
                        </a:rPr>
                        <a:t>D</a:t>
                      </a:r>
                      <a:r>
                        <a:rPr lang="en-US" sz="1400" spc="-25" dirty="0">
                          <a:effectLst/>
                          <a:latin typeface="+mn-lt"/>
                          <a:ea typeface="Calibri" panose="020F0502020204030204" pitchFamily="34" charset="0"/>
                          <a:cs typeface="Times New Roman" panose="02020603050405020304" pitchFamily="18" charset="0"/>
                        </a:rPr>
                        <a:t>A</a:t>
                      </a:r>
                      <a:r>
                        <a:rPr lang="en-US" sz="1400" spc="-20" dirty="0">
                          <a:effectLst/>
                          <a:latin typeface="+mn-lt"/>
                          <a:ea typeface="Calibri" panose="020F0502020204030204" pitchFamily="34" charset="0"/>
                          <a:cs typeface="Times New Roman" panose="02020603050405020304" pitchFamily="18" charset="0"/>
                        </a:rPr>
                        <a:t>TE-OF-</a:t>
                      </a:r>
                      <a:r>
                        <a:rPr lang="en-US" sz="1400" spc="-25" dirty="0">
                          <a:effectLst/>
                          <a:latin typeface="+mn-lt"/>
                          <a:ea typeface="Calibri" panose="020F0502020204030204" pitchFamily="34" charset="0"/>
                          <a:cs typeface="Times New Roman" panose="02020603050405020304" pitchFamily="18" charset="0"/>
                        </a:rPr>
                        <a:t>BIR</a:t>
                      </a:r>
                      <a:r>
                        <a:rPr lang="en-US" sz="1400" spc="-20" dirty="0">
                          <a:effectLst/>
                          <a:latin typeface="+mn-lt"/>
                          <a:ea typeface="Calibri" panose="020F0502020204030204" pitchFamily="34" charset="0"/>
                          <a:cs typeface="Times New Roman" panose="02020603050405020304" pitchFamily="18" charset="0"/>
                        </a:rPr>
                        <a:t>TH</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 </a:t>
                      </a:r>
                    </a:p>
                  </a:txBody>
                  <a:tcPr marL="0" marR="0" marT="0" marB="0"/>
                </a:tc>
                <a:tc>
                  <a:txBody>
                    <a:bodyPr/>
                    <a:lstStyle/>
                    <a:p>
                      <a:pPr marL="43180" marR="0">
                        <a:spcBef>
                          <a:spcPts val="85"/>
                        </a:spcBef>
                        <a:spcAft>
                          <a:spcPts val="0"/>
                        </a:spcAft>
                      </a:pPr>
                      <a:r>
                        <a:rPr lang="en-US" sz="1400" i="1" spc="-15" dirty="0">
                          <a:effectLst/>
                          <a:latin typeface="+mn-lt"/>
                          <a:ea typeface="Calibri" panose="020F0502020204030204" pitchFamily="34" charset="0"/>
                          <a:cs typeface="Times New Roman" panose="02020603050405020304" pitchFamily="18" charset="0"/>
                        </a:rPr>
                        <a:t>2013-08-23</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45085" marR="0">
                        <a:spcBef>
                          <a:spcPts val="85"/>
                        </a:spcBef>
                        <a:spcAft>
                          <a:spcPts val="0"/>
                        </a:spcAft>
                      </a:pPr>
                      <a:r>
                        <a:rPr lang="en-US" sz="1400" spc="-20" dirty="0">
                          <a:effectLst/>
                          <a:latin typeface="+mn-lt"/>
                          <a:ea typeface="Calibri" panose="020F0502020204030204" pitchFamily="34" charset="0"/>
                          <a:cs typeface="Times New Roman" panose="02020603050405020304" pitchFamily="18" charset="0"/>
                        </a:rPr>
                        <a:t>Stud</a:t>
                      </a:r>
                      <a:r>
                        <a:rPr lang="en-US" sz="1400" spc="-25" dirty="0">
                          <a:effectLst/>
                          <a:latin typeface="+mn-lt"/>
                          <a:ea typeface="Calibri" panose="020F0502020204030204" pitchFamily="34" charset="0"/>
                          <a:cs typeface="Times New Roman" panose="02020603050405020304" pitchFamily="18" charset="0"/>
                        </a:rPr>
                        <a:t>e</a:t>
                      </a:r>
                      <a:r>
                        <a:rPr lang="en-US" sz="1400" spc="-20" dirty="0">
                          <a:effectLst/>
                          <a:latin typeface="+mn-lt"/>
                          <a:ea typeface="Calibri" panose="020F0502020204030204" pitchFamily="34" charset="0"/>
                          <a:cs typeface="Times New Roman" panose="02020603050405020304" pitchFamily="18" charset="0"/>
                        </a:rPr>
                        <a:t>n</a:t>
                      </a:r>
                      <a:r>
                        <a:rPr lang="en-US" sz="1400" spc="-25" dirty="0">
                          <a:effectLst/>
                          <a:latin typeface="+mn-lt"/>
                          <a:ea typeface="Calibri" panose="020F0502020204030204" pitchFamily="34" charset="0"/>
                          <a:cs typeface="Times New Roman" panose="02020603050405020304" pitchFamily="18" charset="0"/>
                        </a:rPr>
                        <a:t>tParent</a:t>
                      </a:r>
                      <a:r>
                        <a:rPr lang="en-US" sz="1400" spc="-20" dirty="0">
                          <a:effectLst/>
                          <a:latin typeface="+mn-lt"/>
                          <a:ea typeface="Calibri" panose="020F0502020204030204" pitchFamily="34" charset="0"/>
                          <a:cs typeface="Times New Roman" panose="02020603050405020304" pitchFamily="18" charset="0"/>
                        </a:rPr>
                        <a:t>Ex</a:t>
                      </a:r>
                      <a:r>
                        <a:rPr lang="en-US" sz="1400" spc="-25" dirty="0">
                          <a:effectLst/>
                          <a:latin typeface="+mn-lt"/>
                          <a:ea typeface="Calibri" panose="020F0502020204030204" pitchFamily="34" charset="0"/>
                          <a:cs typeface="Times New Roman" panose="02020603050405020304" pitchFamily="18" charset="0"/>
                        </a:rPr>
                        <a:t>te</a:t>
                      </a:r>
                      <a:r>
                        <a:rPr lang="en-US" sz="1400" spc="-20" dirty="0">
                          <a:effectLst/>
                          <a:latin typeface="+mn-lt"/>
                          <a:ea typeface="Calibri" panose="020F0502020204030204" pitchFamily="34" charset="0"/>
                          <a:cs typeface="Times New Roman" panose="02020603050405020304" pitchFamily="18" charset="0"/>
                        </a:rPr>
                        <a:t>nsion</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43180" marR="0">
                        <a:spcBef>
                          <a:spcPts val="85"/>
                        </a:spcBef>
                        <a:spcAft>
                          <a:spcPts val="0"/>
                        </a:spcAft>
                      </a:pPr>
                      <a:r>
                        <a:rPr lang="en-US" sz="1400" spc="-20" dirty="0">
                          <a:effectLst/>
                          <a:latin typeface="+mn-lt"/>
                          <a:ea typeface="Calibri" panose="020F0502020204030204" pitchFamily="34" charset="0"/>
                          <a:cs typeface="Times New Roman" panose="02020603050405020304" pitchFamily="18" charset="0"/>
                        </a:rPr>
                        <a:t>Stud</a:t>
                      </a:r>
                      <a:r>
                        <a:rPr lang="en-US" sz="1400" spc="-25" dirty="0">
                          <a:effectLst/>
                          <a:latin typeface="+mn-lt"/>
                          <a:ea typeface="Calibri" panose="020F0502020204030204" pitchFamily="34" charset="0"/>
                          <a:cs typeface="Times New Roman" panose="02020603050405020304" pitchFamily="18" charset="0"/>
                        </a:rPr>
                        <a:t>e</a:t>
                      </a:r>
                      <a:r>
                        <a:rPr lang="en-US" sz="1400" spc="-20" dirty="0">
                          <a:effectLst/>
                          <a:latin typeface="+mn-lt"/>
                          <a:ea typeface="Calibri" panose="020F0502020204030204" pitchFamily="34" charset="0"/>
                          <a:cs typeface="Times New Roman" panose="02020603050405020304" pitchFamily="18" charset="0"/>
                        </a:rPr>
                        <a:t>n</a:t>
                      </a:r>
                      <a:r>
                        <a:rPr lang="en-US" sz="1400" spc="-25" dirty="0">
                          <a:effectLst/>
                          <a:latin typeface="+mn-lt"/>
                          <a:ea typeface="Calibri" panose="020F0502020204030204" pitchFamily="34" charset="0"/>
                          <a:cs typeface="Times New Roman" panose="02020603050405020304" pitchFamily="18" charset="0"/>
                        </a:rPr>
                        <a:t>t</a:t>
                      </a:r>
                      <a:r>
                        <a:rPr lang="en-US" sz="1400" spc="-20" dirty="0">
                          <a:effectLst/>
                          <a:latin typeface="+mn-lt"/>
                          <a:ea typeface="Calibri" panose="020F0502020204030204" pitchFamily="34" charset="0"/>
                          <a:cs typeface="Times New Roman" panose="02020603050405020304" pitchFamily="18" charset="0"/>
                        </a:rPr>
                        <a:t>Ex</a:t>
                      </a:r>
                      <a:r>
                        <a:rPr lang="en-US" sz="1400" spc="-25" dirty="0">
                          <a:effectLst/>
                          <a:latin typeface="+mn-lt"/>
                          <a:ea typeface="Calibri" panose="020F0502020204030204" pitchFamily="34" charset="0"/>
                          <a:cs typeface="Times New Roman" panose="02020603050405020304" pitchFamily="18" charset="0"/>
                        </a:rPr>
                        <a:t>te</a:t>
                      </a:r>
                      <a:r>
                        <a:rPr lang="en-US" sz="1400" spc="-20" dirty="0">
                          <a:effectLst/>
                          <a:latin typeface="+mn-lt"/>
                          <a:ea typeface="Calibri" panose="020F0502020204030204" pitchFamily="34" charset="0"/>
                          <a:cs typeface="Times New Roman" panose="02020603050405020304" pitchFamily="18" charset="0"/>
                        </a:rPr>
                        <a:t>nsion</a:t>
                      </a:r>
                      <a:endParaRPr lang="en-US" sz="14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70820131"/>
                  </a:ext>
                </a:extLst>
              </a:tr>
              <a:tr h="0">
                <a:tc>
                  <a:txBody>
                    <a:bodyPr/>
                    <a:lstStyle/>
                    <a:p>
                      <a:pPr marL="47625" marR="0">
                        <a:spcBef>
                          <a:spcPts val="85"/>
                        </a:spcBef>
                        <a:spcAft>
                          <a:spcPts val="0"/>
                        </a:spcAft>
                      </a:pPr>
                      <a:r>
                        <a:rPr lang="en-US" sz="1400" dirty="0">
                          <a:effectLst/>
                          <a:latin typeface="+mn-lt"/>
                          <a:ea typeface="Calibri" panose="020F0502020204030204" pitchFamily="34" charset="0"/>
                          <a:cs typeface="Calibri" panose="020F0502020204030204" pitchFamily="34" charset="0"/>
                        </a:rPr>
                        <a:t>E1056 CLASS-ID-NUMBER</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41910" marR="0" algn="ctr">
                        <a:spcBef>
                          <a:spcPts val="85"/>
                        </a:spcBef>
                        <a:spcAft>
                          <a:spcPts val="0"/>
                        </a:spcAft>
                      </a:pPr>
                      <a:r>
                        <a:rPr lang="en-US" sz="1400" dirty="0">
                          <a:effectLst/>
                          <a:latin typeface="+mn-lt"/>
                          <a:ea typeface="Calibri" panose="020F0502020204030204" pitchFamily="34" charset="0"/>
                          <a:cs typeface="Calibri" panose="020F0502020204030204" pitchFamily="34" charset="0"/>
                        </a:rPr>
                        <a:t> </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7785" marR="0">
                        <a:spcBef>
                          <a:spcPts val="85"/>
                        </a:spcBef>
                        <a:spcAft>
                          <a:spcPts val="0"/>
                        </a:spcAft>
                      </a:pPr>
                      <a:r>
                        <a:rPr lang="en-US" sz="1400" i="1" dirty="0">
                          <a:effectLst/>
                          <a:latin typeface="+mn-lt"/>
                          <a:ea typeface="Calibri" panose="020F0502020204030204" pitchFamily="34" charset="0"/>
                          <a:cs typeface="Calibri" panose="020F0502020204030204" pitchFamily="34" charset="0"/>
                        </a:rPr>
                        <a:t>KG046000000218</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7785" marR="0">
                        <a:spcBef>
                          <a:spcPts val="85"/>
                        </a:spcBef>
                        <a:spcAft>
                          <a:spcPts val="0"/>
                        </a:spcAft>
                      </a:pPr>
                      <a:r>
                        <a:rPr lang="en-US" sz="1400" spc="-20" dirty="0">
                          <a:effectLst/>
                          <a:latin typeface="+mn-lt"/>
                          <a:ea typeface="Calibri" panose="020F0502020204030204" pitchFamily="34" charset="0"/>
                          <a:cs typeface="Times New Roman" panose="02020603050405020304" pitchFamily="18" charset="0"/>
                        </a:rPr>
                        <a:t>S</a:t>
                      </a:r>
                      <a:r>
                        <a:rPr lang="en-US" sz="1400" spc="-25" dirty="0">
                          <a:effectLst/>
                          <a:latin typeface="+mn-lt"/>
                          <a:ea typeface="Calibri" panose="020F0502020204030204" pitchFamily="34" charset="0"/>
                          <a:cs typeface="Times New Roman" panose="02020603050405020304" pitchFamily="18" charset="0"/>
                        </a:rPr>
                        <a:t>t</a:t>
                      </a:r>
                      <a:r>
                        <a:rPr lang="en-US" sz="1400" spc="-20" dirty="0">
                          <a:effectLst/>
                          <a:latin typeface="+mn-lt"/>
                          <a:ea typeface="Calibri" panose="020F0502020204030204" pitchFamily="34" charset="0"/>
                          <a:cs typeface="Times New Roman" panose="02020603050405020304" pitchFamily="18" charset="0"/>
                        </a:rPr>
                        <a:t>aff</a:t>
                      </a:r>
                      <a:r>
                        <a:rPr lang="en-US" sz="1400" spc="-25" dirty="0">
                          <a:effectLst/>
                          <a:latin typeface="+mn-lt"/>
                          <a:ea typeface="Calibri" panose="020F0502020204030204" pitchFamily="34" charset="0"/>
                          <a:cs typeface="Times New Roman" panose="02020603050405020304" pitchFamily="18" charset="0"/>
                        </a:rPr>
                        <a:t>A</a:t>
                      </a:r>
                      <a:r>
                        <a:rPr lang="en-US" sz="1400" spc="-20" dirty="0">
                          <a:effectLst/>
                          <a:latin typeface="+mn-lt"/>
                          <a:ea typeface="Calibri" panose="020F0502020204030204" pitchFamily="34" charset="0"/>
                          <a:cs typeface="Times New Roman" panose="02020603050405020304" pitchFamily="18" charset="0"/>
                        </a:rPr>
                        <a:t>sso</a:t>
                      </a:r>
                      <a:r>
                        <a:rPr lang="en-US" sz="1400" spc="-25" dirty="0">
                          <a:effectLst/>
                          <a:latin typeface="+mn-lt"/>
                          <a:ea typeface="Calibri" panose="020F0502020204030204" pitchFamily="34" charset="0"/>
                          <a:cs typeface="Times New Roman" panose="02020603050405020304" pitchFamily="18" charset="0"/>
                        </a:rPr>
                        <a:t>c</a:t>
                      </a:r>
                      <a:r>
                        <a:rPr lang="en-US" sz="1400" spc="-20" dirty="0">
                          <a:effectLst/>
                          <a:latin typeface="+mn-lt"/>
                          <a:ea typeface="Calibri" panose="020F0502020204030204" pitchFamily="34" charset="0"/>
                          <a:cs typeface="Times New Roman" panose="02020603050405020304" pitchFamily="18" charset="0"/>
                        </a:rPr>
                        <a:t>ia</a:t>
                      </a:r>
                      <a:r>
                        <a:rPr lang="en-US" sz="1400" spc="-25" dirty="0">
                          <a:effectLst/>
                          <a:latin typeface="+mn-lt"/>
                          <a:ea typeface="Calibri" panose="020F0502020204030204" pitchFamily="34" charset="0"/>
                          <a:cs typeface="Times New Roman" panose="02020603050405020304" pitchFamily="18" charset="0"/>
                        </a:rPr>
                        <a:t>t</a:t>
                      </a:r>
                      <a:r>
                        <a:rPr lang="en-US" sz="1400" spc="-20" dirty="0">
                          <a:effectLst/>
                          <a:latin typeface="+mn-lt"/>
                          <a:ea typeface="Calibri" panose="020F0502020204030204" pitchFamily="34" charset="0"/>
                          <a:cs typeface="Times New Roman" panose="02020603050405020304" pitchFamily="18" charset="0"/>
                        </a:rPr>
                        <a:t>ionEx</a:t>
                      </a:r>
                      <a:r>
                        <a:rPr lang="en-US" sz="1400" spc="-25" dirty="0">
                          <a:effectLst/>
                          <a:latin typeface="+mn-lt"/>
                          <a:ea typeface="Calibri" panose="020F0502020204030204" pitchFamily="34" charset="0"/>
                          <a:cs typeface="Times New Roman" panose="02020603050405020304" pitchFamily="18" charset="0"/>
                        </a:rPr>
                        <a:t>t</a:t>
                      </a:r>
                      <a:r>
                        <a:rPr lang="en-US" sz="1400" spc="-20" dirty="0">
                          <a:effectLst/>
                          <a:latin typeface="+mn-lt"/>
                          <a:ea typeface="Calibri" panose="020F0502020204030204" pitchFamily="34" charset="0"/>
                          <a:cs typeface="Times New Roman" panose="02020603050405020304" pitchFamily="18" charset="0"/>
                        </a:rPr>
                        <a:t>ension</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7785" marR="0">
                        <a:spcBef>
                          <a:spcPts val="85"/>
                        </a:spcBef>
                        <a:spcAft>
                          <a:spcPts val="0"/>
                        </a:spcAft>
                      </a:pPr>
                      <a:r>
                        <a:rPr lang="en-US" sz="1400" spc="-20" dirty="0">
                          <a:effectLst/>
                          <a:latin typeface="+mn-lt"/>
                          <a:ea typeface="Calibri" panose="020F0502020204030204" pitchFamily="34" charset="0"/>
                          <a:cs typeface="Times New Roman" panose="02020603050405020304" pitchFamily="18" charset="0"/>
                        </a:rPr>
                        <a:t>T</a:t>
                      </a:r>
                      <a:r>
                        <a:rPr lang="en-US" sz="1400" spc="-25" dirty="0">
                          <a:effectLst/>
                          <a:latin typeface="+mn-lt"/>
                          <a:ea typeface="Calibri" panose="020F0502020204030204" pitchFamily="34" charset="0"/>
                          <a:cs typeface="Times New Roman" panose="02020603050405020304" pitchFamily="18" charset="0"/>
                        </a:rPr>
                        <a:t>e</a:t>
                      </a:r>
                      <a:r>
                        <a:rPr lang="en-US" sz="1400" spc="-20" dirty="0">
                          <a:effectLst/>
                          <a:latin typeface="+mn-lt"/>
                          <a:ea typeface="Calibri" panose="020F0502020204030204" pitchFamily="34" charset="0"/>
                          <a:cs typeface="Times New Roman" panose="02020603050405020304" pitchFamily="18" charset="0"/>
                        </a:rPr>
                        <a:t>a</a:t>
                      </a:r>
                      <a:r>
                        <a:rPr lang="en-US" sz="1400" spc="-25" dirty="0">
                          <a:effectLst/>
                          <a:latin typeface="+mn-lt"/>
                          <a:ea typeface="Calibri" panose="020F0502020204030204" pitchFamily="34" charset="0"/>
                          <a:cs typeface="Times New Roman" panose="02020603050405020304" pitchFamily="18" charset="0"/>
                        </a:rPr>
                        <a:t>c</a:t>
                      </a:r>
                      <a:r>
                        <a:rPr lang="en-US" sz="1400" spc="-20" dirty="0">
                          <a:effectLst/>
                          <a:latin typeface="+mn-lt"/>
                          <a:ea typeface="Calibri" panose="020F0502020204030204" pitchFamily="34" charset="0"/>
                          <a:cs typeface="Times New Roman" panose="02020603050405020304" pitchFamily="18" charset="0"/>
                        </a:rPr>
                        <a:t>h</a:t>
                      </a:r>
                      <a:r>
                        <a:rPr lang="en-US" sz="1400" spc="-25" dirty="0">
                          <a:effectLst/>
                          <a:latin typeface="+mn-lt"/>
                          <a:ea typeface="Calibri" panose="020F0502020204030204" pitchFamily="34" charset="0"/>
                          <a:cs typeface="Times New Roman" panose="02020603050405020304" pitchFamily="18" charset="0"/>
                        </a:rPr>
                        <a:t>er</a:t>
                      </a:r>
                      <a:r>
                        <a:rPr lang="en-US" sz="1400" spc="-20" dirty="0">
                          <a:effectLst/>
                          <a:latin typeface="+mn-lt"/>
                          <a:ea typeface="Calibri" panose="020F0502020204030204" pitchFamily="34" charset="0"/>
                          <a:cs typeface="Times New Roman" panose="02020603050405020304" pitchFamily="18" charset="0"/>
                        </a:rPr>
                        <a:t>Se</a:t>
                      </a:r>
                      <a:r>
                        <a:rPr lang="en-US" sz="1400" spc="-25" dirty="0">
                          <a:effectLst/>
                          <a:latin typeface="+mn-lt"/>
                          <a:ea typeface="Calibri" panose="020F0502020204030204" pitchFamily="34" charset="0"/>
                          <a:cs typeface="Times New Roman" panose="02020603050405020304" pitchFamily="18" charset="0"/>
                        </a:rPr>
                        <a:t>ct</a:t>
                      </a:r>
                      <a:r>
                        <a:rPr lang="en-US" sz="1400" spc="-20" dirty="0">
                          <a:effectLst/>
                          <a:latin typeface="+mn-lt"/>
                          <a:ea typeface="Calibri" panose="020F0502020204030204" pitchFamily="34" charset="0"/>
                          <a:cs typeface="Times New Roman" panose="02020603050405020304" pitchFamily="18" charset="0"/>
                        </a:rPr>
                        <a:t>ion</a:t>
                      </a:r>
                      <a:r>
                        <a:rPr lang="en-US" sz="1400" spc="-25" dirty="0">
                          <a:effectLst/>
                          <a:latin typeface="+mn-lt"/>
                          <a:ea typeface="Calibri" panose="020F0502020204030204" pitchFamily="34" charset="0"/>
                          <a:cs typeface="Times New Roman" panose="02020603050405020304" pitchFamily="18" charset="0"/>
                        </a:rPr>
                        <a:t>As</a:t>
                      </a:r>
                      <a:r>
                        <a:rPr lang="en-US" sz="1400" spc="-20" dirty="0">
                          <a:effectLst/>
                          <a:latin typeface="+mn-lt"/>
                          <a:ea typeface="Calibri" panose="020F0502020204030204" pitchFamily="34" charset="0"/>
                          <a:cs typeface="Times New Roman" panose="02020603050405020304" pitchFamily="18" charset="0"/>
                        </a:rPr>
                        <a:t>so</a:t>
                      </a:r>
                      <a:r>
                        <a:rPr lang="en-US" sz="1400" spc="-25" dirty="0">
                          <a:effectLst/>
                          <a:latin typeface="+mn-lt"/>
                          <a:ea typeface="Calibri" panose="020F0502020204030204" pitchFamily="34" charset="0"/>
                          <a:cs typeface="Times New Roman" panose="02020603050405020304" pitchFamily="18" charset="0"/>
                        </a:rPr>
                        <a:t>c</a:t>
                      </a:r>
                      <a:r>
                        <a:rPr lang="en-US" sz="1400" spc="-20" dirty="0">
                          <a:effectLst/>
                          <a:latin typeface="+mn-lt"/>
                          <a:ea typeface="Calibri" panose="020F0502020204030204" pitchFamily="34" charset="0"/>
                          <a:cs typeface="Times New Roman" panose="02020603050405020304" pitchFamily="18" charset="0"/>
                        </a:rPr>
                        <a:t>ia</a:t>
                      </a:r>
                      <a:r>
                        <a:rPr lang="en-US" sz="1400" spc="-25" dirty="0">
                          <a:effectLst/>
                          <a:latin typeface="+mn-lt"/>
                          <a:ea typeface="Calibri" panose="020F0502020204030204" pitchFamily="34" charset="0"/>
                          <a:cs typeface="Times New Roman" panose="02020603050405020304" pitchFamily="18" charset="0"/>
                        </a:rPr>
                        <a:t>t</a:t>
                      </a:r>
                      <a:r>
                        <a:rPr lang="en-US" sz="1400" spc="-20" dirty="0">
                          <a:effectLst/>
                          <a:latin typeface="+mn-lt"/>
                          <a:ea typeface="Calibri" panose="020F0502020204030204" pitchFamily="34" charset="0"/>
                          <a:cs typeface="Times New Roman" panose="02020603050405020304" pitchFamily="18" charset="0"/>
                        </a:rPr>
                        <a:t>ionEx</a:t>
                      </a:r>
                      <a:r>
                        <a:rPr lang="en-US" sz="1400" spc="-25" dirty="0">
                          <a:effectLst/>
                          <a:latin typeface="+mn-lt"/>
                          <a:ea typeface="Calibri" panose="020F0502020204030204" pitchFamily="34" charset="0"/>
                          <a:cs typeface="Times New Roman" panose="02020603050405020304" pitchFamily="18" charset="0"/>
                        </a:rPr>
                        <a:t>te</a:t>
                      </a:r>
                      <a:r>
                        <a:rPr lang="en-US" sz="1400" spc="-20" dirty="0">
                          <a:effectLst/>
                          <a:latin typeface="+mn-lt"/>
                          <a:ea typeface="Calibri" panose="020F0502020204030204" pitchFamily="34" charset="0"/>
                          <a:cs typeface="Times New Roman" panose="02020603050405020304" pitchFamily="18" charset="0"/>
                        </a:rPr>
                        <a:t>nsion</a:t>
                      </a:r>
                      <a:endParaRPr lang="en-US" sz="14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46532779"/>
                  </a:ext>
                </a:extLst>
              </a:tr>
              <a:tr h="0">
                <a:tc>
                  <a:txBody>
                    <a:bodyPr/>
                    <a:lstStyle/>
                    <a:p>
                      <a:pPr marL="47625" marR="0">
                        <a:spcBef>
                          <a:spcPts val="85"/>
                        </a:spcBef>
                        <a:spcAft>
                          <a:spcPts val="0"/>
                        </a:spcAft>
                      </a:pPr>
                      <a:r>
                        <a:rPr lang="en-US" sz="1400" dirty="0">
                          <a:effectLst/>
                          <a:latin typeface="+mn-lt"/>
                          <a:ea typeface="Calibri" panose="020F0502020204030204" pitchFamily="34" charset="0"/>
                          <a:cs typeface="Times New Roman" panose="02020603050405020304" pitchFamily="18" charset="0"/>
                        </a:rPr>
                        <a:t>E0948 COURSE-SEQUENCE-CODE</a:t>
                      </a:r>
                    </a:p>
                  </a:txBody>
                  <a:tcPr marL="0" marR="0" marT="0" marB="0"/>
                </a:tc>
                <a:tc>
                  <a:txBody>
                    <a:bodyPr/>
                    <a:lstStyle/>
                    <a:p>
                      <a:pPr marL="635" marR="0" algn="ctr">
                        <a:spcBef>
                          <a:spcPts val="85"/>
                        </a:spcBef>
                        <a:spcAft>
                          <a:spcPts val="0"/>
                        </a:spcAft>
                      </a:pPr>
                      <a:r>
                        <a:rPr lang="en-US" sz="1400" spc="-15" dirty="0">
                          <a:effectLst/>
                          <a:latin typeface="+mn-lt"/>
                          <a:ea typeface="Calibri" panose="020F0502020204030204" pitchFamily="34" charset="0"/>
                          <a:cs typeface="Times New Roman" panose="02020603050405020304" pitchFamily="18" charset="0"/>
                        </a:rPr>
                        <a:t>C135</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7785" marR="0">
                        <a:spcBef>
                          <a:spcPts val="85"/>
                        </a:spcBef>
                        <a:spcAft>
                          <a:spcPts val="0"/>
                        </a:spcAft>
                      </a:pPr>
                      <a:r>
                        <a:rPr lang="en-US" sz="1400" i="1" dirty="0">
                          <a:effectLst/>
                          <a:latin typeface="+mn-lt"/>
                          <a:ea typeface="Calibri" panose="020F0502020204030204" pitchFamily="34" charset="0"/>
                          <a:cs typeface="Times New Roman" panose="02020603050405020304" pitchFamily="18" charset="0"/>
                        </a:rPr>
                        <a:t>A</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7785" marR="0">
                        <a:spcBef>
                          <a:spcPts val="85"/>
                        </a:spcBef>
                        <a:spcAft>
                          <a:spcPts val="0"/>
                        </a:spcAft>
                      </a:pPr>
                      <a:r>
                        <a:rPr lang="en-US" sz="1400" spc="-20" dirty="0">
                          <a:effectLst/>
                          <a:latin typeface="+mn-lt"/>
                          <a:ea typeface="Calibri" panose="020F0502020204030204" pitchFamily="34" charset="0"/>
                          <a:cs typeface="Times New Roman" panose="02020603050405020304" pitchFamily="18" charset="0"/>
                        </a:rPr>
                        <a:t>S</a:t>
                      </a:r>
                      <a:r>
                        <a:rPr lang="en-US" sz="1400" spc="-25" dirty="0">
                          <a:effectLst/>
                          <a:latin typeface="+mn-lt"/>
                          <a:ea typeface="Calibri" panose="020F0502020204030204" pitchFamily="34" charset="0"/>
                          <a:cs typeface="Times New Roman" panose="02020603050405020304" pitchFamily="18" charset="0"/>
                        </a:rPr>
                        <a:t>t</a:t>
                      </a:r>
                      <a:r>
                        <a:rPr lang="en-US" sz="1400" spc="-20" dirty="0">
                          <a:effectLst/>
                          <a:latin typeface="+mn-lt"/>
                          <a:ea typeface="Calibri" panose="020F0502020204030204" pitchFamily="34" charset="0"/>
                          <a:cs typeface="Times New Roman" panose="02020603050405020304" pitchFamily="18" charset="0"/>
                        </a:rPr>
                        <a:t>aff</a:t>
                      </a:r>
                      <a:r>
                        <a:rPr lang="en-US" sz="1400" spc="-25" dirty="0">
                          <a:effectLst/>
                          <a:latin typeface="+mn-lt"/>
                          <a:ea typeface="Calibri" panose="020F0502020204030204" pitchFamily="34" charset="0"/>
                          <a:cs typeface="Times New Roman" panose="02020603050405020304" pitchFamily="18" charset="0"/>
                        </a:rPr>
                        <a:t>A</a:t>
                      </a:r>
                      <a:r>
                        <a:rPr lang="en-US" sz="1400" spc="-20" dirty="0">
                          <a:effectLst/>
                          <a:latin typeface="+mn-lt"/>
                          <a:ea typeface="Calibri" panose="020F0502020204030204" pitchFamily="34" charset="0"/>
                          <a:cs typeface="Times New Roman" panose="02020603050405020304" pitchFamily="18" charset="0"/>
                        </a:rPr>
                        <a:t>sso</a:t>
                      </a:r>
                      <a:r>
                        <a:rPr lang="en-US" sz="1400" spc="-25" dirty="0">
                          <a:effectLst/>
                          <a:latin typeface="+mn-lt"/>
                          <a:ea typeface="Calibri" panose="020F0502020204030204" pitchFamily="34" charset="0"/>
                          <a:cs typeface="Times New Roman" panose="02020603050405020304" pitchFamily="18" charset="0"/>
                        </a:rPr>
                        <a:t>c</a:t>
                      </a:r>
                      <a:r>
                        <a:rPr lang="en-US" sz="1400" spc="-20" dirty="0">
                          <a:effectLst/>
                          <a:latin typeface="+mn-lt"/>
                          <a:ea typeface="Calibri" panose="020F0502020204030204" pitchFamily="34" charset="0"/>
                          <a:cs typeface="Times New Roman" panose="02020603050405020304" pitchFamily="18" charset="0"/>
                        </a:rPr>
                        <a:t>ia</a:t>
                      </a:r>
                      <a:r>
                        <a:rPr lang="en-US" sz="1400" spc="-25" dirty="0">
                          <a:effectLst/>
                          <a:latin typeface="+mn-lt"/>
                          <a:ea typeface="Calibri" panose="020F0502020204030204" pitchFamily="34" charset="0"/>
                          <a:cs typeface="Times New Roman" panose="02020603050405020304" pitchFamily="18" charset="0"/>
                        </a:rPr>
                        <a:t>t</a:t>
                      </a:r>
                      <a:r>
                        <a:rPr lang="en-US" sz="1400" spc="-20" dirty="0">
                          <a:effectLst/>
                          <a:latin typeface="+mn-lt"/>
                          <a:ea typeface="Calibri" panose="020F0502020204030204" pitchFamily="34" charset="0"/>
                          <a:cs typeface="Times New Roman" panose="02020603050405020304" pitchFamily="18" charset="0"/>
                        </a:rPr>
                        <a:t>ionEx</a:t>
                      </a:r>
                      <a:r>
                        <a:rPr lang="en-US" sz="1400" spc="-25" dirty="0">
                          <a:effectLst/>
                          <a:latin typeface="+mn-lt"/>
                          <a:ea typeface="Calibri" panose="020F0502020204030204" pitchFamily="34" charset="0"/>
                          <a:cs typeface="Times New Roman" panose="02020603050405020304" pitchFamily="18" charset="0"/>
                        </a:rPr>
                        <a:t>t</a:t>
                      </a:r>
                      <a:r>
                        <a:rPr lang="en-US" sz="1400" spc="-20" dirty="0">
                          <a:effectLst/>
                          <a:latin typeface="+mn-lt"/>
                          <a:ea typeface="Calibri" panose="020F0502020204030204" pitchFamily="34" charset="0"/>
                          <a:cs typeface="Times New Roman" panose="02020603050405020304" pitchFamily="18" charset="0"/>
                        </a:rPr>
                        <a:t>ension</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7785" marR="0">
                        <a:spcBef>
                          <a:spcPts val="85"/>
                        </a:spcBef>
                        <a:spcAft>
                          <a:spcPts val="0"/>
                        </a:spcAft>
                      </a:pPr>
                      <a:r>
                        <a:rPr lang="en-US" sz="1400" spc="-20" dirty="0">
                          <a:effectLst/>
                          <a:latin typeface="+mn-lt"/>
                          <a:ea typeface="Calibri" panose="020F0502020204030204" pitchFamily="34" charset="0"/>
                          <a:cs typeface="Times New Roman" panose="02020603050405020304" pitchFamily="18" charset="0"/>
                        </a:rPr>
                        <a:t>T</a:t>
                      </a:r>
                      <a:r>
                        <a:rPr lang="en-US" sz="1400" spc="-25" dirty="0">
                          <a:effectLst/>
                          <a:latin typeface="+mn-lt"/>
                          <a:ea typeface="Calibri" panose="020F0502020204030204" pitchFamily="34" charset="0"/>
                          <a:cs typeface="Times New Roman" panose="02020603050405020304" pitchFamily="18" charset="0"/>
                        </a:rPr>
                        <a:t>e</a:t>
                      </a:r>
                      <a:r>
                        <a:rPr lang="en-US" sz="1400" spc="-20" dirty="0">
                          <a:effectLst/>
                          <a:latin typeface="+mn-lt"/>
                          <a:ea typeface="Calibri" panose="020F0502020204030204" pitchFamily="34" charset="0"/>
                          <a:cs typeface="Times New Roman" panose="02020603050405020304" pitchFamily="18" charset="0"/>
                        </a:rPr>
                        <a:t>a</a:t>
                      </a:r>
                      <a:r>
                        <a:rPr lang="en-US" sz="1400" spc="-25" dirty="0">
                          <a:effectLst/>
                          <a:latin typeface="+mn-lt"/>
                          <a:ea typeface="Calibri" panose="020F0502020204030204" pitchFamily="34" charset="0"/>
                          <a:cs typeface="Times New Roman" panose="02020603050405020304" pitchFamily="18" charset="0"/>
                        </a:rPr>
                        <a:t>c</a:t>
                      </a:r>
                      <a:r>
                        <a:rPr lang="en-US" sz="1400" spc="-20" dirty="0">
                          <a:effectLst/>
                          <a:latin typeface="+mn-lt"/>
                          <a:ea typeface="Calibri" panose="020F0502020204030204" pitchFamily="34" charset="0"/>
                          <a:cs typeface="Times New Roman" panose="02020603050405020304" pitchFamily="18" charset="0"/>
                        </a:rPr>
                        <a:t>h</a:t>
                      </a:r>
                      <a:r>
                        <a:rPr lang="en-US" sz="1400" spc="-25" dirty="0">
                          <a:effectLst/>
                          <a:latin typeface="+mn-lt"/>
                          <a:ea typeface="Calibri" panose="020F0502020204030204" pitchFamily="34" charset="0"/>
                          <a:cs typeface="Times New Roman" panose="02020603050405020304" pitchFamily="18" charset="0"/>
                        </a:rPr>
                        <a:t>er</a:t>
                      </a:r>
                      <a:r>
                        <a:rPr lang="en-US" sz="1400" spc="-20" dirty="0">
                          <a:effectLst/>
                          <a:latin typeface="+mn-lt"/>
                          <a:ea typeface="Calibri" panose="020F0502020204030204" pitchFamily="34" charset="0"/>
                          <a:cs typeface="Times New Roman" panose="02020603050405020304" pitchFamily="18" charset="0"/>
                        </a:rPr>
                        <a:t>Se</a:t>
                      </a:r>
                      <a:r>
                        <a:rPr lang="en-US" sz="1400" spc="-25" dirty="0">
                          <a:effectLst/>
                          <a:latin typeface="+mn-lt"/>
                          <a:ea typeface="Calibri" panose="020F0502020204030204" pitchFamily="34" charset="0"/>
                          <a:cs typeface="Times New Roman" panose="02020603050405020304" pitchFamily="18" charset="0"/>
                        </a:rPr>
                        <a:t>ct</a:t>
                      </a:r>
                      <a:r>
                        <a:rPr lang="en-US" sz="1400" spc="-20" dirty="0">
                          <a:effectLst/>
                          <a:latin typeface="+mn-lt"/>
                          <a:ea typeface="Calibri" panose="020F0502020204030204" pitchFamily="34" charset="0"/>
                          <a:cs typeface="Times New Roman" panose="02020603050405020304" pitchFamily="18" charset="0"/>
                        </a:rPr>
                        <a:t>ion</a:t>
                      </a:r>
                      <a:r>
                        <a:rPr lang="en-US" sz="1400" spc="-25" dirty="0">
                          <a:effectLst/>
                          <a:latin typeface="+mn-lt"/>
                          <a:ea typeface="Calibri" panose="020F0502020204030204" pitchFamily="34" charset="0"/>
                          <a:cs typeface="Times New Roman" panose="02020603050405020304" pitchFamily="18" charset="0"/>
                        </a:rPr>
                        <a:t>As</a:t>
                      </a:r>
                      <a:r>
                        <a:rPr lang="en-US" sz="1400" spc="-20" dirty="0">
                          <a:effectLst/>
                          <a:latin typeface="+mn-lt"/>
                          <a:ea typeface="Calibri" panose="020F0502020204030204" pitchFamily="34" charset="0"/>
                          <a:cs typeface="Times New Roman" panose="02020603050405020304" pitchFamily="18" charset="0"/>
                        </a:rPr>
                        <a:t>so</a:t>
                      </a:r>
                      <a:r>
                        <a:rPr lang="en-US" sz="1400" spc="-25" dirty="0">
                          <a:effectLst/>
                          <a:latin typeface="+mn-lt"/>
                          <a:ea typeface="Calibri" panose="020F0502020204030204" pitchFamily="34" charset="0"/>
                          <a:cs typeface="Times New Roman" panose="02020603050405020304" pitchFamily="18" charset="0"/>
                        </a:rPr>
                        <a:t>c</a:t>
                      </a:r>
                      <a:r>
                        <a:rPr lang="en-US" sz="1400" spc="-20" dirty="0">
                          <a:effectLst/>
                          <a:latin typeface="+mn-lt"/>
                          <a:ea typeface="Calibri" panose="020F0502020204030204" pitchFamily="34" charset="0"/>
                          <a:cs typeface="Times New Roman" panose="02020603050405020304" pitchFamily="18" charset="0"/>
                        </a:rPr>
                        <a:t>ia</a:t>
                      </a:r>
                      <a:r>
                        <a:rPr lang="en-US" sz="1400" spc="-25" dirty="0">
                          <a:effectLst/>
                          <a:latin typeface="+mn-lt"/>
                          <a:ea typeface="Calibri" panose="020F0502020204030204" pitchFamily="34" charset="0"/>
                          <a:cs typeface="Times New Roman" panose="02020603050405020304" pitchFamily="18" charset="0"/>
                        </a:rPr>
                        <a:t>t</a:t>
                      </a:r>
                      <a:r>
                        <a:rPr lang="en-US" sz="1400" spc="-20" dirty="0">
                          <a:effectLst/>
                          <a:latin typeface="+mn-lt"/>
                          <a:ea typeface="Calibri" panose="020F0502020204030204" pitchFamily="34" charset="0"/>
                          <a:cs typeface="Times New Roman" panose="02020603050405020304" pitchFamily="18" charset="0"/>
                        </a:rPr>
                        <a:t>ionEx</a:t>
                      </a:r>
                      <a:r>
                        <a:rPr lang="en-US" sz="1400" spc="-25" dirty="0">
                          <a:effectLst/>
                          <a:latin typeface="+mn-lt"/>
                          <a:ea typeface="Calibri" panose="020F0502020204030204" pitchFamily="34" charset="0"/>
                          <a:cs typeface="Times New Roman" panose="02020603050405020304" pitchFamily="18" charset="0"/>
                        </a:rPr>
                        <a:t>te</a:t>
                      </a:r>
                      <a:r>
                        <a:rPr lang="en-US" sz="1400" spc="-20" dirty="0">
                          <a:effectLst/>
                          <a:latin typeface="+mn-lt"/>
                          <a:ea typeface="Calibri" panose="020F0502020204030204" pitchFamily="34" charset="0"/>
                          <a:cs typeface="Times New Roman" panose="02020603050405020304" pitchFamily="18" charset="0"/>
                        </a:rPr>
                        <a:t>nsion</a:t>
                      </a:r>
                      <a:endParaRPr lang="en-US" sz="14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24401891"/>
                  </a:ext>
                </a:extLst>
              </a:tr>
              <a:tr h="0">
                <a:tc>
                  <a:txBody>
                    <a:bodyPr/>
                    <a:lstStyle/>
                    <a:p>
                      <a:pPr marL="47625" marR="0">
                        <a:spcBef>
                          <a:spcPts val="205"/>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E1056  CLASS-ID-NUMBER</a:t>
                      </a:r>
                    </a:p>
                  </a:txBody>
                  <a:tcPr marL="0" marR="0" marT="0" marB="0"/>
                </a:tc>
                <a:tc>
                  <a:txBody>
                    <a:bodyPr/>
                    <a:lstStyle/>
                    <a:p>
                      <a:pPr marL="11430" marR="0" algn="ctr">
                        <a:spcBef>
                          <a:spcPts val="205"/>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205"/>
                        </a:spcBef>
                        <a:spcAft>
                          <a:spcPts val="0"/>
                        </a:spcAft>
                      </a:pPr>
                      <a:r>
                        <a:rPr lang="en-US" sz="1400" i="1" spc="-10" dirty="0">
                          <a:effectLst/>
                          <a:latin typeface="Calibri" panose="020F0502020204030204" pitchFamily="34" charset="0"/>
                          <a:ea typeface="Calibri" panose="020F0502020204030204" pitchFamily="34" charset="0"/>
                          <a:cs typeface="Times New Roman" panose="02020603050405020304" pitchFamily="18" charset="0"/>
                        </a:rPr>
                        <a:t>KG046000000218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19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StudentEnrollment</a:t>
                      </a:r>
                      <a:br>
                        <a:rPr lang="en-US" sz="1400" spc="-20" dirty="0">
                          <a:effectLst/>
                          <a:latin typeface="Calibri" panose="020F0502020204030204" pitchFamily="34" charset="0"/>
                          <a:ea typeface="Calibri" panose="020F0502020204030204" pitchFamily="34" charset="0"/>
                          <a:cs typeface="Times New Roman" panose="02020603050405020304" pitchFamily="18" charset="0"/>
                        </a:rPr>
                      </a:br>
                      <a:r>
                        <a:rPr lang="en-US" sz="1400" spc="-20" dirty="0">
                          <a:effectLst/>
                          <a:latin typeface="Calibri" panose="020F0502020204030204" pitchFamily="34" charset="0"/>
                          <a:ea typeface="Calibri" panose="020F0502020204030204" pitchFamily="34" charset="0"/>
                          <a:cs typeface="Times New Roman" panose="02020603050405020304" pitchFamily="18" charset="0"/>
                        </a:rPr>
                        <a:t>Extension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19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StudentSectionAssociation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21662188"/>
                  </a:ext>
                </a:extLst>
              </a:tr>
              <a:tr h="0">
                <a:tc>
                  <a:txBody>
                    <a:bodyPr/>
                    <a:lstStyle/>
                    <a:p>
                      <a:pPr marL="47625" marR="0">
                        <a:spcBef>
                          <a:spcPts val="205"/>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E0948  COURSE-SEQUENCE-CODE</a:t>
                      </a:r>
                    </a:p>
                  </a:txBody>
                  <a:tcPr marL="0" marR="0" marT="0" marB="0"/>
                </a:tc>
                <a:tc>
                  <a:txBody>
                    <a:bodyPr/>
                    <a:lstStyle/>
                    <a:p>
                      <a:pPr marL="11430" marR="0" algn="ctr">
                        <a:spcBef>
                          <a:spcPts val="205"/>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C135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205"/>
                        </a:spcBef>
                        <a:spcAft>
                          <a:spcPts val="0"/>
                        </a:spcAft>
                      </a:pPr>
                      <a:r>
                        <a:rPr lang="en-US" sz="1400" i="1" spc="-10" dirty="0">
                          <a:effectLst/>
                          <a:latin typeface="Calibri" panose="020F0502020204030204" pitchFamily="34" charset="0"/>
                          <a:ea typeface="Calibri" panose="020F0502020204030204" pitchFamily="34" charset="0"/>
                          <a:cs typeface="Times New Roman" panose="02020603050405020304" pitchFamily="18" charset="0"/>
                        </a:rPr>
                        <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19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StudentEnrollment</a:t>
                      </a:r>
                      <a:br>
                        <a:rPr lang="en-US" sz="1400" spc="-20" dirty="0">
                          <a:effectLst/>
                          <a:latin typeface="Calibri" panose="020F0502020204030204" pitchFamily="34" charset="0"/>
                          <a:ea typeface="Calibri" panose="020F0502020204030204" pitchFamily="34" charset="0"/>
                          <a:cs typeface="Times New Roman" panose="02020603050405020304" pitchFamily="18" charset="0"/>
                        </a:rPr>
                      </a:br>
                      <a:r>
                        <a:rPr lang="en-US" sz="1400" spc="-20" dirty="0">
                          <a:effectLst/>
                          <a:latin typeface="Calibri" panose="020F0502020204030204" pitchFamily="34" charset="0"/>
                          <a:ea typeface="Calibri" panose="020F0502020204030204" pitchFamily="34" charset="0"/>
                          <a:cs typeface="Times New Roman" panose="02020603050405020304" pitchFamily="18" charset="0"/>
                        </a:rPr>
                        <a:t>Extension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19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StudentSectionAssociation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40006505"/>
                  </a:ext>
                </a:extLst>
              </a:tr>
            </a:tbl>
          </a:graphicData>
        </a:graphic>
      </p:graphicFrame>
      <p:sp>
        <p:nvSpPr>
          <p:cNvPr id="3" name="Rectangle 2">
            <a:extLst>
              <a:ext uri="{FF2B5EF4-FFF2-40B4-BE49-F238E27FC236}">
                <a16:creationId xmlns:a16="http://schemas.microsoft.com/office/drawing/2014/main" id="{F9C93A7A-2AEC-416D-B918-D172E128EC12}"/>
              </a:ext>
            </a:extLst>
          </p:cNvPr>
          <p:cNvSpPr/>
          <p:nvPr/>
        </p:nvSpPr>
        <p:spPr>
          <a:xfrm>
            <a:off x="152400" y="771940"/>
            <a:ext cx="8915400" cy="830997"/>
          </a:xfrm>
          <a:prstGeom prst="rect">
            <a:avLst/>
          </a:prstGeom>
        </p:spPr>
        <p:txBody>
          <a:bodyPr wrap="square">
            <a:spAutoFit/>
          </a:bodyPr>
          <a:lstStyle/>
          <a:p>
            <a:r>
              <a:rPr lang="en-US" sz="2400" dirty="0"/>
              <a:t>Kindergarten Data elements that were previously collected in the PEIMS Summer Submission and are new to the TSDS Collection.</a:t>
            </a:r>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152401" y="44380"/>
            <a:ext cx="8001000" cy="793820"/>
          </a:xfrm>
        </p:spPr>
        <p:txBody>
          <a:bodyPr>
            <a:normAutofit fontScale="90000"/>
          </a:bodyPr>
          <a:lstStyle/>
          <a:p>
            <a:r>
              <a:rPr lang="en-US" dirty="0"/>
              <a:t>ECDS KINDERGARTEN changes            2019-2020</a:t>
            </a:r>
          </a:p>
        </p:txBody>
      </p:sp>
    </p:spTree>
    <p:extLst>
      <p:ext uri="{BB962C8B-B14F-4D97-AF65-F5344CB8AC3E}">
        <p14:creationId xmlns:p14="http://schemas.microsoft.com/office/powerpoint/2010/main" val="2620499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21</a:t>
            </a:fld>
            <a:endParaRPr lang="en-US" dirty="0"/>
          </a:p>
        </p:txBody>
      </p:sp>
      <p:sp>
        <p:nvSpPr>
          <p:cNvPr id="2" name="Rectangle 1">
            <a:extLst>
              <a:ext uri="{FF2B5EF4-FFF2-40B4-BE49-F238E27FC236}">
                <a16:creationId xmlns:a16="http://schemas.microsoft.com/office/drawing/2014/main" id="{A39B1D1A-4231-44B3-848E-6A9C54F43A34}"/>
              </a:ext>
            </a:extLst>
          </p:cNvPr>
          <p:cNvSpPr/>
          <p:nvPr/>
        </p:nvSpPr>
        <p:spPr>
          <a:xfrm>
            <a:off x="38099" y="4626610"/>
            <a:ext cx="8115301" cy="369332"/>
          </a:xfrm>
          <a:prstGeom prst="rect">
            <a:avLst/>
          </a:prstGeom>
        </p:spPr>
        <p:txBody>
          <a:bodyPr wrap="square">
            <a:spAutoFit/>
          </a:bodyPr>
          <a:lstStyle/>
          <a:p>
            <a:pPr marL="76200" marR="0">
              <a:spcBef>
                <a:spcPts val="355"/>
              </a:spcBef>
              <a:spcAft>
                <a:spcPts val="0"/>
              </a:spcAft>
            </a:pPr>
            <a:r>
              <a:rPr lang="en-US" dirty="0">
                <a:latin typeface="Calibri" panose="020F0502020204030204" pitchFamily="34" charset="0"/>
                <a:ea typeface="Arial" panose="020B0604020202020204" pitchFamily="34" charset="0"/>
                <a:cs typeface="Times New Roman" panose="02020603050405020304" pitchFamily="18" charset="0"/>
              </a:rPr>
              <a:t>*</a:t>
            </a:r>
            <a:r>
              <a:rPr lang="en-US" spc="-95" dirty="0">
                <a:latin typeface="Calibri" panose="020F0502020204030204" pitchFamily="34" charset="0"/>
                <a:ea typeface="Arial" panose="020B0604020202020204" pitchFamily="34" charset="0"/>
                <a:cs typeface="Times New Roman" panose="02020603050405020304" pitchFamily="18" charset="0"/>
              </a:rPr>
              <a:t> </a:t>
            </a:r>
            <a:r>
              <a:rPr lang="en-US" spc="-5" dirty="0">
                <a:latin typeface="Arial" panose="020B0604020202020204" pitchFamily="34" charset="0"/>
                <a:ea typeface="Arial" panose="020B0604020202020204" pitchFamily="34" charset="0"/>
                <a:cs typeface="Times New Roman" panose="02020603050405020304" pitchFamily="18" charset="0"/>
              </a:rPr>
              <a:t>Indicates</a:t>
            </a:r>
            <a:r>
              <a:rPr lang="en-US" spc="-95"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a</a:t>
            </a:r>
            <a:r>
              <a:rPr lang="en-US" spc="-125" dirty="0">
                <a:latin typeface="Arial" panose="020B0604020202020204" pitchFamily="34" charset="0"/>
                <a:ea typeface="Arial" panose="020B0604020202020204" pitchFamily="34" charset="0"/>
                <a:cs typeface="Times New Roman" panose="02020603050405020304" pitchFamily="18" charset="0"/>
              </a:rPr>
              <a:t> </a:t>
            </a:r>
            <a:r>
              <a:rPr lang="en-US" spc="-5" dirty="0">
                <a:latin typeface="Arial" panose="020B0604020202020204" pitchFamily="34" charset="0"/>
                <a:ea typeface="Arial" panose="020B0604020202020204" pitchFamily="34" charset="0"/>
                <a:cs typeface="Times New Roman" panose="02020603050405020304" pitchFamily="18" charset="0"/>
              </a:rPr>
              <a:t>data</a:t>
            </a:r>
            <a:r>
              <a:rPr lang="en-US" spc="-110" dirty="0">
                <a:latin typeface="Arial" panose="020B0604020202020204" pitchFamily="34" charset="0"/>
                <a:ea typeface="Arial" panose="020B0604020202020204" pitchFamily="34" charset="0"/>
                <a:cs typeface="Times New Roman" panose="02020603050405020304" pitchFamily="18" charset="0"/>
              </a:rPr>
              <a:t> </a:t>
            </a:r>
            <a:r>
              <a:rPr lang="en-US" spc="-5" dirty="0">
                <a:latin typeface="Arial" panose="020B0604020202020204" pitchFamily="34" charset="0"/>
                <a:ea typeface="Arial" panose="020B0604020202020204" pitchFamily="34" charset="0"/>
                <a:cs typeface="Times New Roman" panose="02020603050405020304" pitchFamily="18" charset="0"/>
              </a:rPr>
              <a:t>element</a:t>
            </a:r>
            <a:r>
              <a:rPr lang="en-US" spc="-115"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that</a:t>
            </a:r>
            <a:r>
              <a:rPr lang="en-US" spc="-100" dirty="0">
                <a:latin typeface="Arial" panose="020B0604020202020204" pitchFamily="34" charset="0"/>
                <a:ea typeface="Arial" panose="020B0604020202020204" pitchFamily="34" charset="0"/>
                <a:cs typeface="Times New Roman" panose="02020603050405020304" pitchFamily="18" charset="0"/>
              </a:rPr>
              <a:t> </a:t>
            </a:r>
            <a:r>
              <a:rPr lang="en-US" spc="-5" dirty="0">
                <a:latin typeface="Arial" panose="020B0604020202020204" pitchFamily="34" charset="0"/>
                <a:ea typeface="Arial" panose="020B0604020202020204" pitchFamily="34" charset="0"/>
                <a:cs typeface="Times New Roman" panose="02020603050405020304" pitchFamily="18" charset="0"/>
              </a:rPr>
              <a:t>is</a:t>
            </a:r>
            <a:r>
              <a:rPr lang="en-US" spc="-95" dirty="0">
                <a:latin typeface="Arial" panose="020B0604020202020204" pitchFamily="34" charset="0"/>
                <a:ea typeface="Arial" panose="020B0604020202020204" pitchFamily="34" charset="0"/>
                <a:cs typeface="Times New Roman" panose="02020603050405020304" pitchFamily="18" charset="0"/>
              </a:rPr>
              <a:t> </a:t>
            </a:r>
            <a:r>
              <a:rPr lang="en-US" spc="-5" dirty="0">
                <a:latin typeface="Arial" panose="020B0604020202020204" pitchFamily="34" charset="0"/>
                <a:ea typeface="Arial" panose="020B0604020202020204" pitchFamily="34" charset="0"/>
                <a:cs typeface="Times New Roman" panose="02020603050405020304" pitchFamily="18" charset="0"/>
              </a:rPr>
              <a:t>required</a:t>
            </a:r>
            <a:r>
              <a:rPr lang="en-US" spc="-125" dirty="0">
                <a:latin typeface="Arial" panose="020B0604020202020204" pitchFamily="34" charset="0"/>
                <a:ea typeface="Arial" panose="020B0604020202020204" pitchFamily="34" charset="0"/>
                <a:cs typeface="Times New Roman" panose="02020603050405020304" pitchFamily="18" charset="0"/>
              </a:rPr>
              <a:t> </a:t>
            </a:r>
            <a:r>
              <a:rPr lang="en-US" spc="-5" dirty="0">
                <a:latin typeface="Arial" panose="020B0604020202020204" pitchFamily="34" charset="0"/>
                <a:ea typeface="Arial" panose="020B0604020202020204" pitchFamily="34" charset="0"/>
                <a:cs typeface="Times New Roman" panose="02020603050405020304" pitchFamily="18" charset="0"/>
              </a:rPr>
              <a:t>to</a:t>
            </a:r>
            <a:r>
              <a:rPr lang="en-US" spc="-110" dirty="0">
                <a:latin typeface="Arial" panose="020B0604020202020204" pitchFamily="34" charset="0"/>
                <a:ea typeface="Arial" panose="020B0604020202020204" pitchFamily="34" charset="0"/>
                <a:cs typeface="Times New Roman" panose="02020603050405020304" pitchFamily="18" charset="0"/>
              </a:rPr>
              <a:t> </a:t>
            </a:r>
            <a:r>
              <a:rPr lang="en-US" spc="-5" dirty="0">
                <a:latin typeface="Arial" panose="020B0604020202020204" pitchFamily="34" charset="0"/>
                <a:ea typeface="Arial" panose="020B0604020202020204" pitchFamily="34" charset="0"/>
                <a:cs typeface="Times New Roman" panose="02020603050405020304" pitchFamily="18" charset="0"/>
              </a:rPr>
              <a:t>load</a:t>
            </a:r>
            <a:r>
              <a:rPr lang="en-US" spc="-100" dirty="0">
                <a:latin typeface="Arial" panose="020B0604020202020204" pitchFamily="34" charset="0"/>
                <a:ea typeface="Arial" panose="020B0604020202020204" pitchFamily="34" charset="0"/>
                <a:cs typeface="Times New Roman" panose="02020603050405020304" pitchFamily="18" charset="0"/>
              </a:rPr>
              <a:t> </a:t>
            </a:r>
            <a:r>
              <a:rPr lang="en-US" spc="-5" dirty="0">
                <a:latin typeface="Arial" panose="020B0604020202020204" pitchFamily="34" charset="0"/>
                <a:ea typeface="Arial" panose="020B0604020202020204" pitchFamily="34" charset="0"/>
                <a:cs typeface="Times New Roman" panose="02020603050405020304" pitchFamily="18" charset="0"/>
              </a:rPr>
              <a:t>data</a:t>
            </a:r>
            <a:r>
              <a:rPr lang="en-US" spc="-115" dirty="0">
                <a:latin typeface="Arial" panose="020B0604020202020204" pitchFamily="34" charset="0"/>
                <a:ea typeface="Arial" panose="020B0604020202020204" pitchFamily="34" charset="0"/>
                <a:cs typeface="Times New Roman" panose="02020603050405020304" pitchFamily="18" charset="0"/>
              </a:rPr>
              <a:t> </a:t>
            </a:r>
            <a:r>
              <a:rPr lang="en-US" spc="-5" dirty="0">
                <a:latin typeface="Arial" panose="020B0604020202020204" pitchFamily="34" charset="0"/>
                <a:ea typeface="Arial" panose="020B0604020202020204" pitchFamily="34" charset="0"/>
                <a:cs typeface="Times New Roman" panose="02020603050405020304" pitchFamily="18" charset="0"/>
              </a:rPr>
              <a:t>into</a:t>
            </a:r>
            <a:r>
              <a:rPr lang="en-US" spc="-120" dirty="0">
                <a:latin typeface="Arial" panose="020B0604020202020204" pitchFamily="34" charset="0"/>
                <a:ea typeface="Arial" panose="020B0604020202020204" pitchFamily="34" charset="0"/>
                <a:cs typeface="Times New Roman" panose="02020603050405020304" pitchFamily="18" charset="0"/>
              </a:rPr>
              <a:t> </a:t>
            </a:r>
            <a:r>
              <a:rPr lang="en-US" spc="-5" dirty="0">
                <a:latin typeface="Arial" panose="020B0604020202020204" pitchFamily="34" charset="0"/>
                <a:ea typeface="Arial" panose="020B0604020202020204" pitchFamily="34" charset="0"/>
                <a:cs typeface="Times New Roman" panose="02020603050405020304" pitchFamily="18" charset="0"/>
              </a:rPr>
              <a:t>the</a:t>
            </a:r>
            <a:r>
              <a:rPr lang="en-US" spc="-115"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TSDS</a:t>
            </a:r>
            <a:r>
              <a:rPr lang="en-US" spc="-115" dirty="0">
                <a:latin typeface="Arial" panose="020B0604020202020204" pitchFamily="34" charset="0"/>
                <a:ea typeface="Arial" panose="020B0604020202020204" pitchFamily="34" charset="0"/>
                <a:cs typeface="Times New Roman" panose="02020603050405020304" pitchFamily="18" charset="0"/>
              </a:rPr>
              <a:t> </a:t>
            </a:r>
            <a:r>
              <a:rPr lang="en-US" spc="-5" dirty="0">
                <a:latin typeface="Arial" panose="020B0604020202020204" pitchFamily="34" charset="0"/>
                <a:ea typeface="Arial" panose="020B0604020202020204" pitchFamily="34" charset="0"/>
                <a:cs typeface="Times New Roman" panose="02020603050405020304" pitchFamily="18" charset="0"/>
              </a:rPr>
              <a:t>collection.</a:t>
            </a:r>
            <a:endParaRPr lang="en-US" dirty="0">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B73F8558-48E8-489B-AABF-B9A1410C20CC}"/>
              </a:ext>
            </a:extLst>
          </p:cNvPr>
          <p:cNvGraphicFramePr>
            <a:graphicFrameLocks noGrp="1"/>
          </p:cNvGraphicFramePr>
          <p:nvPr>
            <p:extLst>
              <p:ext uri="{D42A27DB-BD31-4B8C-83A1-F6EECF244321}">
                <p14:modId xmlns:p14="http://schemas.microsoft.com/office/powerpoint/2010/main" val="3906516592"/>
              </p:ext>
            </p:extLst>
          </p:nvPr>
        </p:nvGraphicFramePr>
        <p:xfrm>
          <a:off x="0" y="1648657"/>
          <a:ext cx="9143999" cy="2905563"/>
        </p:xfrm>
        <a:graphic>
          <a:graphicData uri="http://schemas.openxmlformats.org/drawingml/2006/table">
            <a:tbl>
              <a:tblPr firstRow="1" bandRow="1">
                <a:tableStyleId>{93296810-A885-4BE3-A3E7-6D5BEEA58F35}</a:tableStyleId>
              </a:tblPr>
              <a:tblGrid>
                <a:gridCol w="2819400">
                  <a:extLst>
                    <a:ext uri="{9D8B030D-6E8A-4147-A177-3AD203B41FA5}">
                      <a16:colId xmlns:a16="http://schemas.microsoft.com/office/drawing/2014/main" val="4147710747"/>
                    </a:ext>
                  </a:extLst>
                </a:gridCol>
                <a:gridCol w="685800">
                  <a:extLst>
                    <a:ext uri="{9D8B030D-6E8A-4147-A177-3AD203B41FA5}">
                      <a16:colId xmlns:a16="http://schemas.microsoft.com/office/drawing/2014/main" val="1075544820"/>
                    </a:ext>
                  </a:extLst>
                </a:gridCol>
                <a:gridCol w="1371600">
                  <a:extLst>
                    <a:ext uri="{9D8B030D-6E8A-4147-A177-3AD203B41FA5}">
                      <a16:colId xmlns:a16="http://schemas.microsoft.com/office/drawing/2014/main" val="1170917874"/>
                    </a:ext>
                  </a:extLst>
                </a:gridCol>
                <a:gridCol w="2133600">
                  <a:extLst>
                    <a:ext uri="{9D8B030D-6E8A-4147-A177-3AD203B41FA5}">
                      <a16:colId xmlns:a16="http://schemas.microsoft.com/office/drawing/2014/main" val="3500574055"/>
                    </a:ext>
                  </a:extLst>
                </a:gridCol>
                <a:gridCol w="2133599">
                  <a:extLst>
                    <a:ext uri="{9D8B030D-6E8A-4147-A177-3AD203B41FA5}">
                      <a16:colId xmlns:a16="http://schemas.microsoft.com/office/drawing/2014/main" val="2268347459"/>
                    </a:ext>
                  </a:extLst>
                </a:gridCol>
              </a:tblGrid>
              <a:tr h="454463">
                <a:tc gridSpan="5">
                  <a:txBody>
                    <a:bodyPr/>
                    <a:lstStyle/>
                    <a:p>
                      <a:pPr algn="ctr"/>
                      <a:r>
                        <a:rPr lang="en-US" sz="1400" dirty="0"/>
                        <a:t>TSDS COLLECTION</a:t>
                      </a:r>
                    </a:p>
                  </a:txBody>
                  <a:tcPr anchor="b"/>
                </a:tc>
                <a:tc hMerge="1">
                  <a:txBody>
                    <a:bodyPr/>
                    <a:lstStyle/>
                    <a:p>
                      <a:pPr algn="ctr"/>
                      <a:endParaRPr lang="en-US" dirty="0"/>
                    </a:p>
                  </a:txBody>
                  <a:tcPr anchor="b"/>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b"/>
                </a:tc>
                <a:tc hMerge="1">
                  <a:txBody>
                    <a:bodyPr/>
                    <a:lstStyle/>
                    <a:p>
                      <a:pPr algn="ctr"/>
                      <a:endParaRPr lang="en-US" dirty="0"/>
                    </a:p>
                  </a:txBody>
                  <a:tcPr anchor="b"/>
                </a:tc>
                <a:tc hMerge="1">
                  <a:txBody>
                    <a:bodyPr/>
                    <a:lstStyle/>
                    <a:p>
                      <a:pPr algn="ctr"/>
                      <a:endParaRPr lang="en-US" dirty="0"/>
                    </a:p>
                  </a:txBody>
                  <a:tcPr anchor="b"/>
                </a:tc>
                <a:extLst>
                  <a:ext uri="{0D108BD9-81ED-4DB2-BD59-A6C34878D82A}">
                    <a16:rowId xmlns:a16="http://schemas.microsoft.com/office/drawing/2014/main" val="2631846759"/>
                  </a:ext>
                </a:extLst>
              </a:tr>
              <a:tr h="457200">
                <a:tc>
                  <a:txBody>
                    <a:bodyPr/>
                    <a:lstStyle/>
                    <a:p>
                      <a:pPr algn="ctr"/>
                      <a:r>
                        <a:rPr lang="en-US" sz="1400" b="1" dirty="0">
                          <a:solidFill>
                            <a:schemeClr val="bg1"/>
                          </a:solidFill>
                        </a:rPr>
                        <a:t>DATA ELEMENT</a:t>
                      </a:r>
                    </a:p>
                  </a:txBody>
                  <a:tcPr anchor="b">
                    <a:solidFill>
                      <a:schemeClr val="accent6"/>
                    </a:solidFill>
                  </a:tcPr>
                </a:tc>
                <a:tc>
                  <a:txBody>
                    <a:bodyPr/>
                    <a:lstStyle/>
                    <a:p>
                      <a:pPr algn="ctr"/>
                      <a:r>
                        <a:rPr lang="en-US" sz="1400" b="1" dirty="0">
                          <a:solidFill>
                            <a:schemeClr val="bg1"/>
                          </a:solidFill>
                        </a:rPr>
                        <a:t>CODE TABLE</a:t>
                      </a:r>
                    </a:p>
                  </a:txBody>
                  <a:tcPr anchor="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u="none" strike="noStrike" dirty="0">
                          <a:solidFill>
                            <a:schemeClr val="bg1"/>
                          </a:solidFill>
                          <a:effectLst/>
                          <a:latin typeface="+mn-lt"/>
                        </a:rPr>
                        <a:t>EXAMPLE</a:t>
                      </a:r>
                      <a:endParaRPr lang="en-US" sz="1400" b="1" i="1" dirty="0">
                        <a:solidFill>
                          <a:schemeClr val="bg1"/>
                        </a:solidFill>
                      </a:endParaRPr>
                    </a:p>
                  </a:txBody>
                  <a:tcPr anchor="b">
                    <a:solidFill>
                      <a:schemeClr val="accent6"/>
                    </a:solidFill>
                  </a:tcPr>
                </a:tc>
                <a:tc>
                  <a:txBody>
                    <a:bodyPr/>
                    <a:lstStyle/>
                    <a:p>
                      <a:pPr algn="ctr"/>
                      <a:r>
                        <a:rPr lang="en-US" sz="1400" b="1" dirty="0">
                          <a:solidFill>
                            <a:schemeClr val="bg1"/>
                          </a:solidFill>
                        </a:rPr>
                        <a:t>INTERCHANGE</a:t>
                      </a:r>
                    </a:p>
                  </a:txBody>
                  <a:tcPr anchor="b">
                    <a:solidFill>
                      <a:schemeClr val="accent6"/>
                    </a:solidFill>
                  </a:tcPr>
                </a:tc>
                <a:tc>
                  <a:txBody>
                    <a:bodyPr/>
                    <a:lstStyle/>
                    <a:p>
                      <a:pPr algn="ctr"/>
                      <a:r>
                        <a:rPr lang="en-US" sz="1400" b="1" dirty="0">
                          <a:solidFill>
                            <a:schemeClr val="bg1"/>
                          </a:solidFill>
                        </a:rPr>
                        <a:t>COMPLEX TYPE</a:t>
                      </a:r>
                    </a:p>
                  </a:txBody>
                  <a:tcPr anchor="b">
                    <a:solidFill>
                      <a:schemeClr val="accent6"/>
                    </a:solidFill>
                  </a:tcPr>
                </a:tc>
                <a:extLst>
                  <a:ext uri="{0D108BD9-81ED-4DB2-BD59-A6C34878D82A}">
                    <a16:rowId xmlns:a16="http://schemas.microsoft.com/office/drawing/2014/main" val="596342763"/>
                  </a:ext>
                </a:extLst>
              </a:tr>
              <a:tr h="0">
                <a:tc>
                  <a:txBody>
                    <a:bodyPr/>
                    <a:lstStyle/>
                    <a:p>
                      <a:pPr marL="45085" marR="0">
                        <a:spcBef>
                          <a:spcPts val="85"/>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E1325 </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SEX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 marR="0" algn="ctr">
                        <a:spcBef>
                          <a:spcPts val="85"/>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DC119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3180" marR="0">
                        <a:spcBef>
                          <a:spcPts val="85"/>
                        </a:spcBef>
                        <a:spcAft>
                          <a:spcPts val="0"/>
                        </a:spcAft>
                      </a:pPr>
                      <a:r>
                        <a:rPr lang="en-US" sz="1400" i="1" spc="-15" dirty="0">
                          <a:effectLst/>
                          <a:latin typeface="Calibri" panose="020F0502020204030204" pitchFamily="34" charset="0"/>
                          <a:ea typeface="Calibri" panose="020F0502020204030204" pitchFamily="34" charset="0"/>
                          <a:cs typeface="Times New Roman" panose="02020603050405020304" pitchFamily="18" charset="0"/>
                        </a:rPr>
                        <a:t>Male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5085" marR="0">
                        <a:spcBef>
                          <a:spcPts val="8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Stud</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tParent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6355" marR="0">
                        <a:spcBef>
                          <a:spcPts val="8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Stud</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46532779"/>
                  </a:ext>
                </a:extLst>
              </a:tr>
              <a:tr h="0">
                <a:tc>
                  <a:txBody>
                    <a:bodyPr/>
                    <a:lstStyle/>
                    <a:p>
                      <a:pPr marL="45085" marR="0">
                        <a:spcBef>
                          <a:spcPts val="85"/>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E1375 HISPANIC-LATINO-ETHNICITY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1910" marR="0" algn="ctr">
                        <a:spcBef>
                          <a:spcPts val="85"/>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3180" marR="0">
                        <a:spcBef>
                          <a:spcPts val="85"/>
                        </a:spcBef>
                        <a:spcAft>
                          <a:spcPts val="0"/>
                        </a:spcAf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true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5085" marR="0">
                        <a:spcBef>
                          <a:spcPts val="8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Stud</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tParent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6355" marR="0">
                        <a:spcBef>
                          <a:spcPts val="8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Stud</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24401891"/>
                  </a:ext>
                </a:extLst>
              </a:tr>
              <a:tr h="0">
                <a:tc>
                  <a:txBody>
                    <a:bodyPr/>
                    <a:lstStyle/>
                    <a:p>
                      <a:pPr marL="12700" marR="0">
                        <a:spcBef>
                          <a:spcPts val="205"/>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E1343</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 RA</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C</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I</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AL-C</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AT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G</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O</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R</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 marR="0" algn="ctr">
                        <a:spcBef>
                          <a:spcPts val="205"/>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DC097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2700" marR="0">
                        <a:spcBef>
                          <a:spcPts val="205"/>
                        </a:spcBef>
                        <a:spcAft>
                          <a:spcPts val="0"/>
                        </a:spcAft>
                      </a:pPr>
                      <a:r>
                        <a:rPr lang="en-US" sz="1400" i="1" spc="-10" dirty="0">
                          <a:effectLst/>
                          <a:latin typeface="Calibri" panose="020F0502020204030204" pitchFamily="34" charset="0"/>
                          <a:ea typeface="Calibri" panose="020F0502020204030204" pitchFamily="34" charset="0"/>
                          <a:cs typeface="Times New Roman" panose="02020603050405020304" pitchFamily="18" charset="0"/>
                        </a:rPr>
                        <a:t>White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2700" marR="0">
                        <a:spcBef>
                          <a:spcPts val="20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 Stud</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tP</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re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7145" marR="0">
                        <a:spcBef>
                          <a:spcPts val="20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 Stud</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21662188"/>
                  </a:ext>
                </a:extLst>
              </a:tr>
              <a:tr h="0">
                <a:tc>
                  <a:txBody>
                    <a:bodyPr/>
                    <a:lstStyle/>
                    <a:p>
                      <a:pPr marL="45085" marR="0">
                        <a:spcBef>
                          <a:spcPts val="85"/>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E1390 LIMITED-ENGLISH-PROFICIENCY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DC079</a:t>
                      </a:r>
                    </a:p>
                  </a:txBody>
                  <a:tcPr marL="0" marR="0" marT="0" marB="0"/>
                </a:tc>
                <a:tc>
                  <a:txBody>
                    <a:bodyPr/>
                    <a:lstStyle/>
                    <a:p>
                      <a:pPr marL="43180" marR="0">
                        <a:spcBef>
                          <a:spcPts val="85"/>
                        </a:spcBef>
                        <a:spcAft>
                          <a:spcPts val="0"/>
                        </a:spcAf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Limited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2700" marR="0">
                        <a:spcBef>
                          <a:spcPts val="20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 Stud</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tP</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re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7145" marR="0">
                        <a:spcBef>
                          <a:spcPts val="20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 Stud</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40006505"/>
                  </a:ext>
                </a:extLst>
              </a:tr>
              <a:tr h="0">
                <a:tc>
                  <a:txBody>
                    <a:bodyPr/>
                    <a:lstStyle/>
                    <a:p>
                      <a:pPr marL="47625" marR="0">
                        <a:spcBef>
                          <a:spcPts val="205"/>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*E1325 SEX</a:t>
                      </a:r>
                    </a:p>
                  </a:txBody>
                  <a:tcPr marL="0" marR="0" marT="0" marB="0"/>
                </a:tc>
                <a:tc>
                  <a:txBody>
                    <a:bodyPr/>
                    <a:lstStyle/>
                    <a:p>
                      <a:pPr marL="11430" marR="0" algn="ctr">
                        <a:spcBef>
                          <a:spcPts val="205"/>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DC119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205"/>
                        </a:spcBef>
                        <a:spcAft>
                          <a:spcPts val="0"/>
                        </a:spcAft>
                      </a:pPr>
                      <a:r>
                        <a:rPr lang="en-US" sz="1400" i="1" spc="-10" dirty="0">
                          <a:effectLst/>
                          <a:latin typeface="Calibri" panose="020F0502020204030204" pitchFamily="34" charset="0"/>
                          <a:ea typeface="Calibri" panose="020F0502020204030204" pitchFamily="34" charset="0"/>
                          <a:cs typeface="Times New Roman" panose="02020603050405020304" pitchFamily="18" charset="0"/>
                        </a:rPr>
                        <a:t>Female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19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StaffAssociationExtension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19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StaffExtension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1747512"/>
                  </a:ext>
                </a:extLst>
              </a:tr>
              <a:tr h="0">
                <a:tc>
                  <a:txBody>
                    <a:bodyPr/>
                    <a:lstStyle/>
                    <a:p>
                      <a:pPr marL="47625" marR="0">
                        <a:spcBef>
                          <a:spcPts val="205"/>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*E1375 HISPANIC-LATINO-ETHNICITY</a:t>
                      </a:r>
                    </a:p>
                  </a:txBody>
                  <a:tcPr marL="0" marR="0" marT="0" marB="0"/>
                </a:tc>
                <a:tc>
                  <a:txBody>
                    <a:bodyPr/>
                    <a:lstStyle/>
                    <a:p>
                      <a:pPr marL="11430" marR="0" algn="ctr">
                        <a:spcBef>
                          <a:spcPts val="205"/>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205"/>
                        </a:spcBef>
                        <a:spcAft>
                          <a:spcPts val="0"/>
                        </a:spcAft>
                      </a:pPr>
                      <a:r>
                        <a:rPr lang="en-US" sz="1400" i="1" spc="-10" dirty="0">
                          <a:effectLst/>
                          <a:latin typeface="Calibri" panose="020F0502020204030204" pitchFamily="34" charset="0"/>
                          <a:ea typeface="Calibri" panose="020F0502020204030204" pitchFamily="34" charset="0"/>
                          <a:cs typeface="Times New Roman" panose="02020603050405020304" pitchFamily="18" charset="0"/>
                        </a:rPr>
                        <a:t>true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19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StaffAssociationExtension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19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StaffExtension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84745621"/>
                  </a:ext>
                </a:extLst>
              </a:tr>
              <a:tr h="0">
                <a:tc>
                  <a:txBody>
                    <a:bodyPr/>
                    <a:lstStyle/>
                    <a:p>
                      <a:pPr marL="47625" marR="0">
                        <a:spcBef>
                          <a:spcPts val="205"/>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*E1343</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 RA</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C</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I</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AL-C</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AT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G</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O</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R</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 marR="0" algn="ctr">
                        <a:spcBef>
                          <a:spcPts val="205"/>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DC097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205"/>
                        </a:spcBef>
                        <a:spcAft>
                          <a:spcPts val="0"/>
                        </a:spcAft>
                      </a:pPr>
                      <a:r>
                        <a:rPr lang="en-US" sz="1400" i="1" spc="-10" dirty="0">
                          <a:effectLst/>
                          <a:latin typeface="Calibri" panose="020F0502020204030204" pitchFamily="34" charset="0"/>
                          <a:ea typeface="Calibri" panose="020F0502020204030204" pitchFamily="34" charset="0"/>
                          <a:cs typeface="Times New Roman" panose="02020603050405020304" pitchFamily="18" charset="0"/>
                        </a:rPr>
                        <a:t>White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19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aff</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A</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sso</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c</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ia</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ionEx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19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StaffEx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92445883"/>
                  </a:ext>
                </a:extLst>
              </a:tr>
              <a:tr h="0">
                <a:tc>
                  <a:txBody>
                    <a:bodyPr/>
                    <a:lstStyle/>
                    <a:p>
                      <a:pPr marL="47625" marR="0">
                        <a:spcBef>
                          <a:spcPts val="85"/>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E1454 </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CLASSROOM-POSITION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 marR="0" algn="ctr">
                        <a:spcBef>
                          <a:spcPts val="85"/>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DC143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85"/>
                        </a:spcBef>
                        <a:spcAft>
                          <a:spcPts val="0"/>
                        </a:spcAf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8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aff</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A</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sso</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c</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ia</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ionEx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8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c</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h</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er</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Se</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ct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ion</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As</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so</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c</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ia</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ion</a:t>
                      </a:r>
                    </a:p>
                    <a:p>
                      <a:pPr marL="57785" marR="0">
                        <a:spcBef>
                          <a:spcPts val="8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3468880"/>
                  </a:ext>
                </a:extLst>
              </a:tr>
            </a:tbl>
          </a:graphicData>
        </a:graphic>
      </p:graphicFrame>
      <p:sp>
        <p:nvSpPr>
          <p:cNvPr id="3" name="Rectangle 2">
            <a:extLst>
              <a:ext uri="{FF2B5EF4-FFF2-40B4-BE49-F238E27FC236}">
                <a16:creationId xmlns:a16="http://schemas.microsoft.com/office/drawing/2014/main" id="{F9C93A7A-2AEC-416D-B918-D172E128EC12}"/>
              </a:ext>
            </a:extLst>
          </p:cNvPr>
          <p:cNvSpPr/>
          <p:nvPr/>
        </p:nvSpPr>
        <p:spPr>
          <a:xfrm>
            <a:off x="152400" y="771940"/>
            <a:ext cx="8915400" cy="830997"/>
          </a:xfrm>
          <a:prstGeom prst="rect">
            <a:avLst/>
          </a:prstGeom>
        </p:spPr>
        <p:txBody>
          <a:bodyPr wrap="square">
            <a:spAutoFit/>
          </a:bodyPr>
          <a:lstStyle/>
          <a:p>
            <a:r>
              <a:rPr lang="en-US" sz="2400" dirty="0"/>
              <a:t>Kindergarten Data elements that are existing data elements in the TSDS Collection will be used to replace the PEIMS data element equivalent</a:t>
            </a:r>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152401" y="44380"/>
            <a:ext cx="8001000" cy="793820"/>
          </a:xfrm>
        </p:spPr>
        <p:txBody>
          <a:bodyPr>
            <a:normAutofit fontScale="90000"/>
          </a:bodyPr>
          <a:lstStyle/>
          <a:p>
            <a:r>
              <a:rPr lang="en-US" dirty="0"/>
              <a:t>ECDS KINDERGARTEN changes            2019-2020</a:t>
            </a:r>
          </a:p>
        </p:txBody>
      </p:sp>
    </p:spTree>
    <p:extLst>
      <p:ext uri="{BB962C8B-B14F-4D97-AF65-F5344CB8AC3E}">
        <p14:creationId xmlns:p14="http://schemas.microsoft.com/office/powerpoint/2010/main" val="3512269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22</a:t>
            </a:fld>
            <a:endParaRPr lang="en-US" dirty="0"/>
          </a:p>
        </p:txBody>
      </p:sp>
      <p:graphicFrame>
        <p:nvGraphicFramePr>
          <p:cNvPr id="17" name="Table 16">
            <a:extLst>
              <a:ext uri="{FF2B5EF4-FFF2-40B4-BE49-F238E27FC236}">
                <a16:creationId xmlns:a16="http://schemas.microsoft.com/office/drawing/2014/main" id="{B73F8558-48E8-489B-AABF-B9A1410C20CC}"/>
              </a:ext>
            </a:extLst>
          </p:cNvPr>
          <p:cNvGraphicFramePr>
            <a:graphicFrameLocks noGrp="1"/>
          </p:cNvGraphicFramePr>
          <p:nvPr>
            <p:extLst>
              <p:ext uri="{D42A27DB-BD31-4B8C-83A1-F6EECF244321}">
                <p14:modId xmlns:p14="http://schemas.microsoft.com/office/powerpoint/2010/main" val="3319346149"/>
              </p:ext>
            </p:extLst>
          </p:nvPr>
        </p:nvGraphicFramePr>
        <p:xfrm>
          <a:off x="0" y="1648657"/>
          <a:ext cx="9143999" cy="3548183"/>
        </p:xfrm>
        <a:graphic>
          <a:graphicData uri="http://schemas.openxmlformats.org/drawingml/2006/table">
            <a:tbl>
              <a:tblPr firstRow="1" bandRow="1">
                <a:tableStyleId>{93296810-A885-4BE3-A3E7-6D5BEEA58F35}</a:tableStyleId>
              </a:tblPr>
              <a:tblGrid>
                <a:gridCol w="2819400">
                  <a:extLst>
                    <a:ext uri="{9D8B030D-6E8A-4147-A177-3AD203B41FA5}">
                      <a16:colId xmlns:a16="http://schemas.microsoft.com/office/drawing/2014/main" val="4147710747"/>
                    </a:ext>
                  </a:extLst>
                </a:gridCol>
                <a:gridCol w="685800">
                  <a:extLst>
                    <a:ext uri="{9D8B030D-6E8A-4147-A177-3AD203B41FA5}">
                      <a16:colId xmlns:a16="http://schemas.microsoft.com/office/drawing/2014/main" val="1075544820"/>
                    </a:ext>
                  </a:extLst>
                </a:gridCol>
                <a:gridCol w="1905000">
                  <a:extLst>
                    <a:ext uri="{9D8B030D-6E8A-4147-A177-3AD203B41FA5}">
                      <a16:colId xmlns:a16="http://schemas.microsoft.com/office/drawing/2014/main" val="1170917874"/>
                    </a:ext>
                  </a:extLst>
                </a:gridCol>
                <a:gridCol w="1905000">
                  <a:extLst>
                    <a:ext uri="{9D8B030D-6E8A-4147-A177-3AD203B41FA5}">
                      <a16:colId xmlns:a16="http://schemas.microsoft.com/office/drawing/2014/main" val="3500574055"/>
                    </a:ext>
                  </a:extLst>
                </a:gridCol>
                <a:gridCol w="1828799">
                  <a:extLst>
                    <a:ext uri="{9D8B030D-6E8A-4147-A177-3AD203B41FA5}">
                      <a16:colId xmlns:a16="http://schemas.microsoft.com/office/drawing/2014/main" val="2268347459"/>
                    </a:ext>
                  </a:extLst>
                </a:gridCol>
              </a:tblGrid>
              <a:tr h="454463">
                <a:tc gridSpan="5">
                  <a:txBody>
                    <a:bodyPr/>
                    <a:lstStyle/>
                    <a:p>
                      <a:pPr algn="ctr"/>
                      <a:r>
                        <a:rPr lang="en-US" sz="1400" dirty="0"/>
                        <a:t>TSDS COLLECTION</a:t>
                      </a:r>
                    </a:p>
                  </a:txBody>
                  <a:tcPr anchor="b"/>
                </a:tc>
                <a:tc hMerge="1">
                  <a:txBody>
                    <a:bodyPr/>
                    <a:lstStyle/>
                    <a:p>
                      <a:pPr algn="ctr"/>
                      <a:endParaRPr lang="en-US" dirty="0"/>
                    </a:p>
                  </a:txBody>
                  <a:tcPr anchor="b"/>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b"/>
                </a:tc>
                <a:tc hMerge="1">
                  <a:txBody>
                    <a:bodyPr/>
                    <a:lstStyle/>
                    <a:p>
                      <a:pPr algn="ctr"/>
                      <a:endParaRPr lang="en-US" dirty="0"/>
                    </a:p>
                  </a:txBody>
                  <a:tcPr anchor="b"/>
                </a:tc>
                <a:tc hMerge="1">
                  <a:txBody>
                    <a:bodyPr/>
                    <a:lstStyle/>
                    <a:p>
                      <a:pPr algn="ctr"/>
                      <a:endParaRPr lang="en-US" dirty="0"/>
                    </a:p>
                  </a:txBody>
                  <a:tcPr anchor="b"/>
                </a:tc>
                <a:extLst>
                  <a:ext uri="{0D108BD9-81ED-4DB2-BD59-A6C34878D82A}">
                    <a16:rowId xmlns:a16="http://schemas.microsoft.com/office/drawing/2014/main" val="2631846759"/>
                  </a:ext>
                </a:extLst>
              </a:tr>
              <a:tr h="457200">
                <a:tc>
                  <a:txBody>
                    <a:bodyPr/>
                    <a:lstStyle/>
                    <a:p>
                      <a:pPr algn="ctr"/>
                      <a:r>
                        <a:rPr lang="en-US" sz="1400" b="1" dirty="0">
                          <a:solidFill>
                            <a:schemeClr val="bg1"/>
                          </a:solidFill>
                        </a:rPr>
                        <a:t>DATA ELEMENT</a:t>
                      </a:r>
                    </a:p>
                  </a:txBody>
                  <a:tcPr anchor="b">
                    <a:solidFill>
                      <a:schemeClr val="accent6"/>
                    </a:solidFill>
                  </a:tcPr>
                </a:tc>
                <a:tc>
                  <a:txBody>
                    <a:bodyPr/>
                    <a:lstStyle/>
                    <a:p>
                      <a:pPr algn="ctr"/>
                      <a:r>
                        <a:rPr lang="en-US" sz="1400" b="1" dirty="0">
                          <a:solidFill>
                            <a:schemeClr val="bg1"/>
                          </a:solidFill>
                        </a:rPr>
                        <a:t>CODE TABLE</a:t>
                      </a:r>
                    </a:p>
                  </a:txBody>
                  <a:tcPr anchor="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u="none" strike="noStrike" dirty="0">
                          <a:solidFill>
                            <a:schemeClr val="bg1"/>
                          </a:solidFill>
                          <a:effectLst/>
                          <a:latin typeface="+mn-lt"/>
                        </a:rPr>
                        <a:t>EXAMPLE</a:t>
                      </a:r>
                      <a:endParaRPr lang="en-US" sz="1400" b="1" i="1" dirty="0">
                        <a:solidFill>
                          <a:schemeClr val="bg1"/>
                        </a:solidFill>
                      </a:endParaRPr>
                    </a:p>
                  </a:txBody>
                  <a:tcPr anchor="b">
                    <a:solidFill>
                      <a:schemeClr val="accent6"/>
                    </a:solidFill>
                  </a:tcPr>
                </a:tc>
                <a:tc>
                  <a:txBody>
                    <a:bodyPr/>
                    <a:lstStyle/>
                    <a:p>
                      <a:pPr algn="ctr"/>
                      <a:r>
                        <a:rPr lang="en-US" sz="1400" b="1" dirty="0">
                          <a:solidFill>
                            <a:schemeClr val="bg1"/>
                          </a:solidFill>
                        </a:rPr>
                        <a:t>INTERCHANGE</a:t>
                      </a:r>
                    </a:p>
                  </a:txBody>
                  <a:tcPr anchor="b">
                    <a:solidFill>
                      <a:schemeClr val="accent6"/>
                    </a:solidFill>
                  </a:tcPr>
                </a:tc>
                <a:tc>
                  <a:txBody>
                    <a:bodyPr/>
                    <a:lstStyle/>
                    <a:p>
                      <a:pPr algn="ctr"/>
                      <a:r>
                        <a:rPr lang="en-US" sz="1400" b="1" dirty="0">
                          <a:solidFill>
                            <a:schemeClr val="bg1"/>
                          </a:solidFill>
                        </a:rPr>
                        <a:t>COMPLEX TYPE</a:t>
                      </a:r>
                    </a:p>
                  </a:txBody>
                  <a:tcPr anchor="b">
                    <a:solidFill>
                      <a:schemeClr val="accent6"/>
                    </a:solidFill>
                  </a:tcPr>
                </a:tc>
                <a:extLst>
                  <a:ext uri="{0D108BD9-81ED-4DB2-BD59-A6C34878D82A}">
                    <a16:rowId xmlns:a16="http://schemas.microsoft.com/office/drawing/2014/main" val="596342763"/>
                  </a:ext>
                </a:extLst>
              </a:tr>
              <a:tr h="381145">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E1583 FAMILY-ENGAGEMENT-PLAN-</a:t>
                      </a:r>
                      <a:br>
                        <a:rPr lang="en-US" sz="1400" dirty="0">
                          <a:effectLst/>
                          <a:latin typeface="Calibri" panose="020F0502020204030204" pitchFamily="34" charset="0"/>
                          <a:ea typeface="Calibri" panose="020F0502020204030204" pitchFamily="34" charset="0"/>
                          <a:cs typeface="Calibri" panose="020F0502020204030204" pitchFamily="34" charset="0"/>
                        </a:rPr>
                      </a:br>
                      <a:r>
                        <a:rPr lang="en-US" sz="1400" dirty="0">
                          <a:effectLst/>
                          <a:latin typeface="Calibri" panose="020F0502020204030204" pitchFamily="34" charset="0"/>
                          <a:ea typeface="Calibri" panose="020F0502020204030204" pitchFamily="34" charset="0"/>
                          <a:cs typeface="Calibri" panose="020F0502020204030204" pitchFamily="34" charset="0"/>
                        </a:rPr>
                        <a: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tc>
                <a:tc>
                  <a:txBody>
                    <a:bodyPr/>
                    <a:lstStyle/>
                    <a:p>
                      <a:pPr marL="38735" marR="0">
                        <a:spcBef>
                          <a:spcPts val="180"/>
                        </a:spcBef>
                        <a:spcAft>
                          <a:spcPts val="0"/>
                        </a:spcAft>
                      </a:pPr>
                      <a:r>
                        <a:rPr lang="en-US" sz="1400" i="1" spc="-20" dirty="0">
                          <a:effectLst/>
                          <a:latin typeface="Calibri" panose="020F0502020204030204" pitchFamily="34" charset="0"/>
                          <a:ea typeface="Calibri" panose="020F0502020204030204" pitchFamily="34" charset="0"/>
                          <a:cs typeface="Times New Roman" panose="02020603050405020304" pitchFamily="18" charset="0"/>
                        </a:rPr>
                        <a:t>h</a:t>
                      </a:r>
                      <a:r>
                        <a:rPr lang="en-US" sz="1400" i="1" spc="-25" dirty="0">
                          <a:effectLst/>
                          <a:latin typeface="Calibri" panose="020F0502020204030204" pitchFamily="34" charset="0"/>
                          <a:ea typeface="Calibri" panose="020F0502020204030204" pitchFamily="34" charset="0"/>
                          <a:cs typeface="Times New Roman" panose="02020603050405020304" pitchFamily="18" charset="0"/>
                        </a:rPr>
                        <a:t>tt</a:t>
                      </a:r>
                      <a:r>
                        <a:rPr lang="en-US" sz="1400" i="1" spc="-20" dirty="0">
                          <a:effectLst/>
                          <a:latin typeface="Calibri" panose="020F0502020204030204" pitchFamily="34" charset="0"/>
                          <a:ea typeface="Calibri" panose="020F0502020204030204" pitchFamily="34" charset="0"/>
                          <a:cs typeface="Times New Roman" panose="02020603050405020304" pitchFamily="18" charset="0"/>
                        </a:rPr>
                        <a:t>p</a:t>
                      </a:r>
                      <a:r>
                        <a:rPr lang="en-US" sz="1400" i="1" spc="-25" dirty="0">
                          <a:effectLst/>
                          <a:latin typeface="Calibri" panose="020F0502020204030204" pitchFamily="34" charset="0"/>
                          <a:ea typeface="Calibri" panose="020F0502020204030204" pitchFamily="34" charset="0"/>
                          <a:cs typeface="Times New Roman" panose="02020603050405020304" pitchFamily="18" charset="0"/>
                        </a:rPr>
                        <a:t>://www</a:t>
                      </a:r>
                      <a:r>
                        <a:rPr lang="en-US" sz="1400" i="1" spc="-20" dirty="0">
                          <a:effectLst/>
                          <a:latin typeface="Calibri" panose="020F0502020204030204" pitchFamily="34" charset="0"/>
                          <a:ea typeface="Calibri" panose="020F0502020204030204" pitchFamily="34" charset="0"/>
                          <a:cs typeface="Times New Roman" panose="02020603050405020304" pitchFamily="18" charset="0"/>
                        </a:rPr>
                        <a:t>.family</a:t>
                      </a:r>
                      <a:r>
                        <a:rPr lang="en-US" sz="1400" i="1" spc="-25" dirty="0">
                          <a:effectLst/>
                          <a:latin typeface="Calibri" panose="020F0502020204030204" pitchFamily="34" charset="0"/>
                          <a:ea typeface="Calibri" panose="020F0502020204030204" pitchFamily="34" charset="0"/>
                          <a:cs typeface="Times New Roman" panose="02020603050405020304" pitchFamily="18" charset="0"/>
                        </a:rPr>
                        <a:t>e</a:t>
                      </a:r>
                      <a:r>
                        <a:rPr lang="en-US" sz="1400" i="1" spc="-20" dirty="0">
                          <a:effectLst/>
                          <a:latin typeface="Calibri" panose="020F0502020204030204" pitchFamily="34" charset="0"/>
                          <a:ea typeface="Calibri" panose="020F0502020204030204" pitchFamily="34" charset="0"/>
                          <a:cs typeface="Times New Roman" panose="02020603050405020304" pitchFamily="18" charset="0"/>
                        </a:rPr>
                        <a:t>nga</a:t>
                      </a:r>
                      <a:r>
                        <a:rPr lang="en-US" sz="1400" i="1" spc="-25" dirty="0">
                          <a:effectLst/>
                          <a:latin typeface="Calibri" panose="020F0502020204030204" pitchFamily="34" charset="0"/>
                          <a:ea typeface="Calibri" panose="020F0502020204030204" pitchFamily="34" charset="0"/>
                          <a:cs typeface="Times New Roman" panose="02020603050405020304" pitchFamily="18" charset="0"/>
                        </a:rPr>
                        <a:t>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180"/>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 Edu</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c</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ionO</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rg</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aniza</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180"/>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Lo</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c</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alEdu</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c</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ion</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Age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cy</a:t>
                      </a:r>
                      <a:br>
                        <a:rPr lang="en-US" sz="1400" spc="-25" dirty="0">
                          <a:effectLst/>
                          <a:latin typeface="Calibri" panose="020F0502020204030204" pitchFamily="34" charset="0"/>
                          <a:ea typeface="Calibri" panose="020F0502020204030204" pitchFamily="34" charset="0"/>
                          <a:cs typeface="Times New Roman" panose="02020603050405020304" pitchFamily="18" charset="0"/>
                        </a:rPr>
                      </a:br>
                      <a:r>
                        <a:rPr lang="en-US" sz="1400" spc="-20" dirty="0">
                          <a:effectLst/>
                          <a:latin typeface="Calibri" panose="020F0502020204030204" pitchFamily="34" charset="0"/>
                          <a:ea typeface="Calibri" panose="020F0502020204030204" pitchFamily="34" charset="0"/>
                          <a:cs typeface="Times New Roman" panose="02020603050405020304" pitchFamily="18" charset="0"/>
                        </a:rPr>
                        <a:t>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30106035"/>
                  </a:ext>
                </a:extLst>
              </a:tr>
              <a:tr h="228600">
                <a:tc>
                  <a:txBody>
                    <a:bodyPr/>
                    <a:lstStyle/>
                    <a:p>
                      <a:pPr marL="45085" marR="0">
                        <a:spcBef>
                          <a:spcPts val="85"/>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E0724 SERVICE-ID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1910" marR="0" algn="ctr">
                        <a:spcBef>
                          <a:spcPts val="85"/>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3180" marR="0">
                        <a:spcBef>
                          <a:spcPts val="85"/>
                        </a:spcBef>
                        <a:spcAft>
                          <a:spcPts val="0"/>
                        </a:spcAft>
                      </a:pPr>
                      <a:r>
                        <a:rPr lang="en-US" sz="1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01020000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spc="-25" dirty="0">
                          <a:effectLst/>
                          <a:latin typeface="Calibri" panose="020F0502020204030204" pitchFamily="34" charset="0"/>
                          <a:ea typeface="Calibri" panose="020F0502020204030204" pitchFamily="34" charset="0"/>
                          <a:cs typeface="Times New Roman" panose="02020603050405020304" pitchFamily="18" charset="0"/>
                        </a:rPr>
                        <a:t> M</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ast</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er</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S</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c</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hedul</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8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 CourseOffering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9470972"/>
                  </a:ext>
                </a:extLst>
              </a:tr>
              <a:tr h="0">
                <a:tc>
                  <a:txBody>
                    <a:bodyPr/>
                    <a:lstStyle/>
                    <a:p>
                      <a:pPr marL="45085" marR="0">
                        <a:spcBef>
                          <a:spcPts val="85"/>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E1056 CLASS-ID-NUMBER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1910" marR="0" algn="ctr">
                        <a:spcBef>
                          <a:spcPts val="85"/>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3180" marR="0">
                        <a:spcBef>
                          <a:spcPts val="85"/>
                        </a:spcBef>
                        <a:spcAft>
                          <a:spcPts val="0"/>
                        </a:spcAft>
                      </a:pPr>
                      <a:r>
                        <a:rPr lang="en-US" sz="1400" i="1" dirty="0">
                          <a:effectLst/>
                          <a:latin typeface="Calibri" panose="020F0502020204030204" pitchFamily="34" charset="0"/>
                          <a:ea typeface="Calibri" panose="020F0502020204030204" pitchFamily="34" charset="0"/>
                          <a:cs typeface="Calibri" panose="020F0502020204030204" pitchFamily="34" charset="0"/>
                        </a:rPr>
                        <a:t>KG046000000218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spc="-25" dirty="0">
                          <a:effectLst/>
                          <a:latin typeface="Calibri" panose="020F0502020204030204" pitchFamily="34" charset="0"/>
                          <a:ea typeface="Calibri" panose="020F0502020204030204" pitchFamily="34" charset="0"/>
                          <a:cs typeface="Times New Roman" panose="02020603050405020304" pitchFamily="18" charset="0"/>
                        </a:rPr>
                        <a:t> M</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ast</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er</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S</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c</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hedul</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85"/>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SectionExtension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55167636"/>
                  </a:ext>
                </a:extLst>
              </a:tr>
              <a:tr h="0">
                <a:tc>
                  <a:txBody>
                    <a:bodyPr/>
                    <a:lstStyle/>
                    <a:p>
                      <a:pPr marL="45085" marR="0">
                        <a:spcBef>
                          <a:spcPts val="85"/>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E0948 COURSE-SEQUENCE-CODE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C135</a:t>
                      </a:r>
                    </a:p>
                  </a:txBody>
                  <a:tcPr marL="0" marR="0" marT="0" marB="0"/>
                </a:tc>
                <a:tc>
                  <a:txBody>
                    <a:bodyPr/>
                    <a:lstStyle/>
                    <a:p>
                      <a:pPr marL="43180" marR="0">
                        <a:spcBef>
                          <a:spcPts val="85"/>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spc="-25" dirty="0">
                          <a:effectLst/>
                          <a:latin typeface="Calibri" panose="020F0502020204030204" pitchFamily="34" charset="0"/>
                          <a:ea typeface="Calibri" panose="020F0502020204030204" pitchFamily="34" charset="0"/>
                          <a:cs typeface="Times New Roman" panose="02020603050405020304" pitchFamily="18" charset="0"/>
                        </a:rPr>
                        <a:t> M</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ast</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er</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S</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c</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hedul</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85"/>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SectionExtension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70820131"/>
                  </a:ext>
                </a:extLst>
              </a:tr>
              <a:tr h="0">
                <a:tc>
                  <a:txBody>
                    <a:bodyPr/>
                    <a:lstStyle/>
                    <a:p>
                      <a:pPr marL="47625"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E1579 PK-CURRICULA</a:t>
                      </a:r>
                    </a:p>
                  </a:txBody>
                  <a:tcPr marL="0" marR="0" marT="0" marB="0"/>
                </a:tc>
                <a:tc>
                  <a:txBody>
                    <a:bodyPr/>
                    <a:lstStyle/>
                    <a:p>
                      <a:pPr marL="0" marR="0" algn="ctr">
                        <a:spcBef>
                          <a:spcPts val="140"/>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C206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1910" marR="0">
                        <a:spcBef>
                          <a:spcPts val="140"/>
                        </a:spcBef>
                        <a:spcAft>
                          <a:spcPts val="0"/>
                        </a:spcAft>
                      </a:pPr>
                      <a:r>
                        <a:rPr lang="en-US" sz="1400" i="1" spc="-10" dirty="0">
                          <a:effectLst/>
                          <a:latin typeface="Calibri" panose="020F0502020204030204" pitchFamily="34" charset="0"/>
                          <a:ea typeface="Calibri" panose="020F0502020204030204" pitchFamily="34" charset="0"/>
                          <a:cs typeface="Times New Roman" panose="02020603050405020304" pitchFamily="18" charset="0"/>
                        </a:rPr>
                        <a:t>Other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140"/>
                        </a:spcBef>
                        <a:spcAft>
                          <a:spcPts val="0"/>
                        </a:spcAft>
                      </a:pPr>
                      <a:r>
                        <a:rPr lang="en-US" sz="1400" spc="-25" dirty="0">
                          <a:effectLst/>
                          <a:latin typeface="Calibri" panose="020F0502020204030204" pitchFamily="34" charset="0"/>
                          <a:ea typeface="Calibri" panose="020F0502020204030204" pitchFamily="34" charset="0"/>
                          <a:cs typeface="Times New Roman" panose="02020603050405020304" pitchFamily="18" charset="0"/>
                        </a:rPr>
                        <a:t> M</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ast</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er</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S</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c</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hedul</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525" marR="0">
                        <a:spcBef>
                          <a:spcPts val="140"/>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 S</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ect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ionEx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46532779"/>
                  </a:ext>
                </a:extLst>
              </a:tr>
              <a:tr h="0">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E1580 HIGH-QUALITY-PK-PROGRAM</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              INDICATOR</a:t>
                      </a:r>
                    </a:p>
                  </a:txBody>
                  <a:tcPr marL="0" marR="0" marT="0" marB="0"/>
                </a:tc>
                <a:tc>
                  <a:txBody>
                    <a:bodyPr/>
                    <a:lstStyle/>
                    <a:p>
                      <a:pPr marL="0" marR="0" algn="ctr">
                        <a:spcBef>
                          <a:spcPts val="140"/>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C088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5085" marR="0">
                        <a:spcBef>
                          <a:spcPts val="140"/>
                        </a:spcBef>
                        <a:spcAft>
                          <a:spcPts val="0"/>
                        </a:spcAf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140"/>
                        </a:spcBef>
                        <a:spcAft>
                          <a:spcPts val="0"/>
                        </a:spcAft>
                      </a:pPr>
                      <a:r>
                        <a:rPr lang="en-US" sz="1400" spc="-25" dirty="0">
                          <a:effectLst/>
                          <a:latin typeface="Calibri" panose="020F0502020204030204" pitchFamily="34" charset="0"/>
                          <a:ea typeface="Calibri" panose="020F0502020204030204" pitchFamily="34" charset="0"/>
                          <a:cs typeface="Times New Roman" panose="02020603050405020304" pitchFamily="18" charset="0"/>
                        </a:rPr>
                        <a:t> M</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ast</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er</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S</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c</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hedul</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525" marR="0">
                        <a:spcBef>
                          <a:spcPts val="140"/>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 S</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ect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ionEx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24401891"/>
                  </a:ext>
                </a:extLst>
              </a:tr>
              <a:tr h="0">
                <a:tc>
                  <a:txBody>
                    <a:bodyPr/>
                    <a:lstStyle/>
                    <a:p>
                      <a:pPr marL="47625"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E1558 STUDENT-INSTRUCTION</a:t>
                      </a:r>
                    </a:p>
                  </a:txBody>
                  <a:tcPr marL="0" marR="0" marT="0" marB="0"/>
                </a:tc>
                <a:tc>
                  <a:txBody>
                    <a:bodyPr/>
                    <a:lstStyle/>
                    <a:p>
                      <a:pPr marL="0" marR="0" algn="ctr">
                        <a:spcBef>
                          <a:spcPts val="140"/>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DC152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1910" marR="0">
                        <a:spcBef>
                          <a:spcPts val="140"/>
                        </a:spcBef>
                        <a:spcAft>
                          <a:spcPts val="0"/>
                        </a:spcAf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140"/>
                        </a:spcBef>
                        <a:spcAft>
                          <a:spcPts val="0"/>
                        </a:spcAft>
                      </a:pPr>
                      <a:r>
                        <a:rPr lang="en-US" sz="1400" spc="-25" dirty="0">
                          <a:effectLst/>
                          <a:latin typeface="Calibri" panose="020F0502020204030204" pitchFamily="34" charset="0"/>
                          <a:ea typeface="Calibri" panose="020F0502020204030204" pitchFamily="34" charset="0"/>
                          <a:cs typeface="Times New Roman" panose="02020603050405020304" pitchFamily="18" charset="0"/>
                        </a:rPr>
                        <a:t> M</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ast</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er</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S</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c</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hedul</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525" marR="0">
                        <a:spcBef>
                          <a:spcPts val="140"/>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 S</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ect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ionEx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21662188"/>
                  </a:ext>
                </a:extLst>
              </a:tr>
              <a:tr h="0">
                <a:tc>
                  <a:txBody>
                    <a:bodyPr/>
                    <a:lstStyle/>
                    <a:p>
                      <a:pPr marL="46355" marR="0">
                        <a:spcBef>
                          <a:spcPts val="14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E1555</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 PK</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-SCHOOL-TY</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P</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140"/>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DC153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1910" marR="0">
                        <a:spcBef>
                          <a:spcPts val="140"/>
                        </a:spcBef>
                        <a:spcAft>
                          <a:spcPts val="0"/>
                        </a:spcAf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02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140"/>
                        </a:spcBef>
                        <a:spcAft>
                          <a:spcPts val="0"/>
                        </a:spcAft>
                      </a:pPr>
                      <a:r>
                        <a:rPr lang="en-US" sz="1400" spc="-25" dirty="0">
                          <a:effectLst/>
                          <a:latin typeface="Calibri" panose="020F0502020204030204" pitchFamily="34" charset="0"/>
                          <a:ea typeface="Calibri" panose="020F0502020204030204" pitchFamily="34" charset="0"/>
                          <a:cs typeface="Times New Roman" panose="02020603050405020304" pitchFamily="18" charset="0"/>
                        </a:rPr>
                        <a:t> M</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ast</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er</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S</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c</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hedul</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525" marR="0">
                        <a:spcBef>
                          <a:spcPts val="140"/>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 S</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ect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ionEx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40006505"/>
                  </a:ext>
                </a:extLst>
              </a:tr>
              <a:tr h="0">
                <a:tc>
                  <a:txBody>
                    <a:bodyPr/>
                    <a:lstStyle/>
                    <a:p>
                      <a:pPr marL="47625" marR="0">
                        <a:spcBef>
                          <a:spcPts val="150"/>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E1626</a:t>
                      </a:r>
                      <a:r>
                        <a:rPr lang="en-US" sz="1400" spc="-60" dirty="0">
                          <a:effectLst/>
                          <a:latin typeface="Calibri" panose="020F0502020204030204" pitchFamily="34" charset="0"/>
                          <a:ea typeface="Calibri" panose="020F0502020204030204" pitchFamily="34" charset="0"/>
                          <a:cs typeface="Times New Roman" panose="02020603050405020304" pitchFamily="18" charset="0"/>
                        </a:rPr>
                        <a:t> </a:t>
                      </a:r>
                      <a:r>
                        <a:rPr lang="en-US" sz="1400" spc="-15" dirty="0">
                          <a:effectLst/>
                          <a:latin typeface="Calibri" panose="020F0502020204030204" pitchFamily="34" charset="0"/>
                          <a:ea typeface="Calibri" panose="020F0502020204030204" pitchFamily="34" charset="0"/>
                          <a:cs typeface="Times New Roman" panose="02020603050405020304" pitchFamily="18" charset="0"/>
                        </a:rPr>
                        <a:t>PROGRAM-EVALUATION-TYPE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55"/>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C216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5085" marR="0">
                        <a:spcBef>
                          <a:spcPts val="150"/>
                        </a:spcBef>
                        <a:spcAft>
                          <a:spcPts val="0"/>
                        </a:spcAf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150"/>
                        </a:spcBef>
                        <a:spcAft>
                          <a:spcPts val="0"/>
                        </a:spcAft>
                      </a:pPr>
                      <a:r>
                        <a:rPr lang="en-US" sz="1400" spc="-25" dirty="0">
                          <a:effectLst/>
                          <a:latin typeface="Calibri" panose="020F0502020204030204" pitchFamily="34" charset="0"/>
                          <a:ea typeface="Calibri" panose="020F0502020204030204" pitchFamily="34" charset="0"/>
                          <a:cs typeface="Times New Roman" panose="02020603050405020304" pitchFamily="18" charset="0"/>
                        </a:rPr>
                        <a:t> M</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ast</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er</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S</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c</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hedul</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525" marR="0">
                        <a:spcBef>
                          <a:spcPts val="150"/>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 S</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ect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ionEx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05330617"/>
                  </a:ext>
                </a:extLst>
              </a:tr>
              <a:tr h="0">
                <a:tc>
                  <a:txBody>
                    <a:bodyPr/>
                    <a:lstStyle/>
                    <a:p>
                      <a:pPr marL="47625" marR="0">
                        <a:spcBef>
                          <a:spcPts val="205"/>
                        </a:spcBef>
                        <a:spcAft>
                          <a:spcPts val="0"/>
                        </a:spcAft>
                      </a:pPr>
                      <a:r>
                        <a:rPr lang="en-US" sz="1400" dirty="0">
                          <a:effectLst/>
                          <a:latin typeface="+mn-lt"/>
                          <a:ea typeface="Calibri" panose="020F0502020204030204" pitchFamily="34" charset="0"/>
                          <a:cs typeface="Times New Roman" panose="02020603050405020304" pitchFamily="18" charset="0"/>
                        </a:rPr>
                        <a:t>E1581 PK-TEACHER-REQUIREMENT</a:t>
                      </a:r>
                    </a:p>
                  </a:txBody>
                  <a:tcPr marL="0" marR="0" marT="0" marB="0"/>
                </a:tc>
                <a:tc>
                  <a:txBody>
                    <a:bodyPr/>
                    <a:lstStyle/>
                    <a:p>
                      <a:pPr marL="0" marR="0" algn="ctr">
                        <a:spcBef>
                          <a:spcPts val="205"/>
                        </a:spcBef>
                        <a:spcAft>
                          <a:spcPts val="0"/>
                        </a:spcAft>
                      </a:pPr>
                      <a:r>
                        <a:rPr lang="en-US" sz="1400" spc="-15" dirty="0">
                          <a:effectLst/>
                          <a:latin typeface="+mn-lt"/>
                          <a:ea typeface="Calibri" panose="020F0502020204030204" pitchFamily="34" charset="0"/>
                          <a:cs typeface="Times New Roman" panose="02020603050405020304" pitchFamily="18" charset="0"/>
                        </a:rPr>
                        <a:t>C207</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7785" marR="0">
                        <a:spcBef>
                          <a:spcPts val="205"/>
                        </a:spcBef>
                        <a:spcAft>
                          <a:spcPts val="0"/>
                        </a:spcAft>
                      </a:pPr>
                      <a:r>
                        <a:rPr lang="en-US" sz="1400" i="1" spc="-10" dirty="0">
                          <a:effectLst/>
                          <a:latin typeface="+mn-lt"/>
                          <a:ea typeface="Calibri" panose="020F0502020204030204" pitchFamily="34" charset="0"/>
                          <a:cs typeface="Times New Roman" panose="02020603050405020304" pitchFamily="18" charset="0"/>
                        </a:rPr>
                        <a:t>01</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7785" marR="0">
                        <a:spcBef>
                          <a:spcPts val="195"/>
                        </a:spcBef>
                        <a:spcAft>
                          <a:spcPts val="0"/>
                        </a:spcAft>
                      </a:pPr>
                      <a:r>
                        <a:rPr lang="en-US" sz="1400" spc="-20" dirty="0">
                          <a:effectLst/>
                          <a:latin typeface="+mn-lt"/>
                          <a:ea typeface="Calibri" panose="020F0502020204030204" pitchFamily="34" charset="0"/>
                          <a:cs typeface="Times New Roman" panose="02020603050405020304" pitchFamily="18" charset="0"/>
                        </a:rPr>
                        <a:t>S</a:t>
                      </a:r>
                      <a:r>
                        <a:rPr lang="en-US" sz="1400" spc="-25" dirty="0">
                          <a:effectLst/>
                          <a:latin typeface="+mn-lt"/>
                          <a:ea typeface="Calibri" panose="020F0502020204030204" pitchFamily="34" charset="0"/>
                          <a:cs typeface="Times New Roman" panose="02020603050405020304" pitchFamily="18" charset="0"/>
                        </a:rPr>
                        <a:t>t</a:t>
                      </a:r>
                      <a:r>
                        <a:rPr lang="en-US" sz="1400" spc="-20" dirty="0">
                          <a:effectLst/>
                          <a:latin typeface="+mn-lt"/>
                          <a:ea typeface="Calibri" panose="020F0502020204030204" pitchFamily="34" charset="0"/>
                          <a:cs typeface="Times New Roman" panose="02020603050405020304" pitchFamily="18" charset="0"/>
                        </a:rPr>
                        <a:t>aff</a:t>
                      </a:r>
                      <a:r>
                        <a:rPr lang="en-US" sz="1400" spc="-25" dirty="0">
                          <a:effectLst/>
                          <a:latin typeface="+mn-lt"/>
                          <a:ea typeface="Calibri" panose="020F0502020204030204" pitchFamily="34" charset="0"/>
                          <a:cs typeface="Times New Roman" panose="02020603050405020304" pitchFamily="18" charset="0"/>
                        </a:rPr>
                        <a:t>A</a:t>
                      </a:r>
                      <a:r>
                        <a:rPr lang="en-US" sz="1400" spc="-20" dirty="0">
                          <a:effectLst/>
                          <a:latin typeface="+mn-lt"/>
                          <a:ea typeface="Calibri" panose="020F0502020204030204" pitchFamily="34" charset="0"/>
                          <a:cs typeface="Times New Roman" panose="02020603050405020304" pitchFamily="18" charset="0"/>
                        </a:rPr>
                        <a:t>sso</a:t>
                      </a:r>
                      <a:r>
                        <a:rPr lang="en-US" sz="1400" spc="-25" dirty="0">
                          <a:effectLst/>
                          <a:latin typeface="+mn-lt"/>
                          <a:ea typeface="Calibri" panose="020F0502020204030204" pitchFamily="34" charset="0"/>
                          <a:cs typeface="Times New Roman" panose="02020603050405020304" pitchFamily="18" charset="0"/>
                        </a:rPr>
                        <a:t>c</a:t>
                      </a:r>
                      <a:r>
                        <a:rPr lang="en-US" sz="1400" spc="-20" dirty="0">
                          <a:effectLst/>
                          <a:latin typeface="+mn-lt"/>
                          <a:ea typeface="Calibri" panose="020F0502020204030204" pitchFamily="34" charset="0"/>
                          <a:cs typeface="Times New Roman" panose="02020603050405020304" pitchFamily="18" charset="0"/>
                        </a:rPr>
                        <a:t>ia</a:t>
                      </a:r>
                      <a:r>
                        <a:rPr lang="en-US" sz="1400" spc="-25" dirty="0">
                          <a:effectLst/>
                          <a:latin typeface="+mn-lt"/>
                          <a:ea typeface="Calibri" panose="020F0502020204030204" pitchFamily="34" charset="0"/>
                          <a:cs typeface="Times New Roman" panose="02020603050405020304" pitchFamily="18" charset="0"/>
                        </a:rPr>
                        <a:t>t</a:t>
                      </a:r>
                      <a:r>
                        <a:rPr lang="en-US" sz="1400" spc="-20" dirty="0">
                          <a:effectLst/>
                          <a:latin typeface="+mn-lt"/>
                          <a:ea typeface="Calibri" panose="020F0502020204030204" pitchFamily="34" charset="0"/>
                          <a:cs typeface="Times New Roman" panose="02020603050405020304" pitchFamily="18" charset="0"/>
                        </a:rPr>
                        <a:t>ionEx</a:t>
                      </a:r>
                      <a:r>
                        <a:rPr lang="en-US" sz="1400" spc="-25" dirty="0">
                          <a:effectLst/>
                          <a:latin typeface="+mn-lt"/>
                          <a:ea typeface="Calibri" panose="020F0502020204030204" pitchFamily="34" charset="0"/>
                          <a:cs typeface="Times New Roman" panose="02020603050405020304" pitchFamily="18" charset="0"/>
                        </a:rPr>
                        <a:t>t</a:t>
                      </a:r>
                      <a:r>
                        <a:rPr lang="en-US" sz="1400" spc="-20" dirty="0">
                          <a:effectLst/>
                          <a:latin typeface="+mn-lt"/>
                          <a:ea typeface="Calibri" panose="020F0502020204030204" pitchFamily="34" charset="0"/>
                          <a:cs typeface="Times New Roman" panose="02020603050405020304" pitchFamily="18" charset="0"/>
                        </a:rPr>
                        <a:t>ension</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7785" marR="0">
                        <a:spcBef>
                          <a:spcPts val="195"/>
                        </a:spcBef>
                        <a:spcAft>
                          <a:spcPts val="0"/>
                        </a:spcAft>
                      </a:pPr>
                      <a:r>
                        <a:rPr lang="en-US" sz="1400" spc="-20" dirty="0">
                          <a:effectLst/>
                          <a:latin typeface="+mn-lt"/>
                          <a:ea typeface="Calibri" panose="020F0502020204030204" pitchFamily="34" charset="0"/>
                          <a:cs typeface="Times New Roman" panose="02020603050405020304" pitchFamily="18" charset="0"/>
                        </a:rPr>
                        <a:t>Staff E</a:t>
                      </a:r>
                      <a:r>
                        <a:rPr lang="en-US" sz="1400" spc="-25" dirty="0">
                          <a:effectLst/>
                          <a:latin typeface="+mn-lt"/>
                          <a:ea typeface="Calibri" panose="020F0502020204030204" pitchFamily="34" charset="0"/>
                          <a:cs typeface="Times New Roman" panose="02020603050405020304" pitchFamily="18" charset="0"/>
                        </a:rPr>
                        <a:t>xt</a:t>
                      </a:r>
                      <a:r>
                        <a:rPr lang="en-US" sz="1400" spc="-20" dirty="0">
                          <a:effectLst/>
                          <a:latin typeface="+mn-lt"/>
                          <a:ea typeface="Calibri" panose="020F0502020204030204" pitchFamily="34" charset="0"/>
                          <a:cs typeface="Times New Roman" panose="02020603050405020304" pitchFamily="18" charset="0"/>
                        </a:rPr>
                        <a:t>ension</a:t>
                      </a:r>
                      <a:endParaRPr lang="en-US" sz="14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00802780"/>
                  </a:ext>
                </a:extLst>
              </a:tr>
            </a:tbl>
          </a:graphicData>
        </a:graphic>
      </p:graphicFrame>
      <p:sp>
        <p:nvSpPr>
          <p:cNvPr id="3" name="Rectangle 2">
            <a:extLst>
              <a:ext uri="{FF2B5EF4-FFF2-40B4-BE49-F238E27FC236}">
                <a16:creationId xmlns:a16="http://schemas.microsoft.com/office/drawing/2014/main" id="{F9C93A7A-2AEC-416D-B918-D172E128EC12}"/>
              </a:ext>
            </a:extLst>
          </p:cNvPr>
          <p:cNvSpPr/>
          <p:nvPr/>
        </p:nvSpPr>
        <p:spPr>
          <a:xfrm>
            <a:off x="152400" y="771940"/>
            <a:ext cx="8915400" cy="830997"/>
          </a:xfrm>
          <a:prstGeom prst="rect">
            <a:avLst/>
          </a:prstGeom>
        </p:spPr>
        <p:txBody>
          <a:bodyPr wrap="square">
            <a:spAutoFit/>
          </a:bodyPr>
          <a:lstStyle/>
          <a:p>
            <a:r>
              <a:rPr lang="en-US" sz="2400" dirty="0"/>
              <a:t>Public Prekindergarten Data elements that were previously collected in the PEIMS Summer Submission and are new to the TSDS Collection.</a:t>
            </a:r>
          </a:p>
        </p:txBody>
      </p:sp>
      <p:sp>
        <p:nvSpPr>
          <p:cNvPr id="8" name="Title 4">
            <a:extLst>
              <a:ext uri="{FF2B5EF4-FFF2-40B4-BE49-F238E27FC236}">
                <a16:creationId xmlns:a16="http://schemas.microsoft.com/office/drawing/2014/main" id="{47689A3B-53DB-4F1E-A40E-2433C30879AC}"/>
              </a:ext>
            </a:extLst>
          </p:cNvPr>
          <p:cNvSpPr>
            <a:spLocks noGrp="1"/>
          </p:cNvSpPr>
          <p:nvPr>
            <p:ph type="title"/>
          </p:nvPr>
        </p:nvSpPr>
        <p:spPr>
          <a:xfrm>
            <a:off x="152400" y="44380"/>
            <a:ext cx="8001000" cy="793820"/>
          </a:xfrm>
        </p:spPr>
        <p:txBody>
          <a:bodyPr>
            <a:normAutofit fontScale="90000"/>
          </a:bodyPr>
          <a:lstStyle/>
          <a:p>
            <a:r>
              <a:rPr lang="en-US" dirty="0"/>
              <a:t>ECDS Public PRE-K changes              2019-2020</a:t>
            </a:r>
          </a:p>
        </p:txBody>
      </p:sp>
    </p:spTree>
    <p:extLst>
      <p:ext uri="{BB962C8B-B14F-4D97-AF65-F5344CB8AC3E}">
        <p14:creationId xmlns:p14="http://schemas.microsoft.com/office/powerpoint/2010/main" val="2610313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23</a:t>
            </a:fld>
            <a:endParaRPr lang="en-US" dirty="0"/>
          </a:p>
        </p:txBody>
      </p:sp>
      <p:sp>
        <p:nvSpPr>
          <p:cNvPr id="2" name="Rectangle 1">
            <a:extLst>
              <a:ext uri="{FF2B5EF4-FFF2-40B4-BE49-F238E27FC236}">
                <a16:creationId xmlns:a16="http://schemas.microsoft.com/office/drawing/2014/main" id="{A4ED323E-F20F-4157-B6B7-63260C7A987B}"/>
              </a:ext>
            </a:extLst>
          </p:cNvPr>
          <p:cNvSpPr/>
          <p:nvPr/>
        </p:nvSpPr>
        <p:spPr>
          <a:xfrm>
            <a:off x="-3812" y="4771390"/>
            <a:ext cx="8995411" cy="369332"/>
          </a:xfrm>
          <a:prstGeom prst="rect">
            <a:avLst/>
          </a:prstGeom>
        </p:spPr>
        <p:txBody>
          <a:bodyPr wrap="square">
            <a:spAutoFit/>
          </a:bodyPr>
          <a:lstStyle/>
          <a:p>
            <a:pPr marL="76200" marR="0">
              <a:spcBef>
                <a:spcPts val="355"/>
              </a:spcBef>
              <a:spcAft>
                <a:spcPts val="0"/>
              </a:spcAft>
            </a:pPr>
            <a:r>
              <a:rPr lang="en-US" dirty="0">
                <a:latin typeface="Calibri" panose="020F0502020204030204" pitchFamily="34" charset="0"/>
                <a:ea typeface="Arial" panose="020B0604020202020204" pitchFamily="34" charset="0"/>
                <a:cs typeface="Times New Roman" panose="02020603050405020304" pitchFamily="18" charset="0"/>
              </a:rPr>
              <a:t>*</a:t>
            </a:r>
            <a:r>
              <a:rPr lang="en-US" spc="-95" dirty="0">
                <a:latin typeface="Calibri" panose="020F0502020204030204" pitchFamily="34" charset="0"/>
                <a:ea typeface="Arial" panose="020B0604020202020204" pitchFamily="34" charset="0"/>
                <a:cs typeface="Times New Roman" panose="02020603050405020304" pitchFamily="18" charset="0"/>
              </a:rPr>
              <a:t> </a:t>
            </a:r>
            <a:r>
              <a:rPr lang="en-US" spc="-5" dirty="0">
                <a:latin typeface="Arial" panose="020B0604020202020204" pitchFamily="34" charset="0"/>
                <a:ea typeface="Arial" panose="020B0604020202020204" pitchFamily="34" charset="0"/>
                <a:cs typeface="Times New Roman" panose="02020603050405020304" pitchFamily="18" charset="0"/>
              </a:rPr>
              <a:t>Indicates</a:t>
            </a:r>
            <a:r>
              <a:rPr lang="en-US" spc="-95"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a</a:t>
            </a:r>
            <a:r>
              <a:rPr lang="en-US" spc="-125" dirty="0">
                <a:latin typeface="Arial" panose="020B0604020202020204" pitchFamily="34" charset="0"/>
                <a:ea typeface="Arial" panose="020B0604020202020204" pitchFamily="34" charset="0"/>
                <a:cs typeface="Times New Roman" panose="02020603050405020304" pitchFamily="18" charset="0"/>
              </a:rPr>
              <a:t> </a:t>
            </a:r>
            <a:r>
              <a:rPr lang="en-US" spc="-5" dirty="0">
                <a:latin typeface="Arial" panose="020B0604020202020204" pitchFamily="34" charset="0"/>
                <a:ea typeface="Arial" panose="020B0604020202020204" pitchFamily="34" charset="0"/>
                <a:cs typeface="Times New Roman" panose="02020603050405020304" pitchFamily="18" charset="0"/>
              </a:rPr>
              <a:t>data</a:t>
            </a:r>
            <a:r>
              <a:rPr lang="en-US" spc="-110" dirty="0">
                <a:latin typeface="Arial" panose="020B0604020202020204" pitchFamily="34" charset="0"/>
                <a:ea typeface="Arial" panose="020B0604020202020204" pitchFamily="34" charset="0"/>
                <a:cs typeface="Times New Roman" panose="02020603050405020304" pitchFamily="18" charset="0"/>
              </a:rPr>
              <a:t> </a:t>
            </a:r>
            <a:r>
              <a:rPr lang="en-US" spc="-5" dirty="0">
                <a:latin typeface="Arial" panose="020B0604020202020204" pitchFamily="34" charset="0"/>
                <a:ea typeface="Arial" panose="020B0604020202020204" pitchFamily="34" charset="0"/>
                <a:cs typeface="Times New Roman" panose="02020603050405020304" pitchFamily="18" charset="0"/>
              </a:rPr>
              <a:t>element</a:t>
            </a:r>
            <a:r>
              <a:rPr lang="en-US" spc="-115"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that</a:t>
            </a:r>
            <a:r>
              <a:rPr lang="en-US" spc="-100" dirty="0">
                <a:latin typeface="Arial" panose="020B0604020202020204" pitchFamily="34" charset="0"/>
                <a:ea typeface="Arial" panose="020B0604020202020204" pitchFamily="34" charset="0"/>
                <a:cs typeface="Times New Roman" panose="02020603050405020304" pitchFamily="18" charset="0"/>
              </a:rPr>
              <a:t> </a:t>
            </a:r>
            <a:r>
              <a:rPr lang="en-US" spc="-5" dirty="0">
                <a:latin typeface="Arial" panose="020B0604020202020204" pitchFamily="34" charset="0"/>
                <a:ea typeface="Arial" panose="020B0604020202020204" pitchFamily="34" charset="0"/>
                <a:cs typeface="Times New Roman" panose="02020603050405020304" pitchFamily="18" charset="0"/>
              </a:rPr>
              <a:t>is</a:t>
            </a:r>
            <a:r>
              <a:rPr lang="en-US" spc="-95" dirty="0">
                <a:latin typeface="Arial" panose="020B0604020202020204" pitchFamily="34" charset="0"/>
                <a:ea typeface="Arial" panose="020B0604020202020204" pitchFamily="34" charset="0"/>
                <a:cs typeface="Times New Roman" panose="02020603050405020304" pitchFamily="18" charset="0"/>
              </a:rPr>
              <a:t> </a:t>
            </a:r>
            <a:r>
              <a:rPr lang="en-US" spc="-5" dirty="0">
                <a:latin typeface="Arial" panose="020B0604020202020204" pitchFamily="34" charset="0"/>
                <a:ea typeface="Arial" panose="020B0604020202020204" pitchFamily="34" charset="0"/>
                <a:cs typeface="Times New Roman" panose="02020603050405020304" pitchFamily="18" charset="0"/>
              </a:rPr>
              <a:t>required</a:t>
            </a:r>
            <a:r>
              <a:rPr lang="en-US" spc="-125" dirty="0">
                <a:latin typeface="Arial" panose="020B0604020202020204" pitchFamily="34" charset="0"/>
                <a:ea typeface="Arial" panose="020B0604020202020204" pitchFamily="34" charset="0"/>
                <a:cs typeface="Times New Roman" panose="02020603050405020304" pitchFamily="18" charset="0"/>
              </a:rPr>
              <a:t> </a:t>
            </a:r>
            <a:r>
              <a:rPr lang="en-US" spc="-5" dirty="0">
                <a:latin typeface="Arial" panose="020B0604020202020204" pitchFamily="34" charset="0"/>
                <a:ea typeface="Arial" panose="020B0604020202020204" pitchFamily="34" charset="0"/>
                <a:cs typeface="Times New Roman" panose="02020603050405020304" pitchFamily="18" charset="0"/>
              </a:rPr>
              <a:t>to</a:t>
            </a:r>
            <a:r>
              <a:rPr lang="en-US" spc="-110" dirty="0">
                <a:latin typeface="Arial" panose="020B0604020202020204" pitchFamily="34" charset="0"/>
                <a:ea typeface="Arial" panose="020B0604020202020204" pitchFamily="34" charset="0"/>
                <a:cs typeface="Times New Roman" panose="02020603050405020304" pitchFamily="18" charset="0"/>
              </a:rPr>
              <a:t> </a:t>
            </a:r>
            <a:r>
              <a:rPr lang="en-US" spc="-5" dirty="0">
                <a:latin typeface="Arial" panose="020B0604020202020204" pitchFamily="34" charset="0"/>
                <a:ea typeface="Arial" panose="020B0604020202020204" pitchFamily="34" charset="0"/>
                <a:cs typeface="Times New Roman" panose="02020603050405020304" pitchFamily="18" charset="0"/>
              </a:rPr>
              <a:t>load</a:t>
            </a:r>
            <a:r>
              <a:rPr lang="en-US" spc="-100" dirty="0">
                <a:latin typeface="Arial" panose="020B0604020202020204" pitchFamily="34" charset="0"/>
                <a:ea typeface="Arial" panose="020B0604020202020204" pitchFamily="34" charset="0"/>
                <a:cs typeface="Times New Roman" panose="02020603050405020304" pitchFamily="18" charset="0"/>
              </a:rPr>
              <a:t> </a:t>
            </a:r>
            <a:r>
              <a:rPr lang="en-US" spc="-5" dirty="0">
                <a:latin typeface="Arial" panose="020B0604020202020204" pitchFamily="34" charset="0"/>
                <a:ea typeface="Arial" panose="020B0604020202020204" pitchFamily="34" charset="0"/>
                <a:cs typeface="Times New Roman" panose="02020603050405020304" pitchFamily="18" charset="0"/>
              </a:rPr>
              <a:t>data</a:t>
            </a:r>
            <a:r>
              <a:rPr lang="en-US" spc="-115" dirty="0">
                <a:latin typeface="Arial" panose="020B0604020202020204" pitchFamily="34" charset="0"/>
                <a:ea typeface="Arial" panose="020B0604020202020204" pitchFamily="34" charset="0"/>
                <a:cs typeface="Times New Roman" panose="02020603050405020304" pitchFamily="18" charset="0"/>
              </a:rPr>
              <a:t> </a:t>
            </a:r>
            <a:r>
              <a:rPr lang="en-US" spc="-5" dirty="0">
                <a:latin typeface="Arial" panose="020B0604020202020204" pitchFamily="34" charset="0"/>
                <a:ea typeface="Arial" panose="020B0604020202020204" pitchFamily="34" charset="0"/>
                <a:cs typeface="Times New Roman" panose="02020603050405020304" pitchFamily="18" charset="0"/>
              </a:rPr>
              <a:t>into</a:t>
            </a:r>
            <a:r>
              <a:rPr lang="en-US" spc="-120" dirty="0">
                <a:latin typeface="Arial" panose="020B0604020202020204" pitchFamily="34" charset="0"/>
                <a:ea typeface="Arial" panose="020B0604020202020204" pitchFamily="34" charset="0"/>
                <a:cs typeface="Times New Roman" panose="02020603050405020304" pitchFamily="18" charset="0"/>
              </a:rPr>
              <a:t> </a:t>
            </a:r>
            <a:r>
              <a:rPr lang="en-US" spc="-5" dirty="0">
                <a:latin typeface="Arial" panose="020B0604020202020204" pitchFamily="34" charset="0"/>
                <a:ea typeface="Arial" panose="020B0604020202020204" pitchFamily="34" charset="0"/>
                <a:cs typeface="Times New Roman" panose="02020603050405020304" pitchFamily="18" charset="0"/>
              </a:rPr>
              <a:t>the</a:t>
            </a:r>
            <a:r>
              <a:rPr lang="en-US" spc="-115"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TSDS</a:t>
            </a:r>
            <a:r>
              <a:rPr lang="en-US" spc="-115" dirty="0">
                <a:latin typeface="Arial" panose="020B0604020202020204" pitchFamily="34" charset="0"/>
                <a:ea typeface="Arial" panose="020B0604020202020204" pitchFamily="34" charset="0"/>
                <a:cs typeface="Times New Roman" panose="02020603050405020304" pitchFamily="18" charset="0"/>
              </a:rPr>
              <a:t> </a:t>
            </a:r>
            <a:r>
              <a:rPr lang="en-US" spc="-5" dirty="0">
                <a:latin typeface="Arial" panose="020B0604020202020204" pitchFamily="34" charset="0"/>
                <a:ea typeface="Arial" panose="020B0604020202020204" pitchFamily="34" charset="0"/>
                <a:cs typeface="Times New Roman" panose="02020603050405020304" pitchFamily="18" charset="0"/>
              </a:rPr>
              <a:t>collection.</a:t>
            </a:r>
            <a:endParaRPr lang="en-US" dirty="0">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B73F8558-48E8-489B-AABF-B9A1410C20CC}"/>
              </a:ext>
            </a:extLst>
          </p:cNvPr>
          <p:cNvGraphicFramePr>
            <a:graphicFrameLocks noGrp="1"/>
          </p:cNvGraphicFramePr>
          <p:nvPr>
            <p:extLst>
              <p:ext uri="{D42A27DB-BD31-4B8C-83A1-F6EECF244321}">
                <p14:modId xmlns:p14="http://schemas.microsoft.com/office/powerpoint/2010/main" val="3729607964"/>
              </p:ext>
            </p:extLst>
          </p:nvPr>
        </p:nvGraphicFramePr>
        <p:xfrm>
          <a:off x="0" y="1648657"/>
          <a:ext cx="9143999" cy="3118923"/>
        </p:xfrm>
        <a:graphic>
          <a:graphicData uri="http://schemas.openxmlformats.org/drawingml/2006/table">
            <a:tbl>
              <a:tblPr firstRow="1" bandRow="1">
                <a:tableStyleId>{93296810-A885-4BE3-A3E7-6D5BEEA58F35}</a:tableStyleId>
              </a:tblPr>
              <a:tblGrid>
                <a:gridCol w="2819400">
                  <a:extLst>
                    <a:ext uri="{9D8B030D-6E8A-4147-A177-3AD203B41FA5}">
                      <a16:colId xmlns:a16="http://schemas.microsoft.com/office/drawing/2014/main" val="4147710747"/>
                    </a:ext>
                  </a:extLst>
                </a:gridCol>
                <a:gridCol w="685800">
                  <a:extLst>
                    <a:ext uri="{9D8B030D-6E8A-4147-A177-3AD203B41FA5}">
                      <a16:colId xmlns:a16="http://schemas.microsoft.com/office/drawing/2014/main" val="1075544820"/>
                    </a:ext>
                  </a:extLst>
                </a:gridCol>
                <a:gridCol w="1371600">
                  <a:extLst>
                    <a:ext uri="{9D8B030D-6E8A-4147-A177-3AD203B41FA5}">
                      <a16:colId xmlns:a16="http://schemas.microsoft.com/office/drawing/2014/main" val="1170917874"/>
                    </a:ext>
                  </a:extLst>
                </a:gridCol>
                <a:gridCol w="2133600">
                  <a:extLst>
                    <a:ext uri="{9D8B030D-6E8A-4147-A177-3AD203B41FA5}">
                      <a16:colId xmlns:a16="http://schemas.microsoft.com/office/drawing/2014/main" val="3500574055"/>
                    </a:ext>
                  </a:extLst>
                </a:gridCol>
                <a:gridCol w="2133599">
                  <a:extLst>
                    <a:ext uri="{9D8B030D-6E8A-4147-A177-3AD203B41FA5}">
                      <a16:colId xmlns:a16="http://schemas.microsoft.com/office/drawing/2014/main" val="2268347459"/>
                    </a:ext>
                  </a:extLst>
                </a:gridCol>
              </a:tblGrid>
              <a:tr h="454463">
                <a:tc gridSpan="5">
                  <a:txBody>
                    <a:bodyPr/>
                    <a:lstStyle/>
                    <a:p>
                      <a:pPr algn="ctr"/>
                      <a:r>
                        <a:rPr lang="en-US" sz="1400" dirty="0"/>
                        <a:t>TSDS COLLECTION</a:t>
                      </a:r>
                    </a:p>
                  </a:txBody>
                  <a:tcPr anchor="b"/>
                </a:tc>
                <a:tc hMerge="1">
                  <a:txBody>
                    <a:bodyPr/>
                    <a:lstStyle/>
                    <a:p>
                      <a:pPr algn="ctr"/>
                      <a:endParaRPr lang="en-US" dirty="0"/>
                    </a:p>
                  </a:txBody>
                  <a:tcPr anchor="b"/>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b"/>
                </a:tc>
                <a:tc hMerge="1">
                  <a:txBody>
                    <a:bodyPr/>
                    <a:lstStyle/>
                    <a:p>
                      <a:pPr algn="ctr"/>
                      <a:endParaRPr lang="en-US" dirty="0"/>
                    </a:p>
                  </a:txBody>
                  <a:tcPr anchor="b"/>
                </a:tc>
                <a:tc hMerge="1">
                  <a:txBody>
                    <a:bodyPr/>
                    <a:lstStyle/>
                    <a:p>
                      <a:pPr algn="ctr"/>
                      <a:endParaRPr lang="en-US" dirty="0"/>
                    </a:p>
                  </a:txBody>
                  <a:tcPr anchor="b"/>
                </a:tc>
                <a:extLst>
                  <a:ext uri="{0D108BD9-81ED-4DB2-BD59-A6C34878D82A}">
                    <a16:rowId xmlns:a16="http://schemas.microsoft.com/office/drawing/2014/main" val="2631846759"/>
                  </a:ext>
                </a:extLst>
              </a:tr>
              <a:tr h="457200">
                <a:tc>
                  <a:txBody>
                    <a:bodyPr/>
                    <a:lstStyle/>
                    <a:p>
                      <a:pPr algn="ctr"/>
                      <a:r>
                        <a:rPr lang="en-US" sz="1400" b="1" dirty="0">
                          <a:solidFill>
                            <a:schemeClr val="bg1"/>
                          </a:solidFill>
                        </a:rPr>
                        <a:t>DATA ELEMENT</a:t>
                      </a:r>
                    </a:p>
                  </a:txBody>
                  <a:tcPr anchor="b">
                    <a:solidFill>
                      <a:schemeClr val="accent6"/>
                    </a:solidFill>
                  </a:tcPr>
                </a:tc>
                <a:tc>
                  <a:txBody>
                    <a:bodyPr/>
                    <a:lstStyle/>
                    <a:p>
                      <a:pPr algn="ctr"/>
                      <a:r>
                        <a:rPr lang="en-US" sz="1400" b="1" dirty="0">
                          <a:solidFill>
                            <a:schemeClr val="bg1"/>
                          </a:solidFill>
                        </a:rPr>
                        <a:t>CODE TABLE</a:t>
                      </a:r>
                    </a:p>
                  </a:txBody>
                  <a:tcPr anchor="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u="none" strike="noStrike" dirty="0">
                          <a:solidFill>
                            <a:schemeClr val="bg1"/>
                          </a:solidFill>
                          <a:effectLst/>
                          <a:latin typeface="+mn-lt"/>
                        </a:rPr>
                        <a:t>EXAMPLE</a:t>
                      </a:r>
                      <a:endParaRPr lang="en-US" sz="1400" b="1" i="1" dirty="0">
                        <a:solidFill>
                          <a:schemeClr val="bg1"/>
                        </a:solidFill>
                      </a:endParaRPr>
                    </a:p>
                  </a:txBody>
                  <a:tcPr anchor="b">
                    <a:solidFill>
                      <a:schemeClr val="accent6"/>
                    </a:solidFill>
                  </a:tcPr>
                </a:tc>
                <a:tc>
                  <a:txBody>
                    <a:bodyPr/>
                    <a:lstStyle/>
                    <a:p>
                      <a:pPr algn="ctr"/>
                      <a:r>
                        <a:rPr lang="en-US" sz="1400" b="1" dirty="0">
                          <a:solidFill>
                            <a:schemeClr val="bg1"/>
                          </a:solidFill>
                        </a:rPr>
                        <a:t>INTERCHANGE</a:t>
                      </a:r>
                    </a:p>
                  </a:txBody>
                  <a:tcPr anchor="b">
                    <a:solidFill>
                      <a:schemeClr val="accent6"/>
                    </a:solidFill>
                  </a:tcPr>
                </a:tc>
                <a:tc>
                  <a:txBody>
                    <a:bodyPr/>
                    <a:lstStyle/>
                    <a:p>
                      <a:pPr algn="ctr"/>
                      <a:r>
                        <a:rPr lang="en-US" sz="1400" b="1" dirty="0">
                          <a:solidFill>
                            <a:schemeClr val="bg1"/>
                          </a:solidFill>
                        </a:rPr>
                        <a:t>COMPLEX TYPE</a:t>
                      </a:r>
                    </a:p>
                  </a:txBody>
                  <a:tcPr anchor="b">
                    <a:solidFill>
                      <a:schemeClr val="accent6"/>
                    </a:solidFill>
                  </a:tcPr>
                </a:tc>
                <a:extLst>
                  <a:ext uri="{0D108BD9-81ED-4DB2-BD59-A6C34878D82A}">
                    <a16:rowId xmlns:a16="http://schemas.microsoft.com/office/drawing/2014/main" val="596342763"/>
                  </a:ext>
                </a:extLst>
              </a:tr>
              <a:tr h="0">
                <a:tc>
                  <a:txBody>
                    <a:bodyPr/>
                    <a:lstStyle/>
                    <a:p>
                      <a:pPr marL="45085" marR="0">
                        <a:spcBef>
                          <a:spcPts val="85"/>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E1325 </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SEX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 marR="0" algn="ctr">
                        <a:spcBef>
                          <a:spcPts val="85"/>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DC119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3180" marR="0">
                        <a:spcBef>
                          <a:spcPts val="85"/>
                        </a:spcBef>
                        <a:spcAft>
                          <a:spcPts val="0"/>
                        </a:spcAft>
                      </a:pPr>
                      <a:r>
                        <a:rPr lang="en-US" sz="1400" i="1" spc="-15" dirty="0">
                          <a:effectLst/>
                          <a:latin typeface="Calibri" panose="020F0502020204030204" pitchFamily="34" charset="0"/>
                          <a:ea typeface="Calibri" panose="020F0502020204030204" pitchFamily="34" charset="0"/>
                          <a:cs typeface="Times New Roman" panose="02020603050405020304" pitchFamily="18" charset="0"/>
                        </a:rPr>
                        <a:t>Male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5085" marR="0">
                        <a:spcBef>
                          <a:spcPts val="8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Stud</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tParent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6355" marR="0">
                        <a:spcBef>
                          <a:spcPts val="8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Stud</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46532779"/>
                  </a:ext>
                </a:extLst>
              </a:tr>
              <a:tr h="0">
                <a:tc>
                  <a:txBody>
                    <a:bodyPr/>
                    <a:lstStyle/>
                    <a:p>
                      <a:pPr marL="45085" marR="0">
                        <a:spcBef>
                          <a:spcPts val="85"/>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E1375 HISPANIC-LATINO-ETHNICITY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1910" marR="0" algn="ctr">
                        <a:spcBef>
                          <a:spcPts val="85"/>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3180" marR="0">
                        <a:spcBef>
                          <a:spcPts val="85"/>
                        </a:spcBef>
                        <a:spcAft>
                          <a:spcPts val="0"/>
                        </a:spcAf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true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5085" marR="0">
                        <a:spcBef>
                          <a:spcPts val="8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Stud</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tParent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6355" marR="0">
                        <a:spcBef>
                          <a:spcPts val="8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Stud</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24401891"/>
                  </a:ext>
                </a:extLst>
              </a:tr>
              <a:tr h="0">
                <a:tc>
                  <a:txBody>
                    <a:bodyPr/>
                    <a:lstStyle/>
                    <a:p>
                      <a:pPr marL="12700" marR="0">
                        <a:spcBef>
                          <a:spcPts val="205"/>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E1343</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 RA</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C</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I</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AL-C</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AT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G</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O</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R</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 marR="0" algn="ctr">
                        <a:spcBef>
                          <a:spcPts val="205"/>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DC097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2700" marR="0">
                        <a:spcBef>
                          <a:spcPts val="205"/>
                        </a:spcBef>
                        <a:spcAft>
                          <a:spcPts val="0"/>
                        </a:spcAft>
                      </a:pPr>
                      <a:r>
                        <a:rPr lang="en-US" sz="1400" i="1" spc="-10" dirty="0">
                          <a:effectLst/>
                          <a:latin typeface="Calibri" panose="020F0502020204030204" pitchFamily="34" charset="0"/>
                          <a:ea typeface="Calibri" panose="020F0502020204030204" pitchFamily="34" charset="0"/>
                          <a:cs typeface="Times New Roman" panose="02020603050405020304" pitchFamily="18" charset="0"/>
                        </a:rPr>
                        <a:t>White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2700" marR="0">
                        <a:spcBef>
                          <a:spcPts val="20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 Stud</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tP</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re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7145" marR="0">
                        <a:spcBef>
                          <a:spcPts val="20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 Stud</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21662188"/>
                  </a:ext>
                </a:extLst>
              </a:tr>
              <a:tr h="0">
                <a:tc>
                  <a:txBody>
                    <a:bodyPr/>
                    <a:lstStyle/>
                    <a:p>
                      <a:pPr marL="45085" marR="0">
                        <a:spcBef>
                          <a:spcPts val="85"/>
                        </a:spcBef>
                        <a:spcAft>
                          <a:spcPts val="0"/>
                        </a:spcAft>
                      </a:pPr>
                      <a:r>
                        <a:rPr lang="en-US" sz="1400" spc="-15" dirty="0">
                          <a:effectLst/>
                          <a:latin typeface="+mn-lt"/>
                          <a:ea typeface="Calibri" panose="020F0502020204030204" pitchFamily="34" charset="0"/>
                          <a:cs typeface="Times New Roman" panose="02020603050405020304" pitchFamily="18" charset="0"/>
                        </a:rPr>
                        <a:t>E1387 ECONOMIC-DISADVANTAGE</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 </a:t>
                      </a:r>
                    </a:p>
                  </a:txBody>
                  <a:tcPr marL="0" marR="0" marT="0" marB="0"/>
                </a:tc>
                <a:tc>
                  <a:txBody>
                    <a:bodyPr/>
                    <a:lstStyle/>
                    <a:p>
                      <a:pPr marL="43180" marR="0">
                        <a:spcBef>
                          <a:spcPts val="85"/>
                        </a:spcBef>
                        <a:spcAft>
                          <a:spcPts val="0"/>
                        </a:spcAft>
                      </a:pPr>
                      <a:r>
                        <a:rPr lang="en-US" sz="1400" i="1" dirty="0">
                          <a:effectLst/>
                          <a:latin typeface="+mn-lt"/>
                          <a:ea typeface="Calibri" panose="020F0502020204030204" pitchFamily="34" charset="0"/>
                          <a:cs typeface="Times New Roman" panose="02020603050405020304" pitchFamily="18" charset="0"/>
                        </a:rPr>
                        <a:t>false</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spcBef>
                          <a:spcPts val="85"/>
                        </a:spcBef>
                        <a:spcAft>
                          <a:spcPts val="0"/>
                        </a:spcAft>
                      </a:pPr>
                      <a:r>
                        <a:rPr lang="en-US" sz="1400" spc="-20" dirty="0">
                          <a:effectLst/>
                          <a:latin typeface="+mn-lt"/>
                          <a:ea typeface="Calibri" panose="020F0502020204030204" pitchFamily="34" charset="0"/>
                          <a:cs typeface="Times New Roman" panose="02020603050405020304" pitchFamily="18" charset="0"/>
                        </a:rPr>
                        <a:t> Stud</a:t>
                      </a:r>
                      <a:r>
                        <a:rPr lang="en-US" sz="1400" spc="-25" dirty="0">
                          <a:effectLst/>
                          <a:latin typeface="+mn-lt"/>
                          <a:ea typeface="Calibri" panose="020F0502020204030204" pitchFamily="34" charset="0"/>
                          <a:cs typeface="Times New Roman" panose="02020603050405020304" pitchFamily="18" charset="0"/>
                        </a:rPr>
                        <a:t>e</a:t>
                      </a:r>
                      <a:r>
                        <a:rPr lang="en-US" sz="1400" spc="-20" dirty="0">
                          <a:effectLst/>
                          <a:latin typeface="+mn-lt"/>
                          <a:ea typeface="Calibri" panose="020F0502020204030204" pitchFamily="34" charset="0"/>
                          <a:cs typeface="Times New Roman" panose="02020603050405020304" pitchFamily="18" charset="0"/>
                        </a:rPr>
                        <a:t>n</a:t>
                      </a:r>
                      <a:r>
                        <a:rPr lang="en-US" sz="1400" spc="-25" dirty="0">
                          <a:effectLst/>
                          <a:latin typeface="+mn-lt"/>
                          <a:ea typeface="Calibri" panose="020F0502020204030204" pitchFamily="34" charset="0"/>
                          <a:cs typeface="Times New Roman" panose="02020603050405020304" pitchFamily="18" charset="0"/>
                        </a:rPr>
                        <a:t>tParent</a:t>
                      </a:r>
                      <a:r>
                        <a:rPr lang="en-US" sz="1400" spc="-20" dirty="0">
                          <a:effectLst/>
                          <a:latin typeface="+mn-lt"/>
                          <a:ea typeface="Calibri" panose="020F0502020204030204" pitchFamily="34" charset="0"/>
                          <a:cs typeface="Times New Roman" panose="02020603050405020304" pitchFamily="18" charset="0"/>
                        </a:rPr>
                        <a:t>Ex</a:t>
                      </a:r>
                      <a:r>
                        <a:rPr lang="en-US" sz="1400" spc="-25" dirty="0">
                          <a:effectLst/>
                          <a:latin typeface="+mn-lt"/>
                          <a:ea typeface="Calibri" panose="020F0502020204030204" pitchFamily="34" charset="0"/>
                          <a:cs typeface="Times New Roman" panose="02020603050405020304" pitchFamily="18" charset="0"/>
                        </a:rPr>
                        <a:t>te</a:t>
                      </a:r>
                      <a:r>
                        <a:rPr lang="en-US" sz="1400" spc="-20" dirty="0">
                          <a:effectLst/>
                          <a:latin typeface="+mn-lt"/>
                          <a:ea typeface="Calibri" panose="020F0502020204030204" pitchFamily="34" charset="0"/>
                          <a:cs typeface="Times New Roman" panose="02020603050405020304" pitchFamily="18" charset="0"/>
                        </a:rPr>
                        <a:t>nsion</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46355" marR="0">
                        <a:spcBef>
                          <a:spcPts val="85"/>
                        </a:spcBef>
                        <a:spcAft>
                          <a:spcPts val="0"/>
                        </a:spcAft>
                      </a:pPr>
                      <a:r>
                        <a:rPr lang="en-US" sz="1400" spc="-20" dirty="0">
                          <a:effectLst/>
                          <a:latin typeface="+mn-lt"/>
                          <a:ea typeface="Calibri" panose="020F0502020204030204" pitchFamily="34" charset="0"/>
                          <a:cs typeface="Times New Roman" panose="02020603050405020304" pitchFamily="18" charset="0"/>
                        </a:rPr>
                        <a:t>Stud</a:t>
                      </a:r>
                      <a:r>
                        <a:rPr lang="en-US" sz="1400" spc="-25" dirty="0">
                          <a:effectLst/>
                          <a:latin typeface="+mn-lt"/>
                          <a:ea typeface="Calibri" panose="020F0502020204030204" pitchFamily="34" charset="0"/>
                          <a:cs typeface="Times New Roman" panose="02020603050405020304" pitchFamily="18" charset="0"/>
                        </a:rPr>
                        <a:t>e</a:t>
                      </a:r>
                      <a:r>
                        <a:rPr lang="en-US" sz="1400" spc="-20" dirty="0">
                          <a:effectLst/>
                          <a:latin typeface="+mn-lt"/>
                          <a:ea typeface="Calibri" panose="020F0502020204030204" pitchFamily="34" charset="0"/>
                          <a:cs typeface="Times New Roman" panose="02020603050405020304" pitchFamily="18" charset="0"/>
                        </a:rPr>
                        <a:t>n</a:t>
                      </a:r>
                      <a:r>
                        <a:rPr lang="en-US" sz="1400" spc="-25" dirty="0">
                          <a:effectLst/>
                          <a:latin typeface="+mn-lt"/>
                          <a:ea typeface="Calibri" panose="020F0502020204030204" pitchFamily="34" charset="0"/>
                          <a:cs typeface="Times New Roman" panose="02020603050405020304" pitchFamily="18" charset="0"/>
                        </a:rPr>
                        <a:t>t</a:t>
                      </a:r>
                      <a:r>
                        <a:rPr lang="en-US" sz="1400" spc="-20" dirty="0">
                          <a:effectLst/>
                          <a:latin typeface="+mn-lt"/>
                          <a:ea typeface="Calibri" panose="020F0502020204030204" pitchFamily="34" charset="0"/>
                          <a:cs typeface="Times New Roman" panose="02020603050405020304" pitchFamily="18" charset="0"/>
                        </a:rPr>
                        <a:t>Ex</a:t>
                      </a:r>
                      <a:r>
                        <a:rPr lang="en-US" sz="1400" spc="-25" dirty="0">
                          <a:effectLst/>
                          <a:latin typeface="+mn-lt"/>
                          <a:ea typeface="Calibri" panose="020F0502020204030204" pitchFamily="34" charset="0"/>
                          <a:cs typeface="Times New Roman" panose="02020603050405020304" pitchFamily="18" charset="0"/>
                        </a:rPr>
                        <a:t>te</a:t>
                      </a:r>
                      <a:r>
                        <a:rPr lang="en-US" sz="1400" spc="-20" dirty="0">
                          <a:effectLst/>
                          <a:latin typeface="+mn-lt"/>
                          <a:ea typeface="Calibri" panose="020F0502020204030204" pitchFamily="34" charset="0"/>
                          <a:cs typeface="Times New Roman" panose="02020603050405020304" pitchFamily="18" charset="0"/>
                        </a:rPr>
                        <a:t>nsion</a:t>
                      </a:r>
                      <a:endParaRPr lang="en-US" sz="14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4623560"/>
                  </a:ext>
                </a:extLst>
              </a:tr>
              <a:tr h="0">
                <a:tc>
                  <a:txBody>
                    <a:bodyPr/>
                    <a:lstStyle/>
                    <a:p>
                      <a:pPr marL="45085" marR="0">
                        <a:spcBef>
                          <a:spcPts val="85"/>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E1390 LIMITED-ENGLISH-PROFICIENCY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DC079</a:t>
                      </a:r>
                    </a:p>
                  </a:txBody>
                  <a:tcPr marL="0" marR="0" marT="0" marB="0"/>
                </a:tc>
                <a:tc>
                  <a:txBody>
                    <a:bodyPr/>
                    <a:lstStyle/>
                    <a:p>
                      <a:pPr marL="43180" marR="0">
                        <a:spcBef>
                          <a:spcPts val="85"/>
                        </a:spcBef>
                        <a:spcAft>
                          <a:spcPts val="0"/>
                        </a:spcAf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Limited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2700" marR="0">
                        <a:spcBef>
                          <a:spcPts val="20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 Stud</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tP</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re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7145" marR="0">
                        <a:spcBef>
                          <a:spcPts val="20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 Stud</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40006505"/>
                  </a:ext>
                </a:extLst>
              </a:tr>
              <a:tr h="0">
                <a:tc>
                  <a:txBody>
                    <a:bodyPr/>
                    <a:lstStyle/>
                    <a:p>
                      <a:pPr marL="47625" marR="0">
                        <a:spcBef>
                          <a:spcPts val="205"/>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*E1325 SEX</a:t>
                      </a:r>
                    </a:p>
                  </a:txBody>
                  <a:tcPr marL="0" marR="0" marT="0" marB="0"/>
                </a:tc>
                <a:tc>
                  <a:txBody>
                    <a:bodyPr/>
                    <a:lstStyle/>
                    <a:p>
                      <a:pPr marL="11430" marR="0" algn="ctr">
                        <a:spcBef>
                          <a:spcPts val="205"/>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DC119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205"/>
                        </a:spcBef>
                        <a:spcAft>
                          <a:spcPts val="0"/>
                        </a:spcAft>
                      </a:pPr>
                      <a:r>
                        <a:rPr lang="en-US" sz="1400" i="1" spc="-10" dirty="0">
                          <a:effectLst/>
                          <a:latin typeface="Calibri" panose="020F0502020204030204" pitchFamily="34" charset="0"/>
                          <a:ea typeface="Calibri" panose="020F0502020204030204" pitchFamily="34" charset="0"/>
                          <a:cs typeface="Times New Roman" panose="02020603050405020304" pitchFamily="18" charset="0"/>
                        </a:rPr>
                        <a:t>Female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19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StaffAssociationExtension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19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StaffExtension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1747512"/>
                  </a:ext>
                </a:extLst>
              </a:tr>
              <a:tr h="0">
                <a:tc>
                  <a:txBody>
                    <a:bodyPr/>
                    <a:lstStyle/>
                    <a:p>
                      <a:pPr marL="47625" marR="0">
                        <a:spcBef>
                          <a:spcPts val="205"/>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*E1375 HISPANIC-LATINO-ETHNICITY</a:t>
                      </a:r>
                    </a:p>
                  </a:txBody>
                  <a:tcPr marL="0" marR="0" marT="0" marB="0"/>
                </a:tc>
                <a:tc>
                  <a:txBody>
                    <a:bodyPr/>
                    <a:lstStyle/>
                    <a:p>
                      <a:pPr marL="11430" marR="0" algn="ctr">
                        <a:spcBef>
                          <a:spcPts val="205"/>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205"/>
                        </a:spcBef>
                        <a:spcAft>
                          <a:spcPts val="0"/>
                        </a:spcAft>
                      </a:pPr>
                      <a:r>
                        <a:rPr lang="en-US" sz="1400" i="1" spc="-10" dirty="0">
                          <a:effectLst/>
                          <a:latin typeface="Calibri" panose="020F0502020204030204" pitchFamily="34" charset="0"/>
                          <a:ea typeface="Calibri" panose="020F0502020204030204" pitchFamily="34" charset="0"/>
                          <a:cs typeface="Times New Roman" panose="02020603050405020304" pitchFamily="18" charset="0"/>
                        </a:rPr>
                        <a:t>true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19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StaffAssociationExtension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19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StaffExtension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84745621"/>
                  </a:ext>
                </a:extLst>
              </a:tr>
              <a:tr h="0">
                <a:tc>
                  <a:txBody>
                    <a:bodyPr/>
                    <a:lstStyle/>
                    <a:p>
                      <a:pPr marL="47625" marR="0">
                        <a:spcBef>
                          <a:spcPts val="205"/>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*E1343</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 RA</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C</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I</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AL-C</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AT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G</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O</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R</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 marR="0" algn="ctr">
                        <a:spcBef>
                          <a:spcPts val="205"/>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DC097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205"/>
                        </a:spcBef>
                        <a:spcAft>
                          <a:spcPts val="0"/>
                        </a:spcAft>
                      </a:pPr>
                      <a:r>
                        <a:rPr lang="en-US" sz="1400" i="1" spc="-10" dirty="0">
                          <a:effectLst/>
                          <a:latin typeface="Calibri" panose="020F0502020204030204" pitchFamily="34" charset="0"/>
                          <a:ea typeface="Calibri" panose="020F0502020204030204" pitchFamily="34" charset="0"/>
                          <a:cs typeface="Times New Roman" panose="02020603050405020304" pitchFamily="18" charset="0"/>
                        </a:rPr>
                        <a:t>White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19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aff</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A</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sso</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c</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ia</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ionEx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19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StaffEx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92445883"/>
                  </a:ext>
                </a:extLst>
              </a:tr>
              <a:tr h="0">
                <a:tc>
                  <a:txBody>
                    <a:bodyPr/>
                    <a:lstStyle/>
                    <a:p>
                      <a:pPr marL="47625" marR="0">
                        <a:spcBef>
                          <a:spcPts val="85"/>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E1454 </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CLASSROOM-POSITION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 marR="0" algn="ctr">
                        <a:spcBef>
                          <a:spcPts val="85"/>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DC143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85"/>
                        </a:spcBef>
                        <a:spcAft>
                          <a:spcPts val="0"/>
                        </a:spcAf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8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S</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aff</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A</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sso</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c</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ia</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ionEx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marR="0">
                        <a:spcBef>
                          <a:spcPts val="8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c</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h</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er</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Se</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ct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ion</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As</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so</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c</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ia</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ion</a:t>
                      </a:r>
                    </a:p>
                    <a:p>
                      <a:pPr marL="57785" marR="0">
                        <a:spcBef>
                          <a:spcPts val="8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Ex</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te</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3468880"/>
                  </a:ext>
                </a:extLst>
              </a:tr>
            </a:tbl>
          </a:graphicData>
        </a:graphic>
      </p:graphicFrame>
      <p:sp>
        <p:nvSpPr>
          <p:cNvPr id="3" name="Rectangle 2">
            <a:extLst>
              <a:ext uri="{FF2B5EF4-FFF2-40B4-BE49-F238E27FC236}">
                <a16:creationId xmlns:a16="http://schemas.microsoft.com/office/drawing/2014/main" id="{F9C93A7A-2AEC-416D-B918-D172E128EC12}"/>
              </a:ext>
            </a:extLst>
          </p:cNvPr>
          <p:cNvSpPr/>
          <p:nvPr/>
        </p:nvSpPr>
        <p:spPr>
          <a:xfrm>
            <a:off x="152400" y="771940"/>
            <a:ext cx="8915400" cy="1200329"/>
          </a:xfrm>
          <a:prstGeom prst="rect">
            <a:avLst/>
          </a:prstGeom>
        </p:spPr>
        <p:txBody>
          <a:bodyPr wrap="square">
            <a:spAutoFit/>
          </a:bodyPr>
          <a:lstStyle/>
          <a:p>
            <a:r>
              <a:rPr lang="en-US" sz="2400" dirty="0"/>
              <a:t>Public Prekindergarten Data elements that are existing data elements in the TSDS Collection will be used to replace the PEIMS data element equivalent</a:t>
            </a:r>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152401" y="44380"/>
            <a:ext cx="8000999" cy="793820"/>
          </a:xfrm>
        </p:spPr>
        <p:txBody>
          <a:bodyPr>
            <a:normAutofit fontScale="90000"/>
          </a:bodyPr>
          <a:lstStyle/>
          <a:p>
            <a:r>
              <a:rPr lang="en-US" dirty="0"/>
              <a:t>ECDS PUBLIC PRE-K changes              2019-2020</a:t>
            </a:r>
          </a:p>
        </p:txBody>
      </p:sp>
    </p:spTree>
    <p:extLst>
      <p:ext uri="{BB962C8B-B14F-4D97-AF65-F5344CB8AC3E}">
        <p14:creationId xmlns:p14="http://schemas.microsoft.com/office/powerpoint/2010/main" val="1573349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24</a:t>
            </a:fld>
            <a:endParaRPr lang="en-US" dirty="0"/>
          </a:p>
        </p:txBody>
      </p:sp>
      <p:sp>
        <p:nvSpPr>
          <p:cNvPr id="2" name="Rectangle 1">
            <a:extLst>
              <a:ext uri="{FF2B5EF4-FFF2-40B4-BE49-F238E27FC236}">
                <a16:creationId xmlns:a16="http://schemas.microsoft.com/office/drawing/2014/main" id="{241997E0-A4A2-4258-9A12-382883914547}"/>
              </a:ext>
            </a:extLst>
          </p:cNvPr>
          <p:cNvSpPr/>
          <p:nvPr/>
        </p:nvSpPr>
        <p:spPr>
          <a:xfrm>
            <a:off x="167640" y="921848"/>
            <a:ext cx="8823960" cy="5447645"/>
          </a:xfrm>
          <a:prstGeom prst="rect">
            <a:avLst/>
          </a:prstGeom>
        </p:spPr>
        <p:txBody>
          <a:bodyPr wrap="square">
            <a:spAutoFit/>
          </a:bodyPr>
          <a:lstStyle/>
          <a:p>
            <a:r>
              <a:rPr lang="en-US" sz="2800" b="1" dirty="0"/>
              <a:t>ECDS Application:</a:t>
            </a:r>
          </a:p>
          <a:p>
            <a:pPr marL="800100" lvl="1" indent="-342900">
              <a:buFont typeface="Arial" panose="020B0604020202020204" pitchFamily="34" charset="0"/>
              <a:buChar char="•"/>
            </a:pPr>
            <a:r>
              <a:rPr lang="en-US" sz="2400" dirty="0"/>
              <a:t>Prepare button will be replaced with Promote to be in line with PEIMS and other Core TSDS applications.</a:t>
            </a:r>
          </a:p>
          <a:p>
            <a:pPr marL="800100" lvl="1" indent="-342900">
              <a:buFont typeface="Arial" panose="020B0604020202020204" pitchFamily="34" charset="0"/>
              <a:buChar char="•"/>
            </a:pPr>
            <a:r>
              <a:rPr lang="en-US" sz="2400" dirty="0"/>
              <a:t>Promotion and validation of individual ECDS subcategories.</a:t>
            </a:r>
          </a:p>
          <a:p>
            <a:pPr lvl="1"/>
            <a:endParaRPr lang="en-US" sz="2400" dirty="0"/>
          </a:p>
          <a:p>
            <a:r>
              <a:rPr lang="en-US" sz="2800" b="1" dirty="0"/>
              <a:t>TSDS Core application:</a:t>
            </a:r>
          </a:p>
          <a:p>
            <a:pPr marL="800100" lvl="1" indent="-342900">
              <a:buFont typeface="Arial" panose="020B0604020202020204" pitchFamily="34" charset="0"/>
              <a:buChar char="•"/>
            </a:pPr>
            <a:r>
              <a:rPr lang="en-US" sz="2400" dirty="0"/>
              <a:t>Additional TEAL roles for ECDS:</a:t>
            </a:r>
          </a:p>
          <a:p>
            <a:pPr marL="1257300" lvl="2" indent="-342900">
              <a:buFont typeface="Arial" panose="020B0604020202020204" pitchFamily="34" charset="0"/>
              <a:buChar char="•"/>
            </a:pPr>
            <a:r>
              <a:rPr lang="en-US" sz="2400" dirty="0"/>
              <a:t>ESC Monitoring of LEA promotions and validations.</a:t>
            </a:r>
          </a:p>
          <a:p>
            <a:pPr lvl="1"/>
            <a:endParaRPr lang="en-US" sz="2400" dirty="0"/>
          </a:p>
          <a:p>
            <a:r>
              <a:rPr lang="en-US" sz="2800" b="1" dirty="0"/>
              <a:t>Third party ECDS assessment vendors:</a:t>
            </a:r>
          </a:p>
          <a:p>
            <a:pPr marL="800100" lvl="1" indent="-342900">
              <a:buFont typeface="Arial" panose="020B0604020202020204" pitchFamily="34" charset="0"/>
              <a:buChar char="•"/>
            </a:pPr>
            <a:r>
              <a:rPr lang="en-US" sz="2400" dirty="0"/>
              <a:t>Required to provide .XML assessment files to LEAs.</a:t>
            </a:r>
          </a:p>
          <a:p>
            <a:pPr marL="800100" lvl="1" indent="-342900">
              <a:buFont typeface="Arial" panose="020B0604020202020204" pitchFamily="34" charset="0"/>
              <a:buChar char="•"/>
            </a:pPr>
            <a:r>
              <a:rPr lang="en-US" sz="2400" dirty="0"/>
              <a:t>TEA will no longer provide modified Conversion Tool and Spreadsheet to LEAs.</a:t>
            </a:r>
          </a:p>
          <a:p>
            <a:pPr lvl="1"/>
            <a:endParaRPr lang="en-US" sz="2400"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167640" y="44380"/>
            <a:ext cx="8061959" cy="793820"/>
          </a:xfrm>
        </p:spPr>
        <p:txBody>
          <a:bodyPr>
            <a:normAutofit/>
          </a:bodyPr>
          <a:lstStyle/>
          <a:p>
            <a:r>
              <a:rPr lang="en-US" dirty="0"/>
              <a:t>Upcoming enhancements</a:t>
            </a:r>
          </a:p>
        </p:txBody>
      </p:sp>
    </p:spTree>
    <p:extLst>
      <p:ext uri="{BB962C8B-B14F-4D97-AF65-F5344CB8AC3E}">
        <p14:creationId xmlns:p14="http://schemas.microsoft.com/office/powerpoint/2010/main" val="1302415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25</a:t>
            </a:fld>
            <a:endParaRPr lang="en-US" dirty="0"/>
          </a:p>
        </p:txBody>
      </p:sp>
      <p:sp>
        <p:nvSpPr>
          <p:cNvPr id="8" name="Rectangle 7">
            <a:extLst>
              <a:ext uri="{FF2B5EF4-FFF2-40B4-BE49-F238E27FC236}">
                <a16:creationId xmlns:a16="http://schemas.microsoft.com/office/drawing/2014/main" id="{FDB5A5CD-6D13-49E6-9C78-AF90BF701006}"/>
              </a:ext>
            </a:extLst>
          </p:cNvPr>
          <p:cNvSpPr/>
          <p:nvPr/>
        </p:nvSpPr>
        <p:spPr>
          <a:xfrm>
            <a:off x="304800" y="921848"/>
            <a:ext cx="8763000" cy="4462760"/>
          </a:xfrm>
          <a:prstGeom prst="rect">
            <a:avLst/>
          </a:prstGeom>
        </p:spPr>
        <p:txBody>
          <a:bodyPr wrap="square">
            <a:spAutoFit/>
          </a:bodyPr>
          <a:lstStyle/>
          <a:p>
            <a:r>
              <a:rPr lang="en-US" sz="2800" b="1" dirty="0"/>
              <a:t>To the Administrator (TAA) Letter</a:t>
            </a:r>
          </a:p>
          <a:p>
            <a:pPr marL="914400" lvl="1" indent="-457200">
              <a:buFont typeface="Arial" panose="020B0604020202020204" pitchFamily="34" charset="0"/>
              <a:buChar char="•"/>
            </a:pPr>
            <a:r>
              <a:rPr lang="en-US" sz="2400" dirty="0"/>
              <a:t>Available September 15, 2019</a:t>
            </a:r>
          </a:p>
          <a:p>
            <a:endParaRPr lang="en-US" sz="2800" b="1" dirty="0"/>
          </a:p>
          <a:p>
            <a:r>
              <a:rPr lang="en-US" sz="2800" b="1" dirty="0">
                <a:hlinkClick r:id="rId2"/>
              </a:rPr>
              <a:t>Early Childhood Education in Texas (TEA Website)</a:t>
            </a:r>
            <a:endParaRPr lang="en-US" sz="2800" b="1" dirty="0"/>
          </a:p>
          <a:p>
            <a:endParaRPr lang="en-US" sz="2800" b="1" dirty="0"/>
          </a:p>
          <a:p>
            <a:r>
              <a:rPr lang="en-US" sz="2800" b="1" dirty="0">
                <a:hlinkClick r:id="rId3"/>
              </a:rPr>
              <a:t>TSDS Early Childhood Data System</a:t>
            </a:r>
            <a:endParaRPr lang="en-US" sz="2800" b="1" dirty="0"/>
          </a:p>
          <a:p>
            <a:pPr marL="800100" lvl="1" indent="-342900">
              <a:buFont typeface="Arial" panose="020B0604020202020204" pitchFamily="34" charset="0"/>
              <a:buChar char="•"/>
            </a:pPr>
            <a:endParaRPr lang="en-US" sz="2800" b="1" dirty="0"/>
          </a:p>
          <a:p>
            <a:r>
              <a:rPr lang="en-US" sz="2800" b="1" dirty="0"/>
              <a:t>Texas Education Data Standards (TEDS)</a:t>
            </a:r>
            <a:endParaRPr lang="en-US" sz="1200" b="1" dirty="0"/>
          </a:p>
          <a:p>
            <a:endParaRPr lang="en-US" sz="1200" dirty="0"/>
          </a:p>
          <a:p>
            <a:pPr marL="800100" lvl="1" indent="-342900">
              <a:buFont typeface="Arial" panose="020B0604020202020204" pitchFamily="34" charset="0"/>
              <a:buChar char="•"/>
            </a:pPr>
            <a:r>
              <a:rPr lang="en-US" sz="2400" dirty="0">
                <a:hlinkClick r:id="rId4"/>
              </a:rPr>
              <a:t>Section 5</a:t>
            </a:r>
            <a:r>
              <a:rPr lang="en-US" sz="2400" dirty="0"/>
              <a:t>    ECDS Business Validations</a:t>
            </a:r>
          </a:p>
          <a:p>
            <a:pPr marL="800100" lvl="1" indent="-342900">
              <a:buFont typeface="Arial" panose="020B0604020202020204" pitchFamily="34" charset="0"/>
              <a:buChar char="•"/>
            </a:pPr>
            <a:r>
              <a:rPr lang="en-US" sz="2400" dirty="0">
                <a:hlinkClick r:id="rId5"/>
              </a:rPr>
              <a:t>Section 10</a:t>
            </a:r>
            <a:r>
              <a:rPr lang="en-US" sz="2400" dirty="0"/>
              <a:t>  ECDS Guidance and Template</a:t>
            </a:r>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81001" y="44380"/>
            <a:ext cx="7772400" cy="793820"/>
          </a:xfrm>
        </p:spPr>
        <p:txBody>
          <a:bodyPr>
            <a:normAutofit/>
          </a:bodyPr>
          <a:lstStyle/>
          <a:p>
            <a:r>
              <a:rPr lang="en-US" dirty="0"/>
              <a:t>Technical resources</a:t>
            </a:r>
          </a:p>
        </p:txBody>
      </p:sp>
    </p:spTree>
    <p:extLst>
      <p:ext uri="{BB962C8B-B14F-4D97-AF65-F5344CB8AC3E}">
        <p14:creationId xmlns:p14="http://schemas.microsoft.com/office/powerpoint/2010/main" val="1987905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26</a:t>
            </a:fld>
            <a:endParaRPr lang="en-US" dirty="0"/>
          </a:p>
        </p:txBody>
      </p:sp>
      <p:sp>
        <p:nvSpPr>
          <p:cNvPr id="4" name="Title 3">
            <a:extLst>
              <a:ext uri="{FF2B5EF4-FFF2-40B4-BE49-F238E27FC236}">
                <a16:creationId xmlns:a16="http://schemas.microsoft.com/office/drawing/2014/main" id="{74851A15-E652-40FA-9EC7-52248D6EB33A}"/>
              </a:ext>
            </a:extLst>
          </p:cNvPr>
          <p:cNvSpPr>
            <a:spLocks noGrp="1"/>
          </p:cNvSpPr>
          <p:nvPr>
            <p:ph type="title"/>
          </p:nvPr>
        </p:nvSpPr>
        <p:spPr>
          <a:xfrm>
            <a:off x="0" y="5300230"/>
            <a:ext cx="9144000" cy="1024370"/>
          </a:xfrm>
        </p:spPr>
        <p:txBody>
          <a:bodyPr>
            <a:normAutofit/>
          </a:bodyPr>
          <a:lstStyle/>
          <a:p>
            <a:r>
              <a:rPr lang="en-US" sz="5400" dirty="0"/>
              <a:t>Frequently asked questions</a:t>
            </a:r>
          </a:p>
        </p:txBody>
      </p:sp>
    </p:spTree>
    <p:extLst>
      <p:ext uri="{BB962C8B-B14F-4D97-AF65-F5344CB8AC3E}">
        <p14:creationId xmlns:p14="http://schemas.microsoft.com/office/powerpoint/2010/main" val="1944862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27</a:t>
            </a:fld>
            <a:endParaRPr lang="en-US" dirty="0"/>
          </a:p>
        </p:txBody>
      </p:sp>
      <p:sp>
        <p:nvSpPr>
          <p:cNvPr id="2" name="Rectangle 1">
            <a:extLst>
              <a:ext uri="{FF2B5EF4-FFF2-40B4-BE49-F238E27FC236}">
                <a16:creationId xmlns:a16="http://schemas.microsoft.com/office/drawing/2014/main" id="{241997E0-A4A2-4258-9A12-382883914547}"/>
              </a:ext>
            </a:extLst>
          </p:cNvPr>
          <p:cNvSpPr/>
          <p:nvPr/>
        </p:nvSpPr>
        <p:spPr>
          <a:xfrm>
            <a:off x="306060" y="982176"/>
            <a:ext cx="8210550" cy="4893647"/>
          </a:xfrm>
          <a:prstGeom prst="rect">
            <a:avLst/>
          </a:prstGeom>
        </p:spPr>
        <p:txBody>
          <a:bodyPr wrap="square">
            <a:spAutoFit/>
          </a:bodyPr>
          <a:lstStyle/>
          <a:p>
            <a:endParaRPr lang="en-US" sz="2400" b="1" dirty="0"/>
          </a:p>
          <a:p>
            <a:r>
              <a:rPr lang="en-US" sz="2400" b="1" dirty="0"/>
              <a:t>Is the 2019-2020 ECDS collection a new collection?</a:t>
            </a:r>
          </a:p>
          <a:p>
            <a:endParaRPr lang="en-US" sz="2400" dirty="0"/>
          </a:p>
          <a:p>
            <a:r>
              <a:rPr lang="en-US" sz="2400" dirty="0"/>
              <a:t>	No. The 2019-2020 ECDS Collection is not considered a 	new collection, but rather a change in how TEA collects the 	current 	data requirements of ECDS within TSDS. </a:t>
            </a:r>
          </a:p>
          <a:p>
            <a:endParaRPr lang="en-US" sz="2400" dirty="0"/>
          </a:p>
          <a:p>
            <a:r>
              <a:rPr lang="en-US" sz="2400" dirty="0"/>
              <a:t>	For the 2019-2020 school year, all ECDS data elements 	will come from the TSDS collection instead of a 	combination of PEIMS and TSDS data elements.</a:t>
            </a:r>
          </a:p>
          <a:p>
            <a:endParaRPr lang="en-US" sz="2400" dirty="0"/>
          </a:p>
          <a:p>
            <a:endParaRPr lang="en-US" sz="1200" dirty="0"/>
          </a:p>
          <a:p>
            <a:pPr marL="342900" indent="-342900">
              <a:buFont typeface="Arial" panose="020B0604020202020204" pitchFamily="34" charset="0"/>
              <a:buChar char="•"/>
            </a:pPr>
            <a:endParaRPr lang="en-US" sz="1200" dirty="0"/>
          </a:p>
          <a:p>
            <a:pPr marL="800100" lvl="1" indent="-342900">
              <a:buFont typeface="Arial" panose="020B0604020202020204" pitchFamily="34" charset="0"/>
              <a:buChar char="•"/>
            </a:pPr>
            <a:endParaRPr lang="en-US" sz="2400"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04800" y="44380"/>
            <a:ext cx="7848599" cy="793820"/>
          </a:xfrm>
        </p:spPr>
        <p:txBody>
          <a:bodyPr/>
          <a:lstStyle/>
          <a:p>
            <a:r>
              <a:rPr lang="en-US" dirty="0"/>
              <a:t>Frequently asked questions</a:t>
            </a:r>
          </a:p>
        </p:txBody>
      </p:sp>
    </p:spTree>
    <p:extLst>
      <p:ext uri="{BB962C8B-B14F-4D97-AF65-F5344CB8AC3E}">
        <p14:creationId xmlns:p14="http://schemas.microsoft.com/office/powerpoint/2010/main" val="299282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28</a:t>
            </a:fld>
            <a:endParaRPr lang="en-US" dirty="0"/>
          </a:p>
        </p:txBody>
      </p:sp>
      <p:sp>
        <p:nvSpPr>
          <p:cNvPr id="2" name="Rectangle 1">
            <a:extLst>
              <a:ext uri="{FF2B5EF4-FFF2-40B4-BE49-F238E27FC236}">
                <a16:creationId xmlns:a16="http://schemas.microsoft.com/office/drawing/2014/main" id="{241997E0-A4A2-4258-9A12-382883914547}"/>
              </a:ext>
            </a:extLst>
          </p:cNvPr>
          <p:cNvSpPr/>
          <p:nvPr/>
        </p:nvSpPr>
        <p:spPr>
          <a:xfrm>
            <a:off x="304800" y="1295400"/>
            <a:ext cx="8153400" cy="3046988"/>
          </a:xfrm>
          <a:prstGeom prst="rect">
            <a:avLst/>
          </a:prstGeom>
        </p:spPr>
        <p:txBody>
          <a:bodyPr wrap="square">
            <a:spAutoFit/>
          </a:bodyPr>
          <a:lstStyle/>
          <a:p>
            <a:r>
              <a:rPr lang="en-US" sz="2400" b="1" dirty="0"/>
              <a:t>Are there any new ECDS Data elements that will be collected for 2019-2020?</a:t>
            </a:r>
          </a:p>
          <a:p>
            <a:endParaRPr lang="en-US" sz="2400" b="1" dirty="0"/>
          </a:p>
          <a:p>
            <a:r>
              <a:rPr lang="en-US" sz="2400" b="1" dirty="0"/>
              <a:t>	</a:t>
            </a:r>
            <a:r>
              <a:rPr lang="en-US" sz="2400" dirty="0"/>
              <a:t>No.  The ECDS program area has not requested any 	additional data elements to be collected for the upcoming 	school year. There will be additional mandatory data 	elements that are needed to be loaded into the ODS for 	the TSDS collection, but are not collected for ECDS.</a:t>
            </a:r>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04800" y="44380"/>
            <a:ext cx="7848599" cy="793820"/>
          </a:xfrm>
        </p:spPr>
        <p:txBody>
          <a:bodyPr/>
          <a:lstStyle/>
          <a:p>
            <a:r>
              <a:rPr lang="en-US" dirty="0"/>
              <a:t>Frequently asked questions</a:t>
            </a:r>
          </a:p>
        </p:txBody>
      </p:sp>
    </p:spTree>
    <p:extLst>
      <p:ext uri="{BB962C8B-B14F-4D97-AF65-F5344CB8AC3E}">
        <p14:creationId xmlns:p14="http://schemas.microsoft.com/office/powerpoint/2010/main" val="376671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29</a:t>
            </a:fld>
            <a:endParaRPr lang="en-US" dirty="0"/>
          </a:p>
        </p:txBody>
      </p:sp>
      <p:sp>
        <p:nvSpPr>
          <p:cNvPr id="2" name="Rectangle 1">
            <a:extLst>
              <a:ext uri="{FF2B5EF4-FFF2-40B4-BE49-F238E27FC236}">
                <a16:creationId xmlns:a16="http://schemas.microsoft.com/office/drawing/2014/main" id="{241997E0-A4A2-4258-9A12-382883914547}"/>
              </a:ext>
            </a:extLst>
          </p:cNvPr>
          <p:cNvSpPr/>
          <p:nvPr/>
        </p:nvSpPr>
        <p:spPr>
          <a:xfrm>
            <a:off x="381000" y="761828"/>
            <a:ext cx="8610600" cy="3785652"/>
          </a:xfrm>
          <a:prstGeom prst="rect">
            <a:avLst/>
          </a:prstGeom>
        </p:spPr>
        <p:txBody>
          <a:bodyPr wrap="square">
            <a:spAutoFit/>
          </a:bodyPr>
          <a:lstStyle/>
          <a:p>
            <a:endParaRPr lang="en-US" sz="2400" b="1" dirty="0"/>
          </a:p>
          <a:p>
            <a:endParaRPr lang="en-US" sz="1200" dirty="0"/>
          </a:p>
          <a:p>
            <a:r>
              <a:rPr lang="en-US" sz="2400" b="1" dirty="0"/>
              <a:t>Will the ECDS application screen change for 2019-2020?</a:t>
            </a:r>
          </a:p>
          <a:p>
            <a:endParaRPr lang="en-US" sz="2400" dirty="0"/>
          </a:p>
          <a:p>
            <a:r>
              <a:rPr lang="en-US" sz="2400" dirty="0"/>
              <a:t>	Yes.  The ‘Prepare’ button will now be listed as ‘Promote’ but 	will perform the same function.  Also, there will be some 	enhancements that will allow individual promotion and 	validation of ECDS subcategories.</a:t>
            </a:r>
          </a:p>
          <a:p>
            <a:endParaRPr lang="en-US" sz="2400" dirty="0"/>
          </a:p>
          <a:p>
            <a:pPr marL="342900" indent="-342900">
              <a:buFont typeface="Arial" panose="020B0604020202020204" pitchFamily="34" charset="0"/>
              <a:buChar char="•"/>
            </a:pPr>
            <a:endParaRPr lang="en-US" sz="1200" dirty="0"/>
          </a:p>
          <a:p>
            <a:pPr marL="800100" lvl="1" indent="-342900">
              <a:buFont typeface="Arial" panose="020B0604020202020204" pitchFamily="34" charset="0"/>
              <a:buChar char="•"/>
            </a:pPr>
            <a:endParaRPr lang="en-US" sz="2400"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04800" y="44380"/>
            <a:ext cx="7848599" cy="793820"/>
          </a:xfrm>
        </p:spPr>
        <p:txBody>
          <a:bodyPr/>
          <a:lstStyle/>
          <a:p>
            <a:r>
              <a:rPr lang="en-US" dirty="0"/>
              <a:t>Frequently asked questions</a:t>
            </a:r>
          </a:p>
        </p:txBody>
      </p:sp>
    </p:spTree>
    <p:extLst>
      <p:ext uri="{BB962C8B-B14F-4D97-AF65-F5344CB8AC3E}">
        <p14:creationId xmlns:p14="http://schemas.microsoft.com/office/powerpoint/2010/main" val="3127153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PROGRAM AREA Updates &amp; GUIDANCE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a:normAutofit/>
          </a:bodyPr>
          <a:lstStyle/>
          <a:p>
            <a:pPr marL="0" indent="0">
              <a:buNone/>
            </a:pPr>
            <a:endParaRPr lang="en-US" b="1" dirty="0"/>
          </a:p>
          <a:p>
            <a:pPr marL="0" indent="0">
              <a:buNone/>
            </a:pPr>
            <a:r>
              <a:rPr lang="en-US" b="1" dirty="0"/>
              <a:t>ECDS Data Collection</a:t>
            </a:r>
          </a:p>
          <a:p>
            <a:pPr lvl="1"/>
            <a:r>
              <a:rPr lang="en-US" dirty="0"/>
              <a:t>Importance of reporting this information</a:t>
            </a:r>
          </a:p>
          <a:p>
            <a:pPr lvl="1"/>
            <a:r>
              <a:rPr lang="en-US" dirty="0"/>
              <a:t>Early Childhood Education (ECE) Division use of ECDS</a:t>
            </a:r>
          </a:p>
          <a:p>
            <a:pPr lvl="1"/>
            <a:r>
              <a:rPr lang="en-US" dirty="0"/>
              <a:t>TPEIR reporting and use of ECDS</a:t>
            </a:r>
          </a:p>
          <a:p>
            <a:pPr marL="0" indent="0">
              <a:buNone/>
            </a:pPr>
            <a:endParaRPr lang="en-US" dirty="0"/>
          </a:p>
          <a:p>
            <a:r>
              <a:rPr lang="en-US" b="1" dirty="0"/>
              <a:t>Potential Changes for 2019-2020:</a:t>
            </a:r>
            <a:endParaRPr lang="en-US" dirty="0"/>
          </a:p>
          <a:p>
            <a:pPr lvl="1"/>
            <a:r>
              <a:rPr lang="en-US" dirty="0"/>
              <a:t>Program Area Guidance and Considerations</a:t>
            </a:r>
          </a:p>
          <a:p>
            <a:pPr lvl="1"/>
            <a:r>
              <a:rPr lang="en-US" dirty="0"/>
              <a:t>Upcoming Communications (TAA Letter)</a:t>
            </a:r>
          </a:p>
          <a:p>
            <a:pPr marL="457200" lvl="1"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1840628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30</a:t>
            </a:fld>
            <a:endParaRPr lang="en-US" dirty="0"/>
          </a:p>
        </p:txBody>
      </p:sp>
      <p:sp>
        <p:nvSpPr>
          <p:cNvPr id="2" name="Rectangle 1">
            <a:extLst>
              <a:ext uri="{FF2B5EF4-FFF2-40B4-BE49-F238E27FC236}">
                <a16:creationId xmlns:a16="http://schemas.microsoft.com/office/drawing/2014/main" id="{241997E0-A4A2-4258-9A12-382883914547}"/>
              </a:ext>
            </a:extLst>
          </p:cNvPr>
          <p:cNvSpPr/>
          <p:nvPr/>
        </p:nvSpPr>
        <p:spPr>
          <a:xfrm>
            <a:off x="381000" y="761828"/>
            <a:ext cx="8610600" cy="4154984"/>
          </a:xfrm>
          <a:prstGeom prst="rect">
            <a:avLst/>
          </a:prstGeom>
        </p:spPr>
        <p:txBody>
          <a:bodyPr wrap="square">
            <a:spAutoFit/>
          </a:bodyPr>
          <a:lstStyle/>
          <a:p>
            <a:endParaRPr lang="en-US" sz="2400" b="1" dirty="0"/>
          </a:p>
          <a:p>
            <a:endParaRPr lang="en-US" sz="1200" dirty="0"/>
          </a:p>
          <a:p>
            <a:r>
              <a:rPr lang="en-US" sz="2400" b="1" dirty="0"/>
              <a:t>Are there any updates to the Assessment Specifications for</a:t>
            </a:r>
            <a:br>
              <a:rPr lang="en-US" sz="2400" b="1" dirty="0"/>
            </a:br>
            <a:r>
              <a:rPr lang="en-US" sz="2400" b="1" dirty="0"/>
              <a:t>2019-2020?</a:t>
            </a:r>
          </a:p>
          <a:p>
            <a:endParaRPr lang="en-US" sz="2400" dirty="0"/>
          </a:p>
          <a:p>
            <a:r>
              <a:rPr lang="en-US" sz="2400" dirty="0"/>
              <a:t>	Yes.  The Commissioner approved assessments that dropped 	off for 2018-2019 school year have been removed from the 	assessment specifications and are in line with the codes and 	titles in the DC154 code table in TEDS Section 4.</a:t>
            </a:r>
            <a:endParaRPr lang="en-US" sz="1200" dirty="0"/>
          </a:p>
          <a:p>
            <a:endParaRPr lang="en-US" sz="2400" dirty="0"/>
          </a:p>
          <a:p>
            <a:pPr marL="342900" indent="-342900">
              <a:buFont typeface="Arial" panose="020B0604020202020204" pitchFamily="34" charset="0"/>
              <a:buChar char="•"/>
            </a:pPr>
            <a:endParaRPr lang="en-US" sz="1200" dirty="0"/>
          </a:p>
          <a:p>
            <a:pPr marL="800100" lvl="1" indent="-342900">
              <a:buFont typeface="Arial" panose="020B0604020202020204" pitchFamily="34" charset="0"/>
              <a:buChar char="•"/>
            </a:pPr>
            <a:endParaRPr lang="en-US" sz="2400"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04800" y="44380"/>
            <a:ext cx="7848599" cy="793820"/>
          </a:xfrm>
        </p:spPr>
        <p:txBody>
          <a:bodyPr/>
          <a:lstStyle/>
          <a:p>
            <a:r>
              <a:rPr lang="en-US" dirty="0"/>
              <a:t>Frequently asked questions</a:t>
            </a:r>
          </a:p>
        </p:txBody>
      </p:sp>
    </p:spTree>
    <p:extLst>
      <p:ext uri="{BB962C8B-B14F-4D97-AF65-F5344CB8AC3E}">
        <p14:creationId xmlns:p14="http://schemas.microsoft.com/office/powerpoint/2010/main" val="471320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31</a:t>
            </a:fld>
            <a:endParaRPr lang="en-US" dirty="0"/>
          </a:p>
        </p:txBody>
      </p:sp>
      <p:sp>
        <p:nvSpPr>
          <p:cNvPr id="2" name="Rectangle 1">
            <a:extLst>
              <a:ext uri="{FF2B5EF4-FFF2-40B4-BE49-F238E27FC236}">
                <a16:creationId xmlns:a16="http://schemas.microsoft.com/office/drawing/2014/main" id="{241997E0-A4A2-4258-9A12-382883914547}"/>
              </a:ext>
            </a:extLst>
          </p:cNvPr>
          <p:cNvSpPr/>
          <p:nvPr/>
        </p:nvSpPr>
        <p:spPr>
          <a:xfrm>
            <a:off x="381000" y="761828"/>
            <a:ext cx="8229600" cy="6001643"/>
          </a:xfrm>
          <a:prstGeom prst="rect">
            <a:avLst/>
          </a:prstGeom>
        </p:spPr>
        <p:txBody>
          <a:bodyPr wrap="square">
            <a:spAutoFit/>
          </a:bodyPr>
          <a:lstStyle/>
          <a:p>
            <a:endParaRPr lang="en-US" sz="2400" b="1" dirty="0"/>
          </a:p>
          <a:p>
            <a:endParaRPr lang="en-US" sz="1200" dirty="0"/>
          </a:p>
          <a:p>
            <a:r>
              <a:rPr lang="en-US" sz="2400" b="1" dirty="0"/>
              <a:t>Will the Student Information System (SIS) vendors need to create a new extractor for the ECDS TSDS collection?</a:t>
            </a:r>
          </a:p>
          <a:p>
            <a:endParaRPr lang="en-US" sz="2400" dirty="0"/>
          </a:p>
          <a:p>
            <a:r>
              <a:rPr lang="en-US" sz="2400" dirty="0"/>
              <a:t>	Yes.  TEA has updated the TEDS Section 10 data</a:t>
            </a:r>
            <a:br>
              <a:rPr lang="en-US" sz="2400" dirty="0"/>
            </a:br>
            <a:r>
              <a:rPr lang="en-US" sz="2400" dirty="0"/>
              <a:t>	elements for 2019-2020 to provide guidance to vendors</a:t>
            </a:r>
            <a:br>
              <a:rPr lang="en-US" sz="2400" dirty="0"/>
            </a:br>
            <a:r>
              <a:rPr lang="en-US" sz="2400" dirty="0"/>
              <a:t>	in developing their ECDS XML extractor. This would include	changes to student/staff demographics, course section, 	and special programs.</a:t>
            </a:r>
            <a:br>
              <a:rPr lang="en-US" sz="2400" dirty="0"/>
            </a:br>
            <a:endParaRPr lang="en-US" sz="2400" dirty="0"/>
          </a:p>
          <a:p>
            <a:r>
              <a:rPr lang="en-US" sz="2400" dirty="0"/>
              <a:t>	</a:t>
            </a:r>
            <a:r>
              <a:rPr lang="en-US" sz="2400" i="1" dirty="0"/>
              <a:t>Note: The ECDS assessment vendors will </a:t>
            </a:r>
            <a:r>
              <a:rPr lang="en-US" sz="2400" i="1" u="sng" dirty="0"/>
              <a:t>NOT</a:t>
            </a:r>
            <a:r>
              <a:rPr lang="en-US" sz="2400" i="1" dirty="0"/>
              <a:t> need to 	modify their assessment XML extractor process for</a:t>
            </a:r>
            <a:br>
              <a:rPr lang="en-US" sz="2400" i="1" dirty="0"/>
            </a:br>
            <a:r>
              <a:rPr lang="en-US" sz="2400" i="1" dirty="0"/>
              <a:t>	2019-2020.</a:t>
            </a:r>
          </a:p>
          <a:p>
            <a:endParaRPr lang="en-US" sz="2400" dirty="0"/>
          </a:p>
          <a:p>
            <a:pPr marL="342900" indent="-342900">
              <a:buFont typeface="Arial" panose="020B0604020202020204" pitchFamily="34" charset="0"/>
              <a:buChar char="•"/>
            </a:pPr>
            <a:endParaRPr lang="en-US" sz="1200" dirty="0"/>
          </a:p>
          <a:p>
            <a:pPr marL="800100" lvl="1" indent="-342900">
              <a:buFont typeface="Arial" panose="020B0604020202020204" pitchFamily="34" charset="0"/>
              <a:buChar char="•"/>
            </a:pPr>
            <a:endParaRPr lang="en-US" sz="2400"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04800" y="44380"/>
            <a:ext cx="7848599" cy="793820"/>
          </a:xfrm>
        </p:spPr>
        <p:txBody>
          <a:bodyPr/>
          <a:lstStyle/>
          <a:p>
            <a:r>
              <a:rPr lang="en-US" dirty="0"/>
              <a:t>Frequently asked questions</a:t>
            </a:r>
          </a:p>
        </p:txBody>
      </p:sp>
    </p:spTree>
    <p:extLst>
      <p:ext uri="{BB962C8B-B14F-4D97-AF65-F5344CB8AC3E}">
        <p14:creationId xmlns:p14="http://schemas.microsoft.com/office/powerpoint/2010/main" val="633534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32</a:t>
            </a:fld>
            <a:endParaRPr lang="en-US" dirty="0"/>
          </a:p>
        </p:txBody>
      </p:sp>
      <p:sp>
        <p:nvSpPr>
          <p:cNvPr id="2" name="Rectangle 1">
            <a:extLst>
              <a:ext uri="{FF2B5EF4-FFF2-40B4-BE49-F238E27FC236}">
                <a16:creationId xmlns:a16="http://schemas.microsoft.com/office/drawing/2014/main" id="{241997E0-A4A2-4258-9A12-382883914547}"/>
              </a:ext>
            </a:extLst>
          </p:cNvPr>
          <p:cNvSpPr/>
          <p:nvPr/>
        </p:nvSpPr>
        <p:spPr>
          <a:xfrm>
            <a:off x="381000" y="761828"/>
            <a:ext cx="8610600" cy="3416320"/>
          </a:xfrm>
          <a:prstGeom prst="rect">
            <a:avLst/>
          </a:prstGeom>
        </p:spPr>
        <p:txBody>
          <a:bodyPr wrap="square">
            <a:spAutoFit/>
          </a:bodyPr>
          <a:lstStyle/>
          <a:p>
            <a:endParaRPr lang="en-US" sz="2400" b="1" dirty="0"/>
          </a:p>
          <a:p>
            <a:endParaRPr lang="en-US" sz="1200" dirty="0"/>
          </a:p>
          <a:p>
            <a:r>
              <a:rPr lang="en-US" sz="2400" b="1" dirty="0"/>
              <a:t>Are there any changes to the Private pre-K submission?</a:t>
            </a:r>
          </a:p>
          <a:p>
            <a:endParaRPr lang="en-US" sz="2400" dirty="0"/>
          </a:p>
          <a:p>
            <a:r>
              <a:rPr lang="en-US" sz="2400" dirty="0"/>
              <a:t>	No. Submission of Private pre-K data is still optional for 	2019-2020 and there are no changes to the data elements 	collected</a:t>
            </a:r>
            <a:r>
              <a:rPr lang="en-US" sz="2400" b="1" dirty="0"/>
              <a:t>.</a:t>
            </a:r>
          </a:p>
          <a:p>
            <a:endParaRPr lang="en-US" sz="2400" dirty="0"/>
          </a:p>
          <a:p>
            <a:pPr marL="342900" indent="-342900">
              <a:buFont typeface="Arial" panose="020B0604020202020204" pitchFamily="34" charset="0"/>
              <a:buChar char="•"/>
            </a:pPr>
            <a:endParaRPr lang="en-US" sz="1200" dirty="0"/>
          </a:p>
          <a:p>
            <a:pPr marL="800100" lvl="1" indent="-342900">
              <a:buFont typeface="Arial" panose="020B0604020202020204" pitchFamily="34" charset="0"/>
              <a:buChar char="•"/>
            </a:pPr>
            <a:endParaRPr lang="en-US" sz="2400"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04800" y="44380"/>
            <a:ext cx="7848599" cy="793820"/>
          </a:xfrm>
        </p:spPr>
        <p:txBody>
          <a:bodyPr/>
          <a:lstStyle/>
          <a:p>
            <a:r>
              <a:rPr lang="en-US" dirty="0"/>
              <a:t>Frequently asked questions</a:t>
            </a:r>
          </a:p>
        </p:txBody>
      </p:sp>
    </p:spTree>
    <p:extLst>
      <p:ext uri="{BB962C8B-B14F-4D97-AF65-F5344CB8AC3E}">
        <p14:creationId xmlns:p14="http://schemas.microsoft.com/office/powerpoint/2010/main" val="751095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33</a:t>
            </a:fld>
            <a:endParaRPr lang="en-US" dirty="0"/>
          </a:p>
        </p:txBody>
      </p:sp>
      <p:sp>
        <p:nvSpPr>
          <p:cNvPr id="2" name="Rectangle 1">
            <a:extLst>
              <a:ext uri="{FF2B5EF4-FFF2-40B4-BE49-F238E27FC236}">
                <a16:creationId xmlns:a16="http://schemas.microsoft.com/office/drawing/2014/main" id="{241997E0-A4A2-4258-9A12-382883914547}"/>
              </a:ext>
            </a:extLst>
          </p:cNvPr>
          <p:cNvSpPr/>
          <p:nvPr/>
        </p:nvSpPr>
        <p:spPr>
          <a:xfrm>
            <a:off x="217170" y="609600"/>
            <a:ext cx="8610600" cy="6740307"/>
          </a:xfrm>
          <a:prstGeom prst="rect">
            <a:avLst/>
          </a:prstGeom>
        </p:spPr>
        <p:txBody>
          <a:bodyPr wrap="square">
            <a:spAutoFit/>
          </a:bodyPr>
          <a:lstStyle/>
          <a:p>
            <a:endParaRPr lang="en-US" sz="2400" b="1" dirty="0"/>
          </a:p>
          <a:p>
            <a:endParaRPr lang="en-US" sz="1200" dirty="0"/>
          </a:p>
          <a:p>
            <a:r>
              <a:rPr lang="en-US" sz="2400" b="1" dirty="0"/>
              <a:t>Why has the date to promote Kindergarten ECDS data changed to November for the 2019-2020 school year?</a:t>
            </a:r>
          </a:p>
          <a:p>
            <a:endParaRPr lang="en-US" sz="2400" dirty="0"/>
          </a:p>
          <a:p>
            <a:r>
              <a:rPr lang="en-US" sz="2400" dirty="0"/>
              <a:t>	To allow additional time for the Student Information System</a:t>
            </a:r>
            <a:br>
              <a:rPr lang="en-US" sz="2400" dirty="0"/>
            </a:br>
            <a:r>
              <a:rPr lang="en-US" sz="2400" dirty="0"/>
              <a:t>	vendors to develop their ECDS extractor based on the</a:t>
            </a:r>
            <a:br>
              <a:rPr lang="en-US" sz="2400" dirty="0"/>
            </a:br>
            <a:r>
              <a:rPr lang="en-US" sz="2400" dirty="0"/>
              <a:t>	updated TEDS Section 10 data elements for ECDS.</a:t>
            </a:r>
          </a:p>
          <a:p>
            <a:endParaRPr lang="en-US" sz="2400" dirty="0"/>
          </a:p>
          <a:p>
            <a:r>
              <a:rPr lang="en-US" sz="2400" dirty="0"/>
              <a:t> 	Additionally, the Early Childhood Education division would like</a:t>
            </a:r>
          </a:p>
          <a:p>
            <a:r>
              <a:rPr lang="en-US" sz="2400" dirty="0"/>
              <a:t>	to have access to the data closer to the date of when the</a:t>
            </a:r>
          </a:p>
          <a:p>
            <a:r>
              <a:rPr lang="en-US" sz="2400" dirty="0"/>
              <a:t> 	assessments are administered (mid-September to end- 	October).</a:t>
            </a:r>
          </a:p>
          <a:p>
            <a:endParaRPr lang="en-US" sz="2400" dirty="0"/>
          </a:p>
          <a:p>
            <a:r>
              <a:rPr lang="en-US" sz="2400" dirty="0"/>
              <a:t>           </a:t>
            </a:r>
            <a:r>
              <a:rPr lang="en-US" sz="2400" i="1" dirty="0"/>
              <a:t>Note: The ECDS Assessment Vendors will NOT need to modify</a:t>
            </a:r>
            <a:br>
              <a:rPr lang="en-US" sz="2400" i="1" dirty="0"/>
            </a:br>
            <a:r>
              <a:rPr lang="en-US" sz="2400" i="1" dirty="0"/>
              <a:t> 	their assessment XML extractor process for 2019-2020</a:t>
            </a:r>
          </a:p>
          <a:p>
            <a:endParaRPr lang="en-US" sz="2400" dirty="0"/>
          </a:p>
          <a:p>
            <a:pPr marL="342900" indent="-342900">
              <a:buFont typeface="Arial" panose="020B0604020202020204" pitchFamily="34" charset="0"/>
              <a:buChar char="•"/>
            </a:pPr>
            <a:endParaRPr lang="en-US" sz="1200" dirty="0"/>
          </a:p>
          <a:p>
            <a:pPr marL="800100" lvl="1" indent="-342900">
              <a:buFont typeface="Arial" panose="020B0604020202020204" pitchFamily="34" charset="0"/>
              <a:buChar char="•"/>
            </a:pPr>
            <a:endParaRPr lang="en-US" sz="2400"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04800" y="44380"/>
            <a:ext cx="7848599" cy="793820"/>
          </a:xfrm>
        </p:spPr>
        <p:txBody>
          <a:bodyPr/>
          <a:lstStyle/>
          <a:p>
            <a:r>
              <a:rPr lang="en-US" dirty="0"/>
              <a:t>Frequently asked questions</a:t>
            </a:r>
          </a:p>
        </p:txBody>
      </p:sp>
    </p:spTree>
    <p:extLst>
      <p:ext uri="{BB962C8B-B14F-4D97-AF65-F5344CB8AC3E}">
        <p14:creationId xmlns:p14="http://schemas.microsoft.com/office/powerpoint/2010/main" val="3708908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34</a:t>
            </a:fld>
            <a:endParaRPr lang="en-US" dirty="0"/>
          </a:p>
        </p:txBody>
      </p:sp>
      <p:sp>
        <p:nvSpPr>
          <p:cNvPr id="2" name="Rectangle 1">
            <a:extLst>
              <a:ext uri="{FF2B5EF4-FFF2-40B4-BE49-F238E27FC236}">
                <a16:creationId xmlns:a16="http://schemas.microsoft.com/office/drawing/2014/main" id="{241997E0-A4A2-4258-9A12-382883914547}"/>
              </a:ext>
            </a:extLst>
          </p:cNvPr>
          <p:cNvSpPr/>
          <p:nvPr/>
        </p:nvSpPr>
        <p:spPr>
          <a:xfrm>
            <a:off x="381000" y="761828"/>
            <a:ext cx="8610600" cy="3785652"/>
          </a:xfrm>
          <a:prstGeom prst="rect">
            <a:avLst/>
          </a:prstGeom>
        </p:spPr>
        <p:txBody>
          <a:bodyPr wrap="square">
            <a:spAutoFit/>
          </a:bodyPr>
          <a:lstStyle/>
          <a:p>
            <a:endParaRPr lang="en-US" sz="2400" b="1" dirty="0"/>
          </a:p>
          <a:p>
            <a:endParaRPr lang="en-US" sz="1200" dirty="0"/>
          </a:p>
          <a:p>
            <a:r>
              <a:rPr lang="en-US" sz="2400" b="1" dirty="0"/>
              <a:t>Will an updated knowledge base article and sample .xml file be provided in TIMS  for MOU/Partnerships since ECDS is moving back to a TSDS only collection?</a:t>
            </a:r>
          </a:p>
          <a:p>
            <a:endParaRPr lang="en-US" sz="2400" dirty="0"/>
          </a:p>
          <a:p>
            <a:r>
              <a:rPr lang="en-US" sz="2400" dirty="0"/>
              <a:t>	TEA will update TSDSKB-568 in TIMS with ECDS program 	and technical guidance along with any updates needed to 	InterchangeStaffAssociation.xml file.</a:t>
            </a:r>
          </a:p>
          <a:p>
            <a:pPr marL="342900" indent="-342900">
              <a:buFont typeface="Arial" panose="020B0604020202020204" pitchFamily="34" charset="0"/>
              <a:buChar char="•"/>
            </a:pPr>
            <a:endParaRPr lang="en-US" sz="1200" dirty="0"/>
          </a:p>
          <a:p>
            <a:pPr marL="800100" lvl="1" indent="-342900">
              <a:buFont typeface="Arial" panose="020B0604020202020204" pitchFamily="34" charset="0"/>
              <a:buChar char="•"/>
            </a:pPr>
            <a:endParaRPr lang="en-US" sz="2400"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04800" y="44380"/>
            <a:ext cx="7848599" cy="793820"/>
          </a:xfrm>
        </p:spPr>
        <p:txBody>
          <a:bodyPr/>
          <a:lstStyle/>
          <a:p>
            <a:r>
              <a:rPr lang="en-US" dirty="0"/>
              <a:t>Frequently asked questions</a:t>
            </a:r>
          </a:p>
        </p:txBody>
      </p:sp>
    </p:spTree>
    <p:extLst>
      <p:ext uri="{BB962C8B-B14F-4D97-AF65-F5344CB8AC3E}">
        <p14:creationId xmlns:p14="http://schemas.microsoft.com/office/powerpoint/2010/main" val="1576302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r>
              <a:rPr lang="en-US" dirty="0"/>
              <a:t>p | </a:t>
            </a:r>
            <a:fld id="{72973CF6-C3DE-4D08-87E3-37EC75F458AE}" type="slidenum">
              <a:rPr lang="en-US" smtClean="0"/>
              <a:pPr/>
              <a:t>35</a:t>
            </a:fld>
            <a:endParaRPr lang="en-US" dirty="0"/>
          </a:p>
        </p:txBody>
      </p:sp>
      <p:sp>
        <p:nvSpPr>
          <p:cNvPr id="4" name="Date Placeholder 3">
            <a:extLst>
              <a:ext uri="{FF2B5EF4-FFF2-40B4-BE49-F238E27FC236}">
                <a16:creationId xmlns:a16="http://schemas.microsoft.com/office/drawing/2014/main" id="{1982243F-EF37-40E0-A3F9-A0949097F5D1}"/>
              </a:ext>
            </a:extLst>
          </p:cNvPr>
          <p:cNvSpPr>
            <a:spLocks noGrp="1"/>
          </p:cNvSpPr>
          <p:nvPr>
            <p:ph type="dt" sz="half" idx="10"/>
          </p:nvPr>
        </p:nvSpPr>
        <p:spPr/>
        <p:txBody>
          <a:bodyPr/>
          <a:lstStyle/>
          <a:p>
            <a:fld id="{E0C7095D-9982-4D29-A6F1-CCB0D5BEEA40}" type="datetime1">
              <a:rPr lang="en-US" smtClean="0"/>
              <a:t>3/19/2019</a:t>
            </a:fld>
            <a:endParaRPr lang="en-US" dirty="0"/>
          </a:p>
        </p:txBody>
      </p:sp>
      <p:pic>
        <p:nvPicPr>
          <p:cNvPr id="6" name="Picture 5" descr="Picture of classroom" title="Picture ">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a:xfrm>
            <a:off x="1614487" y="934537"/>
            <a:ext cx="5915025" cy="529911"/>
          </a:xfrm>
        </p:spPr>
        <p:txBody>
          <a:bodyPr>
            <a:normAutofit fontScale="92500"/>
          </a:bodyPr>
          <a:lstStyle/>
          <a:p>
            <a:pPr marL="0" indent="0" algn="ctr">
              <a:spcBef>
                <a:spcPts val="1350"/>
              </a:spcBef>
              <a:buNone/>
            </a:pPr>
            <a:r>
              <a:rPr lang="en-US" sz="3200" b="1" spc="75" dirty="0">
                <a:solidFill>
                  <a:srgbClr val="008496"/>
                </a:solidFill>
              </a:rPr>
              <a:t>www.texa</a:t>
            </a:r>
            <a:r>
              <a:rPr lang="en-US" sz="3200" b="1" spc="113" dirty="0">
                <a:solidFill>
                  <a:srgbClr val="008496"/>
                </a:solidFill>
              </a:rPr>
              <a:t>s</a:t>
            </a:r>
            <a:r>
              <a:rPr lang="en-US" sz="3200" b="1" spc="75" dirty="0">
                <a:solidFill>
                  <a:srgbClr val="008496"/>
                </a:solidFill>
              </a:rPr>
              <a:t>studen</a:t>
            </a:r>
            <a:r>
              <a:rPr lang="en-US" sz="3200" b="1" spc="225" dirty="0">
                <a:solidFill>
                  <a:srgbClr val="008496"/>
                </a:solidFill>
              </a:rPr>
              <a:t>t</a:t>
            </a:r>
            <a:r>
              <a:rPr lang="en-US" sz="3200" b="1" spc="75" dirty="0">
                <a:solidFill>
                  <a:srgbClr val="008496"/>
                </a:solidFill>
              </a:rPr>
              <a:t>dat</a:t>
            </a:r>
            <a:r>
              <a:rPr lang="en-US" sz="3200" b="1" spc="127" dirty="0">
                <a:solidFill>
                  <a:srgbClr val="008496"/>
                </a:solidFill>
              </a:rPr>
              <a:t>a</a:t>
            </a:r>
            <a:r>
              <a:rPr lang="en-US" sz="3200" b="1" spc="75" dirty="0">
                <a:solidFill>
                  <a:srgbClr val="008496"/>
                </a:solidFill>
              </a:rPr>
              <a:t>system.org</a:t>
            </a:r>
            <a:endParaRPr lang="en-US" sz="3200" spc="75" dirty="0"/>
          </a:p>
        </p:txBody>
      </p:sp>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812044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4</a:t>
            </a:fld>
            <a:endParaRPr lang="en-US" dirty="0"/>
          </a:p>
        </p:txBody>
      </p:sp>
      <p:sp>
        <p:nvSpPr>
          <p:cNvPr id="4" name="Title 3">
            <a:extLst>
              <a:ext uri="{FF2B5EF4-FFF2-40B4-BE49-F238E27FC236}">
                <a16:creationId xmlns:a16="http://schemas.microsoft.com/office/drawing/2014/main" id="{86869A44-1787-4DE0-995F-61D7B22B9932}"/>
              </a:ext>
            </a:extLst>
          </p:cNvPr>
          <p:cNvSpPr>
            <a:spLocks noGrp="1"/>
          </p:cNvSpPr>
          <p:nvPr>
            <p:ph type="title"/>
          </p:nvPr>
        </p:nvSpPr>
        <p:spPr>
          <a:xfrm>
            <a:off x="623888" y="5300230"/>
            <a:ext cx="7886700" cy="1024370"/>
          </a:xfrm>
        </p:spPr>
        <p:txBody>
          <a:bodyPr>
            <a:normAutofit/>
          </a:bodyPr>
          <a:lstStyle/>
          <a:p>
            <a:r>
              <a:rPr lang="en-US" sz="5400" dirty="0"/>
              <a:t>2018-2019 collection updates</a:t>
            </a:r>
          </a:p>
        </p:txBody>
      </p:sp>
    </p:spTree>
    <p:extLst>
      <p:ext uri="{BB962C8B-B14F-4D97-AF65-F5344CB8AC3E}">
        <p14:creationId xmlns:p14="http://schemas.microsoft.com/office/powerpoint/2010/main" val="1390516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5</a:t>
            </a:fld>
            <a:endParaRPr lang="en-US" dirty="0"/>
          </a:p>
        </p:txBody>
      </p:sp>
      <p:graphicFrame>
        <p:nvGraphicFramePr>
          <p:cNvPr id="10" name="Content Placeholder 6">
            <a:extLst>
              <a:ext uri="{FF2B5EF4-FFF2-40B4-BE49-F238E27FC236}">
                <a16:creationId xmlns:a16="http://schemas.microsoft.com/office/drawing/2014/main" id="{D5E5B29E-9C3C-4523-8F2E-41C861E5D0A5}"/>
              </a:ext>
            </a:extLst>
          </p:cNvPr>
          <p:cNvGraphicFramePr>
            <a:graphicFrameLocks/>
          </p:cNvGraphicFramePr>
          <p:nvPr>
            <p:extLst>
              <p:ext uri="{D42A27DB-BD31-4B8C-83A1-F6EECF244321}">
                <p14:modId xmlns:p14="http://schemas.microsoft.com/office/powerpoint/2010/main" val="1467251687"/>
              </p:ext>
            </p:extLst>
          </p:nvPr>
        </p:nvGraphicFramePr>
        <p:xfrm>
          <a:off x="72390" y="3489815"/>
          <a:ext cx="8991599" cy="2763930"/>
        </p:xfrm>
        <a:graphic>
          <a:graphicData uri="http://schemas.openxmlformats.org/drawingml/2006/table">
            <a:tbl>
              <a:tblPr firstRow="1" bandRow="1">
                <a:tableStyleId>{93296810-A885-4BE3-A3E7-6D5BEEA58F35}</a:tableStyleId>
              </a:tblPr>
              <a:tblGrid>
                <a:gridCol w="838200">
                  <a:extLst>
                    <a:ext uri="{9D8B030D-6E8A-4147-A177-3AD203B41FA5}">
                      <a16:colId xmlns:a16="http://schemas.microsoft.com/office/drawing/2014/main" val="3494901603"/>
                    </a:ext>
                  </a:extLst>
                </a:gridCol>
                <a:gridCol w="1219200">
                  <a:extLst>
                    <a:ext uri="{9D8B030D-6E8A-4147-A177-3AD203B41FA5}">
                      <a16:colId xmlns:a16="http://schemas.microsoft.com/office/drawing/2014/main" val="3044144766"/>
                    </a:ext>
                  </a:extLst>
                </a:gridCol>
                <a:gridCol w="1219200">
                  <a:extLst>
                    <a:ext uri="{9D8B030D-6E8A-4147-A177-3AD203B41FA5}">
                      <a16:colId xmlns:a16="http://schemas.microsoft.com/office/drawing/2014/main" val="2759144079"/>
                    </a:ext>
                  </a:extLst>
                </a:gridCol>
                <a:gridCol w="1066800">
                  <a:extLst>
                    <a:ext uri="{9D8B030D-6E8A-4147-A177-3AD203B41FA5}">
                      <a16:colId xmlns:a16="http://schemas.microsoft.com/office/drawing/2014/main" val="3506651046"/>
                    </a:ext>
                  </a:extLst>
                </a:gridCol>
                <a:gridCol w="1066800">
                  <a:extLst>
                    <a:ext uri="{9D8B030D-6E8A-4147-A177-3AD203B41FA5}">
                      <a16:colId xmlns:a16="http://schemas.microsoft.com/office/drawing/2014/main" val="3697615001"/>
                    </a:ext>
                  </a:extLst>
                </a:gridCol>
                <a:gridCol w="1219200">
                  <a:extLst>
                    <a:ext uri="{9D8B030D-6E8A-4147-A177-3AD203B41FA5}">
                      <a16:colId xmlns:a16="http://schemas.microsoft.com/office/drawing/2014/main" val="1428911620"/>
                    </a:ext>
                  </a:extLst>
                </a:gridCol>
                <a:gridCol w="1219200">
                  <a:extLst>
                    <a:ext uri="{9D8B030D-6E8A-4147-A177-3AD203B41FA5}">
                      <a16:colId xmlns:a16="http://schemas.microsoft.com/office/drawing/2014/main" val="909622218"/>
                    </a:ext>
                  </a:extLst>
                </a:gridCol>
                <a:gridCol w="1142999">
                  <a:extLst>
                    <a:ext uri="{9D8B030D-6E8A-4147-A177-3AD203B41FA5}">
                      <a16:colId xmlns:a16="http://schemas.microsoft.com/office/drawing/2014/main" val="2860390888"/>
                    </a:ext>
                  </a:extLst>
                </a:gridCol>
              </a:tblGrid>
              <a:tr h="1297853">
                <a:tc>
                  <a:txBody>
                    <a:bodyPr/>
                    <a:lstStyle/>
                    <a:p>
                      <a:pPr algn="ctr"/>
                      <a:r>
                        <a:rPr lang="en-US" dirty="0"/>
                        <a:t>School Year</a:t>
                      </a:r>
                    </a:p>
                  </a:txBody>
                  <a:tcPr anchor="b"/>
                </a:tc>
                <a:tc>
                  <a:txBody>
                    <a:bodyPr/>
                    <a:lstStyle/>
                    <a:p>
                      <a:pPr algn="ctr"/>
                      <a:r>
                        <a:rPr lang="en-US" dirty="0"/>
                        <a:t>LEAs Completed</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strike="noStrike" dirty="0">
                          <a:solidFill>
                            <a:schemeClr val="bg1"/>
                          </a:solidFill>
                          <a:effectLst/>
                          <a:latin typeface="+mn-lt"/>
                        </a:rPr>
                        <a:t>Total Students  Completed</a:t>
                      </a:r>
                      <a:endParaRPr lang="en-US" dirty="0"/>
                    </a:p>
                  </a:txBody>
                  <a:tcPr anchor="b"/>
                </a:tc>
                <a:tc>
                  <a:txBody>
                    <a:bodyPr/>
                    <a:lstStyle/>
                    <a:p>
                      <a:pPr algn="ctr"/>
                      <a:r>
                        <a:rPr lang="en-US" dirty="0"/>
                        <a:t>LEAs Prepared</a:t>
                      </a:r>
                    </a:p>
                  </a:txBody>
                  <a:tcPr anchor="b"/>
                </a:tc>
                <a:tc>
                  <a:txBody>
                    <a:bodyPr/>
                    <a:lstStyle/>
                    <a:p>
                      <a:pPr algn="ctr"/>
                      <a:r>
                        <a:rPr lang="en-US" dirty="0"/>
                        <a:t>Total Students Prepared</a:t>
                      </a:r>
                    </a:p>
                  </a:txBody>
                  <a:tcPr anchor="b"/>
                </a:tc>
                <a:tc>
                  <a:txBody>
                    <a:bodyPr/>
                    <a:lstStyle/>
                    <a:p>
                      <a:pPr algn="ctr"/>
                      <a:r>
                        <a:rPr lang="en-US" dirty="0"/>
                        <a:t>Total Prepared &amp; Completed</a:t>
                      </a:r>
                    </a:p>
                  </a:txBody>
                  <a:tcPr anchor="b"/>
                </a:tc>
                <a:tc>
                  <a:txBody>
                    <a:bodyPr/>
                    <a:lstStyle/>
                    <a:p>
                      <a:pPr algn="ctr"/>
                      <a:r>
                        <a:rPr lang="en-US" dirty="0"/>
                        <a:t>Total Students Prepared &amp; Completed</a:t>
                      </a:r>
                    </a:p>
                  </a:txBody>
                  <a:tcPr anchor="b"/>
                </a:tc>
                <a:tc>
                  <a:txBody>
                    <a:bodyPr/>
                    <a:lstStyle/>
                    <a:p>
                      <a:pPr algn="ctr"/>
                      <a:r>
                        <a:rPr lang="en-US" dirty="0"/>
                        <a:t>Total Alternate LEA Assmt Exempt</a:t>
                      </a:r>
                    </a:p>
                  </a:txBody>
                  <a:tcPr anchor="b"/>
                </a:tc>
                <a:extLst>
                  <a:ext uri="{0D108BD9-81ED-4DB2-BD59-A6C34878D82A}">
                    <a16:rowId xmlns:a16="http://schemas.microsoft.com/office/drawing/2014/main" val="945061197"/>
                  </a:ext>
                </a:extLst>
              </a:tr>
              <a:tr h="381145">
                <a:tc>
                  <a:txBody>
                    <a:bodyPr/>
                    <a:lstStyle/>
                    <a:p>
                      <a:pPr>
                        <a:spcBef>
                          <a:spcPts val="600"/>
                        </a:spcBef>
                        <a:spcAft>
                          <a:spcPts val="600"/>
                        </a:spcAft>
                      </a:pPr>
                      <a:r>
                        <a:rPr lang="en-US" b="1" dirty="0">
                          <a:latin typeface="+mn-lt"/>
                        </a:rPr>
                        <a:t>17-18</a:t>
                      </a:r>
                    </a:p>
                  </a:txBody>
                  <a:tcPr anchor="ctr"/>
                </a:tc>
                <a:tc>
                  <a:txBody>
                    <a:bodyPr/>
                    <a:lstStyle/>
                    <a:p>
                      <a:pPr algn="ctr" fontAlgn="b"/>
                      <a:r>
                        <a:rPr kumimoji="0" lang="en-US" sz="2800" b="1" i="0" u="none" strike="noStrike" kern="1200" dirty="0">
                          <a:solidFill>
                            <a:schemeClr val="accent4"/>
                          </a:solidFill>
                          <a:effectLst/>
                          <a:latin typeface="+mn-lt"/>
                          <a:ea typeface="+mn-ea"/>
                          <a:cs typeface="+mn-cs"/>
                        </a:rPr>
                        <a:t>1,079</a:t>
                      </a:r>
                    </a:p>
                  </a:txBody>
                  <a:tcPr marL="6910" marR="6910" marT="6910" marB="0" anchor="ctr" anchorCtr="1"/>
                </a:tc>
                <a:tc>
                  <a:txBody>
                    <a:bodyPr/>
                    <a:lstStyle/>
                    <a:p>
                      <a:pPr algn="ctr" fontAlgn="b"/>
                      <a:r>
                        <a:rPr kumimoji="0" lang="en-US" sz="2000" b="1" i="0" u="none" strike="noStrike" kern="1200" dirty="0">
                          <a:solidFill>
                            <a:schemeClr val="accent3">
                              <a:lumMod val="75000"/>
                            </a:schemeClr>
                          </a:solidFill>
                          <a:effectLst/>
                          <a:latin typeface="+mn-lt"/>
                          <a:ea typeface="+mn-ea"/>
                          <a:cs typeface="+mn-cs"/>
                        </a:rPr>
                        <a:t>309,869</a:t>
                      </a:r>
                    </a:p>
                  </a:txBody>
                  <a:tcPr marL="6910" marR="6910" marT="6910" marB="0" anchor="ctr" anchorCtr="1"/>
                </a:tc>
                <a:tc>
                  <a:txBody>
                    <a:bodyPr/>
                    <a:lstStyle/>
                    <a:p>
                      <a:pPr marL="0" algn="ctr" rtl="0" eaLnBrk="1" fontAlgn="b" latinLnBrk="0" hangingPunct="1"/>
                      <a:r>
                        <a:rPr kumimoji="0" lang="en-US" sz="2800" b="1" i="0" u="none" strike="noStrike" kern="1200" dirty="0">
                          <a:solidFill>
                            <a:schemeClr val="accent4"/>
                          </a:solidFill>
                          <a:effectLst/>
                          <a:latin typeface="+mn-lt"/>
                          <a:ea typeface="+mn-ea"/>
                          <a:cs typeface="+mn-cs"/>
                        </a:rPr>
                        <a:t>2</a:t>
                      </a:r>
                    </a:p>
                  </a:txBody>
                  <a:tcPr marL="6910" marR="6910" marT="6910" marB="0" anchor="ctr" anchorCtr="1"/>
                </a:tc>
                <a:tc>
                  <a:txBody>
                    <a:bodyPr/>
                    <a:lstStyle/>
                    <a:p>
                      <a:pPr marL="0" algn="ctr" rtl="0" eaLnBrk="1" fontAlgn="b" latinLnBrk="0" hangingPunct="1"/>
                      <a:r>
                        <a:rPr kumimoji="0" lang="en-US" sz="2000" b="1" i="0" u="none" strike="noStrike" kern="1200" dirty="0">
                          <a:solidFill>
                            <a:schemeClr val="accent3">
                              <a:lumMod val="75000"/>
                            </a:schemeClr>
                          </a:solidFill>
                          <a:effectLst/>
                          <a:latin typeface="+mn-lt"/>
                          <a:ea typeface="+mn-ea"/>
                          <a:cs typeface="+mn-cs"/>
                        </a:rPr>
                        <a:t>323</a:t>
                      </a:r>
                    </a:p>
                  </a:txBody>
                  <a:tcPr marL="6910" marR="6910" marT="6910" marB="0" anchor="ctr" anchorCtr="1"/>
                </a:tc>
                <a:tc>
                  <a:txBody>
                    <a:bodyPr/>
                    <a:lstStyle/>
                    <a:p>
                      <a:pPr algn="ctr" fontAlgn="b"/>
                      <a:r>
                        <a:rPr lang="en-US" sz="2800" b="1" i="0" u="none" strike="noStrike" dirty="0">
                          <a:solidFill>
                            <a:schemeClr val="accent4"/>
                          </a:solidFill>
                          <a:effectLst/>
                          <a:latin typeface="+mn-lt"/>
                        </a:rPr>
                        <a:t>1,081</a:t>
                      </a:r>
                    </a:p>
                  </a:txBody>
                  <a:tcPr marL="6910" marR="6910" marT="6910" marB="0" anchor="ctr" anchorCtr="1"/>
                </a:tc>
                <a:tc>
                  <a:txBody>
                    <a:bodyPr/>
                    <a:lstStyle/>
                    <a:p>
                      <a:pPr algn="ctr" fontAlgn="b"/>
                      <a:r>
                        <a:rPr lang="en-US" sz="2000" b="1" i="0" u="none" strike="noStrike" dirty="0">
                          <a:solidFill>
                            <a:schemeClr val="tx1"/>
                          </a:solidFill>
                          <a:effectLst/>
                          <a:latin typeface="+mn-lt"/>
                        </a:rPr>
                        <a:t>310,192</a:t>
                      </a:r>
                    </a:p>
                  </a:txBody>
                  <a:tcPr marL="6910" marR="6910" marT="6910" marB="0" anchor="ctr" anchorCtr="1"/>
                </a:tc>
                <a:tc>
                  <a:txBody>
                    <a:bodyPr/>
                    <a:lstStyle/>
                    <a:p>
                      <a:pPr algn="ctr" fontAlgn="b"/>
                      <a:r>
                        <a:rPr lang="en-US" sz="2800" b="1" i="0" u="none" strike="noStrike" dirty="0">
                          <a:solidFill>
                            <a:srgbClr val="7030A0"/>
                          </a:solidFill>
                          <a:effectLst/>
                          <a:latin typeface="+mn-lt"/>
                        </a:rPr>
                        <a:t>38</a:t>
                      </a:r>
                    </a:p>
                  </a:txBody>
                  <a:tcPr marL="6910" marR="6910" marT="6910" marB="0" anchor="ctr" anchorCtr="1"/>
                </a:tc>
                <a:extLst>
                  <a:ext uri="{0D108BD9-81ED-4DB2-BD59-A6C34878D82A}">
                    <a16:rowId xmlns:a16="http://schemas.microsoft.com/office/drawing/2014/main" val="470753568"/>
                  </a:ext>
                </a:extLst>
              </a:tr>
              <a:tr h="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b="1" dirty="0">
                          <a:latin typeface="+mn-lt"/>
                        </a:rPr>
                        <a:t>16-17</a:t>
                      </a:r>
                    </a:p>
                  </a:txBody>
                  <a:tcPr anchor="ctr"/>
                </a:tc>
                <a:tc>
                  <a:txBody>
                    <a:bodyPr/>
                    <a:lstStyle/>
                    <a:p>
                      <a:pPr algn="ctr" fontAlgn="b"/>
                      <a:r>
                        <a:rPr kumimoji="0" lang="en-US" sz="2800" b="1" i="0" u="none" strike="noStrike" kern="1200" dirty="0">
                          <a:solidFill>
                            <a:schemeClr val="accent4"/>
                          </a:solidFill>
                          <a:effectLst/>
                          <a:latin typeface="+mn-lt"/>
                          <a:ea typeface="+mn-ea"/>
                          <a:cs typeface="+mn-cs"/>
                        </a:rPr>
                        <a:t>994</a:t>
                      </a:r>
                    </a:p>
                  </a:txBody>
                  <a:tcPr marL="6910" marR="6910" marT="6910" marB="0" anchor="ctr" anchorCtr="1"/>
                </a:tc>
                <a:tc>
                  <a:txBody>
                    <a:bodyPr/>
                    <a:lstStyle/>
                    <a:p>
                      <a:pPr algn="ctr" fontAlgn="b"/>
                      <a:r>
                        <a:rPr kumimoji="0" lang="en-US" sz="2000" b="1" i="0" u="none" strike="noStrike" kern="1200" dirty="0">
                          <a:solidFill>
                            <a:schemeClr val="accent3">
                              <a:lumMod val="75000"/>
                            </a:schemeClr>
                          </a:solidFill>
                          <a:effectLst/>
                          <a:latin typeface="+mn-lt"/>
                          <a:ea typeface="+mn-ea"/>
                          <a:cs typeface="+mn-cs"/>
                        </a:rPr>
                        <a:t>277,122</a:t>
                      </a:r>
                    </a:p>
                  </a:txBody>
                  <a:tcPr marL="6910" marR="6910" marT="6910" marB="0" anchor="ctr" anchorCtr="1"/>
                </a:tc>
                <a:tc>
                  <a:txBody>
                    <a:bodyPr/>
                    <a:lstStyle/>
                    <a:p>
                      <a:pPr marL="0" algn="ctr" rtl="0" eaLnBrk="1" fontAlgn="b" latinLnBrk="0" hangingPunct="1"/>
                      <a:r>
                        <a:rPr kumimoji="0" lang="en-US" sz="2800" b="1" i="0" u="none" strike="noStrike" kern="1200" dirty="0">
                          <a:solidFill>
                            <a:schemeClr val="accent4"/>
                          </a:solidFill>
                          <a:effectLst/>
                          <a:latin typeface="+mn-lt"/>
                          <a:ea typeface="+mn-ea"/>
                          <a:cs typeface="+mn-cs"/>
                        </a:rPr>
                        <a:t>9</a:t>
                      </a:r>
                    </a:p>
                  </a:txBody>
                  <a:tcPr marL="6910" marR="6910" marT="6910" marB="0" anchor="ctr" anchorCtr="1"/>
                </a:tc>
                <a:tc>
                  <a:txBody>
                    <a:bodyPr/>
                    <a:lstStyle/>
                    <a:p>
                      <a:pPr marL="0" algn="ctr" rtl="0" eaLnBrk="1" fontAlgn="b" latinLnBrk="0" hangingPunct="1"/>
                      <a:r>
                        <a:rPr kumimoji="0" lang="en-US" sz="2000" b="1" i="0" u="none" strike="noStrike" kern="1200" dirty="0">
                          <a:solidFill>
                            <a:schemeClr val="accent3">
                              <a:lumMod val="75000"/>
                            </a:schemeClr>
                          </a:solidFill>
                          <a:effectLst/>
                          <a:latin typeface="+mn-lt"/>
                          <a:ea typeface="+mn-ea"/>
                          <a:cs typeface="+mn-cs"/>
                        </a:rPr>
                        <a:t>3,601</a:t>
                      </a:r>
                    </a:p>
                  </a:txBody>
                  <a:tcPr marL="6910" marR="6910" marT="6910" marB="0" anchor="ctr" anchorCtr="1"/>
                </a:tc>
                <a:tc>
                  <a:txBody>
                    <a:bodyPr/>
                    <a:lstStyle/>
                    <a:p>
                      <a:pPr algn="ctr" fontAlgn="b"/>
                      <a:r>
                        <a:rPr lang="en-US" sz="2800" b="1" i="0" u="none" strike="noStrike" dirty="0">
                          <a:solidFill>
                            <a:schemeClr val="accent4"/>
                          </a:solidFill>
                          <a:effectLst/>
                          <a:latin typeface="+mn-lt"/>
                        </a:rPr>
                        <a:t>1,003</a:t>
                      </a:r>
                    </a:p>
                  </a:txBody>
                  <a:tcPr marL="6910" marR="6910" marT="6910" marB="0" anchor="ctr" anchorCtr="1"/>
                </a:tc>
                <a:tc>
                  <a:txBody>
                    <a:bodyPr/>
                    <a:lstStyle/>
                    <a:p>
                      <a:pPr algn="ctr" fontAlgn="b"/>
                      <a:r>
                        <a:rPr lang="en-US" sz="2000" b="1" i="0" u="none" strike="noStrike" dirty="0">
                          <a:solidFill>
                            <a:schemeClr val="tx1"/>
                          </a:solidFill>
                          <a:effectLst/>
                          <a:latin typeface="+mn-lt"/>
                        </a:rPr>
                        <a:t>280,723</a:t>
                      </a:r>
                    </a:p>
                  </a:txBody>
                  <a:tcPr marL="6910" marR="6910" marT="6910" marB="0" anchor="ctr" anchorCtr="1"/>
                </a:tc>
                <a:tc>
                  <a:txBody>
                    <a:bodyPr/>
                    <a:lstStyle/>
                    <a:p>
                      <a:pPr algn="ctr" fontAlgn="b"/>
                      <a:r>
                        <a:rPr lang="en-US" sz="2800" b="1" i="0" u="none" strike="noStrike" dirty="0">
                          <a:solidFill>
                            <a:srgbClr val="7030A0"/>
                          </a:solidFill>
                          <a:effectLst/>
                          <a:latin typeface="+mn-lt"/>
                        </a:rPr>
                        <a:t>103</a:t>
                      </a:r>
                    </a:p>
                  </a:txBody>
                  <a:tcPr marL="6910" marR="6910" marT="6910" marB="0" anchor="ctr" anchorCtr="1"/>
                </a:tc>
                <a:extLst>
                  <a:ext uri="{0D108BD9-81ED-4DB2-BD59-A6C34878D82A}">
                    <a16:rowId xmlns:a16="http://schemas.microsoft.com/office/drawing/2014/main" val="1366093922"/>
                  </a:ext>
                </a:extLst>
              </a:tr>
              <a:tr h="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b="1" dirty="0">
                          <a:latin typeface="+mn-lt"/>
                        </a:rPr>
                        <a:t>15-16</a:t>
                      </a:r>
                    </a:p>
                  </a:txBody>
                  <a:tcPr anchor="ctr"/>
                </a:tc>
                <a:tc>
                  <a:txBody>
                    <a:bodyPr/>
                    <a:lstStyle/>
                    <a:p>
                      <a:pPr algn="ctr" fontAlgn="b"/>
                      <a:r>
                        <a:rPr kumimoji="0" lang="en-US" sz="2800" b="1" i="0" u="none" strike="noStrike" kern="1200" dirty="0">
                          <a:solidFill>
                            <a:schemeClr val="accent4"/>
                          </a:solidFill>
                          <a:effectLst/>
                          <a:latin typeface="+mn-lt"/>
                          <a:ea typeface="+mn-ea"/>
                          <a:cs typeface="+mn-cs"/>
                        </a:rPr>
                        <a:t>992</a:t>
                      </a:r>
                    </a:p>
                  </a:txBody>
                  <a:tcPr marL="6910" marR="6910" marT="6910" marB="0" anchor="ctr" anchorCtr="1"/>
                </a:tc>
                <a:tc>
                  <a:txBody>
                    <a:bodyPr/>
                    <a:lstStyle/>
                    <a:p>
                      <a:pPr algn="ctr" fontAlgn="b"/>
                      <a:r>
                        <a:rPr kumimoji="0" lang="en-US" sz="2000" b="1" i="0" u="none" strike="noStrike" kern="1200" dirty="0">
                          <a:solidFill>
                            <a:schemeClr val="accent3">
                              <a:lumMod val="75000"/>
                            </a:schemeClr>
                          </a:solidFill>
                          <a:effectLst/>
                          <a:latin typeface="+mn-lt"/>
                          <a:ea typeface="+mn-ea"/>
                          <a:cs typeface="+mn-cs"/>
                        </a:rPr>
                        <a:t>309,345</a:t>
                      </a:r>
                    </a:p>
                  </a:txBody>
                  <a:tcPr marL="6910" marR="6910" marT="6910" marB="0" anchor="ctr" anchorCtr="1"/>
                </a:tc>
                <a:tc>
                  <a:txBody>
                    <a:bodyPr/>
                    <a:lstStyle/>
                    <a:p>
                      <a:pPr marL="0" algn="ctr" rtl="0" eaLnBrk="1" fontAlgn="b" latinLnBrk="0" hangingPunct="1"/>
                      <a:r>
                        <a:rPr kumimoji="0" lang="en-US" sz="2800" b="1" i="0" u="none" strike="noStrike" kern="1200" dirty="0">
                          <a:solidFill>
                            <a:schemeClr val="accent4"/>
                          </a:solidFill>
                          <a:effectLst/>
                          <a:latin typeface="+mn-lt"/>
                          <a:ea typeface="+mn-ea"/>
                          <a:cs typeface="+mn-cs"/>
                        </a:rPr>
                        <a:t>0</a:t>
                      </a:r>
                    </a:p>
                  </a:txBody>
                  <a:tcPr marL="6910" marR="6910" marT="6910" marB="0" anchor="ctr" anchorCtr="1"/>
                </a:tc>
                <a:tc>
                  <a:txBody>
                    <a:bodyPr/>
                    <a:lstStyle/>
                    <a:p>
                      <a:pPr marL="0" algn="ctr" rtl="0" eaLnBrk="1" fontAlgn="b" latinLnBrk="0" hangingPunct="1"/>
                      <a:r>
                        <a:rPr kumimoji="0" lang="en-US" sz="2000" b="1" i="0" u="none" strike="noStrike" kern="1200" dirty="0">
                          <a:solidFill>
                            <a:schemeClr val="accent3">
                              <a:lumMod val="75000"/>
                            </a:schemeClr>
                          </a:solidFill>
                          <a:effectLst/>
                          <a:latin typeface="+mn-lt"/>
                          <a:ea typeface="+mn-ea"/>
                          <a:cs typeface="+mn-cs"/>
                        </a:rPr>
                        <a:t>0</a:t>
                      </a:r>
                    </a:p>
                  </a:txBody>
                  <a:tcPr marL="6910" marR="6910" marT="6910" marB="0" anchor="ctr" anchorCtr="1"/>
                </a:tc>
                <a:tc>
                  <a:txBody>
                    <a:bodyPr/>
                    <a:lstStyle/>
                    <a:p>
                      <a:pPr algn="ctr" fontAlgn="b"/>
                      <a:r>
                        <a:rPr lang="en-US" sz="2800" b="1" i="0" u="none" strike="noStrike" dirty="0">
                          <a:solidFill>
                            <a:schemeClr val="accent4"/>
                          </a:solidFill>
                          <a:effectLst/>
                          <a:latin typeface="+mn-lt"/>
                        </a:rPr>
                        <a:t>992</a:t>
                      </a:r>
                    </a:p>
                  </a:txBody>
                  <a:tcPr marL="6910" marR="6910" marT="6910" marB="0" anchor="ctr" anchorCtr="1"/>
                </a:tc>
                <a:tc>
                  <a:txBody>
                    <a:bodyPr/>
                    <a:lstStyle/>
                    <a:p>
                      <a:pPr algn="ctr" fontAlgn="b"/>
                      <a:r>
                        <a:rPr lang="en-US" sz="2000" b="1" i="0" u="none" strike="noStrike" dirty="0">
                          <a:solidFill>
                            <a:schemeClr val="tx1"/>
                          </a:solidFill>
                          <a:effectLst/>
                          <a:latin typeface="+mn-lt"/>
                        </a:rPr>
                        <a:t>309,345</a:t>
                      </a:r>
                    </a:p>
                  </a:txBody>
                  <a:tcPr marL="6910" marR="6910" marT="6910" marB="0" anchor="ctr" anchorCtr="1"/>
                </a:tc>
                <a:tc>
                  <a:txBody>
                    <a:bodyPr/>
                    <a:lstStyle/>
                    <a:p>
                      <a:pPr algn="ctr" fontAlgn="b"/>
                      <a:r>
                        <a:rPr lang="en-US" sz="2800" b="1" i="0" u="none" strike="noStrike" dirty="0">
                          <a:solidFill>
                            <a:srgbClr val="7030A0"/>
                          </a:solidFill>
                          <a:effectLst/>
                          <a:latin typeface="+mn-lt"/>
                        </a:rPr>
                        <a:t>121</a:t>
                      </a:r>
                    </a:p>
                  </a:txBody>
                  <a:tcPr marL="6910" marR="6910" marT="6910" marB="0" anchor="ctr" anchorCtr="1"/>
                </a:tc>
                <a:extLst>
                  <a:ext uri="{0D108BD9-81ED-4DB2-BD59-A6C34878D82A}">
                    <a16:rowId xmlns:a16="http://schemas.microsoft.com/office/drawing/2014/main" val="1066593443"/>
                  </a:ext>
                </a:extLst>
              </a:tr>
            </a:tbl>
          </a:graphicData>
        </a:graphic>
      </p:graphicFrame>
      <p:sp>
        <p:nvSpPr>
          <p:cNvPr id="9" name="Rectangle 8">
            <a:extLst>
              <a:ext uri="{FF2B5EF4-FFF2-40B4-BE49-F238E27FC236}">
                <a16:creationId xmlns:a16="http://schemas.microsoft.com/office/drawing/2014/main" id="{C15AFB2D-595E-46E9-971B-7BAC974F4CAB}"/>
              </a:ext>
            </a:extLst>
          </p:cNvPr>
          <p:cNvSpPr/>
          <p:nvPr/>
        </p:nvSpPr>
        <p:spPr>
          <a:xfrm>
            <a:off x="3084435" y="3192873"/>
            <a:ext cx="2407198" cy="369332"/>
          </a:xfrm>
          <a:prstGeom prst="rect">
            <a:avLst/>
          </a:prstGeom>
        </p:spPr>
        <p:txBody>
          <a:bodyPr wrap="none">
            <a:spAutoFit/>
          </a:bodyPr>
          <a:lstStyle/>
          <a:p>
            <a:pPr algn="ctr"/>
            <a:r>
              <a:rPr lang="en-US" b="1" dirty="0"/>
              <a:t>Prior Year Comparisons</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2208818464"/>
              </p:ext>
            </p:extLst>
          </p:nvPr>
        </p:nvGraphicFramePr>
        <p:xfrm>
          <a:off x="76200" y="1082040"/>
          <a:ext cx="8991599" cy="1896670"/>
        </p:xfrm>
        <a:graphic>
          <a:graphicData uri="http://schemas.openxmlformats.org/drawingml/2006/table">
            <a:tbl>
              <a:tblPr firstRow="1" bandRow="1">
                <a:tableStyleId>{93296810-A885-4BE3-A3E7-6D5BEEA58F35}</a:tableStyleId>
              </a:tblPr>
              <a:tblGrid>
                <a:gridCol w="838200">
                  <a:extLst>
                    <a:ext uri="{9D8B030D-6E8A-4147-A177-3AD203B41FA5}">
                      <a16:colId xmlns:a16="http://schemas.microsoft.com/office/drawing/2014/main" val="3494901603"/>
                    </a:ext>
                  </a:extLst>
                </a:gridCol>
                <a:gridCol w="1219200">
                  <a:extLst>
                    <a:ext uri="{9D8B030D-6E8A-4147-A177-3AD203B41FA5}">
                      <a16:colId xmlns:a16="http://schemas.microsoft.com/office/drawing/2014/main" val="3044144766"/>
                    </a:ext>
                  </a:extLst>
                </a:gridCol>
                <a:gridCol w="1219200">
                  <a:extLst>
                    <a:ext uri="{9D8B030D-6E8A-4147-A177-3AD203B41FA5}">
                      <a16:colId xmlns:a16="http://schemas.microsoft.com/office/drawing/2014/main" val="2759144079"/>
                    </a:ext>
                  </a:extLst>
                </a:gridCol>
                <a:gridCol w="1066800">
                  <a:extLst>
                    <a:ext uri="{9D8B030D-6E8A-4147-A177-3AD203B41FA5}">
                      <a16:colId xmlns:a16="http://schemas.microsoft.com/office/drawing/2014/main" val="3506651046"/>
                    </a:ext>
                  </a:extLst>
                </a:gridCol>
                <a:gridCol w="1066800">
                  <a:extLst>
                    <a:ext uri="{9D8B030D-6E8A-4147-A177-3AD203B41FA5}">
                      <a16:colId xmlns:a16="http://schemas.microsoft.com/office/drawing/2014/main" val="3697615001"/>
                    </a:ext>
                  </a:extLst>
                </a:gridCol>
                <a:gridCol w="1219200">
                  <a:extLst>
                    <a:ext uri="{9D8B030D-6E8A-4147-A177-3AD203B41FA5}">
                      <a16:colId xmlns:a16="http://schemas.microsoft.com/office/drawing/2014/main" val="1428911620"/>
                    </a:ext>
                  </a:extLst>
                </a:gridCol>
                <a:gridCol w="1219200">
                  <a:extLst>
                    <a:ext uri="{9D8B030D-6E8A-4147-A177-3AD203B41FA5}">
                      <a16:colId xmlns:a16="http://schemas.microsoft.com/office/drawing/2014/main" val="909622218"/>
                    </a:ext>
                  </a:extLst>
                </a:gridCol>
                <a:gridCol w="1142999">
                  <a:extLst>
                    <a:ext uri="{9D8B030D-6E8A-4147-A177-3AD203B41FA5}">
                      <a16:colId xmlns:a16="http://schemas.microsoft.com/office/drawing/2014/main" val="2860390888"/>
                    </a:ext>
                  </a:extLst>
                </a:gridCol>
              </a:tblGrid>
              <a:tr h="370840">
                <a:tc>
                  <a:txBody>
                    <a:bodyPr/>
                    <a:lstStyle/>
                    <a:p>
                      <a:pPr algn="ctr"/>
                      <a:r>
                        <a:rPr lang="en-US" dirty="0"/>
                        <a:t>School Year</a:t>
                      </a:r>
                    </a:p>
                  </a:txBody>
                  <a:tcPr anchor="b"/>
                </a:tc>
                <a:tc>
                  <a:txBody>
                    <a:bodyPr/>
                    <a:lstStyle/>
                    <a:p>
                      <a:pPr algn="ctr"/>
                      <a:r>
                        <a:rPr lang="en-US" dirty="0"/>
                        <a:t>LEAs Completed</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strike="noStrike" dirty="0">
                          <a:solidFill>
                            <a:schemeClr val="bg1"/>
                          </a:solidFill>
                          <a:effectLst/>
                          <a:latin typeface="+mn-lt"/>
                        </a:rPr>
                        <a:t>Total Students  Completed</a:t>
                      </a:r>
                      <a:endParaRPr lang="en-US" dirty="0"/>
                    </a:p>
                  </a:txBody>
                  <a:tcPr anchor="b"/>
                </a:tc>
                <a:tc>
                  <a:txBody>
                    <a:bodyPr/>
                    <a:lstStyle/>
                    <a:p>
                      <a:pPr algn="ctr"/>
                      <a:r>
                        <a:rPr lang="en-US" dirty="0"/>
                        <a:t>LEAs Prepared</a:t>
                      </a:r>
                    </a:p>
                  </a:txBody>
                  <a:tcPr anchor="b"/>
                </a:tc>
                <a:tc>
                  <a:txBody>
                    <a:bodyPr/>
                    <a:lstStyle/>
                    <a:p>
                      <a:pPr algn="ctr"/>
                      <a:r>
                        <a:rPr lang="en-US" dirty="0"/>
                        <a:t>Total Students Prepared</a:t>
                      </a:r>
                    </a:p>
                  </a:txBody>
                  <a:tcPr anchor="b"/>
                </a:tc>
                <a:tc>
                  <a:txBody>
                    <a:bodyPr/>
                    <a:lstStyle/>
                    <a:p>
                      <a:pPr algn="ctr"/>
                      <a:r>
                        <a:rPr lang="en-US" dirty="0"/>
                        <a:t>Total Prepared &amp; Completed</a:t>
                      </a:r>
                    </a:p>
                  </a:txBody>
                  <a:tcPr anchor="b"/>
                </a:tc>
                <a:tc>
                  <a:txBody>
                    <a:bodyPr/>
                    <a:lstStyle/>
                    <a:p>
                      <a:pPr algn="ctr"/>
                      <a:r>
                        <a:rPr lang="en-US" dirty="0"/>
                        <a:t>Total Students Prepared &amp; Completed</a:t>
                      </a:r>
                    </a:p>
                  </a:txBody>
                  <a:tcPr anchor="b"/>
                </a:tc>
                <a:tc>
                  <a:txBody>
                    <a:bodyPr/>
                    <a:lstStyle/>
                    <a:p>
                      <a:pPr algn="ctr"/>
                      <a:r>
                        <a:rPr lang="en-US" dirty="0"/>
                        <a:t>Total Alternate LEA Assmt Exempt</a:t>
                      </a:r>
                    </a:p>
                  </a:txBody>
                  <a:tcPr anchor="b"/>
                </a:tc>
                <a:extLst>
                  <a:ext uri="{0D108BD9-81ED-4DB2-BD59-A6C34878D82A}">
                    <a16:rowId xmlns:a16="http://schemas.microsoft.com/office/drawing/2014/main" val="945061197"/>
                  </a:ext>
                </a:extLst>
              </a:tr>
              <a:tr h="370840">
                <a:tc>
                  <a:txBody>
                    <a:bodyPr/>
                    <a:lstStyle/>
                    <a:p>
                      <a:pPr>
                        <a:spcBef>
                          <a:spcPts val="600"/>
                        </a:spcBef>
                        <a:spcAft>
                          <a:spcPts val="600"/>
                        </a:spcAft>
                      </a:pPr>
                      <a:r>
                        <a:rPr lang="en-US" b="1" dirty="0"/>
                        <a:t>18-19</a:t>
                      </a:r>
                    </a:p>
                  </a:txBody>
                  <a:tcPr/>
                </a:tc>
                <a:tc>
                  <a:txBody>
                    <a:bodyPr/>
                    <a:lstStyle/>
                    <a:p>
                      <a:pPr algn="ctr" fontAlgn="b"/>
                      <a:r>
                        <a:rPr kumimoji="0" lang="en-US" sz="2800" b="1" i="0" u="none" strike="noStrike" kern="1200" dirty="0">
                          <a:solidFill>
                            <a:schemeClr val="accent4"/>
                          </a:solidFill>
                          <a:effectLst/>
                          <a:latin typeface="+mn-lt"/>
                          <a:ea typeface="+mn-ea"/>
                          <a:cs typeface="+mn-cs"/>
                        </a:rPr>
                        <a:t>1,120</a:t>
                      </a:r>
                    </a:p>
                  </a:txBody>
                  <a:tcPr marL="6910" marR="6910" marT="6910" marB="0" anchor="ctr" anchorCtr="1"/>
                </a:tc>
                <a:tc>
                  <a:txBody>
                    <a:bodyPr/>
                    <a:lstStyle/>
                    <a:p>
                      <a:pPr algn="ctr" fontAlgn="b"/>
                      <a:r>
                        <a:rPr kumimoji="0" lang="en-US" sz="2000" b="1" i="0" u="none" strike="noStrike" kern="1200" dirty="0">
                          <a:solidFill>
                            <a:schemeClr val="accent3">
                              <a:lumMod val="75000"/>
                            </a:schemeClr>
                          </a:solidFill>
                          <a:effectLst/>
                          <a:latin typeface="+mn-lt"/>
                          <a:ea typeface="+mn-ea"/>
                          <a:cs typeface="+mn-cs"/>
                        </a:rPr>
                        <a:t>356,941</a:t>
                      </a:r>
                    </a:p>
                  </a:txBody>
                  <a:tcPr marL="6910" marR="6910" marT="6910" marB="0" anchor="ctr" anchorCtr="1"/>
                </a:tc>
                <a:tc>
                  <a:txBody>
                    <a:bodyPr/>
                    <a:lstStyle/>
                    <a:p>
                      <a:pPr marL="0" algn="ctr" rtl="0" eaLnBrk="1" fontAlgn="b" latinLnBrk="0" hangingPunct="1"/>
                      <a:r>
                        <a:rPr kumimoji="0" lang="en-US" sz="2800" b="1" i="0" u="none" strike="noStrike" kern="1200" dirty="0">
                          <a:solidFill>
                            <a:schemeClr val="accent4"/>
                          </a:solidFill>
                          <a:effectLst/>
                          <a:latin typeface="+mn-lt"/>
                          <a:ea typeface="+mn-ea"/>
                          <a:cs typeface="+mn-cs"/>
                        </a:rPr>
                        <a:t>0</a:t>
                      </a:r>
                    </a:p>
                  </a:txBody>
                  <a:tcPr marL="6910" marR="6910" marT="6910" marB="0" anchor="ctr" anchorCtr="1"/>
                </a:tc>
                <a:tc>
                  <a:txBody>
                    <a:bodyPr/>
                    <a:lstStyle/>
                    <a:p>
                      <a:pPr marL="0" algn="ctr" rtl="0" eaLnBrk="1" fontAlgn="b" latinLnBrk="0" hangingPunct="1"/>
                      <a:r>
                        <a:rPr kumimoji="0" lang="en-US" sz="2000" b="1" i="0" u="none" strike="noStrike" kern="1200" dirty="0">
                          <a:solidFill>
                            <a:schemeClr val="accent3">
                              <a:lumMod val="75000"/>
                            </a:schemeClr>
                          </a:solidFill>
                          <a:effectLst/>
                          <a:latin typeface="+mn-lt"/>
                          <a:ea typeface="+mn-ea"/>
                          <a:cs typeface="+mn-cs"/>
                        </a:rPr>
                        <a:t>0</a:t>
                      </a:r>
                    </a:p>
                  </a:txBody>
                  <a:tcPr marL="6910" marR="6910" marT="6910" marB="0" anchor="ctr" anchorCtr="1"/>
                </a:tc>
                <a:tc>
                  <a:txBody>
                    <a:bodyPr/>
                    <a:lstStyle/>
                    <a:p>
                      <a:pPr algn="ctr" fontAlgn="b"/>
                      <a:r>
                        <a:rPr lang="en-US" sz="2800" b="1" i="0" u="none" strike="noStrike" dirty="0">
                          <a:solidFill>
                            <a:schemeClr val="accent4"/>
                          </a:solidFill>
                          <a:effectLst/>
                          <a:latin typeface="+mn-lt"/>
                        </a:rPr>
                        <a:t>1,120</a:t>
                      </a:r>
                    </a:p>
                  </a:txBody>
                  <a:tcPr marL="6910" marR="6910" marT="6910" marB="0" anchor="ctr" anchorCtr="1"/>
                </a:tc>
                <a:tc>
                  <a:txBody>
                    <a:bodyPr/>
                    <a:lstStyle/>
                    <a:p>
                      <a:pPr algn="ctr" fontAlgn="b"/>
                      <a:r>
                        <a:rPr lang="en-US" sz="2000" b="1" i="0" u="none" strike="noStrike" dirty="0">
                          <a:solidFill>
                            <a:schemeClr val="tx1"/>
                          </a:solidFill>
                          <a:effectLst/>
                          <a:latin typeface="+mn-lt"/>
                        </a:rPr>
                        <a:t>356,941</a:t>
                      </a:r>
                    </a:p>
                  </a:txBody>
                  <a:tcPr marL="6910" marR="6910" marT="6910" marB="0" anchor="ctr" anchorCtr="1"/>
                </a:tc>
                <a:tc>
                  <a:txBody>
                    <a:bodyPr/>
                    <a:lstStyle/>
                    <a:p>
                      <a:pPr algn="ctr" fontAlgn="b"/>
                      <a:r>
                        <a:rPr lang="en-US" sz="2800" b="1" i="0" u="none" strike="noStrike" dirty="0">
                          <a:solidFill>
                            <a:srgbClr val="7030A0"/>
                          </a:solidFill>
                          <a:effectLst/>
                          <a:latin typeface="+mn-lt"/>
                        </a:rPr>
                        <a:t>125</a:t>
                      </a:r>
                    </a:p>
                  </a:txBody>
                  <a:tcPr marL="6910" marR="6910" marT="6910" marB="0" anchor="ctr" anchorCtr="1"/>
                </a:tc>
                <a:extLst>
                  <a:ext uri="{0D108BD9-81ED-4DB2-BD59-A6C34878D82A}">
                    <a16:rowId xmlns:a16="http://schemas.microsoft.com/office/drawing/2014/main" val="470753568"/>
                  </a:ext>
                </a:extLst>
              </a:tr>
            </a:tbl>
          </a:graphicData>
        </a:graphic>
      </p:graphicFrame>
      <p:sp>
        <p:nvSpPr>
          <p:cNvPr id="2" name="Rectangle 1">
            <a:extLst>
              <a:ext uri="{FF2B5EF4-FFF2-40B4-BE49-F238E27FC236}">
                <a16:creationId xmlns:a16="http://schemas.microsoft.com/office/drawing/2014/main" id="{743110C3-B67E-4767-A19C-6ABA78D27369}"/>
              </a:ext>
            </a:extLst>
          </p:cNvPr>
          <p:cNvSpPr/>
          <p:nvPr/>
        </p:nvSpPr>
        <p:spPr>
          <a:xfrm>
            <a:off x="3241911" y="781050"/>
            <a:ext cx="2092240" cy="369332"/>
          </a:xfrm>
          <a:prstGeom prst="rect">
            <a:avLst/>
          </a:prstGeom>
        </p:spPr>
        <p:txBody>
          <a:bodyPr wrap="none">
            <a:spAutoFit/>
          </a:bodyPr>
          <a:lstStyle/>
          <a:p>
            <a:pPr algn="ctr"/>
            <a:r>
              <a:rPr lang="en-US" b="1" dirty="0"/>
              <a:t>2018-19 LEA counts</a:t>
            </a:r>
          </a:p>
        </p:txBody>
      </p:sp>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Current status: kindergarten</a:t>
            </a:r>
          </a:p>
        </p:txBody>
      </p:sp>
    </p:spTree>
    <p:extLst>
      <p:ext uri="{BB962C8B-B14F-4D97-AF65-F5344CB8AC3E}">
        <p14:creationId xmlns:p14="http://schemas.microsoft.com/office/powerpoint/2010/main" val="877175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6</a:t>
            </a:fld>
            <a:endParaRPr lang="en-US" dirty="0"/>
          </a:p>
        </p:txBody>
      </p:sp>
      <p:graphicFrame>
        <p:nvGraphicFramePr>
          <p:cNvPr id="10" name="Content Placeholder 6">
            <a:extLst>
              <a:ext uri="{FF2B5EF4-FFF2-40B4-BE49-F238E27FC236}">
                <a16:creationId xmlns:a16="http://schemas.microsoft.com/office/drawing/2014/main" id="{D5E5B29E-9C3C-4523-8F2E-41C861E5D0A5}"/>
              </a:ext>
            </a:extLst>
          </p:cNvPr>
          <p:cNvGraphicFramePr>
            <a:graphicFrameLocks/>
          </p:cNvGraphicFramePr>
          <p:nvPr>
            <p:extLst/>
          </p:nvPr>
        </p:nvGraphicFramePr>
        <p:xfrm>
          <a:off x="72390" y="3489815"/>
          <a:ext cx="8914997" cy="2598743"/>
        </p:xfrm>
        <a:graphic>
          <a:graphicData uri="http://schemas.openxmlformats.org/drawingml/2006/table">
            <a:tbl>
              <a:tblPr firstRow="1" bandRow="1">
                <a:tableStyleId>{93296810-A885-4BE3-A3E7-6D5BEEA58F35}</a:tableStyleId>
              </a:tblPr>
              <a:tblGrid>
                <a:gridCol w="952087">
                  <a:extLst>
                    <a:ext uri="{9D8B030D-6E8A-4147-A177-3AD203B41FA5}">
                      <a16:colId xmlns:a16="http://schemas.microsoft.com/office/drawing/2014/main" val="3494901603"/>
                    </a:ext>
                  </a:extLst>
                </a:gridCol>
                <a:gridCol w="1384854">
                  <a:extLst>
                    <a:ext uri="{9D8B030D-6E8A-4147-A177-3AD203B41FA5}">
                      <a16:colId xmlns:a16="http://schemas.microsoft.com/office/drawing/2014/main" val="3044144766"/>
                    </a:ext>
                  </a:extLst>
                </a:gridCol>
                <a:gridCol w="1384854">
                  <a:extLst>
                    <a:ext uri="{9D8B030D-6E8A-4147-A177-3AD203B41FA5}">
                      <a16:colId xmlns:a16="http://schemas.microsoft.com/office/drawing/2014/main" val="2759144079"/>
                    </a:ext>
                  </a:extLst>
                </a:gridCol>
                <a:gridCol w="1211747">
                  <a:extLst>
                    <a:ext uri="{9D8B030D-6E8A-4147-A177-3AD203B41FA5}">
                      <a16:colId xmlns:a16="http://schemas.microsoft.com/office/drawing/2014/main" val="3506651046"/>
                    </a:ext>
                  </a:extLst>
                </a:gridCol>
                <a:gridCol w="1211747">
                  <a:extLst>
                    <a:ext uri="{9D8B030D-6E8A-4147-A177-3AD203B41FA5}">
                      <a16:colId xmlns:a16="http://schemas.microsoft.com/office/drawing/2014/main" val="3697615001"/>
                    </a:ext>
                  </a:extLst>
                </a:gridCol>
                <a:gridCol w="1384854">
                  <a:extLst>
                    <a:ext uri="{9D8B030D-6E8A-4147-A177-3AD203B41FA5}">
                      <a16:colId xmlns:a16="http://schemas.microsoft.com/office/drawing/2014/main" val="1428911620"/>
                    </a:ext>
                  </a:extLst>
                </a:gridCol>
                <a:gridCol w="1384854">
                  <a:extLst>
                    <a:ext uri="{9D8B030D-6E8A-4147-A177-3AD203B41FA5}">
                      <a16:colId xmlns:a16="http://schemas.microsoft.com/office/drawing/2014/main" val="909622218"/>
                    </a:ext>
                  </a:extLst>
                </a:gridCol>
              </a:tblGrid>
              <a:tr h="1297853">
                <a:tc>
                  <a:txBody>
                    <a:bodyPr/>
                    <a:lstStyle/>
                    <a:p>
                      <a:pPr algn="ctr"/>
                      <a:r>
                        <a:rPr lang="en-US" dirty="0"/>
                        <a:t>School Year</a:t>
                      </a:r>
                    </a:p>
                  </a:txBody>
                  <a:tcPr anchor="b"/>
                </a:tc>
                <a:tc>
                  <a:txBody>
                    <a:bodyPr/>
                    <a:lstStyle/>
                    <a:p>
                      <a:pPr algn="ctr"/>
                      <a:r>
                        <a:rPr lang="en-US" dirty="0"/>
                        <a:t>LEAs Completed</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strike="noStrike" dirty="0">
                          <a:solidFill>
                            <a:schemeClr val="bg1"/>
                          </a:solidFill>
                          <a:effectLst/>
                          <a:latin typeface="+mn-lt"/>
                        </a:rPr>
                        <a:t>Total Students  Completed</a:t>
                      </a:r>
                      <a:endParaRPr lang="en-US" dirty="0"/>
                    </a:p>
                  </a:txBody>
                  <a:tcPr anchor="b"/>
                </a:tc>
                <a:tc>
                  <a:txBody>
                    <a:bodyPr/>
                    <a:lstStyle/>
                    <a:p>
                      <a:pPr algn="ctr"/>
                      <a:r>
                        <a:rPr lang="en-US" dirty="0"/>
                        <a:t>LEAs Prepared</a:t>
                      </a:r>
                    </a:p>
                  </a:txBody>
                  <a:tcPr anchor="b"/>
                </a:tc>
                <a:tc>
                  <a:txBody>
                    <a:bodyPr/>
                    <a:lstStyle/>
                    <a:p>
                      <a:pPr algn="ctr"/>
                      <a:r>
                        <a:rPr lang="en-US" dirty="0"/>
                        <a:t>Total Students Prepared</a:t>
                      </a:r>
                    </a:p>
                  </a:txBody>
                  <a:tcPr anchor="b"/>
                </a:tc>
                <a:tc>
                  <a:txBody>
                    <a:bodyPr/>
                    <a:lstStyle/>
                    <a:p>
                      <a:pPr algn="ctr"/>
                      <a:r>
                        <a:rPr lang="en-US" dirty="0"/>
                        <a:t>Total Prepared &amp; Completed</a:t>
                      </a:r>
                    </a:p>
                  </a:txBody>
                  <a:tcPr anchor="b"/>
                </a:tc>
                <a:tc>
                  <a:txBody>
                    <a:bodyPr/>
                    <a:lstStyle/>
                    <a:p>
                      <a:pPr algn="ctr"/>
                      <a:r>
                        <a:rPr lang="en-US" dirty="0"/>
                        <a:t>Total Students Prepared &amp; Completed</a:t>
                      </a:r>
                    </a:p>
                  </a:txBody>
                  <a:tcPr anchor="b"/>
                </a:tc>
                <a:extLst>
                  <a:ext uri="{0D108BD9-81ED-4DB2-BD59-A6C34878D82A}">
                    <a16:rowId xmlns:a16="http://schemas.microsoft.com/office/drawing/2014/main" val="945061197"/>
                  </a:ext>
                </a:extLst>
              </a:tr>
              <a:tr h="381145">
                <a:tc>
                  <a:txBody>
                    <a:bodyPr/>
                    <a:lstStyle/>
                    <a:p>
                      <a:pPr>
                        <a:spcBef>
                          <a:spcPts val="600"/>
                        </a:spcBef>
                        <a:spcAft>
                          <a:spcPts val="600"/>
                        </a:spcAft>
                      </a:pPr>
                      <a:r>
                        <a:rPr lang="en-US" b="1" dirty="0">
                          <a:latin typeface="+mn-lt"/>
                        </a:rPr>
                        <a:t>17-18</a:t>
                      </a:r>
                    </a:p>
                  </a:txBody>
                  <a:tcPr anchor="ctr"/>
                </a:tc>
                <a:tc>
                  <a:txBody>
                    <a:bodyPr/>
                    <a:lstStyle/>
                    <a:p>
                      <a:pPr algn="ctr" fontAlgn="b"/>
                      <a:r>
                        <a:rPr kumimoji="0" lang="en-US" sz="2800" b="1" i="0" u="none" strike="noStrike" kern="1200" dirty="0">
                          <a:solidFill>
                            <a:schemeClr val="accent4"/>
                          </a:solidFill>
                          <a:effectLst/>
                          <a:latin typeface="+mn-lt"/>
                          <a:ea typeface="+mn-ea"/>
                          <a:cs typeface="+mn-cs"/>
                        </a:rPr>
                        <a:t>1,026</a:t>
                      </a:r>
                    </a:p>
                  </a:txBody>
                  <a:tcPr marL="6910" marR="6910" marT="6910" marB="0" anchor="ctr" anchorCtr="1"/>
                </a:tc>
                <a:tc>
                  <a:txBody>
                    <a:bodyPr/>
                    <a:lstStyle/>
                    <a:p>
                      <a:pPr algn="ctr" fontAlgn="b"/>
                      <a:r>
                        <a:rPr kumimoji="0" lang="en-US" sz="2000" b="1" i="0" u="none" strike="noStrike" kern="1200" dirty="0">
                          <a:solidFill>
                            <a:schemeClr val="accent3">
                              <a:lumMod val="75000"/>
                            </a:schemeClr>
                          </a:solidFill>
                          <a:effectLst/>
                          <a:latin typeface="+mn-lt"/>
                          <a:ea typeface="+mn-ea"/>
                          <a:cs typeface="+mn-cs"/>
                        </a:rPr>
                        <a:t>241,753</a:t>
                      </a:r>
                    </a:p>
                  </a:txBody>
                  <a:tcPr marL="6910" marR="6910" marT="6910" marB="0" anchor="ctr" anchorCtr="1"/>
                </a:tc>
                <a:tc>
                  <a:txBody>
                    <a:bodyPr/>
                    <a:lstStyle/>
                    <a:p>
                      <a:pPr marL="0" algn="ctr" rtl="0" eaLnBrk="1" fontAlgn="b" latinLnBrk="0" hangingPunct="1"/>
                      <a:r>
                        <a:rPr kumimoji="0" lang="en-US" sz="2800" b="1" i="0" u="none" strike="noStrike" kern="1200" dirty="0">
                          <a:solidFill>
                            <a:schemeClr val="accent4"/>
                          </a:solidFill>
                          <a:effectLst/>
                          <a:latin typeface="+mn-lt"/>
                          <a:ea typeface="+mn-ea"/>
                          <a:cs typeface="+mn-cs"/>
                        </a:rPr>
                        <a:t>4</a:t>
                      </a:r>
                    </a:p>
                  </a:txBody>
                  <a:tcPr marL="6910" marR="6910" marT="6910" marB="0" anchor="ctr" anchorCtr="1"/>
                </a:tc>
                <a:tc>
                  <a:txBody>
                    <a:bodyPr/>
                    <a:lstStyle/>
                    <a:p>
                      <a:pPr marL="0" algn="ctr" rtl="0" eaLnBrk="1" fontAlgn="b" latinLnBrk="0" hangingPunct="1"/>
                      <a:r>
                        <a:rPr kumimoji="0" lang="en-US" sz="2000" b="1" i="0" u="none" strike="noStrike" kern="1200" dirty="0">
                          <a:solidFill>
                            <a:schemeClr val="accent3">
                              <a:lumMod val="75000"/>
                            </a:schemeClr>
                          </a:solidFill>
                          <a:effectLst/>
                          <a:latin typeface="+mn-lt"/>
                          <a:ea typeface="+mn-ea"/>
                          <a:cs typeface="+mn-cs"/>
                        </a:rPr>
                        <a:t>302</a:t>
                      </a:r>
                    </a:p>
                  </a:txBody>
                  <a:tcPr marL="6910" marR="6910" marT="6910" marB="0" anchor="ctr" anchorCtr="1"/>
                </a:tc>
                <a:tc>
                  <a:txBody>
                    <a:bodyPr/>
                    <a:lstStyle/>
                    <a:p>
                      <a:pPr algn="ctr" fontAlgn="b"/>
                      <a:r>
                        <a:rPr lang="en-US" sz="2800" b="1" i="0" u="none" strike="noStrike" dirty="0">
                          <a:solidFill>
                            <a:schemeClr val="accent4"/>
                          </a:solidFill>
                          <a:effectLst/>
                          <a:latin typeface="+mn-lt"/>
                        </a:rPr>
                        <a:t>1,030</a:t>
                      </a:r>
                    </a:p>
                  </a:txBody>
                  <a:tcPr marL="6910" marR="6910" marT="6910" marB="0" anchor="ctr" anchorCtr="1"/>
                </a:tc>
                <a:tc>
                  <a:txBody>
                    <a:bodyPr/>
                    <a:lstStyle/>
                    <a:p>
                      <a:pPr algn="ctr" fontAlgn="b"/>
                      <a:r>
                        <a:rPr lang="en-US" sz="2000" b="1" i="0" u="none" strike="noStrike" dirty="0">
                          <a:solidFill>
                            <a:schemeClr val="tx1"/>
                          </a:solidFill>
                          <a:effectLst/>
                          <a:latin typeface="+mn-lt"/>
                        </a:rPr>
                        <a:t>242,055</a:t>
                      </a:r>
                    </a:p>
                  </a:txBody>
                  <a:tcPr marL="6910" marR="6910" marT="6910" marB="0" anchor="ctr" anchorCtr="1"/>
                </a:tc>
                <a:extLst>
                  <a:ext uri="{0D108BD9-81ED-4DB2-BD59-A6C34878D82A}">
                    <a16:rowId xmlns:a16="http://schemas.microsoft.com/office/drawing/2014/main" val="470753568"/>
                  </a:ext>
                </a:extLst>
              </a:tr>
              <a:tr h="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b="1" dirty="0">
                          <a:latin typeface="+mn-lt"/>
                        </a:rPr>
                        <a:t>16-17</a:t>
                      </a:r>
                    </a:p>
                  </a:txBody>
                  <a:tcPr anchor="ctr"/>
                </a:tc>
                <a:tc>
                  <a:txBody>
                    <a:bodyPr/>
                    <a:lstStyle/>
                    <a:p>
                      <a:pPr algn="ctr" fontAlgn="b"/>
                      <a:r>
                        <a:rPr kumimoji="0" lang="en-US" sz="2800" b="1" i="0" u="none" strike="noStrike" kern="1200" dirty="0">
                          <a:solidFill>
                            <a:schemeClr val="accent4"/>
                          </a:solidFill>
                          <a:effectLst/>
                          <a:latin typeface="+mn-lt"/>
                          <a:ea typeface="+mn-ea"/>
                          <a:cs typeface="+mn-cs"/>
                        </a:rPr>
                        <a:t>994</a:t>
                      </a:r>
                    </a:p>
                  </a:txBody>
                  <a:tcPr marL="6910" marR="6910" marT="6910" marB="0" anchor="ctr" anchorCtr="1"/>
                </a:tc>
                <a:tc>
                  <a:txBody>
                    <a:bodyPr/>
                    <a:lstStyle/>
                    <a:p>
                      <a:pPr algn="ctr" fontAlgn="b"/>
                      <a:r>
                        <a:rPr kumimoji="0" lang="en-US" sz="2000" b="1" i="0" u="none" strike="noStrike" kern="1200" dirty="0">
                          <a:solidFill>
                            <a:schemeClr val="accent3">
                              <a:lumMod val="75000"/>
                            </a:schemeClr>
                          </a:solidFill>
                          <a:effectLst/>
                          <a:latin typeface="+mn-lt"/>
                          <a:ea typeface="+mn-ea"/>
                          <a:cs typeface="+mn-cs"/>
                        </a:rPr>
                        <a:t>277,122</a:t>
                      </a:r>
                    </a:p>
                  </a:txBody>
                  <a:tcPr marL="6910" marR="6910" marT="6910" marB="0" anchor="ctr" anchorCtr="1"/>
                </a:tc>
                <a:tc>
                  <a:txBody>
                    <a:bodyPr/>
                    <a:lstStyle/>
                    <a:p>
                      <a:pPr marL="0" algn="ctr" rtl="0" eaLnBrk="1" fontAlgn="b" latinLnBrk="0" hangingPunct="1"/>
                      <a:r>
                        <a:rPr kumimoji="0" lang="en-US" sz="2800" b="1" i="0" u="none" strike="noStrike" kern="1200" dirty="0">
                          <a:solidFill>
                            <a:schemeClr val="accent4"/>
                          </a:solidFill>
                          <a:effectLst/>
                          <a:latin typeface="+mn-lt"/>
                          <a:ea typeface="+mn-ea"/>
                          <a:cs typeface="+mn-cs"/>
                        </a:rPr>
                        <a:t>9</a:t>
                      </a:r>
                    </a:p>
                  </a:txBody>
                  <a:tcPr marL="6910" marR="6910" marT="6910" marB="0" anchor="ctr" anchorCtr="1"/>
                </a:tc>
                <a:tc>
                  <a:txBody>
                    <a:bodyPr/>
                    <a:lstStyle/>
                    <a:p>
                      <a:pPr marL="0" algn="ctr" rtl="0" eaLnBrk="1" fontAlgn="b" latinLnBrk="0" hangingPunct="1"/>
                      <a:r>
                        <a:rPr kumimoji="0" lang="en-US" sz="2000" b="1" i="0" u="none" strike="noStrike" kern="1200" dirty="0">
                          <a:solidFill>
                            <a:schemeClr val="accent3">
                              <a:lumMod val="75000"/>
                            </a:schemeClr>
                          </a:solidFill>
                          <a:effectLst/>
                          <a:latin typeface="+mn-lt"/>
                          <a:ea typeface="+mn-ea"/>
                          <a:cs typeface="+mn-cs"/>
                        </a:rPr>
                        <a:t>3,601</a:t>
                      </a:r>
                    </a:p>
                  </a:txBody>
                  <a:tcPr marL="6910" marR="6910" marT="6910" marB="0" anchor="ctr" anchorCtr="1"/>
                </a:tc>
                <a:tc>
                  <a:txBody>
                    <a:bodyPr/>
                    <a:lstStyle/>
                    <a:p>
                      <a:pPr algn="ctr" fontAlgn="b"/>
                      <a:r>
                        <a:rPr lang="en-US" sz="2800" b="1" i="0" u="none" strike="noStrike" dirty="0">
                          <a:solidFill>
                            <a:schemeClr val="accent4"/>
                          </a:solidFill>
                          <a:effectLst/>
                          <a:latin typeface="+mn-lt"/>
                        </a:rPr>
                        <a:t>1,003</a:t>
                      </a:r>
                    </a:p>
                  </a:txBody>
                  <a:tcPr marL="6910" marR="6910" marT="6910" marB="0" anchor="ctr" anchorCtr="1"/>
                </a:tc>
                <a:tc>
                  <a:txBody>
                    <a:bodyPr/>
                    <a:lstStyle/>
                    <a:p>
                      <a:pPr algn="ctr" fontAlgn="b"/>
                      <a:r>
                        <a:rPr lang="en-US" sz="2000" b="1" i="0" u="none" strike="noStrike" dirty="0">
                          <a:solidFill>
                            <a:schemeClr val="tx1"/>
                          </a:solidFill>
                          <a:effectLst/>
                          <a:latin typeface="+mn-lt"/>
                        </a:rPr>
                        <a:t>280,723</a:t>
                      </a:r>
                    </a:p>
                  </a:txBody>
                  <a:tcPr marL="6910" marR="6910" marT="6910" marB="0" anchor="ctr" anchorCtr="1"/>
                </a:tc>
                <a:extLst>
                  <a:ext uri="{0D108BD9-81ED-4DB2-BD59-A6C34878D82A}">
                    <a16:rowId xmlns:a16="http://schemas.microsoft.com/office/drawing/2014/main" val="1366093922"/>
                  </a:ext>
                </a:extLst>
              </a:tr>
              <a:tr h="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b="1" dirty="0">
                          <a:latin typeface="+mn-lt"/>
                        </a:rPr>
                        <a:t>15-16</a:t>
                      </a:r>
                    </a:p>
                  </a:txBody>
                  <a:tcPr anchor="ctr"/>
                </a:tc>
                <a:tc>
                  <a:txBody>
                    <a:bodyPr/>
                    <a:lstStyle/>
                    <a:p>
                      <a:pPr algn="ctr" fontAlgn="b"/>
                      <a:r>
                        <a:rPr kumimoji="0" lang="en-US" sz="2800" b="1" i="0" u="none" strike="noStrike" kern="1200" dirty="0">
                          <a:solidFill>
                            <a:schemeClr val="accent4"/>
                          </a:solidFill>
                          <a:effectLst/>
                          <a:latin typeface="+mn-lt"/>
                          <a:ea typeface="+mn-ea"/>
                          <a:cs typeface="+mn-cs"/>
                        </a:rPr>
                        <a:t>992</a:t>
                      </a:r>
                    </a:p>
                  </a:txBody>
                  <a:tcPr marL="6910" marR="6910" marT="6910" marB="0" anchor="ctr" anchorCtr="1"/>
                </a:tc>
                <a:tc>
                  <a:txBody>
                    <a:bodyPr/>
                    <a:lstStyle/>
                    <a:p>
                      <a:pPr algn="ctr" fontAlgn="b"/>
                      <a:r>
                        <a:rPr kumimoji="0" lang="en-US" sz="2000" b="1" i="0" u="none" strike="noStrike" kern="1200" dirty="0">
                          <a:solidFill>
                            <a:schemeClr val="accent3">
                              <a:lumMod val="75000"/>
                            </a:schemeClr>
                          </a:solidFill>
                          <a:effectLst/>
                          <a:latin typeface="+mn-lt"/>
                          <a:ea typeface="+mn-ea"/>
                          <a:cs typeface="+mn-cs"/>
                        </a:rPr>
                        <a:t>309,345</a:t>
                      </a:r>
                    </a:p>
                  </a:txBody>
                  <a:tcPr marL="6910" marR="6910" marT="6910" marB="0" anchor="ctr" anchorCtr="1"/>
                </a:tc>
                <a:tc>
                  <a:txBody>
                    <a:bodyPr/>
                    <a:lstStyle/>
                    <a:p>
                      <a:pPr marL="0" algn="ctr" rtl="0" eaLnBrk="1" fontAlgn="b" latinLnBrk="0" hangingPunct="1"/>
                      <a:r>
                        <a:rPr kumimoji="0" lang="en-US" sz="2800" b="1" i="0" u="none" strike="noStrike" kern="1200" dirty="0">
                          <a:solidFill>
                            <a:schemeClr val="accent4"/>
                          </a:solidFill>
                          <a:effectLst/>
                          <a:latin typeface="+mn-lt"/>
                          <a:ea typeface="+mn-ea"/>
                          <a:cs typeface="+mn-cs"/>
                        </a:rPr>
                        <a:t>0</a:t>
                      </a:r>
                    </a:p>
                  </a:txBody>
                  <a:tcPr marL="6910" marR="6910" marT="6910" marB="0" anchor="ctr" anchorCtr="1"/>
                </a:tc>
                <a:tc>
                  <a:txBody>
                    <a:bodyPr/>
                    <a:lstStyle/>
                    <a:p>
                      <a:pPr marL="0" algn="ctr" rtl="0" eaLnBrk="1" fontAlgn="b" latinLnBrk="0" hangingPunct="1"/>
                      <a:r>
                        <a:rPr kumimoji="0" lang="en-US" sz="2000" b="1" i="0" u="none" strike="noStrike" kern="1200" dirty="0">
                          <a:solidFill>
                            <a:schemeClr val="accent3">
                              <a:lumMod val="75000"/>
                            </a:schemeClr>
                          </a:solidFill>
                          <a:effectLst/>
                          <a:latin typeface="+mn-lt"/>
                          <a:ea typeface="+mn-ea"/>
                          <a:cs typeface="+mn-cs"/>
                        </a:rPr>
                        <a:t>0</a:t>
                      </a:r>
                    </a:p>
                  </a:txBody>
                  <a:tcPr marL="6910" marR="6910" marT="6910" marB="0" anchor="ctr" anchorCtr="1"/>
                </a:tc>
                <a:tc>
                  <a:txBody>
                    <a:bodyPr/>
                    <a:lstStyle/>
                    <a:p>
                      <a:pPr algn="ctr" fontAlgn="b"/>
                      <a:r>
                        <a:rPr lang="en-US" sz="2800" b="1" i="0" u="none" strike="noStrike" dirty="0">
                          <a:solidFill>
                            <a:schemeClr val="accent4"/>
                          </a:solidFill>
                          <a:effectLst/>
                          <a:latin typeface="+mn-lt"/>
                        </a:rPr>
                        <a:t>992</a:t>
                      </a:r>
                    </a:p>
                  </a:txBody>
                  <a:tcPr marL="6910" marR="6910" marT="6910" marB="0" anchor="ctr" anchorCtr="1"/>
                </a:tc>
                <a:tc>
                  <a:txBody>
                    <a:bodyPr/>
                    <a:lstStyle/>
                    <a:p>
                      <a:pPr algn="ctr" fontAlgn="b"/>
                      <a:r>
                        <a:rPr lang="en-US" sz="2000" b="1" i="0" u="none" strike="noStrike" dirty="0">
                          <a:solidFill>
                            <a:schemeClr val="tx1"/>
                          </a:solidFill>
                          <a:effectLst/>
                          <a:latin typeface="+mn-lt"/>
                        </a:rPr>
                        <a:t>309,345</a:t>
                      </a:r>
                    </a:p>
                  </a:txBody>
                  <a:tcPr marL="6910" marR="6910" marT="6910" marB="0" anchor="ctr" anchorCtr="1"/>
                </a:tc>
                <a:extLst>
                  <a:ext uri="{0D108BD9-81ED-4DB2-BD59-A6C34878D82A}">
                    <a16:rowId xmlns:a16="http://schemas.microsoft.com/office/drawing/2014/main" val="1066593443"/>
                  </a:ext>
                </a:extLst>
              </a:tr>
            </a:tbl>
          </a:graphicData>
        </a:graphic>
      </p:graphicFrame>
      <p:sp>
        <p:nvSpPr>
          <p:cNvPr id="9" name="Rectangle 8">
            <a:extLst>
              <a:ext uri="{FF2B5EF4-FFF2-40B4-BE49-F238E27FC236}">
                <a16:creationId xmlns:a16="http://schemas.microsoft.com/office/drawing/2014/main" id="{C15AFB2D-595E-46E9-971B-7BAC974F4CAB}"/>
              </a:ext>
            </a:extLst>
          </p:cNvPr>
          <p:cNvSpPr/>
          <p:nvPr/>
        </p:nvSpPr>
        <p:spPr>
          <a:xfrm>
            <a:off x="3084435" y="3192873"/>
            <a:ext cx="2407198" cy="369332"/>
          </a:xfrm>
          <a:prstGeom prst="rect">
            <a:avLst/>
          </a:prstGeom>
        </p:spPr>
        <p:txBody>
          <a:bodyPr wrap="none">
            <a:spAutoFit/>
          </a:bodyPr>
          <a:lstStyle/>
          <a:p>
            <a:pPr algn="ctr"/>
            <a:r>
              <a:rPr lang="en-US" b="1" dirty="0"/>
              <a:t>Prior Year Comparisons</a:t>
            </a:r>
          </a:p>
        </p:txBody>
      </p:sp>
      <p:sp>
        <p:nvSpPr>
          <p:cNvPr id="11" name="TextBox 10">
            <a:extLst>
              <a:ext uri="{FF2B5EF4-FFF2-40B4-BE49-F238E27FC236}">
                <a16:creationId xmlns:a16="http://schemas.microsoft.com/office/drawing/2014/main" id="{2F9EEEE2-430D-4CAB-A518-11E717C6F467}"/>
              </a:ext>
            </a:extLst>
          </p:cNvPr>
          <p:cNvSpPr txBox="1"/>
          <p:nvPr/>
        </p:nvSpPr>
        <p:spPr>
          <a:xfrm>
            <a:off x="5253589" y="2721810"/>
            <a:ext cx="3703321" cy="353944"/>
          </a:xfrm>
          <a:prstGeom prst="rect">
            <a:avLst/>
          </a:prstGeom>
          <a:solidFill>
            <a:schemeClr val="accent2"/>
          </a:solidFill>
          <a:ln>
            <a:solidFill>
              <a:schemeClr val="bg1"/>
            </a:solidFill>
          </a:ln>
        </p:spPr>
        <p:txBody>
          <a:bodyPr wrap="square" rtlCol="0" anchor="b" anchorCtr="1">
            <a:spAutoFit/>
          </a:bodyPr>
          <a:lstStyle/>
          <a:p>
            <a:r>
              <a:rPr lang="en-US" sz="1700" b="1" dirty="0"/>
              <a:t>Total High Quality LEAs: </a:t>
            </a:r>
            <a:r>
              <a:rPr lang="en-US" sz="1700" dirty="0"/>
              <a:t>	</a:t>
            </a:r>
            <a:r>
              <a:rPr lang="en-US" sz="1700" b="1" dirty="0"/>
              <a:t>4 </a:t>
            </a:r>
            <a:r>
              <a:rPr lang="en-US" sz="1700" dirty="0"/>
              <a:t>    </a:t>
            </a:r>
          </a:p>
        </p:txBody>
      </p:sp>
      <p:sp>
        <p:nvSpPr>
          <p:cNvPr id="8" name="TextBox 7">
            <a:extLst>
              <a:ext uri="{FF2B5EF4-FFF2-40B4-BE49-F238E27FC236}">
                <a16:creationId xmlns:a16="http://schemas.microsoft.com/office/drawing/2014/main" id="{9E1D6B21-D61A-4272-BDF2-047C133BA0E0}"/>
              </a:ext>
            </a:extLst>
          </p:cNvPr>
          <p:cNvSpPr txBox="1"/>
          <p:nvPr/>
        </p:nvSpPr>
        <p:spPr>
          <a:xfrm>
            <a:off x="117709" y="2721811"/>
            <a:ext cx="4953001" cy="353943"/>
          </a:xfrm>
          <a:prstGeom prst="rect">
            <a:avLst/>
          </a:prstGeom>
          <a:solidFill>
            <a:schemeClr val="tx2">
              <a:lumMod val="20000"/>
              <a:lumOff val="80000"/>
            </a:schemeClr>
          </a:solidFill>
          <a:ln>
            <a:solidFill>
              <a:schemeClr val="bg1"/>
            </a:solidFill>
          </a:ln>
        </p:spPr>
        <p:txBody>
          <a:bodyPr wrap="square" rtlCol="0" anchor="b" anchorCtr="1">
            <a:spAutoFit/>
          </a:bodyPr>
          <a:lstStyle/>
          <a:p>
            <a:r>
              <a:rPr lang="en-US" sz="1700" b="1" dirty="0"/>
              <a:t>Total LEA Alternate Assessment Exemptions:     7 </a:t>
            </a:r>
            <a:r>
              <a:rPr lang="en-US" sz="1700" dirty="0"/>
              <a:t>   </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3316871554"/>
              </p:ext>
            </p:extLst>
          </p:nvPr>
        </p:nvGraphicFramePr>
        <p:xfrm>
          <a:off x="76200" y="1082040"/>
          <a:ext cx="8914999" cy="1622350"/>
        </p:xfrm>
        <a:graphic>
          <a:graphicData uri="http://schemas.openxmlformats.org/drawingml/2006/table">
            <a:tbl>
              <a:tblPr firstRow="1" bandRow="1">
                <a:tableStyleId>{93296810-A885-4BE3-A3E7-6D5BEEA58F35}</a:tableStyleId>
              </a:tblPr>
              <a:tblGrid>
                <a:gridCol w="952087">
                  <a:extLst>
                    <a:ext uri="{9D8B030D-6E8A-4147-A177-3AD203B41FA5}">
                      <a16:colId xmlns:a16="http://schemas.microsoft.com/office/drawing/2014/main" val="3494901603"/>
                    </a:ext>
                  </a:extLst>
                </a:gridCol>
                <a:gridCol w="1384854">
                  <a:extLst>
                    <a:ext uri="{9D8B030D-6E8A-4147-A177-3AD203B41FA5}">
                      <a16:colId xmlns:a16="http://schemas.microsoft.com/office/drawing/2014/main" val="3044144766"/>
                    </a:ext>
                  </a:extLst>
                </a:gridCol>
                <a:gridCol w="1384854">
                  <a:extLst>
                    <a:ext uri="{9D8B030D-6E8A-4147-A177-3AD203B41FA5}">
                      <a16:colId xmlns:a16="http://schemas.microsoft.com/office/drawing/2014/main" val="2759144079"/>
                    </a:ext>
                  </a:extLst>
                </a:gridCol>
                <a:gridCol w="1211748">
                  <a:extLst>
                    <a:ext uri="{9D8B030D-6E8A-4147-A177-3AD203B41FA5}">
                      <a16:colId xmlns:a16="http://schemas.microsoft.com/office/drawing/2014/main" val="3506651046"/>
                    </a:ext>
                  </a:extLst>
                </a:gridCol>
                <a:gridCol w="1211748">
                  <a:extLst>
                    <a:ext uri="{9D8B030D-6E8A-4147-A177-3AD203B41FA5}">
                      <a16:colId xmlns:a16="http://schemas.microsoft.com/office/drawing/2014/main" val="3697615001"/>
                    </a:ext>
                  </a:extLst>
                </a:gridCol>
                <a:gridCol w="1384854">
                  <a:extLst>
                    <a:ext uri="{9D8B030D-6E8A-4147-A177-3AD203B41FA5}">
                      <a16:colId xmlns:a16="http://schemas.microsoft.com/office/drawing/2014/main" val="1428911620"/>
                    </a:ext>
                  </a:extLst>
                </a:gridCol>
                <a:gridCol w="1384854">
                  <a:extLst>
                    <a:ext uri="{9D8B030D-6E8A-4147-A177-3AD203B41FA5}">
                      <a16:colId xmlns:a16="http://schemas.microsoft.com/office/drawing/2014/main" val="909622218"/>
                    </a:ext>
                  </a:extLst>
                </a:gridCol>
              </a:tblGrid>
              <a:tr h="370840">
                <a:tc>
                  <a:txBody>
                    <a:bodyPr/>
                    <a:lstStyle/>
                    <a:p>
                      <a:pPr algn="ctr"/>
                      <a:r>
                        <a:rPr lang="en-US" dirty="0"/>
                        <a:t>School Year</a:t>
                      </a:r>
                    </a:p>
                  </a:txBody>
                  <a:tcPr anchor="b"/>
                </a:tc>
                <a:tc>
                  <a:txBody>
                    <a:bodyPr/>
                    <a:lstStyle/>
                    <a:p>
                      <a:pPr algn="ctr"/>
                      <a:r>
                        <a:rPr lang="en-US" dirty="0"/>
                        <a:t>LEAs Completed</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strike="noStrike" dirty="0">
                          <a:solidFill>
                            <a:schemeClr val="bg1"/>
                          </a:solidFill>
                          <a:effectLst/>
                          <a:latin typeface="+mn-lt"/>
                        </a:rPr>
                        <a:t>Total Students  Completed</a:t>
                      </a:r>
                      <a:endParaRPr lang="en-US" dirty="0"/>
                    </a:p>
                  </a:txBody>
                  <a:tcPr anchor="b"/>
                </a:tc>
                <a:tc>
                  <a:txBody>
                    <a:bodyPr/>
                    <a:lstStyle/>
                    <a:p>
                      <a:pPr algn="ctr"/>
                      <a:r>
                        <a:rPr lang="en-US" dirty="0"/>
                        <a:t>LEAs Prepared</a:t>
                      </a:r>
                    </a:p>
                  </a:txBody>
                  <a:tcPr anchor="b"/>
                </a:tc>
                <a:tc>
                  <a:txBody>
                    <a:bodyPr/>
                    <a:lstStyle/>
                    <a:p>
                      <a:pPr algn="ctr"/>
                      <a:r>
                        <a:rPr lang="en-US" dirty="0"/>
                        <a:t>Total Students Prepared</a:t>
                      </a:r>
                    </a:p>
                  </a:txBody>
                  <a:tcPr anchor="b"/>
                </a:tc>
                <a:tc>
                  <a:txBody>
                    <a:bodyPr/>
                    <a:lstStyle/>
                    <a:p>
                      <a:pPr algn="ctr"/>
                      <a:r>
                        <a:rPr lang="en-US" dirty="0"/>
                        <a:t>Total Prepared &amp; Completed</a:t>
                      </a:r>
                    </a:p>
                  </a:txBody>
                  <a:tcPr anchor="b"/>
                </a:tc>
                <a:tc>
                  <a:txBody>
                    <a:bodyPr/>
                    <a:lstStyle/>
                    <a:p>
                      <a:pPr algn="ctr"/>
                      <a:r>
                        <a:rPr lang="en-US" dirty="0"/>
                        <a:t>Total Students Prepared &amp; Completed</a:t>
                      </a:r>
                    </a:p>
                  </a:txBody>
                  <a:tcPr anchor="b"/>
                </a:tc>
                <a:extLst>
                  <a:ext uri="{0D108BD9-81ED-4DB2-BD59-A6C34878D82A}">
                    <a16:rowId xmlns:a16="http://schemas.microsoft.com/office/drawing/2014/main" val="945061197"/>
                  </a:ext>
                </a:extLst>
              </a:tr>
              <a:tr h="370840">
                <a:tc>
                  <a:txBody>
                    <a:bodyPr/>
                    <a:lstStyle/>
                    <a:p>
                      <a:pPr>
                        <a:spcBef>
                          <a:spcPts val="600"/>
                        </a:spcBef>
                        <a:spcAft>
                          <a:spcPts val="600"/>
                        </a:spcAft>
                      </a:pPr>
                      <a:r>
                        <a:rPr lang="en-US" b="1" dirty="0"/>
                        <a:t>18-19</a:t>
                      </a:r>
                    </a:p>
                  </a:txBody>
                  <a:tcPr/>
                </a:tc>
                <a:tc>
                  <a:txBody>
                    <a:bodyPr/>
                    <a:lstStyle/>
                    <a:p>
                      <a:pPr algn="ctr" fontAlgn="b"/>
                      <a:r>
                        <a:rPr kumimoji="0" lang="en-US" sz="2800" b="1" i="0" u="none" strike="noStrike" kern="1200" dirty="0">
                          <a:solidFill>
                            <a:schemeClr val="accent4"/>
                          </a:solidFill>
                          <a:effectLst/>
                          <a:latin typeface="+mn-lt"/>
                          <a:ea typeface="+mn-ea"/>
                          <a:cs typeface="+mn-cs"/>
                        </a:rPr>
                        <a:t>1</a:t>
                      </a:r>
                    </a:p>
                  </a:txBody>
                  <a:tcPr marL="6910" marR="6910" marT="6910" marB="0" anchor="ctr" anchorCtr="1"/>
                </a:tc>
                <a:tc>
                  <a:txBody>
                    <a:bodyPr/>
                    <a:lstStyle/>
                    <a:p>
                      <a:pPr algn="ctr" fontAlgn="b"/>
                      <a:r>
                        <a:rPr kumimoji="0" lang="en-US" sz="2000" b="1" i="0" u="none" strike="noStrike" kern="1200" dirty="0">
                          <a:solidFill>
                            <a:schemeClr val="accent3">
                              <a:lumMod val="75000"/>
                            </a:schemeClr>
                          </a:solidFill>
                          <a:effectLst/>
                          <a:latin typeface="+mn-lt"/>
                          <a:ea typeface="+mn-ea"/>
                          <a:cs typeface="+mn-cs"/>
                        </a:rPr>
                        <a:t>1,179</a:t>
                      </a:r>
                    </a:p>
                  </a:txBody>
                  <a:tcPr marL="6910" marR="6910" marT="6910" marB="0" anchor="ctr" anchorCtr="1"/>
                </a:tc>
                <a:tc>
                  <a:txBody>
                    <a:bodyPr/>
                    <a:lstStyle/>
                    <a:p>
                      <a:pPr marL="0" algn="ctr" rtl="0" eaLnBrk="1" fontAlgn="b" latinLnBrk="0" hangingPunct="1"/>
                      <a:r>
                        <a:rPr kumimoji="0" lang="en-US" sz="2800" b="1" i="0" u="none" strike="noStrike" kern="1200" dirty="0">
                          <a:solidFill>
                            <a:schemeClr val="accent4"/>
                          </a:solidFill>
                          <a:effectLst/>
                          <a:latin typeface="+mn-lt"/>
                          <a:ea typeface="+mn-ea"/>
                          <a:cs typeface="+mn-cs"/>
                        </a:rPr>
                        <a:t>3</a:t>
                      </a:r>
                    </a:p>
                  </a:txBody>
                  <a:tcPr marL="6910" marR="6910" marT="6910" marB="0" anchor="ctr" anchorCtr="1"/>
                </a:tc>
                <a:tc>
                  <a:txBody>
                    <a:bodyPr/>
                    <a:lstStyle/>
                    <a:p>
                      <a:pPr marL="0" algn="ctr" rtl="0" eaLnBrk="1" fontAlgn="b" latinLnBrk="0" hangingPunct="1"/>
                      <a:r>
                        <a:rPr kumimoji="0" lang="en-US" sz="2000" b="1" i="0" u="none" strike="noStrike" kern="1200" dirty="0">
                          <a:solidFill>
                            <a:schemeClr val="accent3">
                              <a:lumMod val="75000"/>
                            </a:schemeClr>
                          </a:solidFill>
                          <a:effectLst/>
                          <a:latin typeface="+mn-lt"/>
                          <a:ea typeface="+mn-ea"/>
                          <a:cs typeface="+mn-cs"/>
                        </a:rPr>
                        <a:t>3,995</a:t>
                      </a:r>
                    </a:p>
                  </a:txBody>
                  <a:tcPr marL="6910" marR="6910" marT="6910" marB="0" anchor="ctr" anchorCtr="1"/>
                </a:tc>
                <a:tc>
                  <a:txBody>
                    <a:bodyPr/>
                    <a:lstStyle/>
                    <a:p>
                      <a:pPr algn="ctr" fontAlgn="b"/>
                      <a:r>
                        <a:rPr lang="en-US" sz="2800" b="1" i="0" u="none" strike="noStrike" dirty="0">
                          <a:solidFill>
                            <a:schemeClr val="accent4"/>
                          </a:solidFill>
                          <a:effectLst/>
                          <a:latin typeface="+mn-lt"/>
                        </a:rPr>
                        <a:t>4</a:t>
                      </a:r>
                    </a:p>
                  </a:txBody>
                  <a:tcPr marL="6910" marR="6910" marT="6910" marB="0" anchor="ctr" anchorCtr="1"/>
                </a:tc>
                <a:tc>
                  <a:txBody>
                    <a:bodyPr/>
                    <a:lstStyle/>
                    <a:p>
                      <a:pPr algn="ctr" fontAlgn="b"/>
                      <a:r>
                        <a:rPr lang="en-US" sz="2000" b="1" i="0" u="none" strike="noStrike" dirty="0">
                          <a:solidFill>
                            <a:schemeClr val="tx1"/>
                          </a:solidFill>
                          <a:effectLst/>
                          <a:latin typeface="+mn-lt"/>
                        </a:rPr>
                        <a:t>5,174</a:t>
                      </a:r>
                    </a:p>
                  </a:txBody>
                  <a:tcPr marL="6910" marR="6910" marT="6910" marB="0" anchor="ctr" anchorCtr="1"/>
                </a:tc>
                <a:extLst>
                  <a:ext uri="{0D108BD9-81ED-4DB2-BD59-A6C34878D82A}">
                    <a16:rowId xmlns:a16="http://schemas.microsoft.com/office/drawing/2014/main" val="470753568"/>
                  </a:ext>
                </a:extLst>
              </a:tr>
            </a:tbl>
          </a:graphicData>
        </a:graphic>
      </p:graphicFrame>
      <p:sp>
        <p:nvSpPr>
          <p:cNvPr id="2" name="Rectangle 1">
            <a:extLst>
              <a:ext uri="{FF2B5EF4-FFF2-40B4-BE49-F238E27FC236}">
                <a16:creationId xmlns:a16="http://schemas.microsoft.com/office/drawing/2014/main" id="{743110C3-B67E-4767-A19C-6ABA78D27369}"/>
              </a:ext>
            </a:extLst>
          </p:cNvPr>
          <p:cNvSpPr/>
          <p:nvPr/>
        </p:nvSpPr>
        <p:spPr>
          <a:xfrm>
            <a:off x="2424350" y="781050"/>
            <a:ext cx="3727367" cy="369332"/>
          </a:xfrm>
          <a:prstGeom prst="rect">
            <a:avLst/>
          </a:prstGeom>
        </p:spPr>
        <p:txBody>
          <a:bodyPr wrap="none">
            <a:spAutoFit/>
          </a:bodyPr>
          <a:lstStyle/>
          <a:p>
            <a:pPr algn="ctr"/>
            <a:r>
              <a:rPr lang="en-US" b="1" dirty="0"/>
              <a:t>2018-19 LEA counts as of 3/18/2019</a:t>
            </a:r>
          </a:p>
        </p:txBody>
      </p:sp>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Current status: public pre-k</a:t>
            </a:r>
          </a:p>
        </p:txBody>
      </p:sp>
    </p:spTree>
    <p:extLst>
      <p:ext uri="{BB962C8B-B14F-4D97-AF65-F5344CB8AC3E}">
        <p14:creationId xmlns:p14="http://schemas.microsoft.com/office/powerpoint/2010/main" val="877422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7</a:t>
            </a:fld>
            <a:endParaRPr lang="en-US" dirty="0"/>
          </a:p>
        </p:txBody>
      </p:sp>
      <p:graphicFrame>
        <p:nvGraphicFramePr>
          <p:cNvPr id="10" name="Content Placeholder 6">
            <a:extLst>
              <a:ext uri="{FF2B5EF4-FFF2-40B4-BE49-F238E27FC236}">
                <a16:creationId xmlns:a16="http://schemas.microsoft.com/office/drawing/2014/main" id="{D5E5B29E-9C3C-4523-8F2E-41C861E5D0A5}"/>
              </a:ext>
            </a:extLst>
          </p:cNvPr>
          <p:cNvGraphicFramePr>
            <a:graphicFrameLocks/>
          </p:cNvGraphicFramePr>
          <p:nvPr>
            <p:extLst/>
          </p:nvPr>
        </p:nvGraphicFramePr>
        <p:xfrm>
          <a:off x="72390" y="3489815"/>
          <a:ext cx="8914997" cy="2598743"/>
        </p:xfrm>
        <a:graphic>
          <a:graphicData uri="http://schemas.openxmlformats.org/drawingml/2006/table">
            <a:tbl>
              <a:tblPr firstRow="1" bandRow="1">
                <a:tableStyleId>{93296810-A885-4BE3-A3E7-6D5BEEA58F35}</a:tableStyleId>
              </a:tblPr>
              <a:tblGrid>
                <a:gridCol w="952087">
                  <a:extLst>
                    <a:ext uri="{9D8B030D-6E8A-4147-A177-3AD203B41FA5}">
                      <a16:colId xmlns:a16="http://schemas.microsoft.com/office/drawing/2014/main" val="3494901603"/>
                    </a:ext>
                  </a:extLst>
                </a:gridCol>
                <a:gridCol w="1384854">
                  <a:extLst>
                    <a:ext uri="{9D8B030D-6E8A-4147-A177-3AD203B41FA5}">
                      <a16:colId xmlns:a16="http://schemas.microsoft.com/office/drawing/2014/main" val="3044144766"/>
                    </a:ext>
                  </a:extLst>
                </a:gridCol>
                <a:gridCol w="1384854">
                  <a:extLst>
                    <a:ext uri="{9D8B030D-6E8A-4147-A177-3AD203B41FA5}">
                      <a16:colId xmlns:a16="http://schemas.microsoft.com/office/drawing/2014/main" val="2759144079"/>
                    </a:ext>
                  </a:extLst>
                </a:gridCol>
                <a:gridCol w="1211747">
                  <a:extLst>
                    <a:ext uri="{9D8B030D-6E8A-4147-A177-3AD203B41FA5}">
                      <a16:colId xmlns:a16="http://schemas.microsoft.com/office/drawing/2014/main" val="3506651046"/>
                    </a:ext>
                  </a:extLst>
                </a:gridCol>
                <a:gridCol w="1211747">
                  <a:extLst>
                    <a:ext uri="{9D8B030D-6E8A-4147-A177-3AD203B41FA5}">
                      <a16:colId xmlns:a16="http://schemas.microsoft.com/office/drawing/2014/main" val="3697615001"/>
                    </a:ext>
                  </a:extLst>
                </a:gridCol>
                <a:gridCol w="1384854">
                  <a:extLst>
                    <a:ext uri="{9D8B030D-6E8A-4147-A177-3AD203B41FA5}">
                      <a16:colId xmlns:a16="http://schemas.microsoft.com/office/drawing/2014/main" val="1428911620"/>
                    </a:ext>
                  </a:extLst>
                </a:gridCol>
                <a:gridCol w="1384854">
                  <a:extLst>
                    <a:ext uri="{9D8B030D-6E8A-4147-A177-3AD203B41FA5}">
                      <a16:colId xmlns:a16="http://schemas.microsoft.com/office/drawing/2014/main" val="909622218"/>
                    </a:ext>
                  </a:extLst>
                </a:gridCol>
              </a:tblGrid>
              <a:tr h="1297853">
                <a:tc>
                  <a:txBody>
                    <a:bodyPr/>
                    <a:lstStyle/>
                    <a:p>
                      <a:pPr algn="ctr"/>
                      <a:r>
                        <a:rPr lang="en-US" dirty="0"/>
                        <a:t>School Year</a:t>
                      </a:r>
                    </a:p>
                  </a:txBody>
                  <a:tcPr anchor="b"/>
                </a:tc>
                <a:tc>
                  <a:txBody>
                    <a:bodyPr/>
                    <a:lstStyle/>
                    <a:p>
                      <a:pPr algn="ctr"/>
                      <a:r>
                        <a:rPr lang="en-US" dirty="0"/>
                        <a:t>LEAs Completed</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strike="noStrike" dirty="0">
                          <a:solidFill>
                            <a:schemeClr val="bg1"/>
                          </a:solidFill>
                          <a:effectLst/>
                          <a:latin typeface="+mn-lt"/>
                        </a:rPr>
                        <a:t>Total Students  Completed</a:t>
                      </a:r>
                      <a:endParaRPr lang="en-US" dirty="0"/>
                    </a:p>
                  </a:txBody>
                  <a:tcPr anchor="b"/>
                </a:tc>
                <a:tc>
                  <a:txBody>
                    <a:bodyPr/>
                    <a:lstStyle/>
                    <a:p>
                      <a:pPr algn="ctr"/>
                      <a:r>
                        <a:rPr lang="en-US" dirty="0"/>
                        <a:t>LEAs Prepared</a:t>
                      </a:r>
                    </a:p>
                  </a:txBody>
                  <a:tcPr anchor="b"/>
                </a:tc>
                <a:tc>
                  <a:txBody>
                    <a:bodyPr/>
                    <a:lstStyle/>
                    <a:p>
                      <a:pPr algn="ctr"/>
                      <a:r>
                        <a:rPr lang="en-US" dirty="0"/>
                        <a:t>Total Students Prepared</a:t>
                      </a:r>
                    </a:p>
                  </a:txBody>
                  <a:tcPr anchor="b"/>
                </a:tc>
                <a:tc>
                  <a:txBody>
                    <a:bodyPr/>
                    <a:lstStyle/>
                    <a:p>
                      <a:pPr algn="ctr"/>
                      <a:r>
                        <a:rPr lang="en-US" dirty="0"/>
                        <a:t>Total Prepared &amp; Completed</a:t>
                      </a:r>
                    </a:p>
                  </a:txBody>
                  <a:tcPr anchor="b"/>
                </a:tc>
                <a:tc>
                  <a:txBody>
                    <a:bodyPr/>
                    <a:lstStyle/>
                    <a:p>
                      <a:pPr algn="ctr"/>
                      <a:r>
                        <a:rPr lang="en-US" dirty="0"/>
                        <a:t>Total Students Prepared &amp; Completed</a:t>
                      </a:r>
                    </a:p>
                  </a:txBody>
                  <a:tcPr anchor="b"/>
                </a:tc>
                <a:extLst>
                  <a:ext uri="{0D108BD9-81ED-4DB2-BD59-A6C34878D82A}">
                    <a16:rowId xmlns:a16="http://schemas.microsoft.com/office/drawing/2014/main" val="945061197"/>
                  </a:ext>
                </a:extLst>
              </a:tr>
              <a:tr h="381145">
                <a:tc>
                  <a:txBody>
                    <a:bodyPr/>
                    <a:lstStyle/>
                    <a:p>
                      <a:pPr>
                        <a:spcBef>
                          <a:spcPts val="600"/>
                        </a:spcBef>
                        <a:spcAft>
                          <a:spcPts val="600"/>
                        </a:spcAft>
                      </a:pPr>
                      <a:r>
                        <a:rPr lang="en-US" b="1" dirty="0">
                          <a:latin typeface="+mn-lt"/>
                        </a:rPr>
                        <a:t>17-18</a:t>
                      </a:r>
                    </a:p>
                  </a:txBody>
                  <a:tcPr anchor="ctr"/>
                </a:tc>
                <a:tc>
                  <a:txBody>
                    <a:bodyPr/>
                    <a:lstStyle/>
                    <a:p>
                      <a:pPr algn="ctr" fontAlgn="b"/>
                      <a:r>
                        <a:rPr kumimoji="0" lang="en-US" sz="2800" b="1" i="0" u="none" strike="noStrike" kern="1200" dirty="0">
                          <a:solidFill>
                            <a:schemeClr val="accent4"/>
                          </a:solidFill>
                          <a:effectLst/>
                          <a:latin typeface="+mn-lt"/>
                          <a:ea typeface="+mn-ea"/>
                          <a:cs typeface="+mn-cs"/>
                        </a:rPr>
                        <a:t>47</a:t>
                      </a:r>
                    </a:p>
                  </a:txBody>
                  <a:tcPr marL="6910" marR="6910" marT="6910" marB="0" anchor="ctr" anchorCtr="1"/>
                </a:tc>
                <a:tc>
                  <a:txBody>
                    <a:bodyPr/>
                    <a:lstStyle/>
                    <a:p>
                      <a:pPr algn="ctr" fontAlgn="b"/>
                      <a:r>
                        <a:rPr kumimoji="0" lang="en-US" sz="2000" b="1" i="0" u="none" strike="noStrike" kern="1200" dirty="0">
                          <a:solidFill>
                            <a:schemeClr val="accent3">
                              <a:lumMod val="75000"/>
                            </a:schemeClr>
                          </a:solidFill>
                          <a:effectLst/>
                          <a:latin typeface="+mn-lt"/>
                          <a:ea typeface="+mn-ea"/>
                          <a:cs typeface="+mn-cs"/>
                        </a:rPr>
                        <a:t>2,867</a:t>
                      </a:r>
                    </a:p>
                  </a:txBody>
                  <a:tcPr marL="6910" marR="6910" marT="6910" marB="0" anchor="ctr" anchorCtr="1"/>
                </a:tc>
                <a:tc>
                  <a:txBody>
                    <a:bodyPr/>
                    <a:lstStyle/>
                    <a:p>
                      <a:pPr marL="0" algn="ctr" rtl="0" eaLnBrk="1" fontAlgn="b" latinLnBrk="0" hangingPunct="1"/>
                      <a:r>
                        <a:rPr kumimoji="0" lang="en-US" sz="2800" b="1" i="0" u="none" strike="noStrike" kern="1200" dirty="0">
                          <a:solidFill>
                            <a:schemeClr val="accent4"/>
                          </a:solidFill>
                          <a:effectLst/>
                          <a:latin typeface="+mn-lt"/>
                          <a:ea typeface="+mn-ea"/>
                          <a:cs typeface="+mn-cs"/>
                        </a:rPr>
                        <a:t>2</a:t>
                      </a:r>
                    </a:p>
                  </a:txBody>
                  <a:tcPr marL="6910" marR="6910" marT="6910" marB="0" anchor="ctr" anchorCtr="1"/>
                </a:tc>
                <a:tc>
                  <a:txBody>
                    <a:bodyPr/>
                    <a:lstStyle/>
                    <a:p>
                      <a:pPr marL="0" algn="ctr" rtl="0" eaLnBrk="1" fontAlgn="b" latinLnBrk="0" hangingPunct="1"/>
                      <a:r>
                        <a:rPr kumimoji="0" lang="en-US" sz="2000" b="1" i="0" u="none" strike="noStrike" kern="1200" dirty="0">
                          <a:solidFill>
                            <a:schemeClr val="accent3">
                              <a:lumMod val="75000"/>
                            </a:schemeClr>
                          </a:solidFill>
                          <a:effectLst/>
                          <a:latin typeface="+mn-lt"/>
                          <a:ea typeface="+mn-ea"/>
                          <a:cs typeface="+mn-cs"/>
                        </a:rPr>
                        <a:t>2</a:t>
                      </a:r>
                    </a:p>
                  </a:txBody>
                  <a:tcPr marL="6910" marR="6910" marT="6910" marB="0" anchor="ctr" anchorCtr="1"/>
                </a:tc>
                <a:tc>
                  <a:txBody>
                    <a:bodyPr/>
                    <a:lstStyle/>
                    <a:p>
                      <a:pPr algn="ctr" fontAlgn="b"/>
                      <a:r>
                        <a:rPr lang="en-US" sz="2800" b="1" i="0" u="none" strike="noStrike" dirty="0">
                          <a:solidFill>
                            <a:schemeClr val="accent4"/>
                          </a:solidFill>
                          <a:effectLst/>
                          <a:latin typeface="+mn-lt"/>
                        </a:rPr>
                        <a:t>49</a:t>
                      </a:r>
                    </a:p>
                  </a:txBody>
                  <a:tcPr marL="6910" marR="6910" marT="6910" marB="0" anchor="ctr" anchorCtr="1"/>
                </a:tc>
                <a:tc>
                  <a:txBody>
                    <a:bodyPr/>
                    <a:lstStyle/>
                    <a:p>
                      <a:pPr algn="ctr" fontAlgn="b"/>
                      <a:r>
                        <a:rPr lang="en-US" sz="2000" b="1" i="0" u="none" strike="noStrike" dirty="0">
                          <a:solidFill>
                            <a:schemeClr val="tx1"/>
                          </a:solidFill>
                          <a:effectLst/>
                          <a:latin typeface="+mn-lt"/>
                        </a:rPr>
                        <a:t>2,869</a:t>
                      </a:r>
                    </a:p>
                  </a:txBody>
                  <a:tcPr marL="6910" marR="6910" marT="6910" marB="0" anchor="ctr" anchorCtr="1"/>
                </a:tc>
                <a:extLst>
                  <a:ext uri="{0D108BD9-81ED-4DB2-BD59-A6C34878D82A}">
                    <a16:rowId xmlns:a16="http://schemas.microsoft.com/office/drawing/2014/main" val="470753568"/>
                  </a:ext>
                </a:extLst>
              </a:tr>
              <a:tr h="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b="1" dirty="0">
                          <a:latin typeface="+mn-lt"/>
                        </a:rPr>
                        <a:t>16-17</a:t>
                      </a:r>
                    </a:p>
                  </a:txBody>
                  <a:tcPr anchor="ctr"/>
                </a:tc>
                <a:tc>
                  <a:txBody>
                    <a:bodyPr/>
                    <a:lstStyle/>
                    <a:p>
                      <a:pPr algn="ctr" fontAlgn="b"/>
                      <a:r>
                        <a:rPr kumimoji="0" lang="en-US" sz="2800" b="1" i="0" u="none" strike="noStrike" kern="1200" dirty="0">
                          <a:solidFill>
                            <a:schemeClr val="accent4"/>
                          </a:solidFill>
                          <a:effectLst/>
                          <a:latin typeface="+mn-lt"/>
                          <a:ea typeface="+mn-ea"/>
                          <a:cs typeface="+mn-cs"/>
                        </a:rPr>
                        <a:t>76</a:t>
                      </a:r>
                    </a:p>
                  </a:txBody>
                  <a:tcPr marL="6910" marR="6910" marT="6910" marB="0" anchor="ctr" anchorCtr="1"/>
                </a:tc>
                <a:tc>
                  <a:txBody>
                    <a:bodyPr/>
                    <a:lstStyle/>
                    <a:p>
                      <a:pPr algn="ctr" fontAlgn="b"/>
                      <a:r>
                        <a:rPr kumimoji="0" lang="en-US" sz="2000" b="1" i="0" u="none" strike="noStrike" kern="1200" dirty="0">
                          <a:solidFill>
                            <a:schemeClr val="accent3">
                              <a:lumMod val="75000"/>
                            </a:schemeClr>
                          </a:solidFill>
                          <a:effectLst/>
                          <a:latin typeface="+mn-lt"/>
                          <a:ea typeface="+mn-ea"/>
                          <a:cs typeface="+mn-cs"/>
                        </a:rPr>
                        <a:t>3,217</a:t>
                      </a:r>
                    </a:p>
                  </a:txBody>
                  <a:tcPr marL="6910" marR="6910" marT="6910" marB="0" anchor="ctr" anchorCtr="1"/>
                </a:tc>
                <a:tc>
                  <a:txBody>
                    <a:bodyPr/>
                    <a:lstStyle/>
                    <a:p>
                      <a:pPr marL="0" algn="ctr" rtl="0" eaLnBrk="1" fontAlgn="b" latinLnBrk="0" hangingPunct="1"/>
                      <a:r>
                        <a:rPr kumimoji="0" lang="en-US" sz="2800" b="1" i="0" u="none" strike="noStrike" kern="1200" dirty="0">
                          <a:solidFill>
                            <a:schemeClr val="accent4"/>
                          </a:solidFill>
                          <a:effectLst/>
                          <a:latin typeface="+mn-lt"/>
                          <a:ea typeface="+mn-ea"/>
                          <a:cs typeface="+mn-cs"/>
                        </a:rPr>
                        <a:t>3</a:t>
                      </a:r>
                    </a:p>
                  </a:txBody>
                  <a:tcPr marL="6910" marR="6910" marT="6910" marB="0" anchor="ctr" anchorCtr="1"/>
                </a:tc>
                <a:tc>
                  <a:txBody>
                    <a:bodyPr/>
                    <a:lstStyle/>
                    <a:p>
                      <a:pPr marL="0" algn="ctr" rtl="0" eaLnBrk="1" fontAlgn="b" latinLnBrk="0" hangingPunct="1"/>
                      <a:r>
                        <a:rPr kumimoji="0" lang="en-US" sz="2000" b="1" i="0" u="none" strike="noStrike" kern="1200" dirty="0">
                          <a:solidFill>
                            <a:schemeClr val="accent3">
                              <a:lumMod val="75000"/>
                            </a:schemeClr>
                          </a:solidFill>
                          <a:effectLst/>
                          <a:latin typeface="+mn-lt"/>
                          <a:ea typeface="+mn-ea"/>
                          <a:cs typeface="+mn-cs"/>
                        </a:rPr>
                        <a:t>29</a:t>
                      </a:r>
                    </a:p>
                  </a:txBody>
                  <a:tcPr marL="6910" marR="6910" marT="6910" marB="0" anchor="ctr" anchorCtr="1"/>
                </a:tc>
                <a:tc>
                  <a:txBody>
                    <a:bodyPr/>
                    <a:lstStyle/>
                    <a:p>
                      <a:pPr algn="ctr" fontAlgn="b"/>
                      <a:r>
                        <a:rPr lang="en-US" sz="2800" b="1" i="0" u="none" strike="noStrike" dirty="0">
                          <a:solidFill>
                            <a:schemeClr val="accent4"/>
                          </a:solidFill>
                          <a:effectLst/>
                          <a:latin typeface="+mn-lt"/>
                        </a:rPr>
                        <a:t>79</a:t>
                      </a:r>
                    </a:p>
                  </a:txBody>
                  <a:tcPr marL="6910" marR="6910" marT="6910" marB="0" anchor="ctr" anchorCtr="1"/>
                </a:tc>
                <a:tc>
                  <a:txBody>
                    <a:bodyPr/>
                    <a:lstStyle/>
                    <a:p>
                      <a:pPr algn="ctr" fontAlgn="b"/>
                      <a:r>
                        <a:rPr lang="en-US" sz="2000" b="1" i="0" u="none" strike="noStrike" dirty="0">
                          <a:solidFill>
                            <a:schemeClr val="tx1"/>
                          </a:solidFill>
                          <a:effectLst/>
                          <a:latin typeface="+mn-lt"/>
                        </a:rPr>
                        <a:t>3,246</a:t>
                      </a:r>
                    </a:p>
                  </a:txBody>
                  <a:tcPr marL="6910" marR="6910" marT="6910" marB="0" anchor="ctr" anchorCtr="1"/>
                </a:tc>
                <a:extLst>
                  <a:ext uri="{0D108BD9-81ED-4DB2-BD59-A6C34878D82A}">
                    <a16:rowId xmlns:a16="http://schemas.microsoft.com/office/drawing/2014/main" val="1366093922"/>
                  </a:ext>
                </a:extLst>
              </a:tr>
              <a:tr h="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b="1" dirty="0">
                          <a:latin typeface="+mn-lt"/>
                        </a:rPr>
                        <a:t>15-16</a:t>
                      </a:r>
                    </a:p>
                  </a:txBody>
                  <a:tcPr anchor="ctr"/>
                </a:tc>
                <a:tc>
                  <a:txBody>
                    <a:bodyPr/>
                    <a:lstStyle/>
                    <a:p>
                      <a:pPr algn="ctr" fontAlgn="b"/>
                      <a:r>
                        <a:rPr kumimoji="0" lang="en-US" sz="2800" b="1" i="0" u="none" strike="noStrike" kern="1200" dirty="0">
                          <a:solidFill>
                            <a:schemeClr val="accent4"/>
                          </a:solidFill>
                          <a:effectLst/>
                          <a:latin typeface="+mn-lt"/>
                          <a:ea typeface="+mn-ea"/>
                          <a:cs typeface="+mn-cs"/>
                        </a:rPr>
                        <a:t>-</a:t>
                      </a:r>
                    </a:p>
                  </a:txBody>
                  <a:tcPr marL="6910" marR="6910" marT="6910" marB="0" anchor="ctr" anchorCtr="1"/>
                </a:tc>
                <a:tc>
                  <a:txBody>
                    <a:bodyPr/>
                    <a:lstStyle/>
                    <a:p>
                      <a:pPr algn="ctr" fontAlgn="b"/>
                      <a:r>
                        <a:rPr kumimoji="0" lang="en-US" sz="2000" b="1" i="0" u="none" strike="noStrike" kern="1200" dirty="0">
                          <a:solidFill>
                            <a:schemeClr val="accent3">
                              <a:lumMod val="75000"/>
                            </a:schemeClr>
                          </a:solidFill>
                          <a:effectLst/>
                          <a:latin typeface="+mn-lt"/>
                          <a:ea typeface="+mn-ea"/>
                          <a:cs typeface="+mn-cs"/>
                        </a:rPr>
                        <a:t>-</a:t>
                      </a:r>
                    </a:p>
                  </a:txBody>
                  <a:tcPr marL="6910" marR="6910" marT="6910" marB="0" anchor="ctr" anchorCtr="1"/>
                </a:tc>
                <a:tc>
                  <a:txBody>
                    <a:bodyPr/>
                    <a:lstStyle/>
                    <a:p>
                      <a:pPr marL="0" algn="ctr" rtl="0" eaLnBrk="1" fontAlgn="b" latinLnBrk="0" hangingPunct="1"/>
                      <a:r>
                        <a:rPr kumimoji="0" lang="en-US" sz="2800" b="1" i="0" u="none" strike="noStrike" kern="1200" dirty="0">
                          <a:solidFill>
                            <a:schemeClr val="accent4"/>
                          </a:solidFill>
                          <a:effectLst/>
                          <a:latin typeface="+mn-lt"/>
                          <a:ea typeface="+mn-ea"/>
                          <a:cs typeface="+mn-cs"/>
                        </a:rPr>
                        <a:t>-</a:t>
                      </a:r>
                    </a:p>
                  </a:txBody>
                  <a:tcPr marL="6910" marR="6910" marT="6910" marB="0" anchor="ctr" anchorCtr="1"/>
                </a:tc>
                <a:tc>
                  <a:txBody>
                    <a:bodyPr/>
                    <a:lstStyle/>
                    <a:p>
                      <a:pPr marL="0" algn="ctr" rtl="0" eaLnBrk="1" fontAlgn="b" latinLnBrk="0" hangingPunct="1"/>
                      <a:r>
                        <a:rPr kumimoji="0" lang="en-US" sz="2000" b="1" i="0" u="none" strike="noStrike" kern="1200" dirty="0">
                          <a:solidFill>
                            <a:schemeClr val="accent3">
                              <a:lumMod val="75000"/>
                            </a:schemeClr>
                          </a:solidFill>
                          <a:effectLst/>
                          <a:latin typeface="+mn-lt"/>
                          <a:ea typeface="+mn-ea"/>
                          <a:cs typeface="+mn-cs"/>
                        </a:rPr>
                        <a:t>-</a:t>
                      </a:r>
                    </a:p>
                  </a:txBody>
                  <a:tcPr marL="6910" marR="6910" marT="6910" marB="0" anchor="ctr" anchorCtr="1"/>
                </a:tc>
                <a:tc>
                  <a:txBody>
                    <a:bodyPr/>
                    <a:lstStyle/>
                    <a:p>
                      <a:pPr algn="ctr" fontAlgn="b"/>
                      <a:r>
                        <a:rPr lang="en-US" sz="2800" b="1" i="0" u="none" strike="noStrike" dirty="0">
                          <a:solidFill>
                            <a:schemeClr val="accent4"/>
                          </a:solidFill>
                          <a:effectLst/>
                          <a:latin typeface="+mn-lt"/>
                        </a:rPr>
                        <a:t>-</a:t>
                      </a:r>
                    </a:p>
                  </a:txBody>
                  <a:tcPr marL="6910" marR="6910" marT="6910" marB="0" anchor="ctr" anchorCtr="1"/>
                </a:tc>
                <a:tc>
                  <a:txBody>
                    <a:bodyPr/>
                    <a:lstStyle/>
                    <a:p>
                      <a:pPr algn="ctr" fontAlgn="b"/>
                      <a:r>
                        <a:rPr lang="en-US" sz="2000" b="1" i="0" u="none" strike="noStrike" dirty="0">
                          <a:solidFill>
                            <a:schemeClr val="tx1"/>
                          </a:solidFill>
                          <a:effectLst/>
                          <a:latin typeface="+mn-lt"/>
                        </a:rPr>
                        <a:t>-</a:t>
                      </a:r>
                    </a:p>
                  </a:txBody>
                  <a:tcPr marL="6910" marR="6910" marT="6910" marB="0" anchor="ctr" anchorCtr="1"/>
                </a:tc>
                <a:extLst>
                  <a:ext uri="{0D108BD9-81ED-4DB2-BD59-A6C34878D82A}">
                    <a16:rowId xmlns:a16="http://schemas.microsoft.com/office/drawing/2014/main" val="1066593443"/>
                  </a:ext>
                </a:extLst>
              </a:tr>
            </a:tbl>
          </a:graphicData>
        </a:graphic>
      </p:graphicFrame>
      <p:sp>
        <p:nvSpPr>
          <p:cNvPr id="9" name="Rectangle 8">
            <a:extLst>
              <a:ext uri="{FF2B5EF4-FFF2-40B4-BE49-F238E27FC236}">
                <a16:creationId xmlns:a16="http://schemas.microsoft.com/office/drawing/2014/main" id="{C15AFB2D-595E-46E9-971B-7BAC974F4CAB}"/>
              </a:ext>
            </a:extLst>
          </p:cNvPr>
          <p:cNvSpPr/>
          <p:nvPr/>
        </p:nvSpPr>
        <p:spPr>
          <a:xfrm>
            <a:off x="2879644" y="3192873"/>
            <a:ext cx="2816797" cy="369332"/>
          </a:xfrm>
          <a:prstGeom prst="rect">
            <a:avLst/>
          </a:prstGeom>
        </p:spPr>
        <p:txBody>
          <a:bodyPr wrap="none">
            <a:spAutoFit/>
          </a:bodyPr>
          <a:lstStyle/>
          <a:p>
            <a:pPr algn="ctr"/>
            <a:r>
              <a:rPr lang="en-US" b="1" dirty="0"/>
              <a:t>Historical Accomplishments</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4163840007"/>
              </p:ext>
            </p:extLst>
          </p:nvPr>
        </p:nvGraphicFramePr>
        <p:xfrm>
          <a:off x="76200" y="1082040"/>
          <a:ext cx="8914999" cy="1559560"/>
        </p:xfrm>
        <a:graphic>
          <a:graphicData uri="http://schemas.openxmlformats.org/drawingml/2006/table">
            <a:tbl>
              <a:tblPr firstRow="1" bandRow="1">
                <a:tableStyleId>{93296810-A885-4BE3-A3E7-6D5BEEA58F35}</a:tableStyleId>
              </a:tblPr>
              <a:tblGrid>
                <a:gridCol w="952087">
                  <a:extLst>
                    <a:ext uri="{9D8B030D-6E8A-4147-A177-3AD203B41FA5}">
                      <a16:colId xmlns:a16="http://schemas.microsoft.com/office/drawing/2014/main" val="3494901603"/>
                    </a:ext>
                  </a:extLst>
                </a:gridCol>
                <a:gridCol w="1384854">
                  <a:extLst>
                    <a:ext uri="{9D8B030D-6E8A-4147-A177-3AD203B41FA5}">
                      <a16:colId xmlns:a16="http://schemas.microsoft.com/office/drawing/2014/main" val="3044144766"/>
                    </a:ext>
                  </a:extLst>
                </a:gridCol>
                <a:gridCol w="1384854">
                  <a:extLst>
                    <a:ext uri="{9D8B030D-6E8A-4147-A177-3AD203B41FA5}">
                      <a16:colId xmlns:a16="http://schemas.microsoft.com/office/drawing/2014/main" val="2759144079"/>
                    </a:ext>
                  </a:extLst>
                </a:gridCol>
                <a:gridCol w="1211748">
                  <a:extLst>
                    <a:ext uri="{9D8B030D-6E8A-4147-A177-3AD203B41FA5}">
                      <a16:colId xmlns:a16="http://schemas.microsoft.com/office/drawing/2014/main" val="3506651046"/>
                    </a:ext>
                  </a:extLst>
                </a:gridCol>
                <a:gridCol w="1211748">
                  <a:extLst>
                    <a:ext uri="{9D8B030D-6E8A-4147-A177-3AD203B41FA5}">
                      <a16:colId xmlns:a16="http://schemas.microsoft.com/office/drawing/2014/main" val="3697615001"/>
                    </a:ext>
                  </a:extLst>
                </a:gridCol>
                <a:gridCol w="1384854">
                  <a:extLst>
                    <a:ext uri="{9D8B030D-6E8A-4147-A177-3AD203B41FA5}">
                      <a16:colId xmlns:a16="http://schemas.microsoft.com/office/drawing/2014/main" val="1428911620"/>
                    </a:ext>
                  </a:extLst>
                </a:gridCol>
                <a:gridCol w="1384854">
                  <a:extLst>
                    <a:ext uri="{9D8B030D-6E8A-4147-A177-3AD203B41FA5}">
                      <a16:colId xmlns:a16="http://schemas.microsoft.com/office/drawing/2014/main" val="909622218"/>
                    </a:ext>
                  </a:extLst>
                </a:gridCol>
              </a:tblGrid>
              <a:tr h="370840">
                <a:tc>
                  <a:txBody>
                    <a:bodyPr/>
                    <a:lstStyle/>
                    <a:p>
                      <a:pPr algn="ctr"/>
                      <a:r>
                        <a:rPr lang="en-US" dirty="0"/>
                        <a:t>School Year</a:t>
                      </a:r>
                    </a:p>
                  </a:txBody>
                  <a:tcPr anchor="b"/>
                </a:tc>
                <a:tc>
                  <a:txBody>
                    <a:bodyPr/>
                    <a:lstStyle/>
                    <a:p>
                      <a:pPr algn="ctr"/>
                      <a:r>
                        <a:rPr lang="en-US" dirty="0"/>
                        <a:t>Private</a:t>
                      </a:r>
                      <a:br>
                        <a:rPr lang="en-US" dirty="0"/>
                      </a:br>
                      <a:r>
                        <a:rPr lang="en-US" dirty="0"/>
                        <a:t> pre-Ks Completed</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strike="noStrike" dirty="0">
                          <a:solidFill>
                            <a:schemeClr val="bg1"/>
                          </a:solidFill>
                          <a:effectLst/>
                          <a:latin typeface="+mn-lt"/>
                        </a:rPr>
                        <a:t>Total Students  Completed</a:t>
                      </a:r>
                      <a:endParaRPr lang="en-US" dirty="0"/>
                    </a:p>
                  </a:txBody>
                  <a:tcPr anchor="b"/>
                </a:tc>
                <a:tc>
                  <a:txBody>
                    <a:bodyPr/>
                    <a:lstStyle/>
                    <a:p>
                      <a:pPr algn="ctr"/>
                      <a:r>
                        <a:rPr lang="en-US" dirty="0"/>
                        <a:t>Private pre-Ks</a:t>
                      </a:r>
                    </a:p>
                    <a:p>
                      <a:pPr algn="ctr"/>
                      <a:r>
                        <a:rPr lang="en-US" dirty="0"/>
                        <a:t>Prepared</a:t>
                      </a:r>
                    </a:p>
                  </a:txBody>
                  <a:tcPr anchor="b"/>
                </a:tc>
                <a:tc>
                  <a:txBody>
                    <a:bodyPr/>
                    <a:lstStyle/>
                    <a:p>
                      <a:pPr algn="ctr"/>
                      <a:r>
                        <a:rPr lang="en-US" dirty="0"/>
                        <a:t>Total Students Prepared</a:t>
                      </a:r>
                    </a:p>
                  </a:txBody>
                  <a:tcPr anchor="b"/>
                </a:tc>
                <a:tc>
                  <a:txBody>
                    <a:bodyPr/>
                    <a:lstStyle/>
                    <a:p>
                      <a:pPr algn="ctr"/>
                      <a:r>
                        <a:rPr lang="en-US" dirty="0"/>
                        <a:t>Total Prepared &amp; Completed</a:t>
                      </a:r>
                    </a:p>
                  </a:txBody>
                  <a:tcPr anchor="b"/>
                </a:tc>
                <a:tc>
                  <a:txBody>
                    <a:bodyPr/>
                    <a:lstStyle/>
                    <a:p>
                      <a:pPr algn="ctr"/>
                      <a:r>
                        <a:rPr lang="en-US" dirty="0"/>
                        <a:t>Total Students Prepared &amp; Completed</a:t>
                      </a:r>
                    </a:p>
                  </a:txBody>
                  <a:tcPr anchor="b"/>
                </a:tc>
                <a:extLst>
                  <a:ext uri="{0D108BD9-81ED-4DB2-BD59-A6C34878D82A}">
                    <a16:rowId xmlns:a16="http://schemas.microsoft.com/office/drawing/2014/main" val="945061197"/>
                  </a:ext>
                </a:extLst>
              </a:tr>
              <a:tr h="370840">
                <a:tc>
                  <a:txBody>
                    <a:bodyPr/>
                    <a:lstStyle/>
                    <a:p>
                      <a:pPr>
                        <a:spcBef>
                          <a:spcPts val="600"/>
                        </a:spcBef>
                        <a:spcAft>
                          <a:spcPts val="600"/>
                        </a:spcAft>
                      </a:pPr>
                      <a:r>
                        <a:rPr lang="en-US" b="1" dirty="0"/>
                        <a:t>18-19</a:t>
                      </a:r>
                    </a:p>
                  </a:txBody>
                  <a:tcPr anchor="ctr"/>
                </a:tc>
                <a:tc>
                  <a:txBody>
                    <a:bodyPr/>
                    <a:lstStyle/>
                    <a:p>
                      <a:pPr algn="ctr" fontAlgn="b"/>
                      <a:r>
                        <a:rPr lang="en-US" sz="1800" b="1" i="0" u="none" strike="noStrike" dirty="0">
                          <a:solidFill>
                            <a:schemeClr val="accent4"/>
                          </a:solidFill>
                          <a:effectLst/>
                          <a:latin typeface="+mn-lt"/>
                        </a:rPr>
                        <a:t>*</a:t>
                      </a:r>
                    </a:p>
                  </a:txBody>
                  <a:tcPr marL="6910" marR="6910" marT="6910" marB="0" anchor="ctr"/>
                </a:tc>
                <a:tc>
                  <a:txBody>
                    <a:bodyPr/>
                    <a:lstStyle/>
                    <a:p>
                      <a:pPr algn="ctr" fontAlgn="b"/>
                      <a:r>
                        <a:rPr lang="en-US" sz="1800" b="1" i="0" u="none" strike="noStrike" dirty="0">
                          <a:solidFill>
                            <a:schemeClr val="accent3">
                              <a:lumMod val="75000"/>
                            </a:schemeClr>
                          </a:solidFill>
                          <a:effectLst/>
                          <a:latin typeface="+mn-lt"/>
                        </a:rPr>
                        <a:t>*</a:t>
                      </a:r>
                    </a:p>
                  </a:txBody>
                  <a:tcPr marL="6910" marR="6910" marT="6910" marB="0" anchor="ctr"/>
                </a:tc>
                <a:tc>
                  <a:txBody>
                    <a:bodyPr/>
                    <a:lstStyle/>
                    <a:p>
                      <a:pPr algn="ctr" fontAlgn="b"/>
                      <a:r>
                        <a:rPr lang="en-US" sz="1800" b="1" i="0" u="none" strike="noStrike" dirty="0">
                          <a:solidFill>
                            <a:schemeClr val="accent4"/>
                          </a:solidFill>
                          <a:effectLst/>
                          <a:latin typeface="+mn-lt"/>
                        </a:rPr>
                        <a:t>*</a:t>
                      </a:r>
                    </a:p>
                  </a:txBody>
                  <a:tcPr marL="6910" marR="6910" marT="6910" marB="0" anchor="ctr"/>
                </a:tc>
                <a:tc>
                  <a:txBody>
                    <a:bodyPr/>
                    <a:lstStyle/>
                    <a:p>
                      <a:pPr algn="ctr" fontAlgn="b"/>
                      <a:r>
                        <a:rPr lang="en-US" sz="1800" b="1" i="0" u="none" strike="noStrike" dirty="0">
                          <a:solidFill>
                            <a:schemeClr val="accent3">
                              <a:lumMod val="75000"/>
                            </a:schemeClr>
                          </a:solidFill>
                          <a:effectLst/>
                          <a:latin typeface="+mn-lt"/>
                        </a:rPr>
                        <a:t>*</a:t>
                      </a:r>
                    </a:p>
                  </a:txBody>
                  <a:tcPr marL="6910" marR="6910" marT="6910" marB="0" anchor="ctr"/>
                </a:tc>
                <a:tc>
                  <a:txBody>
                    <a:bodyPr/>
                    <a:lstStyle/>
                    <a:p>
                      <a:pPr algn="ctr" fontAlgn="b"/>
                      <a:r>
                        <a:rPr lang="en-US" sz="1800" b="1" i="0" u="none" strike="noStrike" dirty="0">
                          <a:solidFill>
                            <a:schemeClr val="accent4"/>
                          </a:solidFill>
                          <a:effectLst/>
                          <a:latin typeface="+mn-lt"/>
                        </a:rPr>
                        <a:t>*</a:t>
                      </a:r>
                    </a:p>
                  </a:txBody>
                  <a:tcPr marL="6910" marR="6910" marT="6910" marB="0" anchor="ctr"/>
                </a:tc>
                <a:tc>
                  <a:txBody>
                    <a:bodyPr/>
                    <a:lstStyle/>
                    <a:p>
                      <a:pPr algn="ctr" fontAlgn="b"/>
                      <a:r>
                        <a:rPr lang="en-US" sz="1800" b="1" i="0" u="none" strike="noStrike" dirty="0">
                          <a:solidFill>
                            <a:schemeClr val="tx1"/>
                          </a:solidFill>
                          <a:effectLst/>
                          <a:latin typeface="+mn-lt"/>
                        </a:rPr>
                        <a:t>*</a:t>
                      </a:r>
                    </a:p>
                  </a:txBody>
                  <a:tcPr marL="6910" marR="6910" marT="6910" marB="0" anchor="ctr"/>
                </a:tc>
                <a:extLst>
                  <a:ext uri="{0D108BD9-81ED-4DB2-BD59-A6C34878D82A}">
                    <a16:rowId xmlns:a16="http://schemas.microsoft.com/office/drawing/2014/main" val="470753568"/>
                  </a:ext>
                </a:extLst>
              </a:tr>
            </a:tbl>
          </a:graphicData>
        </a:graphic>
      </p:graphicFrame>
      <p:sp>
        <p:nvSpPr>
          <p:cNvPr id="2" name="Rectangle 1">
            <a:extLst>
              <a:ext uri="{FF2B5EF4-FFF2-40B4-BE49-F238E27FC236}">
                <a16:creationId xmlns:a16="http://schemas.microsoft.com/office/drawing/2014/main" id="{743110C3-B67E-4767-A19C-6ABA78D27369}"/>
              </a:ext>
            </a:extLst>
          </p:cNvPr>
          <p:cNvSpPr/>
          <p:nvPr/>
        </p:nvSpPr>
        <p:spPr>
          <a:xfrm>
            <a:off x="2424350" y="781050"/>
            <a:ext cx="3727367" cy="369332"/>
          </a:xfrm>
          <a:prstGeom prst="rect">
            <a:avLst/>
          </a:prstGeom>
        </p:spPr>
        <p:txBody>
          <a:bodyPr wrap="none">
            <a:spAutoFit/>
          </a:bodyPr>
          <a:lstStyle/>
          <a:p>
            <a:pPr algn="ctr"/>
            <a:r>
              <a:rPr lang="en-US" b="1" dirty="0"/>
              <a:t>2018-19 LEA counts as of 3/18/2019</a:t>
            </a:r>
          </a:p>
        </p:txBody>
      </p:sp>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Current status: private pre-k</a:t>
            </a:r>
          </a:p>
        </p:txBody>
      </p:sp>
    </p:spTree>
    <p:extLst>
      <p:ext uri="{BB962C8B-B14F-4D97-AF65-F5344CB8AC3E}">
        <p14:creationId xmlns:p14="http://schemas.microsoft.com/office/powerpoint/2010/main" val="1601210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COLLECTION DUE DATES PRE-K</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4163930404"/>
              </p:ext>
            </p:extLst>
          </p:nvPr>
        </p:nvGraphicFramePr>
        <p:xfrm>
          <a:off x="481926" y="1166934"/>
          <a:ext cx="8204874" cy="5095240"/>
        </p:xfrm>
        <a:graphic>
          <a:graphicData uri="http://schemas.openxmlformats.org/drawingml/2006/table">
            <a:tbl>
              <a:tblPr firstRow="1" bandRow="1">
                <a:tableStyleId>{93296810-A885-4BE3-A3E7-6D5BEEA58F35}</a:tableStyleId>
              </a:tblPr>
              <a:tblGrid>
                <a:gridCol w="3871854">
                  <a:extLst>
                    <a:ext uri="{9D8B030D-6E8A-4147-A177-3AD203B41FA5}">
                      <a16:colId xmlns:a16="http://schemas.microsoft.com/office/drawing/2014/main" val="3494901603"/>
                    </a:ext>
                  </a:extLst>
                </a:gridCol>
                <a:gridCol w="4333020">
                  <a:extLst>
                    <a:ext uri="{9D8B030D-6E8A-4147-A177-3AD203B41FA5}">
                      <a16:colId xmlns:a16="http://schemas.microsoft.com/office/drawing/2014/main" val="3044144766"/>
                    </a:ext>
                  </a:extLst>
                </a:gridCol>
              </a:tblGrid>
              <a:tr h="370840">
                <a:tc gridSpan="2">
                  <a:txBody>
                    <a:bodyPr/>
                    <a:lstStyle/>
                    <a:p>
                      <a:pPr algn="ctr"/>
                      <a:r>
                        <a:rPr lang="en-US" dirty="0"/>
                        <a:t>2018-2019 Public and Private pre-K ECDS Collections</a:t>
                      </a:r>
                    </a:p>
                  </a:txBody>
                  <a:tcPr/>
                </a:tc>
                <a:tc hMerge="1">
                  <a:txBody>
                    <a:bodyPr/>
                    <a:lstStyle/>
                    <a:p>
                      <a:endParaRPr lang="en-US" dirty="0"/>
                    </a:p>
                  </a:txBody>
                  <a:tcPr/>
                </a:tc>
                <a:extLst>
                  <a:ext uri="{0D108BD9-81ED-4DB2-BD59-A6C34878D82A}">
                    <a16:rowId xmlns:a16="http://schemas.microsoft.com/office/drawing/2014/main" val="945061197"/>
                  </a:ext>
                </a:extLst>
              </a:tr>
              <a:tr h="281016">
                <a:tc>
                  <a:txBody>
                    <a:bodyPr/>
                    <a:lstStyle/>
                    <a:p>
                      <a:pPr algn="l"/>
                      <a:r>
                        <a:rPr lang="en-US" b="1" dirty="0"/>
                        <a:t>Public pre-K PEIMS SUMR data:</a:t>
                      </a:r>
                    </a:p>
                    <a:p>
                      <a:pPr marL="285750" indent="-285750" algn="l">
                        <a:buFont typeface="Arial" panose="020B0604020202020204" pitchFamily="34" charset="0"/>
                        <a:buChar char="•"/>
                      </a:pPr>
                      <a:r>
                        <a:rPr lang="en-US" sz="1800" dirty="0"/>
                        <a:t>Demographics (Student and Staff)</a:t>
                      </a:r>
                    </a:p>
                    <a:p>
                      <a:pPr marL="285750" indent="-285750" algn="l">
                        <a:buFont typeface="Arial" panose="020B0604020202020204" pitchFamily="34" charset="0"/>
                        <a:buChar char="•"/>
                      </a:pPr>
                      <a:r>
                        <a:rPr lang="en-US" sz="1800" dirty="0"/>
                        <a:t>Classroom Link Information</a:t>
                      </a:r>
                    </a:p>
                    <a:p>
                      <a:pPr marL="285750" indent="-285750" algn="l">
                        <a:buFont typeface="Arial" panose="020B0604020202020204" pitchFamily="34" charset="0"/>
                        <a:buChar char="•"/>
                      </a:pPr>
                      <a:r>
                        <a:rPr lang="en-US" sz="1800" dirty="0"/>
                        <a:t>Special Programs data</a:t>
                      </a:r>
                      <a:endParaRPr lang="en-US" dirty="0"/>
                    </a:p>
                  </a:txBody>
                  <a:tcPr/>
                </a:tc>
                <a:tc>
                  <a:txBody>
                    <a:bodyPr/>
                    <a:lstStyle/>
                    <a:p>
                      <a:pPr marL="0" indent="0" algn="l"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Required for all LEAs administering a pre-K program:</a:t>
                      </a:r>
                    </a:p>
                    <a:p>
                      <a:pPr marL="0" indent="0" algn="ctr" rtl="0" eaLnBrk="1" latinLnBrk="0" hangingPunct="1">
                        <a:spcBef>
                          <a:spcPts val="600"/>
                        </a:spcBef>
                        <a:spcAft>
                          <a:spcPts val="600"/>
                        </a:spcAft>
                        <a:buFont typeface="Arial" pitchFamily="34" charset="0"/>
                        <a:buNone/>
                      </a:pPr>
                      <a:r>
                        <a:rPr lang="en-US" sz="1800" b="1" dirty="0"/>
                        <a:t>Due: July 18, 2019</a:t>
                      </a: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470753568"/>
                  </a:ext>
                </a:extLst>
              </a:tr>
              <a:tr h="370840">
                <a:tc>
                  <a:txBody>
                    <a:bodyPr/>
                    <a:lstStyle/>
                    <a:p>
                      <a:pPr marL="0" indent="0" algn="l">
                        <a:buFontTx/>
                        <a:buNone/>
                      </a:pPr>
                      <a:r>
                        <a:rPr lang="en-US" b="1" dirty="0"/>
                        <a:t>Public pre-K assessment data:</a:t>
                      </a:r>
                    </a:p>
                    <a:p>
                      <a:pPr marL="285750" indent="-285750" algn="l">
                        <a:buFont typeface="Arial" panose="020B0604020202020204" pitchFamily="34" charset="0"/>
                        <a:buChar char="•"/>
                      </a:pPr>
                      <a:r>
                        <a:rPr lang="en-US" sz="1800" dirty="0"/>
                        <a:t>BOY PK Assessment</a:t>
                      </a:r>
                    </a:p>
                    <a:p>
                      <a:pPr marL="285750" indent="-285750" algn="l">
                        <a:buFont typeface="Arial" panose="020B0604020202020204" pitchFamily="34" charset="0"/>
                        <a:buChar char="•"/>
                      </a:pPr>
                      <a:r>
                        <a:rPr lang="en-US" sz="1800" dirty="0"/>
                        <a:t>EOY PK Assessment Data</a:t>
                      </a:r>
                      <a:endParaRPr lang="en-US" dirty="0"/>
                    </a:p>
                  </a:txBody>
                  <a:tcPr/>
                </a:tc>
                <a:tc>
                  <a:txBody>
                    <a:bodyPr/>
                    <a:lstStyle/>
                    <a:p>
                      <a:pPr marL="0" indent="0" algn="l"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Required for LEAs that administer a Commissioner approved assessment from the Assessment Specifications in </a:t>
                      </a:r>
                      <a:r>
                        <a:rPr kumimoji="0" lang="en-US" i="1" kern="1200" dirty="0">
                          <a:solidFill>
                            <a:schemeClr val="dk1"/>
                          </a:solidFill>
                          <a:latin typeface="+mn-lt"/>
                          <a:ea typeface="+mn-ea"/>
                          <a:cs typeface="+mn-cs"/>
                        </a:rPr>
                        <a:t>TEDS Section 10:</a:t>
                      </a:r>
                    </a:p>
                    <a:p>
                      <a:pPr marL="0" marR="0" lvl="0"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1800" b="1" dirty="0"/>
                        <a:t>Due: July 18, 2019</a:t>
                      </a:r>
                      <a:endParaRPr kumimoji="0" lang="en-US" i="1" kern="1200" dirty="0">
                        <a:solidFill>
                          <a:schemeClr val="dk1"/>
                        </a:solidFill>
                        <a:latin typeface="+mn-lt"/>
                        <a:ea typeface="+mn-ea"/>
                        <a:cs typeface="+mn-cs"/>
                      </a:endParaRPr>
                    </a:p>
                  </a:txBody>
                  <a:tcPr/>
                </a:tc>
                <a:extLst>
                  <a:ext uri="{0D108BD9-81ED-4DB2-BD59-A6C34878D82A}">
                    <a16:rowId xmlns:a16="http://schemas.microsoft.com/office/drawing/2014/main" val="3308547975"/>
                  </a:ext>
                </a:extLst>
              </a:tr>
              <a:tr h="370840">
                <a:tc>
                  <a:txBody>
                    <a:bodyPr/>
                    <a:lstStyle/>
                    <a:p>
                      <a:pPr marL="0" indent="0" algn="l">
                        <a:buFontTx/>
                        <a:buNone/>
                      </a:pPr>
                      <a:r>
                        <a:rPr lang="en-US" b="1" dirty="0"/>
                        <a:t>Private pre-K data:</a:t>
                      </a:r>
                    </a:p>
                    <a:p>
                      <a:pPr marL="285750" indent="-285750" algn="l">
                        <a:buFont typeface="Arial" panose="020B0604020202020204" pitchFamily="34" charset="0"/>
                        <a:buChar char="•"/>
                      </a:pPr>
                      <a:r>
                        <a:rPr lang="en-US" sz="1800" dirty="0"/>
                        <a:t>Demographics (Student and Staff)</a:t>
                      </a:r>
                    </a:p>
                    <a:p>
                      <a:pPr marL="285750" indent="-285750" algn="l">
                        <a:buFont typeface="Arial" panose="020B0604020202020204" pitchFamily="34" charset="0"/>
                        <a:buChar char="•"/>
                      </a:pPr>
                      <a:r>
                        <a:rPr lang="en-US" sz="1800" dirty="0"/>
                        <a:t>Special Programs data</a:t>
                      </a:r>
                      <a:endParaRPr lang="en-US" dirty="0"/>
                    </a:p>
                  </a:txBody>
                  <a:tcPr/>
                </a:tc>
                <a:tc>
                  <a:txBody>
                    <a:bodyPr/>
                    <a:lstStyle/>
                    <a:p>
                      <a:pPr marL="0" indent="0" algn="l" rtl="0" eaLnBrk="1" latinLnBrk="0" hangingPunct="1">
                        <a:spcBef>
                          <a:spcPts val="600"/>
                        </a:spcBef>
                        <a:spcAft>
                          <a:spcPts val="600"/>
                        </a:spcAft>
                        <a:buFont typeface="Arial" pitchFamily="34" charset="0"/>
                        <a:buNone/>
                      </a:pPr>
                      <a:r>
                        <a:rPr kumimoji="0" lang="en-US" b="1" kern="1200" dirty="0">
                          <a:solidFill>
                            <a:schemeClr val="dk1"/>
                          </a:solidFill>
                          <a:latin typeface="+mn-lt"/>
                          <a:ea typeface="+mn-ea"/>
                          <a:cs typeface="+mn-cs"/>
                        </a:rPr>
                        <a:t>Optional </a:t>
                      </a:r>
                      <a:r>
                        <a:rPr kumimoji="0" lang="en-US" kern="1200" dirty="0">
                          <a:solidFill>
                            <a:schemeClr val="dk1"/>
                          </a:solidFill>
                          <a:latin typeface="+mn-lt"/>
                          <a:ea typeface="+mn-ea"/>
                          <a:cs typeface="+mn-cs"/>
                        </a:rPr>
                        <a:t>to submit for participating Private pre-Ks:</a:t>
                      </a:r>
                    </a:p>
                    <a:p>
                      <a:pPr marL="0" indent="0" algn="ctr" rtl="0" eaLnBrk="1" latinLnBrk="0" hangingPunct="1">
                        <a:spcBef>
                          <a:spcPts val="600"/>
                        </a:spcBef>
                        <a:spcAft>
                          <a:spcPts val="600"/>
                        </a:spcAft>
                        <a:buFont typeface="Arial" pitchFamily="34" charset="0"/>
                        <a:buNone/>
                      </a:pPr>
                      <a:r>
                        <a:rPr lang="en-US" sz="1800" b="1" dirty="0"/>
                        <a:t>Due: July 18, 2019</a:t>
                      </a:r>
                    </a:p>
                    <a:p>
                      <a:pPr marL="0" marR="0" lvl="0"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US" sz="1800" b="0" dirty="0"/>
                        <a:t>A</a:t>
                      </a:r>
                      <a:r>
                        <a:rPr lang="en-US" sz="1800" dirty="0"/>
                        <a:t>pplication deadline for BPD</a:t>
                      </a:r>
                      <a:br>
                        <a:rPr lang="en-US" sz="1800" dirty="0"/>
                      </a:br>
                      <a:r>
                        <a:rPr lang="en-US" sz="1800" dirty="0"/>
                        <a:t>(Business Partner Directory) Org#s</a:t>
                      </a:r>
                    </a:p>
                    <a:p>
                      <a:pPr marL="0" marR="0" lvl="0"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1800" dirty="0"/>
                        <a:t> </a:t>
                      </a:r>
                      <a:r>
                        <a:rPr lang="en-US" sz="1800" b="1" dirty="0"/>
                        <a:t>Due:</a:t>
                      </a:r>
                      <a:r>
                        <a:rPr lang="en-US" sz="1800" dirty="0"/>
                        <a:t> </a:t>
                      </a:r>
                      <a:r>
                        <a:rPr lang="en-US" sz="1800" b="1" dirty="0"/>
                        <a:t>May 28, 2019</a:t>
                      </a: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373289730"/>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8</a:t>
            </a:fld>
            <a:endParaRPr lang="en-US" dirty="0"/>
          </a:p>
        </p:txBody>
      </p:sp>
    </p:spTree>
    <p:extLst>
      <p:ext uri="{BB962C8B-B14F-4D97-AF65-F5344CB8AC3E}">
        <p14:creationId xmlns:p14="http://schemas.microsoft.com/office/powerpoint/2010/main" val="293196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9</a:t>
            </a:fld>
            <a:endParaRPr lang="en-US" dirty="0"/>
          </a:p>
        </p:txBody>
      </p:sp>
      <p:sp>
        <p:nvSpPr>
          <p:cNvPr id="2" name="Rectangle 1" descr="Pre-K and Kindergarten Report information. " title="Pre-K and Kindergarten Reports">
            <a:extLst>
              <a:ext uri="{FF2B5EF4-FFF2-40B4-BE49-F238E27FC236}">
                <a16:creationId xmlns:a16="http://schemas.microsoft.com/office/drawing/2014/main" id="{1A78B495-487F-447F-AC45-9C2592278B45}"/>
              </a:ext>
            </a:extLst>
          </p:cNvPr>
          <p:cNvSpPr/>
          <p:nvPr/>
        </p:nvSpPr>
        <p:spPr>
          <a:xfrm>
            <a:off x="628650" y="835415"/>
            <a:ext cx="8134350" cy="6047809"/>
          </a:xfrm>
          <a:prstGeom prst="rect">
            <a:avLst/>
          </a:prstGeom>
        </p:spPr>
        <p:txBody>
          <a:bodyPr wrap="square">
            <a:spAutoFit/>
          </a:bodyPr>
          <a:lstStyle/>
          <a:p>
            <a:r>
              <a:rPr lang="en-US" sz="2800" b="1" dirty="0"/>
              <a:t>Pre-K ECDS Reports:</a:t>
            </a:r>
          </a:p>
          <a:p>
            <a:pPr>
              <a:spcBef>
                <a:spcPts val="0"/>
              </a:spcBef>
              <a:spcAft>
                <a:spcPts val="0"/>
              </a:spcAft>
            </a:pPr>
            <a:r>
              <a:rPr lang="en-US" sz="2200" dirty="0"/>
              <a:t>ECD0-000-003 Early Childhood Assessment PK sources</a:t>
            </a:r>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r>
              <a:rPr lang="en-US" dirty="0"/>
              <a:t>Assessments Entered column will be added</a:t>
            </a:r>
          </a:p>
          <a:p>
            <a:pPr marL="914400" lvl="1" indent="-457200">
              <a:buFont typeface="Arial" panose="020B0604020202020204" pitchFamily="34" charset="0"/>
              <a:buChar char="•"/>
            </a:pPr>
            <a:r>
              <a:rPr lang="en-US" dirty="0"/>
              <a:t>Scheduled for April 26, 2019</a:t>
            </a:r>
          </a:p>
          <a:p>
            <a:pPr marL="1371600" lvl="2" indent="-457200">
              <a:buFont typeface="Arial" panose="020B0604020202020204" pitchFamily="34" charset="0"/>
              <a:buChar char="•"/>
            </a:pPr>
            <a:endParaRPr lang="en-US" sz="900" dirty="0"/>
          </a:p>
          <a:p>
            <a:pPr marL="1371600" lvl="2" indent="-457200">
              <a:buFont typeface="Arial" panose="020B0604020202020204" pitchFamily="34" charset="0"/>
              <a:buChar char="•"/>
            </a:pPr>
            <a:endParaRPr lang="en-US" sz="900" dirty="0"/>
          </a:p>
          <a:p>
            <a:pPr marL="1371600" lvl="2" indent="-457200">
              <a:buFont typeface="Arial" panose="020B0604020202020204" pitchFamily="34" charset="0"/>
              <a:buChar char="•"/>
            </a:pPr>
            <a:endParaRPr lang="en-US" sz="900" dirty="0"/>
          </a:p>
          <a:p>
            <a:r>
              <a:rPr lang="en-US" sz="2600" b="1" dirty="0"/>
              <a:t>Kindergarten and pre-K ECDS Reports:</a:t>
            </a:r>
          </a:p>
          <a:p>
            <a:r>
              <a:rPr lang="en-US" sz="2200" dirty="0"/>
              <a:t>ECD0-000-005 Incomplete Assessments</a:t>
            </a:r>
          </a:p>
          <a:p>
            <a:r>
              <a:rPr lang="en-US" sz="2200" dirty="0"/>
              <a:t>ECD0-000-009 Early Childhood Public PK Missing Assessment Data</a:t>
            </a:r>
          </a:p>
          <a:p>
            <a:pPr marL="914400" lvl="1" indent="-457200">
              <a:buFont typeface="Arial" panose="020B0604020202020204" pitchFamily="34" charset="0"/>
              <a:buChar char="•"/>
            </a:pPr>
            <a:endParaRPr lang="en-US" sz="2600" dirty="0"/>
          </a:p>
          <a:p>
            <a:pPr marL="914400" lvl="1" indent="-457200">
              <a:buFont typeface="Arial" panose="020B0604020202020204" pitchFamily="34" charset="0"/>
              <a:buChar char="•"/>
            </a:pPr>
            <a:r>
              <a:rPr lang="en-US" dirty="0"/>
              <a:t>Both exclude students with -999 (Not Assessed) score results</a:t>
            </a:r>
          </a:p>
          <a:p>
            <a:pPr marL="914400" lvl="1" indent="-457200">
              <a:buFont typeface="Arial" panose="020B0604020202020204" pitchFamily="34" charset="0"/>
              <a:buChar char="•"/>
            </a:pPr>
            <a:r>
              <a:rPr lang="en-US" dirty="0"/>
              <a:t>Scheduled for April 26, 2019</a:t>
            </a:r>
          </a:p>
          <a:p>
            <a:endParaRPr lang="en-US" sz="2600" dirty="0"/>
          </a:p>
          <a:p>
            <a:pPr marL="914400" lvl="1" indent="-457200">
              <a:buFont typeface="Arial" panose="020B0604020202020204" pitchFamily="34" charset="0"/>
              <a:buChar char="•"/>
            </a:pPr>
            <a:endParaRPr lang="en-US" sz="2600" dirty="0"/>
          </a:p>
          <a:p>
            <a:pPr marL="914400" lvl="1" indent="-457200">
              <a:buFont typeface="Arial" panose="020B0604020202020204" pitchFamily="34" charset="0"/>
              <a:buChar char="•"/>
            </a:pPr>
            <a:endParaRPr lang="en-US" sz="2600" dirty="0"/>
          </a:p>
          <a:p>
            <a:pPr>
              <a:spcBef>
                <a:spcPts val="0"/>
              </a:spcBef>
              <a:spcAft>
                <a:spcPts val="0"/>
              </a:spcAft>
            </a:pPr>
            <a:endParaRPr lang="en-US" sz="2000" dirty="0"/>
          </a:p>
          <a:p>
            <a:pPr>
              <a:spcBef>
                <a:spcPts val="0"/>
              </a:spcBef>
            </a:pPr>
            <a:endParaRPr lang="en-US" sz="2600" dirty="0"/>
          </a:p>
        </p:txBody>
      </p:sp>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Outstanding report issues</a:t>
            </a:r>
          </a:p>
        </p:txBody>
      </p:sp>
    </p:spTree>
    <p:extLst>
      <p:ext uri="{BB962C8B-B14F-4D97-AF65-F5344CB8AC3E}">
        <p14:creationId xmlns:p14="http://schemas.microsoft.com/office/powerpoint/2010/main" val="3623349106"/>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799E2534DE79479F173D1ED4C583DD" ma:contentTypeVersion="6" ma:contentTypeDescription="Create a new document." ma:contentTypeScope="" ma:versionID="718939e55067baced2d79398e8b5fbca">
  <xsd:schema xmlns:xsd="http://www.w3.org/2001/XMLSchema" xmlns:xs="http://www.w3.org/2001/XMLSchema" xmlns:p="http://schemas.microsoft.com/office/2006/metadata/properties" xmlns:ns2="bbe34aaa-abcf-45b4-9d30-63c3dafe6360" targetNamespace="http://schemas.microsoft.com/office/2006/metadata/properties" ma:root="true" ma:fieldsID="585448f859f7df4100b4606898385dd6" ns2:_="">
    <xsd:import namespace="bbe34aaa-abcf-45b4-9d30-63c3dafe636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e34aaa-abcf-45b4-9d30-63c3dafe6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72B733-94EA-4588-AA2F-2263F79CC1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e34aaa-abcf-45b4-9d30-63c3dafe6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B45A69-778E-4D41-A5A4-6C4FF6432815}">
  <ds:schemaRefs>
    <ds:schemaRef ds:uri="http://www.w3.org/XML/1998/namespace"/>
    <ds:schemaRef ds:uri="http://schemas.microsoft.com/office/infopath/2007/PartnerControls"/>
    <ds:schemaRef ds:uri="bbe34aaa-abcf-45b4-9d30-63c3dafe6360"/>
    <ds:schemaRef ds:uri="http://purl.org/dc/term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8E204C14-91B9-45BA-8FFF-0F8E553DDC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81832</TotalTime>
  <Words>1970</Words>
  <Application>Microsoft Office PowerPoint</Application>
  <PresentationFormat>On-screen Show (4:3)</PresentationFormat>
  <Paragraphs>625</Paragraphs>
  <Slides>35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Times New Roman</vt:lpstr>
      <vt:lpstr>Tw Cen MT</vt:lpstr>
      <vt:lpstr>Tw Cen MT Condensed</vt:lpstr>
      <vt:lpstr>Tw Cen MT Condensed Extra Bold</vt:lpstr>
      <vt:lpstr>Wingdings</vt:lpstr>
      <vt:lpstr>TSDS Template 2017 - Circles - Dark</vt:lpstr>
      <vt:lpstr>ECDS</vt:lpstr>
      <vt:lpstr>CONTENTS</vt:lpstr>
      <vt:lpstr>PROGRAM AREA Updates &amp; GUIDANCE</vt:lpstr>
      <vt:lpstr>2018-2019 collection updates</vt:lpstr>
      <vt:lpstr>Current status: kindergarten</vt:lpstr>
      <vt:lpstr>Current status: public pre-k</vt:lpstr>
      <vt:lpstr>Current status: private pre-k</vt:lpstr>
      <vt:lpstr>COLLECTION DUE DATES PRE-K</vt:lpstr>
      <vt:lpstr>Outstanding report issues</vt:lpstr>
      <vt:lpstr>Guidance: loading ecds data</vt:lpstr>
      <vt:lpstr>Guidance: loading ecds data</vt:lpstr>
      <vt:lpstr>guidance: Preparing ecds data</vt:lpstr>
      <vt:lpstr>GUIDANCE: Deleting ecds data</vt:lpstr>
      <vt:lpstr>Guidance: ecds Assessment scores</vt:lpstr>
      <vt:lpstr>2019-2020 collection updates</vt:lpstr>
      <vt:lpstr>Collection due dates</vt:lpstr>
      <vt:lpstr>TEDS Section 10 UPDATES</vt:lpstr>
      <vt:lpstr>Data collection changes</vt:lpstr>
      <vt:lpstr>Difference from last year</vt:lpstr>
      <vt:lpstr>ECDS KINDERGARTEN changes            2019-2020</vt:lpstr>
      <vt:lpstr>ECDS KINDERGARTEN changes            2019-2020</vt:lpstr>
      <vt:lpstr>ECDS Public PRE-K changes              2019-2020</vt:lpstr>
      <vt:lpstr>ECDS PUBLIC PRE-K changes              2019-2020</vt:lpstr>
      <vt:lpstr>Upcoming enhancements</vt:lpstr>
      <vt:lpstr>Technical resources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jcaven</dc:creator>
  <cp:lastModifiedBy>Lemons, Melissa</cp:lastModifiedBy>
  <cp:revision>2028</cp:revision>
  <cp:lastPrinted>2018-02-01T22:53:24Z</cp:lastPrinted>
  <dcterms:created xsi:type="dcterms:W3CDTF">2009-09-01T20:11:00Z</dcterms:created>
  <dcterms:modified xsi:type="dcterms:W3CDTF">2019-03-19T13:47:06Z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0x01010097799E2534DE79479F173D1ED4C583DD</vt:lpwstr>
  </property>
  <property fmtid="{D5CDD505-2E9C-101B-9397-08002B2CF9AE}" pid="3" name="_NewReviewCycle">
    <vt:lpwstr/>
  </property>
  <property fmtid="{D5CDD505-2E9C-101B-9397-08002B2CF9AE}" pid="4" name="_dlc_DocIdItemGuid">
    <vt:lpwstr>7fd8e421-004a-41be-b615-d2e44760db7c</vt:lpwstr>
  </property>
</Properties>
</file>