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29"/>
  </p:notesMasterIdLst>
  <p:handoutMasterIdLst>
    <p:handoutMasterId r:id="rId30"/>
  </p:handoutMasterIdLst>
  <p:sldIdLst>
    <p:sldId id="466" r:id="rId5"/>
    <p:sldId id="687" r:id="rId6"/>
    <p:sldId id="731" r:id="rId7"/>
    <p:sldId id="707" r:id="rId8"/>
    <p:sldId id="709" r:id="rId9"/>
    <p:sldId id="708" r:id="rId10"/>
    <p:sldId id="705" r:id="rId11"/>
    <p:sldId id="723" r:id="rId12"/>
    <p:sldId id="719" r:id="rId13"/>
    <p:sldId id="734" r:id="rId14"/>
    <p:sldId id="737" r:id="rId15"/>
    <p:sldId id="735" r:id="rId16"/>
    <p:sldId id="717" r:id="rId17"/>
    <p:sldId id="738" r:id="rId18"/>
    <p:sldId id="736" r:id="rId19"/>
    <p:sldId id="712" r:id="rId20"/>
    <p:sldId id="718" r:id="rId21"/>
    <p:sldId id="727" r:id="rId22"/>
    <p:sldId id="732" r:id="rId23"/>
    <p:sldId id="739" r:id="rId24"/>
    <p:sldId id="740" r:id="rId25"/>
    <p:sldId id="728" r:id="rId26"/>
    <p:sldId id="730" r:id="rId27"/>
    <p:sldId id="264" r:id="rId28"/>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6E"/>
    <a:srgbClr val="006299"/>
    <a:srgbClr val="FFCC66"/>
    <a:srgbClr val="FFCC99"/>
    <a:srgbClr val="FFFF99"/>
    <a:srgbClr val="47EBFF"/>
    <a:srgbClr val="FFFFFF"/>
    <a:srgbClr val="81F0FF"/>
    <a:srgbClr val="8DDCE7"/>
    <a:srgbClr val="00E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9" autoAdjust="0"/>
    <p:restoredTop sz="85347" autoAdjust="0"/>
  </p:normalViewPr>
  <p:slideViewPr>
    <p:cSldViewPr>
      <p:cViewPr varScale="1">
        <p:scale>
          <a:sx n="47" d="100"/>
          <a:sy n="47" d="100"/>
        </p:scale>
        <p:origin x="54"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1" d="100"/>
          <a:sy n="81" d="100"/>
        </p:scale>
        <p:origin x="3660" y="108"/>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3/21/2019</a:t>
            </a:fld>
            <a:endParaRPr lang="en-US" dirty="0"/>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dirty="0"/>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dirty="0"/>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3/21/2019</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21" tIns="46462" rIns="92921" bIns="46462" rtlCol="0" anchor="ctr"/>
          <a:lstStyle/>
          <a:p>
            <a:endParaRPr lang="en-US" dirty="0"/>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dirty="0"/>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695325"/>
            <a:ext cx="463550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dirty="0">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dirty="0"/>
          </a:p>
        </p:txBody>
      </p:sp>
    </p:spTree>
    <p:extLst>
      <p:ext uri="{BB962C8B-B14F-4D97-AF65-F5344CB8AC3E}">
        <p14:creationId xmlns:p14="http://schemas.microsoft.com/office/powerpoint/2010/main" val="233172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10</a:t>
            </a:fld>
            <a:endParaRPr lang="en-US" dirty="0"/>
          </a:p>
        </p:txBody>
      </p:sp>
    </p:spTree>
    <p:extLst>
      <p:ext uri="{BB962C8B-B14F-4D97-AF65-F5344CB8AC3E}">
        <p14:creationId xmlns:p14="http://schemas.microsoft.com/office/powerpoint/2010/main" val="419416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13</a:t>
            </a:fld>
            <a:endParaRPr lang="en-US" dirty="0"/>
          </a:p>
        </p:txBody>
      </p:sp>
    </p:spTree>
    <p:extLst>
      <p:ext uri="{BB962C8B-B14F-4D97-AF65-F5344CB8AC3E}">
        <p14:creationId xmlns:p14="http://schemas.microsoft.com/office/powerpoint/2010/main" val="102147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SJ: See slide 13 comment (parent ID, relation)</a:t>
            </a:r>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15</a:t>
            </a:fld>
            <a:endParaRPr lang="en-US" dirty="0"/>
          </a:p>
        </p:txBody>
      </p:sp>
    </p:spTree>
    <p:extLst>
      <p:ext uri="{BB962C8B-B14F-4D97-AF65-F5344CB8AC3E}">
        <p14:creationId xmlns:p14="http://schemas.microsoft.com/office/powerpoint/2010/main" val="192311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19</a:t>
            </a:fld>
            <a:endParaRPr lang="en-US" dirty="0"/>
          </a:p>
        </p:txBody>
      </p:sp>
    </p:spTree>
    <p:extLst>
      <p:ext uri="{BB962C8B-B14F-4D97-AF65-F5344CB8AC3E}">
        <p14:creationId xmlns:p14="http://schemas.microsoft.com/office/powerpoint/2010/main" val="3257433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2E534-9B96-469B-99C0-8551271B58B1}" type="slidenum">
              <a:rPr lang="en-US" smtClean="0"/>
              <a:pPr/>
              <a:t>23</a:t>
            </a:fld>
            <a:endParaRPr lang="en-US" dirty="0"/>
          </a:p>
        </p:txBody>
      </p:sp>
    </p:spTree>
    <p:extLst>
      <p:ext uri="{BB962C8B-B14F-4D97-AF65-F5344CB8AC3E}">
        <p14:creationId xmlns:p14="http://schemas.microsoft.com/office/powerpoint/2010/main" val="1941380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userDrawn="1"/>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userDrawn="1"/>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userDrawn="1"/>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userDrawn="1"/>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userDrawn="1"/>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userDrawn="1"/>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userDrawn="1"/>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userDrawn="1"/>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userDrawn="1"/>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userDrawn="1"/>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userDrawn="1"/>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userDrawn="1"/>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userDrawn="1"/>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userDrawn="1"/>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userDrawn="1"/>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userDrawn="1"/>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userDrawn="1"/>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userDrawn="1"/>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userDrawn="1"/>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userDrawn="1"/>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userDrawn="1"/>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userDrawn="1"/>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userDrawn="1"/>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userDrawn="1"/>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userDrawn="1"/>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userDrawn="1"/>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userDrawn="1"/>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userDrawn="1"/>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userDrawn="1"/>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userDrawn="1"/>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userDrawn="1"/>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userDrawn="1"/>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userDrawn="1"/>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userDrawn="1"/>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userDrawn="1"/>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userDrawn="1"/>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userDrawn="1"/>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userDrawn="1"/>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userDrawn="1"/>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userDrawn="1"/>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userDrawn="1"/>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userDrawn="1"/>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userDrawn="1"/>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userDrawn="1"/>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userDrawn="1"/>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userDrawn="1"/>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userDrawn="1"/>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userDrawn="1"/>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userDrawn="1"/>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userDrawn="1"/>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userDrawn="1"/>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userDrawn="1"/>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userDrawn="1"/>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userDrawn="1"/>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userDrawn="1"/>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userDrawn="1"/>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userDrawn="1"/>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userDrawn="1"/>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userDrawn="1"/>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userDrawn="1"/>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userDrawn="1"/>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userDrawn="1"/>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userDrawn="1"/>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userDrawn="1"/>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userDrawn="1"/>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userDrawn="1"/>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userDrawn="1"/>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userDrawn="1"/>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userDrawn="1"/>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userDrawn="1"/>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userDrawn="1"/>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F0C4421-5918-4AA3-AE4A-C36EDD2FD6EB}" type="slidenum">
              <a:rPr lang="en-US" smtClean="0"/>
              <a:pPr/>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dirty="0"/>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dirty="0"/>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2F0C4421-5918-4AA3-AE4A-C36EDD2FD6EB}" type="slidenum">
              <a:rPr lang="en-US" smtClean="0"/>
              <a:pPr/>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34584740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3/21/2019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dirty="0"/>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dirty="0"/>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r>
              <a:rPr lang="en-US" dirty="0"/>
              <a:t>State performance plan indicator 14</a:t>
            </a:r>
          </a:p>
        </p:txBody>
      </p:sp>
      <p:sp>
        <p:nvSpPr>
          <p:cNvPr id="2" name="Subtitle 1">
            <a:extLst>
              <a:ext uri="{FF2B5EF4-FFF2-40B4-BE49-F238E27FC236}">
                <a16:creationId xmlns:a16="http://schemas.microsoft.com/office/drawing/2014/main" id="{5E1960DA-8A72-4011-8834-6F9970FF01D8}"/>
              </a:ext>
            </a:extLst>
          </p:cNvPr>
          <p:cNvSpPr>
            <a:spLocks noGrp="1"/>
          </p:cNvSpPr>
          <p:nvPr>
            <p:ph type="subTitle" idx="1"/>
          </p:nvPr>
        </p:nvSpPr>
        <p:spPr/>
        <p:txBody>
          <a:bodyPr>
            <a:normAutofit/>
          </a:bodyPr>
          <a:lstStyle/>
          <a:p>
            <a:r>
              <a:rPr lang="en-US" sz="2000" dirty="0"/>
              <a:t>Texas Education Agency</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a:lstStyle/>
          <a:p>
            <a:r>
              <a:rPr lang="en-US" dirty="0"/>
              <a:t>March 2019</a:t>
            </a:r>
          </a:p>
        </p:txBody>
      </p:sp>
      <p:sp>
        <p:nvSpPr>
          <p:cNvPr id="7" name="Text Placeholder 6">
            <a:extLst>
              <a:ext uri="{FF2B5EF4-FFF2-40B4-BE49-F238E27FC236}">
                <a16:creationId xmlns:a16="http://schemas.microsoft.com/office/drawing/2014/main" id="{8A43D684-D8D2-4D27-B5CB-9251A02D8663}"/>
              </a:ext>
            </a:extLst>
          </p:cNvPr>
          <p:cNvSpPr>
            <a:spLocks noGrp="1"/>
          </p:cNvSpPr>
          <p:nvPr>
            <p:ph type="body" sz="quarter" idx="13"/>
          </p:nvPr>
        </p:nvSpPr>
        <p:spPr/>
        <p:txBody>
          <a:bodyPr/>
          <a:lstStyle/>
          <a:p>
            <a:r>
              <a:rPr lang="en-US" dirty="0"/>
              <a:t>Nicole Schuessler – Subject Matter Expert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data elements from peims SUMR</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10</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8134350" cy="4954992"/>
          </a:xfrm>
        </p:spPr>
        <p:txBody>
          <a:bodyPr>
            <a:normAutofit fontScale="92500" lnSpcReduction="10000"/>
          </a:bodyPr>
          <a:lstStyle/>
          <a:p>
            <a:pPr marL="0" indent="0">
              <a:buNone/>
            </a:pPr>
            <a:r>
              <a:rPr lang="en-US" b="1" dirty="0"/>
              <a:t>TSDS PEIMS SUMR </a:t>
            </a:r>
            <a:r>
              <a:rPr lang="en-US" dirty="0"/>
              <a:t>(Prior Year)</a:t>
            </a:r>
          </a:p>
          <a:p>
            <a:pPr lvl="1"/>
            <a:r>
              <a:rPr lang="en-US" dirty="0"/>
              <a:t>Special Education Indicator</a:t>
            </a:r>
          </a:p>
          <a:p>
            <a:pPr lvl="1"/>
            <a:r>
              <a:rPr lang="en-US" dirty="0"/>
              <a:t>Primary Disability Code</a:t>
            </a:r>
          </a:p>
          <a:p>
            <a:pPr lvl="1"/>
            <a:r>
              <a:rPr lang="en-US" dirty="0"/>
              <a:t>Instructional Setting Code</a:t>
            </a:r>
            <a:endParaRPr lang="en-US" b="1" dirty="0"/>
          </a:p>
          <a:p>
            <a:r>
              <a:rPr lang="en-US" dirty="0"/>
              <a:t>LEAs will </a:t>
            </a:r>
            <a:r>
              <a:rPr lang="en-US" b="1" dirty="0"/>
              <a:t>not</a:t>
            </a:r>
            <a:r>
              <a:rPr lang="en-US" dirty="0"/>
              <a:t> need to reload or re-promote their Prior Year PEIMS SUMR data.</a:t>
            </a:r>
          </a:p>
          <a:p>
            <a:r>
              <a:rPr lang="en-US" dirty="0"/>
              <a:t>For the 2019-2020 school year, Primary Disability Code will be retrieved from the discipline and/or restraint data as reported in 2018-2019 PEIMS SUMR data.  The latest disciplinary incident or latest restraint event will be used.</a:t>
            </a:r>
          </a:p>
          <a:p>
            <a:r>
              <a:rPr lang="en-US" dirty="0"/>
              <a:t>In the 2019-2020 collection, if a student does not have a disciplinary incident or restraint event, primary disability code will be blank.</a:t>
            </a:r>
          </a:p>
          <a:p>
            <a:pPr marL="0" indent="0">
              <a:buNone/>
            </a:pPr>
            <a:endParaRPr lang="en-US" dirty="0"/>
          </a:p>
        </p:txBody>
      </p:sp>
    </p:spTree>
    <p:extLst>
      <p:ext uri="{BB962C8B-B14F-4D97-AF65-F5344CB8AC3E}">
        <p14:creationId xmlns:p14="http://schemas.microsoft.com/office/powerpoint/2010/main" val="1661438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0FAD-6BE1-4C25-B51B-4E8BEC17DC7E}"/>
              </a:ext>
            </a:extLst>
          </p:cNvPr>
          <p:cNvSpPr>
            <a:spLocks noGrp="1"/>
          </p:cNvSpPr>
          <p:nvPr>
            <p:ph type="title"/>
          </p:nvPr>
        </p:nvSpPr>
        <p:spPr/>
        <p:txBody>
          <a:bodyPr/>
          <a:lstStyle/>
          <a:p>
            <a:r>
              <a:rPr lang="en-US" dirty="0"/>
              <a:t>data elements from </a:t>
            </a:r>
            <a:r>
              <a:rPr lang="en-US" dirty="0" err="1"/>
              <a:t>peims</a:t>
            </a:r>
            <a:r>
              <a:rPr lang="en-US" dirty="0"/>
              <a:t> SUMR</a:t>
            </a:r>
          </a:p>
        </p:txBody>
      </p:sp>
      <p:sp>
        <p:nvSpPr>
          <p:cNvPr id="3" name="Content Placeholder 2">
            <a:extLst>
              <a:ext uri="{FF2B5EF4-FFF2-40B4-BE49-F238E27FC236}">
                <a16:creationId xmlns:a16="http://schemas.microsoft.com/office/drawing/2014/main" id="{D5BC1AAD-2D7A-42E3-AC5E-99A0EDEC7EDD}"/>
              </a:ext>
            </a:extLst>
          </p:cNvPr>
          <p:cNvSpPr>
            <a:spLocks noGrp="1"/>
          </p:cNvSpPr>
          <p:nvPr>
            <p:ph idx="1"/>
          </p:nvPr>
        </p:nvSpPr>
        <p:spPr/>
        <p:txBody>
          <a:bodyPr/>
          <a:lstStyle/>
          <a:p>
            <a:r>
              <a:rPr lang="en-US" dirty="0"/>
              <a:t>For the 2019-2020 school year, the Instructional Setting code will be retrieved from Special Education Attendance using the max attendance reporting period.</a:t>
            </a:r>
          </a:p>
          <a:p>
            <a:r>
              <a:rPr lang="en-US" dirty="0"/>
              <a:t>For the 2020-2021 and future school years, the collection will use the most current/latest Effective Date (Special Education), Instructional Setting Code, Effective Date (Disability) as reported on the Special Education Program complex type.</a:t>
            </a:r>
          </a:p>
        </p:txBody>
      </p:sp>
      <p:sp>
        <p:nvSpPr>
          <p:cNvPr id="4" name="Slide Number Placeholder 3">
            <a:extLst>
              <a:ext uri="{FF2B5EF4-FFF2-40B4-BE49-F238E27FC236}">
                <a16:creationId xmlns:a16="http://schemas.microsoft.com/office/drawing/2014/main" id="{8577406B-4597-4CC2-9FD3-6D48E11A7ECE}"/>
              </a:ext>
            </a:extLst>
          </p:cNvPr>
          <p:cNvSpPr>
            <a:spLocks noGrp="1"/>
          </p:cNvSpPr>
          <p:nvPr>
            <p:ph type="sldNum" sz="quarter" idx="12"/>
          </p:nvPr>
        </p:nvSpPr>
        <p:spPr/>
        <p:txBody>
          <a:bodyPr/>
          <a:lstStyle/>
          <a:p>
            <a:fld id="{25037DA4-2335-4A87-8586-64B2BAB08211}" type="slidenum">
              <a:rPr lang="en-US" smtClean="0"/>
              <a:pPr/>
              <a:t>11</a:t>
            </a:fld>
            <a:endParaRPr lang="en-US" dirty="0"/>
          </a:p>
        </p:txBody>
      </p:sp>
    </p:spTree>
    <p:extLst>
      <p:ext uri="{BB962C8B-B14F-4D97-AF65-F5344CB8AC3E}">
        <p14:creationId xmlns:p14="http://schemas.microsoft.com/office/powerpoint/2010/main" val="376126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data elements from peims fall</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12</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8134350" cy="4954992"/>
          </a:xfrm>
        </p:spPr>
        <p:txBody>
          <a:bodyPr>
            <a:normAutofit fontScale="85000" lnSpcReduction="20000"/>
          </a:bodyPr>
          <a:lstStyle/>
          <a:p>
            <a:pPr marL="0" indent="0">
              <a:buNone/>
            </a:pPr>
            <a:r>
              <a:rPr lang="en-US" b="1" dirty="0">
                <a:latin typeface="+mn-lt"/>
              </a:rPr>
              <a:t>TSDS PEIMS FALL</a:t>
            </a:r>
          </a:p>
          <a:p>
            <a:pPr marL="457200" lvl="1" indent="0" defTabSz="762000">
              <a:buNone/>
              <a:tabLst>
                <a:tab pos="2057400" algn="l"/>
                <a:tab pos="2743200" algn="l"/>
              </a:tabLst>
            </a:pPr>
            <a:r>
              <a:rPr lang="en-US" sz="2900" dirty="0">
                <a:latin typeface="+mn-lt"/>
              </a:rPr>
              <a:t>Current year Leaver data for Special Education students</a:t>
            </a:r>
          </a:p>
          <a:p>
            <a:pPr lvl="2" defTabSz="762000">
              <a:tabLst>
                <a:tab pos="2057400" algn="l"/>
                <a:tab pos="2743200" algn="l"/>
              </a:tabLst>
            </a:pPr>
            <a:endParaRPr lang="en-US" sz="2700" dirty="0">
              <a:latin typeface="+mn-lt"/>
            </a:endParaRPr>
          </a:p>
          <a:p>
            <a:pPr lvl="2" defTabSz="762000">
              <a:tabLst>
                <a:tab pos="2057400" algn="l"/>
                <a:tab pos="2743200" algn="l"/>
              </a:tabLst>
            </a:pPr>
            <a:r>
              <a:rPr lang="en-US" sz="2700" dirty="0">
                <a:latin typeface="+mn-lt"/>
              </a:rPr>
              <a:t>Leaver Reason codes:</a:t>
            </a:r>
          </a:p>
          <a:p>
            <a:pPr marL="1371600" lvl="3" indent="0">
              <a:lnSpc>
                <a:spcPct val="120000"/>
              </a:lnSpc>
              <a:spcBef>
                <a:spcPts val="200"/>
              </a:spcBef>
              <a:buNone/>
            </a:pPr>
            <a:r>
              <a:rPr lang="en-US" sz="2500" b="1" dirty="0">
                <a:latin typeface="+mn-lt"/>
              </a:rPr>
              <a:t>01</a:t>
            </a:r>
            <a:r>
              <a:rPr lang="en-US" sz="2500" dirty="0">
                <a:latin typeface="+mn-lt"/>
              </a:rPr>
              <a:t> - Graduated</a:t>
            </a:r>
          </a:p>
          <a:p>
            <a:pPr marL="1371600" lvl="3" indent="0">
              <a:lnSpc>
                <a:spcPct val="120000"/>
              </a:lnSpc>
              <a:spcBef>
                <a:spcPts val="200"/>
              </a:spcBef>
              <a:buNone/>
            </a:pPr>
            <a:r>
              <a:rPr lang="en-US" sz="2500" b="1" dirty="0">
                <a:latin typeface="+mn-lt"/>
              </a:rPr>
              <a:t>24</a:t>
            </a:r>
            <a:r>
              <a:rPr lang="en-US" sz="2500" dirty="0">
                <a:latin typeface="+mn-lt"/>
              </a:rPr>
              <a:t> - College, Pursue Associate or Bachelor Degree</a:t>
            </a:r>
          </a:p>
          <a:p>
            <a:pPr marL="1371600" lvl="3" indent="0">
              <a:lnSpc>
                <a:spcPct val="120000"/>
              </a:lnSpc>
              <a:spcBef>
                <a:spcPts val="200"/>
              </a:spcBef>
              <a:buNone/>
            </a:pPr>
            <a:r>
              <a:rPr lang="en-US" sz="2500" b="1" dirty="0">
                <a:latin typeface="+mn-lt"/>
              </a:rPr>
              <a:t>88</a:t>
            </a:r>
            <a:r>
              <a:rPr lang="en-US" sz="2500" dirty="0">
                <a:latin typeface="+mn-lt"/>
              </a:rPr>
              <a:t> - Court-ordered to a GED program, has not earned a GED</a:t>
            </a:r>
          </a:p>
          <a:p>
            <a:pPr marL="1371600" lvl="3" indent="0">
              <a:lnSpc>
                <a:spcPct val="120000"/>
              </a:lnSpc>
              <a:spcBef>
                <a:spcPts val="200"/>
              </a:spcBef>
              <a:buNone/>
            </a:pPr>
            <a:r>
              <a:rPr lang="en-US" sz="2500" b="1" dirty="0">
                <a:latin typeface="+mn-lt"/>
              </a:rPr>
              <a:t>90</a:t>
            </a:r>
            <a:r>
              <a:rPr lang="en-US" sz="2500" dirty="0">
                <a:latin typeface="+mn-lt"/>
              </a:rPr>
              <a:t> - Graduated from another state under provisions of the Interstate Compact on Educational Opportunity for Military Children</a:t>
            </a:r>
          </a:p>
          <a:p>
            <a:pPr marL="1371600" lvl="3" indent="0">
              <a:lnSpc>
                <a:spcPct val="120000"/>
              </a:lnSpc>
              <a:spcBef>
                <a:spcPts val="200"/>
              </a:spcBef>
              <a:buNone/>
            </a:pPr>
            <a:r>
              <a:rPr lang="en-US" sz="2500" b="1" dirty="0">
                <a:latin typeface="+mn-lt"/>
              </a:rPr>
              <a:t>98</a:t>
            </a:r>
            <a:r>
              <a:rPr lang="en-US" sz="2500" dirty="0">
                <a:latin typeface="+mn-lt"/>
              </a:rPr>
              <a:t> – Other</a:t>
            </a:r>
          </a:p>
          <a:p>
            <a:pPr lvl="2">
              <a:lnSpc>
                <a:spcPct val="120000"/>
              </a:lnSpc>
              <a:spcBef>
                <a:spcPts val="200"/>
              </a:spcBef>
            </a:pPr>
            <a:r>
              <a:rPr lang="en-US" sz="2700" dirty="0">
                <a:latin typeface="+mn-lt"/>
              </a:rPr>
              <a:t>Military Enlistment Indicator Code</a:t>
            </a:r>
          </a:p>
          <a:p>
            <a:pPr lvl="2">
              <a:lnSpc>
                <a:spcPct val="120000"/>
              </a:lnSpc>
              <a:spcBef>
                <a:spcPts val="200"/>
              </a:spcBef>
            </a:pPr>
            <a:r>
              <a:rPr lang="en-US" sz="2700" dirty="0">
                <a:latin typeface="+mn-lt"/>
              </a:rPr>
              <a:t>Student demographics</a:t>
            </a:r>
          </a:p>
        </p:txBody>
      </p:sp>
    </p:spTree>
    <p:extLst>
      <p:ext uri="{BB962C8B-B14F-4D97-AF65-F5344CB8AC3E}">
        <p14:creationId xmlns:p14="http://schemas.microsoft.com/office/powerpoint/2010/main" val="417281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data elements from TSDS collection</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504825" y="990600"/>
            <a:ext cx="8134350" cy="5186363"/>
          </a:xfrm>
        </p:spPr>
        <p:txBody>
          <a:bodyPr>
            <a:normAutofit fontScale="92500" lnSpcReduction="20000"/>
          </a:bodyPr>
          <a:lstStyle/>
          <a:p>
            <a:pPr marL="0" indent="0">
              <a:buNone/>
            </a:pPr>
            <a:r>
              <a:rPr lang="en-US" b="1" dirty="0"/>
              <a:t>TSDS Collection </a:t>
            </a:r>
          </a:p>
          <a:p>
            <a:pPr lvl="1"/>
            <a:r>
              <a:rPr lang="en-US" b="1" dirty="0"/>
              <a:t>Student Contact Information </a:t>
            </a:r>
          </a:p>
          <a:p>
            <a:pPr lvl="2"/>
            <a:r>
              <a:rPr lang="en-US" i="1" dirty="0"/>
              <a:t>*Student ID</a:t>
            </a:r>
          </a:p>
          <a:p>
            <a:pPr lvl="2"/>
            <a:r>
              <a:rPr lang="en-US" i="1" dirty="0"/>
              <a:t>*First Name</a:t>
            </a:r>
          </a:p>
          <a:p>
            <a:pPr lvl="2"/>
            <a:r>
              <a:rPr lang="en-US" i="1" dirty="0"/>
              <a:t>*Last Name</a:t>
            </a:r>
          </a:p>
          <a:p>
            <a:pPr lvl="2"/>
            <a:r>
              <a:rPr lang="en-US" i="1" dirty="0"/>
              <a:t>*Date of Birth</a:t>
            </a:r>
          </a:p>
          <a:p>
            <a:pPr lvl="2"/>
            <a:r>
              <a:rPr lang="en-US" dirty="0"/>
              <a:t>Address type</a:t>
            </a:r>
          </a:p>
          <a:p>
            <a:pPr lvl="2"/>
            <a:r>
              <a:rPr lang="en-US" dirty="0"/>
              <a:t>Street number name</a:t>
            </a:r>
          </a:p>
          <a:p>
            <a:pPr lvl="2"/>
            <a:r>
              <a:rPr lang="en-US" dirty="0"/>
              <a:t>City</a:t>
            </a:r>
          </a:p>
          <a:p>
            <a:pPr lvl="2"/>
            <a:r>
              <a:rPr lang="en-US" dirty="0"/>
              <a:t>State Abbreviation</a:t>
            </a:r>
          </a:p>
          <a:p>
            <a:pPr lvl="2"/>
            <a:r>
              <a:rPr lang="en-US" dirty="0"/>
              <a:t>Postal Code</a:t>
            </a:r>
          </a:p>
          <a:p>
            <a:pPr lvl="2"/>
            <a:r>
              <a:rPr lang="en-US" dirty="0"/>
              <a:t>Country Code</a:t>
            </a:r>
          </a:p>
          <a:p>
            <a:pPr lvl="2"/>
            <a:r>
              <a:rPr lang="en-US" dirty="0"/>
              <a:t>Telephone number type</a:t>
            </a:r>
          </a:p>
          <a:p>
            <a:pPr lvl="2"/>
            <a:r>
              <a:rPr lang="en-US" dirty="0"/>
              <a:t>Telephone number</a:t>
            </a:r>
          </a:p>
          <a:p>
            <a:pPr lvl="2"/>
            <a:r>
              <a:rPr lang="en-US" dirty="0"/>
              <a:t>Email address type</a:t>
            </a:r>
          </a:p>
          <a:p>
            <a:pPr lvl="2"/>
            <a:r>
              <a:rPr lang="en-US" dirty="0"/>
              <a:t>Email address</a:t>
            </a:r>
          </a:p>
          <a:p>
            <a:pPr marL="914400" lvl="2" indent="0">
              <a:buNone/>
            </a:pPr>
            <a:endParaRPr lang="en-US" dirty="0"/>
          </a:p>
          <a:p>
            <a:pPr marL="0" indent="0">
              <a:buNone/>
            </a:pPr>
            <a:r>
              <a:rPr lang="en-US" sz="1600" dirty="0"/>
              <a:t>* Required for validating data loads into the TSDS, but will not be promoted for SPPI-14</a:t>
            </a:r>
          </a:p>
          <a:p>
            <a:endParaRPr lang="en-US" sz="1600" dirty="0"/>
          </a:p>
          <a:p>
            <a:pPr marL="0" indent="0">
              <a:buNone/>
            </a:pPr>
            <a:endParaRPr lang="en-US" dirty="0"/>
          </a:p>
        </p:txBody>
      </p:sp>
    </p:spTree>
    <p:extLst>
      <p:ext uri="{BB962C8B-B14F-4D97-AF65-F5344CB8AC3E}">
        <p14:creationId xmlns:p14="http://schemas.microsoft.com/office/powerpoint/2010/main" val="1814359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8E80-0E5B-401A-AB05-7F42B543937E}"/>
              </a:ext>
            </a:extLst>
          </p:cNvPr>
          <p:cNvSpPr>
            <a:spLocks noGrp="1"/>
          </p:cNvSpPr>
          <p:nvPr>
            <p:ph type="title"/>
          </p:nvPr>
        </p:nvSpPr>
        <p:spPr/>
        <p:txBody>
          <a:bodyPr/>
          <a:lstStyle/>
          <a:p>
            <a:r>
              <a:rPr lang="en-US" dirty="0"/>
              <a:t>data elements from TSDS collection</a:t>
            </a:r>
          </a:p>
        </p:txBody>
      </p:sp>
      <p:sp>
        <p:nvSpPr>
          <p:cNvPr id="3" name="Content Placeholder 2">
            <a:extLst>
              <a:ext uri="{FF2B5EF4-FFF2-40B4-BE49-F238E27FC236}">
                <a16:creationId xmlns:a16="http://schemas.microsoft.com/office/drawing/2014/main" id="{AD22B2FE-702C-4DA4-AD01-084D3FD8BE8B}"/>
              </a:ext>
            </a:extLst>
          </p:cNvPr>
          <p:cNvSpPr>
            <a:spLocks noGrp="1"/>
          </p:cNvSpPr>
          <p:nvPr>
            <p:ph idx="1"/>
          </p:nvPr>
        </p:nvSpPr>
        <p:spPr/>
        <p:txBody>
          <a:bodyPr/>
          <a:lstStyle/>
          <a:p>
            <a:r>
              <a:rPr lang="en-US" dirty="0"/>
              <a:t>LEAs can choose to load student contact information for all of their students, only their special education students, or only the special education students with one of the five leaver reason codes identified on slide 12.</a:t>
            </a:r>
          </a:p>
        </p:txBody>
      </p:sp>
      <p:sp>
        <p:nvSpPr>
          <p:cNvPr id="4" name="Slide Number Placeholder 3">
            <a:extLst>
              <a:ext uri="{FF2B5EF4-FFF2-40B4-BE49-F238E27FC236}">
                <a16:creationId xmlns:a16="http://schemas.microsoft.com/office/drawing/2014/main" id="{C2CA8CF7-B371-4AF9-A180-90C1CD96B59C}"/>
              </a:ext>
            </a:extLst>
          </p:cNvPr>
          <p:cNvSpPr>
            <a:spLocks noGrp="1"/>
          </p:cNvSpPr>
          <p:nvPr>
            <p:ph type="sldNum" sz="quarter" idx="12"/>
          </p:nvPr>
        </p:nvSpPr>
        <p:spPr/>
        <p:txBody>
          <a:bodyPr/>
          <a:lstStyle/>
          <a:p>
            <a:fld id="{25037DA4-2335-4A87-8586-64B2BAB08211}" type="slidenum">
              <a:rPr lang="en-US" smtClean="0"/>
              <a:pPr/>
              <a:t>14</a:t>
            </a:fld>
            <a:endParaRPr lang="en-US" dirty="0"/>
          </a:p>
        </p:txBody>
      </p:sp>
    </p:spTree>
    <p:extLst>
      <p:ext uri="{BB962C8B-B14F-4D97-AF65-F5344CB8AC3E}">
        <p14:creationId xmlns:p14="http://schemas.microsoft.com/office/powerpoint/2010/main" val="4167970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data elements from TSDS collection</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15</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466725" y="990600"/>
            <a:ext cx="8210550" cy="5562599"/>
          </a:xfrm>
        </p:spPr>
        <p:txBody>
          <a:bodyPr>
            <a:normAutofit fontScale="62500" lnSpcReduction="20000"/>
          </a:bodyPr>
          <a:lstStyle/>
          <a:p>
            <a:pPr marL="0" indent="0">
              <a:buNone/>
            </a:pPr>
            <a:r>
              <a:rPr lang="en-US" sz="3800" b="1" dirty="0"/>
              <a:t>TSDS Collection </a:t>
            </a:r>
          </a:p>
          <a:p>
            <a:pPr lvl="1"/>
            <a:r>
              <a:rPr lang="en-US" sz="3200" b="1" dirty="0"/>
              <a:t>Parent Contact Information </a:t>
            </a:r>
          </a:p>
          <a:p>
            <a:pPr lvl="2"/>
            <a:r>
              <a:rPr lang="en-US" sz="2700" dirty="0"/>
              <a:t>First name</a:t>
            </a:r>
          </a:p>
          <a:p>
            <a:pPr lvl="2"/>
            <a:r>
              <a:rPr lang="en-US" sz="2700" dirty="0"/>
              <a:t>Middle name</a:t>
            </a:r>
          </a:p>
          <a:p>
            <a:pPr lvl="2"/>
            <a:r>
              <a:rPr lang="en-US" sz="2700" dirty="0"/>
              <a:t>Last name</a:t>
            </a:r>
          </a:p>
          <a:p>
            <a:pPr lvl="2"/>
            <a:r>
              <a:rPr lang="en-US" sz="2700" dirty="0"/>
              <a:t>Generation code suffix</a:t>
            </a:r>
          </a:p>
          <a:p>
            <a:pPr lvl="2"/>
            <a:r>
              <a:rPr lang="en-US" sz="2700" dirty="0"/>
              <a:t>Contact Priority</a:t>
            </a:r>
          </a:p>
          <a:p>
            <a:pPr lvl="2"/>
            <a:r>
              <a:rPr lang="en-US" sz="2700" i="1" dirty="0"/>
              <a:t>*Parent ID </a:t>
            </a:r>
          </a:p>
          <a:p>
            <a:pPr lvl="2"/>
            <a:r>
              <a:rPr lang="en-US" sz="2700" i="1" dirty="0"/>
              <a:t>*Relation</a:t>
            </a:r>
          </a:p>
          <a:p>
            <a:pPr lvl="2"/>
            <a:r>
              <a:rPr lang="en-US" sz="2700" dirty="0"/>
              <a:t>Address type</a:t>
            </a:r>
          </a:p>
          <a:p>
            <a:pPr lvl="2"/>
            <a:r>
              <a:rPr lang="en-US" sz="2700" dirty="0"/>
              <a:t>Street number name</a:t>
            </a:r>
          </a:p>
          <a:p>
            <a:pPr lvl="2"/>
            <a:r>
              <a:rPr lang="en-US" sz="2700" dirty="0"/>
              <a:t>City</a:t>
            </a:r>
          </a:p>
          <a:p>
            <a:pPr lvl="2"/>
            <a:r>
              <a:rPr lang="en-US" sz="2700" dirty="0"/>
              <a:t>State abbreviation</a:t>
            </a:r>
          </a:p>
          <a:p>
            <a:pPr lvl="2"/>
            <a:r>
              <a:rPr lang="en-US" sz="2700" dirty="0"/>
              <a:t>Postal code</a:t>
            </a:r>
          </a:p>
          <a:p>
            <a:pPr lvl="2"/>
            <a:r>
              <a:rPr lang="en-US" sz="2700" dirty="0"/>
              <a:t>Country code</a:t>
            </a:r>
          </a:p>
          <a:p>
            <a:pPr lvl="2"/>
            <a:r>
              <a:rPr lang="en-US" sz="2700" dirty="0"/>
              <a:t>Telephone number type</a:t>
            </a:r>
          </a:p>
          <a:p>
            <a:pPr lvl="2"/>
            <a:r>
              <a:rPr lang="en-US" sz="2700" dirty="0"/>
              <a:t>Telephone number</a:t>
            </a:r>
          </a:p>
          <a:p>
            <a:pPr lvl="2"/>
            <a:r>
              <a:rPr lang="en-US" sz="2700" dirty="0"/>
              <a:t>Email address type</a:t>
            </a:r>
          </a:p>
          <a:p>
            <a:pPr lvl="2"/>
            <a:r>
              <a:rPr lang="en-US" sz="2700" dirty="0"/>
              <a:t>Email address</a:t>
            </a:r>
          </a:p>
          <a:p>
            <a:pPr marL="914400" lvl="2" indent="0">
              <a:buNone/>
            </a:pPr>
            <a:endParaRPr lang="en-US" dirty="0"/>
          </a:p>
          <a:p>
            <a:pPr marL="457200" lvl="1" indent="0">
              <a:buNone/>
            </a:pPr>
            <a:r>
              <a:rPr lang="en-US" sz="2000" dirty="0"/>
              <a:t>* Required for validating data loads into the TSDS, but will not be promoted for SPPI-14</a:t>
            </a:r>
          </a:p>
          <a:p>
            <a:pPr marL="0" indent="0">
              <a:buNone/>
            </a:pPr>
            <a:endParaRPr lang="en-US" dirty="0"/>
          </a:p>
        </p:txBody>
      </p:sp>
    </p:spTree>
    <p:extLst>
      <p:ext uri="{BB962C8B-B14F-4D97-AF65-F5344CB8AC3E}">
        <p14:creationId xmlns:p14="http://schemas.microsoft.com/office/powerpoint/2010/main" val="2806460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D5A67-FE73-49B7-A39E-EBB31028AEC3}"/>
              </a:ext>
            </a:extLst>
          </p:cNvPr>
          <p:cNvSpPr>
            <a:spLocks noGrp="1"/>
          </p:cNvSpPr>
          <p:nvPr>
            <p:ph type="title"/>
          </p:nvPr>
        </p:nvSpPr>
        <p:spPr/>
        <p:txBody>
          <a:bodyPr/>
          <a:lstStyle/>
          <a:p>
            <a:r>
              <a:rPr lang="en-US" dirty="0"/>
              <a:t>post-collection survey </a:t>
            </a:r>
          </a:p>
        </p:txBody>
      </p:sp>
      <p:sp>
        <p:nvSpPr>
          <p:cNvPr id="3" name="Content Placeholder 2">
            <a:extLst>
              <a:ext uri="{FF2B5EF4-FFF2-40B4-BE49-F238E27FC236}">
                <a16:creationId xmlns:a16="http://schemas.microsoft.com/office/drawing/2014/main" id="{059850DA-84AE-420D-81B2-74543CDBE2E5}"/>
              </a:ext>
            </a:extLst>
          </p:cNvPr>
          <p:cNvSpPr>
            <a:spLocks noGrp="1"/>
          </p:cNvSpPr>
          <p:nvPr>
            <p:ph idx="1"/>
          </p:nvPr>
        </p:nvSpPr>
        <p:spPr/>
        <p:txBody>
          <a:bodyPr/>
          <a:lstStyle/>
          <a:p>
            <a:pPr defTabSz="762000">
              <a:tabLst>
                <a:tab pos="2057400" algn="l"/>
                <a:tab pos="2743200" algn="l"/>
              </a:tabLst>
            </a:pPr>
            <a:r>
              <a:rPr lang="en-US" sz="2000" dirty="0">
                <a:latin typeface="+mn-lt"/>
              </a:rPr>
              <a:t>SPPI-14 data collected will be </a:t>
            </a:r>
            <a:r>
              <a:rPr lang="en-US" sz="2000" b="1" dirty="0">
                <a:latin typeface="+mn-lt"/>
              </a:rPr>
              <a:t>provided to a 3</a:t>
            </a:r>
            <a:r>
              <a:rPr lang="en-US" sz="2000" b="1" baseline="30000" dirty="0">
                <a:latin typeface="+mn-lt"/>
              </a:rPr>
              <a:t>rd</a:t>
            </a:r>
            <a:r>
              <a:rPr lang="en-US" sz="2000" b="1" dirty="0">
                <a:latin typeface="+mn-lt"/>
              </a:rPr>
              <a:t> party vendor </a:t>
            </a:r>
            <a:r>
              <a:rPr lang="en-US" sz="2000" dirty="0">
                <a:latin typeface="+mn-lt"/>
              </a:rPr>
              <a:t>that conducts the Post-School Outcomes Survey.</a:t>
            </a:r>
          </a:p>
          <a:p>
            <a:pPr defTabSz="762000">
              <a:tabLst>
                <a:tab pos="2057400" algn="l"/>
                <a:tab pos="2743200" algn="l"/>
              </a:tabLst>
            </a:pPr>
            <a:r>
              <a:rPr lang="en-US" sz="2000" dirty="0">
                <a:latin typeface="+mn-lt"/>
              </a:rPr>
              <a:t>The purpose of the survey is to</a:t>
            </a:r>
            <a:r>
              <a:rPr lang="en-US" sz="2000" b="1" dirty="0">
                <a:latin typeface="+mn-lt"/>
              </a:rPr>
              <a:t> follow-up with persons previously enrolled in high schools </a:t>
            </a:r>
            <a:r>
              <a:rPr lang="en-US" sz="2000" dirty="0">
                <a:latin typeface="+mn-lt"/>
              </a:rPr>
              <a:t>within the State of Texas to collect data on their </a:t>
            </a:r>
            <a:r>
              <a:rPr lang="en-US" sz="2000" b="1" dirty="0">
                <a:latin typeface="+mn-lt"/>
              </a:rPr>
              <a:t>post-high school activities</a:t>
            </a:r>
            <a:r>
              <a:rPr lang="en-US" sz="2000" dirty="0">
                <a:latin typeface="+mn-lt"/>
              </a:rPr>
              <a:t>. </a:t>
            </a:r>
          </a:p>
          <a:p>
            <a:pPr defTabSz="762000">
              <a:tabLst>
                <a:tab pos="2057400" algn="l"/>
                <a:tab pos="2743200" algn="l"/>
              </a:tabLst>
            </a:pPr>
            <a:r>
              <a:rPr lang="en-US" sz="2000" dirty="0">
                <a:latin typeface="+mn-lt"/>
              </a:rPr>
              <a:t>The survey includes a total of twelve questions: </a:t>
            </a:r>
          </a:p>
          <a:p>
            <a:pPr lvl="1" defTabSz="762000">
              <a:tabLst>
                <a:tab pos="2057400" algn="l"/>
                <a:tab pos="2743200" algn="l"/>
              </a:tabLst>
            </a:pPr>
            <a:r>
              <a:rPr lang="en-US" sz="1900" dirty="0">
                <a:latin typeface="+mn-lt"/>
              </a:rPr>
              <a:t>eleven questions needed for the State Performance Plan (SPP) Indicator 14 reporting</a:t>
            </a:r>
          </a:p>
          <a:p>
            <a:pPr lvl="1" defTabSz="762000">
              <a:tabLst>
                <a:tab pos="2057400" algn="l"/>
                <a:tab pos="2743200" algn="l"/>
              </a:tabLst>
            </a:pPr>
            <a:r>
              <a:rPr lang="en-US" sz="1900" dirty="0">
                <a:latin typeface="+mn-lt"/>
              </a:rPr>
              <a:t>and one question to address statewide and district high school program improvement.</a:t>
            </a:r>
          </a:p>
          <a:p>
            <a:pPr defTabSz="762000">
              <a:tabLst>
                <a:tab pos="2057400" algn="l"/>
                <a:tab pos="2743200" algn="l"/>
              </a:tabLst>
            </a:pPr>
            <a:r>
              <a:rPr lang="en-US" sz="2000" dirty="0">
                <a:latin typeface="+mn-lt"/>
              </a:rPr>
              <a:t>The vendor </a:t>
            </a:r>
            <a:r>
              <a:rPr lang="en-US" sz="2000" b="1" dirty="0">
                <a:latin typeface="+mn-lt"/>
              </a:rPr>
              <a:t>samples the data </a:t>
            </a:r>
            <a:r>
              <a:rPr lang="en-US" sz="2000" dirty="0">
                <a:latin typeface="+mn-lt"/>
              </a:rPr>
              <a:t>to mail out the survey.</a:t>
            </a:r>
          </a:p>
          <a:p>
            <a:pPr defTabSz="762000">
              <a:tabLst>
                <a:tab pos="2057400" algn="l"/>
                <a:tab pos="2743200" algn="l"/>
              </a:tabLst>
            </a:pPr>
            <a:r>
              <a:rPr lang="en-US" sz="2000" dirty="0">
                <a:latin typeface="+mn-lt"/>
              </a:rPr>
              <a:t>The survey </a:t>
            </a:r>
            <a:r>
              <a:rPr lang="en-US" sz="2000" b="1" dirty="0">
                <a:latin typeface="+mn-lt"/>
              </a:rPr>
              <a:t>results are submitted to the Office of Special Education Programs (OSEP) </a:t>
            </a:r>
            <a:r>
              <a:rPr lang="en-US" sz="2000" dirty="0">
                <a:latin typeface="+mn-lt"/>
              </a:rPr>
              <a:t>at the U.S. Department of Education (USED) with annual progress reports related to the SPP, known as the State's Annual Performance Report (APR), submitted to the Secretary of Education.</a:t>
            </a:r>
          </a:p>
          <a:p>
            <a:endParaRPr lang="en-US" dirty="0"/>
          </a:p>
        </p:txBody>
      </p:sp>
      <p:sp>
        <p:nvSpPr>
          <p:cNvPr id="4" name="Slide Number Placeholder 3">
            <a:extLst>
              <a:ext uri="{FF2B5EF4-FFF2-40B4-BE49-F238E27FC236}">
                <a16:creationId xmlns:a16="http://schemas.microsoft.com/office/drawing/2014/main" id="{EDB4BAAA-8E90-4421-BB26-4F595CC255F5}"/>
              </a:ext>
            </a:extLst>
          </p:cNvPr>
          <p:cNvSpPr>
            <a:spLocks noGrp="1"/>
          </p:cNvSpPr>
          <p:nvPr>
            <p:ph type="sldNum" sz="quarter" idx="12"/>
          </p:nvPr>
        </p:nvSpPr>
        <p:spPr/>
        <p:txBody>
          <a:bodyPr/>
          <a:lstStyle/>
          <a:p>
            <a:fld id="{25037DA4-2335-4A87-8586-64B2BAB08211}" type="slidenum">
              <a:rPr lang="en-US" smtClean="0"/>
              <a:pPr/>
              <a:t>16</a:t>
            </a:fld>
            <a:endParaRPr lang="en-US" dirty="0"/>
          </a:p>
        </p:txBody>
      </p:sp>
    </p:spTree>
    <p:extLst>
      <p:ext uri="{BB962C8B-B14F-4D97-AF65-F5344CB8AC3E}">
        <p14:creationId xmlns:p14="http://schemas.microsoft.com/office/powerpoint/2010/main" val="2131914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BD37B8-9C1F-4BD1-8F92-82B45361E95D}"/>
              </a:ext>
            </a:extLst>
          </p:cNvPr>
          <p:cNvSpPr>
            <a:spLocks noGrp="1"/>
          </p:cNvSpPr>
          <p:nvPr>
            <p:ph type="sldNum" sz="quarter" idx="12"/>
          </p:nvPr>
        </p:nvSpPr>
        <p:spPr/>
        <p:txBody>
          <a:bodyPr/>
          <a:lstStyle/>
          <a:p>
            <a:fld id="{25037DA4-2335-4A87-8586-64B2BAB08211}" type="slidenum">
              <a:rPr lang="en-US" smtClean="0"/>
              <a:pPr/>
              <a:t>17</a:t>
            </a:fld>
            <a:endParaRPr lang="en-US" dirty="0"/>
          </a:p>
        </p:txBody>
      </p:sp>
      <p:graphicFrame>
        <p:nvGraphicFramePr>
          <p:cNvPr id="6" name="Table 5">
            <a:extLst>
              <a:ext uri="{FF2B5EF4-FFF2-40B4-BE49-F238E27FC236}">
                <a16:creationId xmlns:a16="http://schemas.microsoft.com/office/drawing/2014/main" id="{DEE43046-92B5-46E0-A248-3CECCEFAE23B}"/>
              </a:ext>
            </a:extLst>
          </p:cNvPr>
          <p:cNvGraphicFramePr>
            <a:graphicFrameLocks noGrp="1"/>
          </p:cNvGraphicFramePr>
          <p:nvPr>
            <p:extLst>
              <p:ext uri="{D42A27DB-BD31-4B8C-83A1-F6EECF244321}">
                <p14:modId xmlns:p14="http://schemas.microsoft.com/office/powerpoint/2010/main" val="2414308274"/>
              </p:ext>
            </p:extLst>
          </p:nvPr>
        </p:nvGraphicFramePr>
        <p:xfrm>
          <a:off x="979295" y="1813836"/>
          <a:ext cx="7185410" cy="1615164"/>
        </p:xfrm>
        <a:graphic>
          <a:graphicData uri="http://schemas.openxmlformats.org/drawingml/2006/table">
            <a:tbl>
              <a:tblPr firstRow="1" bandRow="1">
                <a:tableStyleId>{93296810-A885-4BE3-A3E7-6D5BEEA58F35}</a:tableStyleId>
              </a:tblPr>
              <a:tblGrid>
                <a:gridCol w="4517045">
                  <a:extLst>
                    <a:ext uri="{9D8B030D-6E8A-4147-A177-3AD203B41FA5}">
                      <a16:colId xmlns:a16="http://schemas.microsoft.com/office/drawing/2014/main" val="1143153868"/>
                    </a:ext>
                  </a:extLst>
                </a:gridCol>
                <a:gridCol w="2668365">
                  <a:extLst>
                    <a:ext uri="{9D8B030D-6E8A-4147-A177-3AD203B41FA5}">
                      <a16:colId xmlns:a16="http://schemas.microsoft.com/office/drawing/2014/main" val="4242113822"/>
                    </a:ext>
                  </a:extLst>
                </a:gridCol>
              </a:tblGrid>
              <a:tr h="274595">
                <a:tc gridSpan="2">
                  <a:txBody>
                    <a:bodyPr/>
                    <a:lstStyle/>
                    <a:p>
                      <a:pPr algn="ctr"/>
                      <a:r>
                        <a:rPr lang="en-US" dirty="0"/>
                        <a:t>State Performance Plan Indicator 14 (SPPI-14) Collection</a:t>
                      </a:r>
                    </a:p>
                  </a:txBody>
                  <a:tcPr/>
                </a:tc>
                <a:tc hMerge="1">
                  <a:txBody>
                    <a:bodyPr/>
                    <a:lstStyle/>
                    <a:p>
                      <a:endParaRPr lang="en-US" dirty="0"/>
                    </a:p>
                  </a:txBody>
                  <a:tcPr/>
                </a:tc>
                <a:extLst>
                  <a:ext uri="{0D108BD9-81ED-4DB2-BD59-A6C34878D82A}">
                    <a16:rowId xmlns:a16="http://schemas.microsoft.com/office/drawing/2014/main" val="3797470046"/>
                  </a:ext>
                </a:extLst>
              </a:tr>
              <a:tr h="416468">
                <a:tc>
                  <a:txBody>
                    <a:bodyPr/>
                    <a:lstStyle/>
                    <a:p>
                      <a:r>
                        <a:rPr lang="en-US" dirty="0"/>
                        <a:t>SPPI-14 ready for users to load data</a:t>
                      </a:r>
                    </a:p>
                  </a:txBody>
                  <a:tcPr/>
                </a:tc>
                <a:tc>
                  <a:txBody>
                    <a:bodyPr/>
                    <a:lstStyle/>
                    <a:p>
                      <a:pPr algn="ctr"/>
                      <a:r>
                        <a:rPr lang="en-US" dirty="0"/>
                        <a:t>August 5, 2019</a:t>
                      </a:r>
                    </a:p>
                  </a:txBody>
                  <a:tcPr/>
                </a:tc>
                <a:extLst>
                  <a:ext uri="{0D108BD9-81ED-4DB2-BD59-A6C34878D82A}">
                    <a16:rowId xmlns:a16="http://schemas.microsoft.com/office/drawing/2014/main" val="1246882090"/>
                  </a:ext>
                </a:extLst>
              </a:tr>
              <a:tr h="416468">
                <a:tc>
                  <a:txBody>
                    <a:bodyPr/>
                    <a:lstStyle/>
                    <a:p>
                      <a:r>
                        <a:rPr lang="en-US" dirty="0"/>
                        <a:t>SPPI-14 ready for users to promote data</a:t>
                      </a:r>
                    </a:p>
                  </a:txBody>
                  <a:tcPr/>
                </a:tc>
                <a:tc>
                  <a:txBody>
                    <a:bodyPr/>
                    <a:lstStyle/>
                    <a:p>
                      <a:pPr algn="ctr"/>
                      <a:r>
                        <a:rPr lang="en-US" dirty="0"/>
                        <a:t>September 9, 2019</a:t>
                      </a:r>
                    </a:p>
                  </a:txBody>
                  <a:tcPr/>
                </a:tc>
                <a:extLst>
                  <a:ext uri="{0D108BD9-81ED-4DB2-BD59-A6C34878D82A}">
                    <a16:rowId xmlns:a16="http://schemas.microsoft.com/office/drawing/2014/main" val="1404091402"/>
                  </a:ext>
                </a:extLst>
              </a:tr>
              <a:tr h="416468">
                <a:tc>
                  <a:txBody>
                    <a:bodyPr/>
                    <a:lstStyle/>
                    <a:p>
                      <a:r>
                        <a:rPr lang="en-US" dirty="0"/>
                        <a:t>SPPI-14 submission due date for LEAs</a:t>
                      </a:r>
                    </a:p>
                  </a:txBody>
                  <a:tcPr/>
                </a:tc>
                <a:tc>
                  <a:txBody>
                    <a:bodyPr/>
                    <a:lstStyle/>
                    <a:p>
                      <a:pPr algn="ctr"/>
                      <a:r>
                        <a:rPr lang="en-US" dirty="0"/>
                        <a:t>February 20, 2020</a:t>
                      </a:r>
                    </a:p>
                  </a:txBody>
                  <a:tcPr/>
                </a:tc>
                <a:extLst>
                  <a:ext uri="{0D108BD9-81ED-4DB2-BD59-A6C34878D82A}">
                    <a16:rowId xmlns:a16="http://schemas.microsoft.com/office/drawing/2014/main" val="1021019365"/>
                  </a:ext>
                </a:extLst>
              </a:tr>
            </a:tbl>
          </a:graphicData>
        </a:graphic>
      </p:graphicFrame>
      <p:sp>
        <p:nvSpPr>
          <p:cNvPr id="3" name="Content Placeholder 2">
            <a:extLst>
              <a:ext uri="{FF2B5EF4-FFF2-40B4-BE49-F238E27FC236}">
                <a16:creationId xmlns:a16="http://schemas.microsoft.com/office/drawing/2014/main" id="{760FC731-927D-4849-A07B-D064B6D30601}"/>
              </a:ext>
            </a:extLst>
          </p:cNvPr>
          <p:cNvSpPr>
            <a:spLocks noGrp="1"/>
          </p:cNvSpPr>
          <p:nvPr>
            <p:ph idx="1"/>
          </p:nvPr>
        </p:nvSpPr>
        <p:spPr>
          <a:xfrm>
            <a:off x="628650" y="1221971"/>
            <a:ext cx="7886700" cy="4954992"/>
          </a:xfrm>
        </p:spPr>
        <p:txBody>
          <a:bodyPr/>
          <a:lstStyle/>
          <a:p>
            <a:pPr marL="0" lvl="0" indent="0">
              <a:buNone/>
            </a:pPr>
            <a:r>
              <a:rPr lang="en-US" b="1" dirty="0">
                <a:solidFill>
                  <a:srgbClr val="171616"/>
                </a:solidFill>
              </a:rPr>
              <a:t>2019-2020 School Year</a:t>
            </a:r>
          </a:p>
          <a:p>
            <a:pPr marL="0" lvl="0" indent="0">
              <a:buNone/>
            </a:pPr>
            <a:endParaRPr lang="en-US" sz="2400" b="1" dirty="0">
              <a:solidFill>
                <a:srgbClr val="171616"/>
              </a:solidFill>
            </a:endParaRPr>
          </a:p>
          <a:p>
            <a:pPr marL="457200" lvl="1" indent="0">
              <a:buNone/>
            </a:pPr>
            <a:endParaRPr lang="en-US" sz="2000" b="1" dirty="0">
              <a:solidFill>
                <a:srgbClr val="171616"/>
              </a:solidFill>
            </a:endParaRPr>
          </a:p>
          <a:p>
            <a:pPr marL="457200" lvl="1" indent="0">
              <a:buNone/>
            </a:pPr>
            <a:endParaRPr lang="en-US" sz="2000" b="1" dirty="0">
              <a:solidFill>
                <a:srgbClr val="171616"/>
              </a:solidFill>
            </a:endParaRPr>
          </a:p>
          <a:p>
            <a:pPr lvl="0"/>
            <a:endParaRPr lang="en-US" sz="2400" b="1" dirty="0">
              <a:solidFill>
                <a:srgbClr val="171616"/>
              </a:solidFill>
            </a:endParaRPr>
          </a:p>
          <a:p>
            <a:pPr lvl="0"/>
            <a:endParaRPr lang="en-US" sz="2400" b="1" dirty="0">
              <a:solidFill>
                <a:srgbClr val="171616"/>
              </a:solidFill>
            </a:endParaRPr>
          </a:p>
          <a:p>
            <a:pPr marL="0" lvl="0" indent="0">
              <a:buNone/>
            </a:pPr>
            <a:r>
              <a:rPr lang="en-US" sz="2400" dirty="0">
                <a:solidFill>
                  <a:srgbClr val="171616"/>
                </a:solidFill>
                <a:latin typeface="+mn-lt"/>
              </a:rPr>
              <a:t>Refer to the data specifications defined in the March 1, 2019 TEDS publication.</a:t>
            </a:r>
          </a:p>
          <a:p>
            <a:endParaRPr lang="en-US" dirty="0"/>
          </a:p>
        </p:txBody>
      </p:sp>
      <p:sp>
        <p:nvSpPr>
          <p:cNvPr id="2" name="Title 1">
            <a:extLst>
              <a:ext uri="{FF2B5EF4-FFF2-40B4-BE49-F238E27FC236}">
                <a16:creationId xmlns:a16="http://schemas.microsoft.com/office/drawing/2014/main" id="{E6DD6F97-FF98-4013-A391-7566B39D28EC}"/>
              </a:ext>
            </a:extLst>
          </p:cNvPr>
          <p:cNvSpPr>
            <a:spLocks noGrp="1"/>
          </p:cNvSpPr>
          <p:nvPr>
            <p:ph type="title"/>
          </p:nvPr>
        </p:nvSpPr>
        <p:spPr/>
        <p:txBody>
          <a:bodyPr/>
          <a:lstStyle/>
          <a:p>
            <a:r>
              <a:rPr lang="en-US" dirty="0"/>
              <a:t>Sppi-14 timeline</a:t>
            </a:r>
          </a:p>
        </p:txBody>
      </p:sp>
    </p:spTree>
    <p:extLst>
      <p:ext uri="{BB962C8B-B14F-4D97-AF65-F5344CB8AC3E}">
        <p14:creationId xmlns:p14="http://schemas.microsoft.com/office/powerpoint/2010/main" val="27057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4" name="Title 3">
            <a:extLst>
              <a:ext uri="{FF2B5EF4-FFF2-40B4-BE49-F238E27FC236}">
                <a16:creationId xmlns:a16="http://schemas.microsoft.com/office/drawing/2014/main" id="{13998A37-2664-466A-8D97-6BB65494FD85}"/>
              </a:ext>
            </a:extLst>
          </p:cNvPr>
          <p:cNvSpPr>
            <a:spLocks noGrp="1"/>
          </p:cNvSpPr>
          <p:nvPr>
            <p:ph type="title"/>
          </p:nvPr>
        </p:nvSpPr>
        <p:spPr>
          <a:xfrm>
            <a:off x="623888" y="5300230"/>
            <a:ext cx="7886700" cy="1024370"/>
          </a:xfrm>
        </p:spPr>
        <p:txBody>
          <a:bodyPr>
            <a:normAutofit/>
          </a:bodyPr>
          <a:lstStyle/>
          <a:p>
            <a:r>
              <a:rPr lang="en-US" sz="5400" dirty="0"/>
              <a:t>Frequently asked questions</a:t>
            </a:r>
          </a:p>
        </p:txBody>
      </p:sp>
    </p:spTree>
    <p:extLst>
      <p:ext uri="{BB962C8B-B14F-4D97-AF65-F5344CB8AC3E}">
        <p14:creationId xmlns:p14="http://schemas.microsoft.com/office/powerpoint/2010/main" val="993534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19</a:t>
            </a:fld>
            <a:endParaRPr lang="en-US" dirty="0"/>
          </a:p>
        </p:txBody>
      </p:sp>
      <p:graphicFrame>
        <p:nvGraphicFramePr>
          <p:cNvPr id="6" name="Table 5">
            <a:extLst>
              <a:ext uri="{FF2B5EF4-FFF2-40B4-BE49-F238E27FC236}">
                <a16:creationId xmlns:a16="http://schemas.microsoft.com/office/drawing/2014/main" id="{4966E9DB-0317-4C99-B463-DEF7AE7C41FA}"/>
              </a:ext>
            </a:extLst>
          </p:cNvPr>
          <p:cNvGraphicFramePr>
            <a:graphicFrameLocks noGrp="1"/>
          </p:cNvGraphicFramePr>
          <p:nvPr>
            <p:extLst>
              <p:ext uri="{D42A27DB-BD31-4B8C-83A1-F6EECF244321}">
                <p14:modId xmlns:p14="http://schemas.microsoft.com/office/powerpoint/2010/main" val="2139888797"/>
              </p:ext>
            </p:extLst>
          </p:nvPr>
        </p:nvGraphicFramePr>
        <p:xfrm>
          <a:off x="1242864" y="4953000"/>
          <a:ext cx="6494269" cy="789492"/>
        </p:xfrm>
        <a:graphic>
          <a:graphicData uri="http://schemas.openxmlformats.org/drawingml/2006/table">
            <a:tbl>
              <a:tblPr firstRow="1" bandRow="1">
                <a:tableStyleId>{2D5ABB26-0587-4C30-8999-92F81FD0307C}</a:tableStyleId>
              </a:tblPr>
              <a:tblGrid>
                <a:gridCol w="2081361">
                  <a:extLst>
                    <a:ext uri="{9D8B030D-6E8A-4147-A177-3AD203B41FA5}">
                      <a16:colId xmlns:a16="http://schemas.microsoft.com/office/drawing/2014/main" val="3629908635"/>
                    </a:ext>
                  </a:extLst>
                </a:gridCol>
                <a:gridCol w="4412908">
                  <a:extLst>
                    <a:ext uri="{9D8B030D-6E8A-4147-A177-3AD203B41FA5}">
                      <a16:colId xmlns:a16="http://schemas.microsoft.com/office/drawing/2014/main" val="2039789967"/>
                    </a:ext>
                  </a:extLst>
                </a:gridCol>
              </a:tblGrid>
              <a:tr h="394746">
                <a:tc>
                  <a:txBody>
                    <a:bodyPr/>
                    <a:lstStyle/>
                    <a:p>
                      <a:r>
                        <a:rPr lang="en-US" sz="1600" b="1" dirty="0"/>
                        <a:t>Core ESC Data Viewer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Can monitor or view an LEA’s data</a:t>
                      </a:r>
                    </a:p>
                  </a:txBody>
                  <a:tcPr/>
                </a:tc>
                <a:extLst>
                  <a:ext uri="{0D108BD9-81ED-4DB2-BD59-A6C34878D82A}">
                    <a16:rowId xmlns:a16="http://schemas.microsoft.com/office/drawing/2014/main" val="2253856788"/>
                  </a:ext>
                </a:extLst>
              </a:tr>
              <a:tr h="394746">
                <a:tc>
                  <a:txBody>
                    <a:bodyPr/>
                    <a:lstStyle/>
                    <a:p>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426473262"/>
                  </a:ext>
                </a:extLst>
              </a:tr>
            </a:tbl>
          </a:graphicData>
        </a:graphic>
      </p:graphicFrame>
      <p:graphicFrame>
        <p:nvGraphicFramePr>
          <p:cNvPr id="2" name="Table 1">
            <a:extLst>
              <a:ext uri="{FF2B5EF4-FFF2-40B4-BE49-F238E27FC236}">
                <a16:creationId xmlns:a16="http://schemas.microsoft.com/office/drawing/2014/main" id="{1319778A-E1C1-4776-8E32-654357F33964}"/>
              </a:ext>
            </a:extLst>
          </p:cNvPr>
          <p:cNvGraphicFramePr>
            <a:graphicFrameLocks noGrp="1"/>
          </p:cNvGraphicFramePr>
          <p:nvPr>
            <p:extLst>
              <p:ext uri="{D42A27DB-BD31-4B8C-83A1-F6EECF244321}">
                <p14:modId xmlns:p14="http://schemas.microsoft.com/office/powerpoint/2010/main" val="4253281923"/>
              </p:ext>
            </p:extLst>
          </p:nvPr>
        </p:nvGraphicFramePr>
        <p:xfrm>
          <a:off x="1242864" y="2412279"/>
          <a:ext cx="6019800" cy="789492"/>
        </p:xfrm>
        <a:graphic>
          <a:graphicData uri="http://schemas.openxmlformats.org/drawingml/2006/table">
            <a:tbl>
              <a:tblPr firstRow="1" bandRow="1">
                <a:tableStyleId>{2D5ABB26-0587-4C30-8999-92F81FD0307C}</a:tableStyleId>
              </a:tblPr>
              <a:tblGrid>
                <a:gridCol w="2023660">
                  <a:extLst>
                    <a:ext uri="{9D8B030D-6E8A-4147-A177-3AD203B41FA5}">
                      <a16:colId xmlns:a16="http://schemas.microsoft.com/office/drawing/2014/main" val="3629908635"/>
                    </a:ext>
                  </a:extLst>
                </a:gridCol>
                <a:gridCol w="3996140">
                  <a:extLst>
                    <a:ext uri="{9D8B030D-6E8A-4147-A177-3AD203B41FA5}">
                      <a16:colId xmlns:a16="http://schemas.microsoft.com/office/drawing/2014/main" val="2039789967"/>
                    </a:ext>
                  </a:extLst>
                </a:gridCol>
              </a:tblGrid>
              <a:tr h="394746">
                <a:tc>
                  <a:txBody>
                    <a:bodyPr/>
                    <a:lstStyle/>
                    <a:p>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1578459213"/>
                  </a:ext>
                </a:extLst>
              </a:tr>
              <a:tr h="394746">
                <a:tc>
                  <a:txBody>
                    <a:bodyPr/>
                    <a:lstStyle/>
                    <a:p>
                      <a:endParaRPr lang="en-US"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2253856788"/>
                  </a:ext>
                </a:extLst>
              </a:tr>
            </a:tbl>
          </a:graphicData>
        </a:graphic>
      </p:graphicFrame>
      <p:graphicFrame>
        <p:nvGraphicFramePr>
          <p:cNvPr id="9" name="Table 8">
            <a:extLst>
              <a:ext uri="{FF2B5EF4-FFF2-40B4-BE49-F238E27FC236}">
                <a16:creationId xmlns:a16="http://schemas.microsoft.com/office/drawing/2014/main" id="{3FD34D51-ED1A-44B1-ABF4-52E305F91E8F}"/>
              </a:ext>
            </a:extLst>
          </p:cNvPr>
          <p:cNvGraphicFramePr>
            <a:graphicFrameLocks noGrp="1"/>
          </p:cNvGraphicFramePr>
          <p:nvPr>
            <p:extLst>
              <p:ext uri="{D42A27DB-BD31-4B8C-83A1-F6EECF244321}">
                <p14:modId xmlns:p14="http://schemas.microsoft.com/office/powerpoint/2010/main" val="1335322281"/>
              </p:ext>
            </p:extLst>
          </p:nvPr>
        </p:nvGraphicFramePr>
        <p:xfrm>
          <a:off x="1242864" y="2412279"/>
          <a:ext cx="6019800" cy="1504401"/>
        </p:xfrm>
        <a:graphic>
          <a:graphicData uri="http://schemas.openxmlformats.org/drawingml/2006/table">
            <a:tbl>
              <a:tblPr firstRow="1" bandRow="1">
                <a:tableStyleId>{2D5ABB26-0587-4C30-8999-92F81FD0307C}</a:tableStyleId>
              </a:tblPr>
              <a:tblGrid>
                <a:gridCol w="2109936">
                  <a:extLst>
                    <a:ext uri="{9D8B030D-6E8A-4147-A177-3AD203B41FA5}">
                      <a16:colId xmlns:a16="http://schemas.microsoft.com/office/drawing/2014/main" val="3629908635"/>
                    </a:ext>
                  </a:extLst>
                </a:gridCol>
                <a:gridCol w="3909864">
                  <a:extLst>
                    <a:ext uri="{9D8B030D-6E8A-4147-A177-3AD203B41FA5}">
                      <a16:colId xmlns:a16="http://schemas.microsoft.com/office/drawing/2014/main" val="2039789967"/>
                    </a:ext>
                  </a:extLst>
                </a:gridCol>
              </a:tblGrid>
              <a:tr h="394746">
                <a:tc>
                  <a:txBody>
                    <a:bodyPr/>
                    <a:lstStyle/>
                    <a:p>
                      <a:r>
                        <a:rPr lang="en-US" sz="1600" b="1" dirty="0"/>
                        <a:t>ODS Data Loader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Loads the SPPI-14 data into the ODS</a:t>
                      </a:r>
                    </a:p>
                  </a:txBody>
                  <a:tcPr/>
                </a:tc>
                <a:extLst>
                  <a:ext uri="{0D108BD9-81ED-4DB2-BD59-A6C34878D82A}">
                    <a16:rowId xmlns:a16="http://schemas.microsoft.com/office/drawing/2014/main" val="1578459213"/>
                  </a:ext>
                </a:extLst>
              </a:tr>
              <a:tr h="394746">
                <a:tc>
                  <a:txBody>
                    <a:bodyPr/>
                    <a:lstStyle/>
                    <a:p>
                      <a:r>
                        <a:rPr lang="en-US" sz="1600" b="1" dirty="0"/>
                        <a:t>Core Data Promoter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Promotes and Validates the collection</a:t>
                      </a:r>
                    </a:p>
                  </a:txBody>
                  <a:tcPr/>
                </a:tc>
                <a:extLst>
                  <a:ext uri="{0D108BD9-81ED-4DB2-BD59-A6C34878D82A}">
                    <a16:rowId xmlns:a16="http://schemas.microsoft.com/office/drawing/2014/main" val="2253856788"/>
                  </a:ext>
                </a:extLst>
              </a:tr>
              <a:tr h="379629">
                <a:tc>
                  <a:txBody>
                    <a:bodyPr/>
                    <a:lstStyle/>
                    <a:p>
                      <a:r>
                        <a:rPr lang="en-US" sz="1600" b="1" dirty="0"/>
                        <a:t>Core Data Completer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Verifies and Completes the collection</a:t>
                      </a:r>
                    </a:p>
                  </a:txBody>
                  <a:tcPr/>
                </a:tc>
                <a:extLst>
                  <a:ext uri="{0D108BD9-81ED-4DB2-BD59-A6C34878D82A}">
                    <a16:rowId xmlns:a16="http://schemas.microsoft.com/office/drawing/2014/main" val="941630992"/>
                  </a:ext>
                </a:extLst>
              </a:tr>
              <a:tr h="0">
                <a:tc>
                  <a:txBody>
                    <a:bodyPr/>
                    <a:lstStyle/>
                    <a:p>
                      <a:r>
                        <a:rPr lang="en-US" sz="1600" b="1" dirty="0"/>
                        <a:t>Core Data Viewer</a:t>
                      </a:r>
                    </a:p>
                  </a:txBody>
                  <a:tcPr/>
                </a:tc>
                <a:tc>
                  <a:txBody>
                    <a:bodyPr/>
                    <a:lstStyle/>
                    <a:p>
                      <a:r>
                        <a:rPr lang="en-US" sz="1600" dirty="0"/>
                        <a:t>Can view reports</a:t>
                      </a:r>
                    </a:p>
                  </a:txBody>
                  <a:tcPr/>
                </a:tc>
                <a:extLst>
                  <a:ext uri="{0D108BD9-81ED-4DB2-BD59-A6C34878D82A}">
                    <a16:rowId xmlns:a16="http://schemas.microsoft.com/office/drawing/2014/main" val="3385192888"/>
                  </a:ext>
                </a:extLst>
              </a:tr>
            </a:tbl>
          </a:graphicData>
        </a:graphic>
      </p:graphicFrame>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7886700" cy="4954992"/>
          </a:xfrm>
        </p:spPr>
        <p:txBody>
          <a:bodyPr>
            <a:normAutofit/>
          </a:bodyPr>
          <a:lstStyle/>
          <a:p>
            <a:pPr marL="0" indent="0">
              <a:spcAft>
                <a:spcPts val="0"/>
              </a:spcAft>
              <a:buNone/>
            </a:pPr>
            <a:r>
              <a:rPr lang="en-US" sz="2900" b="1" dirty="0"/>
              <a:t>What TEAL roles or permissions are needed?</a:t>
            </a:r>
            <a:endParaRPr lang="en-US" b="1" dirty="0"/>
          </a:p>
          <a:p>
            <a:pPr marL="520700" lvl="2" indent="0">
              <a:spcAft>
                <a:spcPts val="0"/>
              </a:spcAft>
              <a:buNone/>
            </a:pPr>
            <a:endParaRPr lang="en-US" sz="800" dirty="0"/>
          </a:p>
          <a:p>
            <a:pPr marL="520700" lvl="2" indent="0">
              <a:spcAft>
                <a:spcPts val="0"/>
              </a:spcAft>
              <a:buNone/>
            </a:pPr>
            <a:r>
              <a:rPr lang="en-US" sz="2400" dirty="0"/>
              <a:t>The following </a:t>
            </a:r>
            <a:r>
              <a:rPr lang="en-US" sz="2400" b="1" dirty="0"/>
              <a:t>LEA roles </a:t>
            </a:r>
            <a:r>
              <a:rPr lang="en-US" sz="2400" dirty="0"/>
              <a:t>are required:</a:t>
            </a:r>
          </a:p>
          <a:p>
            <a:pPr marL="520700" lvl="2" indent="0">
              <a:spcAft>
                <a:spcPts val="0"/>
              </a:spcAft>
              <a:buNone/>
            </a:pPr>
            <a:endParaRPr lang="en-US" sz="2400" dirty="0"/>
          </a:p>
          <a:p>
            <a:pPr marL="520700" lvl="2" indent="0">
              <a:spcAft>
                <a:spcPts val="0"/>
              </a:spcAft>
              <a:buNone/>
            </a:pPr>
            <a:r>
              <a:rPr lang="en-US" sz="2400" dirty="0"/>
              <a:t> </a:t>
            </a:r>
          </a:p>
          <a:p>
            <a:pPr marL="520700" lvl="2" indent="0">
              <a:spcAft>
                <a:spcPts val="0"/>
              </a:spcAft>
              <a:buNone/>
            </a:pPr>
            <a:endParaRPr lang="en-US" sz="2400" dirty="0"/>
          </a:p>
          <a:p>
            <a:pPr marL="520700" lvl="2" indent="0">
              <a:spcAft>
                <a:spcPts val="0"/>
              </a:spcAft>
              <a:buNone/>
            </a:pPr>
            <a:endParaRPr lang="en-US" sz="2400" dirty="0"/>
          </a:p>
          <a:p>
            <a:pPr marL="520700" lvl="2" indent="0">
              <a:spcAft>
                <a:spcPts val="0"/>
              </a:spcAft>
              <a:buNone/>
            </a:pPr>
            <a:endParaRPr lang="en-US" dirty="0"/>
          </a:p>
          <a:p>
            <a:pPr marL="520700" lvl="2" indent="0">
              <a:spcAft>
                <a:spcPts val="0"/>
              </a:spcAft>
              <a:buNone/>
            </a:pPr>
            <a:endParaRPr lang="en-US" dirty="0"/>
          </a:p>
          <a:p>
            <a:pPr marL="457200" lvl="1" indent="0">
              <a:buNone/>
            </a:pPr>
            <a:r>
              <a:rPr lang="en-US" dirty="0"/>
              <a:t>The following </a:t>
            </a:r>
            <a:r>
              <a:rPr lang="en-US" b="1" dirty="0"/>
              <a:t>ESC roles </a:t>
            </a:r>
            <a:r>
              <a:rPr lang="en-US" dirty="0"/>
              <a:t>are required: </a:t>
            </a:r>
          </a:p>
          <a:p>
            <a:pPr marL="0" indent="0">
              <a:buNone/>
            </a:pPr>
            <a:endParaRPr lang="en-US" dirty="0"/>
          </a:p>
          <a:p>
            <a:pPr marL="457200" lvl="1" indent="0">
              <a:buNone/>
            </a:pPr>
            <a:endParaRPr lang="en-US" dirty="0"/>
          </a:p>
          <a:p>
            <a:pPr marL="0" indent="0">
              <a:buNone/>
            </a:pPr>
            <a:endParaRPr lang="en-US" dirty="0"/>
          </a:p>
        </p:txBody>
      </p:sp>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Frequently asked questions</a:t>
            </a:r>
          </a:p>
        </p:txBody>
      </p:sp>
    </p:spTree>
    <p:extLst>
      <p:ext uri="{BB962C8B-B14F-4D97-AF65-F5344CB8AC3E}">
        <p14:creationId xmlns:p14="http://schemas.microsoft.com/office/powerpoint/2010/main" val="1837842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a:t>
            </a:fld>
            <a:endParaRPr lang="en-US" dirty="0"/>
          </a:p>
        </p:txBody>
      </p:sp>
      <p:sp>
        <p:nvSpPr>
          <p:cNvPr id="12" name="Rectangle 11" descr="box around Overview" title="box">
            <a:extLst>
              <a:ext uri="{FF2B5EF4-FFF2-40B4-BE49-F238E27FC236}">
                <a16:creationId xmlns:a16="http://schemas.microsoft.com/office/drawing/2014/main" id="{3DE1DC5D-D2A1-49C1-A0A2-56DE96C13685}"/>
              </a:ext>
            </a:extLst>
          </p:cNvPr>
          <p:cNvSpPr/>
          <p:nvPr/>
        </p:nvSpPr>
        <p:spPr>
          <a:xfrm>
            <a:off x="304800" y="228600"/>
            <a:ext cx="82057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623888" y="182880"/>
            <a:ext cx="8291512" cy="5386090"/>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600" b="1" dirty="0">
                <a:latin typeface="Tw Cen MT" panose="020B0602020104020603" pitchFamily="34" charset="0"/>
                <a:cs typeface="Calibri" panose="020F0502020204030204" pitchFamily="34" charset="0"/>
              </a:rPr>
              <a:t>Overview</a:t>
            </a:r>
            <a:endParaRPr lang="en-US" sz="2600" b="1" dirty="0">
              <a:solidFill>
                <a:sysClr val="windowText" lastClr="000000"/>
              </a:solidFill>
              <a:latin typeface="Tw Cen MT" panose="020B0602020104020603" pitchFamily="34" charset="0"/>
              <a:cs typeface="Calibri" panose="020F0502020204030204" pitchFamily="34" charset="0"/>
            </a:endParaRPr>
          </a:p>
          <a:p>
            <a:pPr marL="971550" lvl="1" indent="-514350">
              <a:spcBef>
                <a:spcPts val="600"/>
              </a:spcBef>
              <a:spcAft>
                <a:spcPts val="600"/>
              </a:spcAft>
              <a:buFont typeface="+mj-lt"/>
              <a:buAutoNum type="romanUcPeriod"/>
            </a:pPr>
            <a:r>
              <a:rPr lang="en-US" sz="2000" dirty="0">
                <a:solidFill>
                  <a:sysClr val="windowText" lastClr="000000"/>
                </a:solidFill>
                <a:latin typeface="Tw Cen MT" panose="020B0602020104020603" pitchFamily="34" charset="0"/>
                <a:cs typeface="Calibri" panose="020F0502020204030204" pitchFamily="34" charset="0"/>
              </a:rPr>
              <a:t>Background and Purpose</a:t>
            </a:r>
          </a:p>
          <a:p>
            <a:pPr marL="514350" indent="-514350">
              <a:spcBef>
                <a:spcPts val="600"/>
              </a:spcBef>
              <a:spcAft>
                <a:spcPts val="600"/>
              </a:spcAft>
              <a:buFont typeface="+mj-lt"/>
              <a:buAutoNum type="romanUcPeriod"/>
            </a:pPr>
            <a:r>
              <a:rPr lang="en-US" sz="2600" b="1" dirty="0">
                <a:solidFill>
                  <a:sysClr val="windowText" lastClr="000000"/>
                </a:solidFill>
                <a:latin typeface="Tw Cen MT" panose="020B0602020104020603" pitchFamily="34" charset="0"/>
                <a:cs typeface="Calibri" panose="020F0502020204030204" pitchFamily="34" charset="0"/>
              </a:rPr>
              <a:t>Current Legacy System</a:t>
            </a:r>
          </a:p>
          <a:p>
            <a:pPr marL="1028700" lvl="1" indent="-571500">
              <a:spcBef>
                <a:spcPts val="600"/>
              </a:spcBef>
              <a:spcAft>
                <a:spcPts val="600"/>
              </a:spcAft>
              <a:buFont typeface="+mj-lt"/>
              <a:buAutoNum type="romanUcPeriod"/>
            </a:pPr>
            <a:r>
              <a:rPr lang="en-US" sz="2000" dirty="0">
                <a:latin typeface="Tw Cen MT" panose="020B0602020104020603" pitchFamily="34" charset="0"/>
                <a:cs typeface="Arial" pitchFamily="34" charset="0"/>
              </a:rPr>
              <a:t>SPPI-14 Legacy System</a:t>
            </a:r>
          </a:p>
          <a:p>
            <a:pPr marL="971550" lvl="1" indent="-514350">
              <a:spcBef>
                <a:spcPts val="600"/>
              </a:spcBef>
              <a:spcAft>
                <a:spcPts val="600"/>
              </a:spcAft>
              <a:buFont typeface="+mj-lt"/>
              <a:buAutoNum type="romanUcPeriod"/>
            </a:pPr>
            <a:r>
              <a:rPr lang="en-US" sz="2000" dirty="0">
                <a:solidFill>
                  <a:sysClr val="windowText" lastClr="000000"/>
                </a:solidFill>
                <a:latin typeface="Tw Cen MT" panose="020B0602020104020603" pitchFamily="34" charset="0"/>
                <a:cs typeface="Calibri" panose="020F0502020204030204" pitchFamily="34" charset="0"/>
              </a:rPr>
              <a:t> </a:t>
            </a:r>
            <a:r>
              <a:rPr lang="en-US" sz="2000" dirty="0">
                <a:latin typeface="Tw Cen MT" panose="020B0602020104020603" pitchFamily="34" charset="0"/>
                <a:cs typeface="Arial" pitchFamily="34" charset="0"/>
              </a:rPr>
              <a:t>What is changing for SPPI-14?</a:t>
            </a:r>
            <a:endParaRPr lang="en-US" sz="2000" b="1" dirty="0">
              <a:solidFill>
                <a:sysClr val="windowText" lastClr="000000"/>
              </a:solidFill>
              <a:latin typeface="Tw Cen MT" panose="020B0602020104020603" pitchFamily="34" charset="0"/>
              <a:cs typeface="Calibri" panose="020F0502020204030204" pitchFamily="34" charset="0"/>
            </a:endParaRPr>
          </a:p>
          <a:p>
            <a:pPr marL="571500" indent="-571500">
              <a:spcBef>
                <a:spcPts val="600"/>
              </a:spcBef>
              <a:spcAft>
                <a:spcPts val="600"/>
              </a:spcAft>
              <a:buFont typeface="+mj-lt"/>
              <a:buAutoNum type="romanUcPeriod"/>
            </a:pPr>
            <a:r>
              <a:rPr lang="en-US" sz="2600" b="1" dirty="0">
                <a:latin typeface="Tw Cen MT" panose="020B0602020104020603" pitchFamily="34" charset="0"/>
                <a:cs typeface="Arial" pitchFamily="34" charset="0"/>
              </a:rPr>
              <a:t>Data Collection in TSDS</a:t>
            </a:r>
          </a:p>
          <a:p>
            <a:pPr marL="1028700" lvl="1" indent="-571500">
              <a:spcBef>
                <a:spcPts val="600"/>
              </a:spcBef>
              <a:spcAft>
                <a:spcPts val="600"/>
              </a:spcAft>
              <a:buFont typeface="+mj-lt"/>
              <a:buAutoNum type="romanUcPeriod"/>
            </a:pPr>
            <a:r>
              <a:rPr lang="en-US" sz="2000" dirty="0">
                <a:latin typeface="Tw Cen MT" panose="020B0602020104020603" pitchFamily="34" charset="0"/>
                <a:cs typeface="Arial" pitchFamily="34" charset="0"/>
              </a:rPr>
              <a:t>Where is the Data Coming From?</a:t>
            </a:r>
          </a:p>
          <a:p>
            <a:pPr marL="1028700" lvl="1" indent="-571500">
              <a:spcBef>
                <a:spcPts val="600"/>
              </a:spcBef>
              <a:spcAft>
                <a:spcPts val="600"/>
              </a:spcAft>
              <a:buFont typeface="+mj-lt"/>
              <a:buAutoNum type="romanUcPeriod"/>
            </a:pPr>
            <a:r>
              <a:rPr lang="en-US" sz="2000" dirty="0">
                <a:latin typeface="Tw Cen MT" panose="020B0602020104020603" pitchFamily="34" charset="0"/>
                <a:cs typeface="Arial" pitchFamily="34" charset="0"/>
              </a:rPr>
              <a:t>Post-Collection Survey</a:t>
            </a:r>
          </a:p>
          <a:p>
            <a:pPr marL="1028700" lvl="1" indent="-571500">
              <a:spcBef>
                <a:spcPts val="600"/>
              </a:spcBef>
              <a:spcAft>
                <a:spcPts val="600"/>
              </a:spcAft>
              <a:buFont typeface="+mj-lt"/>
              <a:buAutoNum type="romanUcPeriod"/>
            </a:pPr>
            <a:r>
              <a:rPr lang="en-US" sz="2000" dirty="0">
                <a:latin typeface="Tw Cen MT" panose="020B0602020104020603" pitchFamily="34" charset="0"/>
                <a:cs typeface="Arial" pitchFamily="34" charset="0"/>
              </a:rPr>
              <a:t>SPPI-14 Timeline</a:t>
            </a:r>
          </a:p>
          <a:p>
            <a:pPr marL="571500" indent="-571500">
              <a:spcBef>
                <a:spcPts val="600"/>
              </a:spcBef>
              <a:spcAft>
                <a:spcPts val="600"/>
              </a:spcAft>
              <a:buFont typeface="+mj-lt"/>
              <a:buAutoNum type="romanUcPeriod"/>
            </a:pPr>
            <a:r>
              <a:rPr lang="en-US" sz="2600" b="1" dirty="0">
                <a:latin typeface="Tw Cen MT" panose="020B0602020104020603" pitchFamily="34" charset="0"/>
                <a:cs typeface="Arial" pitchFamily="34" charset="0"/>
              </a:rPr>
              <a:t>Frequently Asked Questions</a:t>
            </a:r>
          </a:p>
          <a:p>
            <a:pPr marL="514350" indent="-514350">
              <a:spcBef>
                <a:spcPts val="600"/>
              </a:spcBef>
              <a:spcAft>
                <a:spcPts val="600"/>
              </a:spcAft>
              <a:buFont typeface="+mj-lt"/>
              <a:buAutoNum type="romanUcPeriod"/>
            </a:pPr>
            <a:endParaRPr lang="en-US" sz="2000" b="1" dirty="0">
              <a:solidFill>
                <a:sysClr val="windowText" lastClr="000000"/>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CONTENTS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1C502-B98B-4690-851F-7CF33F8867D3}"/>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C9616AA5-C1F0-49F7-817B-C4B5EA5BA633}"/>
              </a:ext>
            </a:extLst>
          </p:cNvPr>
          <p:cNvSpPr>
            <a:spLocks noGrp="1"/>
          </p:cNvSpPr>
          <p:nvPr>
            <p:ph idx="1"/>
          </p:nvPr>
        </p:nvSpPr>
        <p:spPr>
          <a:xfrm>
            <a:off x="964406" y="914400"/>
            <a:ext cx="7215187" cy="5441957"/>
          </a:xfrm>
        </p:spPr>
        <p:txBody>
          <a:bodyPr>
            <a:normAutofit fontScale="92500" lnSpcReduction="10000"/>
          </a:bodyPr>
          <a:lstStyle/>
          <a:p>
            <a:pPr marL="0" lvl="0" indent="0">
              <a:buNone/>
            </a:pPr>
            <a:r>
              <a:rPr lang="en-US" b="1" dirty="0"/>
              <a:t>When requesting access to SPPI-14, what privileges does each Core Role have?</a:t>
            </a:r>
          </a:p>
          <a:p>
            <a:pPr marL="0" indent="0">
              <a:buNone/>
            </a:pPr>
            <a:endParaRPr lang="en-US" dirty="0"/>
          </a:p>
          <a:p>
            <a:pPr marL="457200" lvl="1" indent="0">
              <a:buNone/>
            </a:pPr>
            <a:r>
              <a:rPr lang="en-US" dirty="0"/>
              <a:t>In order for a user to have access to the SPPI-14 collection, their role must also be checked for “SPPI-14 Access” privilege.  By default, this permission will be set to unchecked.</a:t>
            </a:r>
          </a:p>
          <a:p>
            <a:pPr marL="457200" lvl="1" indent="0">
              <a:buNone/>
            </a:pPr>
            <a:endParaRPr lang="en-US" dirty="0"/>
          </a:p>
          <a:p>
            <a:pPr lvl="1"/>
            <a:r>
              <a:rPr lang="en-US" dirty="0"/>
              <a:t>The ODS Data Loader:  loads TSDS SPPI-14 data.</a:t>
            </a:r>
          </a:p>
          <a:p>
            <a:pPr marL="457200" lvl="1" indent="0">
              <a:buNone/>
            </a:pPr>
            <a:endParaRPr lang="en-US" dirty="0"/>
          </a:p>
          <a:p>
            <a:pPr marL="457200" lvl="1" indent="0">
              <a:buNone/>
            </a:pPr>
            <a:r>
              <a:rPr lang="en-US" dirty="0"/>
              <a:t>The following roles have privileges that can not be modified:</a:t>
            </a:r>
          </a:p>
          <a:p>
            <a:pPr lvl="1"/>
            <a:r>
              <a:rPr lang="en-US" dirty="0"/>
              <a:t>Core Data Promoter:  </a:t>
            </a:r>
          </a:p>
          <a:p>
            <a:pPr lvl="2"/>
            <a:r>
              <a:rPr lang="en-US" dirty="0"/>
              <a:t>Core Prepare/Promote Collection</a:t>
            </a:r>
          </a:p>
          <a:p>
            <a:pPr lvl="2"/>
            <a:r>
              <a:rPr lang="en-US" dirty="0"/>
              <a:t>Core Monitor Data Promotions</a:t>
            </a:r>
          </a:p>
          <a:p>
            <a:pPr lvl="2"/>
            <a:r>
              <a:rPr lang="en-US" dirty="0"/>
              <a:t>Core Monitor Data Validations.</a:t>
            </a:r>
          </a:p>
          <a:p>
            <a:pPr lvl="2"/>
            <a:r>
              <a:rPr lang="en-US" dirty="0"/>
              <a:t>Core Generate/View LEA Reports</a:t>
            </a:r>
          </a:p>
          <a:p>
            <a:pPr marL="457200" lvl="1"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4485AD1-9FDF-43A1-889A-A84C1BCB6F56}"/>
              </a:ext>
            </a:extLst>
          </p:cNvPr>
          <p:cNvSpPr>
            <a:spLocks noGrp="1"/>
          </p:cNvSpPr>
          <p:nvPr>
            <p:ph type="sldNum" sz="quarter" idx="12"/>
          </p:nvPr>
        </p:nvSpPr>
        <p:spPr/>
        <p:txBody>
          <a:bodyPr/>
          <a:lstStyle/>
          <a:p>
            <a:fld id="{25037DA4-2335-4A87-8586-64B2BAB08211}" type="slidenum">
              <a:rPr lang="en-US" smtClean="0"/>
              <a:pPr/>
              <a:t>20</a:t>
            </a:fld>
            <a:endParaRPr lang="en-US" dirty="0"/>
          </a:p>
        </p:txBody>
      </p:sp>
    </p:spTree>
    <p:extLst>
      <p:ext uri="{BB962C8B-B14F-4D97-AF65-F5344CB8AC3E}">
        <p14:creationId xmlns:p14="http://schemas.microsoft.com/office/powerpoint/2010/main" val="1341394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C61CD-C7CE-4F61-A63C-7E93767B5AEA}"/>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AFE6902A-09C9-4FE4-A74A-5CB22E3458E1}"/>
              </a:ext>
            </a:extLst>
          </p:cNvPr>
          <p:cNvSpPr>
            <a:spLocks noGrp="1"/>
          </p:cNvSpPr>
          <p:nvPr>
            <p:ph idx="1"/>
          </p:nvPr>
        </p:nvSpPr>
        <p:spPr>
          <a:xfrm>
            <a:off x="542925" y="990600"/>
            <a:ext cx="8058150" cy="5186363"/>
          </a:xfrm>
        </p:spPr>
        <p:txBody>
          <a:bodyPr>
            <a:normAutofit/>
          </a:bodyPr>
          <a:lstStyle/>
          <a:p>
            <a:pPr lvl="1"/>
            <a:r>
              <a:rPr lang="en-US" dirty="0"/>
              <a:t>Core Data Completer:</a:t>
            </a:r>
          </a:p>
          <a:p>
            <a:pPr lvl="2"/>
            <a:r>
              <a:rPr lang="en-US" dirty="0"/>
              <a:t>Core Prepare/Promote Collection</a:t>
            </a:r>
          </a:p>
          <a:p>
            <a:pPr lvl="2"/>
            <a:r>
              <a:rPr lang="en-US" dirty="0"/>
              <a:t>Core Monitor Data Promotions</a:t>
            </a:r>
          </a:p>
          <a:p>
            <a:pPr lvl="2"/>
            <a:r>
              <a:rPr lang="en-US" dirty="0"/>
              <a:t>Core Monitor Data Validations.</a:t>
            </a:r>
          </a:p>
          <a:p>
            <a:pPr lvl="2"/>
            <a:r>
              <a:rPr lang="en-US" dirty="0"/>
              <a:t>Core Validate Data</a:t>
            </a:r>
          </a:p>
          <a:p>
            <a:pPr lvl="2"/>
            <a:r>
              <a:rPr lang="en-US" dirty="0"/>
              <a:t>Core Generate/View LEA Reports</a:t>
            </a:r>
          </a:p>
          <a:p>
            <a:pPr lvl="1"/>
            <a:r>
              <a:rPr lang="en-US" dirty="0"/>
              <a:t>The Core Data Viewer:  </a:t>
            </a:r>
          </a:p>
          <a:p>
            <a:pPr lvl="2"/>
            <a:r>
              <a:rPr lang="en-US" dirty="0"/>
              <a:t>Core Monitor Data Promotions</a:t>
            </a:r>
          </a:p>
          <a:p>
            <a:pPr lvl="2"/>
            <a:r>
              <a:rPr lang="en-US" dirty="0"/>
              <a:t>Core Monitor Data Validation</a:t>
            </a:r>
          </a:p>
          <a:p>
            <a:pPr lvl="2"/>
            <a:r>
              <a:rPr lang="en-US" dirty="0"/>
              <a:t>Core generate/View LEA Reports</a:t>
            </a:r>
          </a:p>
          <a:p>
            <a:pPr lvl="1"/>
            <a:r>
              <a:rPr lang="en-US" dirty="0"/>
              <a:t>The Core ESC Data Viewer:  </a:t>
            </a:r>
          </a:p>
          <a:p>
            <a:pPr lvl="2"/>
            <a:r>
              <a:rPr lang="en-US" dirty="0"/>
              <a:t>Core Monitor Data Promotions</a:t>
            </a:r>
          </a:p>
          <a:p>
            <a:pPr lvl="2"/>
            <a:r>
              <a:rPr lang="en-US" dirty="0"/>
              <a:t>Core Monitor Data Validations</a:t>
            </a:r>
          </a:p>
          <a:p>
            <a:pPr lvl="2"/>
            <a:r>
              <a:rPr lang="en-US" dirty="0"/>
              <a:t>Core Generate/View LEA Reports</a:t>
            </a:r>
          </a:p>
          <a:p>
            <a:endParaRPr lang="en-US" dirty="0"/>
          </a:p>
        </p:txBody>
      </p:sp>
      <p:sp>
        <p:nvSpPr>
          <p:cNvPr id="4" name="Slide Number Placeholder 3">
            <a:extLst>
              <a:ext uri="{FF2B5EF4-FFF2-40B4-BE49-F238E27FC236}">
                <a16:creationId xmlns:a16="http://schemas.microsoft.com/office/drawing/2014/main" id="{733A66DA-28C4-41C3-9D67-8E667C62177E}"/>
              </a:ext>
            </a:extLst>
          </p:cNvPr>
          <p:cNvSpPr>
            <a:spLocks noGrp="1"/>
          </p:cNvSpPr>
          <p:nvPr>
            <p:ph type="sldNum" sz="quarter" idx="12"/>
          </p:nvPr>
        </p:nvSpPr>
        <p:spPr/>
        <p:txBody>
          <a:bodyPr/>
          <a:lstStyle/>
          <a:p>
            <a:fld id="{25037DA4-2335-4A87-8586-64B2BAB08211}" type="slidenum">
              <a:rPr lang="en-US" smtClean="0"/>
              <a:pPr/>
              <a:t>21</a:t>
            </a:fld>
            <a:endParaRPr lang="en-US" dirty="0"/>
          </a:p>
        </p:txBody>
      </p:sp>
    </p:spTree>
    <p:extLst>
      <p:ext uri="{BB962C8B-B14F-4D97-AF65-F5344CB8AC3E}">
        <p14:creationId xmlns:p14="http://schemas.microsoft.com/office/powerpoint/2010/main" val="3702832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Frequently asked questions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22</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a:bodyPr>
          <a:lstStyle/>
          <a:p>
            <a:pPr marL="0" indent="0">
              <a:spcAft>
                <a:spcPts val="0"/>
              </a:spcAft>
              <a:buNone/>
            </a:pPr>
            <a:r>
              <a:rPr lang="en-US" sz="2900" b="1" dirty="0"/>
              <a:t>When should I apply for access?</a:t>
            </a:r>
            <a:endParaRPr lang="en-US" b="1" dirty="0"/>
          </a:p>
          <a:p>
            <a:pPr marL="520700" lvl="2" indent="0">
              <a:spcAft>
                <a:spcPts val="0"/>
              </a:spcAft>
              <a:buNone/>
            </a:pPr>
            <a:endParaRPr lang="en-US" sz="2400" dirty="0"/>
          </a:p>
          <a:p>
            <a:pPr marL="520700" lvl="2" indent="0">
              <a:buNone/>
            </a:pPr>
            <a:r>
              <a:rPr lang="en-US" sz="2400" dirty="0"/>
              <a:t>TEAL accounts are suspended after 90 days of inactivity. </a:t>
            </a:r>
          </a:p>
          <a:p>
            <a:pPr marL="520700" lvl="2" indent="0">
              <a:buNone/>
            </a:pPr>
            <a:endParaRPr lang="en-US" sz="2400" dirty="0"/>
          </a:p>
          <a:p>
            <a:pPr marL="520700" lvl="2" indent="0">
              <a:buNone/>
            </a:pPr>
            <a:r>
              <a:rPr lang="en-US" sz="2400" dirty="0"/>
              <a:t>Please plan accordingly and work with your LEAs during training to ensure they have applied for the necessary access.</a:t>
            </a:r>
          </a:p>
          <a:p>
            <a:pPr marL="520700" lvl="2" indent="0">
              <a:spcAft>
                <a:spcPts val="0"/>
              </a:spcAft>
              <a:buNone/>
            </a:pPr>
            <a:endParaRPr lang="en-US" sz="2400" dirty="0"/>
          </a:p>
          <a:p>
            <a:pPr marL="0" indent="0">
              <a:buNone/>
            </a:pPr>
            <a:endParaRPr lang="en-US" dirty="0"/>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1179486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normAutofit/>
          </a:bodyPr>
          <a:lstStyle/>
          <a:p>
            <a:r>
              <a:rPr lang="en-US" dirty="0"/>
              <a:t>Frequently asked questions</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23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a:xfrm>
            <a:off x="628650" y="1221971"/>
            <a:ext cx="7829550" cy="4954992"/>
          </a:xfrm>
        </p:spPr>
        <p:txBody>
          <a:bodyPr>
            <a:normAutofit/>
          </a:bodyPr>
          <a:lstStyle/>
          <a:p>
            <a:pPr marL="0" indent="0">
              <a:spcAft>
                <a:spcPts val="0"/>
              </a:spcAft>
              <a:buNone/>
            </a:pPr>
            <a:r>
              <a:rPr lang="en-US" sz="2900" b="1" dirty="0"/>
              <a:t>When is the SPPI-14 training scheduled?</a:t>
            </a:r>
            <a:endParaRPr lang="en-US" b="1" dirty="0"/>
          </a:p>
          <a:p>
            <a:pPr marL="520700" lvl="2" indent="0">
              <a:spcAft>
                <a:spcPts val="0"/>
              </a:spcAft>
              <a:buNone/>
            </a:pPr>
            <a:endParaRPr lang="en-US" sz="2400" dirty="0"/>
          </a:p>
          <a:p>
            <a:pPr marL="520700" lvl="2" indent="0">
              <a:buNone/>
            </a:pPr>
            <a:r>
              <a:rPr lang="en-US" sz="2400" dirty="0"/>
              <a:t>TEA has scheduled a training for the ESC Special Education Contacts on </a:t>
            </a:r>
            <a:r>
              <a:rPr lang="en-US" sz="2400" b="1" dirty="0"/>
              <a:t>May 21, 2019</a:t>
            </a:r>
            <a:r>
              <a:rPr lang="en-US" sz="2400" dirty="0"/>
              <a:t>.</a:t>
            </a:r>
          </a:p>
          <a:p>
            <a:pPr marL="520700" lvl="2" indent="0">
              <a:buNone/>
            </a:pPr>
            <a:endParaRPr lang="en-US" sz="2400" dirty="0"/>
          </a:p>
          <a:p>
            <a:pPr marL="520700" lvl="2" indent="0">
              <a:buNone/>
            </a:pPr>
            <a:r>
              <a:rPr lang="en-US" sz="2400" dirty="0"/>
              <a:t>TEA has scheduled a training for the ESC Technical Champions on </a:t>
            </a:r>
            <a:r>
              <a:rPr lang="en-US" sz="2400" b="1" dirty="0"/>
              <a:t>May 28, 2019 </a:t>
            </a:r>
            <a:r>
              <a:rPr lang="en-US" sz="2400" dirty="0"/>
              <a:t>(</a:t>
            </a:r>
            <a:r>
              <a:rPr lang="en-US" sz="2400" i="1" dirty="0"/>
              <a:t>subject to change</a:t>
            </a:r>
            <a:r>
              <a:rPr lang="en-US" sz="2400" dirty="0"/>
              <a:t>).</a:t>
            </a:r>
          </a:p>
          <a:p>
            <a:pPr marL="0" indent="0">
              <a:buNone/>
            </a:pPr>
            <a:endParaRPr lang="en-US" dirty="0"/>
          </a:p>
          <a:p>
            <a:pPr marL="457200" lvl="1" indent="0">
              <a:buNone/>
            </a:pPr>
            <a:r>
              <a:rPr lang="en-US" dirty="0"/>
              <a:t>Please continue to follow the communications </a:t>
            </a:r>
            <a:r>
              <a:rPr lang="en-US"/>
              <a:t>sent to </a:t>
            </a:r>
            <a:r>
              <a:rPr lang="en-US" dirty="0"/>
              <a:t>our Field Coordination Network for more information on training opportunities for SPPI-14. </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1341266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982243F-EF37-40E0-A3F9-A0949097F5D1}"/>
              </a:ext>
            </a:extLst>
          </p:cNvPr>
          <p:cNvSpPr>
            <a:spLocks noGrp="1"/>
          </p:cNvSpPr>
          <p:nvPr>
            <p:ph type="dt" sz="half" idx="10"/>
          </p:nvPr>
        </p:nvSpPr>
        <p:spPr/>
        <p:txBody>
          <a:bodyPr/>
          <a:lstStyle/>
          <a:p>
            <a:fld id="{E0C7095D-9982-4D29-A6F1-CCB0D5BEEA40}" type="datetime1">
              <a:rPr lang="en-US" smtClean="0"/>
              <a:t>3/21/2019</a:t>
            </a:fld>
            <a:endParaRPr lang="en-US" dirty="0"/>
          </a:p>
        </p:txBody>
      </p:sp>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dirty="0"/>
              <a:t>p | </a:t>
            </a:r>
            <a:fld id="{72973CF6-C3DE-4D08-87E3-37EC75F458AE}" type="slidenum">
              <a:rPr lang="en-US" smtClean="0"/>
              <a:pPr/>
              <a:t>24</a:t>
            </a:fld>
            <a:endParaRPr lang="en-US" dirty="0"/>
          </a:p>
        </p:txBody>
      </p:sp>
      <p:pic>
        <p:nvPicPr>
          <p:cNvPr id="6" name="Picture 5" descr="picture of classroom" title="picture">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1614487" y="934537"/>
            <a:ext cx="5915025" cy="529911"/>
          </a:xfrm>
        </p:spPr>
        <p:txBody>
          <a:bodyPr>
            <a:normAutofit fontScale="92500"/>
          </a:bodyPr>
          <a:lstStyle/>
          <a:p>
            <a:pPr marL="0" indent="0" algn="ctr">
              <a:spcBef>
                <a:spcPts val="1350"/>
              </a:spcBef>
              <a:buNone/>
            </a:pPr>
            <a:r>
              <a:rPr lang="en-US" sz="3200" b="1" spc="75" dirty="0">
                <a:solidFill>
                  <a:srgbClr val="008496"/>
                </a:solidFill>
              </a:rPr>
              <a:t>www.texa</a:t>
            </a:r>
            <a:r>
              <a:rPr lang="en-US" sz="3200" b="1" spc="113" dirty="0">
                <a:solidFill>
                  <a:srgbClr val="008496"/>
                </a:solidFill>
              </a:rPr>
              <a:t>s</a:t>
            </a:r>
            <a:r>
              <a:rPr lang="en-US" sz="3200" b="1" spc="75" dirty="0">
                <a:solidFill>
                  <a:srgbClr val="008496"/>
                </a:solidFill>
              </a:rPr>
              <a:t>studen</a:t>
            </a:r>
            <a:r>
              <a:rPr lang="en-US" sz="3200" b="1" spc="225" dirty="0">
                <a:solidFill>
                  <a:srgbClr val="008496"/>
                </a:solidFill>
              </a:rPr>
              <a:t>t</a:t>
            </a:r>
            <a:r>
              <a:rPr lang="en-US" sz="3200" b="1" spc="75" dirty="0">
                <a:solidFill>
                  <a:srgbClr val="008496"/>
                </a:solidFill>
              </a:rPr>
              <a:t>dat</a:t>
            </a:r>
            <a:r>
              <a:rPr lang="en-US" sz="3200" b="1" spc="127" dirty="0">
                <a:solidFill>
                  <a:srgbClr val="008496"/>
                </a:solidFill>
              </a:rPr>
              <a:t>a</a:t>
            </a:r>
            <a:r>
              <a:rPr lang="en-US" sz="3200" b="1" spc="75" dirty="0">
                <a:solidFill>
                  <a:srgbClr val="008496"/>
                </a:solidFill>
              </a:rPr>
              <a:t>system.org</a:t>
            </a:r>
            <a:endParaRPr lang="en-US" sz="3200" spc="75" dirty="0"/>
          </a:p>
        </p:txBody>
      </p:sp>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81204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p:txBody>
          <a:bodyPr/>
          <a:lstStyle/>
          <a:p>
            <a:r>
              <a:rPr lang="en-US" dirty="0"/>
              <a:t>Background</a:t>
            </a:r>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3</a:t>
            </a:fld>
            <a:endParaRPr lang="en-US" dirty="0"/>
          </a:p>
        </p:txBody>
      </p:sp>
      <p:sp>
        <p:nvSpPr>
          <p:cNvPr id="4" name="Content Placeholder 3">
            <a:extLst>
              <a:ext uri="{FF2B5EF4-FFF2-40B4-BE49-F238E27FC236}">
                <a16:creationId xmlns:a16="http://schemas.microsoft.com/office/drawing/2014/main" id="{23F5C6C5-AEF6-46AF-92D7-B82880C34A8A}"/>
              </a:ext>
            </a:extLst>
          </p:cNvPr>
          <p:cNvSpPr>
            <a:spLocks noGrp="1"/>
          </p:cNvSpPr>
          <p:nvPr>
            <p:ph idx="1"/>
          </p:nvPr>
        </p:nvSpPr>
        <p:spPr/>
        <p:txBody>
          <a:bodyPr>
            <a:normAutofit fontScale="92500" lnSpcReduction="10000"/>
          </a:bodyPr>
          <a:lstStyle/>
          <a:p>
            <a:r>
              <a:rPr lang="en-US" sz="2400" dirty="0">
                <a:latin typeface="+mn-lt"/>
                <a:cs typeface="Calibri" panose="020F0502020204030204" pitchFamily="34" charset="0"/>
              </a:rPr>
              <a:t>The Individuals with Disabilities Education Improvement Act (IDEA) of 2004 requires each state to develop a six-year performance plan. </a:t>
            </a:r>
          </a:p>
          <a:p>
            <a:endParaRPr lang="en-US" sz="2400" dirty="0">
              <a:latin typeface="+mn-lt"/>
              <a:cs typeface="Calibri" panose="020F0502020204030204" pitchFamily="34" charset="0"/>
            </a:endParaRPr>
          </a:p>
          <a:p>
            <a:r>
              <a:rPr lang="en-US" sz="2400" dirty="0">
                <a:latin typeface="+mn-lt"/>
                <a:cs typeface="Calibri" panose="020F0502020204030204" pitchFamily="34" charset="0"/>
              </a:rPr>
              <a:t>This State Performance Plan (SPP) evaluates the State's efforts to implement the requirements and purposes of IDEA and illustrates how the State will continuously improve upon this implementation.</a:t>
            </a:r>
          </a:p>
          <a:p>
            <a:endParaRPr lang="en-US" sz="2400" dirty="0">
              <a:latin typeface="+mn-lt"/>
              <a:cs typeface="Calibri" panose="020F0502020204030204" pitchFamily="34" charset="0"/>
            </a:endParaRPr>
          </a:p>
          <a:p>
            <a:r>
              <a:rPr lang="en-US" sz="2400" dirty="0">
                <a:latin typeface="+mn-lt"/>
                <a:cs typeface="Calibri" panose="020F0502020204030204" pitchFamily="34" charset="0"/>
              </a:rPr>
              <a:t>Indicator 14 of the SPP (</a:t>
            </a:r>
            <a:r>
              <a:rPr lang="en-US" sz="2400" b="1" dirty="0">
                <a:latin typeface="+mn-lt"/>
                <a:cs typeface="Calibri" panose="020F0502020204030204" pitchFamily="34" charset="0"/>
              </a:rPr>
              <a:t>SPPI-14</a:t>
            </a:r>
            <a:r>
              <a:rPr lang="en-US" sz="2400" dirty="0">
                <a:latin typeface="+mn-lt"/>
                <a:cs typeface="Calibri" panose="020F0502020204030204" pitchFamily="34" charset="0"/>
              </a:rPr>
              <a:t>) </a:t>
            </a:r>
            <a:r>
              <a:rPr lang="en-US" sz="2400" dirty="0">
                <a:latin typeface="+mn-lt"/>
              </a:rPr>
              <a:t>monitors </a:t>
            </a:r>
            <a:r>
              <a:rPr lang="en-US" sz="2400" b="1" dirty="0">
                <a:latin typeface="+mn-lt"/>
              </a:rPr>
              <a:t>Post-School Outcomes for students who exited school </a:t>
            </a:r>
            <a:r>
              <a:rPr lang="en-US" sz="2400" dirty="0">
                <a:latin typeface="+mn-lt"/>
              </a:rPr>
              <a:t>(can be a positive or negative exit).</a:t>
            </a:r>
          </a:p>
          <a:p>
            <a:endParaRPr lang="en-US" sz="2400" dirty="0">
              <a:latin typeface="+mn-lt"/>
            </a:endParaRPr>
          </a:p>
          <a:p>
            <a:r>
              <a:rPr lang="en-US" sz="2400" dirty="0">
                <a:latin typeface="+mn-lt"/>
                <a:cs typeface="Calibri" panose="020F0502020204030204" pitchFamily="34" charset="0"/>
              </a:rPr>
              <a:t>SPPI-14 requires that data be </a:t>
            </a:r>
            <a:r>
              <a:rPr lang="en-US" sz="2400" b="1" dirty="0">
                <a:latin typeface="+mn-lt"/>
                <a:cs typeface="Calibri" panose="020F0502020204030204" pitchFamily="34" charset="0"/>
              </a:rPr>
              <a:t>collected annually </a:t>
            </a:r>
            <a:r>
              <a:rPr lang="en-US" sz="2400" dirty="0">
                <a:latin typeface="+mn-lt"/>
                <a:cs typeface="Calibri" panose="020F0502020204030204" pitchFamily="34" charset="0"/>
              </a:rPr>
              <a:t>on </a:t>
            </a:r>
            <a:r>
              <a:rPr lang="en-US" sz="2400" b="1" dirty="0">
                <a:latin typeface="+mn-lt"/>
                <a:cs typeface="Calibri" panose="020F0502020204030204" pitchFamily="34" charset="0"/>
              </a:rPr>
              <a:t>students</a:t>
            </a:r>
            <a:r>
              <a:rPr lang="en-US" sz="2400" dirty="0">
                <a:latin typeface="+mn-lt"/>
                <a:cs typeface="Calibri" panose="020F0502020204030204" pitchFamily="34" charset="0"/>
              </a:rPr>
              <a:t> </a:t>
            </a:r>
            <a:r>
              <a:rPr lang="en-US" sz="2400" b="1" dirty="0">
                <a:latin typeface="+mn-lt"/>
                <a:cs typeface="Calibri" panose="020F0502020204030204" pitchFamily="34" charset="0"/>
              </a:rPr>
              <a:t>receiving special education services prior to exiting </a:t>
            </a:r>
            <a:r>
              <a:rPr lang="en-US" sz="2400" dirty="0">
                <a:latin typeface="+mn-lt"/>
                <a:cs typeface="Calibri" panose="020F0502020204030204" pitchFamily="34" charset="0"/>
              </a:rPr>
              <a:t>high school in order to conduct a follow-up survey one year after graduation.</a:t>
            </a:r>
            <a:endParaRPr lang="en-US" sz="2400" dirty="0">
              <a:latin typeface="+mn-lt"/>
            </a:endParaRPr>
          </a:p>
          <a:p>
            <a:endParaRPr lang="en-US" sz="2400" dirty="0">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422602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5FDD-B502-4013-A871-039969463F7A}"/>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45CBE5AA-BDBD-4C5F-A134-9FDA8A8019B5}"/>
              </a:ext>
            </a:extLst>
          </p:cNvPr>
          <p:cNvSpPr>
            <a:spLocks noGrp="1"/>
          </p:cNvSpPr>
          <p:nvPr>
            <p:ph idx="1"/>
          </p:nvPr>
        </p:nvSpPr>
        <p:spPr/>
        <p:txBody>
          <a:bodyPr>
            <a:normAutofit fontScale="92500" lnSpcReduction="10000"/>
          </a:bodyPr>
          <a:lstStyle/>
          <a:p>
            <a:r>
              <a:rPr lang="en-US" dirty="0">
                <a:latin typeface="+mn-lt"/>
                <a:cs typeface="Calibri" panose="020F0502020204030204" pitchFamily="34" charset="0"/>
              </a:rPr>
              <a:t>Data collected from the survey focuses on: </a:t>
            </a:r>
          </a:p>
          <a:p>
            <a:pPr lvl="1"/>
            <a:r>
              <a:rPr lang="en-US" dirty="0">
                <a:latin typeface="+mn-lt"/>
                <a:cs typeface="Calibri" panose="020F0502020204030204" pitchFamily="34" charset="0"/>
              </a:rPr>
              <a:t>enrollment in higher education, </a:t>
            </a:r>
          </a:p>
          <a:p>
            <a:pPr lvl="1"/>
            <a:r>
              <a:rPr lang="en-US" dirty="0">
                <a:latin typeface="+mn-lt"/>
                <a:cs typeface="Calibri" panose="020F0502020204030204" pitchFamily="34" charset="0"/>
              </a:rPr>
              <a:t>competitive employment, </a:t>
            </a:r>
          </a:p>
          <a:p>
            <a:pPr lvl="1"/>
            <a:r>
              <a:rPr lang="en-US" dirty="0">
                <a:latin typeface="+mn-lt"/>
                <a:cs typeface="Calibri" panose="020F0502020204030204" pitchFamily="34" charset="0"/>
              </a:rPr>
              <a:t>other post-secondary education or training </a:t>
            </a:r>
          </a:p>
          <a:p>
            <a:pPr lvl="1"/>
            <a:r>
              <a:rPr lang="en-US" dirty="0">
                <a:latin typeface="+mn-lt"/>
                <a:cs typeface="Calibri" panose="020F0502020204030204" pitchFamily="34" charset="0"/>
              </a:rPr>
              <a:t>and other employment. </a:t>
            </a:r>
          </a:p>
          <a:p>
            <a:pPr marL="457200" lvl="1" indent="0">
              <a:buNone/>
            </a:pPr>
            <a:endParaRPr lang="en-US" dirty="0">
              <a:latin typeface="+mn-lt"/>
              <a:cs typeface="Calibri" panose="020F0502020204030204" pitchFamily="34" charset="0"/>
            </a:endParaRPr>
          </a:p>
          <a:p>
            <a:r>
              <a:rPr lang="en-US" dirty="0">
                <a:latin typeface="+mn-lt"/>
                <a:cs typeface="Calibri" panose="020F0502020204030204" pitchFamily="34" charset="0"/>
              </a:rPr>
              <a:t>The primary purpose is to provide a </a:t>
            </a:r>
            <a:r>
              <a:rPr lang="en-US" b="1" dirty="0">
                <a:latin typeface="+mn-lt"/>
                <a:cs typeface="Calibri" panose="020F0502020204030204" pitchFamily="34" charset="0"/>
              </a:rPr>
              <a:t>clear measure of post-school results of youth with disabilities </a:t>
            </a:r>
            <a:r>
              <a:rPr lang="en-US" dirty="0">
                <a:latin typeface="+mn-lt"/>
                <a:cs typeface="Calibri" panose="020F0502020204030204" pitchFamily="34" charset="0"/>
              </a:rPr>
              <a:t>as they transition from high school to adult life.</a:t>
            </a:r>
          </a:p>
          <a:p>
            <a:endParaRPr lang="en-US" dirty="0">
              <a:latin typeface="+mn-lt"/>
              <a:cs typeface="Calibri" panose="020F0502020204030204" pitchFamily="34" charset="0"/>
            </a:endParaRPr>
          </a:p>
          <a:p>
            <a:r>
              <a:rPr lang="en-US" dirty="0">
                <a:latin typeface="+mn-lt"/>
              </a:rPr>
              <a:t>Data is reported </a:t>
            </a:r>
            <a:r>
              <a:rPr lang="en-US" b="1" dirty="0">
                <a:latin typeface="+mn-lt"/>
              </a:rPr>
              <a:t>annually</a:t>
            </a:r>
            <a:r>
              <a:rPr lang="en-US" dirty="0">
                <a:latin typeface="+mn-lt"/>
              </a:rPr>
              <a:t> to the US Department of Education Office of Special Education Programs (USDE/OSEP).</a:t>
            </a:r>
          </a:p>
        </p:txBody>
      </p:sp>
      <p:sp>
        <p:nvSpPr>
          <p:cNvPr id="4" name="Slide Number Placeholder 3">
            <a:extLst>
              <a:ext uri="{FF2B5EF4-FFF2-40B4-BE49-F238E27FC236}">
                <a16:creationId xmlns:a16="http://schemas.microsoft.com/office/drawing/2014/main" id="{31D17D5F-08E5-43AC-9DB6-49492D029275}"/>
              </a:ext>
            </a:extLst>
          </p:cNvPr>
          <p:cNvSpPr>
            <a:spLocks noGrp="1"/>
          </p:cNvSpPr>
          <p:nvPr>
            <p:ph type="sldNum" sz="quarter" idx="12"/>
          </p:nvPr>
        </p:nvSpPr>
        <p:spPr/>
        <p:txBody>
          <a:bodyPr/>
          <a:lstStyle/>
          <a:p>
            <a:fld id="{25037DA4-2335-4A87-8586-64B2BAB08211}" type="slidenum">
              <a:rPr lang="en-US" smtClean="0"/>
              <a:pPr/>
              <a:t>4</a:t>
            </a:fld>
            <a:endParaRPr lang="en-US" dirty="0"/>
          </a:p>
        </p:txBody>
      </p:sp>
    </p:spTree>
    <p:extLst>
      <p:ext uri="{BB962C8B-B14F-4D97-AF65-F5344CB8AC3E}">
        <p14:creationId xmlns:p14="http://schemas.microsoft.com/office/powerpoint/2010/main" val="229756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5</a:t>
            </a:fld>
            <a:endParaRPr lang="en-US" dirty="0"/>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623888" y="5300230"/>
            <a:ext cx="7886700" cy="1024370"/>
          </a:xfrm>
        </p:spPr>
        <p:txBody>
          <a:bodyPr>
            <a:normAutofit/>
          </a:bodyPr>
          <a:lstStyle/>
          <a:p>
            <a:r>
              <a:rPr lang="en-US" sz="5400" dirty="0"/>
              <a:t>Current legacy system</a:t>
            </a:r>
          </a:p>
        </p:txBody>
      </p:sp>
    </p:spTree>
    <p:extLst>
      <p:ext uri="{BB962C8B-B14F-4D97-AF65-F5344CB8AC3E}">
        <p14:creationId xmlns:p14="http://schemas.microsoft.com/office/powerpoint/2010/main" val="4062836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6819-C2F3-4BD7-AE64-437978098AA9}"/>
              </a:ext>
            </a:extLst>
          </p:cNvPr>
          <p:cNvSpPr>
            <a:spLocks noGrp="1"/>
          </p:cNvSpPr>
          <p:nvPr>
            <p:ph type="title"/>
          </p:nvPr>
        </p:nvSpPr>
        <p:spPr/>
        <p:txBody>
          <a:bodyPr/>
          <a:lstStyle/>
          <a:p>
            <a:r>
              <a:rPr lang="en-US" dirty="0"/>
              <a:t>Sppi-14 legacy system</a:t>
            </a:r>
          </a:p>
        </p:txBody>
      </p:sp>
      <p:sp>
        <p:nvSpPr>
          <p:cNvPr id="3" name="Content Placeholder 2">
            <a:extLst>
              <a:ext uri="{FF2B5EF4-FFF2-40B4-BE49-F238E27FC236}">
                <a16:creationId xmlns:a16="http://schemas.microsoft.com/office/drawing/2014/main" id="{96339D51-A46D-40FB-ABA5-B84C3EA8C0B3}"/>
              </a:ext>
            </a:extLst>
          </p:cNvPr>
          <p:cNvSpPr>
            <a:spLocks noGrp="1"/>
          </p:cNvSpPr>
          <p:nvPr>
            <p:ph idx="1"/>
          </p:nvPr>
        </p:nvSpPr>
        <p:spPr>
          <a:xfrm>
            <a:off x="442912" y="990600"/>
            <a:ext cx="8258175" cy="5486400"/>
          </a:xfrm>
        </p:spPr>
        <p:txBody>
          <a:bodyPr>
            <a:normAutofit fontScale="92500" lnSpcReduction="20000"/>
          </a:bodyPr>
          <a:lstStyle/>
          <a:p>
            <a:r>
              <a:rPr lang="en-US" dirty="0"/>
              <a:t>The </a:t>
            </a:r>
            <a:r>
              <a:rPr lang="en-US" b="1" dirty="0"/>
              <a:t>Special Education Division </a:t>
            </a:r>
            <a:r>
              <a:rPr lang="en-US" dirty="0"/>
              <a:t>currently has a collection system for the SPPI-14 data available in the TEAL environment.</a:t>
            </a:r>
          </a:p>
          <a:p>
            <a:endParaRPr lang="en-US" dirty="0"/>
          </a:p>
          <a:p>
            <a:r>
              <a:rPr lang="en-US" dirty="0"/>
              <a:t>The system collects data for </a:t>
            </a:r>
            <a:r>
              <a:rPr lang="en-US" b="1" dirty="0"/>
              <a:t>students with disabilities currently enrolled in grade 12 </a:t>
            </a:r>
            <a:r>
              <a:rPr lang="en-US" dirty="0"/>
              <a:t>who are anticipated to exit through graduation, dropping out, completing a GED or graduating early since being reported on the Fall Snapshot date.</a:t>
            </a:r>
          </a:p>
          <a:p>
            <a:endParaRPr lang="en-US" dirty="0"/>
          </a:p>
          <a:p>
            <a:r>
              <a:rPr lang="en-US" dirty="0"/>
              <a:t>Districts follow a required sampling procedure in which they randomly select students who meet the data collection criteria.  Not every eligible student is selected.</a:t>
            </a:r>
          </a:p>
          <a:p>
            <a:endParaRPr lang="en-US" dirty="0"/>
          </a:p>
          <a:p>
            <a:r>
              <a:rPr lang="en-US" dirty="0"/>
              <a:t>Student Unique ID is used to obtain student SPED data from PEIMS.</a:t>
            </a:r>
          </a:p>
        </p:txBody>
      </p:sp>
      <p:sp>
        <p:nvSpPr>
          <p:cNvPr id="4" name="Slide Number Placeholder 3">
            <a:extLst>
              <a:ext uri="{FF2B5EF4-FFF2-40B4-BE49-F238E27FC236}">
                <a16:creationId xmlns:a16="http://schemas.microsoft.com/office/drawing/2014/main" id="{E942CF31-1425-4200-AAB9-EDC12BFC3A21}"/>
              </a:ext>
            </a:extLst>
          </p:cNvPr>
          <p:cNvSpPr>
            <a:spLocks noGrp="1"/>
          </p:cNvSpPr>
          <p:nvPr>
            <p:ph type="sldNum" sz="quarter" idx="12"/>
          </p:nvPr>
        </p:nvSpPr>
        <p:spPr/>
        <p:txBody>
          <a:bodyPr/>
          <a:lstStyle/>
          <a:p>
            <a:fld id="{25037DA4-2335-4A87-8586-64B2BAB08211}" type="slidenum">
              <a:rPr lang="en-US" smtClean="0"/>
              <a:pPr/>
              <a:t>6</a:t>
            </a:fld>
            <a:endParaRPr lang="en-US" dirty="0"/>
          </a:p>
        </p:txBody>
      </p:sp>
    </p:spTree>
    <p:extLst>
      <p:ext uri="{BB962C8B-B14F-4D97-AF65-F5344CB8AC3E}">
        <p14:creationId xmlns:p14="http://schemas.microsoft.com/office/powerpoint/2010/main" val="105425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9951E78-2F94-4631-BE5C-6F7E664DFD3A}"/>
              </a:ext>
            </a:extLst>
          </p:cNvPr>
          <p:cNvSpPr>
            <a:spLocks noGrp="1"/>
          </p:cNvSpPr>
          <p:nvPr>
            <p:ph type="body" idx="1"/>
          </p:nvPr>
        </p:nvSpPr>
        <p:spPr/>
        <p:txBody>
          <a:bodyPr>
            <a:normAutofit fontScale="92500" lnSpcReduction="20000"/>
          </a:bodyPr>
          <a:lstStyle/>
          <a:p>
            <a:r>
              <a:rPr lang="en-US" dirty="0"/>
              <a:t>LEGACY:</a:t>
            </a:r>
          </a:p>
          <a:p>
            <a:r>
              <a:rPr lang="en-US" dirty="0"/>
              <a:t>SPPI-14 Application </a:t>
            </a:r>
          </a:p>
        </p:txBody>
      </p:sp>
      <p:sp>
        <p:nvSpPr>
          <p:cNvPr id="7" name="Content Placeholder 6">
            <a:extLst>
              <a:ext uri="{FF2B5EF4-FFF2-40B4-BE49-F238E27FC236}">
                <a16:creationId xmlns:a16="http://schemas.microsoft.com/office/drawing/2014/main" id="{8826BB45-EE16-4BAA-803A-0D29B0450BE9}"/>
              </a:ext>
            </a:extLst>
          </p:cNvPr>
          <p:cNvSpPr>
            <a:spLocks noGrp="1"/>
          </p:cNvSpPr>
          <p:nvPr>
            <p:ph sz="half" idx="2"/>
          </p:nvPr>
        </p:nvSpPr>
        <p:spPr/>
        <p:txBody>
          <a:bodyPr>
            <a:normAutofit fontScale="92500" lnSpcReduction="10000"/>
          </a:bodyPr>
          <a:lstStyle/>
          <a:p>
            <a:r>
              <a:rPr lang="en-US" dirty="0"/>
              <a:t>SPPI-14 data is </a:t>
            </a:r>
            <a:r>
              <a:rPr lang="en-US" b="1" dirty="0"/>
              <a:t>manually entered</a:t>
            </a:r>
            <a:r>
              <a:rPr lang="en-US" dirty="0"/>
              <a:t> into the system.</a:t>
            </a:r>
          </a:p>
          <a:p>
            <a:r>
              <a:rPr lang="en-US" dirty="0"/>
              <a:t>Students are selected by LEA using a </a:t>
            </a:r>
            <a:r>
              <a:rPr lang="en-US" b="1" dirty="0"/>
              <a:t>random sample</a:t>
            </a:r>
            <a:r>
              <a:rPr lang="en-US" dirty="0"/>
              <a:t>. Every eligible student is not reported.</a:t>
            </a:r>
          </a:p>
          <a:p>
            <a:r>
              <a:rPr lang="en-US" dirty="0"/>
              <a:t>Data provided to 3</a:t>
            </a:r>
            <a:r>
              <a:rPr lang="en-US" baseline="30000" dirty="0"/>
              <a:t>rd</a:t>
            </a:r>
            <a:r>
              <a:rPr lang="en-US" dirty="0"/>
              <a:t> party vendor for survey.</a:t>
            </a:r>
          </a:p>
          <a:p>
            <a:r>
              <a:rPr lang="en-US" dirty="0"/>
              <a:t>Survey vendor samples the sample to conduct annual SPPI-14 Survey.</a:t>
            </a:r>
          </a:p>
          <a:p>
            <a:pPr marL="0" indent="0">
              <a:buNone/>
            </a:pPr>
            <a:endParaRPr lang="en-US" dirty="0"/>
          </a:p>
        </p:txBody>
      </p:sp>
      <p:sp>
        <p:nvSpPr>
          <p:cNvPr id="8" name="Text Placeholder 7">
            <a:extLst>
              <a:ext uri="{FF2B5EF4-FFF2-40B4-BE49-F238E27FC236}">
                <a16:creationId xmlns:a16="http://schemas.microsoft.com/office/drawing/2014/main" id="{CB62DF26-0554-45B5-B1FF-9F86711B49ED}"/>
              </a:ext>
            </a:extLst>
          </p:cNvPr>
          <p:cNvSpPr>
            <a:spLocks noGrp="1"/>
          </p:cNvSpPr>
          <p:nvPr>
            <p:ph type="body" sz="quarter" idx="3"/>
          </p:nvPr>
        </p:nvSpPr>
        <p:spPr/>
        <p:txBody>
          <a:bodyPr>
            <a:normAutofit fontScale="92500" lnSpcReduction="20000"/>
          </a:bodyPr>
          <a:lstStyle/>
          <a:p>
            <a:r>
              <a:rPr lang="en-US" dirty="0"/>
              <a:t>TSDS:</a:t>
            </a:r>
          </a:p>
          <a:p>
            <a:r>
              <a:rPr lang="en-US" dirty="0"/>
              <a:t>SPPI-14 Application </a:t>
            </a:r>
          </a:p>
        </p:txBody>
      </p:sp>
      <p:sp>
        <p:nvSpPr>
          <p:cNvPr id="9" name="Content Placeholder 8">
            <a:extLst>
              <a:ext uri="{FF2B5EF4-FFF2-40B4-BE49-F238E27FC236}">
                <a16:creationId xmlns:a16="http://schemas.microsoft.com/office/drawing/2014/main" id="{E554084D-3A26-432B-BE41-B2D2595F72C5}"/>
              </a:ext>
            </a:extLst>
          </p:cNvPr>
          <p:cNvSpPr>
            <a:spLocks noGrp="1"/>
          </p:cNvSpPr>
          <p:nvPr>
            <p:ph sz="quarter" idx="4"/>
          </p:nvPr>
        </p:nvSpPr>
        <p:spPr/>
        <p:txBody>
          <a:bodyPr>
            <a:normAutofit fontScale="77500" lnSpcReduction="20000"/>
          </a:bodyPr>
          <a:lstStyle/>
          <a:p>
            <a:r>
              <a:rPr lang="en-US" dirty="0"/>
              <a:t>SPPI-14 data will be entered in the LEA’s SIS and </a:t>
            </a:r>
            <a:r>
              <a:rPr lang="en-US" b="1" dirty="0"/>
              <a:t>extracted into XML files to be loaded into TSDS through the eDM</a:t>
            </a:r>
            <a:r>
              <a:rPr lang="en-US" dirty="0"/>
              <a:t>.</a:t>
            </a:r>
          </a:p>
          <a:p>
            <a:r>
              <a:rPr lang="en-US" dirty="0"/>
              <a:t>PEIMS Fall Snapshot will identify Leavers.</a:t>
            </a:r>
          </a:p>
          <a:p>
            <a:r>
              <a:rPr lang="en-US" dirty="0"/>
              <a:t>Prior year PEIMS Summer data will be used to obtain special education data.	</a:t>
            </a:r>
          </a:p>
          <a:p>
            <a:r>
              <a:rPr lang="en-US" dirty="0"/>
              <a:t>SPPI-14 will stay </a:t>
            </a:r>
            <a:r>
              <a:rPr lang="en-US" b="1" dirty="0"/>
              <a:t>open until the 3</a:t>
            </a:r>
            <a:r>
              <a:rPr lang="en-US" b="1" baseline="30000" dirty="0"/>
              <a:t>rd</a:t>
            </a:r>
            <a:r>
              <a:rPr lang="en-US" b="1" dirty="0"/>
              <a:t> Thursday of February.</a:t>
            </a:r>
          </a:p>
          <a:p>
            <a:r>
              <a:rPr lang="en-US" dirty="0"/>
              <a:t>SPPI-14 data provided to 3</a:t>
            </a:r>
            <a:r>
              <a:rPr lang="en-US" baseline="30000" dirty="0"/>
              <a:t>rd</a:t>
            </a:r>
            <a:r>
              <a:rPr lang="en-US" dirty="0"/>
              <a:t> party vendor for annual survey.</a:t>
            </a:r>
          </a:p>
          <a:p>
            <a:pPr marL="0" indent="0">
              <a:buNone/>
            </a:pPr>
            <a:endParaRPr lang="en-US" dirty="0"/>
          </a:p>
        </p:txBody>
      </p:sp>
      <p:sp>
        <p:nvSpPr>
          <p:cNvPr id="4" name="Slide Number Placeholder 3">
            <a:extLst>
              <a:ext uri="{FF2B5EF4-FFF2-40B4-BE49-F238E27FC236}">
                <a16:creationId xmlns:a16="http://schemas.microsoft.com/office/drawing/2014/main" id="{833A400B-A81C-4202-BA95-E3D18C28C511}"/>
              </a:ext>
            </a:extLst>
          </p:cNvPr>
          <p:cNvSpPr>
            <a:spLocks noGrp="1"/>
          </p:cNvSpPr>
          <p:nvPr>
            <p:ph type="sldNum" sz="quarter" idx="12"/>
          </p:nvPr>
        </p:nvSpPr>
        <p:spPr/>
        <p:txBody>
          <a:bodyPr/>
          <a:lstStyle/>
          <a:p>
            <a:fld id="{25037DA4-2335-4A87-8586-64B2BAB08211}" type="slidenum">
              <a:rPr lang="en-US" smtClean="0"/>
              <a:pPr/>
              <a:t>7</a:t>
            </a:fld>
            <a:endParaRPr lang="en-US" dirty="0"/>
          </a:p>
        </p:txBody>
      </p:sp>
      <p:sp>
        <p:nvSpPr>
          <p:cNvPr id="5" name="Title 4">
            <a:extLst>
              <a:ext uri="{FF2B5EF4-FFF2-40B4-BE49-F238E27FC236}">
                <a16:creationId xmlns:a16="http://schemas.microsoft.com/office/drawing/2014/main" id="{35F8CF6B-2887-4071-8A06-B32857485BBD}"/>
              </a:ext>
            </a:extLst>
          </p:cNvPr>
          <p:cNvSpPr>
            <a:spLocks noGrp="1"/>
          </p:cNvSpPr>
          <p:nvPr>
            <p:ph type="title"/>
          </p:nvPr>
        </p:nvSpPr>
        <p:spPr/>
        <p:txBody>
          <a:bodyPr>
            <a:normAutofit/>
          </a:bodyPr>
          <a:lstStyle/>
          <a:p>
            <a:r>
              <a:rPr lang="en-US" dirty="0"/>
              <a:t>what is changing for sppi-14?</a:t>
            </a:r>
          </a:p>
        </p:txBody>
      </p:sp>
    </p:spTree>
    <p:extLst>
      <p:ext uri="{BB962C8B-B14F-4D97-AF65-F5344CB8AC3E}">
        <p14:creationId xmlns:p14="http://schemas.microsoft.com/office/powerpoint/2010/main" val="336378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200" b="0" i="0" u="none" strike="noStrike" kern="1200" cap="none" spc="0" normalizeH="0" baseline="0" noProof="0" smtClean="0">
                <a:ln>
                  <a:noFill/>
                </a:ln>
                <a:solidFill>
                  <a:srgbClr val="171616">
                    <a:tint val="75000"/>
                  </a:srgbClr>
                </a:solidFill>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171616">
                  <a:tint val="75000"/>
                </a:srgbClr>
              </a:solidFill>
              <a:effectLst/>
              <a:uLnTx/>
              <a:uFillTx/>
              <a:latin typeface="Tw Cen MT Condensed" panose="020B0606020104020203" pitchFamily="34" charset="0"/>
              <a:ea typeface="+mn-ea"/>
              <a:cs typeface="+mn-cs"/>
            </a:endParaRPr>
          </a:p>
        </p:txBody>
      </p:sp>
      <p:sp>
        <p:nvSpPr>
          <p:cNvPr id="4" name="Title 3">
            <a:extLst>
              <a:ext uri="{FF2B5EF4-FFF2-40B4-BE49-F238E27FC236}">
                <a16:creationId xmlns:a16="http://schemas.microsoft.com/office/drawing/2014/main" id="{EAFE58A9-88D0-4341-A25C-DFB70E161149}"/>
              </a:ext>
            </a:extLst>
          </p:cNvPr>
          <p:cNvSpPr>
            <a:spLocks noGrp="1"/>
          </p:cNvSpPr>
          <p:nvPr>
            <p:ph type="title"/>
          </p:nvPr>
        </p:nvSpPr>
        <p:spPr>
          <a:xfrm>
            <a:off x="623888" y="5300230"/>
            <a:ext cx="7886700" cy="1024370"/>
          </a:xfrm>
        </p:spPr>
        <p:txBody>
          <a:bodyPr>
            <a:normAutofit/>
          </a:bodyPr>
          <a:lstStyle/>
          <a:p>
            <a:r>
              <a:rPr lang="en-US" sz="5400" dirty="0"/>
              <a:t>Data collection in tsds</a:t>
            </a:r>
          </a:p>
        </p:txBody>
      </p:sp>
    </p:spTree>
    <p:extLst>
      <p:ext uri="{BB962C8B-B14F-4D97-AF65-F5344CB8AC3E}">
        <p14:creationId xmlns:p14="http://schemas.microsoft.com/office/powerpoint/2010/main" val="1758717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C43B6-9BF1-4646-9FA6-C9202747A78A}"/>
              </a:ext>
            </a:extLst>
          </p:cNvPr>
          <p:cNvSpPr>
            <a:spLocks noGrp="1"/>
          </p:cNvSpPr>
          <p:nvPr>
            <p:ph type="title"/>
          </p:nvPr>
        </p:nvSpPr>
        <p:spPr/>
        <p:txBody>
          <a:bodyPr/>
          <a:lstStyle/>
          <a:p>
            <a:r>
              <a:rPr lang="en-US" dirty="0"/>
              <a:t>Where is the data coming from?</a:t>
            </a:r>
          </a:p>
        </p:txBody>
      </p:sp>
      <p:sp>
        <p:nvSpPr>
          <p:cNvPr id="3" name="Content Placeholder 2">
            <a:extLst>
              <a:ext uri="{FF2B5EF4-FFF2-40B4-BE49-F238E27FC236}">
                <a16:creationId xmlns:a16="http://schemas.microsoft.com/office/drawing/2014/main" id="{32CA0C93-8CF3-40A1-A177-67270699D29F}"/>
              </a:ext>
            </a:extLst>
          </p:cNvPr>
          <p:cNvSpPr>
            <a:spLocks noGrp="1"/>
          </p:cNvSpPr>
          <p:nvPr>
            <p:ph idx="1"/>
          </p:nvPr>
        </p:nvSpPr>
        <p:spPr/>
        <p:txBody>
          <a:bodyPr>
            <a:normAutofit/>
          </a:bodyPr>
          <a:lstStyle/>
          <a:p>
            <a:pPr marL="0" indent="0">
              <a:buNone/>
            </a:pPr>
            <a:r>
              <a:rPr lang="en-US" sz="2400" b="1" dirty="0"/>
              <a:t>TSDS PEIMS SUMR </a:t>
            </a:r>
            <a:r>
              <a:rPr lang="en-US" sz="2400" dirty="0"/>
              <a:t>(Prior Year)</a:t>
            </a:r>
          </a:p>
          <a:p>
            <a:pPr lvl="1"/>
            <a:r>
              <a:rPr lang="en-US" sz="2000" dirty="0"/>
              <a:t>Special Education Data</a:t>
            </a:r>
          </a:p>
          <a:p>
            <a:pPr marL="457200" lvl="1" indent="0">
              <a:buNone/>
            </a:pPr>
            <a:endParaRPr lang="en-US" sz="2000" dirty="0"/>
          </a:p>
          <a:p>
            <a:pPr marL="0" indent="0">
              <a:buNone/>
            </a:pPr>
            <a:r>
              <a:rPr lang="en-US" sz="2400" b="1" dirty="0"/>
              <a:t>TSDS PEIMS Fall</a:t>
            </a:r>
          </a:p>
          <a:p>
            <a:pPr lvl="1"/>
            <a:r>
              <a:rPr lang="en-US" sz="2000" dirty="0"/>
              <a:t>Leaver Data</a:t>
            </a:r>
          </a:p>
          <a:p>
            <a:pPr lvl="1"/>
            <a:r>
              <a:rPr lang="en-US" sz="2000" dirty="0"/>
              <a:t>Military Enlistment Indicator Code</a:t>
            </a:r>
          </a:p>
          <a:p>
            <a:pPr lvl="1"/>
            <a:r>
              <a:rPr lang="en-US" sz="2000" dirty="0"/>
              <a:t>Student Demographics</a:t>
            </a:r>
          </a:p>
          <a:p>
            <a:pPr marL="0" indent="0">
              <a:buNone/>
            </a:pPr>
            <a:endParaRPr lang="en-US" sz="2400" b="1" dirty="0"/>
          </a:p>
          <a:p>
            <a:pPr marL="0" indent="0">
              <a:buNone/>
            </a:pPr>
            <a:r>
              <a:rPr lang="en-US" sz="2400" b="1" dirty="0"/>
              <a:t>TSDS Collection </a:t>
            </a:r>
          </a:p>
          <a:p>
            <a:pPr lvl="1"/>
            <a:r>
              <a:rPr lang="en-US" sz="2000" dirty="0"/>
              <a:t>Student and parent contact information </a:t>
            </a:r>
          </a:p>
          <a:p>
            <a:pPr marL="0" indent="0">
              <a:buNone/>
            </a:pPr>
            <a:endParaRPr lang="en-US" b="1" dirty="0"/>
          </a:p>
          <a:p>
            <a:endParaRPr lang="en-US" dirty="0"/>
          </a:p>
        </p:txBody>
      </p:sp>
      <p:sp>
        <p:nvSpPr>
          <p:cNvPr id="4" name="Slide Number Placeholder 3">
            <a:extLst>
              <a:ext uri="{FF2B5EF4-FFF2-40B4-BE49-F238E27FC236}">
                <a16:creationId xmlns:a16="http://schemas.microsoft.com/office/drawing/2014/main" id="{E8DE609F-57F6-477D-AF50-90DD5C818588}"/>
              </a:ext>
            </a:extLst>
          </p:cNvPr>
          <p:cNvSpPr>
            <a:spLocks noGrp="1"/>
          </p:cNvSpPr>
          <p:nvPr>
            <p:ph type="sldNum" sz="quarter" idx="12"/>
          </p:nvPr>
        </p:nvSpPr>
        <p:spPr/>
        <p:txBody>
          <a:bodyPr/>
          <a:lstStyle/>
          <a:p>
            <a:fld id="{25037DA4-2335-4A87-8586-64B2BAB08211}" type="slidenum">
              <a:rPr lang="en-US" smtClean="0"/>
              <a:pPr/>
              <a:t>9</a:t>
            </a:fld>
            <a:endParaRPr lang="en-US" dirty="0"/>
          </a:p>
        </p:txBody>
      </p:sp>
    </p:spTree>
    <p:extLst>
      <p:ext uri="{BB962C8B-B14F-4D97-AF65-F5344CB8AC3E}">
        <p14:creationId xmlns:p14="http://schemas.microsoft.com/office/powerpoint/2010/main" val="1613164965"/>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799E2534DE79479F173D1ED4C583DD" ma:contentTypeVersion="6" ma:contentTypeDescription="Create a new document." ma:contentTypeScope="" ma:versionID="718939e55067baced2d79398e8b5fbca">
  <xsd:schema xmlns:xsd="http://www.w3.org/2001/XMLSchema" xmlns:xs="http://www.w3.org/2001/XMLSchema" xmlns:p="http://schemas.microsoft.com/office/2006/metadata/properties" xmlns:ns2="bbe34aaa-abcf-45b4-9d30-63c3dafe6360" targetNamespace="http://schemas.microsoft.com/office/2006/metadata/properties" ma:root="true" ma:fieldsID="585448f859f7df4100b4606898385dd6" ns2:_="">
    <xsd:import namespace="bbe34aaa-abcf-45b4-9d30-63c3dafe636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e34aaa-abcf-45b4-9d30-63c3dafe6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B45A69-778E-4D41-A5A4-6C4FF6432815}">
  <ds:schemaRefs>
    <ds:schemaRef ds:uri="http://purl.org/dc/elements/1.1/"/>
    <ds:schemaRef ds:uri="http://schemas.microsoft.com/office/infopath/2007/PartnerControls"/>
    <ds:schemaRef ds:uri="bbe34aaa-abcf-45b4-9d30-63c3dafe6360"/>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072B733-94EA-4588-AA2F-2263F79CC1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e34aaa-abcf-45b4-9d30-63c3dafe6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204C14-91B9-45BA-8FFF-0F8E553DDC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80127</TotalTime>
  <Words>1324</Words>
  <Application>Microsoft Office PowerPoint</Application>
  <PresentationFormat>On-screen Show (4:3)</PresentationFormat>
  <Paragraphs>257</Paragraphs>
  <Slides>24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Tw Cen MT</vt:lpstr>
      <vt:lpstr>Tw Cen MT Condensed</vt:lpstr>
      <vt:lpstr>Tw Cen MT Condensed Extra Bold</vt:lpstr>
      <vt:lpstr>TSDS Template 2017 - Circles - Dark</vt:lpstr>
      <vt:lpstr>State performance plan indicator 14</vt:lpstr>
      <vt:lpstr>CONTENTS</vt:lpstr>
      <vt:lpstr>Background</vt:lpstr>
      <vt:lpstr>purpose</vt:lpstr>
      <vt:lpstr>Current legacy system</vt:lpstr>
      <vt:lpstr>Sppi-14 legacy system</vt:lpstr>
      <vt:lpstr>what is changing for sppi-14?</vt:lpstr>
      <vt:lpstr>Data collection in tsds</vt:lpstr>
      <vt:lpstr>Where is the data coming from?</vt:lpstr>
      <vt:lpstr>data elements from peims SUMR</vt:lpstr>
      <vt:lpstr>data elements from peims SUMR</vt:lpstr>
      <vt:lpstr>data elements from peims fall</vt:lpstr>
      <vt:lpstr>data elements from TSDS collection</vt:lpstr>
      <vt:lpstr>data elements from TSDS collection</vt:lpstr>
      <vt:lpstr>data elements from TSDS collection</vt:lpstr>
      <vt:lpstr>post-collection survey </vt:lpstr>
      <vt:lpstr>Sppi-14 timeline</vt:lpstr>
      <vt:lpstr>Frequently asked questions</vt:lpstr>
      <vt:lpstr>Frequently asked questions</vt:lpstr>
      <vt:lpstr>Frequently asked questions</vt:lpstr>
      <vt:lpstr>Frequently asked questions</vt:lpstr>
      <vt:lpstr>Frequently asked questions</vt:lpstr>
      <vt:lpstr>Frequently asked 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jcaven</dc:creator>
  <cp:lastModifiedBy>Lemons, Melissa</cp:lastModifiedBy>
  <cp:revision>1916</cp:revision>
  <cp:lastPrinted>2019-03-04T16:53:25Z</cp:lastPrinted>
  <dcterms:created xsi:type="dcterms:W3CDTF">2009-09-01T20:11:00Z</dcterms:created>
  <dcterms:modified xsi:type="dcterms:W3CDTF">2019-03-21T22:44:26Z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0x01010097799E2534DE79479F173D1ED4C583DD</vt:lpwstr>
  </property>
  <property fmtid="{D5CDD505-2E9C-101B-9397-08002B2CF9AE}" pid="3" name="_NewReviewCycle">
    <vt:lpwstr/>
  </property>
  <property fmtid="{D5CDD505-2E9C-101B-9397-08002B2CF9AE}" pid="4" name="_dlc_DocIdItemGuid">
    <vt:lpwstr>7fd8e421-004a-41be-b615-d2e44760db7c</vt:lpwstr>
  </property>
</Properties>
</file>