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4"/>
  </p:sldMasterIdLst>
  <p:notesMasterIdLst>
    <p:notesMasterId r:id="rId32"/>
  </p:notesMasterIdLst>
  <p:sldIdLst>
    <p:sldId id="256" r:id="rId5"/>
    <p:sldId id="302" r:id="rId6"/>
    <p:sldId id="264" r:id="rId7"/>
    <p:sldId id="707" r:id="rId8"/>
    <p:sldId id="758" r:id="rId9"/>
    <p:sldId id="813" r:id="rId10"/>
    <p:sldId id="814" r:id="rId11"/>
    <p:sldId id="301" r:id="rId12"/>
    <p:sldId id="771" r:id="rId13"/>
    <p:sldId id="815" r:id="rId14"/>
    <p:sldId id="768" r:id="rId15"/>
    <p:sldId id="816" r:id="rId16"/>
    <p:sldId id="791" r:id="rId17"/>
    <p:sldId id="817" r:id="rId18"/>
    <p:sldId id="822" r:id="rId19"/>
    <p:sldId id="823" r:id="rId20"/>
    <p:sldId id="825" r:id="rId21"/>
    <p:sldId id="818" r:id="rId22"/>
    <p:sldId id="824" r:id="rId23"/>
    <p:sldId id="826" r:id="rId24"/>
    <p:sldId id="827" r:id="rId25"/>
    <p:sldId id="828" r:id="rId26"/>
    <p:sldId id="829" r:id="rId27"/>
    <p:sldId id="820" r:id="rId28"/>
    <p:sldId id="821" r:id="rId29"/>
    <p:sldId id="819" r:id="rId30"/>
    <p:sldId id="283"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lms, Jeanine" initials="HJ" lastIdx="2" clrIdx="0">
    <p:extLst>
      <p:ext uri="{19B8F6BF-5375-455C-9EA6-DF929625EA0E}">
        <p15:presenceInfo xmlns:p15="http://schemas.microsoft.com/office/powerpoint/2012/main" userId="S::Jeanine.Helms@tea.state.tx.us::89688bc7-19a8-4659-8277-c7b73639ff2c" providerId="AD"/>
      </p:ext>
    </p:extLst>
  </p:cmAuthor>
  <p:cmAuthor id="2" name="DeSantis, Candice" initials="DC" lastIdx="6" clrIdx="1">
    <p:extLst>
      <p:ext uri="{19B8F6BF-5375-455C-9EA6-DF929625EA0E}">
        <p15:presenceInfo xmlns:p15="http://schemas.microsoft.com/office/powerpoint/2012/main" userId="S::Candice.DeSantis@tea.texas.gov::ebf7425b-4c1c-4725-9788-d1206430aedf" providerId="AD"/>
      </p:ext>
    </p:extLst>
  </p:cmAuthor>
  <p:cmAuthor id="3" name="Elledge, Michele" initials="EM" lastIdx="3" clrIdx="2">
    <p:extLst>
      <p:ext uri="{19B8F6BF-5375-455C-9EA6-DF929625EA0E}">
        <p15:presenceInfo xmlns:p15="http://schemas.microsoft.com/office/powerpoint/2012/main" userId="S::Michele.Elledge@tea.texas.gov::e798f8b8-56fa-4e2c-bbca-38566d765dd9" providerId="AD"/>
      </p:ext>
    </p:extLst>
  </p:cmAuthor>
  <p:cmAuthor id="4" name="Helms, Jeanine" initials="HJ [2]" lastIdx="4" clrIdx="3">
    <p:extLst>
      <p:ext uri="{19B8F6BF-5375-455C-9EA6-DF929625EA0E}">
        <p15:presenceInfo xmlns:p15="http://schemas.microsoft.com/office/powerpoint/2012/main" userId="Helms, Jeanin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93" autoAdjust="0"/>
    <p:restoredTop sz="94249" autoAdjust="0"/>
  </p:normalViewPr>
  <p:slideViewPr>
    <p:cSldViewPr snapToGrid="0">
      <p:cViewPr varScale="1">
        <p:scale>
          <a:sx n="114" d="100"/>
          <a:sy n="114" d="100"/>
        </p:scale>
        <p:origin x="1470" y="10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ms, Jeanine" userId="89688bc7-19a8-4659-8277-c7b73639ff2c" providerId="ADAL" clId="{FB49542F-D9C1-4DA7-8B2E-108DF8EBE0A3}"/>
    <pc:docChg chg="custSel modSld">
      <pc:chgData name="Helms, Jeanine" userId="89688bc7-19a8-4659-8277-c7b73639ff2c" providerId="ADAL" clId="{FB49542F-D9C1-4DA7-8B2E-108DF8EBE0A3}" dt="2019-07-22T15:43:43.361" v="406" actId="20577"/>
      <pc:docMkLst>
        <pc:docMk/>
      </pc:docMkLst>
      <pc:sldChg chg="modSp">
        <pc:chgData name="Helms, Jeanine" userId="89688bc7-19a8-4659-8277-c7b73639ff2c" providerId="ADAL" clId="{FB49542F-D9C1-4DA7-8B2E-108DF8EBE0A3}" dt="2019-07-22T15:26:48.455" v="19" actId="20577"/>
        <pc:sldMkLst>
          <pc:docMk/>
          <pc:sldMk cId="3335552950" sldId="256"/>
        </pc:sldMkLst>
        <pc:spChg chg="mod">
          <ac:chgData name="Helms, Jeanine" userId="89688bc7-19a8-4659-8277-c7b73639ff2c" providerId="ADAL" clId="{FB49542F-D9C1-4DA7-8B2E-108DF8EBE0A3}" dt="2019-07-22T15:26:48.455" v="19" actId="20577"/>
          <ac:spMkLst>
            <pc:docMk/>
            <pc:sldMk cId="3335552950" sldId="256"/>
            <ac:spMk id="4" creationId="{6E19F0C6-669D-4145-8A49-2DD7D983783E}"/>
          </ac:spMkLst>
        </pc:spChg>
      </pc:sldChg>
      <pc:sldChg chg="modSp">
        <pc:chgData name="Helms, Jeanine" userId="89688bc7-19a8-4659-8277-c7b73639ff2c" providerId="ADAL" clId="{FB49542F-D9C1-4DA7-8B2E-108DF8EBE0A3}" dt="2019-07-22T15:28:33.593" v="25" actId="20577"/>
        <pc:sldMkLst>
          <pc:docMk/>
          <pc:sldMk cId="56576474" sldId="768"/>
        </pc:sldMkLst>
        <pc:spChg chg="mod">
          <ac:chgData name="Helms, Jeanine" userId="89688bc7-19a8-4659-8277-c7b73639ff2c" providerId="ADAL" clId="{FB49542F-D9C1-4DA7-8B2E-108DF8EBE0A3}" dt="2019-07-22T15:28:33.593" v="25" actId="20577"/>
          <ac:spMkLst>
            <pc:docMk/>
            <pc:sldMk cId="56576474" sldId="768"/>
            <ac:spMk id="4" creationId="{063970D1-BF45-47D6-B9F1-89A1F4D7F831}"/>
          </ac:spMkLst>
        </pc:spChg>
      </pc:sldChg>
      <pc:sldChg chg="modSp">
        <pc:chgData name="Helms, Jeanine" userId="89688bc7-19a8-4659-8277-c7b73639ff2c" providerId="ADAL" clId="{FB49542F-D9C1-4DA7-8B2E-108DF8EBE0A3}" dt="2019-07-22T15:33:44.527" v="27" actId="20577"/>
        <pc:sldMkLst>
          <pc:docMk/>
          <pc:sldMk cId="3150345195" sldId="816"/>
        </pc:sldMkLst>
        <pc:spChg chg="mod">
          <ac:chgData name="Helms, Jeanine" userId="89688bc7-19a8-4659-8277-c7b73639ff2c" providerId="ADAL" clId="{FB49542F-D9C1-4DA7-8B2E-108DF8EBE0A3}" dt="2019-07-22T15:33:44.527" v="27" actId="20577"/>
          <ac:spMkLst>
            <pc:docMk/>
            <pc:sldMk cId="3150345195" sldId="816"/>
            <ac:spMk id="5" creationId="{C68F67F6-F6E2-4C40-968F-9F24582F02D5}"/>
          </ac:spMkLst>
        </pc:spChg>
      </pc:sldChg>
      <pc:sldChg chg="modSp">
        <pc:chgData name="Helms, Jeanine" userId="89688bc7-19a8-4659-8277-c7b73639ff2c" providerId="ADAL" clId="{FB49542F-D9C1-4DA7-8B2E-108DF8EBE0A3}" dt="2019-07-22T15:34:00.733" v="29" actId="20577"/>
        <pc:sldMkLst>
          <pc:docMk/>
          <pc:sldMk cId="2451961941" sldId="819"/>
        </pc:sldMkLst>
        <pc:spChg chg="mod">
          <ac:chgData name="Helms, Jeanine" userId="89688bc7-19a8-4659-8277-c7b73639ff2c" providerId="ADAL" clId="{FB49542F-D9C1-4DA7-8B2E-108DF8EBE0A3}" dt="2019-07-22T15:34:00.733" v="29" actId="20577"/>
          <ac:spMkLst>
            <pc:docMk/>
            <pc:sldMk cId="2451961941" sldId="819"/>
            <ac:spMk id="5" creationId="{C68F67F6-F6E2-4C40-968F-9F24582F02D5}"/>
          </ac:spMkLst>
        </pc:spChg>
      </pc:sldChg>
      <pc:sldChg chg="modSp">
        <pc:chgData name="Helms, Jeanine" userId="89688bc7-19a8-4659-8277-c7b73639ff2c" providerId="ADAL" clId="{FB49542F-D9C1-4DA7-8B2E-108DF8EBE0A3}" dt="2019-07-22T15:43:43.361" v="406" actId="20577"/>
        <pc:sldMkLst>
          <pc:docMk/>
          <pc:sldMk cId="1782059033" sldId="826"/>
        </pc:sldMkLst>
        <pc:spChg chg="mod">
          <ac:chgData name="Helms, Jeanine" userId="89688bc7-19a8-4659-8277-c7b73639ff2c" providerId="ADAL" clId="{FB49542F-D9C1-4DA7-8B2E-108DF8EBE0A3}" dt="2019-07-22T15:43:43.361" v="406" actId="20577"/>
          <ac:spMkLst>
            <pc:docMk/>
            <pc:sldMk cId="1782059033" sldId="826"/>
            <ac:spMk id="5" creationId="{C68F67F6-F6E2-4C40-968F-9F24582F02D5}"/>
          </ac:spMkLst>
        </pc:spChg>
      </pc:sldChg>
    </pc:docChg>
  </pc:docChgLst>
  <pc:docChgLst>
    <pc:chgData name="Elledge, Michele" userId="e798f8b8-56fa-4e2c-bbca-38566d765dd9" providerId="ADAL" clId="{25375F4F-6CCF-4377-8D08-3EB9AA2D03AF}"/>
    <pc:docChg chg="modSld">
      <pc:chgData name="Elledge, Michele" userId="e798f8b8-56fa-4e2c-bbca-38566d765dd9" providerId="ADAL" clId="{25375F4F-6CCF-4377-8D08-3EB9AA2D03AF}" dt="2019-07-19T19:36:40.526" v="19" actId="255"/>
      <pc:docMkLst>
        <pc:docMk/>
      </pc:docMkLst>
      <pc:sldChg chg="modSp">
        <pc:chgData name="Elledge, Michele" userId="e798f8b8-56fa-4e2c-bbca-38566d765dd9" providerId="ADAL" clId="{25375F4F-6CCF-4377-8D08-3EB9AA2D03AF}" dt="2019-07-19T19:30:18.320" v="0" actId="11"/>
        <pc:sldMkLst>
          <pc:docMk/>
          <pc:sldMk cId="1685340823" sldId="302"/>
        </pc:sldMkLst>
        <pc:spChg chg="mod">
          <ac:chgData name="Elledge, Michele" userId="e798f8b8-56fa-4e2c-bbca-38566d765dd9" providerId="ADAL" clId="{25375F4F-6CCF-4377-8D08-3EB9AA2D03AF}" dt="2019-07-19T19:30:18.320" v="0" actId="11"/>
          <ac:spMkLst>
            <pc:docMk/>
            <pc:sldMk cId="1685340823" sldId="302"/>
            <ac:spMk id="2" creationId="{F8FE82A1-A3AD-4EEB-A237-A62DBB2A579B}"/>
          </ac:spMkLst>
        </pc:spChg>
      </pc:sldChg>
      <pc:sldChg chg="modSp">
        <pc:chgData name="Elledge, Michele" userId="e798f8b8-56fa-4e2c-bbca-38566d765dd9" providerId="ADAL" clId="{25375F4F-6CCF-4377-8D08-3EB9AA2D03AF}" dt="2019-07-19T19:30:28.546" v="1" actId="11"/>
        <pc:sldMkLst>
          <pc:docMk/>
          <pc:sldMk cId="1984735624" sldId="758"/>
        </pc:sldMkLst>
        <pc:spChg chg="mod">
          <ac:chgData name="Elledge, Michele" userId="e798f8b8-56fa-4e2c-bbca-38566d765dd9" providerId="ADAL" clId="{25375F4F-6CCF-4377-8D08-3EB9AA2D03AF}" dt="2019-07-19T19:30:28.546" v="1" actId="11"/>
          <ac:spMkLst>
            <pc:docMk/>
            <pc:sldMk cId="1984735624" sldId="758"/>
            <ac:spMk id="2" creationId="{F8FE82A1-A3AD-4EEB-A237-A62DBB2A579B}"/>
          </ac:spMkLst>
        </pc:spChg>
      </pc:sldChg>
      <pc:sldChg chg="modSp">
        <pc:chgData name="Elledge, Michele" userId="e798f8b8-56fa-4e2c-bbca-38566d765dd9" providerId="ADAL" clId="{25375F4F-6CCF-4377-8D08-3EB9AA2D03AF}" dt="2019-07-19T19:32:09.424" v="5" actId="255"/>
        <pc:sldMkLst>
          <pc:docMk/>
          <pc:sldMk cId="56576474" sldId="768"/>
        </pc:sldMkLst>
        <pc:spChg chg="mod">
          <ac:chgData name="Elledge, Michele" userId="e798f8b8-56fa-4e2c-bbca-38566d765dd9" providerId="ADAL" clId="{25375F4F-6CCF-4377-8D08-3EB9AA2D03AF}" dt="2019-07-19T19:32:09.424" v="5" actId="255"/>
          <ac:spMkLst>
            <pc:docMk/>
            <pc:sldMk cId="56576474" sldId="768"/>
            <ac:spMk id="2" creationId="{530C2C82-CECC-4DC1-9797-B0F57C51BAA6}"/>
          </ac:spMkLst>
        </pc:spChg>
      </pc:sldChg>
      <pc:sldChg chg="modSp">
        <pc:chgData name="Elledge, Michele" userId="e798f8b8-56fa-4e2c-bbca-38566d765dd9" providerId="ADAL" clId="{25375F4F-6CCF-4377-8D08-3EB9AA2D03AF}" dt="2019-07-19T19:30:37.096" v="2" actId="11"/>
        <pc:sldMkLst>
          <pc:docMk/>
          <pc:sldMk cId="3642222087" sldId="771"/>
        </pc:sldMkLst>
        <pc:spChg chg="mod">
          <ac:chgData name="Elledge, Michele" userId="e798f8b8-56fa-4e2c-bbca-38566d765dd9" providerId="ADAL" clId="{25375F4F-6CCF-4377-8D08-3EB9AA2D03AF}" dt="2019-07-19T19:30:37.096" v="2" actId="11"/>
          <ac:spMkLst>
            <pc:docMk/>
            <pc:sldMk cId="3642222087" sldId="771"/>
            <ac:spMk id="2" creationId="{F8FE82A1-A3AD-4EEB-A237-A62DBB2A579B}"/>
          </ac:spMkLst>
        </pc:spChg>
      </pc:sldChg>
      <pc:sldChg chg="modSp">
        <pc:chgData name="Elledge, Michele" userId="e798f8b8-56fa-4e2c-bbca-38566d765dd9" providerId="ADAL" clId="{25375F4F-6CCF-4377-8D08-3EB9AA2D03AF}" dt="2019-07-19T19:30:48.006" v="3" actId="11"/>
        <pc:sldMkLst>
          <pc:docMk/>
          <pc:sldMk cId="235080542" sldId="791"/>
        </pc:sldMkLst>
        <pc:spChg chg="mod">
          <ac:chgData name="Elledge, Michele" userId="e798f8b8-56fa-4e2c-bbca-38566d765dd9" providerId="ADAL" clId="{25375F4F-6CCF-4377-8D08-3EB9AA2D03AF}" dt="2019-07-19T19:30:48.006" v="3" actId="11"/>
          <ac:spMkLst>
            <pc:docMk/>
            <pc:sldMk cId="235080542" sldId="791"/>
            <ac:spMk id="2" creationId="{F8FE82A1-A3AD-4EEB-A237-A62DBB2A579B}"/>
          </ac:spMkLst>
        </pc:spChg>
      </pc:sldChg>
      <pc:sldChg chg="modSp">
        <pc:chgData name="Elledge, Michele" userId="e798f8b8-56fa-4e2c-bbca-38566d765dd9" providerId="ADAL" clId="{25375F4F-6CCF-4377-8D08-3EB9AA2D03AF}" dt="2019-07-19T19:32:01.157" v="4" actId="255"/>
        <pc:sldMkLst>
          <pc:docMk/>
          <pc:sldMk cId="1092469571" sldId="815"/>
        </pc:sldMkLst>
        <pc:spChg chg="mod">
          <ac:chgData name="Elledge, Michele" userId="e798f8b8-56fa-4e2c-bbca-38566d765dd9" providerId="ADAL" clId="{25375F4F-6CCF-4377-8D08-3EB9AA2D03AF}" dt="2019-07-19T19:32:01.157" v="4" actId="255"/>
          <ac:spMkLst>
            <pc:docMk/>
            <pc:sldMk cId="1092469571" sldId="815"/>
            <ac:spMk id="2" creationId="{530C2C82-CECC-4DC1-9797-B0F57C51BAA6}"/>
          </ac:spMkLst>
        </pc:spChg>
      </pc:sldChg>
      <pc:sldChg chg="modSp">
        <pc:chgData name="Elledge, Michele" userId="e798f8b8-56fa-4e2c-bbca-38566d765dd9" providerId="ADAL" clId="{25375F4F-6CCF-4377-8D08-3EB9AA2D03AF}" dt="2019-07-19T19:32:17.346" v="6" actId="255"/>
        <pc:sldMkLst>
          <pc:docMk/>
          <pc:sldMk cId="3150345195" sldId="816"/>
        </pc:sldMkLst>
        <pc:spChg chg="mod">
          <ac:chgData name="Elledge, Michele" userId="e798f8b8-56fa-4e2c-bbca-38566d765dd9" providerId="ADAL" clId="{25375F4F-6CCF-4377-8D08-3EB9AA2D03AF}" dt="2019-07-19T19:32:17.346" v="6" actId="255"/>
          <ac:spMkLst>
            <pc:docMk/>
            <pc:sldMk cId="3150345195" sldId="816"/>
            <ac:spMk id="2" creationId="{530C2C82-CECC-4DC1-9797-B0F57C51BAA6}"/>
          </ac:spMkLst>
        </pc:spChg>
      </pc:sldChg>
      <pc:sldChg chg="modSp">
        <pc:chgData name="Elledge, Michele" userId="e798f8b8-56fa-4e2c-bbca-38566d765dd9" providerId="ADAL" clId="{25375F4F-6CCF-4377-8D08-3EB9AA2D03AF}" dt="2019-07-19T19:32:26.998" v="7" actId="255"/>
        <pc:sldMkLst>
          <pc:docMk/>
          <pc:sldMk cId="2915564955" sldId="817"/>
        </pc:sldMkLst>
        <pc:spChg chg="mod">
          <ac:chgData name="Elledge, Michele" userId="e798f8b8-56fa-4e2c-bbca-38566d765dd9" providerId="ADAL" clId="{25375F4F-6CCF-4377-8D08-3EB9AA2D03AF}" dt="2019-07-19T19:32:26.998" v="7" actId="255"/>
          <ac:spMkLst>
            <pc:docMk/>
            <pc:sldMk cId="2915564955" sldId="817"/>
            <ac:spMk id="2" creationId="{530C2C82-CECC-4DC1-9797-B0F57C51BAA6}"/>
          </ac:spMkLst>
        </pc:spChg>
      </pc:sldChg>
      <pc:sldChg chg="modSp">
        <pc:chgData name="Elledge, Michele" userId="e798f8b8-56fa-4e2c-bbca-38566d765dd9" providerId="ADAL" clId="{25375F4F-6CCF-4377-8D08-3EB9AA2D03AF}" dt="2019-07-19T19:35:20.113" v="11" actId="255"/>
        <pc:sldMkLst>
          <pc:docMk/>
          <pc:sldMk cId="3214179189" sldId="818"/>
        </pc:sldMkLst>
        <pc:spChg chg="mod">
          <ac:chgData name="Elledge, Michele" userId="e798f8b8-56fa-4e2c-bbca-38566d765dd9" providerId="ADAL" clId="{25375F4F-6CCF-4377-8D08-3EB9AA2D03AF}" dt="2019-07-19T19:35:20.113" v="11" actId="255"/>
          <ac:spMkLst>
            <pc:docMk/>
            <pc:sldMk cId="3214179189" sldId="818"/>
            <ac:spMk id="2" creationId="{530C2C82-CECC-4DC1-9797-B0F57C51BAA6}"/>
          </ac:spMkLst>
        </pc:spChg>
      </pc:sldChg>
      <pc:sldChg chg="modSp">
        <pc:chgData name="Elledge, Michele" userId="e798f8b8-56fa-4e2c-bbca-38566d765dd9" providerId="ADAL" clId="{25375F4F-6CCF-4377-8D08-3EB9AA2D03AF}" dt="2019-07-19T19:36:40.526" v="19" actId="255"/>
        <pc:sldMkLst>
          <pc:docMk/>
          <pc:sldMk cId="2451961941" sldId="819"/>
        </pc:sldMkLst>
        <pc:spChg chg="mod">
          <ac:chgData name="Elledge, Michele" userId="e798f8b8-56fa-4e2c-bbca-38566d765dd9" providerId="ADAL" clId="{25375F4F-6CCF-4377-8D08-3EB9AA2D03AF}" dt="2019-07-19T19:36:40.526" v="19" actId="255"/>
          <ac:spMkLst>
            <pc:docMk/>
            <pc:sldMk cId="2451961941" sldId="819"/>
            <ac:spMk id="2" creationId="{530C2C82-CECC-4DC1-9797-B0F57C51BAA6}"/>
          </ac:spMkLst>
        </pc:spChg>
      </pc:sldChg>
      <pc:sldChg chg="modSp">
        <pc:chgData name="Elledge, Michele" userId="e798f8b8-56fa-4e2c-bbca-38566d765dd9" providerId="ADAL" clId="{25375F4F-6CCF-4377-8D08-3EB9AA2D03AF}" dt="2019-07-19T19:36:21.713" v="17" actId="255"/>
        <pc:sldMkLst>
          <pc:docMk/>
          <pc:sldMk cId="3318064309" sldId="820"/>
        </pc:sldMkLst>
        <pc:spChg chg="mod">
          <ac:chgData name="Elledge, Michele" userId="e798f8b8-56fa-4e2c-bbca-38566d765dd9" providerId="ADAL" clId="{25375F4F-6CCF-4377-8D08-3EB9AA2D03AF}" dt="2019-07-19T19:36:21.713" v="17" actId="255"/>
          <ac:spMkLst>
            <pc:docMk/>
            <pc:sldMk cId="3318064309" sldId="820"/>
            <ac:spMk id="2" creationId="{530C2C82-CECC-4DC1-9797-B0F57C51BAA6}"/>
          </ac:spMkLst>
        </pc:spChg>
      </pc:sldChg>
      <pc:sldChg chg="modSp">
        <pc:chgData name="Elledge, Michele" userId="e798f8b8-56fa-4e2c-bbca-38566d765dd9" providerId="ADAL" clId="{25375F4F-6CCF-4377-8D08-3EB9AA2D03AF}" dt="2019-07-19T19:36:30.508" v="18" actId="255"/>
        <pc:sldMkLst>
          <pc:docMk/>
          <pc:sldMk cId="2591291206" sldId="821"/>
        </pc:sldMkLst>
        <pc:spChg chg="mod">
          <ac:chgData name="Elledge, Michele" userId="e798f8b8-56fa-4e2c-bbca-38566d765dd9" providerId="ADAL" clId="{25375F4F-6CCF-4377-8D08-3EB9AA2D03AF}" dt="2019-07-19T19:36:30.508" v="18" actId="255"/>
          <ac:spMkLst>
            <pc:docMk/>
            <pc:sldMk cId="2591291206" sldId="821"/>
            <ac:spMk id="2" creationId="{530C2C82-CECC-4DC1-9797-B0F57C51BAA6}"/>
          </ac:spMkLst>
        </pc:spChg>
      </pc:sldChg>
      <pc:sldChg chg="modSp">
        <pc:chgData name="Elledge, Michele" userId="e798f8b8-56fa-4e2c-bbca-38566d765dd9" providerId="ADAL" clId="{25375F4F-6CCF-4377-8D08-3EB9AA2D03AF}" dt="2019-07-19T19:32:35.129" v="8" actId="255"/>
        <pc:sldMkLst>
          <pc:docMk/>
          <pc:sldMk cId="304631166" sldId="822"/>
        </pc:sldMkLst>
        <pc:spChg chg="mod">
          <ac:chgData name="Elledge, Michele" userId="e798f8b8-56fa-4e2c-bbca-38566d765dd9" providerId="ADAL" clId="{25375F4F-6CCF-4377-8D08-3EB9AA2D03AF}" dt="2019-07-19T19:32:35.129" v="8" actId="255"/>
          <ac:spMkLst>
            <pc:docMk/>
            <pc:sldMk cId="304631166" sldId="822"/>
            <ac:spMk id="2" creationId="{530C2C82-CECC-4DC1-9797-B0F57C51BAA6}"/>
          </ac:spMkLst>
        </pc:spChg>
      </pc:sldChg>
      <pc:sldChg chg="modSp">
        <pc:chgData name="Elledge, Michele" userId="e798f8b8-56fa-4e2c-bbca-38566d765dd9" providerId="ADAL" clId="{25375F4F-6CCF-4377-8D08-3EB9AA2D03AF}" dt="2019-07-19T19:35:03.842" v="9" actId="255"/>
        <pc:sldMkLst>
          <pc:docMk/>
          <pc:sldMk cId="3824657768" sldId="823"/>
        </pc:sldMkLst>
        <pc:spChg chg="mod">
          <ac:chgData name="Elledge, Michele" userId="e798f8b8-56fa-4e2c-bbca-38566d765dd9" providerId="ADAL" clId="{25375F4F-6CCF-4377-8D08-3EB9AA2D03AF}" dt="2019-07-19T19:35:03.842" v="9" actId="255"/>
          <ac:spMkLst>
            <pc:docMk/>
            <pc:sldMk cId="3824657768" sldId="823"/>
            <ac:spMk id="2" creationId="{530C2C82-CECC-4DC1-9797-B0F57C51BAA6}"/>
          </ac:spMkLst>
        </pc:spChg>
      </pc:sldChg>
      <pc:sldChg chg="modSp">
        <pc:chgData name="Elledge, Michele" userId="e798f8b8-56fa-4e2c-bbca-38566d765dd9" providerId="ADAL" clId="{25375F4F-6CCF-4377-8D08-3EB9AA2D03AF}" dt="2019-07-19T19:35:29.733" v="12" actId="255"/>
        <pc:sldMkLst>
          <pc:docMk/>
          <pc:sldMk cId="3224545293" sldId="824"/>
        </pc:sldMkLst>
        <pc:spChg chg="mod">
          <ac:chgData name="Elledge, Michele" userId="e798f8b8-56fa-4e2c-bbca-38566d765dd9" providerId="ADAL" clId="{25375F4F-6CCF-4377-8D08-3EB9AA2D03AF}" dt="2019-07-19T19:35:29.733" v="12" actId="255"/>
          <ac:spMkLst>
            <pc:docMk/>
            <pc:sldMk cId="3224545293" sldId="824"/>
            <ac:spMk id="2" creationId="{530C2C82-CECC-4DC1-9797-B0F57C51BAA6}"/>
          </ac:spMkLst>
        </pc:spChg>
      </pc:sldChg>
      <pc:sldChg chg="modSp">
        <pc:chgData name="Elledge, Michele" userId="e798f8b8-56fa-4e2c-bbca-38566d765dd9" providerId="ADAL" clId="{25375F4F-6CCF-4377-8D08-3EB9AA2D03AF}" dt="2019-07-19T19:35:12.601" v="10" actId="255"/>
        <pc:sldMkLst>
          <pc:docMk/>
          <pc:sldMk cId="2300607509" sldId="825"/>
        </pc:sldMkLst>
        <pc:spChg chg="mod">
          <ac:chgData name="Elledge, Michele" userId="e798f8b8-56fa-4e2c-bbca-38566d765dd9" providerId="ADAL" clId="{25375F4F-6CCF-4377-8D08-3EB9AA2D03AF}" dt="2019-07-19T19:35:12.601" v="10" actId="255"/>
          <ac:spMkLst>
            <pc:docMk/>
            <pc:sldMk cId="2300607509" sldId="825"/>
            <ac:spMk id="2" creationId="{530C2C82-CECC-4DC1-9797-B0F57C51BAA6}"/>
          </ac:spMkLst>
        </pc:spChg>
      </pc:sldChg>
      <pc:sldChg chg="modSp">
        <pc:chgData name="Elledge, Michele" userId="e798f8b8-56fa-4e2c-bbca-38566d765dd9" providerId="ADAL" clId="{25375F4F-6CCF-4377-8D08-3EB9AA2D03AF}" dt="2019-07-19T19:35:40.649" v="13" actId="255"/>
        <pc:sldMkLst>
          <pc:docMk/>
          <pc:sldMk cId="1782059033" sldId="826"/>
        </pc:sldMkLst>
        <pc:spChg chg="mod">
          <ac:chgData name="Elledge, Michele" userId="e798f8b8-56fa-4e2c-bbca-38566d765dd9" providerId="ADAL" clId="{25375F4F-6CCF-4377-8D08-3EB9AA2D03AF}" dt="2019-07-19T19:35:40.649" v="13" actId="255"/>
          <ac:spMkLst>
            <pc:docMk/>
            <pc:sldMk cId="1782059033" sldId="826"/>
            <ac:spMk id="2" creationId="{530C2C82-CECC-4DC1-9797-B0F57C51BAA6}"/>
          </ac:spMkLst>
        </pc:spChg>
      </pc:sldChg>
      <pc:sldChg chg="modSp">
        <pc:chgData name="Elledge, Michele" userId="e798f8b8-56fa-4e2c-bbca-38566d765dd9" providerId="ADAL" clId="{25375F4F-6CCF-4377-8D08-3EB9AA2D03AF}" dt="2019-07-19T19:35:49.665" v="14" actId="255"/>
        <pc:sldMkLst>
          <pc:docMk/>
          <pc:sldMk cId="2661454669" sldId="827"/>
        </pc:sldMkLst>
        <pc:spChg chg="mod">
          <ac:chgData name="Elledge, Michele" userId="e798f8b8-56fa-4e2c-bbca-38566d765dd9" providerId="ADAL" clId="{25375F4F-6CCF-4377-8D08-3EB9AA2D03AF}" dt="2019-07-19T19:35:49.665" v="14" actId="255"/>
          <ac:spMkLst>
            <pc:docMk/>
            <pc:sldMk cId="2661454669" sldId="827"/>
            <ac:spMk id="2" creationId="{530C2C82-CECC-4DC1-9797-B0F57C51BAA6}"/>
          </ac:spMkLst>
        </pc:spChg>
      </pc:sldChg>
      <pc:sldChg chg="modSp">
        <pc:chgData name="Elledge, Michele" userId="e798f8b8-56fa-4e2c-bbca-38566d765dd9" providerId="ADAL" clId="{25375F4F-6CCF-4377-8D08-3EB9AA2D03AF}" dt="2019-07-19T19:36:02.834" v="15" actId="255"/>
        <pc:sldMkLst>
          <pc:docMk/>
          <pc:sldMk cId="1445650300" sldId="828"/>
        </pc:sldMkLst>
        <pc:spChg chg="mod">
          <ac:chgData name="Elledge, Michele" userId="e798f8b8-56fa-4e2c-bbca-38566d765dd9" providerId="ADAL" clId="{25375F4F-6CCF-4377-8D08-3EB9AA2D03AF}" dt="2019-07-19T19:36:02.834" v="15" actId="255"/>
          <ac:spMkLst>
            <pc:docMk/>
            <pc:sldMk cId="1445650300" sldId="828"/>
            <ac:spMk id="2" creationId="{530C2C82-CECC-4DC1-9797-B0F57C51BAA6}"/>
          </ac:spMkLst>
        </pc:spChg>
      </pc:sldChg>
      <pc:sldChg chg="modSp">
        <pc:chgData name="Elledge, Michele" userId="e798f8b8-56fa-4e2c-bbca-38566d765dd9" providerId="ADAL" clId="{25375F4F-6CCF-4377-8D08-3EB9AA2D03AF}" dt="2019-07-19T19:36:12.088" v="16" actId="255"/>
        <pc:sldMkLst>
          <pc:docMk/>
          <pc:sldMk cId="3863112210" sldId="829"/>
        </pc:sldMkLst>
        <pc:spChg chg="mod">
          <ac:chgData name="Elledge, Michele" userId="e798f8b8-56fa-4e2c-bbca-38566d765dd9" providerId="ADAL" clId="{25375F4F-6CCF-4377-8D08-3EB9AA2D03AF}" dt="2019-07-19T19:36:12.088" v="16" actId="255"/>
          <ac:spMkLst>
            <pc:docMk/>
            <pc:sldMk cId="3863112210" sldId="829"/>
            <ac:spMk id="2" creationId="{530C2C82-CECC-4DC1-9797-B0F57C51BAA6}"/>
          </ac:spMkLst>
        </pc:spChg>
      </pc:sldChg>
    </pc:docChg>
  </pc:docChgLst>
  <pc:docChgLst>
    <pc:chgData name="Helms, Jeanine" userId="89688bc7-19a8-4659-8277-c7b73639ff2c" providerId="ADAL" clId="{119D4137-E6D9-443C-B429-B0B7C03004EF}"/>
    <pc:docChg chg="undo modSld">
      <pc:chgData name="Helms, Jeanine" userId="89688bc7-19a8-4659-8277-c7b73639ff2c" providerId="ADAL" clId="{119D4137-E6D9-443C-B429-B0B7C03004EF}" dt="2019-07-23T00:18:01.345" v="17" actId="1076"/>
      <pc:docMkLst>
        <pc:docMk/>
      </pc:docMkLst>
      <pc:sldChg chg="modSp">
        <pc:chgData name="Helms, Jeanine" userId="89688bc7-19a8-4659-8277-c7b73639ff2c" providerId="ADAL" clId="{119D4137-E6D9-443C-B429-B0B7C03004EF}" dt="2019-07-23T00:16:33.276" v="1" actId="6549"/>
        <pc:sldMkLst>
          <pc:docMk/>
          <pc:sldMk cId="3335552950" sldId="256"/>
        </pc:sldMkLst>
        <pc:spChg chg="mod">
          <ac:chgData name="Helms, Jeanine" userId="89688bc7-19a8-4659-8277-c7b73639ff2c" providerId="ADAL" clId="{119D4137-E6D9-443C-B429-B0B7C03004EF}" dt="2019-07-23T00:16:33.276" v="1" actId="6549"/>
          <ac:spMkLst>
            <pc:docMk/>
            <pc:sldMk cId="3335552950" sldId="256"/>
            <ac:spMk id="4" creationId="{6E19F0C6-669D-4145-8A49-2DD7D983783E}"/>
          </ac:spMkLst>
        </pc:spChg>
      </pc:sldChg>
      <pc:sldChg chg="modSp">
        <pc:chgData name="Helms, Jeanine" userId="89688bc7-19a8-4659-8277-c7b73639ff2c" providerId="ADAL" clId="{119D4137-E6D9-443C-B429-B0B7C03004EF}" dt="2019-07-23T00:16:58.823" v="5" actId="1076"/>
        <pc:sldMkLst>
          <pc:docMk/>
          <pc:sldMk cId="1685340823" sldId="302"/>
        </pc:sldMkLst>
        <pc:spChg chg="mod">
          <ac:chgData name="Helms, Jeanine" userId="89688bc7-19a8-4659-8277-c7b73639ff2c" providerId="ADAL" clId="{119D4137-E6D9-443C-B429-B0B7C03004EF}" dt="2019-07-23T00:16:58.823" v="5" actId="1076"/>
          <ac:spMkLst>
            <pc:docMk/>
            <pc:sldMk cId="1685340823" sldId="302"/>
            <ac:spMk id="2" creationId="{F8FE82A1-A3AD-4EEB-A237-A62DBB2A579B}"/>
          </ac:spMkLst>
        </pc:spChg>
        <pc:spChg chg="mod">
          <ac:chgData name="Helms, Jeanine" userId="89688bc7-19a8-4659-8277-c7b73639ff2c" providerId="ADAL" clId="{119D4137-E6D9-443C-B429-B0B7C03004EF}" dt="2019-07-23T00:16:47.402" v="4" actId="2085"/>
          <ac:spMkLst>
            <pc:docMk/>
            <pc:sldMk cId="1685340823" sldId="302"/>
            <ac:spMk id="4" creationId="{39A47105-71A6-4330-B181-3AF55C46F394}"/>
          </ac:spMkLst>
        </pc:spChg>
      </pc:sldChg>
      <pc:sldChg chg="modSp">
        <pc:chgData name="Helms, Jeanine" userId="89688bc7-19a8-4659-8277-c7b73639ff2c" providerId="ADAL" clId="{119D4137-E6D9-443C-B429-B0B7C03004EF}" dt="2019-07-23T00:17:26.388" v="10" actId="403"/>
        <pc:sldMkLst>
          <pc:docMk/>
          <pc:sldMk cId="1984735624" sldId="758"/>
        </pc:sldMkLst>
        <pc:spChg chg="mod">
          <ac:chgData name="Helms, Jeanine" userId="89688bc7-19a8-4659-8277-c7b73639ff2c" providerId="ADAL" clId="{119D4137-E6D9-443C-B429-B0B7C03004EF}" dt="2019-07-23T00:17:26.388" v="10" actId="403"/>
          <ac:spMkLst>
            <pc:docMk/>
            <pc:sldMk cId="1984735624" sldId="758"/>
            <ac:spMk id="2" creationId="{F8FE82A1-A3AD-4EEB-A237-A62DBB2A579B}"/>
          </ac:spMkLst>
        </pc:spChg>
        <pc:spChg chg="mod">
          <ac:chgData name="Helms, Jeanine" userId="89688bc7-19a8-4659-8277-c7b73639ff2c" providerId="ADAL" clId="{119D4137-E6D9-443C-B429-B0B7C03004EF}" dt="2019-07-23T00:17:09.476" v="7" actId="2085"/>
          <ac:spMkLst>
            <pc:docMk/>
            <pc:sldMk cId="1984735624" sldId="758"/>
            <ac:spMk id="4" creationId="{39A47105-71A6-4330-B181-3AF55C46F394}"/>
          </ac:spMkLst>
        </pc:spChg>
      </pc:sldChg>
      <pc:sldChg chg="modSp">
        <pc:chgData name="Helms, Jeanine" userId="89688bc7-19a8-4659-8277-c7b73639ff2c" providerId="ADAL" clId="{119D4137-E6D9-443C-B429-B0B7C03004EF}" dt="2019-07-23T00:17:48.473" v="14" actId="1076"/>
        <pc:sldMkLst>
          <pc:docMk/>
          <pc:sldMk cId="3642222087" sldId="771"/>
        </pc:sldMkLst>
        <pc:spChg chg="mod">
          <ac:chgData name="Helms, Jeanine" userId="89688bc7-19a8-4659-8277-c7b73639ff2c" providerId="ADAL" clId="{119D4137-E6D9-443C-B429-B0B7C03004EF}" dt="2019-07-23T00:17:48.473" v="14" actId="1076"/>
          <ac:spMkLst>
            <pc:docMk/>
            <pc:sldMk cId="3642222087" sldId="771"/>
            <ac:spMk id="2" creationId="{F8FE82A1-A3AD-4EEB-A237-A62DBB2A579B}"/>
          </ac:spMkLst>
        </pc:spChg>
        <pc:spChg chg="mod">
          <ac:chgData name="Helms, Jeanine" userId="89688bc7-19a8-4659-8277-c7b73639ff2c" providerId="ADAL" clId="{119D4137-E6D9-443C-B429-B0B7C03004EF}" dt="2019-07-23T00:17:45.099" v="13" actId="2085"/>
          <ac:spMkLst>
            <pc:docMk/>
            <pc:sldMk cId="3642222087" sldId="771"/>
            <ac:spMk id="4" creationId="{39A47105-71A6-4330-B181-3AF55C46F394}"/>
          </ac:spMkLst>
        </pc:spChg>
      </pc:sldChg>
      <pc:sldChg chg="modSp">
        <pc:chgData name="Helms, Jeanine" userId="89688bc7-19a8-4659-8277-c7b73639ff2c" providerId="ADAL" clId="{119D4137-E6D9-443C-B429-B0B7C03004EF}" dt="2019-07-23T00:18:01.345" v="17" actId="1076"/>
        <pc:sldMkLst>
          <pc:docMk/>
          <pc:sldMk cId="235080542" sldId="791"/>
        </pc:sldMkLst>
        <pc:spChg chg="mod">
          <ac:chgData name="Helms, Jeanine" userId="89688bc7-19a8-4659-8277-c7b73639ff2c" providerId="ADAL" clId="{119D4137-E6D9-443C-B429-B0B7C03004EF}" dt="2019-07-23T00:18:01.345" v="17" actId="1076"/>
          <ac:spMkLst>
            <pc:docMk/>
            <pc:sldMk cId="235080542" sldId="791"/>
            <ac:spMk id="2" creationId="{F8FE82A1-A3AD-4EEB-A237-A62DBB2A579B}"/>
          </ac:spMkLst>
        </pc:spChg>
        <pc:spChg chg="mod">
          <ac:chgData name="Helms, Jeanine" userId="89688bc7-19a8-4659-8277-c7b73639ff2c" providerId="ADAL" clId="{119D4137-E6D9-443C-B429-B0B7C03004EF}" dt="2019-07-23T00:17:58.643" v="16" actId="2085"/>
          <ac:spMkLst>
            <pc:docMk/>
            <pc:sldMk cId="235080542" sldId="791"/>
            <ac:spMk id="4" creationId="{39A47105-71A6-4330-B181-3AF55C46F39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9B1746-BA71-4BE1-87BD-95E005B4BDDD}" type="datetimeFigureOut">
              <a:rPr lang="en-US" smtClean="0"/>
              <a:t>7/22/2019</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5EDF7C-687D-4672-A387-64F7A458F48C}" type="slidenum">
              <a:rPr lang="en-US" smtClean="0"/>
              <a:t>‹#›</a:t>
            </a:fld>
            <a:endParaRPr lang="en-US" dirty="0"/>
          </a:p>
        </p:txBody>
      </p:sp>
    </p:spTree>
    <p:extLst>
      <p:ext uri="{BB962C8B-B14F-4D97-AF65-F5344CB8AC3E}">
        <p14:creationId xmlns:p14="http://schemas.microsoft.com/office/powerpoint/2010/main" val="497208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5EDF7C-687D-4672-A387-64F7A458F48C}" type="slidenum">
              <a:rPr lang="en-US" smtClean="0"/>
              <a:t>6</a:t>
            </a:fld>
            <a:endParaRPr lang="en-US" dirty="0"/>
          </a:p>
        </p:txBody>
      </p:sp>
    </p:spTree>
    <p:extLst>
      <p:ext uri="{BB962C8B-B14F-4D97-AF65-F5344CB8AC3E}">
        <p14:creationId xmlns:p14="http://schemas.microsoft.com/office/powerpoint/2010/main" val="10724396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5EDF7C-687D-4672-A387-64F7A458F4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38781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5EDF7C-687D-4672-A387-64F7A458F4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37942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5EDF7C-687D-4672-A387-64F7A458F4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80283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5EDF7C-687D-4672-A387-64F7A458F4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82876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5EDF7C-687D-4672-A387-64F7A458F4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65965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5EDF7C-687D-4672-A387-64F7A458F4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8952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5EDF7C-687D-4672-A387-64F7A458F4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60959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5EDF7C-687D-4672-A387-64F7A458F4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65917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5EDF7C-687D-4672-A387-64F7A458F4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98801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5EDF7C-687D-4672-A387-64F7A458F4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7689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5EDF7C-687D-4672-A387-64F7A458F48C}" type="slidenum">
              <a:rPr lang="en-US" smtClean="0"/>
              <a:t>7</a:t>
            </a:fld>
            <a:endParaRPr lang="en-US" dirty="0"/>
          </a:p>
        </p:txBody>
      </p:sp>
    </p:spTree>
    <p:extLst>
      <p:ext uri="{BB962C8B-B14F-4D97-AF65-F5344CB8AC3E}">
        <p14:creationId xmlns:p14="http://schemas.microsoft.com/office/powerpoint/2010/main" val="2798640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5EDF7C-687D-4672-A387-64F7A458F48C}" type="slidenum">
              <a:rPr lang="en-US" smtClean="0"/>
              <a:t>8</a:t>
            </a:fld>
            <a:endParaRPr lang="en-US" dirty="0"/>
          </a:p>
        </p:txBody>
      </p:sp>
    </p:spTree>
    <p:extLst>
      <p:ext uri="{BB962C8B-B14F-4D97-AF65-F5344CB8AC3E}">
        <p14:creationId xmlns:p14="http://schemas.microsoft.com/office/powerpoint/2010/main" val="2153309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5EDF7C-687D-4672-A387-64F7A458F4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43976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5EDF7C-687D-4672-A387-64F7A458F4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59886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5EDF7C-687D-4672-A387-64F7A458F4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63125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5EDF7C-687D-4672-A387-64F7A458F4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87063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5EDF7C-687D-4672-A387-64F7A458F4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15203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5EDF7C-687D-4672-A387-64F7A458F4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73582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82" name="Rectangle 81">
            <a:extLst>
              <a:ext uri="{FF2B5EF4-FFF2-40B4-BE49-F238E27FC236}">
                <a16:creationId xmlns:a16="http://schemas.microsoft.com/office/drawing/2014/main" id="{A19093A7-17B2-42F2-BC15-D155A163D5D4}"/>
              </a:ext>
            </a:extLst>
          </p:cNvPr>
          <p:cNvSpPr/>
          <p:nvPr/>
        </p:nvSpPr>
        <p:spPr>
          <a:xfrm>
            <a:off x="0" y="-2"/>
            <a:ext cx="9144000" cy="4580313"/>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3" name="Rectangle 82">
            <a:extLst>
              <a:ext uri="{FF2B5EF4-FFF2-40B4-BE49-F238E27FC236}">
                <a16:creationId xmlns:a16="http://schemas.microsoft.com/office/drawing/2014/main" id="{D1C6279F-7E64-4580-B82C-636B492657D8}"/>
              </a:ext>
            </a:extLst>
          </p:cNvPr>
          <p:cNvSpPr/>
          <p:nvPr/>
        </p:nvSpPr>
        <p:spPr>
          <a:xfrm>
            <a:off x="0" y="5"/>
            <a:ext cx="9144000" cy="4572001"/>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Rectangle 3">
            <a:extLst>
              <a:ext uri="{FF2B5EF4-FFF2-40B4-BE49-F238E27FC236}">
                <a16:creationId xmlns:a16="http://schemas.microsoft.com/office/drawing/2014/main" id="{41EF672B-BA5C-42F5-8F2C-46DFAA94B5C7}"/>
              </a:ext>
            </a:extLst>
          </p:cNvPr>
          <p:cNvSpPr/>
          <p:nvPr/>
        </p:nvSpPr>
        <p:spPr>
          <a:xfrm>
            <a:off x="-15848" y="4572005"/>
            <a:ext cx="9159848" cy="22946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FC1279EF-48C7-41FA-8606-A02206C20D15}"/>
              </a:ext>
            </a:extLst>
          </p:cNvPr>
          <p:cNvSpPr>
            <a:spLocks noGrp="1"/>
          </p:cNvSpPr>
          <p:nvPr>
            <p:ph type="ctrTitle"/>
          </p:nvPr>
        </p:nvSpPr>
        <p:spPr>
          <a:xfrm>
            <a:off x="342900" y="4960141"/>
            <a:ext cx="5872942" cy="1116337"/>
          </a:xfrm>
        </p:spPr>
        <p:txBody>
          <a:bodyPr anchor="ctr">
            <a:noAutofit/>
          </a:bodyPr>
          <a:lstStyle>
            <a:lvl1pPr algn="r">
              <a:defRPr sz="4800" b="1" cap="all" spc="200" baseline="0">
                <a:solidFill>
                  <a:srgbClr val="00486E"/>
                </a:solidFill>
                <a:latin typeface="Tw Cen MT Condensed" panose="020B0606020104020203"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CC4998F-5D03-4585-9D8D-7886D9600288}"/>
              </a:ext>
            </a:extLst>
          </p:cNvPr>
          <p:cNvSpPr>
            <a:spLocks noGrp="1"/>
          </p:cNvSpPr>
          <p:nvPr>
            <p:ph type="subTitle" idx="1"/>
          </p:nvPr>
        </p:nvSpPr>
        <p:spPr>
          <a:xfrm>
            <a:off x="6457950" y="4960141"/>
            <a:ext cx="2400300" cy="1112442"/>
          </a:xfrm>
        </p:spPr>
        <p:txBody>
          <a:bodyPr anchor="ctr">
            <a:normAutofit/>
          </a:bodyPr>
          <a:lstStyle>
            <a:lvl1pPr marL="0" indent="0" algn="l">
              <a:buNone/>
              <a:defRPr sz="2400" b="1">
                <a:latin typeface="Tw Cen MT Condensed" panose="020B06060201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10" name="Straight Connector 9">
            <a:extLst>
              <a:ext uri="{FF2B5EF4-FFF2-40B4-BE49-F238E27FC236}">
                <a16:creationId xmlns:a16="http://schemas.microsoft.com/office/drawing/2014/main" id="{E6AFF0D4-8E30-4E75-A8F5-5224DA77D163}"/>
              </a:ext>
            </a:extLst>
          </p:cNvPr>
          <p:cNvCxnSpPr>
            <a:cxnSpLocks/>
          </p:cNvCxnSpPr>
          <p:nvPr/>
        </p:nvCxnSpPr>
        <p:spPr>
          <a:xfrm flipV="1">
            <a:off x="6315299" y="4960138"/>
            <a:ext cx="0" cy="14856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93" name="Rectangle 192">
            <a:extLst>
              <a:ext uri="{FF2B5EF4-FFF2-40B4-BE49-F238E27FC236}">
                <a16:creationId xmlns:a16="http://schemas.microsoft.com/office/drawing/2014/main" id="{3426CD62-85C5-47A4-835F-2545B76C6A2C}"/>
              </a:ext>
            </a:extLst>
          </p:cNvPr>
          <p:cNvSpPr/>
          <p:nvPr/>
        </p:nvSpPr>
        <p:spPr>
          <a:xfrm>
            <a:off x="3615755" y="6445806"/>
            <a:ext cx="1993111" cy="4121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8" name="Text Placeholder 5">
            <a:extLst>
              <a:ext uri="{FF2B5EF4-FFF2-40B4-BE49-F238E27FC236}">
                <a16:creationId xmlns:a16="http://schemas.microsoft.com/office/drawing/2014/main" id="{C01F6116-4FD3-46C7-BBD5-4F4013C6E71F}"/>
              </a:ext>
            </a:extLst>
          </p:cNvPr>
          <p:cNvSpPr>
            <a:spLocks noGrp="1"/>
          </p:cNvSpPr>
          <p:nvPr>
            <p:ph type="body" sz="quarter" idx="12" hasCustomPrompt="1"/>
          </p:nvPr>
        </p:nvSpPr>
        <p:spPr>
          <a:xfrm>
            <a:off x="6457950" y="6091157"/>
            <a:ext cx="2392794" cy="376321"/>
          </a:xfrm>
        </p:spPr>
        <p:txBody>
          <a:bodyPr>
            <a:noAutofit/>
          </a:bodyPr>
          <a:lstStyle>
            <a:lvl1pPr marL="0" indent="0" algn="l">
              <a:buNone/>
              <a:defRPr sz="1800">
                <a:solidFill>
                  <a:schemeClr val="tx1">
                    <a:lumMod val="75000"/>
                    <a:lumOff val="25000"/>
                  </a:schemeClr>
                </a:solidFill>
                <a:latin typeface="Tw Cen MT Condensed" panose="020B0606020104020203" pitchFamily="34" charset="0"/>
              </a:defRPr>
            </a:lvl1pPr>
            <a:lvl2pPr marL="457200" indent="0" algn="r">
              <a:buNone/>
              <a:defRPr sz="1800">
                <a:solidFill>
                  <a:schemeClr val="bg1">
                    <a:lumMod val="65000"/>
                  </a:schemeClr>
                </a:solidFill>
                <a:latin typeface="Tw Cen MT Condensed" panose="020B0606020104020203" pitchFamily="34" charset="0"/>
              </a:defRPr>
            </a:lvl2pPr>
            <a:lvl3pPr marL="914400" indent="0" algn="r">
              <a:buNone/>
              <a:defRPr sz="1800">
                <a:solidFill>
                  <a:schemeClr val="bg1">
                    <a:lumMod val="65000"/>
                  </a:schemeClr>
                </a:solidFill>
                <a:latin typeface="Tw Cen MT Condensed" panose="020B0606020104020203" pitchFamily="34" charset="0"/>
              </a:defRPr>
            </a:lvl3pPr>
            <a:lvl4pPr marL="1371600" indent="0" algn="r">
              <a:buNone/>
              <a:defRPr sz="1800">
                <a:solidFill>
                  <a:schemeClr val="bg1">
                    <a:lumMod val="65000"/>
                  </a:schemeClr>
                </a:solidFill>
                <a:latin typeface="Tw Cen MT Condensed" panose="020B0606020104020203" pitchFamily="34" charset="0"/>
              </a:defRPr>
            </a:lvl4pPr>
            <a:lvl5pPr marL="1828800" indent="0" algn="r">
              <a:buNone/>
              <a:defRPr sz="1800">
                <a:solidFill>
                  <a:schemeClr val="bg1">
                    <a:lumMod val="65000"/>
                  </a:schemeClr>
                </a:solidFill>
                <a:latin typeface="Tw Cen MT Condensed" panose="020B0606020104020203" pitchFamily="34" charset="0"/>
              </a:defRPr>
            </a:lvl5pPr>
          </a:lstStyle>
          <a:p>
            <a:pPr lvl="0"/>
            <a:r>
              <a:rPr lang="en-US" dirty="0"/>
              <a:t>Date: &lt;MM/DD/YYYY&gt;</a:t>
            </a:r>
          </a:p>
        </p:txBody>
      </p:sp>
      <p:sp>
        <p:nvSpPr>
          <p:cNvPr id="5" name="Text Placeholder 4">
            <a:extLst>
              <a:ext uri="{FF2B5EF4-FFF2-40B4-BE49-F238E27FC236}">
                <a16:creationId xmlns:a16="http://schemas.microsoft.com/office/drawing/2014/main" id="{1CB1E13F-DB4C-497B-B6B9-56EFEDE39E83}"/>
              </a:ext>
            </a:extLst>
          </p:cNvPr>
          <p:cNvSpPr>
            <a:spLocks noGrp="1"/>
          </p:cNvSpPr>
          <p:nvPr>
            <p:ph type="body" sz="quarter" idx="13"/>
          </p:nvPr>
        </p:nvSpPr>
        <p:spPr>
          <a:xfrm>
            <a:off x="342902" y="6091158"/>
            <a:ext cx="5891213" cy="376321"/>
          </a:xfrm>
        </p:spPr>
        <p:txBody>
          <a:bodyPr anchor="ctr">
            <a:noAutofit/>
          </a:bodyPr>
          <a:lstStyle>
            <a:lvl1pPr marL="0" indent="0" algn="r">
              <a:buNone/>
              <a:defRPr sz="1800">
                <a:solidFill>
                  <a:schemeClr val="tx1">
                    <a:lumMod val="75000"/>
                    <a:lumOff val="25000"/>
                  </a:schemeClr>
                </a:solidFill>
                <a:latin typeface="Tw Cen MT Condensed" panose="020B0606020104020203" pitchFamily="34" charset="0"/>
              </a:defRPr>
            </a:lvl1pPr>
            <a:lvl2pPr marL="457200" indent="0" algn="r">
              <a:buNone/>
              <a:defRPr sz="1800">
                <a:latin typeface="Tw Cen MT Condensed" panose="020B0606020104020203" pitchFamily="34" charset="0"/>
              </a:defRPr>
            </a:lvl2pPr>
            <a:lvl3pPr algn="r">
              <a:defRPr sz="1800">
                <a:latin typeface="Tw Cen MT Condensed" panose="020B0606020104020203" pitchFamily="34" charset="0"/>
              </a:defRPr>
            </a:lvl3pPr>
            <a:lvl4pPr algn="r">
              <a:defRPr sz="1800">
                <a:latin typeface="Tw Cen MT Condensed" panose="020B0606020104020203" pitchFamily="34" charset="0"/>
              </a:defRPr>
            </a:lvl4pPr>
            <a:lvl5pPr algn="r">
              <a:defRPr sz="1800">
                <a:latin typeface="Tw Cen MT Condensed" panose="020B0606020104020203" pitchFamily="34" charset="0"/>
              </a:defRPr>
            </a:lvl5pPr>
          </a:lstStyle>
          <a:p>
            <a:pPr lvl="0"/>
            <a:r>
              <a:rPr lang="en-US"/>
              <a:t>Click to edit Master text styles</a:t>
            </a:r>
          </a:p>
        </p:txBody>
      </p:sp>
      <p:sp>
        <p:nvSpPr>
          <p:cNvPr id="73" name="Oval 72">
            <a:extLst>
              <a:ext uri="{FF2B5EF4-FFF2-40B4-BE49-F238E27FC236}">
                <a16:creationId xmlns:a16="http://schemas.microsoft.com/office/drawing/2014/main" id="{80AF88E5-4FAB-48C4-AC97-B65301CF721D}"/>
              </a:ext>
            </a:extLst>
          </p:cNvPr>
          <p:cNvSpPr/>
          <p:nvPr/>
        </p:nvSpPr>
        <p:spPr>
          <a:xfrm>
            <a:off x="516467" y="482600"/>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4" name="Oval 73">
            <a:extLst>
              <a:ext uri="{FF2B5EF4-FFF2-40B4-BE49-F238E27FC236}">
                <a16:creationId xmlns:a16="http://schemas.microsoft.com/office/drawing/2014/main" id="{C16C5CBD-D954-4DBB-97B0-FC6A538E45AD}"/>
              </a:ext>
            </a:extLst>
          </p:cNvPr>
          <p:cNvSpPr/>
          <p:nvPr/>
        </p:nvSpPr>
        <p:spPr>
          <a:xfrm>
            <a:off x="274566" y="94464"/>
            <a:ext cx="507663" cy="507662"/>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5" name="Oval 74">
            <a:extLst>
              <a:ext uri="{FF2B5EF4-FFF2-40B4-BE49-F238E27FC236}">
                <a16:creationId xmlns:a16="http://schemas.microsoft.com/office/drawing/2014/main" id="{F99083FA-2D9A-44C0-9952-7BCAEFBC65C1}"/>
              </a:ext>
            </a:extLst>
          </p:cNvPr>
          <p:cNvSpPr/>
          <p:nvPr/>
        </p:nvSpPr>
        <p:spPr>
          <a:xfrm>
            <a:off x="4769501" y="482600"/>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6" name="Oval 75">
            <a:extLst>
              <a:ext uri="{FF2B5EF4-FFF2-40B4-BE49-F238E27FC236}">
                <a16:creationId xmlns:a16="http://schemas.microsoft.com/office/drawing/2014/main" id="{669DF855-9FFF-4621-8829-83C8A552195E}"/>
              </a:ext>
            </a:extLst>
          </p:cNvPr>
          <p:cNvSpPr/>
          <p:nvPr/>
        </p:nvSpPr>
        <p:spPr>
          <a:xfrm>
            <a:off x="2234729" y="2032169"/>
            <a:ext cx="507663" cy="507662"/>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7" name="Oval 76">
            <a:extLst>
              <a:ext uri="{FF2B5EF4-FFF2-40B4-BE49-F238E27FC236}">
                <a16:creationId xmlns:a16="http://schemas.microsoft.com/office/drawing/2014/main" id="{63B20B43-B457-486E-B14D-61D4AC44DD95}"/>
              </a:ext>
            </a:extLst>
          </p:cNvPr>
          <p:cNvSpPr/>
          <p:nvPr/>
        </p:nvSpPr>
        <p:spPr>
          <a:xfrm>
            <a:off x="8504745" y="162968"/>
            <a:ext cx="691999" cy="691999"/>
          </a:xfrm>
          <a:prstGeom prst="ellipse">
            <a:avLst/>
          </a:prstGeom>
          <a:solidFill>
            <a:srgbClr val="CCF0F5">
              <a:alpha val="60000"/>
            </a:srgbClr>
          </a:solidFill>
          <a:ln>
            <a:noFill/>
          </a:ln>
          <a:effectLst>
            <a:glow rad="127000">
              <a:srgbClr val="CCF0F5">
                <a:alpha val="91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8" name="Oval 77">
            <a:extLst>
              <a:ext uri="{FF2B5EF4-FFF2-40B4-BE49-F238E27FC236}">
                <a16:creationId xmlns:a16="http://schemas.microsoft.com/office/drawing/2014/main" id="{E9870116-B99D-482C-84F0-60506920B350}"/>
              </a:ext>
            </a:extLst>
          </p:cNvPr>
          <p:cNvSpPr/>
          <p:nvPr/>
        </p:nvSpPr>
        <p:spPr>
          <a:xfrm>
            <a:off x="6858645" y="1432338"/>
            <a:ext cx="737911" cy="737910"/>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9" name="Oval 78">
            <a:extLst>
              <a:ext uri="{FF2B5EF4-FFF2-40B4-BE49-F238E27FC236}">
                <a16:creationId xmlns:a16="http://schemas.microsoft.com/office/drawing/2014/main" id="{89B48DCF-DB8F-4598-BC1F-6B08BB72F92B}"/>
              </a:ext>
            </a:extLst>
          </p:cNvPr>
          <p:cNvSpPr/>
          <p:nvPr/>
        </p:nvSpPr>
        <p:spPr>
          <a:xfrm>
            <a:off x="1" y="3267931"/>
            <a:ext cx="737911" cy="737910"/>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0" name="Oval 79">
            <a:extLst>
              <a:ext uri="{FF2B5EF4-FFF2-40B4-BE49-F238E27FC236}">
                <a16:creationId xmlns:a16="http://schemas.microsoft.com/office/drawing/2014/main" id="{058CC5C0-F723-4FCE-B40C-700B1DF5C5E6}"/>
              </a:ext>
            </a:extLst>
          </p:cNvPr>
          <p:cNvSpPr/>
          <p:nvPr/>
        </p:nvSpPr>
        <p:spPr>
          <a:xfrm>
            <a:off x="274566" y="3612793"/>
            <a:ext cx="507663" cy="507662"/>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1" name="Oval 80">
            <a:extLst>
              <a:ext uri="{FF2B5EF4-FFF2-40B4-BE49-F238E27FC236}">
                <a16:creationId xmlns:a16="http://schemas.microsoft.com/office/drawing/2014/main" id="{43DC4EA3-841D-41D4-AC0F-524C5CD3D228}"/>
              </a:ext>
            </a:extLst>
          </p:cNvPr>
          <p:cNvSpPr/>
          <p:nvPr/>
        </p:nvSpPr>
        <p:spPr>
          <a:xfrm>
            <a:off x="5023006" y="1936318"/>
            <a:ext cx="507663" cy="507662"/>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2" name="Oval 101">
            <a:extLst>
              <a:ext uri="{FF2B5EF4-FFF2-40B4-BE49-F238E27FC236}">
                <a16:creationId xmlns:a16="http://schemas.microsoft.com/office/drawing/2014/main" id="{9F8239E3-F866-4FD1-9245-CB03039C9804}"/>
              </a:ext>
            </a:extLst>
          </p:cNvPr>
          <p:cNvSpPr/>
          <p:nvPr/>
        </p:nvSpPr>
        <p:spPr>
          <a:xfrm>
            <a:off x="7700506" y="2760269"/>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3" name="Oval 102">
            <a:extLst>
              <a:ext uri="{FF2B5EF4-FFF2-40B4-BE49-F238E27FC236}">
                <a16:creationId xmlns:a16="http://schemas.microsoft.com/office/drawing/2014/main" id="{2B1290F2-7094-440B-BB21-95DB8C14EC31}"/>
              </a:ext>
            </a:extLst>
          </p:cNvPr>
          <p:cNvSpPr/>
          <p:nvPr/>
        </p:nvSpPr>
        <p:spPr>
          <a:xfrm>
            <a:off x="5272490" y="3752010"/>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4" name="Oval 103">
            <a:extLst>
              <a:ext uri="{FF2B5EF4-FFF2-40B4-BE49-F238E27FC236}">
                <a16:creationId xmlns:a16="http://schemas.microsoft.com/office/drawing/2014/main" id="{A825D3CB-3A9E-4A07-A646-845E2AA3328E}"/>
              </a:ext>
            </a:extLst>
          </p:cNvPr>
          <p:cNvSpPr/>
          <p:nvPr/>
        </p:nvSpPr>
        <p:spPr>
          <a:xfrm>
            <a:off x="1417049" y="2935682"/>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5" name="Oval 104">
            <a:extLst>
              <a:ext uri="{FF2B5EF4-FFF2-40B4-BE49-F238E27FC236}">
                <a16:creationId xmlns:a16="http://schemas.microsoft.com/office/drawing/2014/main" id="{483C0755-1EAC-40A1-9C97-0A92C6391DE1}"/>
              </a:ext>
            </a:extLst>
          </p:cNvPr>
          <p:cNvSpPr/>
          <p:nvPr/>
        </p:nvSpPr>
        <p:spPr>
          <a:xfrm>
            <a:off x="4101206" y="3488659"/>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7" name="Oval 106">
            <a:extLst>
              <a:ext uri="{FF2B5EF4-FFF2-40B4-BE49-F238E27FC236}">
                <a16:creationId xmlns:a16="http://schemas.microsoft.com/office/drawing/2014/main" id="{D14FE0B1-B432-415E-A09A-D4209EDD3C4E}"/>
              </a:ext>
            </a:extLst>
          </p:cNvPr>
          <p:cNvSpPr/>
          <p:nvPr/>
        </p:nvSpPr>
        <p:spPr>
          <a:xfrm>
            <a:off x="3758086" y="3029970"/>
            <a:ext cx="691999" cy="691999"/>
          </a:xfrm>
          <a:prstGeom prst="ellipse">
            <a:avLst/>
          </a:prstGeom>
          <a:solidFill>
            <a:srgbClr val="CCF0F5">
              <a:alpha val="60000"/>
            </a:srgbClr>
          </a:solidFill>
          <a:ln>
            <a:noFill/>
          </a:ln>
          <a:effectLst>
            <a:glow rad="127000">
              <a:srgbClr val="CCF0F5">
                <a:alpha val="91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9" name="Oval 108">
            <a:extLst>
              <a:ext uri="{FF2B5EF4-FFF2-40B4-BE49-F238E27FC236}">
                <a16:creationId xmlns:a16="http://schemas.microsoft.com/office/drawing/2014/main" id="{EB3F2819-A933-45DB-9420-DD1517F8A7F5}"/>
              </a:ext>
            </a:extLst>
          </p:cNvPr>
          <p:cNvSpPr/>
          <p:nvPr/>
        </p:nvSpPr>
        <p:spPr>
          <a:xfrm>
            <a:off x="8328909" y="624898"/>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1" name="Oval 110">
            <a:extLst>
              <a:ext uri="{FF2B5EF4-FFF2-40B4-BE49-F238E27FC236}">
                <a16:creationId xmlns:a16="http://schemas.microsoft.com/office/drawing/2014/main" id="{DA8B01D0-6CAC-49DC-8301-F80FA3E8A05F}"/>
              </a:ext>
            </a:extLst>
          </p:cNvPr>
          <p:cNvSpPr/>
          <p:nvPr/>
        </p:nvSpPr>
        <p:spPr>
          <a:xfrm>
            <a:off x="6080650" y="2923534"/>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4" name="Oval 113">
            <a:extLst>
              <a:ext uri="{FF2B5EF4-FFF2-40B4-BE49-F238E27FC236}">
                <a16:creationId xmlns:a16="http://schemas.microsoft.com/office/drawing/2014/main" id="{FFBF6708-DCF7-47F9-9DA0-4AD2DD90C375}"/>
              </a:ext>
            </a:extLst>
          </p:cNvPr>
          <p:cNvSpPr/>
          <p:nvPr/>
        </p:nvSpPr>
        <p:spPr>
          <a:xfrm>
            <a:off x="7269007" y="3777670"/>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5" name="Oval 114">
            <a:extLst>
              <a:ext uri="{FF2B5EF4-FFF2-40B4-BE49-F238E27FC236}">
                <a16:creationId xmlns:a16="http://schemas.microsoft.com/office/drawing/2014/main" id="{93B0E7B3-951C-419F-9B21-049CA87BDB4A}"/>
              </a:ext>
            </a:extLst>
          </p:cNvPr>
          <p:cNvSpPr/>
          <p:nvPr/>
        </p:nvSpPr>
        <p:spPr>
          <a:xfrm>
            <a:off x="3687718" y="890530"/>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8" name="Oval 117">
            <a:extLst>
              <a:ext uri="{FF2B5EF4-FFF2-40B4-BE49-F238E27FC236}">
                <a16:creationId xmlns:a16="http://schemas.microsoft.com/office/drawing/2014/main" id="{6258D8FA-234E-4F82-A64E-1297B1194E50}"/>
              </a:ext>
            </a:extLst>
          </p:cNvPr>
          <p:cNvSpPr/>
          <p:nvPr/>
        </p:nvSpPr>
        <p:spPr>
          <a:xfrm>
            <a:off x="2264621" y="3177365"/>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0" name="Oval 119">
            <a:extLst>
              <a:ext uri="{FF2B5EF4-FFF2-40B4-BE49-F238E27FC236}">
                <a16:creationId xmlns:a16="http://schemas.microsoft.com/office/drawing/2014/main" id="{CE53AB52-F1BB-48B6-828E-5F572D75BE2B}"/>
              </a:ext>
            </a:extLst>
          </p:cNvPr>
          <p:cNvSpPr/>
          <p:nvPr/>
        </p:nvSpPr>
        <p:spPr>
          <a:xfrm>
            <a:off x="5737670" y="811122"/>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1" name="Oval 120">
            <a:extLst>
              <a:ext uri="{FF2B5EF4-FFF2-40B4-BE49-F238E27FC236}">
                <a16:creationId xmlns:a16="http://schemas.microsoft.com/office/drawing/2014/main" id="{47930203-CE6F-44DB-B224-9E7CCF69959D}"/>
              </a:ext>
            </a:extLst>
          </p:cNvPr>
          <p:cNvSpPr/>
          <p:nvPr/>
        </p:nvSpPr>
        <p:spPr>
          <a:xfrm>
            <a:off x="7488761" y="1785125"/>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2" name="Oval 121">
            <a:extLst>
              <a:ext uri="{FF2B5EF4-FFF2-40B4-BE49-F238E27FC236}">
                <a16:creationId xmlns:a16="http://schemas.microsoft.com/office/drawing/2014/main" id="{D214E1A2-8E01-438C-9174-634BBB6C5ACF}"/>
              </a:ext>
            </a:extLst>
          </p:cNvPr>
          <p:cNvSpPr/>
          <p:nvPr/>
        </p:nvSpPr>
        <p:spPr>
          <a:xfrm>
            <a:off x="8196297" y="3685280"/>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3" name="Oval 122">
            <a:extLst>
              <a:ext uri="{FF2B5EF4-FFF2-40B4-BE49-F238E27FC236}">
                <a16:creationId xmlns:a16="http://schemas.microsoft.com/office/drawing/2014/main" id="{C2D78ED5-FE66-4962-A2A2-482ACEBF27F1}"/>
              </a:ext>
            </a:extLst>
          </p:cNvPr>
          <p:cNvSpPr/>
          <p:nvPr/>
        </p:nvSpPr>
        <p:spPr>
          <a:xfrm>
            <a:off x="259853" y="2459693"/>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4" name="Oval 123">
            <a:extLst>
              <a:ext uri="{FF2B5EF4-FFF2-40B4-BE49-F238E27FC236}">
                <a16:creationId xmlns:a16="http://schemas.microsoft.com/office/drawing/2014/main" id="{AF2A6C5D-DCE7-4C82-A38A-D5FF37E3F3EA}"/>
              </a:ext>
            </a:extLst>
          </p:cNvPr>
          <p:cNvSpPr/>
          <p:nvPr/>
        </p:nvSpPr>
        <p:spPr>
          <a:xfrm>
            <a:off x="2645047" y="1543285"/>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5" name="Oval 124">
            <a:extLst>
              <a:ext uri="{FF2B5EF4-FFF2-40B4-BE49-F238E27FC236}">
                <a16:creationId xmlns:a16="http://schemas.microsoft.com/office/drawing/2014/main" id="{A5F36162-7909-4DCA-8217-097025E4371B}"/>
              </a:ext>
            </a:extLst>
          </p:cNvPr>
          <p:cNvSpPr/>
          <p:nvPr/>
        </p:nvSpPr>
        <p:spPr>
          <a:xfrm>
            <a:off x="1456343" y="4186878"/>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6" name="Oval 125">
            <a:extLst>
              <a:ext uri="{FF2B5EF4-FFF2-40B4-BE49-F238E27FC236}">
                <a16:creationId xmlns:a16="http://schemas.microsoft.com/office/drawing/2014/main" id="{23977517-7971-4721-91A8-74E9B7B94B7F}"/>
              </a:ext>
            </a:extLst>
          </p:cNvPr>
          <p:cNvSpPr/>
          <p:nvPr/>
        </p:nvSpPr>
        <p:spPr>
          <a:xfrm>
            <a:off x="8306047" y="1370922"/>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7" name="Oval 126">
            <a:extLst>
              <a:ext uri="{FF2B5EF4-FFF2-40B4-BE49-F238E27FC236}">
                <a16:creationId xmlns:a16="http://schemas.microsoft.com/office/drawing/2014/main" id="{38773A50-3663-4464-9FCA-D3340407760E}"/>
              </a:ext>
            </a:extLst>
          </p:cNvPr>
          <p:cNvSpPr/>
          <p:nvPr/>
        </p:nvSpPr>
        <p:spPr>
          <a:xfrm>
            <a:off x="5969614" y="2528232"/>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9" name="Oval 128">
            <a:extLst>
              <a:ext uri="{FF2B5EF4-FFF2-40B4-BE49-F238E27FC236}">
                <a16:creationId xmlns:a16="http://schemas.microsoft.com/office/drawing/2014/main" id="{1618AFBD-D6FF-4F7D-AF9E-1F524E63913A}"/>
              </a:ext>
            </a:extLst>
          </p:cNvPr>
          <p:cNvSpPr/>
          <p:nvPr/>
        </p:nvSpPr>
        <p:spPr>
          <a:xfrm>
            <a:off x="2830343" y="801036"/>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0" name="Oval 129">
            <a:extLst>
              <a:ext uri="{FF2B5EF4-FFF2-40B4-BE49-F238E27FC236}">
                <a16:creationId xmlns:a16="http://schemas.microsoft.com/office/drawing/2014/main" id="{B865EB85-4339-43F8-8F41-2241A66F13AE}"/>
              </a:ext>
            </a:extLst>
          </p:cNvPr>
          <p:cNvSpPr/>
          <p:nvPr/>
        </p:nvSpPr>
        <p:spPr>
          <a:xfrm>
            <a:off x="241583" y="2394956"/>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1" name="Oval 130">
            <a:extLst>
              <a:ext uri="{FF2B5EF4-FFF2-40B4-BE49-F238E27FC236}">
                <a16:creationId xmlns:a16="http://schemas.microsoft.com/office/drawing/2014/main" id="{8476389D-2E02-456B-A6E1-E9AA055C1A1D}"/>
              </a:ext>
            </a:extLst>
          </p:cNvPr>
          <p:cNvSpPr/>
          <p:nvPr/>
        </p:nvSpPr>
        <p:spPr>
          <a:xfrm>
            <a:off x="-57653" y="810126"/>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2" name="Oval 131">
            <a:extLst>
              <a:ext uri="{FF2B5EF4-FFF2-40B4-BE49-F238E27FC236}">
                <a16:creationId xmlns:a16="http://schemas.microsoft.com/office/drawing/2014/main" id="{2AF77523-C8AB-4390-9B9C-5CC0404BC4AF}"/>
              </a:ext>
            </a:extLst>
          </p:cNvPr>
          <p:cNvSpPr/>
          <p:nvPr/>
        </p:nvSpPr>
        <p:spPr>
          <a:xfrm>
            <a:off x="2234729" y="1942675"/>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3" name="Oval 132">
            <a:extLst>
              <a:ext uri="{FF2B5EF4-FFF2-40B4-BE49-F238E27FC236}">
                <a16:creationId xmlns:a16="http://schemas.microsoft.com/office/drawing/2014/main" id="{ECB8F82A-B8C6-4E93-BB63-24449D832D67}"/>
              </a:ext>
            </a:extLst>
          </p:cNvPr>
          <p:cNvSpPr/>
          <p:nvPr/>
        </p:nvSpPr>
        <p:spPr>
          <a:xfrm>
            <a:off x="5136446" y="3342265"/>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4" name="Oval 133">
            <a:extLst>
              <a:ext uri="{FF2B5EF4-FFF2-40B4-BE49-F238E27FC236}">
                <a16:creationId xmlns:a16="http://schemas.microsoft.com/office/drawing/2014/main" id="{F6072445-02C0-496C-A16E-89620954330A}"/>
              </a:ext>
            </a:extLst>
          </p:cNvPr>
          <p:cNvSpPr/>
          <p:nvPr/>
        </p:nvSpPr>
        <p:spPr>
          <a:xfrm>
            <a:off x="6334481" y="1605672"/>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5" name="Oval 134">
            <a:extLst>
              <a:ext uri="{FF2B5EF4-FFF2-40B4-BE49-F238E27FC236}">
                <a16:creationId xmlns:a16="http://schemas.microsoft.com/office/drawing/2014/main" id="{477004CE-76C3-4383-A172-0E539428E7B9}"/>
              </a:ext>
            </a:extLst>
          </p:cNvPr>
          <p:cNvSpPr/>
          <p:nvPr/>
        </p:nvSpPr>
        <p:spPr>
          <a:xfrm>
            <a:off x="3607306" y="2295171"/>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6" name="Oval 135">
            <a:extLst>
              <a:ext uri="{FF2B5EF4-FFF2-40B4-BE49-F238E27FC236}">
                <a16:creationId xmlns:a16="http://schemas.microsoft.com/office/drawing/2014/main" id="{04403FA1-28DC-4A66-9EE4-964D99BC617E}"/>
              </a:ext>
            </a:extLst>
          </p:cNvPr>
          <p:cNvSpPr/>
          <p:nvPr/>
        </p:nvSpPr>
        <p:spPr>
          <a:xfrm>
            <a:off x="1882565" y="729070"/>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7" name="Oval 136">
            <a:extLst>
              <a:ext uri="{FF2B5EF4-FFF2-40B4-BE49-F238E27FC236}">
                <a16:creationId xmlns:a16="http://schemas.microsoft.com/office/drawing/2014/main" id="{32292B38-36C1-45E3-895A-5EAA2508C917}"/>
              </a:ext>
            </a:extLst>
          </p:cNvPr>
          <p:cNvSpPr/>
          <p:nvPr/>
        </p:nvSpPr>
        <p:spPr>
          <a:xfrm>
            <a:off x="8958279" y="2286000"/>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8" name="Oval 137">
            <a:extLst>
              <a:ext uri="{FF2B5EF4-FFF2-40B4-BE49-F238E27FC236}">
                <a16:creationId xmlns:a16="http://schemas.microsoft.com/office/drawing/2014/main" id="{AAD138DD-2E39-4697-A91A-941B704FDC32}"/>
              </a:ext>
            </a:extLst>
          </p:cNvPr>
          <p:cNvSpPr/>
          <p:nvPr/>
        </p:nvSpPr>
        <p:spPr>
          <a:xfrm>
            <a:off x="8489266" y="2009945"/>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9" name="Oval 138">
            <a:extLst>
              <a:ext uri="{FF2B5EF4-FFF2-40B4-BE49-F238E27FC236}">
                <a16:creationId xmlns:a16="http://schemas.microsoft.com/office/drawing/2014/main" id="{A94FF2EF-5827-48AC-8A75-B7646946606E}"/>
              </a:ext>
            </a:extLst>
          </p:cNvPr>
          <p:cNvSpPr/>
          <p:nvPr/>
        </p:nvSpPr>
        <p:spPr>
          <a:xfrm>
            <a:off x="4481637" y="111839"/>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2" name="Oval 141">
            <a:extLst>
              <a:ext uri="{FF2B5EF4-FFF2-40B4-BE49-F238E27FC236}">
                <a16:creationId xmlns:a16="http://schemas.microsoft.com/office/drawing/2014/main" id="{CADB883C-43E3-4D87-BFAF-20CC8CED922C}"/>
              </a:ext>
            </a:extLst>
          </p:cNvPr>
          <p:cNvSpPr/>
          <p:nvPr/>
        </p:nvSpPr>
        <p:spPr>
          <a:xfrm>
            <a:off x="6233807" y="3951947"/>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3" name="Oval 142">
            <a:extLst>
              <a:ext uri="{FF2B5EF4-FFF2-40B4-BE49-F238E27FC236}">
                <a16:creationId xmlns:a16="http://schemas.microsoft.com/office/drawing/2014/main" id="{BF01446D-4B1C-490A-96BB-1DBCEEE29381}"/>
              </a:ext>
            </a:extLst>
          </p:cNvPr>
          <p:cNvSpPr/>
          <p:nvPr/>
        </p:nvSpPr>
        <p:spPr>
          <a:xfrm>
            <a:off x="6677402" y="4095879"/>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4" name="Oval 143">
            <a:extLst>
              <a:ext uri="{FF2B5EF4-FFF2-40B4-BE49-F238E27FC236}">
                <a16:creationId xmlns:a16="http://schemas.microsoft.com/office/drawing/2014/main" id="{72280F93-0CCB-4987-8D4A-E1E0AA42D1EA}"/>
              </a:ext>
            </a:extLst>
          </p:cNvPr>
          <p:cNvSpPr/>
          <p:nvPr/>
        </p:nvSpPr>
        <p:spPr>
          <a:xfrm>
            <a:off x="3615753" y="4087882"/>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5" name="Oval 144">
            <a:extLst>
              <a:ext uri="{FF2B5EF4-FFF2-40B4-BE49-F238E27FC236}">
                <a16:creationId xmlns:a16="http://schemas.microsoft.com/office/drawing/2014/main" id="{1A3C2268-1788-4525-A082-DD31FC4D0738}"/>
              </a:ext>
            </a:extLst>
          </p:cNvPr>
          <p:cNvSpPr/>
          <p:nvPr/>
        </p:nvSpPr>
        <p:spPr>
          <a:xfrm>
            <a:off x="4879074" y="4381636"/>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6" name="Oval 145">
            <a:extLst>
              <a:ext uri="{FF2B5EF4-FFF2-40B4-BE49-F238E27FC236}">
                <a16:creationId xmlns:a16="http://schemas.microsoft.com/office/drawing/2014/main" id="{73C09B74-24BF-4BAE-9CFE-EC85DBA97EB5}"/>
              </a:ext>
            </a:extLst>
          </p:cNvPr>
          <p:cNvSpPr/>
          <p:nvPr/>
        </p:nvSpPr>
        <p:spPr>
          <a:xfrm>
            <a:off x="1967633" y="3933875"/>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7" name="Oval 146">
            <a:extLst>
              <a:ext uri="{FF2B5EF4-FFF2-40B4-BE49-F238E27FC236}">
                <a16:creationId xmlns:a16="http://schemas.microsoft.com/office/drawing/2014/main" id="{4473CF90-AB11-4522-8B67-68A639271F7B}"/>
              </a:ext>
            </a:extLst>
          </p:cNvPr>
          <p:cNvSpPr/>
          <p:nvPr/>
        </p:nvSpPr>
        <p:spPr>
          <a:xfrm>
            <a:off x="934330" y="2810137"/>
            <a:ext cx="80557" cy="103888"/>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8" name="Oval 147">
            <a:extLst>
              <a:ext uri="{FF2B5EF4-FFF2-40B4-BE49-F238E27FC236}">
                <a16:creationId xmlns:a16="http://schemas.microsoft.com/office/drawing/2014/main" id="{7E01AA4E-F07D-4969-8675-0FE92009B9FA}"/>
              </a:ext>
            </a:extLst>
          </p:cNvPr>
          <p:cNvSpPr/>
          <p:nvPr/>
        </p:nvSpPr>
        <p:spPr>
          <a:xfrm>
            <a:off x="5863471" y="918265"/>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9" name="Oval 148">
            <a:extLst>
              <a:ext uri="{FF2B5EF4-FFF2-40B4-BE49-F238E27FC236}">
                <a16:creationId xmlns:a16="http://schemas.microsoft.com/office/drawing/2014/main" id="{691FCAE3-2A92-47CB-ABB0-003B285122B5}"/>
              </a:ext>
            </a:extLst>
          </p:cNvPr>
          <p:cNvSpPr/>
          <p:nvPr/>
        </p:nvSpPr>
        <p:spPr>
          <a:xfrm>
            <a:off x="6126403" y="95976"/>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0" name="Oval 149">
            <a:extLst>
              <a:ext uri="{FF2B5EF4-FFF2-40B4-BE49-F238E27FC236}">
                <a16:creationId xmlns:a16="http://schemas.microsoft.com/office/drawing/2014/main" id="{C877BF94-AC05-427D-AFBC-A54EEAFEA433}"/>
              </a:ext>
            </a:extLst>
          </p:cNvPr>
          <p:cNvSpPr/>
          <p:nvPr/>
        </p:nvSpPr>
        <p:spPr>
          <a:xfrm>
            <a:off x="7474558" y="670407"/>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1" name="Oval 150">
            <a:extLst>
              <a:ext uri="{FF2B5EF4-FFF2-40B4-BE49-F238E27FC236}">
                <a16:creationId xmlns:a16="http://schemas.microsoft.com/office/drawing/2014/main" id="{A67772CE-8395-449B-A460-B010DF33763D}"/>
              </a:ext>
            </a:extLst>
          </p:cNvPr>
          <p:cNvSpPr/>
          <p:nvPr/>
        </p:nvSpPr>
        <p:spPr>
          <a:xfrm>
            <a:off x="4625569" y="1636461"/>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6" name="Oval 155">
            <a:extLst>
              <a:ext uri="{FF2B5EF4-FFF2-40B4-BE49-F238E27FC236}">
                <a16:creationId xmlns:a16="http://schemas.microsoft.com/office/drawing/2014/main" id="{E7922A8A-7ABF-4891-B548-79CC1168A2D3}"/>
              </a:ext>
            </a:extLst>
          </p:cNvPr>
          <p:cNvSpPr/>
          <p:nvPr/>
        </p:nvSpPr>
        <p:spPr>
          <a:xfrm>
            <a:off x="6757768" y="2567203"/>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7" name="Oval 156">
            <a:extLst>
              <a:ext uri="{FF2B5EF4-FFF2-40B4-BE49-F238E27FC236}">
                <a16:creationId xmlns:a16="http://schemas.microsoft.com/office/drawing/2014/main" id="{68FC29F4-95AD-4762-8A8B-CD600964D676}"/>
              </a:ext>
            </a:extLst>
          </p:cNvPr>
          <p:cNvSpPr/>
          <p:nvPr/>
        </p:nvSpPr>
        <p:spPr>
          <a:xfrm>
            <a:off x="4491573" y="1976746"/>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8" name="Oval 157">
            <a:extLst>
              <a:ext uri="{FF2B5EF4-FFF2-40B4-BE49-F238E27FC236}">
                <a16:creationId xmlns:a16="http://schemas.microsoft.com/office/drawing/2014/main" id="{E8987EBB-265A-471F-8D1E-39DD1F6A435D}"/>
              </a:ext>
            </a:extLst>
          </p:cNvPr>
          <p:cNvSpPr/>
          <p:nvPr/>
        </p:nvSpPr>
        <p:spPr>
          <a:xfrm>
            <a:off x="7836157" y="111839"/>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9" name="Oval 158">
            <a:extLst>
              <a:ext uri="{FF2B5EF4-FFF2-40B4-BE49-F238E27FC236}">
                <a16:creationId xmlns:a16="http://schemas.microsoft.com/office/drawing/2014/main" id="{1E6D095E-A05F-44CF-8DB9-14F3BBD09EBB}"/>
              </a:ext>
            </a:extLst>
          </p:cNvPr>
          <p:cNvSpPr/>
          <p:nvPr/>
        </p:nvSpPr>
        <p:spPr>
          <a:xfrm>
            <a:off x="1849172" y="863694"/>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0" name="Oval 159">
            <a:extLst>
              <a:ext uri="{FF2B5EF4-FFF2-40B4-BE49-F238E27FC236}">
                <a16:creationId xmlns:a16="http://schemas.microsoft.com/office/drawing/2014/main" id="{CE34B436-473E-47F5-848E-4CCF12802D87}"/>
              </a:ext>
            </a:extLst>
          </p:cNvPr>
          <p:cNvSpPr/>
          <p:nvPr/>
        </p:nvSpPr>
        <p:spPr>
          <a:xfrm>
            <a:off x="817357" y="3961492"/>
            <a:ext cx="140019" cy="140018"/>
          </a:xfrm>
          <a:prstGeom prst="ellipse">
            <a:avLst/>
          </a:prstGeom>
          <a:solidFill>
            <a:srgbClr val="E0F0F2">
              <a:alpha val="8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1" name="Oval 160">
            <a:extLst>
              <a:ext uri="{FF2B5EF4-FFF2-40B4-BE49-F238E27FC236}">
                <a16:creationId xmlns:a16="http://schemas.microsoft.com/office/drawing/2014/main" id="{7CD731FE-86C9-40C7-93D2-77C23E8F18F6}"/>
              </a:ext>
            </a:extLst>
          </p:cNvPr>
          <p:cNvSpPr/>
          <p:nvPr/>
        </p:nvSpPr>
        <p:spPr>
          <a:xfrm>
            <a:off x="5865428" y="265543"/>
            <a:ext cx="140019" cy="140018"/>
          </a:xfrm>
          <a:prstGeom prst="ellipse">
            <a:avLst/>
          </a:prstGeom>
          <a:solidFill>
            <a:srgbClr val="E0F0F2">
              <a:alpha val="8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2" name="Oval 161">
            <a:extLst>
              <a:ext uri="{FF2B5EF4-FFF2-40B4-BE49-F238E27FC236}">
                <a16:creationId xmlns:a16="http://schemas.microsoft.com/office/drawing/2014/main" id="{E9473288-A26D-4460-A855-629478BD6DBB}"/>
              </a:ext>
            </a:extLst>
          </p:cNvPr>
          <p:cNvSpPr/>
          <p:nvPr/>
        </p:nvSpPr>
        <p:spPr>
          <a:xfrm>
            <a:off x="1677285" y="66968"/>
            <a:ext cx="140019" cy="140018"/>
          </a:xfrm>
          <a:prstGeom prst="ellipse">
            <a:avLst/>
          </a:prstGeom>
          <a:solidFill>
            <a:srgbClr val="E0F0F2">
              <a:alpha val="8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3" name="Oval 162">
            <a:extLst>
              <a:ext uri="{FF2B5EF4-FFF2-40B4-BE49-F238E27FC236}">
                <a16:creationId xmlns:a16="http://schemas.microsoft.com/office/drawing/2014/main" id="{85C86D59-6495-40B5-9199-689F7B507343}"/>
              </a:ext>
            </a:extLst>
          </p:cNvPr>
          <p:cNvSpPr/>
          <p:nvPr/>
        </p:nvSpPr>
        <p:spPr>
          <a:xfrm>
            <a:off x="4274533" y="2428175"/>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4" name="Oval 163">
            <a:extLst>
              <a:ext uri="{FF2B5EF4-FFF2-40B4-BE49-F238E27FC236}">
                <a16:creationId xmlns:a16="http://schemas.microsoft.com/office/drawing/2014/main" id="{75705BE5-85E3-4404-A063-E8B7CF9FB8C6}"/>
              </a:ext>
            </a:extLst>
          </p:cNvPr>
          <p:cNvSpPr/>
          <p:nvPr/>
        </p:nvSpPr>
        <p:spPr>
          <a:xfrm>
            <a:off x="2799097" y="2912171"/>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5" name="Oval 164">
            <a:extLst>
              <a:ext uri="{FF2B5EF4-FFF2-40B4-BE49-F238E27FC236}">
                <a16:creationId xmlns:a16="http://schemas.microsoft.com/office/drawing/2014/main" id="{E0087375-9EE0-45F9-9F92-F353D57053FE}"/>
              </a:ext>
            </a:extLst>
          </p:cNvPr>
          <p:cNvSpPr/>
          <p:nvPr/>
        </p:nvSpPr>
        <p:spPr>
          <a:xfrm>
            <a:off x="3313237" y="4029215"/>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6" name="Oval 165">
            <a:extLst>
              <a:ext uri="{FF2B5EF4-FFF2-40B4-BE49-F238E27FC236}">
                <a16:creationId xmlns:a16="http://schemas.microsoft.com/office/drawing/2014/main" id="{29945AE2-1B79-4F3D-AF9B-AE4FF24AB8C8}"/>
              </a:ext>
            </a:extLst>
          </p:cNvPr>
          <p:cNvSpPr/>
          <p:nvPr/>
        </p:nvSpPr>
        <p:spPr>
          <a:xfrm>
            <a:off x="7314165" y="3518427"/>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7" name="Oval 166">
            <a:extLst>
              <a:ext uri="{FF2B5EF4-FFF2-40B4-BE49-F238E27FC236}">
                <a16:creationId xmlns:a16="http://schemas.microsoft.com/office/drawing/2014/main" id="{F0AD61D9-1F7B-4C92-8DCB-DE748798523F}"/>
              </a:ext>
            </a:extLst>
          </p:cNvPr>
          <p:cNvSpPr/>
          <p:nvPr/>
        </p:nvSpPr>
        <p:spPr>
          <a:xfrm>
            <a:off x="8471400" y="2887058"/>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8" name="Oval 167">
            <a:extLst>
              <a:ext uri="{FF2B5EF4-FFF2-40B4-BE49-F238E27FC236}">
                <a16:creationId xmlns:a16="http://schemas.microsoft.com/office/drawing/2014/main" id="{D2CF9062-6195-4B75-A5B7-BB409FCE80AD}"/>
              </a:ext>
            </a:extLst>
          </p:cNvPr>
          <p:cNvSpPr/>
          <p:nvPr/>
        </p:nvSpPr>
        <p:spPr>
          <a:xfrm>
            <a:off x="7466565" y="3670827"/>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9" name="Oval 168">
            <a:extLst>
              <a:ext uri="{FF2B5EF4-FFF2-40B4-BE49-F238E27FC236}">
                <a16:creationId xmlns:a16="http://schemas.microsoft.com/office/drawing/2014/main" id="{63152F93-F9CE-49FE-95D8-00623B523124}"/>
              </a:ext>
            </a:extLst>
          </p:cNvPr>
          <p:cNvSpPr/>
          <p:nvPr/>
        </p:nvSpPr>
        <p:spPr>
          <a:xfrm>
            <a:off x="3963033" y="488852"/>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0" name="Oval 169">
            <a:extLst>
              <a:ext uri="{FF2B5EF4-FFF2-40B4-BE49-F238E27FC236}">
                <a16:creationId xmlns:a16="http://schemas.microsoft.com/office/drawing/2014/main" id="{5797D983-D27E-416E-80FC-1723B25B1EA8}"/>
              </a:ext>
            </a:extLst>
          </p:cNvPr>
          <p:cNvSpPr/>
          <p:nvPr/>
        </p:nvSpPr>
        <p:spPr>
          <a:xfrm>
            <a:off x="3695029" y="1745629"/>
            <a:ext cx="213163" cy="200254"/>
          </a:xfrm>
          <a:prstGeom prst="ellipse">
            <a:avLst/>
          </a:prstGeom>
          <a:solidFill>
            <a:srgbClr val="CCF0F5">
              <a:alpha val="60000"/>
            </a:srgbClr>
          </a:solidFill>
          <a:ln w="28575">
            <a:solidFill>
              <a:srgbClr val="CCF0F5">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1" name="Oval 170">
            <a:extLst>
              <a:ext uri="{FF2B5EF4-FFF2-40B4-BE49-F238E27FC236}">
                <a16:creationId xmlns:a16="http://schemas.microsoft.com/office/drawing/2014/main" id="{B18886C8-A531-4CAB-BD0D-CD9B5FA95412}"/>
              </a:ext>
            </a:extLst>
          </p:cNvPr>
          <p:cNvSpPr/>
          <p:nvPr/>
        </p:nvSpPr>
        <p:spPr>
          <a:xfrm>
            <a:off x="896909" y="1661776"/>
            <a:ext cx="301049" cy="301049"/>
          </a:xfrm>
          <a:prstGeom prst="ellipse">
            <a:avLst/>
          </a:prstGeom>
          <a:solidFill>
            <a:srgbClr val="CCF0F5">
              <a:alpha val="60000"/>
            </a:srgbClr>
          </a:solidFill>
          <a:ln>
            <a:noFill/>
          </a:ln>
          <a:effectLst>
            <a:glow rad="127000">
              <a:srgbClr val="CCF0F5">
                <a:alpha val="91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3" name="Oval 172">
            <a:extLst>
              <a:ext uri="{FF2B5EF4-FFF2-40B4-BE49-F238E27FC236}">
                <a16:creationId xmlns:a16="http://schemas.microsoft.com/office/drawing/2014/main" id="{D724458B-FA00-47E4-9E9E-42DBDB936AD7}"/>
              </a:ext>
            </a:extLst>
          </p:cNvPr>
          <p:cNvSpPr/>
          <p:nvPr/>
        </p:nvSpPr>
        <p:spPr>
          <a:xfrm>
            <a:off x="4075243" y="98626"/>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4" name="Oval 173">
            <a:extLst>
              <a:ext uri="{FF2B5EF4-FFF2-40B4-BE49-F238E27FC236}">
                <a16:creationId xmlns:a16="http://schemas.microsoft.com/office/drawing/2014/main" id="{F7089EA4-AF14-4035-AE6E-3AF98DEE93CE}"/>
              </a:ext>
            </a:extLst>
          </p:cNvPr>
          <p:cNvSpPr/>
          <p:nvPr/>
        </p:nvSpPr>
        <p:spPr>
          <a:xfrm>
            <a:off x="417450" y="1400896"/>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76" name="Picture 175">
            <a:extLst>
              <a:ext uri="{FF2B5EF4-FFF2-40B4-BE49-F238E27FC236}">
                <a16:creationId xmlns:a16="http://schemas.microsoft.com/office/drawing/2014/main" id="{2E1F6DCC-C76B-495F-87E6-0BD84AFB974B}"/>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733" y="172374"/>
            <a:ext cx="2740434" cy="847178"/>
          </a:xfrm>
          <a:prstGeom prst="rect">
            <a:avLst/>
          </a:prstGeom>
          <a:effectLst>
            <a:outerShdw blurRad="228600" dist="38100" dir="2700000" algn="tl" rotWithShape="0">
              <a:srgbClr val="00486E">
                <a:alpha val="75000"/>
              </a:srgbClr>
            </a:outerShdw>
          </a:effectLst>
        </p:spPr>
      </p:pic>
      <p:sp>
        <p:nvSpPr>
          <p:cNvPr id="177" name="Oval 176">
            <a:extLst>
              <a:ext uri="{FF2B5EF4-FFF2-40B4-BE49-F238E27FC236}">
                <a16:creationId xmlns:a16="http://schemas.microsoft.com/office/drawing/2014/main" id="{3D7AFF94-7BD4-46AC-B544-BECCBABC0ABF}"/>
              </a:ext>
            </a:extLst>
          </p:cNvPr>
          <p:cNvSpPr/>
          <p:nvPr/>
        </p:nvSpPr>
        <p:spPr>
          <a:xfrm>
            <a:off x="1852674" y="1126321"/>
            <a:ext cx="432320" cy="432319"/>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8" name="Oval 177">
            <a:extLst>
              <a:ext uri="{FF2B5EF4-FFF2-40B4-BE49-F238E27FC236}">
                <a16:creationId xmlns:a16="http://schemas.microsoft.com/office/drawing/2014/main" id="{3CE1429F-0521-4AE1-BC2B-7D229C437AF2}"/>
              </a:ext>
            </a:extLst>
          </p:cNvPr>
          <p:cNvSpPr/>
          <p:nvPr/>
        </p:nvSpPr>
        <p:spPr>
          <a:xfrm>
            <a:off x="1375655" y="1191097"/>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654436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44E0841-D30F-48C8-AADD-BDBED54AB46B}"/>
              </a:ext>
            </a:extLst>
          </p:cNvPr>
          <p:cNvSpPr/>
          <p:nvPr/>
        </p:nvSpPr>
        <p:spPr>
          <a:xfrm>
            <a:off x="0" y="0"/>
            <a:ext cx="9144000" cy="9930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Rectangle 6">
            <a:extLst>
              <a:ext uri="{FF2B5EF4-FFF2-40B4-BE49-F238E27FC236}">
                <a16:creationId xmlns:a16="http://schemas.microsoft.com/office/drawing/2014/main" id="{DC67B976-F21C-4802-9AEC-D7F6074EDB35}"/>
              </a:ext>
            </a:extLst>
          </p:cNvPr>
          <p:cNvSpPr/>
          <p:nvPr/>
        </p:nvSpPr>
        <p:spPr>
          <a:xfrm>
            <a:off x="8598310" y="0"/>
            <a:ext cx="545690" cy="6858000"/>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75CD7DFE-2AD5-4665-BBA7-E4EB1E41F4D9}"/>
              </a:ext>
            </a:extLst>
          </p:cNvPr>
          <p:cNvSpPr>
            <a:spLocks noGrp="1"/>
          </p:cNvSpPr>
          <p:nvPr>
            <p:ph type="title"/>
          </p:nvPr>
        </p:nvSpPr>
        <p:spPr>
          <a:xfrm rot="5400000">
            <a:off x="5828471" y="3155247"/>
            <a:ext cx="5975555" cy="490977"/>
          </a:xfrm>
        </p:spPr>
        <p:txBody>
          <a:bodyPr>
            <a:normAutofit/>
          </a:bodyPr>
          <a:lstStyle>
            <a:lvl1pPr>
              <a:defRPr sz="3600"/>
            </a:lvl1pPr>
          </a:lstStyle>
          <a:p>
            <a:r>
              <a:rPr lang="en-US"/>
              <a:t>Click to edit Master title style</a:t>
            </a:r>
          </a:p>
        </p:txBody>
      </p:sp>
      <p:sp>
        <p:nvSpPr>
          <p:cNvPr id="3" name="Vertical Text Placeholder 2">
            <a:extLst>
              <a:ext uri="{FF2B5EF4-FFF2-40B4-BE49-F238E27FC236}">
                <a16:creationId xmlns:a16="http://schemas.microsoft.com/office/drawing/2014/main" id="{7F126C9A-9EFC-451B-9E88-0B62276607EF}"/>
              </a:ext>
            </a:extLst>
          </p:cNvPr>
          <p:cNvSpPr>
            <a:spLocks noGrp="1"/>
          </p:cNvSpPr>
          <p:nvPr>
            <p:ph type="body" orient="vert" idx="1"/>
          </p:nvPr>
        </p:nvSpPr>
        <p:spPr>
          <a:xfrm>
            <a:off x="628650" y="412961"/>
            <a:ext cx="7886700" cy="576400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71E86E-F602-4656-8C14-E75DA7CCBC74}"/>
              </a:ext>
            </a:extLst>
          </p:cNvPr>
          <p:cNvSpPr>
            <a:spLocks noGrp="1"/>
          </p:cNvSpPr>
          <p:nvPr>
            <p:ph type="dt" sz="half" idx="10"/>
          </p:nvPr>
        </p:nvSpPr>
        <p:spPr/>
        <p:txBody>
          <a:bodyPr/>
          <a:lstStyle/>
          <a:p>
            <a:fld id="{1203240C-0E7E-4F93-9599-558BF7B301B6}" type="datetimeFigureOut">
              <a:rPr lang="en-US" smtClean="0"/>
              <a:t>7/22/2019</a:t>
            </a:fld>
            <a:endParaRPr lang="en-US" dirty="0"/>
          </a:p>
        </p:txBody>
      </p:sp>
      <p:sp>
        <p:nvSpPr>
          <p:cNvPr id="6" name="Slide Number Placeholder 5">
            <a:extLst>
              <a:ext uri="{FF2B5EF4-FFF2-40B4-BE49-F238E27FC236}">
                <a16:creationId xmlns:a16="http://schemas.microsoft.com/office/drawing/2014/main" id="{754CE20D-8072-4681-9F29-06771EB6E21E}"/>
              </a:ext>
            </a:extLst>
          </p:cNvPr>
          <p:cNvSpPr>
            <a:spLocks noGrp="1"/>
          </p:cNvSpPr>
          <p:nvPr>
            <p:ph type="sldNum" sz="quarter" idx="12"/>
          </p:nvPr>
        </p:nvSpPr>
        <p:spPr/>
        <p:txBody>
          <a:bodyPr/>
          <a:lstStyle/>
          <a:p>
            <a:fld id="{638273F1-8020-4257-B8F4-912E50A23424}" type="slidenum">
              <a:rPr lang="en-US" smtClean="0"/>
              <a:t>‹#›</a:t>
            </a:fld>
            <a:endParaRPr lang="en-US" dirty="0"/>
          </a:p>
        </p:txBody>
      </p:sp>
      <p:pic>
        <p:nvPicPr>
          <p:cNvPr id="10" name="Picture 9">
            <a:extLst>
              <a:ext uri="{FF2B5EF4-FFF2-40B4-BE49-F238E27FC236}">
                <a16:creationId xmlns:a16="http://schemas.microsoft.com/office/drawing/2014/main" id="{0461EC63-CF6F-475A-95C1-D235CD0829A5}"/>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8546703" y="6032103"/>
            <a:ext cx="656196" cy="385998"/>
          </a:xfrm>
          <a:prstGeom prst="rect">
            <a:avLst/>
          </a:prstGeom>
        </p:spPr>
      </p:pic>
    </p:spTree>
    <p:extLst>
      <p:ext uri="{BB962C8B-B14F-4D97-AF65-F5344CB8AC3E}">
        <p14:creationId xmlns:p14="http://schemas.microsoft.com/office/powerpoint/2010/main" val="972047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E6BEBF7-70F5-42BC-8238-F4623FD496A2}"/>
              </a:ext>
            </a:extLst>
          </p:cNvPr>
          <p:cNvSpPr/>
          <p:nvPr/>
        </p:nvSpPr>
        <p:spPr>
          <a:xfrm>
            <a:off x="0" y="0"/>
            <a:ext cx="9144000" cy="9930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Vertical Title 1">
            <a:extLst>
              <a:ext uri="{FF2B5EF4-FFF2-40B4-BE49-F238E27FC236}">
                <a16:creationId xmlns:a16="http://schemas.microsoft.com/office/drawing/2014/main" id="{1E39444A-441B-4C24-B6CE-ECA1BFDC3E0A}"/>
              </a:ext>
            </a:extLst>
          </p:cNvPr>
          <p:cNvSpPr>
            <a:spLocks noGrp="1"/>
          </p:cNvSpPr>
          <p:nvPr>
            <p:ph type="title" orient="vert"/>
          </p:nvPr>
        </p:nvSpPr>
        <p:spPr>
          <a:xfrm>
            <a:off x="6543676" y="365125"/>
            <a:ext cx="1971675" cy="5811838"/>
          </a:xfrm>
        </p:spPr>
        <p:txBody>
          <a:bodyPr vert="eaVert"/>
          <a:lstStyle>
            <a:lvl1pPr>
              <a:defRPr>
                <a:solidFill>
                  <a:srgbClr val="00486E"/>
                </a:solidFill>
              </a:defRPr>
            </a:lvl1p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5F2DF34B-0BC8-42DD-9A36-E80EE0D1B977}"/>
              </a:ext>
            </a:extLst>
          </p:cNvPr>
          <p:cNvSpPr>
            <a:spLocks noGrp="1"/>
          </p:cNvSpPr>
          <p:nvPr>
            <p:ph type="body" orient="vert" idx="1"/>
          </p:nvPr>
        </p:nvSpPr>
        <p:spPr>
          <a:xfrm>
            <a:off x="628652"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ED2310-20E5-437C-A57F-37AFC3A01380}"/>
              </a:ext>
            </a:extLst>
          </p:cNvPr>
          <p:cNvSpPr>
            <a:spLocks noGrp="1"/>
          </p:cNvSpPr>
          <p:nvPr>
            <p:ph type="dt" sz="half" idx="10"/>
          </p:nvPr>
        </p:nvSpPr>
        <p:spPr/>
        <p:txBody>
          <a:bodyPr/>
          <a:lstStyle/>
          <a:p>
            <a:fld id="{1203240C-0E7E-4F93-9599-558BF7B301B6}" type="datetimeFigureOut">
              <a:rPr lang="en-US" smtClean="0"/>
              <a:t>7/22/2019</a:t>
            </a:fld>
            <a:endParaRPr lang="en-US" dirty="0"/>
          </a:p>
        </p:txBody>
      </p:sp>
      <p:sp>
        <p:nvSpPr>
          <p:cNvPr id="6" name="Slide Number Placeholder 5">
            <a:extLst>
              <a:ext uri="{FF2B5EF4-FFF2-40B4-BE49-F238E27FC236}">
                <a16:creationId xmlns:a16="http://schemas.microsoft.com/office/drawing/2014/main" id="{91BEB7C6-C575-48DC-9CBD-23E67BBBFB32}"/>
              </a:ext>
            </a:extLst>
          </p:cNvPr>
          <p:cNvSpPr>
            <a:spLocks noGrp="1"/>
          </p:cNvSpPr>
          <p:nvPr>
            <p:ph type="sldNum" sz="quarter" idx="12"/>
          </p:nvPr>
        </p:nvSpPr>
        <p:spPr/>
        <p:txBody>
          <a:bodyPr/>
          <a:lstStyle/>
          <a:p>
            <a:fld id="{638273F1-8020-4257-B8F4-912E50A23424}" type="slidenum">
              <a:rPr lang="en-US" smtClean="0"/>
              <a:t>‹#›</a:t>
            </a:fld>
            <a:endParaRPr lang="en-US" dirty="0"/>
          </a:p>
        </p:txBody>
      </p:sp>
      <p:sp>
        <p:nvSpPr>
          <p:cNvPr id="7" name="Rectangle 6">
            <a:extLst>
              <a:ext uri="{FF2B5EF4-FFF2-40B4-BE49-F238E27FC236}">
                <a16:creationId xmlns:a16="http://schemas.microsoft.com/office/drawing/2014/main" id="{B4EF9DDD-C7E4-4A44-9D7A-BE5BDC26A5E9}"/>
              </a:ext>
            </a:extLst>
          </p:cNvPr>
          <p:cNvSpPr/>
          <p:nvPr/>
        </p:nvSpPr>
        <p:spPr>
          <a:xfrm>
            <a:off x="8598310" y="0"/>
            <a:ext cx="545690" cy="6858000"/>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0" name="Picture 9">
            <a:extLst>
              <a:ext uri="{FF2B5EF4-FFF2-40B4-BE49-F238E27FC236}">
                <a16:creationId xmlns:a16="http://schemas.microsoft.com/office/drawing/2014/main" id="{EA6E8175-9594-4866-85C8-DF977C0D85A8}"/>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8546703" y="6032103"/>
            <a:ext cx="656196" cy="385998"/>
          </a:xfrm>
          <a:prstGeom prst="rect">
            <a:avLst/>
          </a:prstGeom>
        </p:spPr>
      </p:pic>
    </p:spTree>
    <p:extLst>
      <p:ext uri="{BB962C8B-B14F-4D97-AF65-F5344CB8AC3E}">
        <p14:creationId xmlns:p14="http://schemas.microsoft.com/office/powerpoint/2010/main" val="20817112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bg>
      <p:bgRef idx="1001">
        <a:schemeClr val="bg2"/>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endParaRPr kumimoji="0" lang="en-US" dirty="0"/>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1203240C-0E7E-4F93-9599-558BF7B301B6}" type="datetimeFigureOut">
              <a:rPr lang="en-US" smtClean="0"/>
              <a:t>7/22/2019</a:t>
            </a:fld>
            <a:endParaRPr lang="en-US" dirty="0"/>
          </a:p>
        </p:txBody>
      </p:sp>
      <p:sp>
        <p:nvSpPr>
          <p:cNvPr id="17" name="Footer Placeholder 16"/>
          <p:cNvSpPr>
            <a:spLocks noGrp="1"/>
          </p:cNvSpPr>
          <p:nvPr>
            <p:ph type="ftr" sz="quarter" idx="11"/>
          </p:nvPr>
        </p:nvSpPr>
        <p:spPr>
          <a:xfrm>
            <a:off x="2085393" y="236542"/>
            <a:ext cx="5867400" cy="365125"/>
          </a:xfr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638273F1-8020-4257-B8F4-912E50A23424}" type="slidenum">
              <a:rPr lang="en-US" smtClean="0"/>
              <a:t>‹#›</a:t>
            </a:fld>
            <a:endParaRPr lang="en-US" dirty="0"/>
          </a:p>
        </p:txBody>
      </p:sp>
      <p:pic>
        <p:nvPicPr>
          <p:cNvPr id="10" name="Picture 9">
            <a:extLst>
              <a:ext uri="{FF2B5EF4-FFF2-40B4-BE49-F238E27FC236}">
                <a16:creationId xmlns:a16="http://schemas.microsoft.com/office/drawing/2014/main" id="{13D65362-7A43-41B1-A0D9-ADFD6B6F3551}"/>
              </a:ext>
              <a:ext uri="{C183D7F6-B498-43B3-948B-1728B52AA6E4}">
                <adec:decorative xmlns:adec="http://schemas.microsoft.com/office/drawing/2017/decorative" val="1"/>
              </a:ext>
            </a:extLst>
          </p:cNvPr>
          <p:cNvPicPr>
            <a:picLocks noChangeAspect="1"/>
          </p:cNvPicPr>
          <p:nvPr/>
        </p:nvPicPr>
        <p:blipFill>
          <a:blip r:embed="rId2" cstate="print"/>
          <a:stretch>
            <a:fillRect/>
          </a:stretch>
        </p:blipFill>
        <p:spPr>
          <a:xfrm>
            <a:off x="180475" y="152401"/>
            <a:ext cx="2464905" cy="762000"/>
          </a:xfrm>
          <a:prstGeom prst="rect">
            <a:avLst/>
          </a:prstGeom>
        </p:spPr>
      </p:pic>
    </p:spTree>
    <p:extLst>
      <p:ext uri="{BB962C8B-B14F-4D97-AF65-F5344CB8AC3E}">
        <p14:creationId xmlns:p14="http://schemas.microsoft.com/office/powerpoint/2010/main" val="2248365649"/>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1_Duron's Section Dividers">
    <p:bg>
      <p:bgRef idx="1003">
        <a:schemeClr val="bg1"/>
      </p:bgRef>
    </p:bg>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A053DA37-52D9-47A9-8992-92277BE79587}"/>
              </a:ext>
            </a:extLst>
          </p:cNvPr>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6" name="Title 1">
            <a:extLst>
              <a:ext uri="{FF2B5EF4-FFF2-40B4-BE49-F238E27FC236}">
                <a16:creationId xmlns:a16="http://schemas.microsoft.com/office/drawing/2014/main" id="{A7CE9FD2-B2C1-45AA-8277-E066085199FF}"/>
              </a:ext>
            </a:extLst>
          </p:cNvPr>
          <p:cNvSpPr>
            <a:spLocks noGrp="1"/>
          </p:cNvSpPr>
          <p:nvPr>
            <p:ph type="title"/>
          </p:nvPr>
        </p:nvSpPr>
        <p:spPr>
          <a:xfrm>
            <a:off x="1600200" y="4648200"/>
            <a:ext cx="7315200" cy="685800"/>
          </a:xfrm>
        </p:spPr>
        <p:txBody>
          <a:bodyPr anchor="ctr"/>
          <a:lstStyle>
            <a:lvl1pPr algn="l">
              <a:buNone/>
              <a:defRPr sz="2800" b="0">
                <a:solidFill>
                  <a:srgbClr val="00486E"/>
                </a:solidFill>
                <a:latin typeface="Tw Cen MT Condensed Extra Bold" panose="020B0803020202020204" pitchFamily="34" charset="0"/>
              </a:defRPr>
            </a:lvl1pPr>
          </a:lstStyle>
          <a:p>
            <a:r>
              <a:rPr kumimoji="0" lang="en-US"/>
              <a:t>Click to edit Master title style</a:t>
            </a:r>
            <a:endParaRPr kumimoji="0" lang="en-US" dirty="0"/>
          </a:p>
        </p:txBody>
      </p:sp>
      <p:sp>
        <p:nvSpPr>
          <p:cNvPr id="7" name="Date Placeholder 11">
            <a:extLst>
              <a:ext uri="{FF2B5EF4-FFF2-40B4-BE49-F238E27FC236}">
                <a16:creationId xmlns:a16="http://schemas.microsoft.com/office/drawing/2014/main" id="{1D17D2BA-F70E-4B42-822F-247A5F2A619A}"/>
              </a:ext>
            </a:extLst>
          </p:cNvPr>
          <p:cNvSpPr>
            <a:spLocks noGrp="1"/>
          </p:cNvSpPr>
          <p:nvPr>
            <p:ph type="dt" sz="half" idx="10"/>
          </p:nvPr>
        </p:nvSpPr>
        <p:spPr>
          <a:xfrm>
            <a:off x="6248400" y="6248400"/>
            <a:ext cx="914400" cy="365125"/>
          </a:xfrm>
        </p:spPr>
        <p:txBody>
          <a:bodyPr rtlCol="0"/>
          <a:lstStyle/>
          <a:p>
            <a:fld id="{1203240C-0E7E-4F93-9599-558BF7B301B6}" type="datetimeFigureOut">
              <a:rPr lang="en-US" smtClean="0"/>
              <a:t>7/22/2019</a:t>
            </a:fld>
            <a:endParaRPr lang="en-US" dirty="0"/>
          </a:p>
        </p:txBody>
      </p:sp>
      <p:sp>
        <p:nvSpPr>
          <p:cNvPr id="9" name="Slide Number Placeholder 12">
            <a:extLst>
              <a:ext uri="{FF2B5EF4-FFF2-40B4-BE49-F238E27FC236}">
                <a16:creationId xmlns:a16="http://schemas.microsoft.com/office/drawing/2014/main" id="{6D06DF6B-1361-440D-A963-F64526BF7A94}"/>
              </a:ext>
            </a:extLst>
          </p:cNvPr>
          <p:cNvSpPr>
            <a:spLocks noGrp="1"/>
          </p:cNvSpPr>
          <p:nvPr>
            <p:ph type="sldNum" sz="quarter" idx="11"/>
          </p:nvPr>
        </p:nvSpPr>
        <p:spPr>
          <a:xfrm>
            <a:off x="7505700" y="6248206"/>
            <a:ext cx="1409700" cy="365125"/>
          </a:xfrm>
        </p:spPr>
        <p:txBody>
          <a:bodyPr rtlCol="0"/>
          <a:lstStyle>
            <a:lvl1pPr>
              <a:defRPr sz="1200">
                <a:latin typeface="Tw Cen MT Condensed Extra Bold" panose="020B0803020202020204" pitchFamily="34" charset="0"/>
              </a:defRPr>
            </a:lvl1pPr>
          </a:lstStyle>
          <a:p>
            <a:fld id="{638273F1-8020-4257-B8F4-912E50A23424}" type="slidenum">
              <a:rPr lang="en-US" smtClean="0"/>
              <a:t>‹#›</a:t>
            </a:fld>
            <a:endParaRPr lang="en-US" dirty="0"/>
          </a:p>
        </p:txBody>
      </p:sp>
      <p:sp>
        <p:nvSpPr>
          <p:cNvPr id="11" name="Picture Placeholder 2">
            <a:extLst>
              <a:ext uri="{FF2B5EF4-FFF2-40B4-BE49-F238E27FC236}">
                <a16:creationId xmlns:a16="http://schemas.microsoft.com/office/drawing/2014/main" id="{7409EFCE-5A05-48E1-91EC-8155F9F99163}"/>
              </a:ext>
            </a:extLst>
          </p:cNvPr>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dirty="0"/>
              <a:t>Click icon to add picture</a:t>
            </a:r>
          </a:p>
        </p:txBody>
      </p:sp>
      <p:pic>
        <p:nvPicPr>
          <p:cNvPr id="12" name="Picture 11">
            <a:extLst>
              <a:ext uri="{FF2B5EF4-FFF2-40B4-BE49-F238E27FC236}">
                <a16:creationId xmlns:a16="http://schemas.microsoft.com/office/drawing/2014/main" id="{6FCAF1B7-6553-47DE-803D-A5B59919E528}"/>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6140722"/>
            <a:ext cx="762000" cy="464142"/>
          </a:xfrm>
          <a:prstGeom prst="rect">
            <a:avLst/>
          </a:prstGeom>
        </p:spPr>
      </p:pic>
    </p:spTree>
    <p:extLst>
      <p:ext uri="{BB962C8B-B14F-4D97-AF65-F5344CB8AC3E}">
        <p14:creationId xmlns:p14="http://schemas.microsoft.com/office/powerpoint/2010/main" val="9931031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32208-70AF-4017-9E4B-D73263C19F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F8FED4-E389-4EAA-A13D-6BD6C8EDCDF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6ECDE3-8951-4087-BC6C-524DAA6BA266}"/>
              </a:ext>
            </a:extLst>
          </p:cNvPr>
          <p:cNvSpPr>
            <a:spLocks noGrp="1"/>
          </p:cNvSpPr>
          <p:nvPr>
            <p:ph type="dt" sz="half" idx="10"/>
          </p:nvPr>
        </p:nvSpPr>
        <p:spPr/>
        <p:txBody>
          <a:bodyPr/>
          <a:lstStyle/>
          <a:p>
            <a:fld id="{1203240C-0E7E-4F93-9599-558BF7B301B6}" type="datetimeFigureOut">
              <a:rPr lang="en-US" smtClean="0"/>
              <a:t>7/22/2019</a:t>
            </a:fld>
            <a:endParaRPr lang="en-US" dirty="0"/>
          </a:p>
        </p:txBody>
      </p:sp>
      <p:sp>
        <p:nvSpPr>
          <p:cNvPr id="6" name="Slide Number Placeholder 5">
            <a:extLst>
              <a:ext uri="{FF2B5EF4-FFF2-40B4-BE49-F238E27FC236}">
                <a16:creationId xmlns:a16="http://schemas.microsoft.com/office/drawing/2014/main" id="{6427C1A4-EDCF-4876-9A5A-A464F2912A5A}"/>
              </a:ext>
            </a:extLst>
          </p:cNvPr>
          <p:cNvSpPr>
            <a:spLocks noGrp="1"/>
          </p:cNvSpPr>
          <p:nvPr>
            <p:ph type="sldNum" sz="quarter" idx="12"/>
          </p:nvPr>
        </p:nvSpPr>
        <p:spPr/>
        <p:txBody>
          <a:bodyPr/>
          <a:lstStyle/>
          <a:p>
            <a:fld id="{638273F1-8020-4257-B8F4-912E50A23424}" type="slidenum">
              <a:rPr lang="en-US" smtClean="0"/>
              <a:t>‹#›</a:t>
            </a:fld>
            <a:endParaRPr lang="en-US" dirty="0"/>
          </a:p>
        </p:txBody>
      </p:sp>
    </p:spTree>
    <p:extLst>
      <p:ext uri="{BB962C8B-B14F-4D97-AF65-F5344CB8AC3E}">
        <p14:creationId xmlns:p14="http://schemas.microsoft.com/office/powerpoint/2010/main" val="2920505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6E98B4-8D70-4D34-8F62-75DC302BEA4B}"/>
              </a:ext>
            </a:extLst>
          </p:cNvPr>
          <p:cNvSpPr/>
          <p:nvPr/>
        </p:nvSpPr>
        <p:spPr>
          <a:xfrm>
            <a:off x="0" y="7"/>
            <a:ext cx="9144000" cy="5104015"/>
          </a:xfrm>
          <a:prstGeom prst="rect">
            <a:avLst/>
          </a:prstGeom>
          <a:solidFill>
            <a:srgbClr val="CCF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endParaRPr>
          </a:p>
        </p:txBody>
      </p:sp>
      <p:sp>
        <p:nvSpPr>
          <p:cNvPr id="3" name="Text Placeholder 2">
            <a:extLst>
              <a:ext uri="{FF2B5EF4-FFF2-40B4-BE49-F238E27FC236}">
                <a16:creationId xmlns:a16="http://schemas.microsoft.com/office/drawing/2014/main" id="{2D8A6670-E935-43B5-8CD5-6158FBB2C84E}"/>
              </a:ext>
            </a:extLst>
          </p:cNvPr>
          <p:cNvSpPr>
            <a:spLocks noGrp="1"/>
          </p:cNvSpPr>
          <p:nvPr>
            <p:ph type="body" idx="1"/>
          </p:nvPr>
        </p:nvSpPr>
        <p:spPr>
          <a:xfrm>
            <a:off x="623888" y="540334"/>
            <a:ext cx="7886700" cy="442716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9AEBC8C-91C8-44D7-949D-054B097A9F66}"/>
              </a:ext>
            </a:extLst>
          </p:cNvPr>
          <p:cNvSpPr>
            <a:spLocks noGrp="1"/>
          </p:cNvSpPr>
          <p:nvPr>
            <p:ph type="dt" sz="half" idx="10"/>
          </p:nvPr>
        </p:nvSpPr>
        <p:spPr/>
        <p:txBody>
          <a:bodyPr/>
          <a:lstStyle/>
          <a:p>
            <a:fld id="{1203240C-0E7E-4F93-9599-558BF7B301B6}" type="datetimeFigureOut">
              <a:rPr lang="en-US" smtClean="0"/>
              <a:t>7/22/2019</a:t>
            </a:fld>
            <a:endParaRPr lang="en-US" dirty="0"/>
          </a:p>
        </p:txBody>
      </p:sp>
      <p:sp>
        <p:nvSpPr>
          <p:cNvPr id="5" name="Footer Placeholder 4">
            <a:extLst>
              <a:ext uri="{FF2B5EF4-FFF2-40B4-BE49-F238E27FC236}">
                <a16:creationId xmlns:a16="http://schemas.microsoft.com/office/drawing/2014/main" id="{400F7AA8-8228-4BFD-A656-875C0DAF9A41}"/>
              </a:ext>
            </a:extLst>
          </p:cNvPr>
          <p:cNvSpPr>
            <a:spLocks noGrp="1"/>
          </p:cNvSpPr>
          <p:nvPr>
            <p:ph type="ftr" sz="quarter" idx="11"/>
          </p:nvPr>
        </p:nvSpPr>
        <p:spPr>
          <a:xfrm>
            <a:off x="3028950" y="6356357"/>
            <a:ext cx="30861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3DCDD9D1-684A-42C7-9F96-001C5B5C4D94}"/>
              </a:ext>
            </a:extLst>
          </p:cNvPr>
          <p:cNvSpPr>
            <a:spLocks noGrp="1"/>
          </p:cNvSpPr>
          <p:nvPr>
            <p:ph type="sldNum" sz="quarter" idx="12"/>
          </p:nvPr>
        </p:nvSpPr>
        <p:spPr/>
        <p:txBody>
          <a:bodyPr/>
          <a:lstStyle/>
          <a:p>
            <a:fld id="{638273F1-8020-4257-B8F4-912E50A23424}" type="slidenum">
              <a:rPr lang="en-US" smtClean="0"/>
              <a:t>‹#›</a:t>
            </a:fld>
            <a:endParaRPr lang="en-US" dirty="0"/>
          </a:p>
        </p:txBody>
      </p:sp>
      <p:sp>
        <p:nvSpPr>
          <p:cNvPr id="7" name="Rectangle 6">
            <a:extLst>
              <a:ext uri="{FF2B5EF4-FFF2-40B4-BE49-F238E27FC236}">
                <a16:creationId xmlns:a16="http://schemas.microsoft.com/office/drawing/2014/main" id="{1F5A9719-A796-44EB-8D22-C7BBB0DB36DB}"/>
              </a:ext>
            </a:extLst>
          </p:cNvPr>
          <p:cNvSpPr/>
          <p:nvPr/>
        </p:nvSpPr>
        <p:spPr>
          <a:xfrm>
            <a:off x="0" y="5104022"/>
            <a:ext cx="9144000" cy="1753985"/>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BBA826C2-EA8D-456F-B88F-CAF62343FF25}"/>
              </a:ext>
            </a:extLst>
          </p:cNvPr>
          <p:cNvSpPr>
            <a:spLocks noGrp="1"/>
          </p:cNvSpPr>
          <p:nvPr>
            <p:ph type="title" hasCustomPrompt="1"/>
          </p:nvPr>
        </p:nvSpPr>
        <p:spPr>
          <a:xfrm>
            <a:off x="623888" y="5195455"/>
            <a:ext cx="7886700" cy="1024370"/>
          </a:xfrm>
        </p:spPr>
        <p:txBody>
          <a:bodyPr anchor="b">
            <a:normAutofit/>
          </a:bodyPr>
          <a:lstStyle>
            <a:lvl1pPr>
              <a:defRPr sz="4400">
                <a:solidFill>
                  <a:srgbClr val="CCF0F5"/>
                </a:solidFill>
              </a:defRPr>
            </a:lvl1pPr>
          </a:lstStyle>
          <a:p>
            <a:r>
              <a:rPr lang="en-US" dirty="0"/>
              <a:t>Contents</a:t>
            </a:r>
          </a:p>
        </p:txBody>
      </p:sp>
    </p:spTree>
    <p:extLst>
      <p:ext uri="{BB962C8B-B14F-4D97-AF65-F5344CB8AC3E}">
        <p14:creationId xmlns:p14="http://schemas.microsoft.com/office/powerpoint/2010/main" val="1242946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B3B209-14CA-4CF4-81E4-B217D9FD748C}"/>
              </a:ext>
            </a:extLst>
          </p:cNvPr>
          <p:cNvSpPr>
            <a:spLocks noGrp="1"/>
          </p:cNvSpPr>
          <p:nvPr>
            <p:ph sz="half" idx="1"/>
          </p:nvPr>
        </p:nvSpPr>
        <p:spPr>
          <a:xfrm>
            <a:off x="628650" y="1221971"/>
            <a:ext cx="3886200" cy="49549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3AC14D-7AE0-4CC5-89E0-589EF1E68B8F}"/>
              </a:ext>
            </a:extLst>
          </p:cNvPr>
          <p:cNvSpPr>
            <a:spLocks noGrp="1"/>
          </p:cNvSpPr>
          <p:nvPr>
            <p:ph sz="half" idx="2"/>
          </p:nvPr>
        </p:nvSpPr>
        <p:spPr>
          <a:xfrm>
            <a:off x="4629150" y="1221971"/>
            <a:ext cx="3886200" cy="49549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5A5E3C59-73DF-491B-9E57-533944C23A02}"/>
              </a:ext>
            </a:extLst>
          </p:cNvPr>
          <p:cNvSpPr>
            <a:spLocks noGrp="1"/>
          </p:cNvSpPr>
          <p:nvPr>
            <p:ph type="dt" sz="half" idx="10"/>
          </p:nvPr>
        </p:nvSpPr>
        <p:spPr/>
        <p:txBody>
          <a:bodyPr/>
          <a:lstStyle/>
          <a:p>
            <a:fld id="{1203240C-0E7E-4F93-9599-558BF7B301B6}" type="datetimeFigureOut">
              <a:rPr lang="en-US" smtClean="0"/>
              <a:t>7/22/2019</a:t>
            </a:fld>
            <a:endParaRPr lang="en-US" dirty="0"/>
          </a:p>
        </p:txBody>
      </p:sp>
      <p:sp>
        <p:nvSpPr>
          <p:cNvPr id="7" name="Slide Number Placeholder 6">
            <a:extLst>
              <a:ext uri="{FF2B5EF4-FFF2-40B4-BE49-F238E27FC236}">
                <a16:creationId xmlns:a16="http://schemas.microsoft.com/office/drawing/2014/main" id="{9AE59CEC-AF39-4708-9C6F-752CDF923078}"/>
              </a:ext>
            </a:extLst>
          </p:cNvPr>
          <p:cNvSpPr>
            <a:spLocks noGrp="1"/>
          </p:cNvSpPr>
          <p:nvPr>
            <p:ph type="sldNum" sz="quarter" idx="12"/>
          </p:nvPr>
        </p:nvSpPr>
        <p:spPr/>
        <p:txBody>
          <a:bodyPr/>
          <a:lstStyle>
            <a:lvl1pPr>
              <a:defRPr/>
            </a:lvl1pPr>
          </a:lstStyle>
          <a:p>
            <a:fld id="{638273F1-8020-4257-B8F4-912E50A23424}" type="slidenum">
              <a:rPr lang="en-US" smtClean="0"/>
              <a:t>‹#›</a:t>
            </a:fld>
            <a:endParaRPr lang="en-US" dirty="0"/>
          </a:p>
        </p:txBody>
      </p:sp>
      <p:sp>
        <p:nvSpPr>
          <p:cNvPr id="8" name="Title Placeholder 1">
            <a:extLst>
              <a:ext uri="{FF2B5EF4-FFF2-40B4-BE49-F238E27FC236}">
                <a16:creationId xmlns:a16="http://schemas.microsoft.com/office/drawing/2014/main" id="{E816D5A5-8085-4C88-BA61-6393CDFE0D2F}"/>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511949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111D21-DC36-4AE2-85B9-7B550F6C1D4B}"/>
              </a:ext>
            </a:extLst>
          </p:cNvPr>
          <p:cNvSpPr>
            <a:spLocks noGrp="1"/>
          </p:cNvSpPr>
          <p:nvPr>
            <p:ph type="body" idx="1"/>
          </p:nvPr>
        </p:nvSpPr>
        <p:spPr>
          <a:xfrm>
            <a:off x="629842" y="1223961"/>
            <a:ext cx="3868340" cy="823912"/>
          </a:xfrm>
          <a:solidFill>
            <a:srgbClr val="E0F0F2"/>
          </a:solidFill>
        </p:spPr>
        <p:txBody>
          <a:bodyPr anchor="ctr">
            <a:normAutofit/>
          </a:bodyPr>
          <a:lstStyle>
            <a:lvl1pPr marL="0" indent="0">
              <a:buNone/>
              <a:defRPr sz="2800" b="0">
                <a:latin typeface="Tw Cen MT Condensed Extra Bold" panose="020B08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52D9E5-807B-41EE-A7C1-ED1EDF8F4ADA}"/>
              </a:ext>
            </a:extLst>
          </p:cNvPr>
          <p:cNvSpPr>
            <a:spLocks noGrp="1"/>
          </p:cNvSpPr>
          <p:nvPr>
            <p:ph sz="half" idx="2"/>
          </p:nvPr>
        </p:nvSpPr>
        <p:spPr>
          <a:xfrm>
            <a:off x="629842" y="2047873"/>
            <a:ext cx="3868340" cy="4141790"/>
          </a:xfrm>
          <a:ln>
            <a:solidFill>
              <a:srgbClr val="E0F0F2"/>
            </a:solid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48C3DF0-82A6-44D7-873C-00F48D057AE2}"/>
              </a:ext>
            </a:extLst>
          </p:cNvPr>
          <p:cNvSpPr>
            <a:spLocks noGrp="1"/>
          </p:cNvSpPr>
          <p:nvPr>
            <p:ph type="body" sz="quarter" idx="3"/>
          </p:nvPr>
        </p:nvSpPr>
        <p:spPr>
          <a:xfrm>
            <a:off x="4629152" y="1223961"/>
            <a:ext cx="3887391" cy="823912"/>
          </a:xfrm>
          <a:solidFill>
            <a:srgbClr val="E0F0F2"/>
          </a:solidFill>
        </p:spPr>
        <p:txBody>
          <a:bodyPr anchor="ctr">
            <a:normAutofit/>
          </a:bodyPr>
          <a:lstStyle>
            <a:lvl1pPr marL="0" indent="0">
              <a:buNone/>
              <a:defRPr sz="2800" b="0">
                <a:latin typeface="Tw Cen MT Condensed Extra Bold" panose="020B08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AAF12E-DF00-46A5-9AF8-E72E320B946F}"/>
              </a:ext>
            </a:extLst>
          </p:cNvPr>
          <p:cNvSpPr>
            <a:spLocks noGrp="1"/>
          </p:cNvSpPr>
          <p:nvPr>
            <p:ph sz="quarter" idx="4"/>
          </p:nvPr>
        </p:nvSpPr>
        <p:spPr>
          <a:xfrm>
            <a:off x="4629152" y="2047873"/>
            <a:ext cx="3887391" cy="4141790"/>
          </a:xfrm>
          <a:ln>
            <a:solidFill>
              <a:srgbClr val="E0F0F2"/>
            </a:solid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CE300F68-945C-445E-9056-B59F0D083194}"/>
              </a:ext>
            </a:extLst>
          </p:cNvPr>
          <p:cNvSpPr>
            <a:spLocks noGrp="1"/>
          </p:cNvSpPr>
          <p:nvPr>
            <p:ph type="dt" sz="half" idx="10"/>
          </p:nvPr>
        </p:nvSpPr>
        <p:spPr/>
        <p:txBody>
          <a:bodyPr/>
          <a:lstStyle/>
          <a:p>
            <a:fld id="{1203240C-0E7E-4F93-9599-558BF7B301B6}" type="datetimeFigureOut">
              <a:rPr lang="en-US" smtClean="0"/>
              <a:t>7/22/2019</a:t>
            </a:fld>
            <a:endParaRPr lang="en-US" dirty="0"/>
          </a:p>
        </p:txBody>
      </p:sp>
      <p:sp>
        <p:nvSpPr>
          <p:cNvPr id="9" name="Slide Number Placeholder 8">
            <a:extLst>
              <a:ext uri="{FF2B5EF4-FFF2-40B4-BE49-F238E27FC236}">
                <a16:creationId xmlns:a16="http://schemas.microsoft.com/office/drawing/2014/main" id="{620F36AE-1051-4E2C-9232-8F4F3A1C99AD}"/>
              </a:ext>
            </a:extLst>
          </p:cNvPr>
          <p:cNvSpPr>
            <a:spLocks noGrp="1"/>
          </p:cNvSpPr>
          <p:nvPr>
            <p:ph type="sldNum" sz="quarter" idx="12"/>
          </p:nvPr>
        </p:nvSpPr>
        <p:spPr/>
        <p:txBody>
          <a:bodyPr/>
          <a:lstStyle>
            <a:lvl1pPr>
              <a:defRPr/>
            </a:lvl1pPr>
          </a:lstStyle>
          <a:p>
            <a:fld id="{638273F1-8020-4257-B8F4-912E50A23424}" type="slidenum">
              <a:rPr lang="en-US" smtClean="0"/>
              <a:t>‹#›</a:t>
            </a:fld>
            <a:endParaRPr lang="en-US" dirty="0"/>
          </a:p>
        </p:txBody>
      </p:sp>
      <p:sp>
        <p:nvSpPr>
          <p:cNvPr id="11" name="Title Placeholder 1">
            <a:extLst>
              <a:ext uri="{FF2B5EF4-FFF2-40B4-BE49-F238E27FC236}">
                <a16:creationId xmlns:a16="http://schemas.microsoft.com/office/drawing/2014/main" id="{A72A139E-6485-4047-AF53-EA8FE564FB6A}"/>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55377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22BF65F-0B7C-4436-B524-2EEA417817AB}"/>
              </a:ext>
            </a:extLst>
          </p:cNvPr>
          <p:cNvSpPr>
            <a:spLocks noGrp="1"/>
          </p:cNvSpPr>
          <p:nvPr>
            <p:ph type="dt" sz="half" idx="10"/>
          </p:nvPr>
        </p:nvSpPr>
        <p:spPr/>
        <p:txBody>
          <a:bodyPr/>
          <a:lstStyle/>
          <a:p>
            <a:fld id="{1203240C-0E7E-4F93-9599-558BF7B301B6}" type="datetimeFigureOut">
              <a:rPr lang="en-US" smtClean="0"/>
              <a:t>7/22/2019</a:t>
            </a:fld>
            <a:endParaRPr lang="en-US" dirty="0"/>
          </a:p>
        </p:txBody>
      </p:sp>
      <p:sp>
        <p:nvSpPr>
          <p:cNvPr id="5" name="Slide Number Placeholder 4">
            <a:extLst>
              <a:ext uri="{FF2B5EF4-FFF2-40B4-BE49-F238E27FC236}">
                <a16:creationId xmlns:a16="http://schemas.microsoft.com/office/drawing/2014/main" id="{2EA9A4C6-F5FA-4611-AFF8-6957DDA1C582}"/>
              </a:ext>
            </a:extLst>
          </p:cNvPr>
          <p:cNvSpPr>
            <a:spLocks noGrp="1"/>
          </p:cNvSpPr>
          <p:nvPr>
            <p:ph type="sldNum" sz="quarter" idx="12"/>
          </p:nvPr>
        </p:nvSpPr>
        <p:spPr/>
        <p:txBody>
          <a:bodyPr/>
          <a:lstStyle>
            <a:lvl1pPr>
              <a:defRPr/>
            </a:lvl1pPr>
          </a:lstStyle>
          <a:p>
            <a:fld id="{638273F1-8020-4257-B8F4-912E50A23424}" type="slidenum">
              <a:rPr lang="en-US" smtClean="0"/>
              <a:t>‹#›</a:t>
            </a:fld>
            <a:endParaRPr lang="en-US" dirty="0"/>
          </a:p>
        </p:txBody>
      </p:sp>
      <p:sp>
        <p:nvSpPr>
          <p:cNvPr id="6" name="Title Placeholder 1">
            <a:extLst>
              <a:ext uri="{FF2B5EF4-FFF2-40B4-BE49-F238E27FC236}">
                <a16:creationId xmlns:a16="http://schemas.microsoft.com/office/drawing/2014/main" id="{6F1B5F7C-F40B-456D-AE88-3BD50DB610B1}"/>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436957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119E71-DB2B-4692-AB7D-782ADFC77109}"/>
              </a:ext>
            </a:extLst>
          </p:cNvPr>
          <p:cNvSpPr>
            <a:spLocks noGrp="1"/>
          </p:cNvSpPr>
          <p:nvPr>
            <p:ph type="dt" sz="half" idx="10"/>
          </p:nvPr>
        </p:nvSpPr>
        <p:spPr/>
        <p:txBody>
          <a:bodyPr/>
          <a:lstStyle/>
          <a:p>
            <a:fld id="{1203240C-0E7E-4F93-9599-558BF7B301B6}" type="datetimeFigureOut">
              <a:rPr lang="en-US" smtClean="0"/>
              <a:t>7/22/2019</a:t>
            </a:fld>
            <a:endParaRPr lang="en-US" dirty="0"/>
          </a:p>
        </p:txBody>
      </p:sp>
      <p:sp>
        <p:nvSpPr>
          <p:cNvPr id="4" name="Slide Number Placeholder 3">
            <a:extLst>
              <a:ext uri="{FF2B5EF4-FFF2-40B4-BE49-F238E27FC236}">
                <a16:creationId xmlns:a16="http://schemas.microsoft.com/office/drawing/2014/main" id="{7A729881-764F-4DCA-8ECC-137B0C06C368}"/>
              </a:ext>
            </a:extLst>
          </p:cNvPr>
          <p:cNvSpPr>
            <a:spLocks noGrp="1"/>
          </p:cNvSpPr>
          <p:nvPr>
            <p:ph type="sldNum" sz="quarter" idx="12"/>
          </p:nvPr>
        </p:nvSpPr>
        <p:spPr/>
        <p:txBody>
          <a:bodyPr/>
          <a:lstStyle>
            <a:lvl1pPr>
              <a:defRPr/>
            </a:lvl1pPr>
          </a:lstStyle>
          <a:p>
            <a:fld id="{638273F1-8020-4257-B8F4-912E50A23424}" type="slidenum">
              <a:rPr lang="en-US" smtClean="0"/>
              <a:t>‹#›</a:t>
            </a:fld>
            <a:endParaRPr lang="en-US" dirty="0"/>
          </a:p>
        </p:txBody>
      </p:sp>
    </p:spTree>
    <p:extLst>
      <p:ext uri="{BB962C8B-B14F-4D97-AF65-F5344CB8AC3E}">
        <p14:creationId xmlns:p14="http://schemas.microsoft.com/office/powerpoint/2010/main" val="538926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509839-3449-4E1C-ACCD-2276591F4D78}"/>
              </a:ext>
            </a:extLst>
          </p:cNvPr>
          <p:cNvSpPr>
            <a:spLocks noGrp="1"/>
          </p:cNvSpPr>
          <p:nvPr>
            <p:ph idx="1"/>
          </p:nvPr>
        </p:nvSpPr>
        <p:spPr>
          <a:xfrm>
            <a:off x="3887391" y="987432"/>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9E19831-EA00-4F62-9ECE-2C3BE66EA55B}"/>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0C7602-9307-4028-B790-1ADA02745391}"/>
              </a:ext>
            </a:extLst>
          </p:cNvPr>
          <p:cNvSpPr>
            <a:spLocks noGrp="1"/>
          </p:cNvSpPr>
          <p:nvPr>
            <p:ph type="dt" sz="half" idx="10"/>
          </p:nvPr>
        </p:nvSpPr>
        <p:spPr/>
        <p:txBody>
          <a:bodyPr/>
          <a:lstStyle/>
          <a:p>
            <a:fld id="{1203240C-0E7E-4F93-9599-558BF7B301B6}" type="datetimeFigureOut">
              <a:rPr lang="en-US" smtClean="0"/>
              <a:t>7/22/2019</a:t>
            </a:fld>
            <a:endParaRPr lang="en-US" dirty="0"/>
          </a:p>
        </p:txBody>
      </p:sp>
      <p:sp>
        <p:nvSpPr>
          <p:cNvPr id="7" name="Slide Number Placeholder 6">
            <a:extLst>
              <a:ext uri="{FF2B5EF4-FFF2-40B4-BE49-F238E27FC236}">
                <a16:creationId xmlns:a16="http://schemas.microsoft.com/office/drawing/2014/main" id="{9EC50CF0-FD73-4DFC-A009-AF195537661C}"/>
              </a:ext>
            </a:extLst>
          </p:cNvPr>
          <p:cNvSpPr>
            <a:spLocks noGrp="1"/>
          </p:cNvSpPr>
          <p:nvPr>
            <p:ph type="sldNum" sz="quarter" idx="12"/>
          </p:nvPr>
        </p:nvSpPr>
        <p:spPr/>
        <p:txBody>
          <a:bodyPr/>
          <a:lstStyle/>
          <a:p>
            <a:fld id="{638273F1-8020-4257-B8F4-912E50A23424}" type="slidenum">
              <a:rPr lang="en-US" smtClean="0"/>
              <a:t>‹#›</a:t>
            </a:fld>
            <a:endParaRPr lang="en-US" dirty="0"/>
          </a:p>
        </p:txBody>
      </p:sp>
      <p:sp>
        <p:nvSpPr>
          <p:cNvPr id="8" name="Text Placeholder 3">
            <a:extLst>
              <a:ext uri="{FF2B5EF4-FFF2-40B4-BE49-F238E27FC236}">
                <a16:creationId xmlns:a16="http://schemas.microsoft.com/office/drawing/2014/main" id="{0D7901F1-A88C-4C34-97C4-54B77729C7D6}"/>
              </a:ext>
            </a:extLst>
          </p:cNvPr>
          <p:cNvSpPr>
            <a:spLocks noGrp="1"/>
          </p:cNvSpPr>
          <p:nvPr>
            <p:ph type="body" sz="half" idx="13" hasCustomPrompt="1"/>
          </p:nvPr>
        </p:nvSpPr>
        <p:spPr>
          <a:xfrm>
            <a:off x="629841" y="987425"/>
            <a:ext cx="2949178" cy="924502"/>
          </a:xfrm>
        </p:spPr>
        <p:txBody>
          <a:bodyPr>
            <a:noAutofit/>
          </a:bodyPr>
          <a:lstStyle>
            <a:lvl1pPr marL="0" indent="0">
              <a:buNone/>
              <a:defRPr sz="4000" cap="all" baseline="0">
                <a:solidFill>
                  <a:schemeClr val="tx1">
                    <a:lumMod val="50000"/>
                    <a:lumOff val="50000"/>
                  </a:schemeClr>
                </a:solidFill>
                <a:latin typeface="Tw Cen MT Condensed" panose="020B06060201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Subtitle</a:t>
            </a:r>
          </a:p>
        </p:txBody>
      </p:sp>
      <p:sp>
        <p:nvSpPr>
          <p:cNvPr id="9" name="Title Placeholder 1">
            <a:extLst>
              <a:ext uri="{FF2B5EF4-FFF2-40B4-BE49-F238E27FC236}">
                <a16:creationId xmlns:a16="http://schemas.microsoft.com/office/drawing/2014/main" id="{8B0053EA-9CD2-48B5-BB97-FD4CB17F2CC5}"/>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350263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8A57945-47D0-4C1A-A55F-AD2E46B92D09}"/>
              </a:ext>
            </a:extLst>
          </p:cNvPr>
          <p:cNvSpPr>
            <a:spLocks noGrp="1"/>
          </p:cNvSpPr>
          <p:nvPr>
            <p:ph type="pic" idx="1"/>
          </p:nvPr>
        </p:nvSpPr>
        <p:spPr>
          <a:xfrm>
            <a:off x="3887391" y="987432"/>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BEB3F707-12A1-40A4-A298-5FD64018D24B}"/>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1A3DF3-E086-4F2A-A582-DE9BD8726606}"/>
              </a:ext>
            </a:extLst>
          </p:cNvPr>
          <p:cNvSpPr>
            <a:spLocks noGrp="1"/>
          </p:cNvSpPr>
          <p:nvPr>
            <p:ph type="dt" sz="half" idx="10"/>
          </p:nvPr>
        </p:nvSpPr>
        <p:spPr/>
        <p:txBody>
          <a:bodyPr/>
          <a:lstStyle/>
          <a:p>
            <a:fld id="{1203240C-0E7E-4F93-9599-558BF7B301B6}" type="datetimeFigureOut">
              <a:rPr lang="en-US" smtClean="0"/>
              <a:t>7/22/2019</a:t>
            </a:fld>
            <a:endParaRPr lang="en-US" dirty="0"/>
          </a:p>
        </p:txBody>
      </p:sp>
      <p:sp>
        <p:nvSpPr>
          <p:cNvPr id="7" name="Slide Number Placeholder 6">
            <a:extLst>
              <a:ext uri="{FF2B5EF4-FFF2-40B4-BE49-F238E27FC236}">
                <a16:creationId xmlns:a16="http://schemas.microsoft.com/office/drawing/2014/main" id="{F3DA61FF-FC29-41BB-875E-A5DB66A705A4}"/>
              </a:ext>
            </a:extLst>
          </p:cNvPr>
          <p:cNvSpPr>
            <a:spLocks noGrp="1"/>
          </p:cNvSpPr>
          <p:nvPr>
            <p:ph type="sldNum" sz="quarter" idx="12"/>
          </p:nvPr>
        </p:nvSpPr>
        <p:spPr/>
        <p:txBody>
          <a:bodyPr/>
          <a:lstStyle>
            <a:lvl1pPr>
              <a:defRPr/>
            </a:lvl1pPr>
          </a:lstStyle>
          <a:p>
            <a:fld id="{638273F1-8020-4257-B8F4-912E50A23424}" type="slidenum">
              <a:rPr lang="en-US" smtClean="0"/>
              <a:t>‹#›</a:t>
            </a:fld>
            <a:endParaRPr lang="en-US" dirty="0"/>
          </a:p>
        </p:txBody>
      </p:sp>
      <p:sp>
        <p:nvSpPr>
          <p:cNvPr id="8" name="Text Placeholder 3">
            <a:extLst>
              <a:ext uri="{FF2B5EF4-FFF2-40B4-BE49-F238E27FC236}">
                <a16:creationId xmlns:a16="http://schemas.microsoft.com/office/drawing/2014/main" id="{BA6E5743-FAAC-4A5C-A11A-EC2ADE1AFED7}"/>
              </a:ext>
            </a:extLst>
          </p:cNvPr>
          <p:cNvSpPr>
            <a:spLocks noGrp="1"/>
          </p:cNvSpPr>
          <p:nvPr>
            <p:ph type="body" sz="half" idx="13" hasCustomPrompt="1"/>
          </p:nvPr>
        </p:nvSpPr>
        <p:spPr>
          <a:xfrm>
            <a:off x="629841" y="987425"/>
            <a:ext cx="2949178" cy="924502"/>
          </a:xfrm>
        </p:spPr>
        <p:txBody>
          <a:bodyPr>
            <a:noAutofit/>
          </a:bodyPr>
          <a:lstStyle>
            <a:lvl1pPr marL="0" indent="0">
              <a:buNone/>
              <a:defRPr sz="4000" cap="all" baseline="0">
                <a:solidFill>
                  <a:schemeClr val="tx1">
                    <a:lumMod val="50000"/>
                    <a:lumOff val="50000"/>
                  </a:schemeClr>
                </a:solidFill>
                <a:latin typeface="Tw Cen MT Condensed" panose="020B06060201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Subtitle</a:t>
            </a:r>
          </a:p>
        </p:txBody>
      </p:sp>
      <p:sp>
        <p:nvSpPr>
          <p:cNvPr id="9" name="Title Placeholder 1">
            <a:extLst>
              <a:ext uri="{FF2B5EF4-FFF2-40B4-BE49-F238E27FC236}">
                <a16:creationId xmlns:a16="http://schemas.microsoft.com/office/drawing/2014/main" id="{5D134985-1A44-4116-8C6E-B5B159580501}"/>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484750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645D019-0078-4C8A-BE74-0ED85029ED43}"/>
              </a:ext>
            </a:extLst>
          </p:cNvPr>
          <p:cNvSpPr>
            <a:spLocks noGrp="1"/>
          </p:cNvSpPr>
          <p:nvPr>
            <p:ph type="body" idx="1"/>
          </p:nvPr>
        </p:nvSpPr>
        <p:spPr>
          <a:xfrm>
            <a:off x="628650" y="1221971"/>
            <a:ext cx="7886700" cy="49549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0557797-DE19-4E1A-AE60-F2E6D1D12EE4}"/>
              </a:ext>
            </a:extLst>
          </p:cNvPr>
          <p:cNvSpPr>
            <a:spLocks noGrp="1"/>
          </p:cNvSpPr>
          <p:nvPr>
            <p:ph type="dt" sz="half" idx="2"/>
          </p:nvPr>
        </p:nvSpPr>
        <p:spPr>
          <a:xfrm>
            <a:off x="628650" y="6356357"/>
            <a:ext cx="2057400" cy="365125"/>
          </a:xfrm>
          <a:prstGeom prst="rect">
            <a:avLst/>
          </a:prstGeom>
        </p:spPr>
        <p:txBody>
          <a:bodyPr vert="horz" lIns="91440" tIns="45720" rIns="91440" bIns="45720" rtlCol="0" anchor="ctr"/>
          <a:lstStyle>
            <a:lvl1pPr algn="l">
              <a:defRPr sz="1200">
                <a:solidFill>
                  <a:schemeClr val="tx1">
                    <a:tint val="75000"/>
                  </a:schemeClr>
                </a:solidFill>
                <a:latin typeface="Tw Cen MT Condensed" panose="020B0606020104020203" pitchFamily="34" charset="0"/>
              </a:defRPr>
            </a:lvl1pPr>
          </a:lstStyle>
          <a:p>
            <a:fld id="{1203240C-0E7E-4F93-9599-558BF7B301B6}" type="datetimeFigureOut">
              <a:rPr lang="en-US" smtClean="0"/>
              <a:t>7/22/2019</a:t>
            </a:fld>
            <a:endParaRPr lang="en-US" dirty="0"/>
          </a:p>
        </p:txBody>
      </p:sp>
      <p:sp>
        <p:nvSpPr>
          <p:cNvPr id="6" name="Slide Number Placeholder 5">
            <a:extLst>
              <a:ext uri="{FF2B5EF4-FFF2-40B4-BE49-F238E27FC236}">
                <a16:creationId xmlns:a16="http://schemas.microsoft.com/office/drawing/2014/main" id="{17E43EDC-28D6-485E-BFC5-576FC412C7CD}"/>
              </a:ext>
            </a:extLst>
          </p:cNvPr>
          <p:cNvSpPr>
            <a:spLocks noGrp="1"/>
          </p:cNvSpPr>
          <p:nvPr>
            <p:ph type="sldNum" sz="quarter" idx="4"/>
          </p:nvPr>
        </p:nvSpPr>
        <p:spPr>
          <a:xfrm>
            <a:off x="6457950" y="6356357"/>
            <a:ext cx="2057400" cy="365125"/>
          </a:xfrm>
          <a:prstGeom prst="rect">
            <a:avLst/>
          </a:prstGeom>
        </p:spPr>
        <p:txBody>
          <a:bodyPr vert="horz" lIns="91440" tIns="45720" rIns="91440" bIns="45720" rtlCol="0" anchor="ctr"/>
          <a:lstStyle>
            <a:lvl1pPr algn="r">
              <a:defRPr sz="1200">
                <a:solidFill>
                  <a:schemeClr val="tx1">
                    <a:tint val="75000"/>
                  </a:schemeClr>
                </a:solidFill>
                <a:latin typeface="Tw Cen MT Condensed" panose="020B0606020104020203" pitchFamily="34" charset="0"/>
              </a:defRPr>
            </a:lvl1pPr>
          </a:lstStyle>
          <a:p>
            <a:fld id="{638273F1-8020-4257-B8F4-912E50A23424}" type="slidenum">
              <a:rPr lang="en-US" smtClean="0"/>
              <a:t>‹#›</a:t>
            </a:fld>
            <a:endParaRPr lang="en-US" dirty="0"/>
          </a:p>
        </p:txBody>
      </p:sp>
      <p:sp>
        <p:nvSpPr>
          <p:cNvPr id="7" name="Rectangle 6">
            <a:extLst>
              <a:ext uri="{FF2B5EF4-FFF2-40B4-BE49-F238E27FC236}">
                <a16:creationId xmlns:a16="http://schemas.microsoft.com/office/drawing/2014/main" id="{A9FDD35D-5D43-4C99-9DEB-2FFABDB73BE6}"/>
              </a:ext>
            </a:extLst>
          </p:cNvPr>
          <p:cNvSpPr/>
          <p:nvPr/>
        </p:nvSpPr>
        <p:spPr>
          <a:xfrm>
            <a:off x="0" y="1"/>
            <a:ext cx="9144000" cy="793820"/>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id="{AE997DF6-EC0F-4B5D-B7D8-CB6277F07E4F}"/>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2" name="TextBox 11">
            <a:extLst>
              <a:ext uri="{FF2B5EF4-FFF2-40B4-BE49-F238E27FC236}">
                <a16:creationId xmlns:a16="http://schemas.microsoft.com/office/drawing/2014/main" id="{05807DE4-E7FA-4D98-8EA1-9DA24079CE23}"/>
              </a:ext>
            </a:extLst>
          </p:cNvPr>
          <p:cNvSpPr txBox="1"/>
          <p:nvPr/>
        </p:nvSpPr>
        <p:spPr>
          <a:xfrm>
            <a:off x="2775859" y="6400420"/>
            <a:ext cx="359228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1">
                    <a:lumMod val="65000"/>
                  </a:schemeClr>
                </a:solidFill>
                <a:latin typeface="Tw Cen MT Condensed" panose="020B0606020104020203" pitchFamily="34" charset="0"/>
              </a:rPr>
              <a:t>© Copyright 2007-2019 Texas Education Agency (TEA). All Rights Reserved.</a:t>
            </a:r>
          </a:p>
        </p:txBody>
      </p:sp>
      <p:pic>
        <p:nvPicPr>
          <p:cNvPr id="10" name="Picture 9">
            <a:extLst>
              <a:ext uri="{FF2B5EF4-FFF2-40B4-BE49-F238E27FC236}">
                <a16:creationId xmlns:a16="http://schemas.microsoft.com/office/drawing/2014/main" id="{B4D55F6A-3C10-460A-A6E7-6A6A8E26A0F1}"/>
              </a:ext>
              <a:ext uri="{C183D7F6-B498-43B3-948B-1728B52AA6E4}">
                <adec:decorative xmlns:adec="http://schemas.microsoft.com/office/drawing/2017/decorative" val="1"/>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167700" y="127908"/>
            <a:ext cx="818876" cy="481692"/>
          </a:xfrm>
          <a:prstGeom prst="rect">
            <a:avLst/>
          </a:prstGeom>
        </p:spPr>
      </p:pic>
    </p:spTree>
    <p:extLst>
      <p:ext uri="{BB962C8B-B14F-4D97-AF65-F5344CB8AC3E}">
        <p14:creationId xmlns:p14="http://schemas.microsoft.com/office/powerpoint/2010/main" val="304244151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4" r:id="rId13"/>
  </p:sldLayoutIdLst>
  <p:txStyles>
    <p:titleStyle>
      <a:lvl1pPr algn="l" defTabSz="914400" rtl="0" eaLnBrk="1" latinLnBrk="0" hangingPunct="1">
        <a:lnSpc>
          <a:spcPct val="90000"/>
        </a:lnSpc>
        <a:spcBef>
          <a:spcPct val="0"/>
        </a:spcBef>
        <a:buNone/>
        <a:defRPr sz="4400" kern="1200" cap="all" spc="100" baseline="0">
          <a:solidFill>
            <a:srgbClr val="CCF0F5"/>
          </a:solidFill>
          <a:latin typeface="Tw Cen MT Condensed" panose="020B0606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hyperlink" Target="https://www.texasstudentdatasystem.org/TSDS/TEDS/1920A/TEDS_Change_Lo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90FE0-0D69-46E4-86C4-0E42103FF656}"/>
              </a:ext>
            </a:extLst>
          </p:cNvPr>
          <p:cNvSpPr>
            <a:spLocks noGrp="1"/>
          </p:cNvSpPr>
          <p:nvPr>
            <p:ph type="ctrTitle"/>
          </p:nvPr>
        </p:nvSpPr>
        <p:spPr>
          <a:xfrm>
            <a:off x="0" y="4960141"/>
            <a:ext cx="6215842" cy="1116337"/>
          </a:xfrm>
        </p:spPr>
        <p:txBody>
          <a:bodyPr>
            <a:normAutofit fontScale="90000"/>
          </a:bodyPr>
          <a:lstStyle/>
          <a:p>
            <a:r>
              <a:rPr lang="en-US" dirty="0"/>
              <a:t>Other Business Validation Rule UPDATES</a:t>
            </a:r>
            <a:br>
              <a:rPr lang="en-US" dirty="0"/>
            </a:br>
            <a:r>
              <a:rPr lang="en-US" sz="2000" dirty="0"/>
              <a:t>2019-2020 School Year</a:t>
            </a:r>
          </a:p>
        </p:txBody>
      </p:sp>
      <p:sp>
        <p:nvSpPr>
          <p:cNvPr id="4" name="Text Placeholder 3">
            <a:extLst>
              <a:ext uri="{FF2B5EF4-FFF2-40B4-BE49-F238E27FC236}">
                <a16:creationId xmlns:a16="http://schemas.microsoft.com/office/drawing/2014/main" id="{6E19F0C6-669D-4145-8A49-2DD7D983783E}"/>
              </a:ext>
            </a:extLst>
          </p:cNvPr>
          <p:cNvSpPr>
            <a:spLocks noGrp="1"/>
          </p:cNvSpPr>
          <p:nvPr>
            <p:ph type="body" sz="quarter" idx="12"/>
          </p:nvPr>
        </p:nvSpPr>
        <p:spPr/>
        <p:txBody>
          <a:bodyPr/>
          <a:lstStyle/>
          <a:p>
            <a:r>
              <a:rPr lang="en-US" sz="1800" dirty="0"/>
              <a:t>July 30, 2019 – August 1, 2019</a:t>
            </a:r>
          </a:p>
          <a:p>
            <a:endParaRPr lang="en-US" dirty="0"/>
          </a:p>
        </p:txBody>
      </p:sp>
    </p:spTree>
    <p:extLst>
      <p:ext uri="{BB962C8B-B14F-4D97-AF65-F5344CB8AC3E}">
        <p14:creationId xmlns:p14="http://schemas.microsoft.com/office/powerpoint/2010/main" val="33355529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C2C82-CECC-4DC1-9797-B0F57C51BAA6}"/>
              </a:ext>
            </a:extLst>
          </p:cNvPr>
          <p:cNvSpPr>
            <a:spLocks noGrp="1"/>
          </p:cNvSpPr>
          <p:nvPr>
            <p:ph type="title"/>
          </p:nvPr>
        </p:nvSpPr>
        <p:spPr>
          <a:xfrm>
            <a:off x="486383" y="44380"/>
            <a:ext cx="7568119" cy="793820"/>
          </a:xfrm>
        </p:spPr>
        <p:txBody>
          <a:bodyPr>
            <a:normAutofit/>
          </a:bodyPr>
          <a:lstStyle/>
          <a:p>
            <a:r>
              <a:rPr lang="en-US" dirty="0"/>
              <a:t>Business VALIDATION Rules-Staff</a:t>
            </a:r>
          </a:p>
        </p:txBody>
      </p:sp>
      <p:graphicFrame>
        <p:nvGraphicFramePr>
          <p:cNvPr id="6" name="Content Placeholder 5">
            <a:extLst>
              <a:ext uri="{FF2B5EF4-FFF2-40B4-BE49-F238E27FC236}">
                <a16:creationId xmlns:a16="http://schemas.microsoft.com/office/drawing/2014/main" id="{1CA9AB9B-438A-4B10-8E6F-5F437A1E9016}"/>
              </a:ext>
            </a:extLst>
          </p:cNvPr>
          <p:cNvGraphicFramePr>
            <a:graphicFrameLocks noGrp="1"/>
          </p:cNvGraphicFramePr>
          <p:nvPr>
            <p:ph idx="1"/>
            <p:extLst>
              <p:ext uri="{D42A27DB-BD31-4B8C-83A1-F6EECF244321}">
                <p14:modId xmlns:p14="http://schemas.microsoft.com/office/powerpoint/2010/main" val="2374157749"/>
              </p:ext>
            </p:extLst>
          </p:nvPr>
        </p:nvGraphicFramePr>
        <p:xfrm>
          <a:off x="350195" y="989147"/>
          <a:ext cx="8443610" cy="2834640"/>
        </p:xfrm>
        <a:graphic>
          <a:graphicData uri="http://schemas.openxmlformats.org/drawingml/2006/table">
            <a:tbl>
              <a:tblPr firstRow="1" bandRow="1">
                <a:tableStyleId>{5C22544A-7EE6-4342-B048-85BDC9FD1C3A}</a:tableStyleId>
              </a:tblPr>
              <a:tblGrid>
                <a:gridCol w="729575">
                  <a:extLst>
                    <a:ext uri="{9D8B030D-6E8A-4147-A177-3AD203B41FA5}">
                      <a16:colId xmlns:a16="http://schemas.microsoft.com/office/drawing/2014/main" val="914786228"/>
                    </a:ext>
                  </a:extLst>
                </a:gridCol>
                <a:gridCol w="4708187">
                  <a:extLst>
                    <a:ext uri="{9D8B030D-6E8A-4147-A177-3AD203B41FA5}">
                      <a16:colId xmlns:a16="http://schemas.microsoft.com/office/drawing/2014/main" val="76551550"/>
                    </a:ext>
                  </a:extLst>
                </a:gridCol>
                <a:gridCol w="894944">
                  <a:extLst>
                    <a:ext uri="{9D8B030D-6E8A-4147-A177-3AD203B41FA5}">
                      <a16:colId xmlns:a16="http://schemas.microsoft.com/office/drawing/2014/main" val="329940339"/>
                    </a:ext>
                  </a:extLst>
                </a:gridCol>
                <a:gridCol w="1147864">
                  <a:extLst>
                    <a:ext uri="{9D8B030D-6E8A-4147-A177-3AD203B41FA5}">
                      <a16:colId xmlns:a16="http://schemas.microsoft.com/office/drawing/2014/main" val="2648978631"/>
                    </a:ext>
                  </a:extLst>
                </a:gridCol>
                <a:gridCol w="963040">
                  <a:extLst>
                    <a:ext uri="{9D8B030D-6E8A-4147-A177-3AD203B41FA5}">
                      <a16:colId xmlns:a16="http://schemas.microsoft.com/office/drawing/2014/main" val="1294258352"/>
                    </a:ext>
                  </a:extLst>
                </a:gridCol>
              </a:tblGrid>
              <a:tr h="370840">
                <a:tc>
                  <a:txBody>
                    <a:bodyPr/>
                    <a:lstStyle/>
                    <a:p>
                      <a:r>
                        <a:rPr lang="en-US" sz="1400" dirty="0"/>
                        <a:t>Rule</a:t>
                      </a:r>
                    </a:p>
                  </a:txBody>
                  <a:tcPr/>
                </a:tc>
                <a:tc>
                  <a:txBody>
                    <a:bodyPr/>
                    <a:lstStyle/>
                    <a:p>
                      <a:r>
                        <a:rPr lang="en-US" sz="1400" dirty="0"/>
                        <a:t>Text/Meaning</a:t>
                      </a:r>
                    </a:p>
                  </a:txBody>
                  <a:tcPr/>
                </a:tc>
                <a:tc>
                  <a:txBody>
                    <a:bodyPr/>
                    <a:lstStyle/>
                    <a:p>
                      <a:r>
                        <a:rPr lang="en-US" sz="1400" dirty="0"/>
                        <a:t>Level</a:t>
                      </a:r>
                    </a:p>
                  </a:txBody>
                  <a:tcPr/>
                </a:tc>
                <a:tc>
                  <a:txBody>
                    <a:bodyPr/>
                    <a:lstStyle/>
                    <a:p>
                      <a:r>
                        <a:rPr lang="en-US" sz="1400" dirty="0"/>
                        <a:t>PEIMS Submission</a:t>
                      </a:r>
                    </a:p>
                  </a:txBody>
                  <a:tcPr/>
                </a:tc>
                <a:tc>
                  <a:txBody>
                    <a:bodyPr/>
                    <a:lstStyle/>
                    <a:p>
                      <a:r>
                        <a:rPr lang="en-US" sz="1400" dirty="0"/>
                        <a:t>Applies to:</a:t>
                      </a:r>
                    </a:p>
                  </a:txBody>
                  <a:tcPr/>
                </a:tc>
                <a:extLst>
                  <a:ext uri="{0D108BD9-81ED-4DB2-BD59-A6C34878D82A}">
                    <a16:rowId xmlns:a16="http://schemas.microsoft.com/office/drawing/2014/main" val="796988387"/>
                  </a:ext>
                </a:extLst>
              </a:tr>
              <a:tr h="370840">
                <a:tc rowSpan="2">
                  <a:txBody>
                    <a:bodyPr/>
                    <a:lstStyle/>
                    <a:p>
                      <a:r>
                        <a:rPr lang="en-US" sz="1400" dirty="0"/>
                        <a:t>30090-0117</a:t>
                      </a:r>
                    </a:p>
                  </a:txBody>
                  <a:tcPr/>
                </a:tc>
                <a:tc>
                  <a:txBody>
                    <a:bodyPr/>
                    <a:lstStyle/>
                    <a:p>
                      <a:pPr marL="0" marR="0" algn="l" defTabSz="914400" rtl="0" eaLnBrk="1" latinLnBrk="0" hangingPunct="1">
                        <a:lnSpc>
                          <a:spcPct val="100000"/>
                        </a:lnSpc>
                        <a:spcBef>
                          <a:spcPts val="0"/>
                        </a:spcBef>
                        <a:spcAft>
                          <a:spcPts val="0"/>
                        </a:spcAft>
                      </a:pPr>
                      <a:r>
                        <a:rPr lang="en-US" sz="1400" kern="1200" dirty="0">
                          <a:solidFill>
                            <a:schemeClr val="dk1"/>
                          </a:solidFill>
                          <a:highlight>
                            <a:srgbClr val="FFFF00"/>
                          </a:highlight>
                          <a:latin typeface="+mn-lt"/>
                          <a:ea typeface="+mn-ea"/>
                          <a:cs typeface="+mn-cs"/>
                        </a:rPr>
                        <a:t>If STAFF-TYPE-CODE is "1" and</a:t>
                      </a:r>
                      <a:r>
                        <a:rPr lang="en-US" sz="1400" kern="1200" dirty="0">
                          <a:solidFill>
                            <a:schemeClr val="dk1"/>
                          </a:solidFill>
                          <a:latin typeface="+mn-lt"/>
                          <a:ea typeface="+mn-ea"/>
                          <a:cs typeface="+mn-cs"/>
                        </a:rPr>
                        <a:t> ROLE-ID is a value other than "033" or "036", then there must be at least one staff payroll with a matching TX-UNIQUE-STAFF-ID where OBJECT-CODE is "6119" or "6112".</a:t>
                      </a:r>
                    </a:p>
                  </a:txBody>
                  <a:tcPr marL="45720" marR="45720"/>
                </a:tc>
                <a:tc rowSpan="2">
                  <a:txBody>
                    <a:bodyPr/>
                    <a:lstStyle/>
                    <a:p>
                      <a:r>
                        <a:rPr lang="en-US" sz="1400" dirty="0"/>
                        <a:t>F</a:t>
                      </a:r>
                    </a:p>
                  </a:txBody>
                  <a:tcPr/>
                </a:tc>
                <a:tc rowSpan="2">
                  <a:txBody>
                    <a:bodyPr/>
                    <a:lstStyle/>
                    <a:p>
                      <a:r>
                        <a:rPr lang="en-US" sz="1400" dirty="0"/>
                        <a:t>1</a:t>
                      </a:r>
                    </a:p>
                  </a:txBody>
                  <a:tcPr/>
                </a:tc>
                <a:tc rowSpan="2">
                  <a:txBody>
                    <a:bodyPr/>
                    <a:lstStyle/>
                    <a:p>
                      <a:r>
                        <a:rPr lang="en-US" sz="1400" dirty="0"/>
                        <a:t>District, </a:t>
                      </a:r>
                    </a:p>
                    <a:p>
                      <a:r>
                        <a:rPr lang="en-US" sz="1400" dirty="0"/>
                        <a:t>Charter</a:t>
                      </a:r>
                    </a:p>
                    <a:p>
                      <a:endParaRPr lang="en-US" sz="1400" dirty="0"/>
                    </a:p>
                  </a:txBody>
                  <a:tcPr/>
                </a:tc>
                <a:extLst>
                  <a:ext uri="{0D108BD9-81ED-4DB2-BD59-A6C34878D82A}">
                    <a16:rowId xmlns:a16="http://schemas.microsoft.com/office/drawing/2014/main" val="3501745496"/>
                  </a:ext>
                </a:extLst>
              </a:tr>
              <a:tr h="370840">
                <a:tc vMerge="1">
                  <a:txBody>
                    <a:bodyPr/>
                    <a:lstStyle/>
                    <a:p>
                      <a:endParaRPr lang="en-US" sz="1200" dirty="0"/>
                    </a:p>
                  </a:txBody>
                  <a:tcPr/>
                </a:tc>
                <a:tc>
                  <a:txBody>
                    <a:bodyPr/>
                    <a:lstStyle/>
                    <a:p>
                      <a:pPr marL="0" marR="0" algn="l" defTabSz="914400" rtl="0" eaLnBrk="1" latinLnBrk="0" hangingPunct="1">
                        <a:lnSpc>
                          <a:spcPct val="100000"/>
                        </a:lnSpc>
                        <a:spcBef>
                          <a:spcPts val="0"/>
                        </a:spcBef>
                        <a:spcAft>
                          <a:spcPts val="0"/>
                        </a:spcAft>
                      </a:pPr>
                      <a:r>
                        <a:rPr lang="en-US" sz="1400" kern="1200" dirty="0">
                          <a:solidFill>
                            <a:schemeClr val="dk1"/>
                          </a:solidFill>
                          <a:latin typeface="+mn-lt"/>
                          <a:ea typeface="+mn-ea"/>
                          <a:cs typeface="+mn-cs"/>
                        </a:rPr>
                        <a:t>For an </a:t>
                      </a:r>
                      <a:r>
                        <a:rPr lang="en-US" sz="1400" kern="1200" dirty="0">
                          <a:solidFill>
                            <a:schemeClr val="dk1"/>
                          </a:solidFill>
                          <a:highlight>
                            <a:srgbClr val="FFFF00"/>
                          </a:highlight>
                          <a:latin typeface="+mn-lt"/>
                          <a:ea typeface="+mn-ea"/>
                          <a:cs typeface="+mn-cs"/>
                        </a:rPr>
                        <a:t>employee</a:t>
                      </a:r>
                      <a:r>
                        <a:rPr lang="en-US" sz="1400" kern="1200" dirty="0">
                          <a:solidFill>
                            <a:schemeClr val="dk1"/>
                          </a:solidFill>
                          <a:latin typeface="+mn-lt"/>
                          <a:ea typeface="+mn-ea"/>
                          <a:cs typeface="+mn-cs"/>
                        </a:rPr>
                        <a:t> reported with a professional TX-StaffRole (not para-professional Educational Aide (033) or Certified Interpreter (036)), there must be payroll data reported with a TX-ObjectCode indicating "Salaries Or Wages-Teachers and Other Professional Personnel" (6119) or "Salaries Or Wages for Substitute Teachers and Other Professionals" (6112).</a:t>
                      </a:r>
                    </a:p>
                  </a:txBody>
                  <a:tcPr marL="45720" marR="45720"/>
                </a:tc>
                <a:tc vMerge="1">
                  <a:txBody>
                    <a:bodyPr/>
                    <a:lstStyle/>
                    <a:p>
                      <a:endParaRPr lang="en-US" sz="1200" dirty="0"/>
                    </a:p>
                  </a:txBody>
                  <a:tcPr/>
                </a:tc>
                <a:tc vMerge="1">
                  <a:txBody>
                    <a:bodyPr/>
                    <a:lstStyle/>
                    <a:p>
                      <a:endParaRPr lang="en-US" sz="1200" dirty="0"/>
                    </a:p>
                  </a:txBody>
                  <a:tcPr/>
                </a:tc>
                <a:tc vMerge="1">
                  <a:txBody>
                    <a:bodyPr/>
                    <a:lstStyle/>
                    <a:p>
                      <a:endParaRPr lang="en-US" sz="1200" dirty="0"/>
                    </a:p>
                  </a:txBody>
                  <a:tcPr/>
                </a:tc>
                <a:extLst>
                  <a:ext uri="{0D108BD9-81ED-4DB2-BD59-A6C34878D82A}">
                    <a16:rowId xmlns:a16="http://schemas.microsoft.com/office/drawing/2014/main" val="1539959222"/>
                  </a:ext>
                </a:extLst>
              </a:tr>
            </a:tbl>
          </a:graphicData>
        </a:graphic>
      </p:graphicFrame>
      <p:sp>
        <p:nvSpPr>
          <p:cNvPr id="4" name="Rectangle 3">
            <a:extLst>
              <a:ext uri="{FF2B5EF4-FFF2-40B4-BE49-F238E27FC236}">
                <a16:creationId xmlns:a16="http://schemas.microsoft.com/office/drawing/2014/main" id="{063970D1-BF45-47D6-B9F1-89A1F4D7F831}"/>
              </a:ext>
            </a:extLst>
          </p:cNvPr>
          <p:cNvSpPr/>
          <p:nvPr/>
        </p:nvSpPr>
        <p:spPr>
          <a:xfrm>
            <a:off x="350195" y="4351490"/>
            <a:ext cx="8443610" cy="923330"/>
          </a:xfrm>
          <a:prstGeom prst="rect">
            <a:avLst/>
          </a:prstGeom>
        </p:spPr>
        <p:txBody>
          <a:bodyPr wrap="square">
            <a:spAutoFit/>
          </a:bodyPr>
          <a:lstStyle/>
          <a:p>
            <a:pPr marL="285750" indent="-285750">
              <a:buFont typeface="Arial" panose="020B0604020202020204" pitchFamily="34" charset="0"/>
              <a:buChar char="•"/>
            </a:pPr>
            <a:r>
              <a:rPr lang="en-US" dirty="0"/>
              <a:t>Revision: Added ' STAFF-TYPE-CODE is "1" and '</a:t>
            </a:r>
          </a:p>
          <a:p>
            <a:pPr marL="285750" indent="-285750">
              <a:buFont typeface="Arial" panose="020B0604020202020204" pitchFamily="34" charset="0"/>
              <a:buChar char="•"/>
            </a:pPr>
            <a:r>
              <a:rPr lang="en-US" dirty="0"/>
              <a:t>Reason: To limit this rule to school district or charter school employees only.  Employees with a professional role id must use professional payroll object codes 6119 or 6112.</a:t>
            </a:r>
          </a:p>
        </p:txBody>
      </p:sp>
    </p:spTree>
    <p:extLst>
      <p:ext uri="{BB962C8B-B14F-4D97-AF65-F5344CB8AC3E}">
        <p14:creationId xmlns:p14="http://schemas.microsoft.com/office/powerpoint/2010/main" val="10924695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C2C82-CECC-4DC1-9797-B0F57C51BAA6}"/>
              </a:ext>
            </a:extLst>
          </p:cNvPr>
          <p:cNvSpPr>
            <a:spLocks noGrp="1"/>
          </p:cNvSpPr>
          <p:nvPr>
            <p:ph type="title"/>
          </p:nvPr>
        </p:nvSpPr>
        <p:spPr>
          <a:xfrm>
            <a:off x="486383" y="44380"/>
            <a:ext cx="7568119" cy="793820"/>
          </a:xfrm>
        </p:spPr>
        <p:txBody>
          <a:bodyPr>
            <a:normAutofit/>
          </a:bodyPr>
          <a:lstStyle/>
          <a:p>
            <a:r>
              <a:rPr lang="en-US" dirty="0"/>
              <a:t>Business VALIDATION Rules-Staff</a:t>
            </a:r>
          </a:p>
        </p:txBody>
      </p:sp>
      <p:graphicFrame>
        <p:nvGraphicFramePr>
          <p:cNvPr id="6" name="Content Placeholder 5">
            <a:extLst>
              <a:ext uri="{FF2B5EF4-FFF2-40B4-BE49-F238E27FC236}">
                <a16:creationId xmlns:a16="http://schemas.microsoft.com/office/drawing/2014/main" id="{1CA9AB9B-438A-4B10-8E6F-5F437A1E9016}"/>
              </a:ext>
            </a:extLst>
          </p:cNvPr>
          <p:cNvGraphicFramePr>
            <a:graphicFrameLocks noGrp="1"/>
          </p:cNvGraphicFramePr>
          <p:nvPr>
            <p:ph idx="1"/>
            <p:extLst>
              <p:ext uri="{D42A27DB-BD31-4B8C-83A1-F6EECF244321}">
                <p14:modId xmlns:p14="http://schemas.microsoft.com/office/powerpoint/2010/main" val="2582160982"/>
              </p:ext>
            </p:extLst>
          </p:nvPr>
        </p:nvGraphicFramePr>
        <p:xfrm>
          <a:off x="350195" y="989147"/>
          <a:ext cx="8443610" cy="4297680"/>
        </p:xfrm>
        <a:graphic>
          <a:graphicData uri="http://schemas.openxmlformats.org/drawingml/2006/table">
            <a:tbl>
              <a:tblPr firstRow="1" bandRow="1">
                <a:tableStyleId>{5C22544A-7EE6-4342-B048-85BDC9FD1C3A}</a:tableStyleId>
              </a:tblPr>
              <a:tblGrid>
                <a:gridCol w="729575">
                  <a:extLst>
                    <a:ext uri="{9D8B030D-6E8A-4147-A177-3AD203B41FA5}">
                      <a16:colId xmlns:a16="http://schemas.microsoft.com/office/drawing/2014/main" val="914786228"/>
                    </a:ext>
                  </a:extLst>
                </a:gridCol>
                <a:gridCol w="4708187">
                  <a:extLst>
                    <a:ext uri="{9D8B030D-6E8A-4147-A177-3AD203B41FA5}">
                      <a16:colId xmlns:a16="http://schemas.microsoft.com/office/drawing/2014/main" val="76551550"/>
                    </a:ext>
                  </a:extLst>
                </a:gridCol>
                <a:gridCol w="894944">
                  <a:extLst>
                    <a:ext uri="{9D8B030D-6E8A-4147-A177-3AD203B41FA5}">
                      <a16:colId xmlns:a16="http://schemas.microsoft.com/office/drawing/2014/main" val="329940339"/>
                    </a:ext>
                  </a:extLst>
                </a:gridCol>
                <a:gridCol w="1147864">
                  <a:extLst>
                    <a:ext uri="{9D8B030D-6E8A-4147-A177-3AD203B41FA5}">
                      <a16:colId xmlns:a16="http://schemas.microsoft.com/office/drawing/2014/main" val="2648978631"/>
                    </a:ext>
                  </a:extLst>
                </a:gridCol>
                <a:gridCol w="963040">
                  <a:extLst>
                    <a:ext uri="{9D8B030D-6E8A-4147-A177-3AD203B41FA5}">
                      <a16:colId xmlns:a16="http://schemas.microsoft.com/office/drawing/2014/main" val="1294258352"/>
                    </a:ext>
                  </a:extLst>
                </a:gridCol>
              </a:tblGrid>
              <a:tr h="370840">
                <a:tc>
                  <a:txBody>
                    <a:bodyPr/>
                    <a:lstStyle/>
                    <a:p>
                      <a:r>
                        <a:rPr lang="en-US" sz="1400" dirty="0"/>
                        <a:t>Rule</a:t>
                      </a:r>
                    </a:p>
                  </a:txBody>
                  <a:tcPr/>
                </a:tc>
                <a:tc>
                  <a:txBody>
                    <a:bodyPr/>
                    <a:lstStyle/>
                    <a:p>
                      <a:r>
                        <a:rPr lang="en-US" sz="1400" dirty="0"/>
                        <a:t>Text/Meaning</a:t>
                      </a:r>
                    </a:p>
                  </a:txBody>
                  <a:tcPr/>
                </a:tc>
                <a:tc>
                  <a:txBody>
                    <a:bodyPr/>
                    <a:lstStyle/>
                    <a:p>
                      <a:r>
                        <a:rPr lang="en-US" sz="1400" dirty="0"/>
                        <a:t>Level</a:t>
                      </a:r>
                    </a:p>
                  </a:txBody>
                  <a:tcPr/>
                </a:tc>
                <a:tc>
                  <a:txBody>
                    <a:bodyPr/>
                    <a:lstStyle/>
                    <a:p>
                      <a:r>
                        <a:rPr lang="en-US" sz="1400" dirty="0"/>
                        <a:t>TSDS </a:t>
                      </a:r>
                    </a:p>
                    <a:p>
                      <a:r>
                        <a:rPr lang="en-US" sz="1400" dirty="0"/>
                        <a:t>Collection</a:t>
                      </a:r>
                    </a:p>
                  </a:txBody>
                  <a:tcPr/>
                </a:tc>
                <a:tc>
                  <a:txBody>
                    <a:bodyPr/>
                    <a:lstStyle/>
                    <a:p>
                      <a:r>
                        <a:rPr lang="en-US" sz="1400" dirty="0"/>
                        <a:t>Applies to:</a:t>
                      </a:r>
                    </a:p>
                  </a:txBody>
                  <a:tcPr/>
                </a:tc>
                <a:extLst>
                  <a:ext uri="{0D108BD9-81ED-4DB2-BD59-A6C34878D82A}">
                    <a16:rowId xmlns:a16="http://schemas.microsoft.com/office/drawing/2014/main" val="796988387"/>
                  </a:ext>
                </a:extLst>
              </a:tr>
              <a:tr h="370840">
                <a:tc rowSpan="2">
                  <a:txBody>
                    <a:bodyPr/>
                    <a:lstStyle/>
                    <a:p>
                      <a:r>
                        <a:rPr lang="en-US" sz="1400" dirty="0"/>
                        <a:t>30040-0052</a:t>
                      </a:r>
                    </a:p>
                    <a:p>
                      <a:r>
                        <a:rPr lang="en-US" sz="1400" dirty="0">
                          <a:highlight>
                            <a:srgbClr val="FFFF00"/>
                          </a:highlight>
                        </a:rPr>
                        <a:t>NEW</a:t>
                      </a:r>
                    </a:p>
                  </a:txBody>
                  <a:tcPr/>
                </a:tc>
                <a:tc>
                  <a:txBody>
                    <a:bodyPr/>
                    <a:lstStyle/>
                    <a:p>
                      <a:pPr marL="0" marR="0" algn="l" defTabSz="914400" rtl="0" eaLnBrk="1" latinLnBrk="0" hangingPunct="1">
                        <a:lnSpc>
                          <a:spcPct val="100000"/>
                        </a:lnSpc>
                        <a:spcBef>
                          <a:spcPts val="0"/>
                        </a:spcBef>
                        <a:spcAft>
                          <a:spcPts val="0"/>
                        </a:spcAft>
                      </a:pPr>
                      <a:r>
                        <a:rPr lang="en-US" sz="1400" kern="1200" dirty="0">
                          <a:solidFill>
                            <a:schemeClr val="dk1"/>
                          </a:solidFill>
                          <a:latin typeface="+mn-lt"/>
                          <a:ea typeface="+mn-ea"/>
                          <a:cs typeface="+mn-cs"/>
                        </a:rPr>
                        <a:t>For a staff person being reported for the Class Roster collection, the following must not be blank: SEX, HISPANIC-LATINO-ETHNICITY, HIGHEST-LEVEL-OF-EDUCATION-COMPLETED, YEARS-OF-PRIOR-TEACHING-EXPERIENCE, and at least one RACIAL-CATEGORY.</a:t>
                      </a:r>
                    </a:p>
                  </a:txBody>
                  <a:tcPr marL="45720" marR="45720"/>
                </a:tc>
                <a:tc rowSpan="2">
                  <a:txBody>
                    <a:bodyPr/>
                    <a:lstStyle/>
                    <a:p>
                      <a:r>
                        <a:rPr lang="en-US" sz="1400" dirty="0"/>
                        <a:t>F</a:t>
                      </a:r>
                    </a:p>
                  </a:txBody>
                  <a:tcPr/>
                </a:tc>
                <a:tc rowSpan="2">
                  <a:txBody>
                    <a:bodyPr/>
                    <a:lstStyle/>
                    <a:p>
                      <a:r>
                        <a:rPr lang="en-US" sz="1400" dirty="0"/>
                        <a:t>CRF</a:t>
                      </a:r>
                    </a:p>
                    <a:p>
                      <a:r>
                        <a:rPr lang="en-US" sz="1400" dirty="0"/>
                        <a:t>CRW</a:t>
                      </a:r>
                    </a:p>
                  </a:txBody>
                  <a:tcPr/>
                </a:tc>
                <a:tc rowSpan="2">
                  <a:txBody>
                    <a:bodyPr/>
                    <a:lstStyle/>
                    <a:p>
                      <a:r>
                        <a:rPr lang="en-US" sz="1400" dirty="0"/>
                        <a:t>District, </a:t>
                      </a:r>
                    </a:p>
                    <a:p>
                      <a:r>
                        <a:rPr lang="en-US" sz="1400" dirty="0"/>
                        <a:t>Campus,</a:t>
                      </a:r>
                    </a:p>
                    <a:p>
                      <a:r>
                        <a:rPr lang="en-US" sz="1400" dirty="0"/>
                        <a:t>Charter</a:t>
                      </a:r>
                    </a:p>
                    <a:p>
                      <a:endParaRPr lang="en-US" sz="1400" dirty="0"/>
                    </a:p>
                  </a:txBody>
                  <a:tcPr/>
                </a:tc>
                <a:extLst>
                  <a:ext uri="{0D108BD9-81ED-4DB2-BD59-A6C34878D82A}">
                    <a16:rowId xmlns:a16="http://schemas.microsoft.com/office/drawing/2014/main" val="3501745496"/>
                  </a:ext>
                </a:extLst>
              </a:tr>
              <a:tr h="370840">
                <a:tc vMerge="1">
                  <a:txBody>
                    <a:bodyPr/>
                    <a:lstStyle/>
                    <a:p>
                      <a:endParaRPr lang="en-US" sz="1200" dirty="0"/>
                    </a:p>
                  </a:txBody>
                  <a:tcPr/>
                </a:tc>
                <a:tc>
                  <a:txBody>
                    <a:bodyPr/>
                    <a:lstStyle/>
                    <a:p>
                      <a:pPr marL="0" marR="0" algn="l" defTabSz="914400" rtl="0" eaLnBrk="1" latinLnBrk="0" hangingPunct="1">
                        <a:lnSpc>
                          <a:spcPct val="100000"/>
                        </a:lnSpc>
                        <a:spcBef>
                          <a:spcPts val="0"/>
                        </a:spcBef>
                        <a:spcAft>
                          <a:spcPts val="0"/>
                        </a:spcAft>
                      </a:pPr>
                      <a:r>
                        <a:rPr lang="en-US" sz="1400" kern="1200" dirty="0">
                          <a:solidFill>
                            <a:schemeClr val="dk1"/>
                          </a:solidFill>
                          <a:latin typeface="+mn-lt"/>
                          <a:ea typeface="+mn-ea"/>
                          <a:cs typeface="+mn-cs"/>
                        </a:rPr>
                        <a:t>For a staff person reported for the Class Roster collection, the following must be reported: Sex, HispanicLatinoEthnicity, HighestLevelOfEducationCompleted, YearsOfPriorProfessionalExerpience, and at least one RacialCategory.</a:t>
                      </a:r>
                    </a:p>
                  </a:txBody>
                  <a:tcPr marL="45720" marR="45720"/>
                </a:tc>
                <a:tc vMerge="1">
                  <a:txBody>
                    <a:bodyPr/>
                    <a:lstStyle/>
                    <a:p>
                      <a:endParaRPr lang="en-US" sz="1200" dirty="0"/>
                    </a:p>
                  </a:txBody>
                  <a:tcPr/>
                </a:tc>
                <a:tc vMerge="1">
                  <a:txBody>
                    <a:bodyPr/>
                    <a:lstStyle/>
                    <a:p>
                      <a:endParaRPr lang="en-US" sz="1200" dirty="0"/>
                    </a:p>
                  </a:txBody>
                  <a:tcPr/>
                </a:tc>
                <a:tc vMerge="1">
                  <a:txBody>
                    <a:bodyPr/>
                    <a:lstStyle/>
                    <a:p>
                      <a:endParaRPr lang="en-US" sz="1200" dirty="0"/>
                    </a:p>
                  </a:txBody>
                  <a:tcPr/>
                </a:tc>
                <a:extLst>
                  <a:ext uri="{0D108BD9-81ED-4DB2-BD59-A6C34878D82A}">
                    <a16:rowId xmlns:a16="http://schemas.microsoft.com/office/drawing/2014/main" val="1539959222"/>
                  </a:ext>
                </a:extLst>
              </a:tr>
              <a:tr h="370840">
                <a:tc rowSpan="2">
                  <a:txBody>
                    <a:bodyPr/>
                    <a:lstStyle/>
                    <a:p>
                      <a:r>
                        <a:rPr lang="en-US" sz="1400" dirty="0"/>
                        <a:t>30305-0024</a:t>
                      </a:r>
                    </a:p>
                    <a:p>
                      <a:r>
                        <a:rPr lang="en-US" sz="1400" dirty="0">
                          <a:highlight>
                            <a:srgbClr val="FFFF00"/>
                          </a:highlight>
                        </a:rPr>
                        <a:t>NEW</a:t>
                      </a:r>
                    </a:p>
                  </a:txBody>
                  <a:tcPr/>
                </a:tc>
                <a:tc>
                  <a:txBody>
                    <a:bodyPr/>
                    <a:lstStyle/>
                    <a:p>
                      <a:r>
                        <a:rPr lang="en-US" sz="1400" kern="1200" dirty="0">
                          <a:solidFill>
                            <a:schemeClr val="dk1"/>
                          </a:solidFill>
                          <a:latin typeface="+mn-lt"/>
                          <a:ea typeface="+mn-ea"/>
                          <a:cs typeface="+mn-cs"/>
                        </a:rPr>
                        <a:t>For a Teacher Section Association being reported for the Class Roster collection, the following must not be blank: CLASSROOM-POSITION and ASSIGNMENT-BEGIN-DATE.</a:t>
                      </a:r>
                    </a:p>
                  </a:txBody>
                  <a:tcPr/>
                </a:tc>
                <a:tc rowSpan="2">
                  <a:txBody>
                    <a:bodyPr/>
                    <a:lstStyle/>
                    <a:p>
                      <a:r>
                        <a:rPr lang="en-US" sz="1400" dirty="0"/>
                        <a:t>F</a:t>
                      </a:r>
                    </a:p>
                  </a:txBody>
                  <a:tcPr/>
                </a:tc>
                <a:tc rowSpan="2">
                  <a:txBody>
                    <a:bodyPr/>
                    <a:lstStyle/>
                    <a:p>
                      <a:r>
                        <a:rPr lang="en-US" sz="1400" dirty="0"/>
                        <a:t>CRF</a:t>
                      </a:r>
                    </a:p>
                    <a:p>
                      <a:r>
                        <a:rPr lang="en-US" sz="1400" dirty="0"/>
                        <a:t>CRW</a:t>
                      </a:r>
                    </a:p>
                  </a:txBody>
                  <a:tcPr/>
                </a:tc>
                <a:tc rowSpan="2">
                  <a:txBody>
                    <a:bodyPr/>
                    <a:lstStyle/>
                    <a:p>
                      <a:r>
                        <a:rPr lang="en-US" sz="1400" dirty="0"/>
                        <a:t>District, </a:t>
                      </a:r>
                    </a:p>
                    <a:p>
                      <a:r>
                        <a:rPr lang="en-US" sz="1400" dirty="0"/>
                        <a:t>Campus,</a:t>
                      </a:r>
                    </a:p>
                    <a:p>
                      <a:r>
                        <a:rPr lang="en-US" sz="1400" dirty="0"/>
                        <a:t>Charter</a:t>
                      </a:r>
                    </a:p>
                    <a:p>
                      <a:endParaRPr lang="en-US" sz="1400" dirty="0"/>
                    </a:p>
                  </a:txBody>
                  <a:tcPr/>
                </a:tc>
                <a:extLst>
                  <a:ext uri="{0D108BD9-81ED-4DB2-BD59-A6C34878D82A}">
                    <a16:rowId xmlns:a16="http://schemas.microsoft.com/office/drawing/2014/main" val="840698305"/>
                  </a:ext>
                </a:extLst>
              </a:tr>
              <a:tr h="370840">
                <a:tc vMerge="1">
                  <a:txBody>
                    <a:bodyPr/>
                    <a:lstStyle/>
                    <a:p>
                      <a:endParaRPr lang="en-US" sz="1200" dirty="0"/>
                    </a:p>
                  </a:txBody>
                  <a:tcPr/>
                </a:tc>
                <a:tc>
                  <a:txBody>
                    <a:bodyPr/>
                    <a:lstStyle/>
                    <a:p>
                      <a:r>
                        <a:rPr lang="en-US" sz="1400" kern="1200" dirty="0">
                          <a:solidFill>
                            <a:schemeClr val="dk1"/>
                          </a:solidFill>
                          <a:latin typeface="+mn-lt"/>
                          <a:ea typeface="+mn-ea"/>
                          <a:cs typeface="+mn-cs"/>
                        </a:rPr>
                        <a:t>For a Teacher Section Association reported for the Class Roster collection, the following must be reported: ClassroomPosition and Begin Date.</a:t>
                      </a:r>
                    </a:p>
                  </a:txBody>
                  <a:tcPr/>
                </a:tc>
                <a:tc vMerge="1">
                  <a:txBody>
                    <a:bodyPr/>
                    <a:lstStyle/>
                    <a:p>
                      <a:endParaRPr lang="en-US" sz="1200" dirty="0"/>
                    </a:p>
                  </a:txBody>
                  <a:tcPr/>
                </a:tc>
                <a:tc vMerge="1">
                  <a:txBody>
                    <a:bodyPr/>
                    <a:lstStyle/>
                    <a:p>
                      <a:endParaRPr lang="en-US" sz="1200" dirty="0"/>
                    </a:p>
                  </a:txBody>
                  <a:tcPr/>
                </a:tc>
                <a:tc vMerge="1">
                  <a:txBody>
                    <a:bodyPr/>
                    <a:lstStyle/>
                    <a:p>
                      <a:endParaRPr lang="en-US" sz="1200" dirty="0"/>
                    </a:p>
                  </a:txBody>
                  <a:tcPr/>
                </a:tc>
                <a:extLst>
                  <a:ext uri="{0D108BD9-81ED-4DB2-BD59-A6C34878D82A}">
                    <a16:rowId xmlns:a16="http://schemas.microsoft.com/office/drawing/2014/main" val="1991618557"/>
                  </a:ext>
                </a:extLst>
              </a:tr>
            </a:tbl>
          </a:graphicData>
        </a:graphic>
      </p:graphicFrame>
      <p:sp>
        <p:nvSpPr>
          <p:cNvPr id="4" name="Rectangle 3">
            <a:extLst>
              <a:ext uri="{FF2B5EF4-FFF2-40B4-BE49-F238E27FC236}">
                <a16:creationId xmlns:a16="http://schemas.microsoft.com/office/drawing/2014/main" id="{063970D1-BF45-47D6-B9F1-89A1F4D7F831}"/>
              </a:ext>
            </a:extLst>
          </p:cNvPr>
          <p:cNvSpPr/>
          <p:nvPr/>
        </p:nvSpPr>
        <p:spPr>
          <a:xfrm>
            <a:off x="350195" y="5291247"/>
            <a:ext cx="8443610" cy="923330"/>
          </a:xfrm>
          <a:prstGeom prst="rect">
            <a:avLst/>
          </a:prstGeom>
        </p:spPr>
        <p:txBody>
          <a:bodyPr wrap="square">
            <a:spAutoFit/>
          </a:bodyPr>
          <a:lstStyle/>
          <a:p>
            <a:pPr marL="285750" indent="-285750">
              <a:buFont typeface="Arial" panose="020B0604020202020204" pitchFamily="34" charset="0"/>
              <a:buChar char="•"/>
            </a:pPr>
            <a:r>
              <a:rPr lang="en-US" dirty="0"/>
              <a:t>New rules</a:t>
            </a:r>
          </a:p>
          <a:p>
            <a:pPr marL="285750" indent="-285750">
              <a:buFont typeface="Arial" panose="020B0604020202020204" pitchFamily="34" charset="0"/>
              <a:buChar char="•"/>
            </a:pPr>
            <a:r>
              <a:rPr lang="en-US" dirty="0"/>
              <a:t>Reason: To ensure that data elements, now optional in TSDS for Staff and Teacher Section Association, are reported in the Class Roster collection.</a:t>
            </a:r>
          </a:p>
        </p:txBody>
      </p:sp>
    </p:spTree>
    <p:extLst>
      <p:ext uri="{BB962C8B-B14F-4D97-AF65-F5344CB8AC3E}">
        <p14:creationId xmlns:p14="http://schemas.microsoft.com/office/powerpoint/2010/main" val="565764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C2C82-CECC-4DC1-9797-B0F57C51BAA6}"/>
              </a:ext>
            </a:extLst>
          </p:cNvPr>
          <p:cNvSpPr>
            <a:spLocks noGrp="1"/>
          </p:cNvSpPr>
          <p:nvPr>
            <p:ph type="title"/>
          </p:nvPr>
        </p:nvSpPr>
        <p:spPr>
          <a:xfrm>
            <a:off x="486383" y="44380"/>
            <a:ext cx="7568119" cy="793820"/>
          </a:xfrm>
        </p:spPr>
        <p:txBody>
          <a:bodyPr>
            <a:normAutofit/>
          </a:bodyPr>
          <a:lstStyle/>
          <a:p>
            <a:r>
              <a:rPr lang="en-US" dirty="0"/>
              <a:t>Business VALIDATION Rules-Staff</a:t>
            </a:r>
          </a:p>
        </p:txBody>
      </p:sp>
      <p:graphicFrame>
        <p:nvGraphicFramePr>
          <p:cNvPr id="6" name="Content Placeholder 5">
            <a:extLst>
              <a:ext uri="{FF2B5EF4-FFF2-40B4-BE49-F238E27FC236}">
                <a16:creationId xmlns:a16="http://schemas.microsoft.com/office/drawing/2014/main" id="{1CA9AB9B-438A-4B10-8E6F-5F437A1E9016}"/>
              </a:ext>
            </a:extLst>
          </p:cNvPr>
          <p:cNvGraphicFramePr>
            <a:graphicFrameLocks noGrp="1"/>
          </p:cNvGraphicFramePr>
          <p:nvPr>
            <p:ph idx="1"/>
            <p:extLst>
              <p:ext uri="{D42A27DB-BD31-4B8C-83A1-F6EECF244321}">
                <p14:modId xmlns:p14="http://schemas.microsoft.com/office/powerpoint/2010/main" val="2270830066"/>
              </p:ext>
            </p:extLst>
          </p:nvPr>
        </p:nvGraphicFramePr>
        <p:xfrm>
          <a:off x="350195" y="989147"/>
          <a:ext cx="8443610" cy="1981200"/>
        </p:xfrm>
        <a:graphic>
          <a:graphicData uri="http://schemas.openxmlformats.org/drawingml/2006/table">
            <a:tbl>
              <a:tblPr firstRow="1" bandRow="1">
                <a:tableStyleId>{5C22544A-7EE6-4342-B048-85BDC9FD1C3A}</a:tableStyleId>
              </a:tblPr>
              <a:tblGrid>
                <a:gridCol w="729575">
                  <a:extLst>
                    <a:ext uri="{9D8B030D-6E8A-4147-A177-3AD203B41FA5}">
                      <a16:colId xmlns:a16="http://schemas.microsoft.com/office/drawing/2014/main" val="914786228"/>
                    </a:ext>
                  </a:extLst>
                </a:gridCol>
                <a:gridCol w="4708187">
                  <a:extLst>
                    <a:ext uri="{9D8B030D-6E8A-4147-A177-3AD203B41FA5}">
                      <a16:colId xmlns:a16="http://schemas.microsoft.com/office/drawing/2014/main" val="76551550"/>
                    </a:ext>
                  </a:extLst>
                </a:gridCol>
                <a:gridCol w="894944">
                  <a:extLst>
                    <a:ext uri="{9D8B030D-6E8A-4147-A177-3AD203B41FA5}">
                      <a16:colId xmlns:a16="http://schemas.microsoft.com/office/drawing/2014/main" val="329940339"/>
                    </a:ext>
                  </a:extLst>
                </a:gridCol>
                <a:gridCol w="1147864">
                  <a:extLst>
                    <a:ext uri="{9D8B030D-6E8A-4147-A177-3AD203B41FA5}">
                      <a16:colId xmlns:a16="http://schemas.microsoft.com/office/drawing/2014/main" val="2648978631"/>
                    </a:ext>
                  </a:extLst>
                </a:gridCol>
                <a:gridCol w="963040">
                  <a:extLst>
                    <a:ext uri="{9D8B030D-6E8A-4147-A177-3AD203B41FA5}">
                      <a16:colId xmlns:a16="http://schemas.microsoft.com/office/drawing/2014/main" val="1294258352"/>
                    </a:ext>
                  </a:extLst>
                </a:gridCol>
              </a:tblGrid>
              <a:tr h="370840">
                <a:tc>
                  <a:txBody>
                    <a:bodyPr/>
                    <a:lstStyle/>
                    <a:p>
                      <a:r>
                        <a:rPr lang="en-US" sz="1400" dirty="0"/>
                        <a:t>Rule</a:t>
                      </a:r>
                    </a:p>
                  </a:txBody>
                  <a:tcPr/>
                </a:tc>
                <a:tc>
                  <a:txBody>
                    <a:bodyPr/>
                    <a:lstStyle/>
                    <a:p>
                      <a:r>
                        <a:rPr lang="en-US" sz="1400" dirty="0"/>
                        <a:t>Text/Meaning</a:t>
                      </a:r>
                    </a:p>
                  </a:txBody>
                  <a:tcPr/>
                </a:tc>
                <a:tc>
                  <a:txBody>
                    <a:bodyPr/>
                    <a:lstStyle/>
                    <a:p>
                      <a:r>
                        <a:rPr lang="en-US" sz="1400" dirty="0"/>
                        <a:t>Level</a:t>
                      </a:r>
                    </a:p>
                  </a:txBody>
                  <a:tcPr/>
                </a:tc>
                <a:tc>
                  <a:txBody>
                    <a:bodyPr/>
                    <a:lstStyle/>
                    <a:p>
                      <a:r>
                        <a:rPr lang="en-US" sz="1400" dirty="0"/>
                        <a:t>TSDS Collection</a:t>
                      </a:r>
                    </a:p>
                  </a:txBody>
                  <a:tcPr/>
                </a:tc>
                <a:tc>
                  <a:txBody>
                    <a:bodyPr/>
                    <a:lstStyle/>
                    <a:p>
                      <a:r>
                        <a:rPr lang="en-US" sz="1400" dirty="0"/>
                        <a:t>Applies to:</a:t>
                      </a:r>
                    </a:p>
                  </a:txBody>
                  <a:tcPr/>
                </a:tc>
                <a:extLst>
                  <a:ext uri="{0D108BD9-81ED-4DB2-BD59-A6C34878D82A}">
                    <a16:rowId xmlns:a16="http://schemas.microsoft.com/office/drawing/2014/main" val="796988387"/>
                  </a:ext>
                </a:extLst>
              </a:tr>
              <a:tr h="370840">
                <a:tc rowSpan="2">
                  <a:txBody>
                    <a:bodyPr/>
                    <a:lstStyle/>
                    <a:p>
                      <a:r>
                        <a:rPr lang="en-US" sz="1400" dirty="0"/>
                        <a:t>30305-0025</a:t>
                      </a:r>
                    </a:p>
                    <a:p>
                      <a:r>
                        <a:rPr lang="en-US" sz="1400" dirty="0">
                          <a:highlight>
                            <a:srgbClr val="FFFF00"/>
                          </a:highlight>
                        </a:rPr>
                        <a:t>NEW</a:t>
                      </a:r>
                    </a:p>
                  </a:txBody>
                  <a:tcPr/>
                </a:tc>
                <a:tc>
                  <a:txBody>
                    <a:bodyPr/>
                    <a:lstStyle/>
                    <a:p>
                      <a:pPr marL="0" marR="0" algn="l" defTabSz="914400" rtl="0" eaLnBrk="1" latinLnBrk="0" hangingPunct="1">
                        <a:lnSpc>
                          <a:spcPct val="100000"/>
                        </a:lnSpc>
                        <a:spcBef>
                          <a:spcPts val="0"/>
                        </a:spcBef>
                        <a:spcAft>
                          <a:spcPts val="0"/>
                        </a:spcAft>
                      </a:pPr>
                      <a:r>
                        <a:rPr lang="en-US" sz="1400" kern="1200" dirty="0">
                          <a:solidFill>
                            <a:schemeClr val="dk1"/>
                          </a:solidFill>
                          <a:latin typeface="+mn-lt"/>
                          <a:ea typeface="+mn-ea"/>
                          <a:cs typeface="+mn-cs"/>
                        </a:rPr>
                        <a:t>For a Teacher Section Association being reported for the ECDS collection, the following must not be blank: ASSIGNMENT-BEGIN-DATE and ASSIGNMENT-END-DATE.</a:t>
                      </a:r>
                    </a:p>
                  </a:txBody>
                  <a:tcPr marL="45720" marR="45720"/>
                </a:tc>
                <a:tc rowSpan="2">
                  <a:txBody>
                    <a:bodyPr/>
                    <a:lstStyle/>
                    <a:p>
                      <a:r>
                        <a:rPr lang="en-US" sz="1400" dirty="0"/>
                        <a:t>F</a:t>
                      </a:r>
                    </a:p>
                  </a:txBody>
                  <a:tcPr/>
                </a:tc>
                <a:tc rowSpan="2">
                  <a:txBody>
                    <a:bodyPr/>
                    <a:lstStyle/>
                    <a:p>
                      <a:r>
                        <a:rPr lang="en-US" sz="1400" dirty="0"/>
                        <a:t>ECDS</a:t>
                      </a:r>
                    </a:p>
                  </a:txBody>
                  <a:tcPr/>
                </a:tc>
                <a:tc rowSpan="2">
                  <a:txBody>
                    <a:bodyPr/>
                    <a:lstStyle/>
                    <a:p>
                      <a:r>
                        <a:rPr lang="en-US" sz="1400" dirty="0"/>
                        <a:t>District, </a:t>
                      </a:r>
                    </a:p>
                    <a:p>
                      <a:r>
                        <a:rPr lang="en-US" sz="1400" dirty="0"/>
                        <a:t>Charter</a:t>
                      </a:r>
                    </a:p>
                    <a:p>
                      <a:endParaRPr lang="en-US" sz="1400" dirty="0"/>
                    </a:p>
                  </a:txBody>
                  <a:tcPr/>
                </a:tc>
                <a:extLst>
                  <a:ext uri="{0D108BD9-81ED-4DB2-BD59-A6C34878D82A}">
                    <a16:rowId xmlns:a16="http://schemas.microsoft.com/office/drawing/2014/main" val="3501745496"/>
                  </a:ext>
                </a:extLst>
              </a:tr>
              <a:tr h="370840">
                <a:tc vMerge="1">
                  <a:txBody>
                    <a:bodyPr/>
                    <a:lstStyle/>
                    <a:p>
                      <a:endParaRPr lang="en-US" sz="1200" dirty="0"/>
                    </a:p>
                  </a:txBody>
                  <a:tcPr/>
                </a:tc>
                <a:tc>
                  <a:txBody>
                    <a:bodyPr/>
                    <a:lstStyle/>
                    <a:p>
                      <a:pPr marL="0" marR="0" algn="l" defTabSz="914400" rtl="0" eaLnBrk="1" latinLnBrk="0" hangingPunct="1">
                        <a:lnSpc>
                          <a:spcPct val="100000"/>
                        </a:lnSpc>
                        <a:spcBef>
                          <a:spcPts val="0"/>
                        </a:spcBef>
                        <a:spcAft>
                          <a:spcPts val="0"/>
                        </a:spcAft>
                      </a:pPr>
                      <a:r>
                        <a:rPr lang="en-US" sz="1400" kern="1200" dirty="0">
                          <a:solidFill>
                            <a:schemeClr val="dk1"/>
                          </a:solidFill>
                          <a:latin typeface="+mn-lt"/>
                          <a:ea typeface="+mn-ea"/>
                          <a:cs typeface="+mn-cs"/>
                        </a:rPr>
                        <a:t>For a Teacher Section Association reported for the ECDS collection, the following must be reported: Begin Date and End Date.</a:t>
                      </a:r>
                    </a:p>
                  </a:txBody>
                  <a:tcPr marL="45720" marR="45720"/>
                </a:tc>
                <a:tc vMerge="1">
                  <a:txBody>
                    <a:bodyPr/>
                    <a:lstStyle/>
                    <a:p>
                      <a:endParaRPr lang="en-US" sz="1200" dirty="0"/>
                    </a:p>
                  </a:txBody>
                  <a:tcPr/>
                </a:tc>
                <a:tc vMerge="1">
                  <a:txBody>
                    <a:bodyPr/>
                    <a:lstStyle/>
                    <a:p>
                      <a:endParaRPr lang="en-US" sz="1200" dirty="0"/>
                    </a:p>
                  </a:txBody>
                  <a:tcPr/>
                </a:tc>
                <a:tc vMerge="1">
                  <a:txBody>
                    <a:bodyPr/>
                    <a:lstStyle/>
                    <a:p>
                      <a:endParaRPr lang="en-US" sz="1200" dirty="0"/>
                    </a:p>
                  </a:txBody>
                  <a:tcPr/>
                </a:tc>
                <a:extLst>
                  <a:ext uri="{0D108BD9-81ED-4DB2-BD59-A6C34878D82A}">
                    <a16:rowId xmlns:a16="http://schemas.microsoft.com/office/drawing/2014/main" val="1539959222"/>
                  </a:ext>
                </a:extLst>
              </a:tr>
            </a:tbl>
          </a:graphicData>
        </a:graphic>
      </p:graphicFrame>
      <p:sp>
        <p:nvSpPr>
          <p:cNvPr id="5" name="Rectangle 4">
            <a:extLst>
              <a:ext uri="{FF2B5EF4-FFF2-40B4-BE49-F238E27FC236}">
                <a16:creationId xmlns:a16="http://schemas.microsoft.com/office/drawing/2014/main" id="{C68F67F6-F6E2-4C40-968F-9F24582F02D5}"/>
              </a:ext>
            </a:extLst>
          </p:cNvPr>
          <p:cNvSpPr/>
          <p:nvPr/>
        </p:nvSpPr>
        <p:spPr>
          <a:xfrm>
            <a:off x="350195" y="3185609"/>
            <a:ext cx="8443610" cy="923330"/>
          </a:xfrm>
          <a:prstGeom prst="rect">
            <a:avLst/>
          </a:prstGeom>
        </p:spPr>
        <p:txBody>
          <a:bodyPr wrap="square">
            <a:spAutoFit/>
          </a:bodyPr>
          <a:lstStyle/>
          <a:p>
            <a:pPr marL="285750" indent="-285750">
              <a:buFont typeface="Arial" panose="020B0604020202020204" pitchFamily="34" charset="0"/>
              <a:buChar char="•"/>
            </a:pPr>
            <a:r>
              <a:rPr lang="en-US" dirty="0"/>
              <a:t>New rule</a:t>
            </a:r>
          </a:p>
          <a:p>
            <a:pPr marL="285750" indent="-285750">
              <a:buFont typeface="Arial" panose="020B0604020202020204" pitchFamily="34" charset="0"/>
              <a:buChar char="•"/>
            </a:pPr>
            <a:r>
              <a:rPr lang="en-US" dirty="0"/>
              <a:t>Reason: To ensure that data elements, now optional in TSDS for Teacher Section Association, are reported in the ECDS collection.</a:t>
            </a:r>
          </a:p>
        </p:txBody>
      </p:sp>
    </p:spTree>
    <p:extLst>
      <p:ext uri="{BB962C8B-B14F-4D97-AF65-F5344CB8AC3E}">
        <p14:creationId xmlns:p14="http://schemas.microsoft.com/office/powerpoint/2010/main" val="31503451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9A47105-71A6-4330-B181-3AF55C46F394}"/>
              </a:ext>
            </a:extLst>
          </p:cNvPr>
          <p:cNvSpPr/>
          <p:nvPr/>
        </p:nvSpPr>
        <p:spPr>
          <a:xfrm>
            <a:off x="633411" y="3237385"/>
            <a:ext cx="6950237" cy="48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w Cen MT"/>
              <a:ea typeface="+mn-ea"/>
              <a:cs typeface="+mn-cs"/>
            </a:endParaRPr>
          </a:p>
        </p:txBody>
      </p:sp>
      <p:sp>
        <p:nvSpPr>
          <p:cNvPr id="2" name="Text Placeholder 1">
            <a:extLst>
              <a:ext uri="{FF2B5EF4-FFF2-40B4-BE49-F238E27FC236}">
                <a16:creationId xmlns:a16="http://schemas.microsoft.com/office/drawing/2014/main" id="{F8FE82A1-A3AD-4EEB-A237-A62DBB2A579B}"/>
              </a:ext>
            </a:extLst>
          </p:cNvPr>
          <p:cNvSpPr>
            <a:spLocks noGrp="1"/>
          </p:cNvSpPr>
          <p:nvPr>
            <p:ph type="body" idx="1"/>
          </p:nvPr>
        </p:nvSpPr>
        <p:spPr>
          <a:xfrm>
            <a:off x="633411" y="554600"/>
            <a:ext cx="7886700" cy="4427163"/>
          </a:xfrm>
        </p:spPr>
        <p:txBody>
          <a:bodyPr>
            <a:normAutofit/>
          </a:bodyPr>
          <a:lstStyle/>
          <a:p>
            <a:pPr marL="514350" indent="-514350">
              <a:buFont typeface="+mj-lt"/>
              <a:buAutoNum type="romanUcPeriod"/>
            </a:pPr>
            <a:r>
              <a:rPr lang="en-US" dirty="0"/>
              <a:t>Business Validation Rules Introduction</a:t>
            </a:r>
          </a:p>
          <a:p>
            <a:pPr marL="514350" indent="-514350">
              <a:buFont typeface="+mj-lt"/>
              <a:buAutoNum type="romanUcPeriod"/>
            </a:pPr>
            <a:endParaRPr lang="en-US" dirty="0"/>
          </a:p>
          <a:p>
            <a:pPr marL="514350" indent="-514350">
              <a:buFont typeface="+mj-lt"/>
              <a:buAutoNum type="romanUcPeriod"/>
            </a:pPr>
            <a:r>
              <a:rPr lang="en-US" dirty="0"/>
              <a:t>Business Validation Rules - Organization</a:t>
            </a:r>
          </a:p>
          <a:p>
            <a:pPr marL="514350" indent="-514350">
              <a:buFont typeface="+mj-lt"/>
              <a:buAutoNum type="romanUcPeriod"/>
            </a:pPr>
            <a:endParaRPr lang="en-US" dirty="0"/>
          </a:p>
          <a:p>
            <a:pPr marL="514350" indent="-514350">
              <a:buFont typeface="+mj-lt"/>
              <a:buAutoNum type="romanUcPeriod"/>
            </a:pPr>
            <a:r>
              <a:rPr lang="en-US" dirty="0"/>
              <a:t>Business Validation Rules - Staff</a:t>
            </a:r>
          </a:p>
          <a:p>
            <a:pPr marL="514350" indent="-514350">
              <a:buFont typeface="+mj-lt"/>
              <a:buAutoNum type="romanUcPeriod"/>
            </a:pPr>
            <a:endParaRPr lang="en-US" dirty="0"/>
          </a:p>
          <a:p>
            <a:pPr marL="514350" indent="-514350">
              <a:buFont typeface="+mj-lt"/>
              <a:buAutoNum type="romanUcPeriod"/>
            </a:pPr>
            <a:r>
              <a:rPr lang="en-US" dirty="0"/>
              <a:t>Business Validation Rules - Student</a:t>
            </a:r>
          </a:p>
          <a:p>
            <a:endParaRPr lang="en-US" dirty="0"/>
          </a:p>
          <a:p>
            <a:endParaRPr lang="en-US" dirty="0"/>
          </a:p>
        </p:txBody>
      </p:sp>
      <p:sp>
        <p:nvSpPr>
          <p:cNvPr id="3" name="Title 2">
            <a:extLst>
              <a:ext uri="{FF2B5EF4-FFF2-40B4-BE49-F238E27FC236}">
                <a16:creationId xmlns:a16="http://schemas.microsoft.com/office/drawing/2014/main" id="{BA6F34BA-42CA-4632-A9FB-A91EC94F9ED8}"/>
              </a:ext>
            </a:extLst>
          </p:cNvPr>
          <p:cNvSpPr>
            <a:spLocks noGrp="1"/>
          </p:cNvSpPr>
          <p:nvPr>
            <p:ph type="title"/>
          </p:nvPr>
        </p:nvSpPr>
        <p:spPr/>
        <p:txBody>
          <a:bodyPr/>
          <a:lstStyle/>
          <a:p>
            <a:r>
              <a:rPr lang="en-US" dirty="0"/>
              <a:t>aGENDA</a:t>
            </a:r>
          </a:p>
        </p:txBody>
      </p:sp>
    </p:spTree>
    <p:extLst>
      <p:ext uri="{BB962C8B-B14F-4D97-AF65-F5344CB8AC3E}">
        <p14:creationId xmlns:p14="http://schemas.microsoft.com/office/powerpoint/2010/main" val="2350805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C2C82-CECC-4DC1-9797-B0F57C51BAA6}"/>
              </a:ext>
            </a:extLst>
          </p:cNvPr>
          <p:cNvSpPr>
            <a:spLocks noGrp="1"/>
          </p:cNvSpPr>
          <p:nvPr>
            <p:ph type="title"/>
          </p:nvPr>
        </p:nvSpPr>
        <p:spPr>
          <a:xfrm>
            <a:off x="486383" y="44380"/>
            <a:ext cx="7568119" cy="793820"/>
          </a:xfrm>
        </p:spPr>
        <p:txBody>
          <a:bodyPr>
            <a:normAutofit/>
          </a:bodyPr>
          <a:lstStyle/>
          <a:p>
            <a:r>
              <a:rPr lang="en-US" dirty="0"/>
              <a:t>Business VALIDATION Rules-Student</a:t>
            </a:r>
          </a:p>
        </p:txBody>
      </p:sp>
      <p:graphicFrame>
        <p:nvGraphicFramePr>
          <p:cNvPr id="6" name="Content Placeholder 5">
            <a:extLst>
              <a:ext uri="{FF2B5EF4-FFF2-40B4-BE49-F238E27FC236}">
                <a16:creationId xmlns:a16="http://schemas.microsoft.com/office/drawing/2014/main" id="{1CA9AB9B-438A-4B10-8E6F-5F437A1E9016}"/>
              </a:ext>
            </a:extLst>
          </p:cNvPr>
          <p:cNvGraphicFramePr>
            <a:graphicFrameLocks noGrp="1"/>
          </p:cNvGraphicFramePr>
          <p:nvPr>
            <p:ph idx="1"/>
            <p:extLst>
              <p:ext uri="{D42A27DB-BD31-4B8C-83A1-F6EECF244321}">
                <p14:modId xmlns:p14="http://schemas.microsoft.com/office/powerpoint/2010/main" val="2666491112"/>
              </p:ext>
            </p:extLst>
          </p:nvPr>
        </p:nvGraphicFramePr>
        <p:xfrm>
          <a:off x="350195" y="989147"/>
          <a:ext cx="8443610" cy="2407920"/>
        </p:xfrm>
        <a:graphic>
          <a:graphicData uri="http://schemas.openxmlformats.org/drawingml/2006/table">
            <a:tbl>
              <a:tblPr firstRow="1" bandRow="1">
                <a:tableStyleId>{5C22544A-7EE6-4342-B048-85BDC9FD1C3A}</a:tableStyleId>
              </a:tblPr>
              <a:tblGrid>
                <a:gridCol w="729575">
                  <a:extLst>
                    <a:ext uri="{9D8B030D-6E8A-4147-A177-3AD203B41FA5}">
                      <a16:colId xmlns:a16="http://schemas.microsoft.com/office/drawing/2014/main" val="914786228"/>
                    </a:ext>
                  </a:extLst>
                </a:gridCol>
                <a:gridCol w="4708187">
                  <a:extLst>
                    <a:ext uri="{9D8B030D-6E8A-4147-A177-3AD203B41FA5}">
                      <a16:colId xmlns:a16="http://schemas.microsoft.com/office/drawing/2014/main" val="76551550"/>
                    </a:ext>
                  </a:extLst>
                </a:gridCol>
                <a:gridCol w="894944">
                  <a:extLst>
                    <a:ext uri="{9D8B030D-6E8A-4147-A177-3AD203B41FA5}">
                      <a16:colId xmlns:a16="http://schemas.microsoft.com/office/drawing/2014/main" val="329940339"/>
                    </a:ext>
                  </a:extLst>
                </a:gridCol>
                <a:gridCol w="1147864">
                  <a:extLst>
                    <a:ext uri="{9D8B030D-6E8A-4147-A177-3AD203B41FA5}">
                      <a16:colId xmlns:a16="http://schemas.microsoft.com/office/drawing/2014/main" val="2648978631"/>
                    </a:ext>
                  </a:extLst>
                </a:gridCol>
                <a:gridCol w="963040">
                  <a:extLst>
                    <a:ext uri="{9D8B030D-6E8A-4147-A177-3AD203B41FA5}">
                      <a16:colId xmlns:a16="http://schemas.microsoft.com/office/drawing/2014/main" val="1294258352"/>
                    </a:ext>
                  </a:extLst>
                </a:gridCol>
              </a:tblGrid>
              <a:tr h="370840">
                <a:tc>
                  <a:txBody>
                    <a:bodyPr/>
                    <a:lstStyle/>
                    <a:p>
                      <a:r>
                        <a:rPr lang="en-US" sz="1400" dirty="0"/>
                        <a:t>Rule</a:t>
                      </a:r>
                    </a:p>
                  </a:txBody>
                  <a:tcPr/>
                </a:tc>
                <a:tc>
                  <a:txBody>
                    <a:bodyPr/>
                    <a:lstStyle/>
                    <a:p>
                      <a:r>
                        <a:rPr lang="en-US" sz="1400" dirty="0"/>
                        <a:t>Text/Meaning</a:t>
                      </a:r>
                    </a:p>
                  </a:txBody>
                  <a:tcPr/>
                </a:tc>
                <a:tc>
                  <a:txBody>
                    <a:bodyPr/>
                    <a:lstStyle/>
                    <a:p>
                      <a:r>
                        <a:rPr lang="en-US" sz="1400" dirty="0"/>
                        <a:t>Level</a:t>
                      </a:r>
                    </a:p>
                  </a:txBody>
                  <a:tcPr/>
                </a:tc>
                <a:tc>
                  <a:txBody>
                    <a:bodyPr/>
                    <a:lstStyle/>
                    <a:p>
                      <a:r>
                        <a:rPr lang="en-US" sz="1400" dirty="0"/>
                        <a:t>PEIMS Collection</a:t>
                      </a:r>
                    </a:p>
                  </a:txBody>
                  <a:tcPr/>
                </a:tc>
                <a:tc>
                  <a:txBody>
                    <a:bodyPr/>
                    <a:lstStyle/>
                    <a:p>
                      <a:r>
                        <a:rPr lang="en-US" sz="1400" dirty="0"/>
                        <a:t>Applies to:</a:t>
                      </a:r>
                    </a:p>
                  </a:txBody>
                  <a:tcPr/>
                </a:tc>
                <a:extLst>
                  <a:ext uri="{0D108BD9-81ED-4DB2-BD59-A6C34878D82A}">
                    <a16:rowId xmlns:a16="http://schemas.microsoft.com/office/drawing/2014/main" val="796988387"/>
                  </a:ext>
                </a:extLst>
              </a:tr>
              <a:tr h="370840">
                <a:tc rowSpan="2">
                  <a:txBody>
                    <a:bodyPr/>
                    <a:lstStyle/>
                    <a:p>
                      <a:r>
                        <a:rPr lang="en-US" sz="1400" dirty="0"/>
                        <a:t>40100-0143</a:t>
                      </a:r>
                    </a:p>
                  </a:txBody>
                  <a:tcPr/>
                </a:tc>
                <a:tc>
                  <a:txBody>
                    <a:bodyPr/>
                    <a:lstStyle/>
                    <a:p>
                      <a:pPr marL="0" marR="0" algn="l" defTabSz="914400" rtl="0" eaLnBrk="1" latinLnBrk="0" hangingPunct="1">
                        <a:lnSpc>
                          <a:spcPct val="100000"/>
                        </a:lnSpc>
                        <a:spcBef>
                          <a:spcPts val="0"/>
                        </a:spcBef>
                        <a:spcAft>
                          <a:spcPts val="0"/>
                        </a:spcAft>
                      </a:pPr>
                      <a:r>
                        <a:rPr lang="en-US" sz="1400" kern="1200" dirty="0">
                          <a:solidFill>
                            <a:schemeClr val="dk1"/>
                          </a:solidFill>
                          <a:latin typeface="+mn-lt"/>
                          <a:ea typeface="+mn-ea"/>
                          <a:cs typeface="+mn-cs"/>
                        </a:rPr>
                        <a:t>If PARENTAL-PERMISSION-CODE is "G", then LEP-INDICATOR-CODE must be "0", "F", "S", "3", "4", or </a:t>
                      </a:r>
                      <a:r>
                        <a:rPr lang="en-US" sz="1400" kern="1200" dirty="0">
                          <a:solidFill>
                            <a:schemeClr val="dk1"/>
                          </a:solidFill>
                          <a:highlight>
                            <a:srgbClr val="FFFF00"/>
                          </a:highlight>
                          <a:latin typeface="+mn-lt"/>
                          <a:ea typeface="+mn-ea"/>
                          <a:cs typeface="+mn-cs"/>
                        </a:rPr>
                        <a:t>"5"</a:t>
                      </a:r>
                      <a:r>
                        <a:rPr lang="en-US" sz="1400" kern="1200" dirty="0">
                          <a:solidFill>
                            <a:schemeClr val="dk1"/>
                          </a:solidFill>
                          <a:latin typeface="+mn-lt"/>
                          <a:ea typeface="+mn-ea"/>
                          <a:cs typeface="+mn-cs"/>
                        </a:rPr>
                        <a:t>.</a:t>
                      </a:r>
                    </a:p>
                  </a:txBody>
                  <a:tcPr marL="45720" marR="45720"/>
                </a:tc>
                <a:tc rowSpan="2">
                  <a:txBody>
                    <a:bodyPr/>
                    <a:lstStyle/>
                    <a:p>
                      <a:r>
                        <a:rPr lang="en-US" sz="1400" dirty="0"/>
                        <a:t>F</a:t>
                      </a:r>
                    </a:p>
                  </a:txBody>
                  <a:tcPr/>
                </a:tc>
                <a:tc rowSpan="2">
                  <a:txBody>
                    <a:bodyPr/>
                    <a:lstStyle/>
                    <a:p>
                      <a:r>
                        <a:rPr lang="en-US" sz="1400" dirty="0"/>
                        <a:t>1</a:t>
                      </a:r>
                    </a:p>
                  </a:txBody>
                  <a:tcPr/>
                </a:tc>
                <a:tc rowSpan="2">
                  <a:txBody>
                    <a:bodyPr/>
                    <a:lstStyle/>
                    <a:p>
                      <a:r>
                        <a:rPr lang="en-US" sz="1400" dirty="0"/>
                        <a:t>District, </a:t>
                      </a:r>
                    </a:p>
                    <a:p>
                      <a:r>
                        <a:rPr lang="en-US" sz="1400" dirty="0"/>
                        <a:t>Campus,</a:t>
                      </a:r>
                    </a:p>
                    <a:p>
                      <a:r>
                        <a:rPr lang="en-US" sz="1400" dirty="0"/>
                        <a:t>Charter</a:t>
                      </a:r>
                    </a:p>
                    <a:p>
                      <a:endParaRPr lang="en-US" sz="1400" dirty="0"/>
                    </a:p>
                  </a:txBody>
                  <a:tcPr/>
                </a:tc>
                <a:extLst>
                  <a:ext uri="{0D108BD9-81ED-4DB2-BD59-A6C34878D82A}">
                    <a16:rowId xmlns:a16="http://schemas.microsoft.com/office/drawing/2014/main" val="3501745496"/>
                  </a:ext>
                </a:extLst>
              </a:tr>
              <a:tr h="370840">
                <a:tc vMerge="1">
                  <a:txBody>
                    <a:bodyPr/>
                    <a:lstStyle/>
                    <a:p>
                      <a:endParaRPr lang="en-US" sz="1200" dirty="0"/>
                    </a:p>
                  </a:txBody>
                  <a:tcPr/>
                </a:tc>
                <a:tc>
                  <a:txBody>
                    <a:bodyPr/>
                    <a:lstStyle/>
                    <a:p>
                      <a:pPr marL="0" marR="0" algn="l" defTabSz="914400" rtl="0" eaLnBrk="1" latinLnBrk="0" hangingPunct="1">
                        <a:lnSpc>
                          <a:spcPct val="100000"/>
                        </a:lnSpc>
                        <a:spcBef>
                          <a:spcPts val="0"/>
                        </a:spcBef>
                        <a:spcAft>
                          <a:spcPts val="0"/>
                        </a:spcAft>
                      </a:pPr>
                      <a:r>
                        <a:rPr lang="en-US" sz="1400" kern="1200" dirty="0">
                          <a:solidFill>
                            <a:schemeClr val="dk1"/>
                          </a:solidFill>
                          <a:latin typeface="+mn-lt"/>
                          <a:ea typeface="+mn-ea"/>
                          <a:cs typeface="+mn-cs"/>
                        </a:rPr>
                        <a:t>If a parent or guardian has approved the placement of a reclassified non-LEP/English proficient (EP) student the ESL Program, then the student must not be reported as LEP/English learner (EL) (0), or must be reported as a student reclassified from LEP/English learner (EL) Status and being monitored (F, S, 3, 4), </a:t>
                      </a:r>
                      <a:r>
                        <a:rPr lang="en-US" sz="1400" kern="1200" dirty="0">
                          <a:solidFill>
                            <a:schemeClr val="dk1"/>
                          </a:solidFill>
                          <a:highlight>
                            <a:srgbClr val="FFFF00"/>
                          </a:highlight>
                          <a:latin typeface="+mn-lt"/>
                          <a:ea typeface="+mn-ea"/>
                          <a:cs typeface="+mn-cs"/>
                        </a:rPr>
                        <a:t>or must be reported as a Former LEP/EL Student (5)</a:t>
                      </a:r>
                      <a:r>
                        <a:rPr lang="en-US" sz="1400" kern="1200" dirty="0">
                          <a:solidFill>
                            <a:schemeClr val="dk1"/>
                          </a:solidFill>
                          <a:latin typeface="+mn-lt"/>
                          <a:ea typeface="+mn-ea"/>
                          <a:cs typeface="+mn-cs"/>
                        </a:rPr>
                        <a:t>.</a:t>
                      </a:r>
                    </a:p>
                  </a:txBody>
                  <a:tcPr marL="45720" marR="45720"/>
                </a:tc>
                <a:tc vMerge="1">
                  <a:txBody>
                    <a:bodyPr/>
                    <a:lstStyle/>
                    <a:p>
                      <a:endParaRPr lang="en-US" sz="1200" dirty="0"/>
                    </a:p>
                  </a:txBody>
                  <a:tcPr/>
                </a:tc>
                <a:tc vMerge="1">
                  <a:txBody>
                    <a:bodyPr/>
                    <a:lstStyle/>
                    <a:p>
                      <a:endParaRPr lang="en-US" sz="1200" dirty="0"/>
                    </a:p>
                  </a:txBody>
                  <a:tcPr/>
                </a:tc>
                <a:tc vMerge="1">
                  <a:txBody>
                    <a:bodyPr/>
                    <a:lstStyle/>
                    <a:p>
                      <a:endParaRPr lang="en-US" sz="1200" dirty="0"/>
                    </a:p>
                  </a:txBody>
                  <a:tcPr/>
                </a:tc>
                <a:extLst>
                  <a:ext uri="{0D108BD9-81ED-4DB2-BD59-A6C34878D82A}">
                    <a16:rowId xmlns:a16="http://schemas.microsoft.com/office/drawing/2014/main" val="1539959222"/>
                  </a:ext>
                </a:extLst>
              </a:tr>
            </a:tbl>
          </a:graphicData>
        </a:graphic>
      </p:graphicFrame>
      <p:sp>
        <p:nvSpPr>
          <p:cNvPr id="5" name="Rectangle 4">
            <a:extLst>
              <a:ext uri="{FF2B5EF4-FFF2-40B4-BE49-F238E27FC236}">
                <a16:creationId xmlns:a16="http://schemas.microsoft.com/office/drawing/2014/main" id="{C68F67F6-F6E2-4C40-968F-9F24582F02D5}"/>
              </a:ext>
            </a:extLst>
          </p:cNvPr>
          <p:cNvSpPr/>
          <p:nvPr/>
        </p:nvSpPr>
        <p:spPr>
          <a:xfrm>
            <a:off x="350195" y="3798005"/>
            <a:ext cx="8443610" cy="923330"/>
          </a:xfrm>
          <a:prstGeom prst="rect">
            <a:avLst/>
          </a:prstGeom>
        </p:spPr>
        <p:txBody>
          <a:bodyPr wrap="square">
            <a:spAutoFit/>
          </a:bodyPr>
          <a:lstStyle/>
          <a:p>
            <a:pPr marL="285750" indent="-285750">
              <a:buFont typeface="Arial" panose="020B0604020202020204" pitchFamily="34" charset="0"/>
              <a:buChar char="•"/>
            </a:pPr>
            <a:r>
              <a:rPr lang="en-US" dirty="0"/>
              <a:t>Revision: Added LEP-INDICATOR-CODE "5"</a:t>
            </a:r>
          </a:p>
          <a:p>
            <a:pPr marL="285750" indent="-285750">
              <a:buFont typeface="Arial" panose="020B0604020202020204" pitchFamily="34" charset="0"/>
              <a:buChar char="•"/>
            </a:pPr>
            <a:r>
              <a:rPr lang="en-US" dirty="0"/>
              <a:t>Reason: To allow a student with PARENTAL-PERMISSION-CODE G to be reported as a Former LEP/EL student.</a:t>
            </a:r>
          </a:p>
        </p:txBody>
      </p:sp>
    </p:spTree>
    <p:extLst>
      <p:ext uri="{BB962C8B-B14F-4D97-AF65-F5344CB8AC3E}">
        <p14:creationId xmlns:p14="http://schemas.microsoft.com/office/powerpoint/2010/main" val="29155649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C2C82-CECC-4DC1-9797-B0F57C51BAA6}"/>
              </a:ext>
            </a:extLst>
          </p:cNvPr>
          <p:cNvSpPr>
            <a:spLocks noGrp="1"/>
          </p:cNvSpPr>
          <p:nvPr>
            <p:ph type="title"/>
          </p:nvPr>
        </p:nvSpPr>
        <p:spPr>
          <a:xfrm>
            <a:off x="486383" y="44380"/>
            <a:ext cx="7568119" cy="793820"/>
          </a:xfrm>
        </p:spPr>
        <p:txBody>
          <a:bodyPr>
            <a:normAutofit/>
          </a:bodyPr>
          <a:lstStyle/>
          <a:p>
            <a:r>
              <a:rPr lang="en-US" dirty="0"/>
              <a:t>Business VALIDATION Rules-Student</a:t>
            </a:r>
          </a:p>
        </p:txBody>
      </p:sp>
      <p:graphicFrame>
        <p:nvGraphicFramePr>
          <p:cNvPr id="6" name="Content Placeholder 5">
            <a:extLst>
              <a:ext uri="{FF2B5EF4-FFF2-40B4-BE49-F238E27FC236}">
                <a16:creationId xmlns:a16="http://schemas.microsoft.com/office/drawing/2014/main" id="{1CA9AB9B-438A-4B10-8E6F-5F437A1E9016}"/>
              </a:ext>
            </a:extLst>
          </p:cNvPr>
          <p:cNvGraphicFramePr>
            <a:graphicFrameLocks noGrp="1"/>
          </p:cNvGraphicFramePr>
          <p:nvPr>
            <p:ph idx="1"/>
            <p:extLst>
              <p:ext uri="{D42A27DB-BD31-4B8C-83A1-F6EECF244321}">
                <p14:modId xmlns:p14="http://schemas.microsoft.com/office/powerpoint/2010/main" val="1089084125"/>
              </p:ext>
            </p:extLst>
          </p:nvPr>
        </p:nvGraphicFramePr>
        <p:xfrm>
          <a:off x="350195" y="989147"/>
          <a:ext cx="8443610" cy="2834640"/>
        </p:xfrm>
        <a:graphic>
          <a:graphicData uri="http://schemas.openxmlformats.org/drawingml/2006/table">
            <a:tbl>
              <a:tblPr firstRow="1" bandRow="1">
                <a:tableStyleId>{5C22544A-7EE6-4342-B048-85BDC9FD1C3A}</a:tableStyleId>
              </a:tblPr>
              <a:tblGrid>
                <a:gridCol w="729575">
                  <a:extLst>
                    <a:ext uri="{9D8B030D-6E8A-4147-A177-3AD203B41FA5}">
                      <a16:colId xmlns:a16="http://schemas.microsoft.com/office/drawing/2014/main" val="914786228"/>
                    </a:ext>
                  </a:extLst>
                </a:gridCol>
                <a:gridCol w="4708187">
                  <a:extLst>
                    <a:ext uri="{9D8B030D-6E8A-4147-A177-3AD203B41FA5}">
                      <a16:colId xmlns:a16="http://schemas.microsoft.com/office/drawing/2014/main" val="76551550"/>
                    </a:ext>
                  </a:extLst>
                </a:gridCol>
                <a:gridCol w="894944">
                  <a:extLst>
                    <a:ext uri="{9D8B030D-6E8A-4147-A177-3AD203B41FA5}">
                      <a16:colId xmlns:a16="http://schemas.microsoft.com/office/drawing/2014/main" val="329940339"/>
                    </a:ext>
                  </a:extLst>
                </a:gridCol>
                <a:gridCol w="1147864">
                  <a:extLst>
                    <a:ext uri="{9D8B030D-6E8A-4147-A177-3AD203B41FA5}">
                      <a16:colId xmlns:a16="http://schemas.microsoft.com/office/drawing/2014/main" val="2648978631"/>
                    </a:ext>
                  </a:extLst>
                </a:gridCol>
                <a:gridCol w="963040">
                  <a:extLst>
                    <a:ext uri="{9D8B030D-6E8A-4147-A177-3AD203B41FA5}">
                      <a16:colId xmlns:a16="http://schemas.microsoft.com/office/drawing/2014/main" val="1294258352"/>
                    </a:ext>
                  </a:extLst>
                </a:gridCol>
              </a:tblGrid>
              <a:tr h="370840">
                <a:tc>
                  <a:txBody>
                    <a:bodyPr/>
                    <a:lstStyle/>
                    <a:p>
                      <a:r>
                        <a:rPr lang="en-US" sz="1400" dirty="0"/>
                        <a:t>Rule</a:t>
                      </a:r>
                    </a:p>
                  </a:txBody>
                  <a:tcPr/>
                </a:tc>
                <a:tc>
                  <a:txBody>
                    <a:bodyPr/>
                    <a:lstStyle/>
                    <a:p>
                      <a:r>
                        <a:rPr lang="en-US" sz="1400" dirty="0"/>
                        <a:t>Text/Meaning</a:t>
                      </a:r>
                    </a:p>
                  </a:txBody>
                  <a:tcPr/>
                </a:tc>
                <a:tc>
                  <a:txBody>
                    <a:bodyPr/>
                    <a:lstStyle/>
                    <a:p>
                      <a:r>
                        <a:rPr lang="en-US" sz="1400" dirty="0"/>
                        <a:t>Level</a:t>
                      </a:r>
                    </a:p>
                  </a:txBody>
                  <a:tcPr/>
                </a:tc>
                <a:tc>
                  <a:txBody>
                    <a:bodyPr/>
                    <a:lstStyle/>
                    <a:p>
                      <a:r>
                        <a:rPr lang="en-US" sz="1400" dirty="0"/>
                        <a:t>PEIMS Submission</a:t>
                      </a:r>
                    </a:p>
                  </a:txBody>
                  <a:tcPr/>
                </a:tc>
                <a:tc>
                  <a:txBody>
                    <a:bodyPr/>
                    <a:lstStyle/>
                    <a:p>
                      <a:r>
                        <a:rPr lang="en-US" sz="1400" dirty="0"/>
                        <a:t>Applies to:</a:t>
                      </a:r>
                    </a:p>
                  </a:txBody>
                  <a:tcPr/>
                </a:tc>
                <a:extLst>
                  <a:ext uri="{0D108BD9-81ED-4DB2-BD59-A6C34878D82A}">
                    <a16:rowId xmlns:a16="http://schemas.microsoft.com/office/drawing/2014/main" val="796988387"/>
                  </a:ext>
                </a:extLst>
              </a:tr>
              <a:tr h="370840">
                <a:tc rowSpan="2">
                  <a:txBody>
                    <a:bodyPr/>
                    <a:lstStyle/>
                    <a:p>
                      <a:r>
                        <a:rPr lang="en-US" sz="1400" dirty="0"/>
                        <a:t>40110-0013</a:t>
                      </a:r>
                    </a:p>
                  </a:txBody>
                  <a:tcPr/>
                </a:tc>
                <a:tc>
                  <a:txBody>
                    <a:bodyPr/>
                    <a:lstStyle/>
                    <a:p>
                      <a:pPr marL="0" marR="0" algn="l" defTabSz="914400" rtl="0" eaLnBrk="1" latinLnBrk="0" hangingPunct="1">
                        <a:lnSpc>
                          <a:spcPct val="100000"/>
                        </a:lnSpc>
                        <a:spcBef>
                          <a:spcPts val="0"/>
                        </a:spcBef>
                        <a:spcAft>
                          <a:spcPts val="0"/>
                        </a:spcAft>
                      </a:pPr>
                      <a:r>
                        <a:rPr lang="en-US" sz="1400" kern="1200" dirty="0">
                          <a:solidFill>
                            <a:schemeClr val="dk1"/>
                          </a:solidFill>
                          <a:latin typeface="+mn-lt"/>
                          <a:ea typeface="+mn-ea"/>
                          <a:cs typeface="+mn-cs"/>
                        </a:rPr>
                        <a:t>If PARENTAL-PERMISSION-CODE is "3", then LEP-INDICATOR-CODE must not be "1", </a:t>
                      </a:r>
                      <a:r>
                        <a:rPr lang="en-US" sz="1400" kern="1200" dirty="0">
                          <a:solidFill>
                            <a:schemeClr val="dk1"/>
                          </a:solidFill>
                          <a:highlight>
                            <a:srgbClr val="FFFF00"/>
                          </a:highlight>
                          <a:latin typeface="+mn-lt"/>
                          <a:ea typeface="+mn-ea"/>
                          <a:cs typeface="+mn-cs"/>
                        </a:rPr>
                        <a:t>and either</a:t>
                      </a:r>
                      <a:r>
                        <a:rPr lang="en-US" sz="1400" kern="1200" dirty="0">
                          <a:solidFill>
                            <a:schemeClr val="dk1"/>
                          </a:solidFill>
                          <a:latin typeface="+mn-lt"/>
                          <a:ea typeface="+mn-ea"/>
                          <a:cs typeface="+mn-cs"/>
                        </a:rPr>
                        <a:t> BILINGUAL-PROGRAM-TYPE-CODE must not be "0" </a:t>
                      </a:r>
                      <a:r>
                        <a:rPr lang="en-US" sz="1400" kern="1200" dirty="0">
                          <a:solidFill>
                            <a:schemeClr val="dk1"/>
                          </a:solidFill>
                          <a:highlight>
                            <a:srgbClr val="FFFF00"/>
                          </a:highlight>
                          <a:latin typeface="+mn-lt"/>
                          <a:ea typeface="+mn-ea"/>
                          <a:cs typeface="+mn-cs"/>
                        </a:rPr>
                        <a:t>or ALTERNATIVE-LANGUAGE-PROGRAM-CODE must be "01"</a:t>
                      </a:r>
                      <a:r>
                        <a:rPr lang="en-US" sz="1400" kern="1200" dirty="0">
                          <a:solidFill>
                            <a:schemeClr val="dk1"/>
                          </a:solidFill>
                          <a:latin typeface="+mn-lt"/>
                          <a:ea typeface="+mn-ea"/>
                          <a:cs typeface="+mn-cs"/>
                        </a:rPr>
                        <a:t>.</a:t>
                      </a:r>
                    </a:p>
                  </a:txBody>
                  <a:tcPr marL="45720" marR="45720"/>
                </a:tc>
                <a:tc rowSpan="2">
                  <a:txBody>
                    <a:bodyPr/>
                    <a:lstStyle/>
                    <a:p>
                      <a:r>
                        <a:rPr lang="en-US" sz="1400" dirty="0"/>
                        <a:t>F</a:t>
                      </a:r>
                    </a:p>
                  </a:txBody>
                  <a:tcPr/>
                </a:tc>
                <a:tc rowSpan="2">
                  <a:txBody>
                    <a:bodyPr/>
                    <a:lstStyle/>
                    <a:p>
                      <a:r>
                        <a:rPr lang="en-US" sz="1400" dirty="0"/>
                        <a:t>1</a:t>
                      </a:r>
                    </a:p>
                  </a:txBody>
                  <a:tcPr/>
                </a:tc>
                <a:tc rowSpan="2">
                  <a:txBody>
                    <a:bodyPr/>
                    <a:lstStyle/>
                    <a:p>
                      <a:r>
                        <a:rPr lang="en-US" sz="1400" dirty="0"/>
                        <a:t>District, </a:t>
                      </a:r>
                    </a:p>
                    <a:p>
                      <a:r>
                        <a:rPr lang="en-US" sz="1400" dirty="0"/>
                        <a:t>Campus,</a:t>
                      </a:r>
                    </a:p>
                    <a:p>
                      <a:r>
                        <a:rPr lang="en-US" sz="1400" dirty="0"/>
                        <a:t>Charter</a:t>
                      </a:r>
                    </a:p>
                    <a:p>
                      <a:endParaRPr lang="en-US" sz="1400" dirty="0"/>
                    </a:p>
                  </a:txBody>
                  <a:tcPr/>
                </a:tc>
                <a:extLst>
                  <a:ext uri="{0D108BD9-81ED-4DB2-BD59-A6C34878D82A}">
                    <a16:rowId xmlns:a16="http://schemas.microsoft.com/office/drawing/2014/main" val="3501745496"/>
                  </a:ext>
                </a:extLst>
              </a:tr>
              <a:tr h="370840">
                <a:tc vMerge="1">
                  <a:txBody>
                    <a:bodyPr/>
                    <a:lstStyle/>
                    <a:p>
                      <a:endParaRPr lang="en-US" sz="1200" dirty="0"/>
                    </a:p>
                  </a:txBody>
                  <a:tcPr/>
                </a:tc>
                <a:tc>
                  <a:txBody>
                    <a:bodyPr/>
                    <a:lstStyle/>
                    <a:p>
                      <a:pPr marL="0" marR="0" algn="l" defTabSz="914400" rtl="0" eaLnBrk="1" latinLnBrk="0" hangingPunct="1">
                        <a:lnSpc>
                          <a:spcPct val="100000"/>
                        </a:lnSpc>
                        <a:spcBef>
                          <a:spcPts val="0"/>
                        </a:spcBef>
                        <a:spcAft>
                          <a:spcPts val="0"/>
                        </a:spcAft>
                      </a:pPr>
                      <a:r>
                        <a:rPr lang="en-US" sz="1400" kern="1200" dirty="0">
                          <a:solidFill>
                            <a:schemeClr val="dk1"/>
                          </a:solidFill>
                          <a:latin typeface="+mn-lt"/>
                          <a:ea typeface="+mn-ea"/>
                          <a:cs typeface="+mn-cs"/>
                        </a:rPr>
                        <a:t>If TX-ParentalPermission indicates a parent or guardian has requested placement of a non-LEP/English proficient (EP) student in the Bilingual Program, then the student must not be reported as LEP/English learner (EL), and the student must be reported as either participating in the Bilingual Program or an Alternative Bilingual Language Program (01).</a:t>
                      </a:r>
                    </a:p>
                  </a:txBody>
                  <a:tcPr marL="45720" marR="45720"/>
                </a:tc>
                <a:tc vMerge="1">
                  <a:txBody>
                    <a:bodyPr/>
                    <a:lstStyle/>
                    <a:p>
                      <a:endParaRPr lang="en-US" sz="1200" dirty="0"/>
                    </a:p>
                  </a:txBody>
                  <a:tcPr/>
                </a:tc>
                <a:tc vMerge="1">
                  <a:txBody>
                    <a:bodyPr/>
                    <a:lstStyle/>
                    <a:p>
                      <a:endParaRPr lang="en-US" sz="1200" dirty="0"/>
                    </a:p>
                  </a:txBody>
                  <a:tcPr/>
                </a:tc>
                <a:tc vMerge="1">
                  <a:txBody>
                    <a:bodyPr/>
                    <a:lstStyle/>
                    <a:p>
                      <a:endParaRPr lang="en-US" sz="1200" dirty="0"/>
                    </a:p>
                  </a:txBody>
                  <a:tcPr/>
                </a:tc>
                <a:extLst>
                  <a:ext uri="{0D108BD9-81ED-4DB2-BD59-A6C34878D82A}">
                    <a16:rowId xmlns:a16="http://schemas.microsoft.com/office/drawing/2014/main" val="1539959222"/>
                  </a:ext>
                </a:extLst>
              </a:tr>
            </a:tbl>
          </a:graphicData>
        </a:graphic>
      </p:graphicFrame>
      <p:sp>
        <p:nvSpPr>
          <p:cNvPr id="5" name="Rectangle 4">
            <a:extLst>
              <a:ext uri="{FF2B5EF4-FFF2-40B4-BE49-F238E27FC236}">
                <a16:creationId xmlns:a16="http://schemas.microsoft.com/office/drawing/2014/main" id="{C68F67F6-F6E2-4C40-968F-9F24582F02D5}"/>
              </a:ext>
            </a:extLst>
          </p:cNvPr>
          <p:cNvSpPr/>
          <p:nvPr/>
        </p:nvSpPr>
        <p:spPr>
          <a:xfrm>
            <a:off x="350195" y="3974734"/>
            <a:ext cx="8443610" cy="1477328"/>
          </a:xfrm>
          <a:prstGeom prst="rect">
            <a:avLst/>
          </a:prstGeom>
        </p:spPr>
        <p:txBody>
          <a:bodyPr wrap="square">
            <a:spAutoFit/>
          </a:bodyPr>
          <a:lstStyle/>
          <a:p>
            <a:pPr marL="285750" indent="-285750">
              <a:buFont typeface="Arial" panose="020B0604020202020204" pitchFamily="34" charset="0"/>
              <a:buChar char="•"/>
            </a:pPr>
            <a:r>
              <a:rPr lang="en-US" dirty="0"/>
              <a:t>Revision: Reworded and added  'and either…..or ALTERNATIVE-LANGUAGE-PROGRAM-CODE must be "01" '</a:t>
            </a:r>
          </a:p>
          <a:p>
            <a:pPr marL="285750" indent="-285750">
              <a:buFont typeface="Arial" panose="020B0604020202020204" pitchFamily="34" charset="0"/>
              <a:buChar char="•"/>
            </a:pPr>
            <a:r>
              <a:rPr lang="en-US" dirty="0"/>
              <a:t>Reason: To allow a student with PARENTAL-PERMISSION-CODE 3 to be reported as participating in either a Bilingual Program or an Alternative Bilingual Language Program.</a:t>
            </a:r>
          </a:p>
        </p:txBody>
      </p:sp>
    </p:spTree>
    <p:extLst>
      <p:ext uri="{BB962C8B-B14F-4D97-AF65-F5344CB8AC3E}">
        <p14:creationId xmlns:p14="http://schemas.microsoft.com/office/powerpoint/2010/main" val="3046311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C2C82-CECC-4DC1-9797-B0F57C51BAA6}"/>
              </a:ext>
            </a:extLst>
          </p:cNvPr>
          <p:cNvSpPr>
            <a:spLocks noGrp="1"/>
          </p:cNvSpPr>
          <p:nvPr>
            <p:ph type="title"/>
          </p:nvPr>
        </p:nvSpPr>
        <p:spPr>
          <a:xfrm>
            <a:off x="486383" y="44380"/>
            <a:ext cx="7568119" cy="793820"/>
          </a:xfrm>
        </p:spPr>
        <p:txBody>
          <a:bodyPr>
            <a:normAutofit/>
          </a:bodyPr>
          <a:lstStyle/>
          <a:p>
            <a:r>
              <a:rPr lang="en-US" dirty="0"/>
              <a:t>Business VALIDATION Rules-Student</a:t>
            </a:r>
          </a:p>
        </p:txBody>
      </p:sp>
      <p:graphicFrame>
        <p:nvGraphicFramePr>
          <p:cNvPr id="6" name="Content Placeholder 5">
            <a:extLst>
              <a:ext uri="{FF2B5EF4-FFF2-40B4-BE49-F238E27FC236}">
                <a16:creationId xmlns:a16="http://schemas.microsoft.com/office/drawing/2014/main" id="{1CA9AB9B-438A-4B10-8E6F-5F437A1E9016}"/>
              </a:ext>
            </a:extLst>
          </p:cNvPr>
          <p:cNvGraphicFramePr>
            <a:graphicFrameLocks noGrp="1"/>
          </p:cNvGraphicFramePr>
          <p:nvPr>
            <p:ph idx="1"/>
            <p:extLst>
              <p:ext uri="{D42A27DB-BD31-4B8C-83A1-F6EECF244321}">
                <p14:modId xmlns:p14="http://schemas.microsoft.com/office/powerpoint/2010/main" val="2304115165"/>
              </p:ext>
            </p:extLst>
          </p:nvPr>
        </p:nvGraphicFramePr>
        <p:xfrm>
          <a:off x="350195" y="989147"/>
          <a:ext cx="8443610" cy="2834640"/>
        </p:xfrm>
        <a:graphic>
          <a:graphicData uri="http://schemas.openxmlformats.org/drawingml/2006/table">
            <a:tbl>
              <a:tblPr firstRow="1" bandRow="1">
                <a:tableStyleId>{5C22544A-7EE6-4342-B048-85BDC9FD1C3A}</a:tableStyleId>
              </a:tblPr>
              <a:tblGrid>
                <a:gridCol w="729575">
                  <a:extLst>
                    <a:ext uri="{9D8B030D-6E8A-4147-A177-3AD203B41FA5}">
                      <a16:colId xmlns:a16="http://schemas.microsoft.com/office/drawing/2014/main" val="914786228"/>
                    </a:ext>
                  </a:extLst>
                </a:gridCol>
                <a:gridCol w="4708187">
                  <a:extLst>
                    <a:ext uri="{9D8B030D-6E8A-4147-A177-3AD203B41FA5}">
                      <a16:colId xmlns:a16="http://schemas.microsoft.com/office/drawing/2014/main" val="76551550"/>
                    </a:ext>
                  </a:extLst>
                </a:gridCol>
                <a:gridCol w="894944">
                  <a:extLst>
                    <a:ext uri="{9D8B030D-6E8A-4147-A177-3AD203B41FA5}">
                      <a16:colId xmlns:a16="http://schemas.microsoft.com/office/drawing/2014/main" val="329940339"/>
                    </a:ext>
                  </a:extLst>
                </a:gridCol>
                <a:gridCol w="1147864">
                  <a:extLst>
                    <a:ext uri="{9D8B030D-6E8A-4147-A177-3AD203B41FA5}">
                      <a16:colId xmlns:a16="http://schemas.microsoft.com/office/drawing/2014/main" val="2648978631"/>
                    </a:ext>
                  </a:extLst>
                </a:gridCol>
                <a:gridCol w="963040">
                  <a:extLst>
                    <a:ext uri="{9D8B030D-6E8A-4147-A177-3AD203B41FA5}">
                      <a16:colId xmlns:a16="http://schemas.microsoft.com/office/drawing/2014/main" val="1294258352"/>
                    </a:ext>
                  </a:extLst>
                </a:gridCol>
              </a:tblGrid>
              <a:tr h="370840">
                <a:tc>
                  <a:txBody>
                    <a:bodyPr/>
                    <a:lstStyle/>
                    <a:p>
                      <a:r>
                        <a:rPr lang="en-US" sz="1400" dirty="0"/>
                        <a:t>Rule</a:t>
                      </a:r>
                    </a:p>
                  </a:txBody>
                  <a:tcPr/>
                </a:tc>
                <a:tc>
                  <a:txBody>
                    <a:bodyPr/>
                    <a:lstStyle/>
                    <a:p>
                      <a:r>
                        <a:rPr lang="en-US" sz="1400" dirty="0"/>
                        <a:t>Text/Meaning</a:t>
                      </a:r>
                    </a:p>
                  </a:txBody>
                  <a:tcPr/>
                </a:tc>
                <a:tc>
                  <a:txBody>
                    <a:bodyPr/>
                    <a:lstStyle/>
                    <a:p>
                      <a:r>
                        <a:rPr lang="en-US" sz="1400" dirty="0"/>
                        <a:t>Level</a:t>
                      </a:r>
                    </a:p>
                  </a:txBody>
                  <a:tcPr/>
                </a:tc>
                <a:tc>
                  <a:txBody>
                    <a:bodyPr/>
                    <a:lstStyle/>
                    <a:p>
                      <a:r>
                        <a:rPr lang="en-US" sz="1400" dirty="0"/>
                        <a:t>PEIMS Submission</a:t>
                      </a:r>
                    </a:p>
                  </a:txBody>
                  <a:tcPr/>
                </a:tc>
                <a:tc>
                  <a:txBody>
                    <a:bodyPr/>
                    <a:lstStyle/>
                    <a:p>
                      <a:r>
                        <a:rPr lang="en-US" sz="1400" dirty="0"/>
                        <a:t>Applies to:</a:t>
                      </a:r>
                    </a:p>
                  </a:txBody>
                  <a:tcPr/>
                </a:tc>
                <a:extLst>
                  <a:ext uri="{0D108BD9-81ED-4DB2-BD59-A6C34878D82A}">
                    <a16:rowId xmlns:a16="http://schemas.microsoft.com/office/drawing/2014/main" val="796988387"/>
                  </a:ext>
                </a:extLst>
              </a:tr>
              <a:tr h="370840">
                <a:tc rowSpan="2">
                  <a:txBody>
                    <a:bodyPr/>
                    <a:lstStyle/>
                    <a:p>
                      <a:r>
                        <a:rPr lang="en-US" sz="1400" dirty="0"/>
                        <a:t>40110-0195</a:t>
                      </a:r>
                    </a:p>
                  </a:txBody>
                  <a:tcPr/>
                </a:tc>
                <a:tc>
                  <a:txBody>
                    <a:bodyPr/>
                    <a:lstStyle/>
                    <a:p>
                      <a:pPr marL="0" marR="0" algn="l" defTabSz="914400" rtl="0" eaLnBrk="1" latinLnBrk="0" hangingPunct="1">
                        <a:lnSpc>
                          <a:spcPct val="100000"/>
                        </a:lnSpc>
                        <a:spcBef>
                          <a:spcPts val="0"/>
                        </a:spcBef>
                        <a:spcAft>
                          <a:spcPts val="0"/>
                        </a:spcAft>
                      </a:pPr>
                      <a:r>
                        <a:rPr lang="en-US" sz="1400" kern="1200" dirty="0">
                          <a:solidFill>
                            <a:schemeClr val="dk1"/>
                          </a:solidFill>
                          <a:latin typeface="+mn-lt"/>
                          <a:ea typeface="+mn-ea"/>
                          <a:cs typeface="+mn-cs"/>
                        </a:rPr>
                        <a:t>If PARENTAL-PERMISSION-CODE is "H", then LEP-INDICATOR-CODE must not be "1", </a:t>
                      </a:r>
                      <a:r>
                        <a:rPr lang="en-US" sz="1400" kern="1200" dirty="0">
                          <a:solidFill>
                            <a:schemeClr val="dk1"/>
                          </a:solidFill>
                          <a:highlight>
                            <a:srgbClr val="FFFF00"/>
                          </a:highlight>
                          <a:latin typeface="+mn-lt"/>
                          <a:ea typeface="+mn-ea"/>
                          <a:cs typeface="+mn-cs"/>
                        </a:rPr>
                        <a:t>and either</a:t>
                      </a:r>
                      <a:r>
                        <a:rPr lang="en-US" sz="1400" kern="1200" dirty="0">
                          <a:solidFill>
                            <a:schemeClr val="dk1"/>
                          </a:solidFill>
                          <a:latin typeface="+mn-lt"/>
                          <a:ea typeface="+mn-ea"/>
                          <a:cs typeface="+mn-cs"/>
                        </a:rPr>
                        <a:t> ESL-PROGRAM-TYPE-CODE must not be "0" </a:t>
                      </a:r>
                      <a:r>
                        <a:rPr lang="en-US" sz="1400" kern="1200" dirty="0">
                          <a:solidFill>
                            <a:schemeClr val="dk1"/>
                          </a:solidFill>
                          <a:highlight>
                            <a:srgbClr val="FFFF00"/>
                          </a:highlight>
                          <a:latin typeface="+mn-lt"/>
                          <a:ea typeface="+mn-ea"/>
                          <a:cs typeface="+mn-cs"/>
                        </a:rPr>
                        <a:t>or ALTERNATIVE-LANGUAGE-PROGRAM-CODE must be "02"</a:t>
                      </a:r>
                      <a:r>
                        <a:rPr lang="en-US" sz="1400" kern="1200" dirty="0">
                          <a:solidFill>
                            <a:schemeClr val="dk1"/>
                          </a:solidFill>
                          <a:latin typeface="+mn-lt"/>
                          <a:ea typeface="+mn-ea"/>
                          <a:cs typeface="+mn-cs"/>
                        </a:rPr>
                        <a:t>.</a:t>
                      </a:r>
                    </a:p>
                  </a:txBody>
                  <a:tcPr marL="45720" marR="45720"/>
                </a:tc>
                <a:tc rowSpan="2">
                  <a:txBody>
                    <a:bodyPr/>
                    <a:lstStyle/>
                    <a:p>
                      <a:r>
                        <a:rPr lang="en-US" sz="1400" dirty="0"/>
                        <a:t>F</a:t>
                      </a:r>
                    </a:p>
                  </a:txBody>
                  <a:tcPr/>
                </a:tc>
                <a:tc rowSpan="2">
                  <a:txBody>
                    <a:bodyPr/>
                    <a:lstStyle/>
                    <a:p>
                      <a:r>
                        <a:rPr lang="en-US" sz="1400" dirty="0"/>
                        <a:t>1</a:t>
                      </a:r>
                    </a:p>
                  </a:txBody>
                  <a:tcPr/>
                </a:tc>
                <a:tc rowSpan="2">
                  <a:txBody>
                    <a:bodyPr/>
                    <a:lstStyle/>
                    <a:p>
                      <a:r>
                        <a:rPr lang="en-US" sz="1400" dirty="0"/>
                        <a:t>District, </a:t>
                      </a:r>
                    </a:p>
                    <a:p>
                      <a:r>
                        <a:rPr lang="en-US" sz="1400" dirty="0"/>
                        <a:t>Campus,</a:t>
                      </a:r>
                    </a:p>
                    <a:p>
                      <a:r>
                        <a:rPr lang="en-US" sz="1400" dirty="0"/>
                        <a:t>Charter</a:t>
                      </a:r>
                    </a:p>
                    <a:p>
                      <a:endParaRPr lang="en-US" sz="1400" dirty="0"/>
                    </a:p>
                  </a:txBody>
                  <a:tcPr/>
                </a:tc>
                <a:extLst>
                  <a:ext uri="{0D108BD9-81ED-4DB2-BD59-A6C34878D82A}">
                    <a16:rowId xmlns:a16="http://schemas.microsoft.com/office/drawing/2014/main" val="3501745496"/>
                  </a:ext>
                </a:extLst>
              </a:tr>
              <a:tr h="370840">
                <a:tc vMerge="1">
                  <a:txBody>
                    <a:bodyPr/>
                    <a:lstStyle/>
                    <a:p>
                      <a:endParaRPr lang="en-US" sz="1200" dirty="0"/>
                    </a:p>
                  </a:txBody>
                  <a:tcPr/>
                </a:tc>
                <a:tc>
                  <a:txBody>
                    <a:bodyPr/>
                    <a:lstStyle/>
                    <a:p>
                      <a:pPr marL="0" marR="0" algn="l" defTabSz="914400" rtl="0" eaLnBrk="1" latinLnBrk="0" hangingPunct="1">
                        <a:lnSpc>
                          <a:spcPct val="100000"/>
                        </a:lnSpc>
                        <a:spcBef>
                          <a:spcPts val="0"/>
                        </a:spcBef>
                        <a:spcAft>
                          <a:spcPts val="0"/>
                        </a:spcAft>
                      </a:pPr>
                      <a:r>
                        <a:rPr lang="en-US" sz="1400" kern="1200" dirty="0">
                          <a:solidFill>
                            <a:schemeClr val="dk1"/>
                          </a:solidFill>
                          <a:latin typeface="+mn-lt"/>
                          <a:ea typeface="+mn-ea"/>
                          <a:cs typeface="+mn-cs"/>
                        </a:rPr>
                        <a:t>If TX-ParentalPermission indicates a parent or guardian has requested placement of a non-LEP/English proficient (EP) student in the ESL Program, then the student must not be reported as LEP/English learner (EL), and the student must be reported as participating in the ESL Program or an Alternative ESL Language Program (02).</a:t>
                      </a:r>
                    </a:p>
                  </a:txBody>
                  <a:tcPr marL="45720" marR="45720"/>
                </a:tc>
                <a:tc vMerge="1">
                  <a:txBody>
                    <a:bodyPr/>
                    <a:lstStyle/>
                    <a:p>
                      <a:endParaRPr lang="en-US" sz="1200" dirty="0"/>
                    </a:p>
                  </a:txBody>
                  <a:tcPr/>
                </a:tc>
                <a:tc vMerge="1">
                  <a:txBody>
                    <a:bodyPr/>
                    <a:lstStyle/>
                    <a:p>
                      <a:endParaRPr lang="en-US" sz="1200" dirty="0"/>
                    </a:p>
                  </a:txBody>
                  <a:tcPr/>
                </a:tc>
                <a:tc vMerge="1">
                  <a:txBody>
                    <a:bodyPr/>
                    <a:lstStyle/>
                    <a:p>
                      <a:endParaRPr lang="en-US" sz="1200" dirty="0"/>
                    </a:p>
                  </a:txBody>
                  <a:tcPr/>
                </a:tc>
                <a:extLst>
                  <a:ext uri="{0D108BD9-81ED-4DB2-BD59-A6C34878D82A}">
                    <a16:rowId xmlns:a16="http://schemas.microsoft.com/office/drawing/2014/main" val="1539959222"/>
                  </a:ext>
                </a:extLst>
              </a:tr>
            </a:tbl>
          </a:graphicData>
        </a:graphic>
      </p:graphicFrame>
      <p:sp>
        <p:nvSpPr>
          <p:cNvPr id="5" name="Rectangle 4">
            <a:extLst>
              <a:ext uri="{FF2B5EF4-FFF2-40B4-BE49-F238E27FC236}">
                <a16:creationId xmlns:a16="http://schemas.microsoft.com/office/drawing/2014/main" id="{C68F67F6-F6E2-4C40-968F-9F24582F02D5}"/>
              </a:ext>
            </a:extLst>
          </p:cNvPr>
          <p:cNvSpPr/>
          <p:nvPr/>
        </p:nvSpPr>
        <p:spPr>
          <a:xfrm>
            <a:off x="350195" y="4074843"/>
            <a:ext cx="8443610" cy="1200329"/>
          </a:xfrm>
          <a:prstGeom prst="rect">
            <a:avLst/>
          </a:prstGeom>
        </p:spPr>
        <p:txBody>
          <a:bodyPr wrap="square">
            <a:spAutoFit/>
          </a:bodyPr>
          <a:lstStyle/>
          <a:p>
            <a:pPr marL="285750" indent="-285750">
              <a:buFont typeface="Arial" panose="020B0604020202020204" pitchFamily="34" charset="0"/>
              <a:buChar char="•"/>
            </a:pPr>
            <a:r>
              <a:rPr lang="en-US" dirty="0"/>
              <a:t>Revision: Reworded and added  'and either…..or ALTERNATIVE-LANGUAGE-PROGRAM-CODE must be "02" '</a:t>
            </a:r>
          </a:p>
          <a:p>
            <a:pPr marL="285750" indent="-285750">
              <a:buFont typeface="Arial" panose="020B0604020202020204" pitchFamily="34" charset="0"/>
              <a:buChar char="•"/>
            </a:pPr>
            <a:r>
              <a:rPr lang="en-US" dirty="0"/>
              <a:t>Reason: To allow a student with PARENTAL-PERMISSION-CODE H to be reported as participating in either an ESL Program or an Alternative ESL Language Program.</a:t>
            </a:r>
          </a:p>
        </p:txBody>
      </p:sp>
    </p:spTree>
    <p:extLst>
      <p:ext uri="{BB962C8B-B14F-4D97-AF65-F5344CB8AC3E}">
        <p14:creationId xmlns:p14="http://schemas.microsoft.com/office/powerpoint/2010/main" val="38246577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C2C82-CECC-4DC1-9797-B0F57C51BAA6}"/>
              </a:ext>
            </a:extLst>
          </p:cNvPr>
          <p:cNvSpPr>
            <a:spLocks noGrp="1"/>
          </p:cNvSpPr>
          <p:nvPr>
            <p:ph type="title"/>
          </p:nvPr>
        </p:nvSpPr>
        <p:spPr>
          <a:xfrm>
            <a:off x="486383" y="44380"/>
            <a:ext cx="7568119" cy="793820"/>
          </a:xfrm>
        </p:spPr>
        <p:txBody>
          <a:bodyPr>
            <a:normAutofit/>
          </a:bodyPr>
          <a:lstStyle/>
          <a:p>
            <a:r>
              <a:rPr lang="en-US" dirty="0"/>
              <a:t>Business VALIDATION Rules-Student</a:t>
            </a:r>
          </a:p>
        </p:txBody>
      </p:sp>
      <p:graphicFrame>
        <p:nvGraphicFramePr>
          <p:cNvPr id="6" name="Content Placeholder 5">
            <a:extLst>
              <a:ext uri="{FF2B5EF4-FFF2-40B4-BE49-F238E27FC236}">
                <a16:creationId xmlns:a16="http://schemas.microsoft.com/office/drawing/2014/main" id="{1CA9AB9B-438A-4B10-8E6F-5F437A1E9016}"/>
              </a:ext>
            </a:extLst>
          </p:cNvPr>
          <p:cNvGraphicFramePr>
            <a:graphicFrameLocks noGrp="1"/>
          </p:cNvGraphicFramePr>
          <p:nvPr>
            <p:ph idx="1"/>
            <p:extLst>
              <p:ext uri="{D42A27DB-BD31-4B8C-83A1-F6EECF244321}">
                <p14:modId xmlns:p14="http://schemas.microsoft.com/office/powerpoint/2010/main" val="350558987"/>
              </p:ext>
            </p:extLst>
          </p:nvPr>
        </p:nvGraphicFramePr>
        <p:xfrm>
          <a:off x="350195" y="989147"/>
          <a:ext cx="8443610" cy="3017520"/>
        </p:xfrm>
        <a:graphic>
          <a:graphicData uri="http://schemas.openxmlformats.org/drawingml/2006/table">
            <a:tbl>
              <a:tblPr firstRow="1" bandRow="1">
                <a:tableStyleId>{5C22544A-7EE6-4342-B048-85BDC9FD1C3A}</a:tableStyleId>
              </a:tblPr>
              <a:tblGrid>
                <a:gridCol w="729575">
                  <a:extLst>
                    <a:ext uri="{9D8B030D-6E8A-4147-A177-3AD203B41FA5}">
                      <a16:colId xmlns:a16="http://schemas.microsoft.com/office/drawing/2014/main" val="914786228"/>
                    </a:ext>
                  </a:extLst>
                </a:gridCol>
                <a:gridCol w="4708187">
                  <a:extLst>
                    <a:ext uri="{9D8B030D-6E8A-4147-A177-3AD203B41FA5}">
                      <a16:colId xmlns:a16="http://schemas.microsoft.com/office/drawing/2014/main" val="76551550"/>
                    </a:ext>
                  </a:extLst>
                </a:gridCol>
                <a:gridCol w="894944">
                  <a:extLst>
                    <a:ext uri="{9D8B030D-6E8A-4147-A177-3AD203B41FA5}">
                      <a16:colId xmlns:a16="http://schemas.microsoft.com/office/drawing/2014/main" val="329940339"/>
                    </a:ext>
                  </a:extLst>
                </a:gridCol>
                <a:gridCol w="1147864">
                  <a:extLst>
                    <a:ext uri="{9D8B030D-6E8A-4147-A177-3AD203B41FA5}">
                      <a16:colId xmlns:a16="http://schemas.microsoft.com/office/drawing/2014/main" val="2648978631"/>
                    </a:ext>
                  </a:extLst>
                </a:gridCol>
                <a:gridCol w="963040">
                  <a:extLst>
                    <a:ext uri="{9D8B030D-6E8A-4147-A177-3AD203B41FA5}">
                      <a16:colId xmlns:a16="http://schemas.microsoft.com/office/drawing/2014/main" val="1294258352"/>
                    </a:ext>
                  </a:extLst>
                </a:gridCol>
              </a:tblGrid>
              <a:tr h="370840">
                <a:tc>
                  <a:txBody>
                    <a:bodyPr/>
                    <a:lstStyle/>
                    <a:p>
                      <a:r>
                        <a:rPr lang="en-US" sz="1400" dirty="0"/>
                        <a:t>Rule</a:t>
                      </a:r>
                    </a:p>
                  </a:txBody>
                  <a:tcPr/>
                </a:tc>
                <a:tc>
                  <a:txBody>
                    <a:bodyPr/>
                    <a:lstStyle/>
                    <a:p>
                      <a:r>
                        <a:rPr lang="en-US" sz="1400" dirty="0"/>
                        <a:t>Text/Meaning</a:t>
                      </a:r>
                    </a:p>
                  </a:txBody>
                  <a:tcPr/>
                </a:tc>
                <a:tc>
                  <a:txBody>
                    <a:bodyPr/>
                    <a:lstStyle/>
                    <a:p>
                      <a:r>
                        <a:rPr lang="en-US" sz="1400" dirty="0"/>
                        <a:t>Level</a:t>
                      </a:r>
                    </a:p>
                  </a:txBody>
                  <a:tcPr/>
                </a:tc>
                <a:tc>
                  <a:txBody>
                    <a:bodyPr/>
                    <a:lstStyle/>
                    <a:p>
                      <a:r>
                        <a:rPr lang="en-US" sz="1400" dirty="0"/>
                        <a:t>PEIMS Submission</a:t>
                      </a:r>
                    </a:p>
                  </a:txBody>
                  <a:tcPr/>
                </a:tc>
                <a:tc>
                  <a:txBody>
                    <a:bodyPr/>
                    <a:lstStyle/>
                    <a:p>
                      <a:r>
                        <a:rPr lang="en-US" sz="1400" dirty="0"/>
                        <a:t>Applies to:</a:t>
                      </a:r>
                    </a:p>
                  </a:txBody>
                  <a:tcPr/>
                </a:tc>
                <a:extLst>
                  <a:ext uri="{0D108BD9-81ED-4DB2-BD59-A6C34878D82A}">
                    <a16:rowId xmlns:a16="http://schemas.microsoft.com/office/drawing/2014/main" val="796988387"/>
                  </a:ext>
                </a:extLst>
              </a:tr>
              <a:tr h="370840">
                <a:tc rowSpan="2">
                  <a:txBody>
                    <a:bodyPr/>
                    <a:lstStyle/>
                    <a:p>
                      <a:r>
                        <a:rPr lang="en-US" sz="1400" dirty="0"/>
                        <a:t>40110-0209</a:t>
                      </a:r>
                    </a:p>
                    <a:p>
                      <a:r>
                        <a:rPr lang="en-US" sz="1400" dirty="0">
                          <a:highlight>
                            <a:srgbClr val="FFFF00"/>
                          </a:highlight>
                        </a:rPr>
                        <a:t>NEW</a:t>
                      </a:r>
                    </a:p>
                  </a:txBody>
                  <a:tcPr/>
                </a:tc>
                <a:tc>
                  <a:txBody>
                    <a:bodyPr/>
                    <a:lstStyle/>
                    <a:p>
                      <a:pPr marL="0" marR="0" algn="l" defTabSz="914400" rtl="0" eaLnBrk="1" latinLnBrk="0" hangingPunct="1">
                        <a:lnSpc>
                          <a:spcPct val="100000"/>
                        </a:lnSpc>
                        <a:spcBef>
                          <a:spcPts val="0"/>
                        </a:spcBef>
                        <a:spcAft>
                          <a:spcPts val="0"/>
                        </a:spcAft>
                      </a:pPr>
                      <a:r>
                        <a:rPr lang="en-US" sz="1400" kern="1200" dirty="0">
                          <a:solidFill>
                            <a:schemeClr val="dk1"/>
                          </a:solidFill>
                          <a:latin typeface="+mn-lt"/>
                          <a:ea typeface="+mn-ea"/>
                          <a:cs typeface="+mn-cs"/>
                        </a:rPr>
                        <a:t>If ALTERNATIVE-LANGUAGE-PROGRAM-CODE is "01", then PARENTAL-PERMISSION-CODE must be "E", "3", or "G".</a:t>
                      </a:r>
                    </a:p>
                  </a:txBody>
                  <a:tcPr marL="45720" marR="45720"/>
                </a:tc>
                <a:tc rowSpan="2">
                  <a:txBody>
                    <a:bodyPr/>
                    <a:lstStyle/>
                    <a:p>
                      <a:r>
                        <a:rPr lang="en-US" sz="1400" dirty="0"/>
                        <a:t>F</a:t>
                      </a:r>
                    </a:p>
                  </a:txBody>
                  <a:tcPr/>
                </a:tc>
                <a:tc rowSpan="2">
                  <a:txBody>
                    <a:bodyPr/>
                    <a:lstStyle/>
                    <a:p>
                      <a:r>
                        <a:rPr lang="en-US" sz="1400" dirty="0"/>
                        <a:t>1</a:t>
                      </a:r>
                    </a:p>
                  </a:txBody>
                  <a:tcPr/>
                </a:tc>
                <a:tc rowSpan="2">
                  <a:txBody>
                    <a:bodyPr/>
                    <a:lstStyle/>
                    <a:p>
                      <a:r>
                        <a:rPr lang="en-US" sz="1400" dirty="0"/>
                        <a:t>District, </a:t>
                      </a:r>
                    </a:p>
                    <a:p>
                      <a:r>
                        <a:rPr lang="en-US" sz="1400" dirty="0"/>
                        <a:t>Campus,</a:t>
                      </a:r>
                    </a:p>
                    <a:p>
                      <a:r>
                        <a:rPr lang="en-US" sz="1400" dirty="0"/>
                        <a:t>Charter</a:t>
                      </a:r>
                    </a:p>
                    <a:p>
                      <a:endParaRPr lang="en-US" sz="1400" dirty="0"/>
                    </a:p>
                  </a:txBody>
                  <a:tcPr/>
                </a:tc>
                <a:extLst>
                  <a:ext uri="{0D108BD9-81ED-4DB2-BD59-A6C34878D82A}">
                    <a16:rowId xmlns:a16="http://schemas.microsoft.com/office/drawing/2014/main" val="3501745496"/>
                  </a:ext>
                </a:extLst>
              </a:tr>
              <a:tr h="370840">
                <a:tc vMerge="1">
                  <a:txBody>
                    <a:bodyPr/>
                    <a:lstStyle/>
                    <a:p>
                      <a:endParaRPr lang="en-US" sz="1200" dirty="0"/>
                    </a:p>
                  </a:txBody>
                  <a:tcPr/>
                </a:tc>
                <a:tc>
                  <a:txBody>
                    <a:bodyPr/>
                    <a:lstStyle/>
                    <a:p>
                      <a:pPr marL="0" marR="0" algn="l" defTabSz="914400" rtl="0" eaLnBrk="1" latinLnBrk="0" hangingPunct="1">
                        <a:lnSpc>
                          <a:spcPct val="100000"/>
                        </a:lnSpc>
                        <a:spcBef>
                          <a:spcPts val="0"/>
                        </a:spcBef>
                        <a:spcAft>
                          <a:spcPts val="0"/>
                        </a:spcAft>
                      </a:pPr>
                      <a:r>
                        <a:rPr lang="en-US" sz="1400" kern="1200" dirty="0">
                          <a:solidFill>
                            <a:schemeClr val="dk1"/>
                          </a:solidFill>
                          <a:latin typeface="+mn-lt"/>
                          <a:ea typeface="+mn-ea"/>
                          <a:cs typeface="+mn-cs"/>
                        </a:rPr>
                        <a:t>If a student is participating in an Alternative Bilingual Program, then TX-ParentalPermission must indicate the parent or guardian has approved placement of the student in the Bilingual Program.</a:t>
                      </a:r>
                    </a:p>
                  </a:txBody>
                  <a:tcPr marL="45720" marR="45720"/>
                </a:tc>
                <a:tc vMerge="1">
                  <a:txBody>
                    <a:bodyPr/>
                    <a:lstStyle/>
                    <a:p>
                      <a:endParaRPr lang="en-US" sz="1200" dirty="0"/>
                    </a:p>
                  </a:txBody>
                  <a:tcPr/>
                </a:tc>
                <a:tc vMerge="1">
                  <a:txBody>
                    <a:bodyPr/>
                    <a:lstStyle/>
                    <a:p>
                      <a:endParaRPr lang="en-US" sz="1200" dirty="0"/>
                    </a:p>
                  </a:txBody>
                  <a:tcPr/>
                </a:tc>
                <a:tc vMerge="1">
                  <a:txBody>
                    <a:bodyPr/>
                    <a:lstStyle/>
                    <a:p>
                      <a:endParaRPr lang="en-US" sz="1200" dirty="0"/>
                    </a:p>
                  </a:txBody>
                  <a:tcPr/>
                </a:tc>
                <a:extLst>
                  <a:ext uri="{0D108BD9-81ED-4DB2-BD59-A6C34878D82A}">
                    <a16:rowId xmlns:a16="http://schemas.microsoft.com/office/drawing/2014/main" val="1539959222"/>
                  </a:ext>
                </a:extLst>
              </a:tr>
              <a:tr h="228600">
                <a:tc rowSpan="2">
                  <a:txBody>
                    <a:bodyPr/>
                    <a:lstStyle/>
                    <a:p>
                      <a:r>
                        <a:rPr lang="en-US" sz="1400" dirty="0"/>
                        <a:t>40110-0210</a:t>
                      </a:r>
                    </a:p>
                    <a:p>
                      <a:r>
                        <a:rPr lang="en-US" sz="1400" dirty="0">
                          <a:highlight>
                            <a:srgbClr val="FFFF00"/>
                          </a:highlight>
                        </a:rPr>
                        <a:t>NEW</a:t>
                      </a:r>
                    </a:p>
                  </a:txBody>
                  <a:tcPr/>
                </a:tc>
                <a:tc>
                  <a:txBody>
                    <a:bodyPr/>
                    <a:lstStyle/>
                    <a:p>
                      <a:pPr marL="0" marR="0" algn="l" defTabSz="914400" rtl="0" eaLnBrk="1" latinLnBrk="0" hangingPunct="1">
                        <a:lnSpc>
                          <a:spcPct val="100000"/>
                        </a:lnSpc>
                        <a:spcBef>
                          <a:spcPts val="0"/>
                        </a:spcBef>
                        <a:spcAft>
                          <a:spcPts val="0"/>
                        </a:spcAft>
                      </a:pPr>
                      <a:r>
                        <a:rPr lang="en-US" sz="1400" kern="1200" dirty="0">
                          <a:solidFill>
                            <a:schemeClr val="dk1"/>
                          </a:solidFill>
                          <a:latin typeface="+mn-lt"/>
                          <a:ea typeface="+mn-ea"/>
                          <a:cs typeface="+mn-cs"/>
                        </a:rPr>
                        <a:t>If ALTERNATIVE-LANGUAGE-PROGRAM-CODE is "02", then PARENTAL-PERMISSION-CODE must be "J", "G", or "H".</a:t>
                      </a:r>
                    </a:p>
                  </a:txBody>
                  <a:tcPr marL="45720" marR="45720"/>
                </a:tc>
                <a:tc rowSpan="2">
                  <a:txBody>
                    <a:bodyPr/>
                    <a:lstStyle/>
                    <a:p>
                      <a:r>
                        <a:rPr lang="en-US" sz="1400" dirty="0"/>
                        <a:t>F</a:t>
                      </a:r>
                    </a:p>
                  </a:txBody>
                  <a:tcPr/>
                </a:tc>
                <a:tc rowSpan="2">
                  <a:txBody>
                    <a:bodyPr/>
                    <a:lstStyle/>
                    <a:p>
                      <a:r>
                        <a:rPr lang="en-US" sz="1400" dirty="0"/>
                        <a:t>1</a:t>
                      </a:r>
                    </a:p>
                  </a:txBody>
                  <a:tcPr/>
                </a:tc>
                <a:tc rowSpan="2">
                  <a:txBody>
                    <a:bodyPr/>
                    <a:lstStyle/>
                    <a:p>
                      <a:r>
                        <a:rPr lang="en-US" sz="1400" dirty="0"/>
                        <a:t>District, </a:t>
                      </a:r>
                    </a:p>
                    <a:p>
                      <a:r>
                        <a:rPr lang="en-US" sz="1400" dirty="0"/>
                        <a:t>Campus,</a:t>
                      </a:r>
                    </a:p>
                    <a:p>
                      <a:r>
                        <a:rPr lang="en-US" sz="1400" dirty="0"/>
                        <a:t>Charter</a:t>
                      </a:r>
                    </a:p>
                    <a:p>
                      <a:endParaRPr lang="en-US" sz="1400" dirty="0"/>
                    </a:p>
                  </a:txBody>
                  <a:tcPr/>
                </a:tc>
                <a:extLst>
                  <a:ext uri="{0D108BD9-81ED-4DB2-BD59-A6C34878D82A}">
                    <a16:rowId xmlns:a16="http://schemas.microsoft.com/office/drawing/2014/main" val="3079365488"/>
                  </a:ext>
                </a:extLst>
              </a:tr>
              <a:tr h="228600">
                <a:tc vMerge="1">
                  <a:txBody>
                    <a:bodyPr/>
                    <a:lstStyle/>
                    <a:p>
                      <a:endParaRPr lang="en-US"/>
                    </a:p>
                  </a:txBody>
                  <a:tcPr/>
                </a:tc>
                <a:tc>
                  <a:txBody>
                    <a:bodyPr/>
                    <a:lstStyle/>
                    <a:p>
                      <a:pPr marL="0" marR="0" algn="l" defTabSz="914400" rtl="0" eaLnBrk="1" latinLnBrk="0" hangingPunct="1">
                        <a:lnSpc>
                          <a:spcPct val="100000"/>
                        </a:lnSpc>
                        <a:spcBef>
                          <a:spcPts val="0"/>
                        </a:spcBef>
                        <a:spcAft>
                          <a:spcPts val="0"/>
                        </a:spcAft>
                      </a:pPr>
                      <a:r>
                        <a:rPr lang="en-US" sz="1400" kern="1200" dirty="0">
                          <a:solidFill>
                            <a:schemeClr val="dk1"/>
                          </a:solidFill>
                          <a:latin typeface="+mn-lt"/>
                          <a:ea typeface="+mn-ea"/>
                          <a:cs typeface="+mn-cs"/>
                        </a:rPr>
                        <a:t>If a student is participating in an Alternative ESL Program, then TX-ParentalPermission must indicate the parent or guardian has approved placement of the student in the ESL Program.</a:t>
                      </a:r>
                    </a:p>
                  </a:txBody>
                  <a:tcPr marL="45720" marR="45720"/>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794700768"/>
                  </a:ext>
                </a:extLst>
              </a:tr>
            </a:tbl>
          </a:graphicData>
        </a:graphic>
      </p:graphicFrame>
      <p:sp>
        <p:nvSpPr>
          <p:cNvPr id="5" name="Rectangle 4">
            <a:extLst>
              <a:ext uri="{FF2B5EF4-FFF2-40B4-BE49-F238E27FC236}">
                <a16:creationId xmlns:a16="http://schemas.microsoft.com/office/drawing/2014/main" id="{C68F67F6-F6E2-4C40-968F-9F24582F02D5}"/>
              </a:ext>
            </a:extLst>
          </p:cNvPr>
          <p:cNvSpPr/>
          <p:nvPr/>
        </p:nvSpPr>
        <p:spPr>
          <a:xfrm>
            <a:off x="408918" y="4360067"/>
            <a:ext cx="8443610" cy="923330"/>
          </a:xfrm>
          <a:prstGeom prst="rect">
            <a:avLst/>
          </a:prstGeom>
        </p:spPr>
        <p:txBody>
          <a:bodyPr wrap="square">
            <a:spAutoFit/>
          </a:bodyPr>
          <a:lstStyle/>
          <a:p>
            <a:pPr marL="285750" indent="-285750">
              <a:buFont typeface="Arial" panose="020B0604020202020204" pitchFamily="34" charset="0"/>
              <a:buChar char="•"/>
            </a:pPr>
            <a:r>
              <a:rPr lang="en-US" dirty="0"/>
              <a:t>New rules</a:t>
            </a:r>
          </a:p>
          <a:p>
            <a:pPr marL="285750" indent="-285750">
              <a:buFont typeface="Arial" panose="020B0604020202020204" pitchFamily="34" charset="0"/>
              <a:buChar char="•"/>
            </a:pPr>
            <a:r>
              <a:rPr lang="en-US" dirty="0"/>
              <a:t>Reason: To verify that a parent or guardian has approved the placement of the student in an Alternative Bilingual Program or an Alternative ESL Program.</a:t>
            </a:r>
          </a:p>
        </p:txBody>
      </p:sp>
    </p:spTree>
    <p:extLst>
      <p:ext uri="{BB962C8B-B14F-4D97-AF65-F5344CB8AC3E}">
        <p14:creationId xmlns:p14="http://schemas.microsoft.com/office/powerpoint/2010/main" val="23006075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C2C82-CECC-4DC1-9797-B0F57C51BAA6}"/>
              </a:ext>
            </a:extLst>
          </p:cNvPr>
          <p:cNvSpPr>
            <a:spLocks noGrp="1"/>
          </p:cNvSpPr>
          <p:nvPr>
            <p:ph type="title"/>
          </p:nvPr>
        </p:nvSpPr>
        <p:spPr>
          <a:xfrm>
            <a:off x="486383" y="44380"/>
            <a:ext cx="7568119" cy="793820"/>
          </a:xfrm>
        </p:spPr>
        <p:txBody>
          <a:bodyPr>
            <a:normAutofit/>
          </a:bodyPr>
          <a:lstStyle/>
          <a:p>
            <a:r>
              <a:rPr lang="en-US" dirty="0"/>
              <a:t>Business VALIDATION Rules-Student</a:t>
            </a:r>
          </a:p>
        </p:txBody>
      </p:sp>
      <p:graphicFrame>
        <p:nvGraphicFramePr>
          <p:cNvPr id="6" name="Content Placeholder 5">
            <a:extLst>
              <a:ext uri="{FF2B5EF4-FFF2-40B4-BE49-F238E27FC236}">
                <a16:creationId xmlns:a16="http://schemas.microsoft.com/office/drawing/2014/main" id="{1CA9AB9B-438A-4B10-8E6F-5F437A1E9016}"/>
              </a:ext>
            </a:extLst>
          </p:cNvPr>
          <p:cNvGraphicFramePr>
            <a:graphicFrameLocks noGrp="1"/>
          </p:cNvGraphicFramePr>
          <p:nvPr>
            <p:ph idx="1"/>
            <p:extLst>
              <p:ext uri="{D42A27DB-BD31-4B8C-83A1-F6EECF244321}">
                <p14:modId xmlns:p14="http://schemas.microsoft.com/office/powerpoint/2010/main" val="3760041711"/>
              </p:ext>
            </p:extLst>
          </p:nvPr>
        </p:nvGraphicFramePr>
        <p:xfrm>
          <a:off x="350195" y="989147"/>
          <a:ext cx="8443610" cy="2194560"/>
        </p:xfrm>
        <a:graphic>
          <a:graphicData uri="http://schemas.openxmlformats.org/drawingml/2006/table">
            <a:tbl>
              <a:tblPr firstRow="1" bandRow="1">
                <a:tableStyleId>{5C22544A-7EE6-4342-B048-85BDC9FD1C3A}</a:tableStyleId>
              </a:tblPr>
              <a:tblGrid>
                <a:gridCol w="729575">
                  <a:extLst>
                    <a:ext uri="{9D8B030D-6E8A-4147-A177-3AD203B41FA5}">
                      <a16:colId xmlns:a16="http://schemas.microsoft.com/office/drawing/2014/main" val="914786228"/>
                    </a:ext>
                  </a:extLst>
                </a:gridCol>
                <a:gridCol w="4708187">
                  <a:extLst>
                    <a:ext uri="{9D8B030D-6E8A-4147-A177-3AD203B41FA5}">
                      <a16:colId xmlns:a16="http://schemas.microsoft.com/office/drawing/2014/main" val="76551550"/>
                    </a:ext>
                  </a:extLst>
                </a:gridCol>
                <a:gridCol w="894944">
                  <a:extLst>
                    <a:ext uri="{9D8B030D-6E8A-4147-A177-3AD203B41FA5}">
                      <a16:colId xmlns:a16="http://schemas.microsoft.com/office/drawing/2014/main" val="329940339"/>
                    </a:ext>
                  </a:extLst>
                </a:gridCol>
                <a:gridCol w="1147864">
                  <a:extLst>
                    <a:ext uri="{9D8B030D-6E8A-4147-A177-3AD203B41FA5}">
                      <a16:colId xmlns:a16="http://schemas.microsoft.com/office/drawing/2014/main" val="2648978631"/>
                    </a:ext>
                  </a:extLst>
                </a:gridCol>
                <a:gridCol w="963040">
                  <a:extLst>
                    <a:ext uri="{9D8B030D-6E8A-4147-A177-3AD203B41FA5}">
                      <a16:colId xmlns:a16="http://schemas.microsoft.com/office/drawing/2014/main" val="1294258352"/>
                    </a:ext>
                  </a:extLst>
                </a:gridCol>
              </a:tblGrid>
              <a:tr h="370840">
                <a:tc>
                  <a:txBody>
                    <a:bodyPr/>
                    <a:lstStyle/>
                    <a:p>
                      <a:r>
                        <a:rPr lang="en-US" sz="1400" dirty="0"/>
                        <a:t>Rule</a:t>
                      </a:r>
                    </a:p>
                  </a:txBody>
                  <a:tcPr/>
                </a:tc>
                <a:tc>
                  <a:txBody>
                    <a:bodyPr/>
                    <a:lstStyle/>
                    <a:p>
                      <a:r>
                        <a:rPr lang="en-US" sz="1400" dirty="0"/>
                        <a:t>Text/Meaning</a:t>
                      </a:r>
                    </a:p>
                  </a:txBody>
                  <a:tcPr/>
                </a:tc>
                <a:tc>
                  <a:txBody>
                    <a:bodyPr/>
                    <a:lstStyle/>
                    <a:p>
                      <a:r>
                        <a:rPr lang="en-US" sz="1400" dirty="0"/>
                        <a:t>Level</a:t>
                      </a:r>
                    </a:p>
                  </a:txBody>
                  <a:tcPr/>
                </a:tc>
                <a:tc>
                  <a:txBody>
                    <a:bodyPr/>
                    <a:lstStyle/>
                    <a:p>
                      <a:r>
                        <a:rPr lang="en-US" sz="1400" dirty="0"/>
                        <a:t>PEIMS Collection</a:t>
                      </a:r>
                    </a:p>
                  </a:txBody>
                  <a:tcPr/>
                </a:tc>
                <a:tc>
                  <a:txBody>
                    <a:bodyPr/>
                    <a:lstStyle/>
                    <a:p>
                      <a:r>
                        <a:rPr lang="en-US" sz="1400" dirty="0"/>
                        <a:t>Applies to:</a:t>
                      </a:r>
                    </a:p>
                  </a:txBody>
                  <a:tcPr/>
                </a:tc>
                <a:extLst>
                  <a:ext uri="{0D108BD9-81ED-4DB2-BD59-A6C34878D82A}">
                    <a16:rowId xmlns:a16="http://schemas.microsoft.com/office/drawing/2014/main" val="796988387"/>
                  </a:ext>
                </a:extLst>
              </a:tr>
              <a:tr h="370840">
                <a:tc rowSpan="2">
                  <a:txBody>
                    <a:bodyPr/>
                    <a:lstStyle/>
                    <a:p>
                      <a:r>
                        <a:rPr lang="en-US" sz="1400" dirty="0"/>
                        <a:t>40100-0181</a:t>
                      </a:r>
                    </a:p>
                  </a:txBody>
                  <a:tcPr/>
                </a:tc>
                <a:tc>
                  <a:txBody>
                    <a:bodyPr/>
                    <a:lstStyle/>
                    <a:p>
                      <a:pPr marL="0" marR="0" algn="l" defTabSz="914400" rtl="0" eaLnBrk="1" latinLnBrk="0" hangingPunct="1">
                        <a:lnSpc>
                          <a:spcPct val="100000"/>
                        </a:lnSpc>
                        <a:spcBef>
                          <a:spcPts val="0"/>
                        </a:spcBef>
                        <a:spcAft>
                          <a:spcPts val="0"/>
                        </a:spcAft>
                      </a:pPr>
                      <a:r>
                        <a:rPr lang="en-US" sz="1400" kern="1200" dirty="0">
                          <a:solidFill>
                            <a:schemeClr val="dk1"/>
                          </a:solidFill>
                          <a:latin typeface="+mn-lt"/>
                          <a:ea typeface="+mn-ea"/>
                          <a:cs typeface="+mn-cs"/>
                        </a:rPr>
                        <a:t>For each student, only one of the following three indicators may be "1":  ECHS-INDICATOR-CODE, P-TECH-INDICATOR-CODE, or T-STEM-INDICATOR-CODE.</a:t>
                      </a:r>
                    </a:p>
                  </a:txBody>
                  <a:tcPr marL="45720" marR="45720"/>
                </a:tc>
                <a:tc rowSpan="2">
                  <a:txBody>
                    <a:bodyPr/>
                    <a:lstStyle/>
                    <a:p>
                      <a:r>
                        <a:rPr lang="en-US" sz="1400" dirty="0"/>
                        <a:t>F</a:t>
                      </a:r>
                    </a:p>
                  </a:txBody>
                  <a:tcPr/>
                </a:tc>
                <a:tc rowSpan="2">
                  <a:txBody>
                    <a:bodyPr/>
                    <a:lstStyle/>
                    <a:p>
                      <a:r>
                        <a:rPr lang="en-US" sz="1400" dirty="0">
                          <a:highlight>
                            <a:srgbClr val="FFFF00"/>
                          </a:highlight>
                        </a:rPr>
                        <a:t>1</a:t>
                      </a:r>
                    </a:p>
                  </a:txBody>
                  <a:tcPr/>
                </a:tc>
                <a:tc rowSpan="2">
                  <a:txBody>
                    <a:bodyPr/>
                    <a:lstStyle/>
                    <a:p>
                      <a:r>
                        <a:rPr lang="en-US" sz="1400" dirty="0"/>
                        <a:t>District, </a:t>
                      </a:r>
                    </a:p>
                    <a:p>
                      <a:r>
                        <a:rPr lang="en-US" sz="1400" dirty="0"/>
                        <a:t>Campus,</a:t>
                      </a:r>
                    </a:p>
                    <a:p>
                      <a:r>
                        <a:rPr lang="en-US" sz="1400" dirty="0"/>
                        <a:t>Charter</a:t>
                      </a:r>
                    </a:p>
                    <a:p>
                      <a:endParaRPr lang="en-US" sz="1400" dirty="0"/>
                    </a:p>
                  </a:txBody>
                  <a:tcPr/>
                </a:tc>
                <a:extLst>
                  <a:ext uri="{0D108BD9-81ED-4DB2-BD59-A6C34878D82A}">
                    <a16:rowId xmlns:a16="http://schemas.microsoft.com/office/drawing/2014/main" val="3501745496"/>
                  </a:ext>
                </a:extLst>
              </a:tr>
              <a:tr h="370840">
                <a:tc vMerge="1">
                  <a:txBody>
                    <a:bodyPr/>
                    <a:lstStyle/>
                    <a:p>
                      <a:endParaRPr lang="en-US" sz="1200" dirty="0"/>
                    </a:p>
                  </a:txBody>
                  <a:tcPr/>
                </a:tc>
                <a:tc>
                  <a:txBody>
                    <a:bodyPr/>
                    <a:lstStyle/>
                    <a:p>
                      <a:pPr marL="0" marR="0" algn="l" defTabSz="914400" rtl="0" eaLnBrk="1" latinLnBrk="0" hangingPunct="1">
                        <a:lnSpc>
                          <a:spcPct val="100000"/>
                        </a:lnSpc>
                        <a:spcBef>
                          <a:spcPts val="0"/>
                        </a:spcBef>
                        <a:spcAft>
                          <a:spcPts val="0"/>
                        </a:spcAft>
                      </a:pPr>
                      <a:r>
                        <a:rPr lang="en-US" sz="1400" kern="1200" dirty="0">
                          <a:solidFill>
                            <a:schemeClr val="dk1"/>
                          </a:solidFill>
                          <a:latin typeface="+mn-lt"/>
                          <a:ea typeface="+mn-ea"/>
                          <a:cs typeface="+mn-cs"/>
                        </a:rPr>
                        <a:t>A student may be enrolled in only one of the following: Early College High School (ECHS), Pathways in Technology (P-TECH), or Texas Science, Technology, Engineering, and Mathematics (T-STEM).</a:t>
                      </a:r>
                    </a:p>
                  </a:txBody>
                  <a:tcPr marL="45720" marR="45720"/>
                </a:tc>
                <a:tc vMerge="1">
                  <a:txBody>
                    <a:bodyPr/>
                    <a:lstStyle/>
                    <a:p>
                      <a:endParaRPr lang="en-US" sz="1200" dirty="0"/>
                    </a:p>
                  </a:txBody>
                  <a:tcPr/>
                </a:tc>
                <a:tc vMerge="1">
                  <a:txBody>
                    <a:bodyPr/>
                    <a:lstStyle/>
                    <a:p>
                      <a:endParaRPr lang="en-US" sz="1200" dirty="0"/>
                    </a:p>
                  </a:txBody>
                  <a:tcPr/>
                </a:tc>
                <a:tc vMerge="1">
                  <a:txBody>
                    <a:bodyPr/>
                    <a:lstStyle/>
                    <a:p>
                      <a:endParaRPr lang="en-US" sz="1200" dirty="0"/>
                    </a:p>
                  </a:txBody>
                  <a:tcPr/>
                </a:tc>
                <a:extLst>
                  <a:ext uri="{0D108BD9-81ED-4DB2-BD59-A6C34878D82A}">
                    <a16:rowId xmlns:a16="http://schemas.microsoft.com/office/drawing/2014/main" val="1539959222"/>
                  </a:ext>
                </a:extLst>
              </a:tr>
            </a:tbl>
          </a:graphicData>
        </a:graphic>
      </p:graphicFrame>
      <p:sp>
        <p:nvSpPr>
          <p:cNvPr id="5" name="Rectangle 4">
            <a:extLst>
              <a:ext uri="{FF2B5EF4-FFF2-40B4-BE49-F238E27FC236}">
                <a16:creationId xmlns:a16="http://schemas.microsoft.com/office/drawing/2014/main" id="{C68F67F6-F6E2-4C40-968F-9F24582F02D5}"/>
              </a:ext>
            </a:extLst>
          </p:cNvPr>
          <p:cNvSpPr/>
          <p:nvPr/>
        </p:nvSpPr>
        <p:spPr>
          <a:xfrm>
            <a:off x="350195" y="3594683"/>
            <a:ext cx="8443610" cy="1477328"/>
          </a:xfrm>
          <a:prstGeom prst="rect">
            <a:avLst/>
          </a:prstGeom>
        </p:spPr>
        <p:txBody>
          <a:bodyPr wrap="square">
            <a:spAutoFit/>
          </a:bodyPr>
          <a:lstStyle/>
          <a:p>
            <a:pPr marL="285750" indent="-285750">
              <a:buFont typeface="Arial" panose="020B0604020202020204" pitchFamily="34" charset="0"/>
              <a:buChar char="•"/>
            </a:pPr>
            <a:r>
              <a:rPr lang="en-US" dirty="0"/>
              <a:t>Revision: Removed PEIMS Submission 3 and PEIMS Submission 4</a:t>
            </a:r>
          </a:p>
          <a:p>
            <a:pPr marL="285750" indent="-285750">
              <a:buFont typeface="Arial" panose="020B0604020202020204" pitchFamily="34" charset="0"/>
              <a:buChar char="•"/>
            </a:pPr>
            <a:r>
              <a:rPr lang="en-US" dirty="0"/>
              <a:t>Reason: For Submission 3 and 4, ECHS-INDICATOR-CODE, P-TECH-INDICATOR-CODE, and T-STEM-INDICATOR-CODE reflect enrollment in these programs at any time during the school year.  Since a student could change from one to another during the school year, this rule cannot be applied in Submissions 3 or 4.</a:t>
            </a:r>
          </a:p>
        </p:txBody>
      </p:sp>
    </p:spTree>
    <p:extLst>
      <p:ext uri="{BB962C8B-B14F-4D97-AF65-F5344CB8AC3E}">
        <p14:creationId xmlns:p14="http://schemas.microsoft.com/office/powerpoint/2010/main" val="32141791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C2C82-CECC-4DC1-9797-B0F57C51BAA6}"/>
              </a:ext>
            </a:extLst>
          </p:cNvPr>
          <p:cNvSpPr>
            <a:spLocks noGrp="1"/>
          </p:cNvSpPr>
          <p:nvPr>
            <p:ph type="title"/>
          </p:nvPr>
        </p:nvSpPr>
        <p:spPr>
          <a:xfrm>
            <a:off x="486383" y="44380"/>
            <a:ext cx="7568119" cy="793820"/>
          </a:xfrm>
        </p:spPr>
        <p:txBody>
          <a:bodyPr>
            <a:normAutofit/>
          </a:bodyPr>
          <a:lstStyle/>
          <a:p>
            <a:r>
              <a:rPr lang="en-US" dirty="0"/>
              <a:t>Business VALIDATION Rules-Student</a:t>
            </a:r>
          </a:p>
        </p:txBody>
      </p:sp>
      <p:graphicFrame>
        <p:nvGraphicFramePr>
          <p:cNvPr id="6" name="Content Placeholder 5">
            <a:extLst>
              <a:ext uri="{FF2B5EF4-FFF2-40B4-BE49-F238E27FC236}">
                <a16:creationId xmlns:a16="http://schemas.microsoft.com/office/drawing/2014/main" id="{1CA9AB9B-438A-4B10-8E6F-5F437A1E9016}"/>
              </a:ext>
            </a:extLst>
          </p:cNvPr>
          <p:cNvGraphicFramePr>
            <a:graphicFrameLocks noGrp="1"/>
          </p:cNvGraphicFramePr>
          <p:nvPr>
            <p:ph idx="1"/>
            <p:extLst>
              <p:ext uri="{D42A27DB-BD31-4B8C-83A1-F6EECF244321}">
                <p14:modId xmlns:p14="http://schemas.microsoft.com/office/powerpoint/2010/main" val="4149317524"/>
              </p:ext>
            </p:extLst>
          </p:nvPr>
        </p:nvGraphicFramePr>
        <p:xfrm>
          <a:off x="350195" y="989147"/>
          <a:ext cx="8443610" cy="2621280"/>
        </p:xfrm>
        <a:graphic>
          <a:graphicData uri="http://schemas.openxmlformats.org/drawingml/2006/table">
            <a:tbl>
              <a:tblPr firstRow="1" bandRow="1">
                <a:tableStyleId>{5C22544A-7EE6-4342-B048-85BDC9FD1C3A}</a:tableStyleId>
              </a:tblPr>
              <a:tblGrid>
                <a:gridCol w="729575">
                  <a:extLst>
                    <a:ext uri="{9D8B030D-6E8A-4147-A177-3AD203B41FA5}">
                      <a16:colId xmlns:a16="http://schemas.microsoft.com/office/drawing/2014/main" val="914786228"/>
                    </a:ext>
                  </a:extLst>
                </a:gridCol>
                <a:gridCol w="4708187">
                  <a:extLst>
                    <a:ext uri="{9D8B030D-6E8A-4147-A177-3AD203B41FA5}">
                      <a16:colId xmlns:a16="http://schemas.microsoft.com/office/drawing/2014/main" val="76551550"/>
                    </a:ext>
                  </a:extLst>
                </a:gridCol>
                <a:gridCol w="894944">
                  <a:extLst>
                    <a:ext uri="{9D8B030D-6E8A-4147-A177-3AD203B41FA5}">
                      <a16:colId xmlns:a16="http://schemas.microsoft.com/office/drawing/2014/main" val="329940339"/>
                    </a:ext>
                  </a:extLst>
                </a:gridCol>
                <a:gridCol w="1147864">
                  <a:extLst>
                    <a:ext uri="{9D8B030D-6E8A-4147-A177-3AD203B41FA5}">
                      <a16:colId xmlns:a16="http://schemas.microsoft.com/office/drawing/2014/main" val="2648978631"/>
                    </a:ext>
                  </a:extLst>
                </a:gridCol>
                <a:gridCol w="963040">
                  <a:extLst>
                    <a:ext uri="{9D8B030D-6E8A-4147-A177-3AD203B41FA5}">
                      <a16:colId xmlns:a16="http://schemas.microsoft.com/office/drawing/2014/main" val="1294258352"/>
                    </a:ext>
                  </a:extLst>
                </a:gridCol>
              </a:tblGrid>
              <a:tr h="370840">
                <a:tc>
                  <a:txBody>
                    <a:bodyPr/>
                    <a:lstStyle/>
                    <a:p>
                      <a:r>
                        <a:rPr lang="en-US" sz="1400" dirty="0"/>
                        <a:t>Rule</a:t>
                      </a:r>
                    </a:p>
                  </a:txBody>
                  <a:tcPr/>
                </a:tc>
                <a:tc>
                  <a:txBody>
                    <a:bodyPr/>
                    <a:lstStyle/>
                    <a:p>
                      <a:r>
                        <a:rPr lang="en-US" sz="1400" dirty="0"/>
                        <a:t>Text/Meaning</a:t>
                      </a:r>
                    </a:p>
                  </a:txBody>
                  <a:tcPr/>
                </a:tc>
                <a:tc>
                  <a:txBody>
                    <a:bodyPr/>
                    <a:lstStyle/>
                    <a:p>
                      <a:r>
                        <a:rPr lang="en-US" sz="1400" dirty="0"/>
                        <a:t>Level</a:t>
                      </a:r>
                    </a:p>
                  </a:txBody>
                  <a:tcPr/>
                </a:tc>
                <a:tc>
                  <a:txBody>
                    <a:bodyPr/>
                    <a:lstStyle/>
                    <a:p>
                      <a:r>
                        <a:rPr lang="en-US" sz="1400" dirty="0"/>
                        <a:t>PEIMS Submission</a:t>
                      </a:r>
                    </a:p>
                  </a:txBody>
                  <a:tcPr/>
                </a:tc>
                <a:tc>
                  <a:txBody>
                    <a:bodyPr/>
                    <a:lstStyle/>
                    <a:p>
                      <a:r>
                        <a:rPr lang="en-US" sz="1400" dirty="0"/>
                        <a:t>Applies to:</a:t>
                      </a:r>
                    </a:p>
                  </a:txBody>
                  <a:tcPr/>
                </a:tc>
                <a:extLst>
                  <a:ext uri="{0D108BD9-81ED-4DB2-BD59-A6C34878D82A}">
                    <a16:rowId xmlns:a16="http://schemas.microsoft.com/office/drawing/2014/main" val="796988387"/>
                  </a:ext>
                </a:extLst>
              </a:tr>
              <a:tr h="370840">
                <a:tc rowSpan="2">
                  <a:txBody>
                    <a:bodyPr/>
                    <a:lstStyle/>
                    <a:p>
                      <a:r>
                        <a:rPr lang="en-US" sz="1400" dirty="0"/>
                        <a:t>40110-0208</a:t>
                      </a:r>
                    </a:p>
                    <a:p>
                      <a:r>
                        <a:rPr lang="en-US" sz="1400" dirty="0">
                          <a:highlight>
                            <a:srgbClr val="FFFF00"/>
                          </a:highlight>
                        </a:rPr>
                        <a:t>NEW</a:t>
                      </a:r>
                    </a:p>
                  </a:txBody>
                  <a:tcPr/>
                </a:tc>
                <a:tc>
                  <a:txBody>
                    <a:bodyPr/>
                    <a:lstStyle/>
                    <a:p>
                      <a:pPr marL="0" marR="0" algn="l" defTabSz="914400" rtl="0" eaLnBrk="1" latinLnBrk="0" hangingPunct="1">
                        <a:lnSpc>
                          <a:spcPct val="100000"/>
                        </a:lnSpc>
                        <a:spcBef>
                          <a:spcPts val="0"/>
                        </a:spcBef>
                        <a:spcAft>
                          <a:spcPts val="0"/>
                        </a:spcAft>
                      </a:pPr>
                      <a:r>
                        <a:rPr lang="en-US" sz="1400" kern="1200" dirty="0">
                          <a:solidFill>
                            <a:schemeClr val="dk1"/>
                          </a:solidFill>
                          <a:latin typeface="+mn-lt"/>
                          <a:ea typeface="+mn-ea"/>
                          <a:cs typeface="+mn-cs"/>
                        </a:rPr>
                        <a:t>If SPECIAL-ED-INDICATOR-CODE is "0", GRADE-LEVEL-CODE is "EE", and CAMPUS-ID-OF-ENROLLMENT on a student's school association data is blank or not reported, then a warning message will be displayed asking for verification of this student’s data.</a:t>
                      </a:r>
                    </a:p>
                  </a:txBody>
                  <a:tcPr marL="45720" marR="45720"/>
                </a:tc>
                <a:tc rowSpan="2">
                  <a:txBody>
                    <a:bodyPr/>
                    <a:lstStyle/>
                    <a:p>
                      <a:r>
                        <a:rPr lang="en-US" sz="1400" dirty="0"/>
                        <a:t>W</a:t>
                      </a:r>
                    </a:p>
                  </a:txBody>
                  <a:tcPr/>
                </a:tc>
                <a:tc rowSpan="2">
                  <a:txBody>
                    <a:bodyPr/>
                    <a:lstStyle/>
                    <a:p>
                      <a:r>
                        <a:rPr lang="en-US" sz="1400" dirty="0"/>
                        <a:t>1</a:t>
                      </a:r>
                    </a:p>
                  </a:txBody>
                  <a:tcPr/>
                </a:tc>
                <a:tc rowSpan="2">
                  <a:txBody>
                    <a:bodyPr/>
                    <a:lstStyle/>
                    <a:p>
                      <a:r>
                        <a:rPr lang="en-US" sz="1400" dirty="0"/>
                        <a:t>District, </a:t>
                      </a:r>
                    </a:p>
                    <a:p>
                      <a:r>
                        <a:rPr lang="en-US" sz="1400" dirty="0"/>
                        <a:t>Campus,</a:t>
                      </a:r>
                    </a:p>
                    <a:p>
                      <a:r>
                        <a:rPr lang="en-US" sz="1400" dirty="0"/>
                        <a:t>Charter</a:t>
                      </a:r>
                    </a:p>
                    <a:p>
                      <a:endParaRPr lang="en-US" sz="1400" dirty="0"/>
                    </a:p>
                  </a:txBody>
                  <a:tcPr/>
                </a:tc>
                <a:extLst>
                  <a:ext uri="{0D108BD9-81ED-4DB2-BD59-A6C34878D82A}">
                    <a16:rowId xmlns:a16="http://schemas.microsoft.com/office/drawing/2014/main" val="3501745496"/>
                  </a:ext>
                </a:extLst>
              </a:tr>
              <a:tr h="370840">
                <a:tc vMerge="1">
                  <a:txBody>
                    <a:bodyPr/>
                    <a:lstStyle/>
                    <a:p>
                      <a:endParaRPr lang="en-US" sz="1200" dirty="0"/>
                    </a:p>
                  </a:txBody>
                  <a:tcPr/>
                </a:tc>
                <a:tc>
                  <a:txBody>
                    <a:bodyPr/>
                    <a:lstStyle/>
                    <a:p>
                      <a:pPr marL="0" marR="0" algn="l" defTabSz="914400" rtl="0" eaLnBrk="1" latinLnBrk="0" hangingPunct="1">
                        <a:lnSpc>
                          <a:spcPct val="100000"/>
                        </a:lnSpc>
                        <a:spcBef>
                          <a:spcPts val="0"/>
                        </a:spcBef>
                        <a:spcAft>
                          <a:spcPts val="0"/>
                        </a:spcAft>
                      </a:pPr>
                      <a:r>
                        <a:rPr lang="en-US" sz="1400" kern="1200" dirty="0">
                          <a:solidFill>
                            <a:schemeClr val="dk1"/>
                          </a:solidFill>
                          <a:latin typeface="+mn-lt"/>
                          <a:ea typeface="+mn-ea"/>
                          <a:cs typeface="+mn-cs"/>
                        </a:rPr>
                        <a:t>If a student in TX-GradeLevel "EE" is reported without a TX-CampusIdOfEnrollment on their student school association data, then their TX-SpecialEducation and TX-CampusIdOfEnrollment should be verified for accuracy.</a:t>
                      </a:r>
                    </a:p>
                  </a:txBody>
                  <a:tcPr marL="45720" marR="45720"/>
                </a:tc>
                <a:tc vMerge="1">
                  <a:txBody>
                    <a:bodyPr/>
                    <a:lstStyle/>
                    <a:p>
                      <a:endParaRPr lang="en-US" sz="1200" dirty="0"/>
                    </a:p>
                  </a:txBody>
                  <a:tcPr/>
                </a:tc>
                <a:tc vMerge="1">
                  <a:txBody>
                    <a:bodyPr/>
                    <a:lstStyle/>
                    <a:p>
                      <a:endParaRPr lang="en-US" sz="1200" dirty="0"/>
                    </a:p>
                  </a:txBody>
                  <a:tcPr/>
                </a:tc>
                <a:tc vMerge="1">
                  <a:txBody>
                    <a:bodyPr/>
                    <a:lstStyle/>
                    <a:p>
                      <a:endParaRPr lang="en-US" sz="1200" dirty="0"/>
                    </a:p>
                  </a:txBody>
                  <a:tcPr/>
                </a:tc>
                <a:extLst>
                  <a:ext uri="{0D108BD9-81ED-4DB2-BD59-A6C34878D82A}">
                    <a16:rowId xmlns:a16="http://schemas.microsoft.com/office/drawing/2014/main" val="1539959222"/>
                  </a:ext>
                </a:extLst>
              </a:tr>
            </a:tbl>
          </a:graphicData>
        </a:graphic>
      </p:graphicFrame>
      <p:sp>
        <p:nvSpPr>
          <p:cNvPr id="5" name="Rectangle 4">
            <a:extLst>
              <a:ext uri="{FF2B5EF4-FFF2-40B4-BE49-F238E27FC236}">
                <a16:creationId xmlns:a16="http://schemas.microsoft.com/office/drawing/2014/main" id="{C68F67F6-F6E2-4C40-968F-9F24582F02D5}"/>
              </a:ext>
            </a:extLst>
          </p:cNvPr>
          <p:cNvSpPr/>
          <p:nvPr/>
        </p:nvSpPr>
        <p:spPr>
          <a:xfrm>
            <a:off x="350195" y="3965785"/>
            <a:ext cx="8443610" cy="1477328"/>
          </a:xfrm>
          <a:prstGeom prst="rect">
            <a:avLst/>
          </a:prstGeom>
        </p:spPr>
        <p:txBody>
          <a:bodyPr wrap="square">
            <a:spAutoFit/>
          </a:bodyPr>
          <a:lstStyle/>
          <a:p>
            <a:pPr marL="285750" indent="-285750">
              <a:buFont typeface="Arial" panose="020B0604020202020204" pitchFamily="34" charset="0"/>
              <a:buChar char="•"/>
            </a:pPr>
            <a:r>
              <a:rPr lang="en-US" dirty="0"/>
              <a:t>New rule</a:t>
            </a:r>
          </a:p>
          <a:p>
            <a:pPr marL="285750" indent="-285750">
              <a:buFont typeface="Arial" panose="020B0604020202020204" pitchFamily="34" charset="0"/>
              <a:buChar char="•"/>
            </a:pPr>
            <a:r>
              <a:rPr lang="en-US" dirty="0"/>
              <a:t>Reason:  CAMPUS-ID-OF-ENROLLMENT should be reported for students in EE who are in membership (ADA Eligibility 1-8) and/or are receiving special education services.  This warning rule prompts for verification of SPECIAL-ED-INDICATOR and CAMPUS-ID-OF-ENROLLMENT for EE students.</a:t>
            </a:r>
          </a:p>
        </p:txBody>
      </p:sp>
    </p:spTree>
    <p:extLst>
      <p:ext uri="{BB962C8B-B14F-4D97-AF65-F5344CB8AC3E}">
        <p14:creationId xmlns:p14="http://schemas.microsoft.com/office/powerpoint/2010/main" val="3224545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9A47105-71A6-4330-B181-3AF55C46F394}"/>
              </a:ext>
            </a:extLst>
          </p:cNvPr>
          <p:cNvSpPr/>
          <p:nvPr/>
        </p:nvSpPr>
        <p:spPr>
          <a:xfrm>
            <a:off x="604007" y="555939"/>
            <a:ext cx="6565056" cy="3832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 Placeholder 1">
            <a:extLst>
              <a:ext uri="{FF2B5EF4-FFF2-40B4-BE49-F238E27FC236}">
                <a16:creationId xmlns:a16="http://schemas.microsoft.com/office/drawing/2014/main" id="{F8FE82A1-A3AD-4EEB-A237-A62DBB2A579B}"/>
              </a:ext>
            </a:extLst>
          </p:cNvPr>
          <p:cNvSpPr>
            <a:spLocks noGrp="1"/>
          </p:cNvSpPr>
          <p:nvPr>
            <p:ph type="body" idx="1"/>
          </p:nvPr>
        </p:nvSpPr>
        <p:spPr>
          <a:xfrm>
            <a:off x="623888" y="555939"/>
            <a:ext cx="7886700" cy="4427163"/>
          </a:xfrm>
        </p:spPr>
        <p:txBody>
          <a:bodyPr>
            <a:normAutofit/>
          </a:bodyPr>
          <a:lstStyle/>
          <a:p>
            <a:pPr marL="514350" indent="-514350">
              <a:buFont typeface="+mj-lt"/>
              <a:buAutoNum type="romanUcPeriod"/>
            </a:pPr>
            <a:r>
              <a:rPr lang="en-US" dirty="0"/>
              <a:t>Business Validation Rules Introduction</a:t>
            </a:r>
          </a:p>
          <a:p>
            <a:pPr marL="514350" indent="-514350">
              <a:buFont typeface="+mj-lt"/>
              <a:buAutoNum type="romanUcPeriod"/>
            </a:pPr>
            <a:endParaRPr lang="en-US" dirty="0"/>
          </a:p>
          <a:p>
            <a:pPr marL="514350" indent="-514350">
              <a:buFont typeface="+mj-lt"/>
              <a:buAutoNum type="romanUcPeriod"/>
            </a:pPr>
            <a:r>
              <a:rPr lang="en-US" dirty="0"/>
              <a:t>Business Validation Rules - Organization</a:t>
            </a:r>
          </a:p>
          <a:p>
            <a:pPr marL="514350" indent="-514350">
              <a:buFont typeface="+mj-lt"/>
              <a:buAutoNum type="romanUcPeriod"/>
            </a:pPr>
            <a:endParaRPr lang="en-US" dirty="0"/>
          </a:p>
          <a:p>
            <a:pPr marL="514350" indent="-514350">
              <a:buFont typeface="+mj-lt"/>
              <a:buAutoNum type="romanUcPeriod"/>
            </a:pPr>
            <a:r>
              <a:rPr lang="en-US" dirty="0"/>
              <a:t>Business Validation Rules - Staff</a:t>
            </a:r>
          </a:p>
          <a:p>
            <a:pPr marL="514350" indent="-514350">
              <a:buFont typeface="+mj-lt"/>
              <a:buAutoNum type="romanUcPeriod"/>
            </a:pPr>
            <a:endParaRPr lang="en-US" dirty="0"/>
          </a:p>
          <a:p>
            <a:pPr marL="514350" indent="-514350">
              <a:buFont typeface="+mj-lt"/>
              <a:buAutoNum type="romanUcPeriod"/>
            </a:pPr>
            <a:r>
              <a:rPr lang="en-US" dirty="0"/>
              <a:t>Business Validation Rules - Student</a:t>
            </a:r>
          </a:p>
          <a:p>
            <a:endParaRPr lang="en-US" dirty="0"/>
          </a:p>
          <a:p>
            <a:endParaRPr lang="en-US" dirty="0"/>
          </a:p>
        </p:txBody>
      </p:sp>
      <p:sp>
        <p:nvSpPr>
          <p:cNvPr id="3" name="Title 2">
            <a:extLst>
              <a:ext uri="{FF2B5EF4-FFF2-40B4-BE49-F238E27FC236}">
                <a16:creationId xmlns:a16="http://schemas.microsoft.com/office/drawing/2014/main" id="{BA6F34BA-42CA-4632-A9FB-A91EC94F9ED8}"/>
              </a:ext>
            </a:extLst>
          </p:cNvPr>
          <p:cNvSpPr>
            <a:spLocks noGrp="1"/>
          </p:cNvSpPr>
          <p:nvPr>
            <p:ph type="title"/>
          </p:nvPr>
        </p:nvSpPr>
        <p:spPr/>
        <p:txBody>
          <a:bodyPr/>
          <a:lstStyle/>
          <a:p>
            <a:r>
              <a:rPr lang="en-US" dirty="0"/>
              <a:t>aGENDA</a:t>
            </a:r>
          </a:p>
        </p:txBody>
      </p:sp>
    </p:spTree>
    <p:extLst>
      <p:ext uri="{BB962C8B-B14F-4D97-AF65-F5344CB8AC3E}">
        <p14:creationId xmlns:p14="http://schemas.microsoft.com/office/powerpoint/2010/main" val="16853408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C2C82-CECC-4DC1-9797-B0F57C51BAA6}"/>
              </a:ext>
            </a:extLst>
          </p:cNvPr>
          <p:cNvSpPr>
            <a:spLocks noGrp="1"/>
          </p:cNvSpPr>
          <p:nvPr>
            <p:ph type="title"/>
          </p:nvPr>
        </p:nvSpPr>
        <p:spPr>
          <a:xfrm>
            <a:off x="486383" y="44380"/>
            <a:ext cx="7568119" cy="793820"/>
          </a:xfrm>
        </p:spPr>
        <p:txBody>
          <a:bodyPr>
            <a:normAutofit/>
          </a:bodyPr>
          <a:lstStyle/>
          <a:p>
            <a:r>
              <a:rPr lang="en-US" dirty="0"/>
              <a:t>Business VALIDATION Rules-Student</a:t>
            </a:r>
          </a:p>
        </p:txBody>
      </p:sp>
      <p:graphicFrame>
        <p:nvGraphicFramePr>
          <p:cNvPr id="6" name="Content Placeholder 5">
            <a:extLst>
              <a:ext uri="{FF2B5EF4-FFF2-40B4-BE49-F238E27FC236}">
                <a16:creationId xmlns:a16="http://schemas.microsoft.com/office/drawing/2014/main" id="{1CA9AB9B-438A-4B10-8E6F-5F437A1E9016}"/>
              </a:ext>
            </a:extLst>
          </p:cNvPr>
          <p:cNvGraphicFramePr>
            <a:graphicFrameLocks noGrp="1"/>
          </p:cNvGraphicFramePr>
          <p:nvPr>
            <p:ph idx="1"/>
            <p:extLst>
              <p:ext uri="{D42A27DB-BD31-4B8C-83A1-F6EECF244321}">
                <p14:modId xmlns:p14="http://schemas.microsoft.com/office/powerpoint/2010/main" val="2117244346"/>
              </p:ext>
            </p:extLst>
          </p:nvPr>
        </p:nvGraphicFramePr>
        <p:xfrm>
          <a:off x="350195" y="989147"/>
          <a:ext cx="8443610" cy="3627120"/>
        </p:xfrm>
        <a:graphic>
          <a:graphicData uri="http://schemas.openxmlformats.org/drawingml/2006/table">
            <a:tbl>
              <a:tblPr firstRow="1" bandRow="1">
                <a:tableStyleId>{5C22544A-7EE6-4342-B048-85BDC9FD1C3A}</a:tableStyleId>
              </a:tblPr>
              <a:tblGrid>
                <a:gridCol w="799097">
                  <a:extLst>
                    <a:ext uri="{9D8B030D-6E8A-4147-A177-3AD203B41FA5}">
                      <a16:colId xmlns:a16="http://schemas.microsoft.com/office/drawing/2014/main" val="914786228"/>
                    </a:ext>
                  </a:extLst>
                </a:gridCol>
                <a:gridCol w="4638665">
                  <a:extLst>
                    <a:ext uri="{9D8B030D-6E8A-4147-A177-3AD203B41FA5}">
                      <a16:colId xmlns:a16="http://schemas.microsoft.com/office/drawing/2014/main" val="76551550"/>
                    </a:ext>
                  </a:extLst>
                </a:gridCol>
                <a:gridCol w="894944">
                  <a:extLst>
                    <a:ext uri="{9D8B030D-6E8A-4147-A177-3AD203B41FA5}">
                      <a16:colId xmlns:a16="http://schemas.microsoft.com/office/drawing/2014/main" val="329940339"/>
                    </a:ext>
                  </a:extLst>
                </a:gridCol>
                <a:gridCol w="1147864">
                  <a:extLst>
                    <a:ext uri="{9D8B030D-6E8A-4147-A177-3AD203B41FA5}">
                      <a16:colId xmlns:a16="http://schemas.microsoft.com/office/drawing/2014/main" val="2648978631"/>
                    </a:ext>
                  </a:extLst>
                </a:gridCol>
                <a:gridCol w="963040">
                  <a:extLst>
                    <a:ext uri="{9D8B030D-6E8A-4147-A177-3AD203B41FA5}">
                      <a16:colId xmlns:a16="http://schemas.microsoft.com/office/drawing/2014/main" val="1294258352"/>
                    </a:ext>
                  </a:extLst>
                </a:gridCol>
              </a:tblGrid>
              <a:tr h="370840">
                <a:tc>
                  <a:txBody>
                    <a:bodyPr/>
                    <a:lstStyle/>
                    <a:p>
                      <a:r>
                        <a:rPr lang="en-US" sz="1400" dirty="0"/>
                        <a:t>Rule</a:t>
                      </a:r>
                    </a:p>
                  </a:txBody>
                  <a:tcPr/>
                </a:tc>
                <a:tc>
                  <a:txBody>
                    <a:bodyPr/>
                    <a:lstStyle/>
                    <a:p>
                      <a:r>
                        <a:rPr lang="en-US" sz="1400" dirty="0"/>
                        <a:t>Text/Meaning</a:t>
                      </a:r>
                    </a:p>
                  </a:txBody>
                  <a:tcPr/>
                </a:tc>
                <a:tc>
                  <a:txBody>
                    <a:bodyPr/>
                    <a:lstStyle/>
                    <a:p>
                      <a:r>
                        <a:rPr lang="en-US" sz="1400" dirty="0"/>
                        <a:t>Level</a:t>
                      </a:r>
                    </a:p>
                  </a:txBody>
                  <a:tcPr/>
                </a:tc>
                <a:tc>
                  <a:txBody>
                    <a:bodyPr/>
                    <a:lstStyle/>
                    <a:p>
                      <a:r>
                        <a:rPr lang="en-US" sz="1400" dirty="0"/>
                        <a:t>PEIMS Submission</a:t>
                      </a:r>
                    </a:p>
                  </a:txBody>
                  <a:tcPr/>
                </a:tc>
                <a:tc>
                  <a:txBody>
                    <a:bodyPr/>
                    <a:lstStyle/>
                    <a:p>
                      <a:r>
                        <a:rPr lang="en-US" sz="1400" dirty="0"/>
                        <a:t>Applies to:</a:t>
                      </a:r>
                    </a:p>
                  </a:txBody>
                  <a:tcPr/>
                </a:tc>
                <a:extLst>
                  <a:ext uri="{0D108BD9-81ED-4DB2-BD59-A6C34878D82A}">
                    <a16:rowId xmlns:a16="http://schemas.microsoft.com/office/drawing/2014/main" val="796988387"/>
                  </a:ext>
                </a:extLst>
              </a:tr>
              <a:tr h="370840">
                <a:tc rowSpan="2">
                  <a:txBody>
                    <a:bodyPr/>
                    <a:lstStyle/>
                    <a:p>
                      <a:r>
                        <a:rPr lang="en-US" sz="1400" dirty="0"/>
                        <a:t>41163-0051</a:t>
                      </a:r>
                    </a:p>
                    <a:p>
                      <a:r>
                        <a:rPr lang="en-US" sz="1400" dirty="0">
                          <a:highlight>
                            <a:srgbClr val="FFFF00"/>
                          </a:highlight>
                        </a:rPr>
                        <a:t>DELETED</a:t>
                      </a:r>
                      <a:r>
                        <a:rPr lang="en-US" sz="1400" dirty="0"/>
                        <a:t> </a:t>
                      </a:r>
                      <a:r>
                        <a:rPr lang="en-US" sz="1400" dirty="0">
                          <a:highlight>
                            <a:srgbClr val="FFFF00"/>
                          </a:highlight>
                        </a:rPr>
                        <a:t>RULE</a:t>
                      </a:r>
                    </a:p>
                  </a:txBody>
                  <a:tcPr/>
                </a:tc>
                <a:tc>
                  <a:txBody>
                    <a:bodyPr/>
                    <a:lstStyle/>
                    <a:p>
                      <a:pPr marL="0" marR="0" algn="l" defTabSz="914400" rtl="0" eaLnBrk="1" latinLnBrk="0" hangingPunct="1">
                        <a:lnSpc>
                          <a:spcPct val="100000"/>
                        </a:lnSpc>
                        <a:spcBef>
                          <a:spcPts val="0"/>
                        </a:spcBef>
                        <a:spcAft>
                          <a:spcPts val="0"/>
                        </a:spcAft>
                      </a:pPr>
                      <a:r>
                        <a:rPr lang="en-US" sz="1400" strike="sngStrike" kern="1200" dirty="0">
                          <a:solidFill>
                            <a:schemeClr val="dk1"/>
                          </a:solidFill>
                          <a:latin typeface="+mn-lt"/>
                          <a:ea typeface="+mn-ea"/>
                          <a:cs typeface="+mn-cs"/>
                        </a:rPr>
                        <a:t>EFFECTIVE-DATE (Special Ed) must be less than or equal to the PEIMS Fall snapshot date.</a:t>
                      </a:r>
                    </a:p>
                  </a:txBody>
                  <a:tcPr marL="45720" marR="45720"/>
                </a:tc>
                <a:tc rowSpan="2">
                  <a:txBody>
                    <a:bodyPr/>
                    <a:lstStyle/>
                    <a:p>
                      <a:r>
                        <a:rPr lang="en-US" sz="1400" strike="sngStrike" dirty="0"/>
                        <a:t>F</a:t>
                      </a:r>
                    </a:p>
                  </a:txBody>
                  <a:tcPr/>
                </a:tc>
                <a:tc rowSpan="2">
                  <a:txBody>
                    <a:bodyPr/>
                    <a:lstStyle/>
                    <a:p>
                      <a:r>
                        <a:rPr lang="en-US" sz="1400" strike="sngStrike" dirty="0"/>
                        <a:t>1</a:t>
                      </a:r>
                    </a:p>
                  </a:txBody>
                  <a:tcPr/>
                </a:tc>
                <a:tc rowSpan="2">
                  <a:txBody>
                    <a:bodyPr/>
                    <a:lstStyle/>
                    <a:p>
                      <a:r>
                        <a:rPr lang="en-US" sz="1400" strike="sngStrike" dirty="0"/>
                        <a:t>District, </a:t>
                      </a:r>
                    </a:p>
                    <a:p>
                      <a:r>
                        <a:rPr lang="en-US" sz="1400" strike="sngStrike" dirty="0"/>
                        <a:t>Campus,</a:t>
                      </a:r>
                    </a:p>
                    <a:p>
                      <a:r>
                        <a:rPr lang="en-US" sz="1400" strike="sngStrike" dirty="0"/>
                        <a:t>Charter</a:t>
                      </a:r>
                    </a:p>
                    <a:p>
                      <a:endParaRPr lang="en-US" sz="1400" strike="sngStrike" dirty="0"/>
                    </a:p>
                  </a:txBody>
                  <a:tcPr/>
                </a:tc>
                <a:extLst>
                  <a:ext uri="{0D108BD9-81ED-4DB2-BD59-A6C34878D82A}">
                    <a16:rowId xmlns:a16="http://schemas.microsoft.com/office/drawing/2014/main" val="3501745496"/>
                  </a:ext>
                </a:extLst>
              </a:tr>
              <a:tr h="370840">
                <a:tc vMerge="1">
                  <a:txBody>
                    <a:bodyPr/>
                    <a:lstStyle/>
                    <a:p>
                      <a:endParaRPr lang="en-US" sz="1200" dirty="0"/>
                    </a:p>
                  </a:txBody>
                  <a:tcPr/>
                </a:tc>
                <a:tc>
                  <a:txBody>
                    <a:bodyPr/>
                    <a:lstStyle/>
                    <a:p>
                      <a:pPr marL="0" marR="0" algn="l" defTabSz="914400" rtl="0" eaLnBrk="1" latinLnBrk="0" hangingPunct="1">
                        <a:lnSpc>
                          <a:spcPct val="100000"/>
                        </a:lnSpc>
                        <a:spcBef>
                          <a:spcPts val="0"/>
                        </a:spcBef>
                        <a:spcAft>
                          <a:spcPts val="0"/>
                        </a:spcAft>
                      </a:pPr>
                      <a:r>
                        <a:rPr lang="en-US" sz="1400" strike="sngStrike" kern="1200" dirty="0">
                          <a:solidFill>
                            <a:schemeClr val="dk1"/>
                          </a:solidFill>
                          <a:latin typeface="+mn-lt"/>
                          <a:ea typeface="+mn-ea"/>
                          <a:cs typeface="+mn-cs"/>
                        </a:rPr>
                        <a:t>TX-EffectiveDateSpEd must be before or on the PEIMS Fall snapshot date.</a:t>
                      </a:r>
                    </a:p>
                  </a:txBody>
                  <a:tcPr marL="45720" marR="45720"/>
                </a:tc>
                <a:tc vMerge="1">
                  <a:txBody>
                    <a:bodyPr/>
                    <a:lstStyle/>
                    <a:p>
                      <a:endParaRPr lang="en-US" sz="1200" dirty="0"/>
                    </a:p>
                  </a:txBody>
                  <a:tcPr/>
                </a:tc>
                <a:tc vMerge="1">
                  <a:txBody>
                    <a:bodyPr/>
                    <a:lstStyle/>
                    <a:p>
                      <a:endParaRPr lang="en-US" sz="1200" dirty="0"/>
                    </a:p>
                  </a:txBody>
                  <a:tcPr/>
                </a:tc>
                <a:tc vMerge="1">
                  <a:txBody>
                    <a:bodyPr/>
                    <a:lstStyle/>
                    <a:p>
                      <a:endParaRPr lang="en-US" sz="1200" dirty="0"/>
                    </a:p>
                  </a:txBody>
                  <a:tcPr/>
                </a:tc>
                <a:extLst>
                  <a:ext uri="{0D108BD9-81ED-4DB2-BD59-A6C34878D82A}">
                    <a16:rowId xmlns:a16="http://schemas.microsoft.com/office/drawing/2014/main" val="1539959222"/>
                  </a:ext>
                </a:extLst>
              </a:tr>
              <a:tr h="228600">
                <a:tc rowSpan="2">
                  <a:txBody>
                    <a:bodyPr/>
                    <a:lstStyle/>
                    <a:p>
                      <a:r>
                        <a:rPr lang="en-US" sz="1400" dirty="0"/>
                        <a:t>41163-0052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highlight>
                            <a:srgbClr val="FFFF00"/>
                          </a:highlight>
                        </a:rPr>
                        <a:t>DELETED</a:t>
                      </a:r>
                      <a:r>
                        <a:rPr lang="en-US" sz="1400" dirty="0"/>
                        <a:t> </a:t>
                      </a:r>
                      <a:r>
                        <a:rPr lang="en-US" sz="1400" dirty="0">
                          <a:highlight>
                            <a:srgbClr val="FFFF00"/>
                          </a:highlight>
                        </a:rPr>
                        <a:t>RULE</a:t>
                      </a:r>
                    </a:p>
                  </a:txBody>
                  <a:tcPr/>
                </a:tc>
                <a:tc>
                  <a:txBody>
                    <a:bodyPr/>
                    <a:lstStyle/>
                    <a:p>
                      <a:pPr marL="0" marR="0" algn="l" defTabSz="914400" rtl="0" eaLnBrk="1" latinLnBrk="0" hangingPunct="1">
                        <a:lnSpc>
                          <a:spcPct val="100000"/>
                        </a:lnSpc>
                        <a:spcBef>
                          <a:spcPts val="0"/>
                        </a:spcBef>
                        <a:spcAft>
                          <a:spcPts val="0"/>
                        </a:spcAft>
                      </a:pPr>
                      <a:r>
                        <a:rPr lang="en-US" sz="1400" strike="sngStrike" kern="1200" dirty="0">
                          <a:solidFill>
                            <a:schemeClr val="dk1"/>
                          </a:solidFill>
                          <a:latin typeface="+mn-lt"/>
                          <a:ea typeface="+mn-ea"/>
                          <a:cs typeface="+mn-cs"/>
                        </a:rPr>
                        <a:t>EFFECTIVE-DATE (Disabilities) must be less than or equal to the PEIMS Fall snapshot date.</a:t>
                      </a:r>
                    </a:p>
                  </a:txBody>
                  <a:tcPr marL="45720" marR="45720"/>
                </a:tc>
                <a:tc rowSpan="2">
                  <a:txBody>
                    <a:bodyPr/>
                    <a:lstStyle/>
                    <a:p>
                      <a:r>
                        <a:rPr lang="en-US" sz="1400" strike="sngStrike" dirty="0"/>
                        <a:t>F</a:t>
                      </a:r>
                    </a:p>
                  </a:txBody>
                  <a:tcPr/>
                </a:tc>
                <a:tc rowSpan="2">
                  <a:txBody>
                    <a:bodyPr/>
                    <a:lstStyle/>
                    <a:p>
                      <a:r>
                        <a:rPr lang="en-US" sz="1400" strike="sngStrike" dirty="0"/>
                        <a:t>1</a:t>
                      </a:r>
                    </a:p>
                  </a:txBody>
                  <a:tcPr/>
                </a:tc>
                <a:tc rowSpan="2">
                  <a:txBody>
                    <a:bodyPr/>
                    <a:lstStyle/>
                    <a:p>
                      <a:r>
                        <a:rPr lang="en-US" sz="1400" strike="sngStrike" dirty="0"/>
                        <a:t>District, </a:t>
                      </a:r>
                    </a:p>
                    <a:p>
                      <a:r>
                        <a:rPr lang="en-US" sz="1400" strike="sngStrike" dirty="0"/>
                        <a:t>Campus,</a:t>
                      </a:r>
                    </a:p>
                    <a:p>
                      <a:r>
                        <a:rPr lang="en-US" sz="1400" strike="sngStrike" dirty="0"/>
                        <a:t>Charter</a:t>
                      </a:r>
                    </a:p>
                    <a:p>
                      <a:endParaRPr lang="en-US" sz="1400" strike="sngStrike" dirty="0"/>
                    </a:p>
                  </a:txBody>
                  <a:tcPr/>
                </a:tc>
                <a:extLst>
                  <a:ext uri="{0D108BD9-81ED-4DB2-BD59-A6C34878D82A}">
                    <a16:rowId xmlns:a16="http://schemas.microsoft.com/office/drawing/2014/main" val="2430006829"/>
                  </a:ext>
                </a:extLst>
              </a:tr>
              <a:tr h="228600">
                <a:tc vMerge="1">
                  <a:txBody>
                    <a:bodyPr/>
                    <a:lstStyle/>
                    <a:p>
                      <a:endParaRPr lang="en-US"/>
                    </a:p>
                  </a:txBody>
                  <a:tcPr/>
                </a:tc>
                <a:tc>
                  <a:txBody>
                    <a:bodyPr/>
                    <a:lstStyle/>
                    <a:p>
                      <a:pPr marL="0" marR="0" algn="l" defTabSz="914400" rtl="0" eaLnBrk="1" latinLnBrk="0" hangingPunct="1">
                        <a:lnSpc>
                          <a:spcPct val="100000"/>
                        </a:lnSpc>
                        <a:spcBef>
                          <a:spcPts val="0"/>
                        </a:spcBef>
                        <a:spcAft>
                          <a:spcPts val="0"/>
                        </a:spcAft>
                      </a:pPr>
                      <a:r>
                        <a:rPr lang="en-US" sz="1400" strike="sngStrike" kern="1200" dirty="0">
                          <a:solidFill>
                            <a:schemeClr val="dk1"/>
                          </a:solidFill>
                          <a:latin typeface="+mn-lt"/>
                          <a:ea typeface="+mn-ea"/>
                          <a:cs typeface="+mn-cs"/>
                        </a:rPr>
                        <a:t>TX-EffectiveDateDisabilities must be before or on the PEIMS Fall snapshot date.</a:t>
                      </a:r>
                    </a:p>
                  </a:txBody>
                  <a:tcPr marL="45720" marR="45720"/>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679329570"/>
                  </a:ext>
                </a:extLst>
              </a:tr>
              <a:tr h="228600">
                <a:tc rowSpan="2">
                  <a:txBody>
                    <a:bodyPr/>
                    <a:lstStyle/>
                    <a:p>
                      <a:r>
                        <a:rPr lang="en-US" sz="1400" dirty="0"/>
                        <a:t>41163-0053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highlight>
                            <a:srgbClr val="FFFF00"/>
                          </a:highlight>
                        </a:rPr>
                        <a:t>DELETED</a:t>
                      </a:r>
                      <a:r>
                        <a:rPr lang="en-US" sz="1400" dirty="0"/>
                        <a:t> </a:t>
                      </a:r>
                      <a:r>
                        <a:rPr lang="en-US" sz="1400" dirty="0">
                          <a:highlight>
                            <a:srgbClr val="FFFF00"/>
                          </a:highlight>
                        </a:rPr>
                        <a:t>RULE</a:t>
                      </a:r>
                    </a:p>
                  </a:txBody>
                  <a:tcPr/>
                </a:tc>
                <a:tc>
                  <a:txBody>
                    <a:bodyPr/>
                    <a:lstStyle/>
                    <a:p>
                      <a:pPr marL="0" marR="0" algn="l" defTabSz="914400" rtl="0" eaLnBrk="1" latinLnBrk="0" hangingPunct="1">
                        <a:lnSpc>
                          <a:spcPct val="100000"/>
                        </a:lnSpc>
                        <a:spcBef>
                          <a:spcPts val="0"/>
                        </a:spcBef>
                        <a:spcAft>
                          <a:spcPts val="0"/>
                        </a:spcAft>
                      </a:pPr>
                      <a:r>
                        <a:rPr lang="en-US" sz="1400" strike="sngStrike" kern="1200" dirty="0">
                          <a:solidFill>
                            <a:schemeClr val="dk1"/>
                          </a:solidFill>
                          <a:latin typeface="+mn-lt"/>
                          <a:ea typeface="+mn-ea"/>
                          <a:cs typeface="+mn-cs"/>
                        </a:rPr>
                        <a:t>EFFECTIVE-DATE (Services) must be less than or equal to the PEIMS Fall snapshot date.</a:t>
                      </a:r>
                    </a:p>
                  </a:txBody>
                  <a:tcPr marL="45720" marR="45720"/>
                </a:tc>
                <a:tc rowSpan="2">
                  <a:txBody>
                    <a:bodyPr/>
                    <a:lstStyle/>
                    <a:p>
                      <a:r>
                        <a:rPr lang="en-US" sz="1400" strike="sngStrike" dirty="0"/>
                        <a:t>F</a:t>
                      </a:r>
                    </a:p>
                  </a:txBody>
                  <a:tcPr/>
                </a:tc>
                <a:tc rowSpan="2">
                  <a:txBody>
                    <a:bodyPr/>
                    <a:lstStyle/>
                    <a:p>
                      <a:r>
                        <a:rPr lang="en-US" sz="1400" strike="sngStrike" dirty="0"/>
                        <a:t>1</a:t>
                      </a:r>
                    </a:p>
                  </a:txBody>
                  <a:tcPr/>
                </a:tc>
                <a:tc rowSpan="2">
                  <a:txBody>
                    <a:bodyPr/>
                    <a:lstStyle/>
                    <a:p>
                      <a:r>
                        <a:rPr lang="en-US" sz="1400" strike="sngStrike" dirty="0"/>
                        <a:t>District, </a:t>
                      </a:r>
                    </a:p>
                    <a:p>
                      <a:r>
                        <a:rPr lang="en-US" sz="1400" strike="sngStrike" dirty="0"/>
                        <a:t>Campus,</a:t>
                      </a:r>
                    </a:p>
                    <a:p>
                      <a:r>
                        <a:rPr lang="en-US" sz="1400" strike="sngStrike" dirty="0"/>
                        <a:t>Charter</a:t>
                      </a:r>
                    </a:p>
                    <a:p>
                      <a:endParaRPr lang="en-US" sz="1400" strike="sngStrike" dirty="0"/>
                    </a:p>
                  </a:txBody>
                  <a:tcPr/>
                </a:tc>
                <a:extLst>
                  <a:ext uri="{0D108BD9-81ED-4DB2-BD59-A6C34878D82A}">
                    <a16:rowId xmlns:a16="http://schemas.microsoft.com/office/drawing/2014/main" val="3388518916"/>
                  </a:ext>
                </a:extLst>
              </a:tr>
              <a:tr h="228600">
                <a:tc vMerge="1">
                  <a:txBody>
                    <a:bodyPr/>
                    <a:lstStyle/>
                    <a:p>
                      <a:endParaRPr lang="en-US"/>
                    </a:p>
                  </a:txBody>
                  <a:tcPr/>
                </a:tc>
                <a:tc>
                  <a:txBody>
                    <a:bodyPr/>
                    <a:lstStyle/>
                    <a:p>
                      <a:pPr marL="0" marR="0" algn="l" defTabSz="914400" rtl="0" eaLnBrk="1" latinLnBrk="0" hangingPunct="1">
                        <a:lnSpc>
                          <a:spcPct val="100000"/>
                        </a:lnSpc>
                        <a:spcBef>
                          <a:spcPts val="0"/>
                        </a:spcBef>
                        <a:spcAft>
                          <a:spcPts val="0"/>
                        </a:spcAft>
                      </a:pPr>
                      <a:r>
                        <a:rPr lang="en-US" sz="1400" strike="sngStrike" kern="1200" dirty="0">
                          <a:solidFill>
                            <a:schemeClr val="dk1"/>
                          </a:solidFill>
                          <a:latin typeface="+mn-lt"/>
                          <a:ea typeface="+mn-ea"/>
                          <a:cs typeface="+mn-cs"/>
                        </a:rPr>
                        <a:t>TX-EffectiveDateServices must be before or on the PEIMS Fall snapshot date.</a:t>
                      </a:r>
                    </a:p>
                  </a:txBody>
                  <a:tcPr marL="45720" marR="45720"/>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20038547"/>
                  </a:ext>
                </a:extLst>
              </a:tr>
            </a:tbl>
          </a:graphicData>
        </a:graphic>
      </p:graphicFrame>
      <p:sp>
        <p:nvSpPr>
          <p:cNvPr id="5" name="Rectangle 4">
            <a:extLst>
              <a:ext uri="{FF2B5EF4-FFF2-40B4-BE49-F238E27FC236}">
                <a16:creationId xmlns:a16="http://schemas.microsoft.com/office/drawing/2014/main" id="{C68F67F6-F6E2-4C40-968F-9F24582F02D5}"/>
              </a:ext>
            </a:extLst>
          </p:cNvPr>
          <p:cNvSpPr/>
          <p:nvPr/>
        </p:nvSpPr>
        <p:spPr>
          <a:xfrm>
            <a:off x="350195" y="4945523"/>
            <a:ext cx="8443610" cy="1200329"/>
          </a:xfrm>
          <a:prstGeom prst="rect">
            <a:avLst/>
          </a:prstGeom>
        </p:spPr>
        <p:txBody>
          <a:bodyPr wrap="square">
            <a:spAutoFit/>
          </a:bodyPr>
          <a:lstStyle/>
          <a:p>
            <a:pPr marL="285750" indent="-285750">
              <a:buFont typeface="Arial" panose="020B0604020202020204" pitchFamily="34" charset="0"/>
              <a:buChar char="•"/>
            </a:pPr>
            <a:r>
              <a:rPr lang="en-US" dirty="0"/>
              <a:t>Deleted rules added for 19-20</a:t>
            </a:r>
          </a:p>
          <a:p>
            <a:pPr marL="285750" indent="-285750">
              <a:buFont typeface="Arial" panose="020B0604020202020204" pitchFamily="34" charset="0"/>
              <a:buChar char="•"/>
            </a:pPr>
            <a:r>
              <a:rPr lang="en-US" dirty="0"/>
              <a:t>Reason:  These effective dates are used to determine which special education data is promoted to the PEIMS Data Mart but are not promoted themselves. Therefore these </a:t>
            </a:r>
            <a:r>
              <a:rPr lang="en-US"/>
              <a:t>rules can’t </a:t>
            </a:r>
            <a:r>
              <a:rPr lang="en-US" dirty="0"/>
              <a:t>to be implemented.</a:t>
            </a:r>
          </a:p>
        </p:txBody>
      </p:sp>
    </p:spTree>
    <p:extLst>
      <p:ext uri="{BB962C8B-B14F-4D97-AF65-F5344CB8AC3E}">
        <p14:creationId xmlns:p14="http://schemas.microsoft.com/office/powerpoint/2010/main" val="17820590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C2C82-CECC-4DC1-9797-B0F57C51BAA6}"/>
              </a:ext>
            </a:extLst>
          </p:cNvPr>
          <p:cNvSpPr>
            <a:spLocks noGrp="1"/>
          </p:cNvSpPr>
          <p:nvPr>
            <p:ph type="title"/>
          </p:nvPr>
        </p:nvSpPr>
        <p:spPr>
          <a:xfrm>
            <a:off x="486383" y="44380"/>
            <a:ext cx="7568119" cy="793820"/>
          </a:xfrm>
        </p:spPr>
        <p:txBody>
          <a:bodyPr>
            <a:normAutofit/>
          </a:bodyPr>
          <a:lstStyle/>
          <a:p>
            <a:r>
              <a:rPr lang="en-US" dirty="0"/>
              <a:t>Business VALIDATION Rules-Student</a:t>
            </a:r>
          </a:p>
        </p:txBody>
      </p:sp>
      <p:graphicFrame>
        <p:nvGraphicFramePr>
          <p:cNvPr id="6" name="Content Placeholder 5">
            <a:extLst>
              <a:ext uri="{FF2B5EF4-FFF2-40B4-BE49-F238E27FC236}">
                <a16:creationId xmlns:a16="http://schemas.microsoft.com/office/drawing/2014/main" id="{1CA9AB9B-438A-4B10-8E6F-5F437A1E9016}"/>
              </a:ext>
            </a:extLst>
          </p:cNvPr>
          <p:cNvGraphicFramePr>
            <a:graphicFrameLocks noGrp="1"/>
          </p:cNvGraphicFramePr>
          <p:nvPr>
            <p:ph idx="1"/>
            <p:extLst>
              <p:ext uri="{D42A27DB-BD31-4B8C-83A1-F6EECF244321}">
                <p14:modId xmlns:p14="http://schemas.microsoft.com/office/powerpoint/2010/main" val="2223349998"/>
              </p:ext>
            </p:extLst>
          </p:nvPr>
        </p:nvGraphicFramePr>
        <p:xfrm>
          <a:off x="350195" y="989147"/>
          <a:ext cx="8443610" cy="3048000"/>
        </p:xfrm>
        <a:graphic>
          <a:graphicData uri="http://schemas.openxmlformats.org/drawingml/2006/table">
            <a:tbl>
              <a:tblPr firstRow="1" bandRow="1">
                <a:tableStyleId>{5C22544A-7EE6-4342-B048-85BDC9FD1C3A}</a:tableStyleId>
              </a:tblPr>
              <a:tblGrid>
                <a:gridCol w="729575">
                  <a:extLst>
                    <a:ext uri="{9D8B030D-6E8A-4147-A177-3AD203B41FA5}">
                      <a16:colId xmlns:a16="http://schemas.microsoft.com/office/drawing/2014/main" val="914786228"/>
                    </a:ext>
                  </a:extLst>
                </a:gridCol>
                <a:gridCol w="4708187">
                  <a:extLst>
                    <a:ext uri="{9D8B030D-6E8A-4147-A177-3AD203B41FA5}">
                      <a16:colId xmlns:a16="http://schemas.microsoft.com/office/drawing/2014/main" val="76551550"/>
                    </a:ext>
                  </a:extLst>
                </a:gridCol>
                <a:gridCol w="894944">
                  <a:extLst>
                    <a:ext uri="{9D8B030D-6E8A-4147-A177-3AD203B41FA5}">
                      <a16:colId xmlns:a16="http://schemas.microsoft.com/office/drawing/2014/main" val="329940339"/>
                    </a:ext>
                  </a:extLst>
                </a:gridCol>
                <a:gridCol w="1147864">
                  <a:extLst>
                    <a:ext uri="{9D8B030D-6E8A-4147-A177-3AD203B41FA5}">
                      <a16:colId xmlns:a16="http://schemas.microsoft.com/office/drawing/2014/main" val="2648978631"/>
                    </a:ext>
                  </a:extLst>
                </a:gridCol>
                <a:gridCol w="963040">
                  <a:extLst>
                    <a:ext uri="{9D8B030D-6E8A-4147-A177-3AD203B41FA5}">
                      <a16:colId xmlns:a16="http://schemas.microsoft.com/office/drawing/2014/main" val="1294258352"/>
                    </a:ext>
                  </a:extLst>
                </a:gridCol>
              </a:tblGrid>
              <a:tr h="370840">
                <a:tc>
                  <a:txBody>
                    <a:bodyPr/>
                    <a:lstStyle/>
                    <a:p>
                      <a:r>
                        <a:rPr lang="en-US" sz="1400" dirty="0"/>
                        <a:t>Rule</a:t>
                      </a:r>
                    </a:p>
                  </a:txBody>
                  <a:tcPr/>
                </a:tc>
                <a:tc>
                  <a:txBody>
                    <a:bodyPr/>
                    <a:lstStyle/>
                    <a:p>
                      <a:r>
                        <a:rPr lang="en-US" sz="1400" dirty="0"/>
                        <a:t>Text/Meaning</a:t>
                      </a:r>
                    </a:p>
                  </a:txBody>
                  <a:tcPr/>
                </a:tc>
                <a:tc>
                  <a:txBody>
                    <a:bodyPr/>
                    <a:lstStyle/>
                    <a:p>
                      <a:r>
                        <a:rPr lang="en-US" sz="1400" dirty="0"/>
                        <a:t>Level</a:t>
                      </a:r>
                    </a:p>
                  </a:txBody>
                  <a:tcPr/>
                </a:tc>
                <a:tc>
                  <a:txBody>
                    <a:bodyPr/>
                    <a:lstStyle/>
                    <a:p>
                      <a:r>
                        <a:rPr lang="en-US" sz="1400" dirty="0"/>
                        <a:t>PEIMS Submission</a:t>
                      </a:r>
                    </a:p>
                  </a:txBody>
                  <a:tcPr/>
                </a:tc>
                <a:tc>
                  <a:txBody>
                    <a:bodyPr/>
                    <a:lstStyle/>
                    <a:p>
                      <a:r>
                        <a:rPr lang="en-US" sz="1400" dirty="0"/>
                        <a:t>Applies to:</a:t>
                      </a:r>
                    </a:p>
                  </a:txBody>
                  <a:tcPr/>
                </a:tc>
                <a:extLst>
                  <a:ext uri="{0D108BD9-81ED-4DB2-BD59-A6C34878D82A}">
                    <a16:rowId xmlns:a16="http://schemas.microsoft.com/office/drawing/2014/main" val="796988387"/>
                  </a:ext>
                </a:extLst>
              </a:tr>
              <a:tr h="370840">
                <a:tc rowSpan="2">
                  <a:txBody>
                    <a:bodyPr/>
                    <a:lstStyle/>
                    <a:p>
                      <a:r>
                        <a:rPr lang="en-US" sz="1400" dirty="0"/>
                        <a:t>42500-0048</a:t>
                      </a:r>
                    </a:p>
                  </a:txBody>
                  <a:tcPr/>
                </a:tc>
                <a:tc>
                  <a:txBody>
                    <a:bodyPr/>
                    <a:lstStyle/>
                    <a:p>
                      <a:pPr marL="0" marR="0" algn="l" defTabSz="914400" rtl="0" eaLnBrk="1" latinLnBrk="0" hangingPunct="1">
                        <a:lnSpc>
                          <a:spcPct val="100000"/>
                        </a:lnSpc>
                        <a:spcBef>
                          <a:spcPts val="0"/>
                        </a:spcBef>
                        <a:spcAft>
                          <a:spcPts val="0"/>
                        </a:spcAft>
                      </a:pPr>
                      <a:r>
                        <a:rPr lang="en-US" sz="1400" strike="noStrike" kern="1200" dirty="0">
                          <a:solidFill>
                            <a:schemeClr val="dk1"/>
                          </a:solidFill>
                          <a:latin typeface="+mn-lt"/>
                          <a:ea typeface="+mn-ea"/>
                          <a:cs typeface="+mn-cs"/>
                        </a:rPr>
                        <a:t>For each Flexible Attendance data item, if FLEX-ATTEND-TOTAL-BILINGUAL/ESL-DAYS-ELIGIBLE (from matching Special Programs Attendance with ATTENDANCE-EVENT-INDICATOR of "Flexible - Bilingual/ESL") is greater than 0, then FLEX-ATTEND-TOTAL-ELIGIBLE-MINUTES-PRESENT must be greater than 0.</a:t>
                      </a:r>
                    </a:p>
                  </a:txBody>
                  <a:tcPr marL="45720" marR="45720"/>
                </a:tc>
                <a:tc rowSpan="2">
                  <a:txBody>
                    <a:bodyPr/>
                    <a:lstStyle/>
                    <a:p>
                      <a:r>
                        <a:rPr lang="en-US" sz="1400" strike="noStrike" dirty="0"/>
                        <a:t>F</a:t>
                      </a:r>
                    </a:p>
                  </a:txBody>
                  <a:tcPr/>
                </a:tc>
                <a:tc rowSpan="2">
                  <a:txBody>
                    <a:bodyPr/>
                    <a:lstStyle/>
                    <a:p>
                      <a:r>
                        <a:rPr lang="en-US" sz="1400" strike="noStrike" dirty="0"/>
                        <a:t>3, 4</a:t>
                      </a:r>
                    </a:p>
                  </a:txBody>
                  <a:tcPr/>
                </a:tc>
                <a:tc rowSpan="2">
                  <a:txBody>
                    <a:bodyPr/>
                    <a:lstStyle/>
                    <a:p>
                      <a:r>
                        <a:rPr lang="en-US" sz="1400" strike="noStrike" dirty="0"/>
                        <a:t>District, </a:t>
                      </a:r>
                    </a:p>
                    <a:p>
                      <a:r>
                        <a:rPr lang="en-US" sz="1400" strike="noStrike" dirty="0"/>
                        <a:t>Campus,</a:t>
                      </a:r>
                    </a:p>
                    <a:p>
                      <a:r>
                        <a:rPr lang="en-US" sz="1400" strike="noStrike" dirty="0"/>
                        <a:t>Charter</a:t>
                      </a:r>
                    </a:p>
                    <a:p>
                      <a:endParaRPr lang="en-US" sz="1400" strike="noStrike" dirty="0"/>
                    </a:p>
                  </a:txBody>
                  <a:tcPr/>
                </a:tc>
                <a:extLst>
                  <a:ext uri="{0D108BD9-81ED-4DB2-BD59-A6C34878D82A}">
                    <a16:rowId xmlns:a16="http://schemas.microsoft.com/office/drawing/2014/main" val="3501745496"/>
                  </a:ext>
                </a:extLst>
              </a:tr>
              <a:tr h="370840">
                <a:tc vMerge="1">
                  <a:txBody>
                    <a:bodyPr/>
                    <a:lstStyle/>
                    <a:p>
                      <a:endParaRPr lang="en-US" sz="1200" dirty="0"/>
                    </a:p>
                  </a:txBody>
                  <a:tcPr/>
                </a:tc>
                <a:tc>
                  <a:txBody>
                    <a:bodyPr/>
                    <a:lstStyle/>
                    <a:p>
                      <a:pPr marL="0" marR="0" algn="l" defTabSz="914400" rtl="0" eaLnBrk="1" latinLnBrk="0" hangingPunct="1">
                        <a:lnSpc>
                          <a:spcPct val="100000"/>
                        </a:lnSpc>
                        <a:spcBef>
                          <a:spcPts val="0"/>
                        </a:spcBef>
                        <a:spcAft>
                          <a:spcPts val="0"/>
                        </a:spcAft>
                      </a:pPr>
                      <a:r>
                        <a:rPr lang="en-US" sz="1400" strike="noStrike" kern="1200" dirty="0">
                          <a:solidFill>
                            <a:schemeClr val="dk1"/>
                          </a:solidFill>
                          <a:latin typeface="+mn-lt"/>
                          <a:ea typeface="+mn-ea"/>
                          <a:cs typeface="+mn-cs"/>
                        </a:rPr>
                        <a:t>A student who is reported with TX-TotalEligibleDaysPresent (Flexible - Bilingual/ESL) greater than zero (0) must also be reported with TX-TotalEligibleMinutesPresent (Flexible - Regular) greater than zero (0) on the matching flexible attendance item.</a:t>
                      </a:r>
                    </a:p>
                    <a:p>
                      <a:pPr marL="0" marR="0" algn="l" defTabSz="914400" rtl="0" eaLnBrk="1" latinLnBrk="0" hangingPunct="1">
                        <a:lnSpc>
                          <a:spcPct val="100000"/>
                        </a:lnSpc>
                        <a:spcBef>
                          <a:spcPts val="0"/>
                        </a:spcBef>
                        <a:spcAft>
                          <a:spcPts val="0"/>
                        </a:spcAft>
                      </a:pPr>
                      <a:r>
                        <a:rPr lang="en-US" sz="1400" strike="noStrike" kern="1200" dirty="0">
                          <a:solidFill>
                            <a:schemeClr val="dk1"/>
                          </a:solidFill>
                          <a:latin typeface="+mn-lt"/>
                          <a:ea typeface="+mn-ea"/>
                          <a:cs typeface="+mn-cs"/>
                        </a:rPr>
                        <a:t>NOTE: Refer to "Special Note about Attendance Context Rules" for guidance on matching attendance data.</a:t>
                      </a:r>
                    </a:p>
                  </a:txBody>
                  <a:tcPr marL="45720" marR="45720"/>
                </a:tc>
                <a:tc vMerge="1">
                  <a:txBody>
                    <a:bodyPr/>
                    <a:lstStyle/>
                    <a:p>
                      <a:endParaRPr lang="en-US" sz="1200" dirty="0"/>
                    </a:p>
                  </a:txBody>
                  <a:tcPr/>
                </a:tc>
                <a:tc vMerge="1">
                  <a:txBody>
                    <a:bodyPr/>
                    <a:lstStyle/>
                    <a:p>
                      <a:endParaRPr lang="en-US" sz="1200" dirty="0"/>
                    </a:p>
                  </a:txBody>
                  <a:tcPr/>
                </a:tc>
                <a:tc vMerge="1">
                  <a:txBody>
                    <a:bodyPr/>
                    <a:lstStyle/>
                    <a:p>
                      <a:endParaRPr lang="en-US" sz="1200" dirty="0"/>
                    </a:p>
                  </a:txBody>
                  <a:tcPr/>
                </a:tc>
                <a:extLst>
                  <a:ext uri="{0D108BD9-81ED-4DB2-BD59-A6C34878D82A}">
                    <a16:rowId xmlns:a16="http://schemas.microsoft.com/office/drawing/2014/main" val="1539959222"/>
                  </a:ext>
                </a:extLst>
              </a:tr>
            </a:tbl>
          </a:graphicData>
        </a:graphic>
      </p:graphicFrame>
      <p:sp>
        <p:nvSpPr>
          <p:cNvPr id="5" name="Rectangle 4">
            <a:extLst>
              <a:ext uri="{FF2B5EF4-FFF2-40B4-BE49-F238E27FC236}">
                <a16:creationId xmlns:a16="http://schemas.microsoft.com/office/drawing/2014/main" id="{C68F67F6-F6E2-4C40-968F-9F24582F02D5}"/>
              </a:ext>
            </a:extLst>
          </p:cNvPr>
          <p:cNvSpPr/>
          <p:nvPr/>
        </p:nvSpPr>
        <p:spPr>
          <a:xfrm>
            <a:off x="350195" y="4041286"/>
            <a:ext cx="8443610" cy="2308324"/>
          </a:xfrm>
          <a:prstGeom prst="rect">
            <a:avLst/>
          </a:prstGeom>
        </p:spPr>
        <p:txBody>
          <a:bodyPr wrap="square">
            <a:spAutoFit/>
          </a:bodyPr>
          <a:lstStyle/>
          <a:p>
            <a:pPr marL="285750" indent="-285750">
              <a:buFont typeface="Arial" panose="020B0604020202020204" pitchFamily="34" charset="0"/>
              <a:buChar char="•"/>
            </a:pPr>
            <a:r>
              <a:rPr lang="en-US" dirty="0"/>
              <a:t>Revision: Reworded rule to verify that eligible minutes of flexible attendance greater than 0 have been reported.</a:t>
            </a:r>
          </a:p>
          <a:p>
            <a:pPr marL="285750" indent="-285750">
              <a:buFont typeface="Arial" panose="020B0604020202020204" pitchFamily="34" charset="0"/>
              <a:buChar char="•"/>
            </a:pPr>
            <a:r>
              <a:rPr lang="en-US" dirty="0"/>
              <a:t>Reason: Previous rule wording was based upon an incorrect assumption. </a:t>
            </a:r>
          </a:p>
          <a:p>
            <a:pPr marL="285750" indent="-285750">
              <a:buFont typeface="Arial" panose="020B0604020202020204" pitchFamily="34" charset="0"/>
              <a:buChar char="•"/>
            </a:pPr>
            <a:r>
              <a:rPr lang="en-US" dirty="0"/>
              <a:t>FLEX-ATTEND-TOTAL-BILINGUAL/ESL-DAYS-ELIGIBLE should continue to be reported as the school days the student was eligible to participate in the program during the reporting period.  During ADA calculations at TEA, the funding for Bilingual/ESL flexible attendance will be capped at the eligible equivalent days of regular flexible attendance.   </a:t>
            </a:r>
          </a:p>
        </p:txBody>
      </p:sp>
    </p:spTree>
    <p:extLst>
      <p:ext uri="{BB962C8B-B14F-4D97-AF65-F5344CB8AC3E}">
        <p14:creationId xmlns:p14="http://schemas.microsoft.com/office/powerpoint/2010/main" val="26614546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C2C82-CECC-4DC1-9797-B0F57C51BAA6}"/>
              </a:ext>
            </a:extLst>
          </p:cNvPr>
          <p:cNvSpPr>
            <a:spLocks noGrp="1"/>
          </p:cNvSpPr>
          <p:nvPr>
            <p:ph type="title"/>
          </p:nvPr>
        </p:nvSpPr>
        <p:spPr>
          <a:xfrm>
            <a:off x="486383" y="44380"/>
            <a:ext cx="7568119" cy="793820"/>
          </a:xfrm>
        </p:spPr>
        <p:txBody>
          <a:bodyPr>
            <a:normAutofit/>
          </a:bodyPr>
          <a:lstStyle/>
          <a:p>
            <a:r>
              <a:rPr lang="en-US" dirty="0"/>
              <a:t>Business VALIDATION Rules-Student</a:t>
            </a:r>
          </a:p>
        </p:txBody>
      </p:sp>
      <p:graphicFrame>
        <p:nvGraphicFramePr>
          <p:cNvPr id="6" name="Content Placeholder 5">
            <a:extLst>
              <a:ext uri="{FF2B5EF4-FFF2-40B4-BE49-F238E27FC236}">
                <a16:creationId xmlns:a16="http://schemas.microsoft.com/office/drawing/2014/main" id="{1CA9AB9B-438A-4B10-8E6F-5F437A1E9016}"/>
              </a:ext>
            </a:extLst>
          </p:cNvPr>
          <p:cNvGraphicFramePr>
            <a:graphicFrameLocks noGrp="1"/>
          </p:cNvGraphicFramePr>
          <p:nvPr>
            <p:ph idx="1"/>
            <p:extLst>
              <p:ext uri="{D42A27DB-BD31-4B8C-83A1-F6EECF244321}">
                <p14:modId xmlns:p14="http://schemas.microsoft.com/office/powerpoint/2010/main" val="3195123822"/>
              </p:ext>
            </p:extLst>
          </p:nvPr>
        </p:nvGraphicFramePr>
        <p:xfrm>
          <a:off x="350195" y="989147"/>
          <a:ext cx="8443610" cy="3048000"/>
        </p:xfrm>
        <a:graphic>
          <a:graphicData uri="http://schemas.openxmlformats.org/drawingml/2006/table">
            <a:tbl>
              <a:tblPr firstRow="1" bandRow="1">
                <a:tableStyleId>{5C22544A-7EE6-4342-B048-85BDC9FD1C3A}</a:tableStyleId>
              </a:tblPr>
              <a:tblGrid>
                <a:gridCol w="729575">
                  <a:extLst>
                    <a:ext uri="{9D8B030D-6E8A-4147-A177-3AD203B41FA5}">
                      <a16:colId xmlns:a16="http://schemas.microsoft.com/office/drawing/2014/main" val="914786228"/>
                    </a:ext>
                  </a:extLst>
                </a:gridCol>
                <a:gridCol w="4708187">
                  <a:extLst>
                    <a:ext uri="{9D8B030D-6E8A-4147-A177-3AD203B41FA5}">
                      <a16:colId xmlns:a16="http://schemas.microsoft.com/office/drawing/2014/main" val="76551550"/>
                    </a:ext>
                  </a:extLst>
                </a:gridCol>
                <a:gridCol w="894944">
                  <a:extLst>
                    <a:ext uri="{9D8B030D-6E8A-4147-A177-3AD203B41FA5}">
                      <a16:colId xmlns:a16="http://schemas.microsoft.com/office/drawing/2014/main" val="329940339"/>
                    </a:ext>
                  </a:extLst>
                </a:gridCol>
                <a:gridCol w="1147864">
                  <a:extLst>
                    <a:ext uri="{9D8B030D-6E8A-4147-A177-3AD203B41FA5}">
                      <a16:colId xmlns:a16="http://schemas.microsoft.com/office/drawing/2014/main" val="2648978631"/>
                    </a:ext>
                  </a:extLst>
                </a:gridCol>
                <a:gridCol w="963040">
                  <a:extLst>
                    <a:ext uri="{9D8B030D-6E8A-4147-A177-3AD203B41FA5}">
                      <a16:colId xmlns:a16="http://schemas.microsoft.com/office/drawing/2014/main" val="1294258352"/>
                    </a:ext>
                  </a:extLst>
                </a:gridCol>
              </a:tblGrid>
              <a:tr h="370840">
                <a:tc>
                  <a:txBody>
                    <a:bodyPr/>
                    <a:lstStyle/>
                    <a:p>
                      <a:r>
                        <a:rPr lang="en-US" sz="1400" dirty="0"/>
                        <a:t>Rule</a:t>
                      </a:r>
                    </a:p>
                  </a:txBody>
                  <a:tcPr/>
                </a:tc>
                <a:tc>
                  <a:txBody>
                    <a:bodyPr/>
                    <a:lstStyle/>
                    <a:p>
                      <a:r>
                        <a:rPr lang="en-US" sz="1400" dirty="0"/>
                        <a:t>Text/Meaning</a:t>
                      </a:r>
                    </a:p>
                  </a:txBody>
                  <a:tcPr/>
                </a:tc>
                <a:tc>
                  <a:txBody>
                    <a:bodyPr/>
                    <a:lstStyle/>
                    <a:p>
                      <a:r>
                        <a:rPr lang="en-US" sz="1400" dirty="0"/>
                        <a:t>Level</a:t>
                      </a:r>
                    </a:p>
                  </a:txBody>
                  <a:tcPr/>
                </a:tc>
                <a:tc>
                  <a:txBody>
                    <a:bodyPr/>
                    <a:lstStyle/>
                    <a:p>
                      <a:r>
                        <a:rPr lang="en-US" sz="1400" dirty="0"/>
                        <a:t>PEIMS Submission</a:t>
                      </a:r>
                    </a:p>
                  </a:txBody>
                  <a:tcPr/>
                </a:tc>
                <a:tc>
                  <a:txBody>
                    <a:bodyPr/>
                    <a:lstStyle/>
                    <a:p>
                      <a:r>
                        <a:rPr lang="en-US" sz="1400" dirty="0"/>
                        <a:t>Applies to:</a:t>
                      </a:r>
                    </a:p>
                  </a:txBody>
                  <a:tcPr/>
                </a:tc>
                <a:extLst>
                  <a:ext uri="{0D108BD9-81ED-4DB2-BD59-A6C34878D82A}">
                    <a16:rowId xmlns:a16="http://schemas.microsoft.com/office/drawing/2014/main" val="796988387"/>
                  </a:ext>
                </a:extLst>
              </a:tr>
              <a:tr h="370840">
                <a:tc rowSpan="2">
                  <a:txBody>
                    <a:bodyPr/>
                    <a:lstStyle/>
                    <a:p>
                      <a:r>
                        <a:rPr lang="en-US" sz="1400" dirty="0"/>
                        <a:t>42500-0049</a:t>
                      </a:r>
                    </a:p>
                  </a:txBody>
                  <a:tcPr/>
                </a:tc>
                <a:tc>
                  <a:txBody>
                    <a:bodyPr/>
                    <a:lstStyle/>
                    <a:p>
                      <a:pPr marL="0" marR="0" algn="l" defTabSz="914400" rtl="0" eaLnBrk="1" latinLnBrk="0" hangingPunct="1">
                        <a:lnSpc>
                          <a:spcPct val="100000"/>
                        </a:lnSpc>
                        <a:spcBef>
                          <a:spcPts val="0"/>
                        </a:spcBef>
                        <a:spcAft>
                          <a:spcPts val="0"/>
                        </a:spcAft>
                      </a:pPr>
                      <a:r>
                        <a:rPr lang="en-US" sz="1400" strike="noStrike" kern="1200" dirty="0">
                          <a:solidFill>
                            <a:schemeClr val="dk1"/>
                          </a:solidFill>
                          <a:latin typeface="+mn-lt"/>
                          <a:ea typeface="+mn-ea"/>
                          <a:cs typeface="+mn-cs"/>
                        </a:rPr>
                        <a:t>For each Flexible Attendance data item, if FLEX-ATTEND-TOTAL-PRS-DAYS-ELIGIBLE (from matching Special Programs Attendance with ATTENDANCE-EVENT-INDICATOR of "Flexible - PRS") is greater than 0, then FLEX-ATTEND-TOTAL-ELIGIBLE-MINUTES-PRESENT must be greater than 0.</a:t>
                      </a:r>
                    </a:p>
                  </a:txBody>
                  <a:tcPr marL="45720" marR="45720"/>
                </a:tc>
                <a:tc rowSpan="2">
                  <a:txBody>
                    <a:bodyPr/>
                    <a:lstStyle/>
                    <a:p>
                      <a:r>
                        <a:rPr lang="en-US" sz="1400" strike="noStrike" dirty="0"/>
                        <a:t>F</a:t>
                      </a:r>
                    </a:p>
                  </a:txBody>
                  <a:tcPr/>
                </a:tc>
                <a:tc rowSpan="2">
                  <a:txBody>
                    <a:bodyPr/>
                    <a:lstStyle/>
                    <a:p>
                      <a:r>
                        <a:rPr lang="en-US" sz="1400" strike="noStrike" dirty="0"/>
                        <a:t>3, 4</a:t>
                      </a:r>
                    </a:p>
                  </a:txBody>
                  <a:tcPr/>
                </a:tc>
                <a:tc rowSpan="2">
                  <a:txBody>
                    <a:bodyPr/>
                    <a:lstStyle/>
                    <a:p>
                      <a:r>
                        <a:rPr lang="en-US" sz="1400" strike="noStrike" dirty="0"/>
                        <a:t>District, </a:t>
                      </a:r>
                    </a:p>
                    <a:p>
                      <a:r>
                        <a:rPr lang="en-US" sz="1400" strike="noStrike" dirty="0"/>
                        <a:t>Campus,</a:t>
                      </a:r>
                    </a:p>
                    <a:p>
                      <a:r>
                        <a:rPr lang="en-US" sz="1400" strike="noStrike" dirty="0"/>
                        <a:t>Charter</a:t>
                      </a:r>
                    </a:p>
                    <a:p>
                      <a:endParaRPr lang="en-US" sz="1400" strike="noStrike" dirty="0"/>
                    </a:p>
                  </a:txBody>
                  <a:tcPr/>
                </a:tc>
                <a:extLst>
                  <a:ext uri="{0D108BD9-81ED-4DB2-BD59-A6C34878D82A}">
                    <a16:rowId xmlns:a16="http://schemas.microsoft.com/office/drawing/2014/main" val="3501745496"/>
                  </a:ext>
                </a:extLst>
              </a:tr>
              <a:tr h="370840">
                <a:tc vMerge="1">
                  <a:txBody>
                    <a:bodyPr/>
                    <a:lstStyle/>
                    <a:p>
                      <a:endParaRPr lang="en-US" sz="1200" dirty="0"/>
                    </a:p>
                  </a:txBody>
                  <a:tcPr/>
                </a:tc>
                <a:tc>
                  <a:txBody>
                    <a:bodyPr/>
                    <a:lstStyle/>
                    <a:p>
                      <a:pPr marL="0" marR="0" algn="l" defTabSz="914400" rtl="0" eaLnBrk="1" latinLnBrk="0" hangingPunct="1">
                        <a:lnSpc>
                          <a:spcPct val="100000"/>
                        </a:lnSpc>
                        <a:spcBef>
                          <a:spcPts val="0"/>
                        </a:spcBef>
                        <a:spcAft>
                          <a:spcPts val="0"/>
                        </a:spcAft>
                      </a:pPr>
                      <a:r>
                        <a:rPr lang="en-US" sz="1400" strike="noStrike" kern="1200" dirty="0">
                          <a:solidFill>
                            <a:schemeClr val="dk1"/>
                          </a:solidFill>
                          <a:latin typeface="+mn-lt"/>
                          <a:ea typeface="+mn-ea"/>
                          <a:cs typeface="+mn-cs"/>
                        </a:rPr>
                        <a:t>A student who is reported with TX-TotalEligibleDaysPresent (Flexible - PRS) greater than zero (0) must also be reported with TX-TotalEligibleMinutesPresent (Flexible - Regular) greater than zero (0) on the matching flexible attendance item.</a:t>
                      </a:r>
                    </a:p>
                    <a:p>
                      <a:pPr marL="0" marR="0" algn="l" defTabSz="914400" rtl="0" eaLnBrk="1" latinLnBrk="0" hangingPunct="1">
                        <a:lnSpc>
                          <a:spcPct val="100000"/>
                        </a:lnSpc>
                        <a:spcBef>
                          <a:spcPts val="0"/>
                        </a:spcBef>
                        <a:spcAft>
                          <a:spcPts val="0"/>
                        </a:spcAft>
                      </a:pPr>
                      <a:r>
                        <a:rPr lang="en-US" sz="1400" strike="noStrike" kern="1200" dirty="0">
                          <a:solidFill>
                            <a:schemeClr val="dk1"/>
                          </a:solidFill>
                          <a:latin typeface="+mn-lt"/>
                          <a:ea typeface="+mn-ea"/>
                          <a:cs typeface="+mn-cs"/>
                        </a:rPr>
                        <a:t>NOTE: Refer to "Special Note about Attendance Context Rules" for guidance on matching attendance data.</a:t>
                      </a:r>
                    </a:p>
                  </a:txBody>
                  <a:tcPr marL="45720" marR="45720"/>
                </a:tc>
                <a:tc vMerge="1">
                  <a:txBody>
                    <a:bodyPr/>
                    <a:lstStyle/>
                    <a:p>
                      <a:endParaRPr lang="en-US" sz="1200" dirty="0"/>
                    </a:p>
                  </a:txBody>
                  <a:tcPr/>
                </a:tc>
                <a:tc vMerge="1">
                  <a:txBody>
                    <a:bodyPr/>
                    <a:lstStyle/>
                    <a:p>
                      <a:endParaRPr lang="en-US" sz="1200" dirty="0"/>
                    </a:p>
                  </a:txBody>
                  <a:tcPr/>
                </a:tc>
                <a:tc vMerge="1">
                  <a:txBody>
                    <a:bodyPr/>
                    <a:lstStyle/>
                    <a:p>
                      <a:endParaRPr lang="en-US" sz="1200" dirty="0"/>
                    </a:p>
                  </a:txBody>
                  <a:tcPr/>
                </a:tc>
                <a:extLst>
                  <a:ext uri="{0D108BD9-81ED-4DB2-BD59-A6C34878D82A}">
                    <a16:rowId xmlns:a16="http://schemas.microsoft.com/office/drawing/2014/main" val="1539959222"/>
                  </a:ext>
                </a:extLst>
              </a:tr>
            </a:tbl>
          </a:graphicData>
        </a:graphic>
      </p:graphicFrame>
      <p:sp>
        <p:nvSpPr>
          <p:cNvPr id="5" name="Rectangle 4">
            <a:extLst>
              <a:ext uri="{FF2B5EF4-FFF2-40B4-BE49-F238E27FC236}">
                <a16:creationId xmlns:a16="http://schemas.microsoft.com/office/drawing/2014/main" id="{C68F67F6-F6E2-4C40-968F-9F24582F02D5}"/>
              </a:ext>
            </a:extLst>
          </p:cNvPr>
          <p:cNvSpPr/>
          <p:nvPr/>
        </p:nvSpPr>
        <p:spPr>
          <a:xfrm>
            <a:off x="350195" y="4188094"/>
            <a:ext cx="8443610" cy="2031325"/>
          </a:xfrm>
          <a:prstGeom prst="rect">
            <a:avLst/>
          </a:prstGeom>
        </p:spPr>
        <p:txBody>
          <a:bodyPr wrap="square">
            <a:spAutoFit/>
          </a:bodyPr>
          <a:lstStyle/>
          <a:p>
            <a:pPr marL="285750" indent="-285750">
              <a:buFont typeface="Arial" panose="020B0604020202020204" pitchFamily="34" charset="0"/>
              <a:buChar char="•"/>
            </a:pPr>
            <a:r>
              <a:rPr lang="en-US" dirty="0"/>
              <a:t>Revision: Reworded rule to verify that eligible minutes of flexible attendance greater than 0 have been reported.</a:t>
            </a:r>
          </a:p>
          <a:p>
            <a:pPr marL="285750" indent="-285750">
              <a:buFont typeface="Arial" panose="020B0604020202020204" pitchFamily="34" charset="0"/>
              <a:buChar char="•"/>
            </a:pPr>
            <a:r>
              <a:rPr lang="en-US" dirty="0"/>
              <a:t>Reason: Previous rule wording was based upon an incorrect assumption. </a:t>
            </a:r>
          </a:p>
          <a:p>
            <a:pPr marL="285750" indent="-285750">
              <a:buFont typeface="Arial" panose="020B0604020202020204" pitchFamily="34" charset="0"/>
              <a:buChar char="•"/>
            </a:pPr>
            <a:r>
              <a:rPr lang="en-US" dirty="0"/>
              <a:t>FLEX-ATTEND-TOTAL-PRS-DAYS-ELIGIBLE should continue to be reported as the school days the student was eligible to participate in the program during the reporting period.  During ADA calculations at TEA, the funding for PRS flexible attendance will be capped at the eligible equivalent days of regular flexible attendance.   </a:t>
            </a:r>
          </a:p>
        </p:txBody>
      </p:sp>
    </p:spTree>
    <p:extLst>
      <p:ext uri="{BB962C8B-B14F-4D97-AF65-F5344CB8AC3E}">
        <p14:creationId xmlns:p14="http://schemas.microsoft.com/office/powerpoint/2010/main" val="14456503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C2C82-CECC-4DC1-9797-B0F57C51BAA6}"/>
              </a:ext>
            </a:extLst>
          </p:cNvPr>
          <p:cNvSpPr>
            <a:spLocks noGrp="1"/>
          </p:cNvSpPr>
          <p:nvPr>
            <p:ph type="title"/>
          </p:nvPr>
        </p:nvSpPr>
        <p:spPr>
          <a:xfrm>
            <a:off x="486383" y="44380"/>
            <a:ext cx="7568119" cy="793820"/>
          </a:xfrm>
        </p:spPr>
        <p:txBody>
          <a:bodyPr>
            <a:normAutofit/>
          </a:bodyPr>
          <a:lstStyle/>
          <a:p>
            <a:r>
              <a:rPr lang="en-US" dirty="0"/>
              <a:t>Business VALIDATION Rules-Student</a:t>
            </a:r>
          </a:p>
        </p:txBody>
      </p:sp>
      <p:graphicFrame>
        <p:nvGraphicFramePr>
          <p:cNvPr id="6" name="Content Placeholder 5">
            <a:extLst>
              <a:ext uri="{FF2B5EF4-FFF2-40B4-BE49-F238E27FC236}">
                <a16:creationId xmlns:a16="http://schemas.microsoft.com/office/drawing/2014/main" id="{1CA9AB9B-438A-4B10-8E6F-5F437A1E9016}"/>
              </a:ext>
            </a:extLst>
          </p:cNvPr>
          <p:cNvGraphicFramePr>
            <a:graphicFrameLocks noGrp="1"/>
          </p:cNvGraphicFramePr>
          <p:nvPr>
            <p:ph idx="1"/>
            <p:extLst>
              <p:ext uri="{D42A27DB-BD31-4B8C-83A1-F6EECF244321}">
                <p14:modId xmlns:p14="http://schemas.microsoft.com/office/powerpoint/2010/main" val="2628257841"/>
              </p:ext>
            </p:extLst>
          </p:nvPr>
        </p:nvGraphicFramePr>
        <p:xfrm>
          <a:off x="350195" y="838200"/>
          <a:ext cx="8443610" cy="3261360"/>
        </p:xfrm>
        <a:graphic>
          <a:graphicData uri="http://schemas.openxmlformats.org/drawingml/2006/table">
            <a:tbl>
              <a:tblPr firstRow="1" bandRow="1">
                <a:tableStyleId>{5C22544A-7EE6-4342-B048-85BDC9FD1C3A}</a:tableStyleId>
              </a:tblPr>
              <a:tblGrid>
                <a:gridCol w="729575">
                  <a:extLst>
                    <a:ext uri="{9D8B030D-6E8A-4147-A177-3AD203B41FA5}">
                      <a16:colId xmlns:a16="http://schemas.microsoft.com/office/drawing/2014/main" val="914786228"/>
                    </a:ext>
                  </a:extLst>
                </a:gridCol>
                <a:gridCol w="5153250">
                  <a:extLst>
                    <a:ext uri="{9D8B030D-6E8A-4147-A177-3AD203B41FA5}">
                      <a16:colId xmlns:a16="http://schemas.microsoft.com/office/drawing/2014/main" val="76551550"/>
                    </a:ext>
                  </a:extLst>
                </a:gridCol>
                <a:gridCol w="637563">
                  <a:extLst>
                    <a:ext uri="{9D8B030D-6E8A-4147-A177-3AD203B41FA5}">
                      <a16:colId xmlns:a16="http://schemas.microsoft.com/office/drawing/2014/main" val="329940339"/>
                    </a:ext>
                  </a:extLst>
                </a:gridCol>
                <a:gridCol w="1065402">
                  <a:extLst>
                    <a:ext uri="{9D8B030D-6E8A-4147-A177-3AD203B41FA5}">
                      <a16:colId xmlns:a16="http://schemas.microsoft.com/office/drawing/2014/main" val="2648978631"/>
                    </a:ext>
                  </a:extLst>
                </a:gridCol>
                <a:gridCol w="857820">
                  <a:extLst>
                    <a:ext uri="{9D8B030D-6E8A-4147-A177-3AD203B41FA5}">
                      <a16:colId xmlns:a16="http://schemas.microsoft.com/office/drawing/2014/main" val="1294258352"/>
                    </a:ext>
                  </a:extLst>
                </a:gridCol>
              </a:tblGrid>
              <a:tr h="370840">
                <a:tc>
                  <a:txBody>
                    <a:bodyPr/>
                    <a:lstStyle/>
                    <a:p>
                      <a:r>
                        <a:rPr lang="en-US" sz="1400" dirty="0"/>
                        <a:t>Rule</a:t>
                      </a:r>
                    </a:p>
                  </a:txBody>
                  <a:tcPr/>
                </a:tc>
                <a:tc>
                  <a:txBody>
                    <a:bodyPr/>
                    <a:lstStyle/>
                    <a:p>
                      <a:r>
                        <a:rPr lang="en-US" sz="1400" dirty="0"/>
                        <a:t>Text/Meaning</a:t>
                      </a:r>
                    </a:p>
                  </a:txBody>
                  <a:tcPr/>
                </a:tc>
                <a:tc>
                  <a:txBody>
                    <a:bodyPr/>
                    <a:lstStyle/>
                    <a:p>
                      <a:r>
                        <a:rPr lang="en-US" sz="1400" dirty="0"/>
                        <a:t>Level</a:t>
                      </a:r>
                    </a:p>
                  </a:txBody>
                  <a:tcPr/>
                </a:tc>
                <a:tc>
                  <a:txBody>
                    <a:bodyPr/>
                    <a:lstStyle/>
                    <a:p>
                      <a:r>
                        <a:rPr lang="en-US" sz="1400" dirty="0"/>
                        <a:t>PEIMS Submission</a:t>
                      </a:r>
                    </a:p>
                  </a:txBody>
                  <a:tcPr/>
                </a:tc>
                <a:tc>
                  <a:txBody>
                    <a:bodyPr/>
                    <a:lstStyle/>
                    <a:p>
                      <a:r>
                        <a:rPr lang="en-US" sz="1400" dirty="0"/>
                        <a:t>Applies to:</a:t>
                      </a:r>
                    </a:p>
                  </a:txBody>
                  <a:tcPr/>
                </a:tc>
                <a:extLst>
                  <a:ext uri="{0D108BD9-81ED-4DB2-BD59-A6C34878D82A}">
                    <a16:rowId xmlns:a16="http://schemas.microsoft.com/office/drawing/2014/main" val="796988387"/>
                  </a:ext>
                </a:extLst>
              </a:tr>
              <a:tr h="370840">
                <a:tc rowSpan="2">
                  <a:txBody>
                    <a:bodyPr/>
                    <a:lstStyle/>
                    <a:p>
                      <a:r>
                        <a:rPr lang="en-US" sz="1400" dirty="0"/>
                        <a:t>42505-0024</a:t>
                      </a:r>
                    </a:p>
                  </a:txBody>
                  <a:tcPr/>
                </a:tc>
                <a:tc>
                  <a:txBody>
                    <a:bodyPr/>
                    <a:lstStyle/>
                    <a:p>
                      <a:pPr marL="0" marR="0" algn="l" defTabSz="914400" rtl="0" eaLnBrk="1" latinLnBrk="0" hangingPunct="1">
                        <a:lnSpc>
                          <a:spcPct val="100000"/>
                        </a:lnSpc>
                        <a:spcBef>
                          <a:spcPts val="0"/>
                        </a:spcBef>
                        <a:spcAft>
                          <a:spcPts val="0"/>
                        </a:spcAft>
                      </a:pPr>
                      <a:r>
                        <a:rPr lang="en-US" sz="1400" strike="noStrike" kern="1200" dirty="0">
                          <a:solidFill>
                            <a:schemeClr val="dk1"/>
                          </a:solidFill>
                          <a:latin typeface="+mn-lt"/>
                          <a:ea typeface="+mn-ea"/>
                          <a:cs typeface="+mn-cs"/>
                        </a:rPr>
                        <a:t>For a particular TX-UNIQUE-STUDENT-ID, CAMPUS-ID-OF-ENROLLMENT, INSTRUCTIONAL-TRACK-INDICATOR-CODE, REPORTING-PERIOD-INDICATOR-CODE, GRADE-LEVEL-CODE, and FLEXIBLE-ATTENDANCE-PROGRAM-TYPE-CODE, if the sum of all instances of FLEX-ATTEND-DAYS-ELIGIBLE-IN-INSTR-SETTING is greater than 0, then FLEX-ATTEND-TOTAL-ELIGIBLE-MINUTES-PRESENT on the matching Flexible Attendance must be greater than 0.</a:t>
                      </a:r>
                    </a:p>
                  </a:txBody>
                  <a:tcPr marL="45720" marR="45720"/>
                </a:tc>
                <a:tc rowSpan="2">
                  <a:txBody>
                    <a:bodyPr/>
                    <a:lstStyle/>
                    <a:p>
                      <a:r>
                        <a:rPr lang="en-US" sz="1400" strike="noStrike" dirty="0"/>
                        <a:t>F</a:t>
                      </a:r>
                    </a:p>
                  </a:txBody>
                  <a:tcPr/>
                </a:tc>
                <a:tc rowSpan="2">
                  <a:txBody>
                    <a:bodyPr/>
                    <a:lstStyle/>
                    <a:p>
                      <a:r>
                        <a:rPr lang="en-US" sz="1400" strike="noStrike" dirty="0"/>
                        <a:t>3, 4</a:t>
                      </a:r>
                    </a:p>
                  </a:txBody>
                  <a:tcPr/>
                </a:tc>
                <a:tc rowSpan="2">
                  <a:txBody>
                    <a:bodyPr/>
                    <a:lstStyle/>
                    <a:p>
                      <a:r>
                        <a:rPr lang="en-US" sz="1400" strike="noStrike" dirty="0"/>
                        <a:t>District, </a:t>
                      </a:r>
                    </a:p>
                    <a:p>
                      <a:r>
                        <a:rPr lang="en-US" sz="1400" strike="noStrike" dirty="0"/>
                        <a:t>Campus,</a:t>
                      </a:r>
                    </a:p>
                    <a:p>
                      <a:r>
                        <a:rPr lang="en-US" sz="1400" strike="noStrike" dirty="0"/>
                        <a:t>Charter</a:t>
                      </a:r>
                    </a:p>
                    <a:p>
                      <a:endParaRPr lang="en-US" sz="1400" strike="noStrike" dirty="0"/>
                    </a:p>
                  </a:txBody>
                  <a:tcPr/>
                </a:tc>
                <a:extLst>
                  <a:ext uri="{0D108BD9-81ED-4DB2-BD59-A6C34878D82A}">
                    <a16:rowId xmlns:a16="http://schemas.microsoft.com/office/drawing/2014/main" val="3501745496"/>
                  </a:ext>
                </a:extLst>
              </a:tr>
              <a:tr h="370840">
                <a:tc vMerge="1">
                  <a:txBody>
                    <a:bodyPr/>
                    <a:lstStyle/>
                    <a:p>
                      <a:endParaRPr lang="en-US" sz="1200" dirty="0"/>
                    </a:p>
                  </a:txBody>
                  <a:tcPr/>
                </a:tc>
                <a:tc>
                  <a:txBody>
                    <a:bodyPr/>
                    <a:lstStyle/>
                    <a:p>
                      <a:pPr marL="0" marR="0" algn="l" defTabSz="914400" rtl="0" eaLnBrk="1" latinLnBrk="0" hangingPunct="1">
                        <a:lnSpc>
                          <a:spcPct val="100000"/>
                        </a:lnSpc>
                        <a:spcBef>
                          <a:spcPts val="0"/>
                        </a:spcBef>
                        <a:spcAft>
                          <a:spcPts val="0"/>
                        </a:spcAft>
                      </a:pPr>
                      <a:r>
                        <a:rPr lang="en-US" sz="1400" strike="noStrike" kern="1200" dirty="0">
                          <a:solidFill>
                            <a:schemeClr val="dk1"/>
                          </a:solidFill>
                          <a:latin typeface="+mn-lt"/>
                          <a:ea typeface="+mn-ea"/>
                          <a:cs typeface="+mn-cs"/>
                        </a:rPr>
                        <a:t>For a student reported with special education flexible attendance, if the total of all TX-TotalEligibleDaysPresent (Flexible – SpecialEd) is greater than zero (0), then student must also be reported with TX-TotalEligibleMinutesPresent (Flexible – Regular) greater than zero (0) on the matching flexible attendance item.</a:t>
                      </a:r>
                    </a:p>
                  </a:txBody>
                  <a:tcPr marL="45720" marR="45720"/>
                </a:tc>
                <a:tc vMerge="1">
                  <a:txBody>
                    <a:bodyPr/>
                    <a:lstStyle/>
                    <a:p>
                      <a:endParaRPr lang="en-US" sz="1200" dirty="0"/>
                    </a:p>
                  </a:txBody>
                  <a:tcPr/>
                </a:tc>
                <a:tc vMerge="1">
                  <a:txBody>
                    <a:bodyPr/>
                    <a:lstStyle/>
                    <a:p>
                      <a:endParaRPr lang="en-US" sz="1200" dirty="0"/>
                    </a:p>
                  </a:txBody>
                  <a:tcPr/>
                </a:tc>
                <a:tc vMerge="1">
                  <a:txBody>
                    <a:bodyPr/>
                    <a:lstStyle/>
                    <a:p>
                      <a:endParaRPr lang="en-US" sz="1200" dirty="0"/>
                    </a:p>
                  </a:txBody>
                  <a:tcPr/>
                </a:tc>
                <a:extLst>
                  <a:ext uri="{0D108BD9-81ED-4DB2-BD59-A6C34878D82A}">
                    <a16:rowId xmlns:a16="http://schemas.microsoft.com/office/drawing/2014/main" val="1539959222"/>
                  </a:ext>
                </a:extLst>
              </a:tr>
            </a:tbl>
          </a:graphicData>
        </a:graphic>
      </p:graphicFrame>
      <p:sp>
        <p:nvSpPr>
          <p:cNvPr id="5" name="Rectangle 4">
            <a:extLst>
              <a:ext uri="{FF2B5EF4-FFF2-40B4-BE49-F238E27FC236}">
                <a16:creationId xmlns:a16="http://schemas.microsoft.com/office/drawing/2014/main" id="{C68F67F6-F6E2-4C40-968F-9F24582F02D5}"/>
              </a:ext>
            </a:extLst>
          </p:cNvPr>
          <p:cNvSpPr/>
          <p:nvPr/>
        </p:nvSpPr>
        <p:spPr>
          <a:xfrm>
            <a:off x="350195" y="4158731"/>
            <a:ext cx="8443610" cy="2308324"/>
          </a:xfrm>
          <a:prstGeom prst="rect">
            <a:avLst/>
          </a:prstGeom>
        </p:spPr>
        <p:txBody>
          <a:bodyPr wrap="square">
            <a:spAutoFit/>
          </a:bodyPr>
          <a:lstStyle/>
          <a:p>
            <a:pPr marL="285750" indent="-285750">
              <a:buFont typeface="Arial" panose="020B0604020202020204" pitchFamily="34" charset="0"/>
              <a:buChar char="•"/>
            </a:pPr>
            <a:r>
              <a:rPr lang="en-US" dirty="0"/>
              <a:t>Revision: Reworded rule to verify that eligible minutes of flexible attendance greater than 0 have been reported.</a:t>
            </a:r>
          </a:p>
          <a:p>
            <a:pPr marL="285750" indent="-285750">
              <a:buFont typeface="Arial" panose="020B0604020202020204" pitchFamily="34" charset="0"/>
              <a:buChar char="•"/>
            </a:pPr>
            <a:r>
              <a:rPr lang="en-US" dirty="0"/>
              <a:t>Reason: Previous rule wording was based upon an incorrect assumption. </a:t>
            </a:r>
          </a:p>
          <a:p>
            <a:pPr marL="285750" indent="-285750">
              <a:buFont typeface="Arial" panose="020B0604020202020204" pitchFamily="34" charset="0"/>
              <a:buChar char="•"/>
            </a:pPr>
            <a:r>
              <a:rPr lang="en-US" dirty="0"/>
              <a:t>FLEX-ATTEND-DAYS-ELIGIBLE-IN-INSTR-SETTING should continue to be reported as the school days the student was eligible to participate in the program during the reporting period.  During ADA calculations at TEA, the funding for special education flexible attendance will be capped at the eligible equivalent days of regular flexible attendance.   </a:t>
            </a:r>
          </a:p>
        </p:txBody>
      </p:sp>
    </p:spTree>
    <p:extLst>
      <p:ext uri="{BB962C8B-B14F-4D97-AF65-F5344CB8AC3E}">
        <p14:creationId xmlns:p14="http://schemas.microsoft.com/office/powerpoint/2010/main" val="38631122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C2C82-CECC-4DC1-9797-B0F57C51BAA6}"/>
              </a:ext>
            </a:extLst>
          </p:cNvPr>
          <p:cNvSpPr>
            <a:spLocks noGrp="1"/>
          </p:cNvSpPr>
          <p:nvPr>
            <p:ph type="title"/>
          </p:nvPr>
        </p:nvSpPr>
        <p:spPr>
          <a:xfrm>
            <a:off x="486383" y="44380"/>
            <a:ext cx="7568119" cy="793820"/>
          </a:xfrm>
        </p:spPr>
        <p:txBody>
          <a:bodyPr>
            <a:normAutofit/>
          </a:bodyPr>
          <a:lstStyle/>
          <a:p>
            <a:r>
              <a:rPr lang="en-US" dirty="0"/>
              <a:t>Business VALIDATION Rules-Student</a:t>
            </a:r>
          </a:p>
        </p:txBody>
      </p:sp>
      <p:graphicFrame>
        <p:nvGraphicFramePr>
          <p:cNvPr id="6" name="Content Placeholder 5">
            <a:extLst>
              <a:ext uri="{FF2B5EF4-FFF2-40B4-BE49-F238E27FC236}">
                <a16:creationId xmlns:a16="http://schemas.microsoft.com/office/drawing/2014/main" id="{1CA9AB9B-438A-4B10-8E6F-5F437A1E9016}"/>
              </a:ext>
            </a:extLst>
          </p:cNvPr>
          <p:cNvGraphicFramePr>
            <a:graphicFrameLocks noGrp="1"/>
          </p:cNvGraphicFramePr>
          <p:nvPr>
            <p:ph idx="1"/>
            <p:extLst>
              <p:ext uri="{D42A27DB-BD31-4B8C-83A1-F6EECF244321}">
                <p14:modId xmlns:p14="http://schemas.microsoft.com/office/powerpoint/2010/main" val="467651155"/>
              </p:ext>
            </p:extLst>
          </p:nvPr>
        </p:nvGraphicFramePr>
        <p:xfrm>
          <a:off x="350195" y="989147"/>
          <a:ext cx="8443610" cy="1981200"/>
        </p:xfrm>
        <a:graphic>
          <a:graphicData uri="http://schemas.openxmlformats.org/drawingml/2006/table">
            <a:tbl>
              <a:tblPr firstRow="1" bandRow="1">
                <a:tableStyleId>{5C22544A-7EE6-4342-B048-85BDC9FD1C3A}</a:tableStyleId>
              </a:tblPr>
              <a:tblGrid>
                <a:gridCol w="729575">
                  <a:extLst>
                    <a:ext uri="{9D8B030D-6E8A-4147-A177-3AD203B41FA5}">
                      <a16:colId xmlns:a16="http://schemas.microsoft.com/office/drawing/2014/main" val="914786228"/>
                    </a:ext>
                  </a:extLst>
                </a:gridCol>
                <a:gridCol w="4708187">
                  <a:extLst>
                    <a:ext uri="{9D8B030D-6E8A-4147-A177-3AD203B41FA5}">
                      <a16:colId xmlns:a16="http://schemas.microsoft.com/office/drawing/2014/main" val="76551550"/>
                    </a:ext>
                  </a:extLst>
                </a:gridCol>
                <a:gridCol w="894944">
                  <a:extLst>
                    <a:ext uri="{9D8B030D-6E8A-4147-A177-3AD203B41FA5}">
                      <a16:colId xmlns:a16="http://schemas.microsoft.com/office/drawing/2014/main" val="329940339"/>
                    </a:ext>
                  </a:extLst>
                </a:gridCol>
                <a:gridCol w="1147864">
                  <a:extLst>
                    <a:ext uri="{9D8B030D-6E8A-4147-A177-3AD203B41FA5}">
                      <a16:colId xmlns:a16="http://schemas.microsoft.com/office/drawing/2014/main" val="2648978631"/>
                    </a:ext>
                  </a:extLst>
                </a:gridCol>
                <a:gridCol w="963040">
                  <a:extLst>
                    <a:ext uri="{9D8B030D-6E8A-4147-A177-3AD203B41FA5}">
                      <a16:colId xmlns:a16="http://schemas.microsoft.com/office/drawing/2014/main" val="1294258352"/>
                    </a:ext>
                  </a:extLst>
                </a:gridCol>
              </a:tblGrid>
              <a:tr h="370840">
                <a:tc>
                  <a:txBody>
                    <a:bodyPr/>
                    <a:lstStyle/>
                    <a:p>
                      <a:r>
                        <a:rPr lang="en-US" sz="1400" dirty="0"/>
                        <a:t>Rule</a:t>
                      </a:r>
                    </a:p>
                  </a:txBody>
                  <a:tcPr/>
                </a:tc>
                <a:tc>
                  <a:txBody>
                    <a:bodyPr/>
                    <a:lstStyle/>
                    <a:p>
                      <a:r>
                        <a:rPr lang="en-US" sz="1400" dirty="0"/>
                        <a:t>Text/Meaning</a:t>
                      </a:r>
                    </a:p>
                  </a:txBody>
                  <a:tcPr/>
                </a:tc>
                <a:tc>
                  <a:txBody>
                    <a:bodyPr/>
                    <a:lstStyle/>
                    <a:p>
                      <a:r>
                        <a:rPr lang="en-US" sz="1400" dirty="0"/>
                        <a:t>Level</a:t>
                      </a:r>
                    </a:p>
                  </a:txBody>
                  <a:tcPr/>
                </a:tc>
                <a:tc>
                  <a:txBody>
                    <a:bodyPr/>
                    <a:lstStyle/>
                    <a:p>
                      <a:r>
                        <a:rPr lang="en-US" sz="1400" dirty="0"/>
                        <a:t>TSDS Collection</a:t>
                      </a:r>
                    </a:p>
                  </a:txBody>
                  <a:tcPr/>
                </a:tc>
                <a:tc>
                  <a:txBody>
                    <a:bodyPr/>
                    <a:lstStyle/>
                    <a:p>
                      <a:r>
                        <a:rPr lang="en-US" sz="1400" dirty="0"/>
                        <a:t>Applies to:</a:t>
                      </a:r>
                    </a:p>
                  </a:txBody>
                  <a:tcPr/>
                </a:tc>
                <a:extLst>
                  <a:ext uri="{0D108BD9-81ED-4DB2-BD59-A6C34878D82A}">
                    <a16:rowId xmlns:a16="http://schemas.microsoft.com/office/drawing/2014/main" val="796988387"/>
                  </a:ext>
                </a:extLst>
              </a:tr>
              <a:tr h="370840">
                <a:tc rowSpan="2">
                  <a:txBody>
                    <a:bodyPr/>
                    <a:lstStyle/>
                    <a:p>
                      <a:r>
                        <a:rPr lang="en-US" sz="1400" dirty="0"/>
                        <a:t>40100-0186</a:t>
                      </a:r>
                    </a:p>
                    <a:p>
                      <a:r>
                        <a:rPr lang="en-US" sz="1400" dirty="0">
                          <a:highlight>
                            <a:srgbClr val="FFFF00"/>
                          </a:highlight>
                        </a:rPr>
                        <a:t>NEW</a:t>
                      </a:r>
                    </a:p>
                  </a:txBody>
                  <a:tcPr/>
                </a:tc>
                <a:tc>
                  <a:txBody>
                    <a:bodyPr/>
                    <a:lstStyle/>
                    <a:p>
                      <a:pPr marL="0" marR="0" algn="l" defTabSz="914400" rtl="0" eaLnBrk="1" latinLnBrk="0" hangingPunct="1">
                        <a:lnSpc>
                          <a:spcPct val="100000"/>
                        </a:lnSpc>
                        <a:spcBef>
                          <a:spcPts val="0"/>
                        </a:spcBef>
                        <a:spcAft>
                          <a:spcPts val="0"/>
                        </a:spcAft>
                      </a:pPr>
                      <a:r>
                        <a:rPr lang="en-US" sz="1400" kern="1200" dirty="0">
                          <a:solidFill>
                            <a:schemeClr val="dk1"/>
                          </a:solidFill>
                          <a:latin typeface="+mn-lt"/>
                          <a:ea typeface="+mn-ea"/>
                          <a:cs typeface="+mn-cs"/>
                        </a:rPr>
                        <a:t>For a student being reported for the Class Roster collection, the following must not be blank: SEX, HISPANIC-LATINO-ETHNICITY, and at least one RACIAL-CATEGORY.</a:t>
                      </a:r>
                    </a:p>
                  </a:txBody>
                  <a:tcPr marL="45720" marR="45720"/>
                </a:tc>
                <a:tc rowSpan="2">
                  <a:txBody>
                    <a:bodyPr/>
                    <a:lstStyle/>
                    <a:p>
                      <a:r>
                        <a:rPr lang="en-US" sz="1400" dirty="0"/>
                        <a:t>F</a:t>
                      </a:r>
                    </a:p>
                  </a:txBody>
                  <a:tcPr/>
                </a:tc>
                <a:tc rowSpan="2">
                  <a:txBody>
                    <a:bodyPr/>
                    <a:lstStyle/>
                    <a:p>
                      <a:r>
                        <a:rPr lang="en-US" sz="1400" dirty="0"/>
                        <a:t>CRF</a:t>
                      </a:r>
                    </a:p>
                    <a:p>
                      <a:r>
                        <a:rPr lang="en-US" sz="1400" dirty="0"/>
                        <a:t>CRW</a:t>
                      </a:r>
                    </a:p>
                  </a:txBody>
                  <a:tcPr/>
                </a:tc>
                <a:tc rowSpan="2">
                  <a:txBody>
                    <a:bodyPr/>
                    <a:lstStyle/>
                    <a:p>
                      <a:r>
                        <a:rPr lang="en-US" sz="1400" dirty="0"/>
                        <a:t>District, </a:t>
                      </a:r>
                    </a:p>
                    <a:p>
                      <a:r>
                        <a:rPr lang="en-US" sz="1400" dirty="0"/>
                        <a:t>Campus,</a:t>
                      </a:r>
                    </a:p>
                    <a:p>
                      <a:r>
                        <a:rPr lang="en-US" sz="1400" dirty="0"/>
                        <a:t>Charter</a:t>
                      </a:r>
                    </a:p>
                    <a:p>
                      <a:endParaRPr lang="en-US" sz="1400" dirty="0"/>
                    </a:p>
                  </a:txBody>
                  <a:tcPr/>
                </a:tc>
                <a:extLst>
                  <a:ext uri="{0D108BD9-81ED-4DB2-BD59-A6C34878D82A}">
                    <a16:rowId xmlns:a16="http://schemas.microsoft.com/office/drawing/2014/main" val="3501745496"/>
                  </a:ext>
                </a:extLst>
              </a:tr>
              <a:tr h="370840">
                <a:tc vMerge="1">
                  <a:txBody>
                    <a:bodyPr/>
                    <a:lstStyle/>
                    <a:p>
                      <a:endParaRPr lang="en-US" sz="1200" dirty="0"/>
                    </a:p>
                  </a:txBody>
                  <a:tcPr/>
                </a:tc>
                <a:tc>
                  <a:txBody>
                    <a:bodyPr/>
                    <a:lstStyle/>
                    <a:p>
                      <a:pPr marL="0" marR="0" algn="l" defTabSz="914400" rtl="0" eaLnBrk="1" latinLnBrk="0" hangingPunct="1">
                        <a:lnSpc>
                          <a:spcPct val="100000"/>
                        </a:lnSpc>
                        <a:spcBef>
                          <a:spcPts val="0"/>
                        </a:spcBef>
                        <a:spcAft>
                          <a:spcPts val="0"/>
                        </a:spcAft>
                      </a:pPr>
                      <a:r>
                        <a:rPr lang="en-US" sz="1400" kern="1200" dirty="0">
                          <a:solidFill>
                            <a:schemeClr val="dk1"/>
                          </a:solidFill>
                          <a:latin typeface="+mn-lt"/>
                          <a:ea typeface="+mn-ea"/>
                          <a:cs typeface="+mn-cs"/>
                        </a:rPr>
                        <a:t>For students reported for the ECDS collection, the following must be reported: Sex, HispanicLatinoEthnicity, and at least one RacialCategory.</a:t>
                      </a:r>
                    </a:p>
                  </a:txBody>
                  <a:tcPr marL="45720" marR="45720"/>
                </a:tc>
                <a:tc vMerge="1">
                  <a:txBody>
                    <a:bodyPr/>
                    <a:lstStyle/>
                    <a:p>
                      <a:endParaRPr lang="en-US" sz="1200" dirty="0"/>
                    </a:p>
                  </a:txBody>
                  <a:tcPr/>
                </a:tc>
                <a:tc vMerge="1">
                  <a:txBody>
                    <a:bodyPr/>
                    <a:lstStyle/>
                    <a:p>
                      <a:endParaRPr lang="en-US" sz="1200" dirty="0"/>
                    </a:p>
                  </a:txBody>
                  <a:tcPr/>
                </a:tc>
                <a:tc vMerge="1">
                  <a:txBody>
                    <a:bodyPr/>
                    <a:lstStyle/>
                    <a:p>
                      <a:endParaRPr lang="en-US" sz="1200" dirty="0"/>
                    </a:p>
                  </a:txBody>
                  <a:tcPr/>
                </a:tc>
                <a:extLst>
                  <a:ext uri="{0D108BD9-81ED-4DB2-BD59-A6C34878D82A}">
                    <a16:rowId xmlns:a16="http://schemas.microsoft.com/office/drawing/2014/main" val="1539959222"/>
                  </a:ext>
                </a:extLst>
              </a:tr>
            </a:tbl>
          </a:graphicData>
        </a:graphic>
      </p:graphicFrame>
      <p:sp>
        <p:nvSpPr>
          <p:cNvPr id="5" name="Rectangle 4">
            <a:extLst>
              <a:ext uri="{FF2B5EF4-FFF2-40B4-BE49-F238E27FC236}">
                <a16:creationId xmlns:a16="http://schemas.microsoft.com/office/drawing/2014/main" id="{C68F67F6-F6E2-4C40-968F-9F24582F02D5}"/>
              </a:ext>
            </a:extLst>
          </p:cNvPr>
          <p:cNvSpPr/>
          <p:nvPr/>
        </p:nvSpPr>
        <p:spPr>
          <a:xfrm>
            <a:off x="350195" y="3185609"/>
            <a:ext cx="8443610" cy="923330"/>
          </a:xfrm>
          <a:prstGeom prst="rect">
            <a:avLst/>
          </a:prstGeom>
        </p:spPr>
        <p:txBody>
          <a:bodyPr wrap="square">
            <a:spAutoFit/>
          </a:bodyPr>
          <a:lstStyle/>
          <a:p>
            <a:pPr marL="285750" indent="-285750">
              <a:buFont typeface="Arial" panose="020B0604020202020204" pitchFamily="34" charset="0"/>
              <a:buChar char="•"/>
            </a:pPr>
            <a:r>
              <a:rPr lang="en-US" dirty="0"/>
              <a:t>New rule</a:t>
            </a:r>
          </a:p>
          <a:p>
            <a:pPr marL="285750" indent="-285750">
              <a:buFont typeface="Arial" panose="020B0604020202020204" pitchFamily="34" charset="0"/>
              <a:buChar char="•"/>
            </a:pPr>
            <a:r>
              <a:rPr lang="en-US" dirty="0"/>
              <a:t>Reason: To ensure that data elements now optional in TSDS for Students are reported in the Class Roster collection.</a:t>
            </a:r>
          </a:p>
        </p:txBody>
      </p:sp>
    </p:spTree>
    <p:extLst>
      <p:ext uri="{BB962C8B-B14F-4D97-AF65-F5344CB8AC3E}">
        <p14:creationId xmlns:p14="http://schemas.microsoft.com/office/powerpoint/2010/main" val="33180643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C2C82-CECC-4DC1-9797-B0F57C51BAA6}"/>
              </a:ext>
            </a:extLst>
          </p:cNvPr>
          <p:cNvSpPr>
            <a:spLocks noGrp="1"/>
          </p:cNvSpPr>
          <p:nvPr>
            <p:ph type="title"/>
          </p:nvPr>
        </p:nvSpPr>
        <p:spPr>
          <a:xfrm>
            <a:off x="486383" y="44380"/>
            <a:ext cx="7568119" cy="793820"/>
          </a:xfrm>
        </p:spPr>
        <p:txBody>
          <a:bodyPr>
            <a:normAutofit/>
          </a:bodyPr>
          <a:lstStyle/>
          <a:p>
            <a:r>
              <a:rPr lang="en-US" dirty="0"/>
              <a:t>Business VALIDATION Rules-Student</a:t>
            </a:r>
          </a:p>
        </p:txBody>
      </p:sp>
      <p:graphicFrame>
        <p:nvGraphicFramePr>
          <p:cNvPr id="6" name="Content Placeholder 5">
            <a:extLst>
              <a:ext uri="{FF2B5EF4-FFF2-40B4-BE49-F238E27FC236}">
                <a16:creationId xmlns:a16="http://schemas.microsoft.com/office/drawing/2014/main" id="{1CA9AB9B-438A-4B10-8E6F-5F437A1E9016}"/>
              </a:ext>
            </a:extLst>
          </p:cNvPr>
          <p:cNvGraphicFramePr>
            <a:graphicFrameLocks noGrp="1"/>
          </p:cNvGraphicFramePr>
          <p:nvPr>
            <p:ph idx="1"/>
            <p:extLst>
              <p:ext uri="{D42A27DB-BD31-4B8C-83A1-F6EECF244321}">
                <p14:modId xmlns:p14="http://schemas.microsoft.com/office/powerpoint/2010/main" val="805555838"/>
              </p:ext>
            </p:extLst>
          </p:nvPr>
        </p:nvGraphicFramePr>
        <p:xfrm>
          <a:off x="350195" y="989147"/>
          <a:ext cx="8443610" cy="2804160"/>
        </p:xfrm>
        <a:graphic>
          <a:graphicData uri="http://schemas.openxmlformats.org/drawingml/2006/table">
            <a:tbl>
              <a:tblPr firstRow="1" bandRow="1">
                <a:tableStyleId>{5C22544A-7EE6-4342-B048-85BDC9FD1C3A}</a:tableStyleId>
              </a:tblPr>
              <a:tblGrid>
                <a:gridCol w="729575">
                  <a:extLst>
                    <a:ext uri="{9D8B030D-6E8A-4147-A177-3AD203B41FA5}">
                      <a16:colId xmlns:a16="http://schemas.microsoft.com/office/drawing/2014/main" val="914786228"/>
                    </a:ext>
                  </a:extLst>
                </a:gridCol>
                <a:gridCol w="4708187">
                  <a:extLst>
                    <a:ext uri="{9D8B030D-6E8A-4147-A177-3AD203B41FA5}">
                      <a16:colId xmlns:a16="http://schemas.microsoft.com/office/drawing/2014/main" val="76551550"/>
                    </a:ext>
                  </a:extLst>
                </a:gridCol>
                <a:gridCol w="894944">
                  <a:extLst>
                    <a:ext uri="{9D8B030D-6E8A-4147-A177-3AD203B41FA5}">
                      <a16:colId xmlns:a16="http://schemas.microsoft.com/office/drawing/2014/main" val="329940339"/>
                    </a:ext>
                  </a:extLst>
                </a:gridCol>
                <a:gridCol w="1147864">
                  <a:extLst>
                    <a:ext uri="{9D8B030D-6E8A-4147-A177-3AD203B41FA5}">
                      <a16:colId xmlns:a16="http://schemas.microsoft.com/office/drawing/2014/main" val="2648978631"/>
                    </a:ext>
                  </a:extLst>
                </a:gridCol>
                <a:gridCol w="963040">
                  <a:extLst>
                    <a:ext uri="{9D8B030D-6E8A-4147-A177-3AD203B41FA5}">
                      <a16:colId xmlns:a16="http://schemas.microsoft.com/office/drawing/2014/main" val="1294258352"/>
                    </a:ext>
                  </a:extLst>
                </a:gridCol>
              </a:tblGrid>
              <a:tr h="370840">
                <a:tc>
                  <a:txBody>
                    <a:bodyPr/>
                    <a:lstStyle/>
                    <a:p>
                      <a:r>
                        <a:rPr lang="en-US" sz="1400" dirty="0"/>
                        <a:t>Rule</a:t>
                      </a:r>
                    </a:p>
                  </a:txBody>
                  <a:tcPr/>
                </a:tc>
                <a:tc>
                  <a:txBody>
                    <a:bodyPr/>
                    <a:lstStyle/>
                    <a:p>
                      <a:r>
                        <a:rPr lang="en-US" sz="1400" dirty="0"/>
                        <a:t>Text/Meaning</a:t>
                      </a:r>
                    </a:p>
                  </a:txBody>
                  <a:tcPr/>
                </a:tc>
                <a:tc>
                  <a:txBody>
                    <a:bodyPr/>
                    <a:lstStyle/>
                    <a:p>
                      <a:r>
                        <a:rPr lang="en-US" sz="1400" dirty="0"/>
                        <a:t>Level</a:t>
                      </a:r>
                    </a:p>
                  </a:txBody>
                  <a:tcPr/>
                </a:tc>
                <a:tc>
                  <a:txBody>
                    <a:bodyPr/>
                    <a:lstStyle/>
                    <a:p>
                      <a:r>
                        <a:rPr lang="en-US" sz="1400" dirty="0"/>
                        <a:t>TSDS Collection</a:t>
                      </a:r>
                    </a:p>
                  </a:txBody>
                  <a:tcPr/>
                </a:tc>
                <a:tc>
                  <a:txBody>
                    <a:bodyPr/>
                    <a:lstStyle/>
                    <a:p>
                      <a:r>
                        <a:rPr lang="en-US" sz="1400" dirty="0"/>
                        <a:t>Applies to:</a:t>
                      </a:r>
                    </a:p>
                  </a:txBody>
                  <a:tcPr/>
                </a:tc>
                <a:extLst>
                  <a:ext uri="{0D108BD9-81ED-4DB2-BD59-A6C34878D82A}">
                    <a16:rowId xmlns:a16="http://schemas.microsoft.com/office/drawing/2014/main" val="796988387"/>
                  </a:ext>
                </a:extLst>
              </a:tr>
              <a:tr h="370840">
                <a:tc rowSpan="2">
                  <a:txBody>
                    <a:bodyPr/>
                    <a:lstStyle/>
                    <a:p>
                      <a:r>
                        <a:rPr lang="en-US" sz="1400" dirty="0"/>
                        <a:t>40100-0187</a:t>
                      </a:r>
                    </a:p>
                    <a:p>
                      <a:r>
                        <a:rPr lang="en-US" sz="1400" dirty="0">
                          <a:highlight>
                            <a:srgbClr val="FFFF00"/>
                          </a:highlight>
                        </a:rPr>
                        <a:t>NEW</a:t>
                      </a:r>
                    </a:p>
                  </a:txBody>
                  <a:tcPr/>
                </a:tc>
                <a:tc>
                  <a:txBody>
                    <a:bodyPr/>
                    <a:lstStyle/>
                    <a:p>
                      <a:pPr marL="0" marR="0" algn="l" defTabSz="914400" rtl="0" eaLnBrk="1" latinLnBrk="0" hangingPunct="1">
                        <a:lnSpc>
                          <a:spcPct val="100000"/>
                        </a:lnSpc>
                        <a:spcBef>
                          <a:spcPts val="0"/>
                        </a:spcBef>
                        <a:spcAft>
                          <a:spcPts val="0"/>
                        </a:spcAft>
                      </a:pPr>
                      <a:r>
                        <a:rPr lang="en-US" sz="1400" kern="1200" dirty="0">
                          <a:solidFill>
                            <a:schemeClr val="dk1"/>
                          </a:solidFill>
                          <a:latin typeface="+mn-lt"/>
                          <a:ea typeface="+mn-ea"/>
                          <a:cs typeface="+mn-cs"/>
                        </a:rPr>
                        <a:t>For each student reported by the LEA, there must be student section association data with a matching TX-UNIQUE-STUDENT-ID.</a:t>
                      </a:r>
                    </a:p>
                  </a:txBody>
                  <a:tcPr marL="45720" marR="45720"/>
                </a:tc>
                <a:tc rowSpan="2">
                  <a:txBody>
                    <a:bodyPr/>
                    <a:lstStyle/>
                    <a:p>
                      <a:r>
                        <a:rPr lang="en-US" sz="1400" dirty="0"/>
                        <a:t>F</a:t>
                      </a:r>
                    </a:p>
                  </a:txBody>
                  <a:tcPr/>
                </a:tc>
                <a:tc rowSpan="2">
                  <a:txBody>
                    <a:bodyPr/>
                    <a:lstStyle/>
                    <a:p>
                      <a:r>
                        <a:rPr lang="en-US" sz="1400" dirty="0"/>
                        <a:t>CRF</a:t>
                      </a:r>
                    </a:p>
                    <a:p>
                      <a:r>
                        <a:rPr lang="en-US" sz="1400" dirty="0"/>
                        <a:t>CRW</a:t>
                      </a:r>
                    </a:p>
                  </a:txBody>
                  <a:tcPr/>
                </a:tc>
                <a:tc rowSpan="2">
                  <a:txBody>
                    <a:bodyPr/>
                    <a:lstStyle/>
                    <a:p>
                      <a:r>
                        <a:rPr lang="en-US" sz="1400" dirty="0"/>
                        <a:t>District, </a:t>
                      </a:r>
                    </a:p>
                    <a:p>
                      <a:r>
                        <a:rPr lang="en-US" sz="1400" dirty="0"/>
                        <a:t>Campus,</a:t>
                      </a:r>
                    </a:p>
                    <a:p>
                      <a:r>
                        <a:rPr lang="en-US" sz="1400" dirty="0"/>
                        <a:t>Charter</a:t>
                      </a:r>
                    </a:p>
                    <a:p>
                      <a:endParaRPr lang="en-US" sz="1400" dirty="0"/>
                    </a:p>
                  </a:txBody>
                  <a:tcPr/>
                </a:tc>
                <a:extLst>
                  <a:ext uri="{0D108BD9-81ED-4DB2-BD59-A6C34878D82A}">
                    <a16:rowId xmlns:a16="http://schemas.microsoft.com/office/drawing/2014/main" val="3501745496"/>
                  </a:ext>
                </a:extLst>
              </a:tr>
              <a:tr h="370840">
                <a:tc vMerge="1">
                  <a:txBody>
                    <a:bodyPr/>
                    <a:lstStyle/>
                    <a:p>
                      <a:endParaRPr lang="en-US" sz="1200" dirty="0"/>
                    </a:p>
                  </a:txBody>
                  <a:tcPr/>
                </a:tc>
                <a:tc>
                  <a:txBody>
                    <a:bodyPr/>
                    <a:lstStyle/>
                    <a:p>
                      <a:pPr marL="0" marR="0" algn="l" defTabSz="914400" rtl="0" eaLnBrk="1" latinLnBrk="0" hangingPunct="1">
                        <a:lnSpc>
                          <a:spcPct val="100000"/>
                        </a:lnSpc>
                        <a:spcBef>
                          <a:spcPts val="0"/>
                        </a:spcBef>
                        <a:spcAft>
                          <a:spcPts val="0"/>
                        </a:spcAft>
                      </a:pPr>
                      <a:r>
                        <a:rPr lang="en-US" sz="1400" kern="1200" dirty="0">
                          <a:solidFill>
                            <a:schemeClr val="dk1"/>
                          </a:solidFill>
                          <a:latin typeface="+mn-lt"/>
                          <a:ea typeface="+mn-ea"/>
                          <a:cs typeface="+mn-cs"/>
                        </a:rPr>
                        <a:t>Student section association data must be reported for each student reported for the Class Roster Collection.</a:t>
                      </a:r>
                    </a:p>
                  </a:txBody>
                  <a:tcPr marL="45720" marR="45720"/>
                </a:tc>
                <a:tc vMerge="1">
                  <a:txBody>
                    <a:bodyPr/>
                    <a:lstStyle/>
                    <a:p>
                      <a:endParaRPr lang="en-US" sz="1200" dirty="0"/>
                    </a:p>
                  </a:txBody>
                  <a:tcPr/>
                </a:tc>
                <a:tc vMerge="1">
                  <a:txBody>
                    <a:bodyPr/>
                    <a:lstStyle/>
                    <a:p>
                      <a:endParaRPr lang="en-US" sz="1200" dirty="0"/>
                    </a:p>
                  </a:txBody>
                  <a:tcPr/>
                </a:tc>
                <a:tc vMerge="1">
                  <a:txBody>
                    <a:bodyPr/>
                    <a:lstStyle/>
                    <a:p>
                      <a:endParaRPr lang="en-US" sz="1200" dirty="0"/>
                    </a:p>
                  </a:txBody>
                  <a:tcPr/>
                </a:tc>
                <a:extLst>
                  <a:ext uri="{0D108BD9-81ED-4DB2-BD59-A6C34878D82A}">
                    <a16:rowId xmlns:a16="http://schemas.microsoft.com/office/drawing/2014/main" val="1539959222"/>
                  </a:ext>
                </a:extLst>
              </a:tr>
              <a:tr h="228600">
                <a:tc rowSpan="2">
                  <a:txBody>
                    <a:bodyPr/>
                    <a:lstStyle/>
                    <a:p>
                      <a:r>
                        <a:rPr lang="en-US" sz="1400" dirty="0"/>
                        <a:t>40110-0211</a:t>
                      </a:r>
                    </a:p>
                    <a:p>
                      <a:r>
                        <a:rPr lang="en-US" sz="1400" dirty="0">
                          <a:highlight>
                            <a:srgbClr val="FFFF00"/>
                          </a:highlight>
                        </a:rPr>
                        <a:t>NEW</a:t>
                      </a:r>
                    </a:p>
                  </a:txBody>
                  <a:tcPr/>
                </a:tc>
                <a:tc>
                  <a:txBody>
                    <a:bodyPr/>
                    <a:lstStyle/>
                    <a:p>
                      <a:pPr marL="0" marR="0" algn="l" defTabSz="914400" rtl="0" eaLnBrk="1" latinLnBrk="0" hangingPunct="1">
                        <a:lnSpc>
                          <a:spcPct val="100000"/>
                        </a:lnSpc>
                        <a:spcBef>
                          <a:spcPts val="0"/>
                        </a:spcBef>
                        <a:spcAft>
                          <a:spcPts val="0"/>
                        </a:spcAft>
                      </a:pPr>
                      <a:r>
                        <a:rPr lang="en-US" sz="1400" kern="1200" dirty="0">
                          <a:solidFill>
                            <a:schemeClr val="dk1"/>
                          </a:solidFill>
                          <a:latin typeface="+mn-lt"/>
                          <a:ea typeface="+mn-ea"/>
                          <a:cs typeface="+mn-cs"/>
                        </a:rPr>
                        <a:t>For each student section association, there must be a corresponding Student with the same TX-UNIQUE-STUDENT-ID.</a:t>
                      </a:r>
                    </a:p>
                  </a:txBody>
                  <a:tcPr marL="45720" marR="45720"/>
                </a:tc>
                <a:tc rowSpan="2">
                  <a:txBody>
                    <a:bodyPr/>
                    <a:lstStyle/>
                    <a:p>
                      <a:r>
                        <a:rPr lang="en-US" sz="1400" dirty="0"/>
                        <a:t>F</a:t>
                      </a:r>
                    </a:p>
                  </a:txBody>
                  <a:tcPr/>
                </a:tc>
                <a:tc rowSpan="2">
                  <a:txBody>
                    <a:bodyPr/>
                    <a:lstStyle/>
                    <a:p>
                      <a:r>
                        <a:rPr lang="en-US" sz="1400" dirty="0"/>
                        <a:t>CRF</a:t>
                      </a:r>
                    </a:p>
                    <a:p>
                      <a:r>
                        <a:rPr lang="en-US" sz="1400" dirty="0"/>
                        <a:t>CRW</a:t>
                      </a:r>
                    </a:p>
                  </a:txBody>
                  <a:tcPr/>
                </a:tc>
                <a:tc rowSpan="2">
                  <a:txBody>
                    <a:bodyPr/>
                    <a:lstStyle/>
                    <a:p>
                      <a:r>
                        <a:rPr lang="en-US" sz="1400" dirty="0"/>
                        <a:t>District, </a:t>
                      </a:r>
                    </a:p>
                    <a:p>
                      <a:r>
                        <a:rPr lang="en-US" sz="1400" dirty="0"/>
                        <a:t>Campus,</a:t>
                      </a:r>
                    </a:p>
                    <a:p>
                      <a:r>
                        <a:rPr lang="en-US" sz="1400" dirty="0"/>
                        <a:t>Charter</a:t>
                      </a:r>
                    </a:p>
                    <a:p>
                      <a:endParaRPr lang="en-US" sz="1400" dirty="0"/>
                    </a:p>
                  </a:txBody>
                  <a:tcPr/>
                </a:tc>
                <a:extLst>
                  <a:ext uri="{0D108BD9-81ED-4DB2-BD59-A6C34878D82A}">
                    <a16:rowId xmlns:a16="http://schemas.microsoft.com/office/drawing/2014/main" val="909554337"/>
                  </a:ext>
                </a:extLst>
              </a:tr>
              <a:tr h="228600">
                <a:tc vMerge="1">
                  <a:txBody>
                    <a:bodyPr/>
                    <a:lstStyle/>
                    <a:p>
                      <a:endParaRPr lang="en-US"/>
                    </a:p>
                  </a:txBody>
                  <a:tcPr/>
                </a:tc>
                <a:tc>
                  <a:txBody>
                    <a:bodyPr/>
                    <a:lstStyle/>
                    <a:p>
                      <a:pPr marL="0" marR="0" algn="l" defTabSz="914400" rtl="0" eaLnBrk="1" latinLnBrk="0" hangingPunct="1">
                        <a:lnSpc>
                          <a:spcPct val="100000"/>
                        </a:lnSpc>
                        <a:spcBef>
                          <a:spcPts val="0"/>
                        </a:spcBef>
                        <a:spcAft>
                          <a:spcPts val="0"/>
                        </a:spcAft>
                      </a:pPr>
                      <a:r>
                        <a:rPr lang="en-US" sz="1400" kern="1200" dirty="0">
                          <a:solidFill>
                            <a:schemeClr val="dk1"/>
                          </a:solidFill>
                          <a:latin typeface="+mn-lt"/>
                          <a:ea typeface="+mn-ea"/>
                          <a:cs typeface="+mn-cs"/>
                        </a:rPr>
                        <a:t>For each student section association reported, there must be corresponding student data reported.</a:t>
                      </a:r>
                    </a:p>
                  </a:txBody>
                  <a:tcPr marL="45720" marR="45720"/>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798687919"/>
                  </a:ext>
                </a:extLst>
              </a:tr>
            </a:tbl>
          </a:graphicData>
        </a:graphic>
      </p:graphicFrame>
      <p:sp>
        <p:nvSpPr>
          <p:cNvPr id="5" name="Rectangle 4">
            <a:extLst>
              <a:ext uri="{FF2B5EF4-FFF2-40B4-BE49-F238E27FC236}">
                <a16:creationId xmlns:a16="http://schemas.microsoft.com/office/drawing/2014/main" id="{C68F67F6-F6E2-4C40-968F-9F24582F02D5}"/>
              </a:ext>
            </a:extLst>
          </p:cNvPr>
          <p:cNvSpPr/>
          <p:nvPr/>
        </p:nvSpPr>
        <p:spPr>
          <a:xfrm>
            <a:off x="350195" y="4251010"/>
            <a:ext cx="8443610" cy="923330"/>
          </a:xfrm>
          <a:prstGeom prst="rect">
            <a:avLst/>
          </a:prstGeom>
        </p:spPr>
        <p:txBody>
          <a:bodyPr wrap="square">
            <a:spAutoFit/>
          </a:bodyPr>
          <a:lstStyle/>
          <a:p>
            <a:pPr marL="285750" indent="-285750">
              <a:buFont typeface="Arial" panose="020B0604020202020204" pitchFamily="34" charset="0"/>
              <a:buChar char="•"/>
            </a:pPr>
            <a:r>
              <a:rPr lang="en-US" dirty="0"/>
              <a:t>New rules</a:t>
            </a:r>
          </a:p>
          <a:p>
            <a:pPr marL="285750" indent="-285750">
              <a:buFont typeface="Arial" panose="020B0604020202020204" pitchFamily="34" charset="0"/>
              <a:buChar char="•"/>
            </a:pPr>
            <a:r>
              <a:rPr lang="en-US" dirty="0"/>
              <a:t>Reason: To ensure that student section association data is reported for each student reported in the Class Roster collection, and vice-versa.</a:t>
            </a:r>
          </a:p>
        </p:txBody>
      </p:sp>
    </p:spTree>
    <p:extLst>
      <p:ext uri="{BB962C8B-B14F-4D97-AF65-F5344CB8AC3E}">
        <p14:creationId xmlns:p14="http://schemas.microsoft.com/office/powerpoint/2010/main" val="25912912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C2C82-CECC-4DC1-9797-B0F57C51BAA6}"/>
              </a:ext>
            </a:extLst>
          </p:cNvPr>
          <p:cNvSpPr>
            <a:spLocks noGrp="1"/>
          </p:cNvSpPr>
          <p:nvPr>
            <p:ph type="title"/>
          </p:nvPr>
        </p:nvSpPr>
        <p:spPr>
          <a:xfrm>
            <a:off x="486383" y="44380"/>
            <a:ext cx="7568119" cy="793820"/>
          </a:xfrm>
        </p:spPr>
        <p:txBody>
          <a:bodyPr>
            <a:normAutofit/>
          </a:bodyPr>
          <a:lstStyle/>
          <a:p>
            <a:r>
              <a:rPr lang="en-US" dirty="0"/>
              <a:t>Business VALIDATION Rules-Student</a:t>
            </a:r>
          </a:p>
        </p:txBody>
      </p:sp>
      <p:graphicFrame>
        <p:nvGraphicFramePr>
          <p:cNvPr id="6" name="Content Placeholder 5">
            <a:extLst>
              <a:ext uri="{FF2B5EF4-FFF2-40B4-BE49-F238E27FC236}">
                <a16:creationId xmlns:a16="http://schemas.microsoft.com/office/drawing/2014/main" id="{1CA9AB9B-438A-4B10-8E6F-5F437A1E9016}"/>
              </a:ext>
            </a:extLst>
          </p:cNvPr>
          <p:cNvGraphicFramePr>
            <a:graphicFrameLocks noGrp="1"/>
          </p:cNvGraphicFramePr>
          <p:nvPr>
            <p:ph idx="1"/>
            <p:extLst>
              <p:ext uri="{D42A27DB-BD31-4B8C-83A1-F6EECF244321}">
                <p14:modId xmlns:p14="http://schemas.microsoft.com/office/powerpoint/2010/main" val="2270250887"/>
              </p:ext>
            </p:extLst>
          </p:nvPr>
        </p:nvGraphicFramePr>
        <p:xfrm>
          <a:off x="350195" y="989147"/>
          <a:ext cx="8443610" cy="2194560"/>
        </p:xfrm>
        <a:graphic>
          <a:graphicData uri="http://schemas.openxmlformats.org/drawingml/2006/table">
            <a:tbl>
              <a:tblPr firstRow="1" bandRow="1">
                <a:tableStyleId>{5C22544A-7EE6-4342-B048-85BDC9FD1C3A}</a:tableStyleId>
              </a:tblPr>
              <a:tblGrid>
                <a:gridCol w="729575">
                  <a:extLst>
                    <a:ext uri="{9D8B030D-6E8A-4147-A177-3AD203B41FA5}">
                      <a16:colId xmlns:a16="http://schemas.microsoft.com/office/drawing/2014/main" val="914786228"/>
                    </a:ext>
                  </a:extLst>
                </a:gridCol>
                <a:gridCol w="4708187">
                  <a:extLst>
                    <a:ext uri="{9D8B030D-6E8A-4147-A177-3AD203B41FA5}">
                      <a16:colId xmlns:a16="http://schemas.microsoft.com/office/drawing/2014/main" val="76551550"/>
                    </a:ext>
                  </a:extLst>
                </a:gridCol>
                <a:gridCol w="894944">
                  <a:extLst>
                    <a:ext uri="{9D8B030D-6E8A-4147-A177-3AD203B41FA5}">
                      <a16:colId xmlns:a16="http://schemas.microsoft.com/office/drawing/2014/main" val="329940339"/>
                    </a:ext>
                  </a:extLst>
                </a:gridCol>
                <a:gridCol w="1147864">
                  <a:extLst>
                    <a:ext uri="{9D8B030D-6E8A-4147-A177-3AD203B41FA5}">
                      <a16:colId xmlns:a16="http://schemas.microsoft.com/office/drawing/2014/main" val="2648978631"/>
                    </a:ext>
                  </a:extLst>
                </a:gridCol>
                <a:gridCol w="963040">
                  <a:extLst>
                    <a:ext uri="{9D8B030D-6E8A-4147-A177-3AD203B41FA5}">
                      <a16:colId xmlns:a16="http://schemas.microsoft.com/office/drawing/2014/main" val="1294258352"/>
                    </a:ext>
                  </a:extLst>
                </a:gridCol>
              </a:tblGrid>
              <a:tr h="370840">
                <a:tc>
                  <a:txBody>
                    <a:bodyPr/>
                    <a:lstStyle/>
                    <a:p>
                      <a:r>
                        <a:rPr lang="en-US" sz="1400" dirty="0"/>
                        <a:t>Rule</a:t>
                      </a:r>
                    </a:p>
                  </a:txBody>
                  <a:tcPr/>
                </a:tc>
                <a:tc>
                  <a:txBody>
                    <a:bodyPr/>
                    <a:lstStyle/>
                    <a:p>
                      <a:r>
                        <a:rPr lang="en-US" sz="1400" dirty="0"/>
                        <a:t>Text/Meaning</a:t>
                      </a:r>
                    </a:p>
                  </a:txBody>
                  <a:tcPr/>
                </a:tc>
                <a:tc>
                  <a:txBody>
                    <a:bodyPr/>
                    <a:lstStyle/>
                    <a:p>
                      <a:r>
                        <a:rPr lang="en-US" sz="1400" dirty="0"/>
                        <a:t>Level</a:t>
                      </a:r>
                    </a:p>
                  </a:txBody>
                  <a:tcPr/>
                </a:tc>
                <a:tc>
                  <a:txBody>
                    <a:bodyPr/>
                    <a:lstStyle/>
                    <a:p>
                      <a:r>
                        <a:rPr lang="en-US" sz="1400" dirty="0"/>
                        <a:t>TSDS Collection</a:t>
                      </a:r>
                    </a:p>
                  </a:txBody>
                  <a:tcPr/>
                </a:tc>
                <a:tc>
                  <a:txBody>
                    <a:bodyPr/>
                    <a:lstStyle/>
                    <a:p>
                      <a:r>
                        <a:rPr lang="en-US" sz="1400" dirty="0"/>
                        <a:t>Applies to:</a:t>
                      </a:r>
                    </a:p>
                  </a:txBody>
                  <a:tcPr/>
                </a:tc>
                <a:extLst>
                  <a:ext uri="{0D108BD9-81ED-4DB2-BD59-A6C34878D82A}">
                    <a16:rowId xmlns:a16="http://schemas.microsoft.com/office/drawing/2014/main" val="796988387"/>
                  </a:ext>
                </a:extLst>
              </a:tr>
              <a:tr h="370840">
                <a:tc rowSpan="2">
                  <a:txBody>
                    <a:bodyPr/>
                    <a:lstStyle/>
                    <a:p>
                      <a:r>
                        <a:rPr lang="en-US" sz="1400" dirty="0"/>
                        <a:t>40100-0185</a:t>
                      </a:r>
                    </a:p>
                    <a:p>
                      <a:r>
                        <a:rPr lang="en-US" sz="1400" dirty="0">
                          <a:highlight>
                            <a:srgbClr val="FFFF00"/>
                          </a:highlight>
                        </a:rPr>
                        <a:t>NEW</a:t>
                      </a:r>
                    </a:p>
                  </a:txBody>
                  <a:tcPr/>
                </a:tc>
                <a:tc>
                  <a:txBody>
                    <a:bodyPr/>
                    <a:lstStyle/>
                    <a:p>
                      <a:pPr marL="0" marR="0" algn="l" defTabSz="914400" rtl="0" eaLnBrk="1" latinLnBrk="0" hangingPunct="1">
                        <a:lnSpc>
                          <a:spcPct val="100000"/>
                        </a:lnSpc>
                        <a:spcBef>
                          <a:spcPts val="0"/>
                        </a:spcBef>
                        <a:spcAft>
                          <a:spcPts val="0"/>
                        </a:spcAft>
                      </a:pPr>
                      <a:r>
                        <a:rPr lang="en-US" sz="1400" kern="1200" dirty="0">
                          <a:solidFill>
                            <a:schemeClr val="dk1"/>
                          </a:solidFill>
                          <a:latin typeface="+mn-lt"/>
                          <a:ea typeface="+mn-ea"/>
                          <a:cs typeface="+mn-cs"/>
                        </a:rPr>
                        <a:t>For a student being reported for the ECDS collection, the following must not be blank: SEX, HISPANIC-LATINO-ETHNICITY, LIMITED-ENGLISH-PROFICIENCY, and at least one RACIAL-CATEGORY.</a:t>
                      </a:r>
                    </a:p>
                  </a:txBody>
                  <a:tcPr marL="45720" marR="45720"/>
                </a:tc>
                <a:tc rowSpan="2">
                  <a:txBody>
                    <a:bodyPr/>
                    <a:lstStyle/>
                    <a:p>
                      <a:r>
                        <a:rPr lang="en-US" sz="1400" dirty="0"/>
                        <a:t>F</a:t>
                      </a:r>
                    </a:p>
                  </a:txBody>
                  <a:tcPr/>
                </a:tc>
                <a:tc rowSpan="2">
                  <a:txBody>
                    <a:bodyPr/>
                    <a:lstStyle/>
                    <a:p>
                      <a:r>
                        <a:rPr lang="en-US" sz="1400" dirty="0"/>
                        <a:t>ECDS-KG</a:t>
                      </a:r>
                    </a:p>
                    <a:p>
                      <a:r>
                        <a:rPr lang="en-US" sz="1400" dirty="0"/>
                        <a:t>ECDS-PK</a:t>
                      </a:r>
                    </a:p>
                  </a:txBody>
                  <a:tcPr/>
                </a:tc>
                <a:tc rowSpan="2">
                  <a:txBody>
                    <a:bodyPr/>
                    <a:lstStyle/>
                    <a:p>
                      <a:r>
                        <a:rPr lang="en-US" sz="1400" dirty="0"/>
                        <a:t>District, </a:t>
                      </a:r>
                    </a:p>
                    <a:p>
                      <a:r>
                        <a:rPr lang="en-US" sz="1400" dirty="0"/>
                        <a:t>Charter</a:t>
                      </a:r>
                    </a:p>
                    <a:p>
                      <a:endParaRPr lang="en-US" sz="1400" dirty="0"/>
                    </a:p>
                  </a:txBody>
                  <a:tcPr/>
                </a:tc>
                <a:extLst>
                  <a:ext uri="{0D108BD9-81ED-4DB2-BD59-A6C34878D82A}">
                    <a16:rowId xmlns:a16="http://schemas.microsoft.com/office/drawing/2014/main" val="3501745496"/>
                  </a:ext>
                </a:extLst>
              </a:tr>
              <a:tr h="370840">
                <a:tc vMerge="1">
                  <a:txBody>
                    <a:bodyPr/>
                    <a:lstStyle/>
                    <a:p>
                      <a:endParaRPr lang="en-US" sz="1200" dirty="0"/>
                    </a:p>
                  </a:txBody>
                  <a:tcPr/>
                </a:tc>
                <a:tc>
                  <a:txBody>
                    <a:bodyPr/>
                    <a:lstStyle/>
                    <a:p>
                      <a:pPr marL="0" marR="0" algn="l" defTabSz="914400" rtl="0" eaLnBrk="1" latinLnBrk="0" hangingPunct="1">
                        <a:lnSpc>
                          <a:spcPct val="100000"/>
                        </a:lnSpc>
                        <a:spcBef>
                          <a:spcPts val="0"/>
                        </a:spcBef>
                        <a:spcAft>
                          <a:spcPts val="0"/>
                        </a:spcAft>
                      </a:pPr>
                      <a:r>
                        <a:rPr lang="en-US" sz="1400" kern="1200" dirty="0">
                          <a:solidFill>
                            <a:schemeClr val="dk1"/>
                          </a:solidFill>
                          <a:latin typeface="+mn-lt"/>
                          <a:ea typeface="+mn-ea"/>
                          <a:cs typeface="+mn-cs"/>
                        </a:rPr>
                        <a:t>For students reported for the ECDS collection, the following must be reported: Sex, HispanicLatinoEthnicity, LimitedEnglishProficiency, and at least one RacialCategory.</a:t>
                      </a:r>
                    </a:p>
                  </a:txBody>
                  <a:tcPr marL="45720" marR="45720"/>
                </a:tc>
                <a:tc vMerge="1">
                  <a:txBody>
                    <a:bodyPr/>
                    <a:lstStyle/>
                    <a:p>
                      <a:endParaRPr lang="en-US" sz="1200" dirty="0"/>
                    </a:p>
                  </a:txBody>
                  <a:tcPr/>
                </a:tc>
                <a:tc vMerge="1">
                  <a:txBody>
                    <a:bodyPr/>
                    <a:lstStyle/>
                    <a:p>
                      <a:endParaRPr lang="en-US" sz="1200" dirty="0"/>
                    </a:p>
                  </a:txBody>
                  <a:tcPr/>
                </a:tc>
                <a:tc vMerge="1">
                  <a:txBody>
                    <a:bodyPr/>
                    <a:lstStyle/>
                    <a:p>
                      <a:endParaRPr lang="en-US" sz="1200" dirty="0"/>
                    </a:p>
                  </a:txBody>
                  <a:tcPr/>
                </a:tc>
                <a:extLst>
                  <a:ext uri="{0D108BD9-81ED-4DB2-BD59-A6C34878D82A}">
                    <a16:rowId xmlns:a16="http://schemas.microsoft.com/office/drawing/2014/main" val="1539959222"/>
                  </a:ext>
                </a:extLst>
              </a:tr>
            </a:tbl>
          </a:graphicData>
        </a:graphic>
      </p:graphicFrame>
      <p:sp>
        <p:nvSpPr>
          <p:cNvPr id="5" name="Rectangle 4">
            <a:extLst>
              <a:ext uri="{FF2B5EF4-FFF2-40B4-BE49-F238E27FC236}">
                <a16:creationId xmlns:a16="http://schemas.microsoft.com/office/drawing/2014/main" id="{C68F67F6-F6E2-4C40-968F-9F24582F02D5}"/>
              </a:ext>
            </a:extLst>
          </p:cNvPr>
          <p:cNvSpPr/>
          <p:nvPr/>
        </p:nvSpPr>
        <p:spPr>
          <a:xfrm>
            <a:off x="350195" y="3653407"/>
            <a:ext cx="8443610" cy="923330"/>
          </a:xfrm>
          <a:prstGeom prst="rect">
            <a:avLst/>
          </a:prstGeom>
        </p:spPr>
        <p:txBody>
          <a:bodyPr wrap="square">
            <a:spAutoFit/>
          </a:bodyPr>
          <a:lstStyle/>
          <a:p>
            <a:pPr marL="285750" indent="-285750">
              <a:buFont typeface="Arial" panose="020B0604020202020204" pitchFamily="34" charset="0"/>
              <a:buChar char="•"/>
            </a:pPr>
            <a:r>
              <a:rPr lang="en-US" dirty="0"/>
              <a:t>New rule</a:t>
            </a:r>
          </a:p>
          <a:p>
            <a:pPr marL="285750" indent="-285750">
              <a:buFont typeface="Arial" panose="020B0604020202020204" pitchFamily="34" charset="0"/>
              <a:buChar char="•"/>
            </a:pPr>
            <a:r>
              <a:rPr lang="en-US" dirty="0"/>
              <a:t>Reason: To ensure that data elements, now optional in TSDS for Students, are reported in the ECDS collection.</a:t>
            </a:r>
          </a:p>
        </p:txBody>
      </p:sp>
    </p:spTree>
    <p:extLst>
      <p:ext uri="{BB962C8B-B14F-4D97-AF65-F5344CB8AC3E}">
        <p14:creationId xmlns:p14="http://schemas.microsoft.com/office/powerpoint/2010/main" val="24519619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07D51CE-84D7-4901-9875-84950DD12F61}"/>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4283" b="16666"/>
          <a:stretch/>
        </p:blipFill>
        <p:spPr>
          <a:xfrm>
            <a:off x="0" y="2090698"/>
            <a:ext cx="9144000" cy="2990093"/>
          </a:xfrm>
          <a:prstGeom prst="rect">
            <a:avLst/>
          </a:prstGeom>
        </p:spPr>
      </p:pic>
      <p:sp>
        <p:nvSpPr>
          <p:cNvPr id="2" name="Title 1">
            <a:extLst>
              <a:ext uri="{FF2B5EF4-FFF2-40B4-BE49-F238E27FC236}">
                <a16:creationId xmlns:a16="http://schemas.microsoft.com/office/drawing/2014/main" id="{C7FE5C1E-E191-4791-AD05-9F11AF9D32BD}"/>
              </a:ext>
            </a:extLst>
          </p:cNvPr>
          <p:cNvSpPr>
            <a:spLocks noGrp="1"/>
          </p:cNvSpPr>
          <p:nvPr>
            <p:ph type="title"/>
          </p:nvPr>
        </p:nvSpPr>
        <p:spPr/>
        <p:txBody>
          <a:bodyPr/>
          <a:lstStyle/>
          <a:p>
            <a:r>
              <a:rPr lang="en-US" dirty="0"/>
              <a:t>Questions?</a:t>
            </a:r>
          </a:p>
        </p:txBody>
      </p:sp>
      <p:pic>
        <p:nvPicPr>
          <p:cNvPr id="6" name="Picture 5">
            <a:extLst>
              <a:ext uri="{FF2B5EF4-FFF2-40B4-BE49-F238E27FC236}">
                <a16:creationId xmlns:a16="http://schemas.microsoft.com/office/drawing/2014/main" id="{F9F5AC73-36C5-4DAA-A922-060E6B7F6CB3}"/>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7881" b="28771"/>
          <a:stretch/>
        </p:blipFill>
        <p:spPr>
          <a:xfrm>
            <a:off x="0" y="1560785"/>
            <a:ext cx="9144000" cy="3861591"/>
          </a:xfrm>
          <a:prstGeom prst="rect">
            <a:avLst/>
          </a:prstGeom>
        </p:spPr>
      </p:pic>
    </p:spTree>
    <p:extLst>
      <p:ext uri="{BB962C8B-B14F-4D97-AF65-F5344CB8AC3E}">
        <p14:creationId xmlns:p14="http://schemas.microsoft.com/office/powerpoint/2010/main" val="3812044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7C26D6-886D-4A7D-9C64-7CB453DD572C}"/>
              </a:ext>
            </a:extLst>
          </p:cNvPr>
          <p:cNvSpPr>
            <a:spLocks noGrp="1"/>
          </p:cNvSpPr>
          <p:nvPr>
            <p:ph type="title"/>
          </p:nvPr>
        </p:nvSpPr>
        <p:spPr/>
        <p:txBody>
          <a:bodyPr/>
          <a:lstStyle/>
          <a:p>
            <a:r>
              <a:rPr lang="en-US" dirty="0"/>
              <a:t>Business Validation Rules Intro</a:t>
            </a:r>
          </a:p>
        </p:txBody>
      </p:sp>
      <p:sp>
        <p:nvSpPr>
          <p:cNvPr id="3" name="TextBox 2">
            <a:extLst>
              <a:ext uri="{FF2B5EF4-FFF2-40B4-BE49-F238E27FC236}">
                <a16:creationId xmlns:a16="http://schemas.microsoft.com/office/drawing/2014/main" id="{2FADFA1C-AB2E-4C40-936F-E36B592A131C}"/>
              </a:ext>
            </a:extLst>
          </p:cNvPr>
          <p:cNvSpPr txBox="1"/>
          <p:nvPr/>
        </p:nvSpPr>
        <p:spPr>
          <a:xfrm>
            <a:off x="621897" y="1130531"/>
            <a:ext cx="7900205" cy="2862322"/>
          </a:xfrm>
          <a:prstGeom prst="rect">
            <a:avLst/>
          </a:prstGeom>
          <a:noFill/>
        </p:spPr>
        <p:txBody>
          <a:bodyPr wrap="square" rtlCol="0">
            <a:spAutoFit/>
          </a:bodyPr>
          <a:lstStyle/>
          <a:p>
            <a:r>
              <a:rPr lang="en-US" sz="2800" dirty="0"/>
              <a:t>Business Validation Rules are added, revised, and/or deleted due to</a:t>
            </a:r>
          </a:p>
          <a:p>
            <a:pPr marL="800100" lvl="1" indent="-342900">
              <a:buFont typeface="Arial" panose="020B0604020202020204" pitchFamily="34" charset="0"/>
              <a:buChar char="•"/>
            </a:pPr>
            <a:r>
              <a:rPr lang="en-US" sz="2400" dirty="0"/>
              <a:t>Legislation,</a:t>
            </a:r>
          </a:p>
          <a:p>
            <a:pPr marL="800100" lvl="1" indent="-342900">
              <a:buFont typeface="Arial" panose="020B0604020202020204" pitchFamily="34" charset="0"/>
              <a:buChar char="•"/>
            </a:pPr>
            <a:r>
              <a:rPr lang="en-US" sz="2400" dirty="0"/>
              <a:t>Quality assurance discoveries,</a:t>
            </a:r>
          </a:p>
          <a:p>
            <a:pPr marL="800100" lvl="1" indent="-342900">
              <a:buFont typeface="Arial" panose="020B0604020202020204" pitchFamily="34" charset="0"/>
              <a:buChar char="•"/>
            </a:pPr>
            <a:r>
              <a:rPr lang="en-US" sz="2400" dirty="0"/>
              <a:t>Support questions, or</a:t>
            </a:r>
          </a:p>
          <a:p>
            <a:pPr marL="800100" lvl="1" indent="-342900">
              <a:buFont typeface="Arial" panose="020B0604020202020204" pitchFamily="34" charset="0"/>
              <a:buChar char="•"/>
            </a:pPr>
            <a:r>
              <a:rPr lang="en-US" sz="2400" dirty="0"/>
              <a:t>Program area requests.</a:t>
            </a:r>
          </a:p>
          <a:p>
            <a:endParaRPr lang="en-US" sz="2800" dirty="0"/>
          </a:p>
        </p:txBody>
      </p:sp>
    </p:spTree>
    <p:extLst>
      <p:ext uri="{BB962C8B-B14F-4D97-AF65-F5344CB8AC3E}">
        <p14:creationId xmlns:p14="http://schemas.microsoft.com/office/powerpoint/2010/main" val="1026211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lstStyle/>
          <a:p>
            <a:r>
              <a:rPr lang="en-US" dirty="0"/>
              <a:t>Business Validation Rules Intro</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4</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p:txBody>
          <a:bodyPr/>
          <a:lstStyle/>
          <a:p>
            <a:r>
              <a:rPr lang="en-US" dirty="0"/>
              <a:t>The following slides provide a high-level view of miscellaneous validation rule changes that have not been covered by other training agenda items.</a:t>
            </a:r>
            <a:br>
              <a:rPr lang="en-US" dirty="0"/>
            </a:br>
            <a:endParaRPr lang="en-US" dirty="0"/>
          </a:p>
          <a:p>
            <a:r>
              <a:rPr lang="en-US" dirty="0"/>
              <a:t>A detailed list of all validation rule changes can be found in the </a:t>
            </a:r>
            <a:r>
              <a:rPr lang="fr-FR" dirty="0">
                <a:hlinkClick r:id="rId2"/>
              </a:rPr>
              <a:t>2019-2020 Section 5 Change Log</a:t>
            </a:r>
            <a:r>
              <a:rPr lang="fr-FR" dirty="0"/>
              <a:t>.</a:t>
            </a:r>
            <a:endParaRPr lang="en-US" dirty="0"/>
          </a:p>
          <a:p>
            <a:pPr marL="0" indent="0">
              <a:buNone/>
            </a:pPr>
            <a:endParaRPr lang="en-US" dirty="0"/>
          </a:p>
        </p:txBody>
      </p:sp>
    </p:spTree>
    <p:extLst>
      <p:ext uri="{BB962C8B-B14F-4D97-AF65-F5344CB8AC3E}">
        <p14:creationId xmlns:p14="http://schemas.microsoft.com/office/powerpoint/2010/main" val="1929215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9A47105-71A6-4330-B181-3AF55C46F394}"/>
              </a:ext>
            </a:extLst>
          </p:cNvPr>
          <p:cNvSpPr/>
          <p:nvPr/>
        </p:nvSpPr>
        <p:spPr>
          <a:xfrm>
            <a:off x="623888" y="1489798"/>
            <a:ext cx="6565056" cy="3832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w Cen MT"/>
              <a:ea typeface="+mn-ea"/>
              <a:cs typeface="+mn-cs"/>
            </a:endParaRPr>
          </a:p>
        </p:txBody>
      </p:sp>
      <p:sp>
        <p:nvSpPr>
          <p:cNvPr id="2" name="Text Placeholder 1">
            <a:extLst>
              <a:ext uri="{FF2B5EF4-FFF2-40B4-BE49-F238E27FC236}">
                <a16:creationId xmlns:a16="http://schemas.microsoft.com/office/drawing/2014/main" id="{F8FE82A1-A3AD-4EEB-A237-A62DBB2A579B}"/>
              </a:ext>
            </a:extLst>
          </p:cNvPr>
          <p:cNvSpPr>
            <a:spLocks noGrp="1"/>
          </p:cNvSpPr>
          <p:nvPr>
            <p:ph type="body" idx="1"/>
          </p:nvPr>
        </p:nvSpPr>
        <p:spPr>
          <a:xfrm>
            <a:off x="633412" y="557811"/>
            <a:ext cx="7886700" cy="4427163"/>
          </a:xfrm>
        </p:spPr>
        <p:txBody>
          <a:bodyPr/>
          <a:lstStyle/>
          <a:p>
            <a:pPr marL="514350" indent="-514350">
              <a:buFont typeface="+mj-lt"/>
              <a:buAutoNum type="romanUcPeriod"/>
            </a:pPr>
            <a:r>
              <a:rPr lang="en-US" dirty="0"/>
              <a:t>Business Validation Rules Introduction</a:t>
            </a:r>
          </a:p>
          <a:p>
            <a:pPr marL="514350" indent="-514350">
              <a:buFont typeface="+mj-lt"/>
              <a:buAutoNum type="romanUcPeriod"/>
            </a:pPr>
            <a:endParaRPr lang="en-US" dirty="0"/>
          </a:p>
          <a:p>
            <a:pPr marL="514350" indent="-514350">
              <a:buFont typeface="+mj-lt"/>
              <a:buAutoNum type="romanUcPeriod"/>
            </a:pPr>
            <a:r>
              <a:rPr lang="en-US" dirty="0"/>
              <a:t>Business Validation Rules - Organization</a:t>
            </a:r>
          </a:p>
          <a:p>
            <a:pPr marL="514350" indent="-514350">
              <a:buFont typeface="+mj-lt"/>
              <a:buAutoNum type="romanUcPeriod"/>
            </a:pPr>
            <a:endParaRPr lang="en-US" dirty="0"/>
          </a:p>
          <a:p>
            <a:pPr marL="514350" indent="-514350">
              <a:buFont typeface="+mj-lt"/>
              <a:buAutoNum type="romanUcPeriod"/>
            </a:pPr>
            <a:r>
              <a:rPr lang="en-US" dirty="0"/>
              <a:t>Business Validation Rules - Staff</a:t>
            </a:r>
          </a:p>
          <a:p>
            <a:pPr marL="514350" indent="-514350">
              <a:buFont typeface="+mj-lt"/>
              <a:buAutoNum type="romanUcPeriod"/>
            </a:pPr>
            <a:endParaRPr lang="en-US" dirty="0"/>
          </a:p>
          <a:p>
            <a:pPr marL="514350" indent="-514350">
              <a:buFont typeface="+mj-lt"/>
              <a:buAutoNum type="romanUcPeriod"/>
            </a:pPr>
            <a:r>
              <a:rPr lang="en-US" dirty="0"/>
              <a:t>Business Validation Rules - Student</a:t>
            </a:r>
          </a:p>
          <a:p>
            <a:endParaRPr lang="en-US" dirty="0"/>
          </a:p>
        </p:txBody>
      </p:sp>
      <p:sp>
        <p:nvSpPr>
          <p:cNvPr id="3" name="Title 2">
            <a:extLst>
              <a:ext uri="{FF2B5EF4-FFF2-40B4-BE49-F238E27FC236}">
                <a16:creationId xmlns:a16="http://schemas.microsoft.com/office/drawing/2014/main" id="{BA6F34BA-42CA-4632-A9FB-A91EC94F9ED8}"/>
              </a:ext>
            </a:extLst>
          </p:cNvPr>
          <p:cNvSpPr>
            <a:spLocks noGrp="1"/>
          </p:cNvSpPr>
          <p:nvPr>
            <p:ph type="title"/>
          </p:nvPr>
        </p:nvSpPr>
        <p:spPr/>
        <p:txBody>
          <a:bodyPr/>
          <a:lstStyle/>
          <a:p>
            <a:r>
              <a:rPr lang="en-US" dirty="0"/>
              <a:t>aGENDA</a:t>
            </a:r>
          </a:p>
        </p:txBody>
      </p:sp>
    </p:spTree>
    <p:extLst>
      <p:ext uri="{BB962C8B-B14F-4D97-AF65-F5344CB8AC3E}">
        <p14:creationId xmlns:p14="http://schemas.microsoft.com/office/powerpoint/2010/main" val="1984735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C2C82-CECC-4DC1-9797-B0F57C51BAA6}"/>
              </a:ext>
            </a:extLst>
          </p:cNvPr>
          <p:cNvSpPr>
            <a:spLocks noGrp="1"/>
          </p:cNvSpPr>
          <p:nvPr>
            <p:ph type="title"/>
          </p:nvPr>
        </p:nvSpPr>
        <p:spPr>
          <a:xfrm>
            <a:off x="486383" y="44380"/>
            <a:ext cx="7568119" cy="793820"/>
          </a:xfrm>
        </p:spPr>
        <p:txBody>
          <a:bodyPr>
            <a:normAutofit fontScale="90000"/>
          </a:bodyPr>
          <a:lstStyle/>
          <a:p>
            <a:r>
              <a:rPr lang="en-US" dirty="0"/>
              <a:t>Business VALIDATION Rules-ORGANIZATION</a:t>
            </a:r>
          </a:p>
        </p:txBody>
      </p:sp>
      <p:graphicFrame>
        <p:nvGraphicFramePr>
          <p:cNvPr id="6" name="Content Placeholder 5">
            <a:extLst>
              <a:ext uri="{FF2B5EF4-FFF2-40B4-BE49-F238E27FC236}">
                <a16:creationId xmlns:a16="http://schemas.microsoft.com/office/drawing/2014/main" id="{1CA9AB9B-438A-4B10-8E6F-5F437A1E9016}"/>
              </a:ext>
            </a:extLst>
          </p:cNvPr>
          <p:cNvGraphicFramePr>
            <a:graphicFrameLocks noGrp="1"/>
          </p:cNvGraphicFramePr>
          <p:nvPr>
            <p:ph idx="1"/>
            <p:extLst>
              <p:ext uri="{D42A27DB-BD31-4B8C-83A1-F6EECF244321}">
                <p14:modId xmlns:p14="http://schemas.microsoft.com/office/powerpoint/2010/main" val="3949064744"/>
              </p:ext>
            </p:extLst>
          </p:nvPr>
        </p:nvGraphicFramePr>
        <p:xfrm>
          <a:off x="350195" y="1306153"/>
          <a:ext cx="8443610" cy="2834640"/>
        </p:xfrm>
        <a:graphic>
          <a:graphicData uri="http://schemas.openxmlformats.org/drawingml/2006/table">
            <a:tbl>
              <a:tblPr firstRow="1" bandRow="1">
                <a:tableStyleId>{5C22544A-7EE6-4342-B048-85BDC9FD1C3A}</a:tableStyleId>
              </a:tblPr>
              <a:tblGrid>
                <a:gridCol w="729575">
                  <a:extLst>
                    <a:ext uri="{9D8B030D-6E8A-4147-A177-3AD203B41FA5}">
                      <a16:colId xmlns:a16="http://schemas.microsoft.com/office/drawing/2014/main" val="914786228"/>
                    </a:ext>
                  </a:extLst>
                </a:gridCol>
                <a:gridCol w="4708187">
                  <a:extLst>
                    <a:ext uri="{9D8B030D-6E8A-4147-A177-3AD203B41FA5}">
                      <a16:colId xmlns:a16="http://schemas.microsoft.com/office/drawing/2014/main" val="76551550"/>
                    </a:ext>
                  </a:extLst>
                </a:gridCol>
                <a:gridCol w="894944">
                  <a:extLst>
                    <a:ext uri="{9D8B030D-6E8A-4147-A177-3AD203B41FA5}">
                      <a16:colId xmlns:a16="http://schemas.microsoft.com/office/drawing/2014/main" val="329940339"/>
                    </a:ext>
                  </a:extLst>
                </a:gridCol>
                <a:gridCol w="1147864">
                  <a:extLst>
                    <a:ext uri="{9D8B030D-6E8A-4147-A177-3AD203B41FA5}">
                      <a16:colId xmlns:a16="http://schemas.microsoft.com/office/drawing/2014/main" val="2648978631"/>
                    </a:ext>
                  </a:extLst>
                </a:gridCol>
                <a:gridCol w="963040">
                  <a:extLst>
                    <a:ext uri="{9D8B030D-6E8A-4147-A177-3AD203B41FA5}">
                      <a16:colId xmlns:a16="http://schemas.microsoft.com/office/drawing/2014/main" val="1294258352"/>
                    </a:ext>
                  </a:extLst>
                </a:gridCol>
              </a:tblGrid>
              <a:tr h="460249">
                <a:tc>
                  <a:txBody>
                    <a:bodyPr/>
                    <a:lstStyle/>
                    <a:p>
                      <a:r>
                        <a:rPr lang="en-US" sz="1400" dirty="0"/>
                        <a:t>Rule</a:t>
                      </a:r>
                    </a:p>
                  </a:txBody>
                  <a:tcPr/>
                </a:tc>
                <a:tc>
                  <a:txBody>
                    <a:bodyPr/>
                    <a:lstStyle/>
                    <a:p>
                      <a:r>
                        <a:rPr lang="en-US" sz="1400" dirty="0"/>
                        <a:t>Text/Meaning</a:t>
                      </a:r>
                    </a:p>
                  </a:txBody>
                  <a:tcPr/>
                </a:tc>
                <a:tc>
                  <a:txBody>
                    <a:bodyPr/>
                    <a:lstStyle/>
                    <a:p>
                      <a:r>
                        <a:rPr lang="en-US" sz="1400" dirty="0"/>
                        <a:t>Level</a:t>
                      </a:r>
                    </a:p>
                  </a:txBody>
                  <a:tcPr/>
                </a:tc>
                <a:tc>
                  <a:txBody>
                    <a:bodyPr/>
                    <a:lstStyle/>
                    <a:p>
                      <a:r>
                        <a:rPr lang="en-US" sz="1400" dirty="0"/>
                        <a:t>PEIMS </a:t>
                      </a:r>
                    </a:p>
                    <a:p>
                      <a:r>
                        <a:rPr lang="en-US" sz="1400" dirty="0"/>
                        <a:t>Submission</a:t>
                      </a:r>
                    </a:p>
                  </a:txBody>
                  <a:tcPr/>
                </a:tc>
                <a:tc>
                  <a:txBody>
                    <a:bodyPr/>
                    <a:lstStyle/>
                    <a:p>
                      <a:r>
                        <a:rPr lang="en-US" sz="1400" dirty="0"/>
                        <a:t>Applies to:</a:t>
                      </a:r>
                    </a:p>
                  </a:txBody>
                  <a:tcPr/>
                </a:tc>
                <a:extLst>
                  <a:ext uri="{0D108BD9-81ED-4DB2-BD59-A6C34878D82A}">
                    <a16:rowId xmlns:a16="http://schemas.microsoft.com/office/drawing/2014/main" val="796988387"/>
                  </a:ext>
                </a:extLst>
              </a:tr>
              <a:tr h="205924">
                <a:tc rowSpan="2">
                  <a:txBody>
                    <a:bodyPr/>
                    <a:lstStyle/>
                    <a:p>
                      <a:r>
                        <a:rPr lang="en-US" sz="1400" dirty="0"/>
                        <a:t>10200-0046</a:t>
                      </a:r>
                    </a:p>
                  </a:txBody>
                  <a:tcPr marT="50292" marB="50292"/>
                </a:tc>
                <a:tc>
                  <a:txBody>
                    <a:bodyPr/>
                    <a:lstStyle/>
                    <a:p>
                      <a:r>
                        <a:rPr lang="en-US" sz="1400" kern="1200" dirty="0">
                          <a:solidFill>
                            <a:schemeClr val="dk1"/>
                          </a:solidFill>
                          <a:latin typeface="+mn-lt"/>
                          <a:ea typeface="+mn-ea"/>
                          <a:cs typeface="+mn-cs"/>
                        </a:rPr>
                        <a:t>For a particular CAMPUS-ID, SCHOOL-YEAR, and INSTRUCTIONAL-TRACK-INDICATOR-CODE where INSTRUCTIONAL-PROGRAM-TYPE is "04", the sum of all SCHOOL-DAY-INSTRUCTIONAL-MINUTES </a:t>
                      </a:r>
                      <a:r>
                        <a:rPr lang="en-US" sz="1400" kern="1200" dirty="0">
                          <a:solidFill>
                            <a:schemeClr val="dk1"/>
                          </a:solidFill>
                          <a:highlight>
                            <a:srgbClr val="FFFF00"/>
                          </a:highlight>
                          <a:latin typeface="+mn-lt"/>
                          <a:ea typeface="+mn-ea"/>
                          <a:cs typeface="+mn-cs"/>
                        </a:rPr>
                        <a:t>and SCHOOL-DAY-WAIVER-MINUTES</a:t>
                      </a:r>
                      <a:r>
                        <a:rPr lang="en-US" sz="1400" kern="1200" dirty="0">
                          <a:solidFill>
                            <a:schemeClr val="dk1"/>
                          </a:solidFill>
                          <a:latin typeface="+mn-lt"/>
                          <a:ea typeface="+mn-ea"/>
                          <a:cs typeface="+mn-cs"/>
                        </a:rPr>
                        <a:t> should be greater than or equal to 32,400.</a:t>
                      </a:r>
                    </a:p>
                  </a:txBody>
                  <a:tcPr/>
                </a:tc>
                <a:tc rowSpan="2">
                  <a:txBody>
                    <a:bodyPr/>
                    <a:lstStyle/>
                    <a:p>
                      <a:r>
                        <a:rPr lang="en-US" sz="1400" dirty="0"/>
                        <a:t>S</a:t>
                      </a:r>
                    </a:p>
                  </a:txBody>
                  <a:tcPr marT="50292" marB="50292"/>
                </a:tc>
                <a:tc rowSpan="2">
                  <a:txBody>
                    <a:bodyPr/>
                    <a:lstStyle/>
                    <a:p>
                      <a:r>
                        <a:rPr lang="en-US" sz="1400" dirty="0"/>
                        <a:t>3</a:t>
                      </a:r>
                    </a:p>
                  </a:txBody>
                  <a:tcPr marT="50292" marB="50292"/>
                </a:tc>
                <a:tc rowSpan="2">
                  <a:txBody>
                    <a:bodyPr/>
                    <a:lstStyle/>
                    <a:p>
                      <a:r>
                        <a:rPr lang="en-US" sz="1400" dirty="0"/>
                        <a:t>District, </a:t>
                      </a:r>
                    </a:p>
                    <a:p>
                      <a:r>
                        <a:rPr lang="en-US" sz="1400" dirty="0"/>
                        <a:t>Campus,</a:t>
                      </a:r>
                    </a:p>
                    <a:p>
                      <a:r>
                        <a:rPr lang="en-US" sz="1400" dirty="0"/>
                        <a:t>Charter</a:t>
                      </a:r>
                    </a:p>
                    <a:p>
                      <a:endParaRPr lang="en-US" sz="1400" dirty="0"/>
                    </a:p>
                  </a:txBody>
                  <a:tcPr marT="50292" marB="50292"/>
                </a:tc>
                <a:extLst>
                  <a:ext uri="{0D108BD9-81ED-4DB2-BD59-A6C34878D82A}">
                    <a16:rowId xmlns:a16="http://schemas.microsoft.com/office/drawing/2014/main" val="840698305"/>
                  </a:ext>
                </a:extLst>
              </a:tr>
              <a:tr h="477419">
                <a:tc vMerge="1">
                  <a:txBody>
                    <a:bodyPr/>
                    <a:lstStyle/>
                    <a:p>
                      <a:endParaRPr lang="en-US" sz="1200" dirty="0"/>
                    </a:p>
                  </a:txBody>
                  <a:tcPr/>
                </a:tc>
                <a:tc>
                  <a:txBody>
                    <a:bodyPr/>
                    <a:lstStyle/>
                    <a:p>
                      <a:r>
                        <a:rPr lang="en-US" sz="1400" kern="1200" dirty="0">
                          <a:solidFill>
                            <a:schemeClr val="dk1"/>
                          </a:solidFill>
                          <a:latin typeface="+mn-lt"/>
                          <a:ea typeface="+mn-ea"/>
                          <a:cs typeface="+mn-cs"/>
                        </a:rPr>
                        <a:t>For a particular campus, SchoolYear, and TX-InstructionalTrack where the TX-InstructionalProgramType is "Pre-Kindergarten Program" (04), the sum of TX-SchoolDayInstructionalMinutes </a:t>
                      </a:r>
                      <a:r>
                        <a:rPr lang="en-US" sz="1400" kern="1200" dirty="0">
                          <a:solidFill>
                            <a:schemeClr val="dk1"/>
                          </a:solidFill>
                          <a:highlight>
                            <a:srgbClr val="FFFF00"/>
                          </a:highlight>
                          <a:latin typeface="+mn-lt"/>
                          <a:ea typeface="+mn-ea"/>
                          <a:cs typeface="+mn-cs"/>
                        </a:rPr>
                        <a:t>and TX-SchoolDayWaiverMinutes</a:t>
                      </a:r>
                      <a:r>
                        <a:rPr lang="en-US" sz="1400" kern="1200" dirty="0">
                          <a:solidFill>
                            <a:schemeClr val="dk1"/>
                          </a:solidFill>
                          <a:latin typeface="+mn-lt"/>
                          <a:ea typeface="+mn-ea"/>
                          <a:cs typeface="+mn-cs"/>
                        </a:rPr>
                        <a:t> should be at least 32,400 minutes.</a:t>
                      </a:r>
                    </a:p>
                  </a:txBody>
                  <a:tcPr/>
                </a:tc>
                <a:tc vMerge="1">
                  <a:txBody>
                    <a:bodyPr/>
                    <a:lstStyle/>
                    <a:p>
                      <a:endParaRPr lang="en-US" sz="1200" dirty="0"/>
                    </a:p>
                  </a:txBody>
                  <a:tcPr/>
                </a:tc>
                <a:tc vMerge="1">
                  <a:txBody>
                    <a:bodyPr/>
                    <a:lstStyle/>
                    <a:p>
                      <a:endParaRPr lang="en-US" sz="1200" dirty="0"/>
                    </a:p>
                  </a:txBody>
                  <a:tcPr/>
                </a:tc>
                <a:tc vMerge="1">
                  <a:txBody>
                    <a:bodyPr/>
                    <a:lstStyle/>
                    <a:p>
                      <a:endParaRPr lang="en-US" sz="1200" dirty="0"/>
                    </a:p>
                  </a:txBody>
                  <a:tcPr/>
                </a:tc>
                <a:extLst>
                  <a:ext uri="{0D108BD9-81ED-4DB2-BD59-A6C34878D82A}">
                    <a16:rowId xmlns:a16="http://schemas.microsoft.com/office/drawing/2014/main" val="1991618557"/>
                  </a:ext>
                </a:extLst>
              </a:tr>
            </a:tbl>
          </a:graphicData>
        </a:graphic>
      </p:graphicFrame>
      <p:sp>
        <p:nvSpPr>
          <p:cNvPr id="5" name="Rectangle 4">
            <a:extLst>
              <a:ext uri="{FF2B5EF4-FFF2-40B4-BE49-F238E27FC236}">
                <a16:creationId xmlns:a16="http://schemas.microsoft.com/office/drawing/2014/main" id="{FF88B648-2545-4279-9B2C-E34132CCC546}"/>
              </a:ext>
            </a:extLst>
          </p:cNvPr>
          <p:cNvSpPr/>
          <p:nvPr/>
        </p:nvSpPr>
        <p:spPr>
          <a:xfrm>
            <a:off x="350195" y="4628517"/>
            <a:ext cx="8443610" cy="923330"/>
          </a:xfrm>
          <a:prstGeom prst="rect">
            <a:avLst/>
          </a:prstGeom>
        </p:spPr>
        <p:txBody>
          <a:bodyPr wrap="square">
            <a:spAutoFit/>
          </a:bodyPr>
          <a:lstStyle/>
          <a:p>
            <a:pPr marL="285750" indent="-285750">
              <a:buFont typeface="Arial" panose="020B0604020202020204" pitchFamily="34" charset="0"/>
              <a:buChar char="•"/>
            </a:pPr>
            <a:r>
              <a:rPr lang="en-US" dirty="0"/>
              <a:t>Revision: Added ‘and SCHOOL-DAY-WAIVER-MINUTES’</a:t>
            </a:r>
          </a:p>
          <a:p>
            <a:pPr marL="285750" indent="-285750">
              <a:buFont typeface="Arial" panose="020B0604020202020204" pitchFamily="34" charset="0"/>
              <a:buChar char="•"/>
            </a:pPr>
            <a:r>
              <a:rPr lang="en-US" dirty="0"/>
              <a:t>Reason: To align with the Student Attendance Accounting Handbook, which includes waiver minutes for funding.</a:t>
            </a:r>
          </a:p>
        </p:txBody>
      </p:sp>
    </p:spTree>
    <p:extLst>
      <p:ext uri="{BB962C8B-B14F-4D97-AF65-F5344CB8AC3E}">
        <p14:creationId xmlns:p14="http://schemas.microsoft.com/office/powerpoint/2010/main" val="2703881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C2C82-CECC-4DC1-9797-B0F57C51BAA6}"/>
              </a:ext>
            </a:extLst>
          </p:cNvPr>
          <p:cNvSpPr>
            <a:spLocks noGrp="1"/>
          </p:cNvSpPr>
          <p:nvPr>
            <p:ph type="title"/>
          </p:nvPr>
        </p:nvSpPr>
        <p:spPr>
          <a:xfrm>
            <a:off x="486383" y="44380"/>
            <a:ext cx="7568119" cy="793820"/>
          </a:xfrm>
        </p:spPr>
        <p:txBody>
          <a:bodyPr>
            <a:normAutofit fontScale="90000"/>
          </a:bodyPr>
          <a:lstStyle/>
          <a:p>
            <a:r>
              <a:rPr lang="en-US" dirty="0"/>
              <a:t>Business VALIDATION Rules-ORGANIZATION</a:t>
            </a:r>
          </a:p>
        </p:txBody>
      </p:sp>
      <p:graphicFrame>
        <p:nvGraphicFramePr>
          <p:cNvPr id="6" name="Content Placeholder 5">
            <a:extLst>
              <a:ext uri="{FF2B5EF4-FFF2-40B4-BE49-F238E27FC236}">
                <a16:creationId xmlns:a16="http://schemas.microsoft.com/office/drawing/2014/main" id="{1CA9AB9B-438A-4B10-8E6F-5F437A1E9016}"/>
              </a:ext>
            </a:extLst>
          </p:cNvPr>
          <p:cNvGraphicFramePr>
            <a:graphicFrameLocks noGrp="1"/>
          </p:cNvGraphicFramePr>
          <p:nvPr>
            <p:ph idx="1"/>
            <p:extLst>
              <p:ext uri="{D42A27DB-BD31-4B8C-83A1-F6EECF244321}">
                <p14:modId xmlns:p14="http://schemas.microsoft.com/office/powerpoint/2010/main" val="1459411337"/>
              </p:ext>
            </p:extLst>
          </p:nvPr>
        </p:nvGraphicFramePr>
        <p:xfrm>
          <a:off x="350195" y="987481"/>
          <a:ext cx="8443610" cy="4328160"/>
        </p:xfrm>
        <a:graphic>
          <a:graphicData uri="http://schemas.openxmlformats.org/drawingml/2006/table">
            <a:tbl>
              <a:tblPr firstRow="1" bandRow="1">
                <a:tableStyleId>{5C22544A-7EE6-4342-B048-85BDC9FD1C3A}</a:tableStyleId>
              </a:tblPr>
              <a:tblGrid>
                <a:gridCol w="729575">
                  <a:extLst>
                    <a:ext uri="{9D8B030D-6E8A-4147-A177-3AD203B41FA5}">
                      <a16:colId xmlns:a16="http://schemas.microsoft.com/office/drawing/2014/main" val="914786228"/>
                    </a:ext>
                  </a:extLst>
                </a:gridCol>
                <a:gridCol w="4708187">
                  <a:extLst>
                    <a:ext uri="{9D8B030D-6E8A-4147-A177-3AD203B41FA5}">
                      <a16:colId xmlns:a16="http://schemas.microsoft.com/office/drawing/2014/main" val="76551550"/>
                    </a:ext>
                  </a:extLst>
                </a:gridCol>
                <a:gridCol w="894944">
                  <a:extLst>
                    <a:ext uri="{9D8B030D-6E8A-4147-A177-3AD203B41FA5}">
                      <a16:colId xmlns:a16="http://schemas.microsoft.com/office/drawing/2014/main" val="329940339"/>
                    </a:ext>
                  </a:extLst>
                </a:gridCol>
                <a:gridCol w="1147864">
                  <a:extLst>
                    <a:ext uri="{9D8B030D-6E8A-4147-A177-3AD203B41FA5}">
                      <a16:colId xmlns:a16="http://schemas.microsoft.com/office/drawing/2014/main" val="2648978631"/>
                    </a:ext>
                  </a:extLst>
                </a:gridCol>
                <a:gridCol w="963040">
                  <a:extLst>
                    <a:ext uri="{9D8B030D-6E8A-4147-A177-3AD203B41FA5}">
                      <a16:colId xmlns:a16="http://schemas.microsoft.com/office/drawing/2014/main" val="1294258352"/>
                    </a:ext>
                  </a:extLst>
                </a:gridCol>
              </a:tblGrid>
              <a:tr h="460249">
                <a:tc>
                  <a:txBody>
                    <a:bodyPr/>
                    <a:lstStyle/>
                    <a:p>
                      <a:r>
                        <a:rPr lang="en-US" sz="1400" dirty="0"/>
                        <a:t>Rule</a:t>
                      </a:r>
                    </a:p>
                  </a:txBody>
                  <a:tcPr/>
                </a:tc>
                <a:tc>
                  <a:txBody>
                    <a:bodyPr/>
                    <a:lstStyle/>
                    <a:p>
                      <a:r>
                        <a:rPr lang="en-US" sz="1400" dirty="0"/>
                        <a:t>Text/Meaning</a:t>
                      </a:r>
                    </a:p>
                  </a:txBody>
                  <a:tcPr/>
                </a:tc>
                <a:tc>
                  <a:txBody>
                    <a:bodyPr/>
                    <a:lstStyle/>
                    <a:p>
                      <a:r>
                        <a:rPr lang="en-US" sz="1400" dirty="0"/>
                        <a:t>Level</a:t>
                      </a:r>
                    </a:p>
                  </a:txBody>
                  <a:tcPr/>
                </a:tc>
                <a:tc>
                  <a:txBody>
                    <a:bodyPr/>
                    <a:lstStyle/>
                    <a:p>
                      <a:r>
                        <a:rPr lang="en-US" sz="1400" dirty="0"/>
                        <a:t>PEIMS </a:t>
                      </a:r>
                    </a:p>
                    <a:p>
                      <a:r>
                        <a:rPr lang="en-US" sz="1400" dirty="0"/>
                        <a:t>Submission</a:t>
                      </a:r>
                    </a:p>
                  </a:txBody>
                  <a:tcPr/>
                </a:tc>
                <a:tc>
                  <a:txBody>
                    <a:bodyPr/>
                    <a:lstStyle/>
                    <a:p>
                      <a:r>
                        <a:rPr lang="en-US" sz="1400" dirty="0"/>
                        <a:t>Applies to:</a:t>
                      </a:r>
                    </a:p>
                  </a:txBody>
                  <a:tcPr/>
                </a:tc>
                <a:extLst>
                  <a:ext uri="{0D108BD9-81ED-4DB2-BD59-A6C34878D82A}">
                    <a16:rowId xmlns:a16="http://schemas.microsoft.com/office/drawing/2014/main" val="796988387"/>
                  </a:ext>
                </a:extLst>
              </a:tr>
              <a:tr h="238710">
                <a:tc rowSpan="2">
                  <a:txBody>
                    <a:bodyPr/>
                    <a:lstStyle/>
                    <a:p>
                      <a:r>
                        <a:rPr lang="en-US" sz="1400" dirty="0"/>
                        <a:t>10200-0047</a:t>
                      </a:r>
                    </a:p>
                  </a:txBody>
                  <a:tcPr marT="50292" marB="50292"/>
                </a:tc>
                <a:tc>
                  <a:txBody>
                    <a:bodyPr/>
                    <a:lstStyle/>
                    <a:p>
                      <a:r>
                        <a:rPr lang="en-US" sz="1400" kern="1200" dirty="0">
                          <a:solidFill>
                            <a:schemeClr val="dk1"/>
                          </a:solidFill>
                          <a:latin typeface="+mn-lt"/>
                          <a:ea typeface="+mn-ea"/>
                          <a:cs typeface="+mn-cs"/>
                        </a:rPr>
                        <a:t>For a particular CAMPUS-ID, SCHOOL-YEAR, and INSTRUCTIONAL-TRACK-INDICATOR-CODE where INSTRUCTIONAL-PROGRAM-TYPE is "05"-"12", the sum of all SCHOOL-DAY-INSTRUCTIONAL-MINUTES </a:t>
                      </a:r>
                      <a:r>
                        <a:rPr lang="en-US" sz="1400" kern="1200" dirty="0">
                          <a:solidFill>
                            <a:schemeClr val="dk1"/>
                          </a:solidFill>
                          <a:highlight>
                            <a:srgbClr val="FFFF00"/>
                          </a:highlight>
                          <a:latin typeface="+mn-lt"/>
                          <a:ea typeface="+mn-ea"/>
                          <a:cs typeface="+mn-cs"/>
                        </a:rPr>
                        <a:t>and SCHOOL-DAY-WAIVER-MINUTES</a:t>
                      </a:r>
                      <a:r>
                        <a:rPr lang="en-US" sz="1400" kern="1200" dirty="0">
                          <a:solidFill>
                            <a:schemeClr val="dk1"/>
                          </a:solidFill>
                          <a:latin typeface="+mn-lt"/>
                          <a:ea typeface="+mn-ea"/>
                          <a:cs typeface="+mn-cs"/>
                        </a:rPr>
                        <a:t> should be greater than or equal to 43,200.</a:t>
                      </a:r>
                    </a:p>
                  </a:txBody>
                  <a:tcPr/>
                </a:tc>
                <a:tc rowSpan="2">
                  <a:txBody>
                    <a:bodyPr/>
                    <a:lstStyle/>
                    <a:p>
                      <a:r>
                        <a:rPr lang="en-US" sz="1400" dirty="0"/>
                        <a:t>S</a:t>
                      </a:r>
                    </a:p>
                  </a:txBody>
                  <a:tcPr marT="50292" marB="50292"/>
                </a:tc>
                <a:tc rowSpan="2">
                  <a:txBody>
                    <a:bodyPr/>
                    <a:lstStyle/>
                    <a:p>
                      <a:r>
                        <a:rPr lang="en-US" sz="1400" dirty="0"/>
                        <a:t>3</a:t>
                      </a:r>
                    </a:p>
                  </a:txBody>
                  <a:tcPr marT="50292" marB="50292"/>
                </a:tc>
                <a:tc rowSpan="2">
                  <a:txBody>
                    <a:bodyPr/>
                    <a:lstStyle/>
                    <a:p>
                      <a:r>
                        <a:rPr lang="en-US" sz="1400" dirty="0"/>
                        <a:t>District, </a:t>
                      </a:r>
                    </a:p>
                    <a:p>
                      <a:r>
                        <a:rPr lang="en-US" sz="1400" dirty="0"/>
                        <a:t>Campus,</a:t>
                      </a:r>
                    </a:p>
                    <a:p>
                      <a:r>
                        <a:rPr lang="en-US" sz="1400" dirty="0"/>
                        <a:t>Charter</a:t>
                      </a:r>
                    </a:p>
                    <a:p>
                      <a:endParaRPr lang="en-US" sz="1400" dirty="0"/>
                    </a:p>
                  </a:txBody>
                  <a:tcPr marT="50292" marB="50292"/>
                </a:tc>
                <a:extLst>
                  <a:ext uri="{0D108BD9-81ED-4DB2-BD59-A6C34878D82A}">
                    <a16:rowId xmlns:a16="http://schemas.microsoft.com/office/drawing/2014/main" val="4157182051"/>
                  </a:ext>
                </a:extLst>
              </a:tr>
              <a:tr h="238710">
                <a:tc vMerge="1">
                  <a:txBody>
                    <a:bodyPr/>
                    <a:lstStyle/>
                    <a:p>
                      <a:endParaRPr lang="en-US"/>
                    </a:p>
                  </a:txBody>
                  <a:tcPr/>
                </a:tc>
                <a:tc>
                  <a:txBody>
                    <a:bodyPr/>
                    <a:lstStyle/>
                    <a:p>
                      <a:r>
                        <a:rPr lang="en-US" sz="1400" kern="1200" dirty="0">
                          <a:solidFill>
                            <a:schemeClr val="dk1"/>
                          </a:solidFill>
                          <a:latin typeface="+mn-lt"/>
                          <a:ea typeface="+mn-ea"/>
                          <a:cs typeface="+mn-cs"/>
                        </a:rPr>
                        <a:t>For a particular campus, SchoolYear, and TX-InstructionalTrack where the TX-InstructionalProgramType is "Dropout Recovery Program/Campus" (05), "Disciplinary Alternative Education Program/Campus" (06), "Correctional Facility Program/Campus" (07), "Residential Treatment Facility Program/Campus" (08), "Day Treatment Facility Program/Campus" (09), "Psychiatric Hospital Program/Campus" (10), "Medical Hospital Program/Campus" (11), or "Charter School issued under TEC 29.259 (Excel Academy)" (12), the sum of TX-SchoolDayInstructionalMinutes </a:t>
                      </a:r>
                      <a:r>
                        <a:rPr lang="en-US" sz="1400" kern="1200" dirty="0">
                          <a:solidFill>
                            <a:schemeClr val="dk1"/>
                          </a:solidFill>
                          <a:highlight>
                            <a:srgbClr val="FFFF00"/>
                          </a:highlight>
                          <a:latin typeface="+mn-lt"/>
                          <a:ea typeface="+mn-ea"/>
                          <a:cs typeface="+mn-cs"/>
                        </a:rPr>
                        <a:t>and TX-SchoolDayWaiverMinutes</a:t>
                      </a:r>
                      <a:r>
                        <a:rPr lang="en-US" sz="1400" kern="1200" dirty="0">
                          <a:solidFill>
                            <a:schemeClr val="dk1"/>
                          </a:solidFill>
                          <a:latin typeface="+mn-lt"/>
                          <a:ea typeface="+mn-ea"/>
                          <a:cs typeface="+mn-cs"/>
                        </a:rPr>
                        <a:t> should be at least 43,200 minutes.</a:t>
                      </a:r>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60350103"/>
                  </a:ext>
                </a:extLst>
              </a:tr>
            </a:tbl>
          </a:graphicData>
        </a:graphic>
      </p:graphicFrame>
      <p:sp>
        <p:nvSpPr>
          <p:cNvPr id="5" name="Rectangle 4">
            <a:extLst>
              <a:ext uri="{FF2B5EF4-FFF2-40B4-BE49-F238E27FC236}">
                <a16:creationId xmlns:a16="http://schemas.microsoft.com/office/drawing/2014/main" id="{FF88B648-2545-4279-9B2C-E34132CCC546}"/>
              </a:ext>
            </a:extLst>
          </p:cNvPr>
          <p:cNvSpPr/>
          <p:nvPr/>
        </p:nvSpPr>
        <p:spPr>
          <a:xfrm>
            <a:off x="350195" y="5408854"/>
            <a:ext cx="8443610" cy="923330"/>
          </a:xfrm>
          <a:prstGeom prst="rect">
            <a:avLst/>
          </a:prstGeom>
        </p:spPr>
        <p:txBody>
          <a:bodyPr wrap="square">
            <a:spAutoFit/>
          </a:bodyPr>
          <a:lstStyle/>
          <a:p>
            <a:pPr marL="285750" indent="-285750">
              <a:buFont typeface="Arial" panose="020B0604020202020204" pitchFamily="34" charset="0"/>
              <a:buChar char="•"/>
            </a:pPr>
            <a:r>
              <a:rPr lang="en-US" dirty="0"/>
              <a:t>Revision: Added ‘and SCHOOL-DAY-WAIVER-MINUTES’</a:t>
            </a:r>
          </a:p>
          <a:p>
            <a:pPr marL="285750" indent="-285750">
              <a:buFont typeface="Arial" panose="020B0604020202020204" pitchFamily="34" charset="0"/>
              <a:buChar char="•"/>
            </a:pPr>
            <a:r>
              <a:rPr lang="en-US" dirty="0"/>
              <a:t>Reason: To align with the Student Attendance Accounting Handbook, which includes waiver minutes for funding.</a:t>
            </a:r>
          </a:p>
        </p:txBody>
      </p:sp>
    </p:spTree>
    <p:extLst>
      <p:ext uri="{BB962C8B-B14F-4D97-AF65-F5344CB8AC3E}">
        <p14:creationId xmlns:p14="http://schemas.microsoft.com/office/powerpoint/2010/main" val="867522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C2C82-CECC-4DC1-9797-B0F57C51BAA6}"/>
              </a:ext>
            </a:extLst>
          </p:cNvPr>
          <p:cNvSpPr>
            <a:spLocks noGrp="1"/>
          </p:cNvSpPr>
          <p:nvPr>
            <p:ph type="title"/>
          </p:nvPr>
        </p:nvSpPr>
        <p:spPr>
          <a:xfrm>
            <a:off x="486383" y="44380"/>
            <a:ext cx="7568119" cy="793820"/>
          </a:xfrm>
        </p:spPr>
        <p:txBody>
          <a:bodyPr>
            <a:normAutofit fontScale="90000"/>
          </a:bodyPr>
          <a:lstStyle/>
          <a:p>
            <a:r>
              <a:rPr lang="en-US" dirty="0"/>
              <a:t>Business VALIDATION Rules-ORGANIZATION</a:t>
            </a:r>
          </a:p>
        </p:txBody>
      </p:sp>
      <p:graphicFrame>
        <p:nvGraphicFramePr>
          <p:cNvPr id="6" name="Content Placeholder 5">
            <a:extLst>
              <a:ext uri="{FF2B5EF4-FFF2-40B4-BE49-F238E27FC236}">
                <a16:creationId xmlns:a16="http://schemas.microsoft.com/office/drawing/2014/main" id="{1CA9AB9B-438A-4B10-8E6F-5F437A1E9016}"/>
              </a:ext>
            </a:extLst>
          </p:cNvPr>
          <p:cNvGraphicFramePr>
            <a:graphicFrameLocks noGrp="1"/>
          </p:cNvGraphicFramePr>
          <p:nvPr>
            <p:ph idx="1"/>
            <p:extLst>
              <p:ext uri="{D42A27DB-BD31-4B8C-83A1-F6EECF244321}">
                <p14:modId xmlns:p14="http://schemas.microsoft.com/office/powerpoint/2010/main" val="285190022"/>
              </p:ext>
            </p:extLst>
          </p:nvPr>
        </p:nvGraphicFramePr>
        <p:xfrm>
          <a:off x="350195" y="1293241"/>
          <a:ext cx="8443610" cy="1767840"/>
        </p:xfrm>
        <a:graphic>
          <a:graphicData uri="http://schemas.openxmlformats.org/drawingml/2006/table">
            <a:tbl>
              <a:tblPr firstRow="1" bandRow="1">
                <a:tableStyleId>{5C22544A-7EE6-4342-B048-85BDC9FD1C3A}</a:tableStyleId>
              </a:tblPr>
              <a:tblGrid>
                <a:gridCol w="729575">
                  <a:extLst>
                    <a:ext uri="{9D8B030D-6E8A-4147-A177-3AD203B41FA5}">
                      <a16:colId xmlns:a16="http://schemas.microsoft.com/office/drawing/2014/main" val="914786228"/>
                    </a:ext>
                  </a:extLst>
                </a:gridCol>
                <a:gridCol w="4708187">
                  <a:extLst>
                    <a:ext uri="{9D8B030D-6E8A-4147-A177-3AD203B41FA5}">
                      <a16:colId xmlns:a16="http://schemas.microsoft.com/office/drawing/2014/main" val="76551550"/>
                    </a:ext>
                  </a:extLst>
                </a:gridCol>
                <a:gridCol w="894944">
                  <a:extLst>
                    <a:ext uri="{9D8B030D-6E8A-4147-A177-3AD203B41FA5}">
                      <a16:colId xmlns:a16="http://schemas.microsoft.com/office/drawing/2014/main" val="329940339"/>
                    </a:ext>
                  </a:extLst>
                </a:gridCol>
                <a:gridCol w="1147864">
                  <a:extLst>
                    <a:ext uri="{9D8B030D-6E8A-4147-A177-3AD203B41FA5}">
                      <a16:colId xmlns:a16="http://schemas.microsoft.com/office/drawing/2014/main" val="2648978631"/>
                    </a:ext>
                  </a:extLst>
                </a:gridCol>
                <a:gridCol w="963040">
                  <a:extLst>
                    <a:ext uri="{9D8B030D-6E8A-4147-A177-3AD203B41FA5}">
                      <a16:colId xmlns:a16="http://schemas.microsoft.com/office/drawing/2014/main" val="1294258352"/>
                    </a:ext>
                  </a:extLst>
                </a:gridCol>
              </a:tblGrid>
              <a:tr h="460249">
                <a:tc>
                  <a:txBody>
                    <a:bodyPr/>
                    <a:lstStyle/>
                    <a:p>
                      <a:r>
                        <a:rPr lang="en-US" sz="1400" dirty="0"/>
                        <a:t>Rule</a:t>
                      </a:r>
                    </a:p>
                  </a:txBody>
                  <a:tcPr/>
                </a:tc>
                <a:tc>
                  <a:txBody>
                    <a:bodyPr/>
                    <a:lstStyle/>
                    <a:p>
                      <a:r>
                        <a:rPr lang="en-US" sz="1400" dirty="0"/>
                        <a:t>Text/Meaning</a:t>
                      </a:r>
                    </a:p>
                  </a:txBody>
                  <a:tcPr/>
                </a:tc>
                <a:tc>
                  <a:txBody>
                    <a:bodyPr/>
                    <a:lstStyle/>
                    <a:p>
                      <a:r>
                        <a:rPr lang="en-US" sz="1400" dirty="0"/>
                        <a:t>Level</a:t>
                      </a:r>
                    </a:p>
                  </a:txBody>
                  <a:tcPr/>
                </a:tc>
                <a:tc>
                  <a:txBody>
                    <a:bodyPr/>
                    <a:lstStyle/>
                    <a:p>
                      <a:r>
                        <a:rPr lang="en-US" sz="1400" dirty="0"/>
                        <a:t>TSDS Collection</a:t>
                      </a:r>
                    </a:p>
                  </a:txBody>
                  <a:tcPr/>
                </a:tc>
                <a:tc>
                  <a:txBody>
                    <a:bodyPr/>
                    <a:lstStyle/>
                    <a:p>
                      <a:r>
                        <a:rPr lang="en-US" sz="1400" dirty="0"/>
                        <a:t>Applies to:</a:t>
                      </a:r>
                    </a:p>
                  </a:txBody>
                  <a:tcPr/>
                </a:tc>
                <a:extLst>
                  <a:ext uri="{0D108BD9-81ED-4DB2-BD59-A6C34878D82A}">
                    <a16:rowId xmlns:a16="http://schemas.microsoft.com/office/drawing/2014/main" val="796988387"/>
                  </a:ext>
                </a:extLst>
              </a:tr>
              <a:tr h="370840">
                <a:tc rowSpan="2">
                  <a:txBody>
                    <a:bodyPr/>
                    <a:lstStyle/>
                    <a:p>
                      <a:r>
                        <a:rPr lang="en-US" sz="1400" dirty="0"/>
                        <a:t>10050-0003</a:t>
                      </a:r>
                    </a:p>
                    <a:p>
                      <a:r>
                        <a:rPr lang="en-US" sz="1400" dirty="0">
                          <a:highlight>
                            <a:srgbClr val="FFFF00"/>
                          </a:highlight>
                        </a:rPr>
                        <a:t>NEW</a:t>
                      </a:r>
                    </a:p>
                  </a:txBody>
                  <a:tcPr marT="50292" marB="50292"/>
                </a:tc>
                <a:tc>
                  <a:txBody>
                    <a:bodyPr/>
                    <a:lstStyle/>
                    <a:p>
                      <a:r>
                        <a:rPr lang="en-US" sz="1400" dirty="0"/>
                        <a:t>For a Course Section being reported for the Class Roster collection, NON-CAMPUS-BASED-INSTRUCTION-CODE must not be blank.</a:t>
                      </a:r>
                    </a:p>
                  </a:txBody>
                  <a:tcPr/>
                </a:tc>
                <a:tc rowSpan="2">
                  <a:txBody>
                    <a:bodyPr/>
                    <a:lstStyle/>
                    <a:p>
                      <a:r>
                        <a:rPr lang="en-US" sz="1400" dirty="0"/>
                        <a:t>F</a:t>
                      </a:r>
                    </a:p>
                  </a:txBody>
                  <a:tcPr marT="50292" marB="50292"/>
                </a:tc>
                <a:tc rowSpan="2">
                  <a:txBody>
                    <a:bodyPr/>
                    <a:lstStyle/>
                    <a:p>
                      <a:r>
                        <a:rPr lang="en-US" sz="1400" dirty="0"/>
                        <a:t>CRF</a:t>
                      </a:r>
                    </a:p>
                    <a:p>
                      <a:r>
                        <a:rPr lang="en-US" sz="1400" dirty="0"/>
                        <a:t>CRW</a:t>
                      </a:r>
                    </a:p>
                  </a:txBody>
                  <a:tcPr marT="50292" marB="50292"/>
                </a:tc>
                <a:tc rowSpan="2">
                  <a:txBody>
                    <a:bodyPr/>
                    <a:lstStyle/>
                    <a:p>
                      <a:r>
                        <a:rPr lang="en-US" sz="1400" dirty="0"/>
                        <a:t>District, </a:t>
                      </a:r>
                    </a:p>
                    <a:p>
                      <a:r>
                        <a:rPr lang="en-US" sz="1400" dirty="0"/>
                        <a:t>Campus,</a:t>
                      </a:r>
                    </a:p>
                    <a:p>
                      <a:r>
                        <a:rPr lang="en-US" sz="1400" dirty="0"/>
                        <a:t>Charter</a:t>
                      </a:r>
                    </a:p>
                  </a:txBody>
                  <a:tcPr marT="50292" marB="50292"/>
                </a:tc>
                <a:extLst>
                  <a:ext uri="{0D108BD9-81ED-4DB2-BD59-A6C34878D82A}">
                    <a16:rowId xmlns:a16="http://schemas.microsoft.com/office/drawing/2014/main" val="3501745496"/>
                  </a:ext>
                </a:extLst>
              </a:tr>
              <a:tr h="370840">
                <a:tc vMerge="1">
                  <a:txBody>
                    <a:bodyPr/>
                    <a:lstStyle/>
                    <a:p>
                      <a:endParaRPr lang="en-US" sz="1200" dirty="0"/>
                    </a:p>
                  </a:txBody>
                  <a:tcPr/>
                </a:tc>
                <a:tc>
                  <a:txBody>
                    <a:bodyPr/>
                    <a:lstStyle/>
                    <a:p>
                      <a:r>
                        <a:rPr lang="en-US" sz="1400" kern="1200" dirty="0">
                          <a:solidFill>
                            <a:schemeClr val="dk1"/>
                          </a:solidFill>
                          <a:latin typeface="+mn-lt"/>
                          <a:ea typeface="+mn-ea"/>
                          <a:cs typeface="+mn-cs"/>
                        </a:rPr>
                        <a:t>If a Course Section is for the Class Roster collection, then TX-NonCampusBasedInstruction must be reported.</a:t>
                      </a:r>
                    </a:p>
                  </a:txBody>
                  <a:tcPr/>
                </a:tc>
                <a:tc vMerge="1">
                  <a:txBody>
                    <a:bodyPr/>
                    <a:lstStyle/>
                    <a:p>
                      <a:endParaRPr lang="en-US" sz="1200" dirty="0"/>
                    </a:p>
                  </a:txBody>
                  <a:tcPr/>
                </a:tc>
                <a:tc vMerge="1">
                  <a:txBody>
                    <a:bodyPr/>
                    <a:lstStyle/>
                    <a:p>
                      <a:endParaRPr lang="en-US" sz="1200" dirty="0"/>
                    </a:p>
                  </a:txBody>
                  <a:tcPr/>
                </a:tc>
                <a:tc vMerge="1">
                  <a:txBody>
                    <a:bodyPr/>
                    <a:lstStyle/>
                    <a:p>
                      <a:endParaRPr lang="en-US" sz="1200" dirty="0"/>
                    </a:p>
                  </a:txBody>
                  <a:tcPr/>
                </a:tc>
                <a:extLst>
                  <a:ext uri="{0D108BD9-81ED-4DB2-BD59-A6C34878D82A}">
                    <a16:rowId xmlns:a16="http://schemas.microsoft.com/office/drawing/2014/main" val="1539959222"/>
                  </a:ext>
                </a:extLst>
              </a:tr>
            </a:tbl>
          </a:graphicData>
        </a:graphic>
      </p:graphicFrame>
      <p:sp>
        <p:nvSpPr>
          <p:cNvPr id="3" name="Rectangle 2">
            <a:extLst>
              <a:ext uri="{FF2B5EF4-FFF2-40B4-BE49-F238E27FC236}">
                <a16:creationId xmlns:a16="http://schemas.microsoft.com/office/drawing/2014/main" id="{A280F355-806F-47F3-9094-48B0BDA8642B}"/>
              </a:ext>
            </a:extLst>
          </p:cNvPr>
          <p:cNvSpPr/>
          <p:nvPr/>
        </p:nvSpPr>
        <p:spPr>
          <a:xfrm>
            <a:off x="350196" y="3244333"/>
            <a:ext cx="8443610" cy="923330"/>
          </a:xfrm>
          <a:prstGeom prst="rect">
            <a:avLst/>
          </a:prstGeom>
        </p:spPr>
        <p:txBody>
          <a:bodyPr wrap="square">
            <a:spAutoFit/>
          </a:bodyPr>
          <a:lstStyle/>
          <a:p>
            <a:pPr marL="285750" indent="-285750">
              <a:buFont typeface="Arial" panose="020B0604020202020204" pitchFamily="34" charset="0"/>
              <a:buChar char="•"/>
            </a:pPr>
            <a:r>
              <a:rPr lang="en-US" dirty="0"/>
              <a:t>New rule</a:t>
            </a:r>
          </a:p>
          <a:p>
            <a:pPr marL="285750" indent="-285750">
              <a:buFont typeface="Arial" panose="020B0604020202020204" pitchFamily="34" charset="0"/>
              <a:buChar char="•"/>
            </a:pPr>
            <a:r>
              <a:rPr lang="en-US" dirty="0"/>
              <a:t>Reason: to ensure that NON-CAMPUS-BASED-INSTRUCTION-CODE is included for all Sections reported in the Class Roster collection.</a:t>
            </a:r>
          </a:p>
        </p:txBody>
      </p:sp>
    </p:spTree>
    <p:extLst>
      <p:ext uri="{BB962C8B-B14F-4D97-AF65-F5344CB8AC3E}">
        <p14:creationId xmlns:p14="http://schemas.microsoft.com/office/powerpoint/2010/main" val="3962071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9A47105-71A6-4330-B181-3AF55C46F394}"/>
              </a:ext>
            </a:extLst>
          </p:cNvPr>
          <p:cNvSpPr/>
          <p:nvPr/>
        </p:nvSpPr>
        <p:spPr>
          <a:xfrm>
            <a:off x="623888" y="2355563"/>
            <a:ext cx="6565056" cy="3832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w Cen MT"/>
              <a:ea typeface="+mn-ea"/>
              <a:cs typeface="+mn-cs"/>
            </a:endParaRPr>
          </a:p>
        </p:txBody>
      </p:sp>
      <p:sp>
        <p:nvSpPr>
          <p:cNvPr id="2" name="Text Placeholder 1">
            <a:extLst>
              <a:ext uri="{FF2B5EF4-FFF2-40B4-BE49-F238E27FC236}">
                <a16:creationId xmlns:a16="http://schemas.microsoft.com/office/drawing/2014/main" id="{F8FE82A1-A3AD-4EEB-A237-A62DBB2A579B}"/>
              </a:ext>
            </a:extLst>
          </p:cNvPr>
          <p:cNvSpPr>
            <a:spLocks noGrp="1"/>
          </p:cNvSpPr>
          <p:nvPr>
            <p:ph type="body" idx="1"/>
          </p:nvPr>
        </p:nvSpPr>
        <p:spPr>
          <a:xfrm>
            <a:off x="633412" y="525210"/>
            <a:ext cx="7886700" cy="4427163"/>
          </a:xfrm>
        </p:spPr>
        <p:txBody>
          <a:bodyPr/>
          <a:lstStyle/>
          <a:p>
            <a:pPr marL="514350" indent="-514350">
              <a:buFont typeface="+mj-lt"/>
              <a:buAutoNum type="romanUcPeriod"/>
            </a:pPr>
            <a:r>
              <a:rPr lang="en-US" dirty="0"/>
              <a:t>Business Validation Rules Introduction</a:t>
            </a:r>
          </a:p>
          <a:p>
            <a:pPr marL="514350" indent="-514350">
              <a:buFont typeface="+mj-lt"/>
              <a:buAutoNum type="romanUcPeriod"/>
            </a:pPr>
            <a:endParaRPr lang="en-US" dirty="0"/>
          </a:p>
          <a:p>
            <a:pPr marL="514350" indent="-514350">
              <a:buFont typeface="+mj-lt"/>
              <a:buAutoNum type="romanUcPeriod"/>
            </a:pPr>
            <a:r>
              <a:rPr lang="en-US" dirty="0"/>
              <a:t>Business Validation Rules - Organization</a:t>
            </a:r>
          </a:p>
          <a:p>
            <a:pPr marL="514350" indent="-514350">
              <a:buFont typeface="+mj-lt"/>
              <a:buAutoNum type="romanUcPeriod"/>
            </a:pPr>
            <a:endParaRPr lang="en-US" dirty="0"/>
          </a:p>
          <a:p>
            <a:pPr marL="514350" indent="-514350">
              <a:buFont typeface="+mj-lt"/>
              <a:buAutoNum type="romanUcPeriod"/>
            </a:pPr>
            <a:r>
              <a:rPr lang="en-US" dirty="0"/>
              <a:t>Business Validation Rules - Staff</a:t>
            </a:r>
          </a:p>
          <a:p>
            <a:pPr marL="514350" indent="-514350">
              <a:buFont typeface="+mj-lt"/>
              <a:buAutoNum type="romanUcPeriod"/>
            </a:pPr>
            <a:endParaRPr lang="en-US" dirty="0"/>
          </a:p>
          <a:p>
            <a:pPr marL="514350" indent="-514350">
              <a:buFont typeface="+mj-lt"/>
              <a:buAutoNum type="romanUcPeriod"/>
            </a:pPr>
            <a:r>
              <a:rPr lang="en-US" dirty="0"/>
              <a:t>Business Validation Rules - Student</a:t>
            </a:r>
          </a:p>
          <a:p>
            <a:endParaRPr lang="en-US" dirty="0"/>
          </a:p>
        </p:txBody>
      </p:sp>
      <p:sp>
        <p:nvSpPr>
          <p:cNvPr id="3" name="Title 2">
            <a:extLst>
              <a:ext uri="{FF2B5EF4-FFF2-40B4-BE49-F238E27FC236}">
                <a16:creationId xmlns:a16="http://schemas.microsoft.com/office/drawing/2014/main" id="{BA6F34BA-42CA-4632-A9FB-A91EC94F9ED8}"/>
              </a:ext>
            </a:extLst>
          </p:cNvPr>
          <p:cNvSpPr>
            <a:spLocks noGrp="1"/>
          </p:cNvSpPr>
          <p:nvPr>
            <p:ph type="title"/>
          </p:nvPr>
        </p:nvSpPr>
        <p:spPr/>
        <p:txBody>
          <a:bodyPr/>
          <a:lstStyle/>
          <a:p>
            <a:r>
              <a:rPr lang="en-US" dirty="0"/>
              <a:t>aGENDA</a:t>
            </a:r>
          </a:p>
        </p:txBody>
      </p:sp>
    </p:spTree>
    <p:extLst>
      <p:ext uri="{BB962C8B-B14F-4D97-AF65-F5344CB8AC3E}">
        <p14:creationId xmlns:p14="http://schemas.microsoft.com/office/powerpoint/2010/main" val="3642222087"/>
      </p:ext>
    </p:extLst>
  </p:cSld>
  <p:clrMapOvr>
    <a:masterClrMapping/>
  </p:clrMapOvr>
</p:sld>
</file>

<file path=ppt/theme/theme1.xml><?xml version="1.0" encoding="utf-8"?>
<a:theme xmlns:a="http://schemas.openxmlformats.org/drawingml/2006/main" name="TSDS Template 2018 small">
  <a:themeElements>
    <a:clrScheme name="Custom 15">
      <a:dk1>
        <a:srgbClr val="171616"/>
      </a:dk1>
      <a:lt1>
        <a:srgbClr val="FFFFFF"/>
      </a:lt1>
      <a:dk2>
        <a:srgbClr val="00486E"/>
      </a:dk2>
      <a:lt2>
        <a:srgbClr val="CCF0F5"/>
      </a:lt2>
      <a:accent1>
        <a:srgbClr val="00B5CB"/>
      </a:accent1>
      <a:accent2>
        <a:srgbClr val="C5EEF3"/>
      </a:accent2>
      <a:accent3>
        <a:srgbClr val="0083CC"/>
      </a:accent3>
      <a:accent4>
        <a:srgbClr val="73CD9D"/>
      </a:accent4>
      <a:accent5>
        <a:srgbClr val="5B9BD5"/>
      </a:accent5>
      <a:accent6>
        <a:srgbClr val="129579"/>
      </a:accent6>
      <a:hlink>
        <a:srgbClr val="006299"/>
      </a:hlink>
      <a:folHlink>
        <a:srgbClr val="445A74"/>
      </a:folHlink>
    </a:clrScheme>
    <a:fontScheme name="Custom 1">
      <a:majorFont>
        <a:latin typeface="Tw Cen MT Condensed"/>
        <a:ea typeface=""/>
        <a:cs typeface=""/>
      </a:majorFont>
      <a:minorFont>
        <a:latin typeface="Tw Cen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SDS Template 2018 small" id="{777CE247-BA66-4CDA-B431-38F26959802E}" vid="{1911D800-EA15-427B-94A7-2C221DC0AE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B49F776A6EE404F9F9167DF72F5BC07" ma:contentTypeVersion="10" ma:contentTypeDescription="Create a new document." ma:contentTypeScope="" ma:versionID="eb67187b0828bcac435dd555d871dba0">
  <xsd:schema xmlns:xsd="http://www.w3.org/2001/XMLSchema" xmlns:xs="http://www.w3.org/2001/XMLSchema" xmlns:p="http://schemas.microsoft.com/office/2006/metadata/properties" xmlns:ns2="5c8ce246-9bf7-4847-93b0-5471cf462eac" xmlns:ns3="8db5e514-a680-4fd2-83c7-aca22b4666fd" targetNamespace="http://schemas.microsoft.com/office/2006/metadata/properties" ma:root="true" ma:fieldsID="a039b595cd3321168f713a622d34f443" ns2:_="" ns3:_="">
    <xsd:import namespace="5c8ce246-9bf7-4847-93b0-5471cf462eac"/>
    <xsd:import namespace="8db5e514-a680-4fd2-83c7-aca22b4666f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Document_x0020_Type"/>
                <xsd:element ref="ns2:Collection" minOccurs="0"/>
                <xsd:element ref="ns2:Legisl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8ce246-9bf7-4847-93b0-5471cf462e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Document_x0020_Type" ma:index="12" ma:displayName="Document Type" ma:default="Proposal" ma:format="RadioButtons" ma:internalName="Document_x0020_Type">
      <xsd:simpleType>
        <xsd:restriction base="dms:Choice">
          <xsd:enumeration value="Agenda"/>
          <xsd:enumeration value="Minutes"/>
          <xsd:enumeration value="Proposal"/>
          <xsd:enumeration value="Other"/>
        </xsd:restriction>
      </xsd:simpleType>
    </xsd:element>
    <xsd:element name="Collection" ma:index="13" nillable="true" ma:displayName="Collection" ma:default="PEIMS" ma:internalName="Collection" ma:requiredMultiChoice="true">
      <xsd:complexType>
        <xsd:complexContent>
          <xsd:extension base="dms:MultiChoiceFillIn">
            <xsd:sequence>
              <xsd:element name="Value" maxOccurs="unbounded" minOccurs="0" nillable="true">
                <xsd:simpleType>
                  <xsd:union memberTypes="dms:Text">
                    <xsd:simpleType>
                      <xsd:restriction base="dms:Choice">
                        <xsd:enumeration value="PEIMS"/>
                        <xsd:enumeration value="Class Roster"/>
                        <xsd:enumeration value="Dashboards"/>
                        <xsd:enumeration value="ECDS"/>
                        <xsd:enumeration value="RF Tracker"/>
                        <xsd:enumeration value="SPPI-14"/>
                        <xsd:enumeration value="TREx"/>
                        <xsd:enumeration value="Not Applicable"/>
                      </xsd:restriction>
                    </xsd:simpleType>
                  </xsd:union>
                </xsd:simpleType>
              </xsd:element>
            </xsd:sequence>
          </xsd:extension>
        </xsd:complexContent>
      </xsd:complexType>
    </xsd:element>
    <xsd:element name="Legislation" ma:index="14" nillable="true" ma:displayName="Legislation" ma:internalName="Legislation">
      <xsd:simpleType>
        <xsd:restriction base="dms:Text">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db5e514-a680-4fd2-83c7-aca22b4666f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ma:index="15"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Collection xmlns="5c8ce246-9bf7-4847-93b0-5471cf462eac">
      <Value>Not Applicable</Value>
    </Collection>
    <Legislation xmlns="5c8ce246-9bf7-4847-93b0-5471cf462eac" xsi:nil="true"/>
    <Document_x0020_Type xmlns="5c8ce246-9bf7-4847-93b0-5471cf462eac">Other</Document_x0020_Typ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A52185B-8EB4-483C-B8B4-97A3881641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c8ce246-9bf7-4847-93b0-5471cf462eac"/>
    <ds:schemaRef ds:uri="8db5e514-a680-4fd2-83c7-aca22b4666f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3B97964-6794-4A8C-A89A-755060E44D7C}">
  <ds:schemaRefs>
    <ds:schemaRef ds:uri="5c8ce246-9bf7-4847-93b0-5471cf462eac"/>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8db5e514-a680-4fd2-83c7-aca22b4666fd"/>
    <ds:schemaRef ds:uri="http://www.w3.org/XML/1998/namespace"/>
    <ds:schemaRef ds:uri="http://purl.org/dc/dcmitype/"/>
  </ds:schemaRefs>
</ds:datastoreItem>
</file>

<file path=customXml/itemProps3.xml><?xml version="1.0" encoding="utf-8"?>
<ds:datastoreItem xmlns:ds="http://schemas.openxmlformats.org/officeDocument/2006/customXml" ds:itemID="{D053E040-E48A-46BE-B340-8EACC3783CB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6268</TotalTime>
  <Words>3002</Words>
  <Application>Microsoft Office PowerPoint</Application>
  <PresentationFormat>On-screen Show (4:3)</PresentationFormat>
  <Paragraphs>434</Paragraphs>
  <Slides>27</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Tw Cen MT</vt:lpstr>
      <vt:lpstr>Tw Cen MT Condensed</vt:lpstr>
      <vt:lpstr>Tw Cen MT Condensed Extra Bold</vt:lpstr>
      <vt:lpstr>TSDS Template 2018 small</vt:lpstr>
      <vt:lpstr>Other Business Validation Rule UPDATES 2019-2020 School Year</vt:lpstr>
      <vt:lpstr>aGENDA</vt:lpstr>
      <vt:lpstr>Business Validation Rules Intro</vt:lpstr>
      <vt:lpstr>Business Validation Rules Intro</vt:lpstr>
      <vt:lpstr>aGENDA</vt:lpstr>
      <vt:lpstr>Business VALIDATION Rules-ORGANIZATION</vt:lpstr>
      <vt:lpstr>Business VALIDATION Rules-ORGANIZATION</vt:lpstr>
      <vt:lpstr>Business VALIDATION Rules-ORGANIZATION</vt:lpstr>
      <vt:lpstr>aGENDA</vt:lpstr>
      <vt:lpstr>Business VALIDATION Rules-Staff</vt:lpstr>
      <vt:lpstr>Business VALIDATION Rules-Staff</vt:lpstr>
      <vt:lpstr>Business VALIDATION Rules-Staff</vt:lpstr>
      <vt:lpstr>aGENDA</vt:lpstr>
      <vt:lpstr>Business VALIDATION Rules-Student</vt:lpstr>
      <vt:lpstr>Business VALIDATION Rules-Student</vt:lpstr>
      <vt:lpstr>Business VALIDATION Rules-Student</vt:lpstr>
      <vt:lpstr>Business VALIDATION Rules-Student</vt:lpstr>
      <vt:lpstr>Business VALIDATION Rules-Student</vt:lpstr>
      <vt:lpstr>Business VALIDATION Rules-Student</vt:lpstr>
      <vt:lpstr>Business VALIDATION Rules-Student</vt:lpstr>
      <vt:lpstr>Business VALIDATION Rules-Student</vt:lpstr>
      <vt:lpstr>Business VALIDATION Rules-Student</vt:lpstr>
      <vt:lpstr>Business VALIDATION Rules-Student</vt:lpstr>
      <vt:lpstr>Business VALIDATION Rules-Student</vt:lpstr>
      <vt:lpstr>Business VALIDATION Rules-Student</vt:lpstr>
      <vt:lpstr>Business VALIDATION Rules-Student</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19-20 Business Validation Rule Updates</dc:title>
  <dc:creator>Elledge, Michele</dc:creator>
  <cp:lastModifiedBy>Helms, Jeanine</cp:lastModifiedBy>
  <cp:revision>173</cp:revision>
  <dcterms:created xsi:type="dcterms:W3CDTF">2019-05-31T14:09:25Z</dcterms:created>
  <dcterms:modified xsi:type="dcterms:W3CDTF">2019-07-23T00:18:09Z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0x0101008B49F776A6EE404F9F9167DF72F5BC07</vt:lpwstr>
  </property>
</Properties>
</file>