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8"/>
  </p:notesMasterIdLst>
  <p:handoutMasterIdLst>
    <p:handoutMasterId r:id="rId29"/>
  </p:handoutMasterIdLst>
  <p:sldIdLst>
    <p:sldId id="466" r:id="rId5"/>
    <p:sldId id="687" r:id="rId6"/>
    <p:sldId id="704" r:id="rId7"/>
    <p:sldId id="711" r:id="rId8"/>
    <p:sldId id="712" r:id="rId9"/>
    <p:sldId id="726" r:id="rId10"/>
    <p:sldId id="727" r:id="rId11"/>
    <p:sldId id="707" r:id="rId12"/>
    <p:sldId id="713" r:id="rId13"/>
    <p:sldId id="714" r:id="rId14"/>
    <p:sldId id="715" r:id="rId15"/>
    <p:sldId id="716" r:id="rId16"/>
    <p:sldId id="717" r:id="rId17"/>
    <p:sldId id="708" r:id="rId18"/>
    <p:sldId id="718" r:id="rId19"/>
    <p:sldId id="719" r:id="rId20"/>
    <p:sldId id="720" r:id="rId21"/>
    <p:sldId id="722" r:id="rId22"/>
    <p:sldId id="723" r:id="rId23"/>
    <p:sldId id="724" r:id="rId24"/>
    <p:sldId id="721" r:id="rId25"/>
    <p:sldId id="725" r:id="rId26"/>
    <p:sldId id="264" r:id="rId2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94026" autoAdjust="0"/>
  </p:normalViewPr>
  <p:slideViewPr>
    <p:cSldViewPr>
      <p:cViewPr varScale="1">
        <p:scale>
          <a:sx n="100" d="100"/>
          <a:sy n="100" d="100"/>
        </p:scale>
        <p:origin x="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3/15/2019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 include new charters opening for the first time and those that are wishing to apply for significant expansions in the September/October timeframe.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16</a:t>
            </a:fld>
            <a:endParaRPr lang="en-US" dirty="0"/>
          </a:p>
        </p:txBody>
      </p:sp>
    </p:spTree>
    <p:extLst>
      <p:ext uri="{BB962C8B-B14F-4D97-AF65-F5344CB8AC3E}">
        <p14:creationId xmlns:p14="http://schemas.microsoft.com/office/powerpoint/2010/main" val="329208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3/15/2019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ea.texas.gov/About_TEA/News_and_Multimedia/Correspondence/TAA_Letters/New_Expenditure_Code_(Object_6491)_for_all_Statutorily_Required_Public_Notices/https:/tea.texas.gov/About_TEA/News_and_Multimedia/Correspondence/TAA_Letters/New_Expenditure_Code_(Object_6491)_for_all_Statutorily_Required_Public_Noti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dirty="0"/>
              <a:t>Code Table changes</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dirty="0"/>
              <a:t>Presented by: Melissa Lemons</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2019-2020 School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1" y="44380"/>
            <a:ext cx="7871210" cy="793820"/>
          </a:xfrm>
        </p:spPr>
        <p:txBody>
          <a:bodyPr>
            <a:noAutofit/>
          </a:bodyPr>
          <a:lstStyle/>
          <a:p>
            <a:r>
              <a:rPr lang="en-US" sz="3600" dirty="0"/>
              <a:t>Disciplinary action reason code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2" y="914401"/>
            <a:ext cx="8362947" cy="4800600"/>
          </a:xfrm>
        </p:spPr>
        <p:txBody>
          <a:bodyPr/>
          <a:lstStyle/>
          <a:p>
            <a:r>
              <a:rPr lang="en-US" sz="3200" dirty="0"/>
              <a:t>In order to comply with the updated federal reporting requirements, the following changes have been made to the DISCIPLINARY-ACTION-REASON-CODE (C165) code table for the 2019-2020 school year:</a:t>
            </a:r>
          </a:p>
          <a:p>
            <a:pPr lvl="1"/>
            <a:r>
              <a:rPr lang="en-US" sz="2800" dirty="0"/>
              <a:t>Delete code 33 (tobacco)</a:t>
            </a:r>
          </a:p>
          <a:p>
            <a:pPr lvl="1"/>
            <a:r>
              <a:rPr lang="en-US" sz="2800" dirty="0"/>
              <a:t>Delete code 34 (school related gang violence)</a:t>
            </a:r>
          </a:p>
          <a:p>
            <a:pPr lvl="1"/>
            <a:r>
              <a:rPr lang="en-US" sz="2800" dirty="0"/>
              <a:t>Update code 21 (take out reference of codes 33 and 34)</a:t>
            </a:r>
          </a:p>
          <a:p>
            <a:pPr marL="0" indent="0">
              <a:buNone/>
            </a:pPr>
            <a:endParaRPr lang="en-US" dirty="0"/>
          </a:p>
        </p:txBody>
      </p:sp>
    </p:spTree>
    <p:extLst>
      <p:ext uri="{BB962C8B-B14F-4D97-AF65-F5344CB8AC3E}">
        <p14:creationId xmlns:p14="http://schemas.microsoft.com/office/powerpoint/2010/main" val="18099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dirty="0"/>
          </a:p>
        </p:txBody>
      </p:sp>
      <p:graphicFrame>
        <p:nvGraphicFramePr>
          <p:cNvPr id="6" name="Content Placeholder 6">
            <a:extLst>
              <a:ext uri="{FF2B5EF4-FFF2-40B4-BE49-F238E27FC236}">
                <a16:creationId xmlns:a16="http://schemas.microsoft.com/office/drawing/2014/main" id="{39F0DD83-0C54-4474-91F0-2BE4E6AF9012}"/>
              </a:ext>
            </a:extLst>
          </p:cNvPr>
          <p:cNvGraphicFramePr>
            <a:graphicFrameLocks/>
          </p:cNvGraphicFramePr>
          <p:nvPr>
            <p:extLst>
              <p:ext uri="{D42A27DB-BD31-4B8C-83A1-F6EECF244321}">
                <p14:modId xmlns:p14="http://schemas.microsoft.com/office/powerpoint/2010/main" val="53124485"/>
              </p:ext>
            </p:extLst>
          </p:nvPr>
        </p:nvGraphicFramePr>
        <p:xfrm>
          <a:off x="152400" y="914399"/>
          <a:ext cx="8839200" cy="5578508"/>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590804">
                <a:tc>
                  <a:txBody>
                    <a:bodyPr/>
                    <a:lstStyle/>
                    <a:p>
                      <a:r>
                        <a:rPr lang="en-US" sz="1800" dirty="0"/>
                        <a:t>Code </a:t>
                      </a:r>
                    </a:p>
                    <a:p>
                      <a:r>
                        <a:rPr lang="en-US" sz="1800" dirty="0"/>
                        <a:t>Table ID </a:t>
                      </a:r>
                    </a:p>
                  </a:txBody>
                  <a:tcPr/>
                </a:tc>
                <a:tc>
                  <a:txBody>
                    <a:bodyPr/>
                    <a:lstStyle/>
                    <a:p>
                      <a:r>
                        <a:rPr lang="en-US" sz="1800" dirty="0"/>
                        <a:t>Name </a:t>
                      </a:r>
                    </a:p>
                  </a:txBody>
                  <a:tcPr/>
                </a:tc>
                <a:tc>
                  <a:txBody>
                    <a:bodyPr/>
                    <a:lstStyle/>
                    <a:p>
                      <a:r>
                        <a:rPr lang="en-US" sz="1800" dirty="0"/>
                        <a:t>XML Name</a:t>
                      </a:r>
                    </a:p>
                  </a:txBody>
                  <a:tcPr/>
                </a:tc>
                <a:tc>
                  <a:txBody>
                    <a:bodyPr/>
                    <a:lstStyle/>
                    <a:p>
                      <a:r>
                        <a:rPr lang="en-US" sz="1800" dirty="0"/>
                        <a:t>Date</a:t>
                      </a:r>
                    </a:p>
                    <a:p>
                      <a:r>
                        <a:rPr lang="en-US" sz="1800" dirty="0"/>
                        <a:t>Issued</a:t>
                      </a:r>
                    </a:p>
                  </a:txBody>
                  <a:tcPr/>
                </a:tc>
                <a:tc>
                  <a:txBody>
                    <a:bodyPr/>
                    <a:lstStyle/>
                    <a:p>
                      <a:r>
                        <a:rPr lang="en-US" sz="1800" dirty="0"/>
                        <a:t>Date</a:t>
                      </a:r>
                    </a:p>
                    <a:p>
                      <a:r>
                        <a:rPr lang="en-US" sz="1800" dirty="0"/>
                        <a:t>Updated </a:t>
                      </a:r>
                    </a:p>
                  </a:txBody>
                  <a:tcPr/>
                </a:tc>
                <a:extLst>
                  <a:ext uri="{0D108BD9-81ED-4DB2-BD59-A6C34878D82A}">
                    <a16:rowId xmlns:a16="http://schemas.microsoft.com/office/drawing/2014/main" val="945061197"/>
                  </a:ext>
                </a:extLst>
              </a:tr>
              <a:tr h="827125">
                <a:tc>
                  <a:txBody>
                    <a:bodyPr/>
                    <a:lstStyle/>
                    <a:p>
                      <a:pPr>
                        <a:spcBef>
                          <a:spcPts val="600"/>
                        </a:spcBef>
                        <a:spcAft>
                          <a:spcPts val="600"/>
                        </a:spcAft>
                      </a:pPr>
                      <a:r>
                        <a:rPr lang="en-US" sz="1800" dirty="0"/>
                        <a:t>C165</a:t>
                      </a:r>
                    </a:p>
                  </a:txBody>
                  <a:tcPr/>
                </a:tc>
                <a:tc>
                  <a:txBody>
                    <a:bodyPr/>
                    <a:lstStyle/>
                    <a:p>
                      <a:pPr marL="0" indent="0" algn="l" rtl="0" eaLnBrk="1" latinLnBrk="0" hangingPunct="1">
                        <a:spcBef>
                          <a:spcPts val="600"/>
                        </a:spcBef>
                        <a:spcAft>
                          <a:spcPts val="600"/>
                        </a:spcAft>
                        <a:buFont typeface="Arial" pitchFamily="34" charset="0"/>
                        <a:buNone/>
                      </a:pPr>
                      <a:r>
                        <a:rPr kumimoji="0" lang="en-US" sz="1800" kern="1200" dirty="0">
                          <a:solidFill>
                            <a:schemeClr val="dk1"/>
                          </a:solidFill>
                          <a:latin typeface="+mn-lt"/>
                          <a:ea typeface="+mn-ea"/>
                          <a:cs typeface="+mn-cs"/>
                        </a:rPr>
                        <a:t>DISCIPLINARY-ACTION-REASON-CODE</a:t>
                      </a:r>
                    </a:p>
                  </a:txBody>
                  <a:tcPr/>
                </a:tc>
                <a:tc>
                  <a:txBody>
                    <a:bodyPr/>
                    <a:lstStyle/>
                    <a:p>
                      <a:pPr marL="0" indent="0">
                        <a:spcBef>
                          <a:spcPts val="600"/>
                        </a:spcBef>
                        <a:spcAft>
                          <a:spcPts val="600"/>
                        </a:spcAft>
                        <a:buFont typeface="Arial" pitchFamily="34" charset="0"/>
                        <a:buNone/>
                      </a:pPr>
                      <a:r>
                        <a:rPr lang="en-US" sz="1800" dirty="0"/>
                        <a:t>TX-DisciplinaryActionReasonType</a:t>
                      </a:r>
                    </a:p>
                  </a:txBody>
                  <a:tcPr/>
                </a:tc>
                <a:tc>
                  <a:txBody>
                    <a:bodyPr/>
                    <a:lstStyle/>
                    <a:p>
                      <a:pPr marL="0" indent="0">
                        <a:spcBef>
                          <a:spcPts val="600"/>
                        </a:spcBef>
                        <a:spcAft>
                          <a:spcPts val="600"/>
                        </a:spcAft>
                        <a:buFont typeface="Arial" pitchFamily="34" charset="0"/>
                        <a:buNone/>
                      </a:pPr>
                      <a:r>
                        <a:rPr lang="en-US" sz="1800" dirty="0"/>
                        <a:t>3/2/1998</a:t>
                      </a:r>
                    </a:p>
                  </a:txBody>
                  <a:tcPr/>
                </a:tc>
                <a:tc>
                  <a:txBody>
                    <a:bodyPr/>
                    <a:lstStyle/>
                    <a:p>
                      <a:pPr marL="0" indent="0">
                        <a:spcBef>
                          <a:spcPts val="600"/>
                        </a:spcBef>
                        <a:spcAft>
                          <a:spcPts val="600"/>
                        </a:spcAft>
                        <a:buFont typeface="Arial" pitchFamily="34" charset="0"/>
                        <a:buNone/>
                      </a:pPr>
                      <a:r>
                        <a:rPr lang="en-US" sz="1800" dirty="0"/>
                        <a:t>3/1/2019</a:t>
                      </a:r>
                    </a:p>
                  </a:txBody>
                  <a:tcPr/>
                </a:tc>
                <a:extLst>
                  <a:ext uri="{0D108BD9-81ED-4DB2-BD59-A6C34878D82A}">
                    <a16:rowId xmlns:a16="http://schemas.microsoft.com/office/drawing/2014/main" val="470753568"/>
                  </a:ext>
                </a:extLst>
              </a:tr>
              <a:tr h="479207">
                <a:tc>
                  <a:txBody>
                    <a:bodyPr/>
                    <a:lstStyle/>
                    <a:p>
                      <a:pPr>
                        <a:spcBef>
                          <a:spcPts val="600"/>
                        </a:spcBef>
                        <a:spcAft>
                          <a:spcPts val="600"/>
                        </a:spcAft>
                      </a:pPr>
                      <a:r>
                        <a:rPr lang="en-US" sz="18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18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1181607">
                <a:tc>
                  <a:txBody>
                    <a:bodyPr/>
                    <a:lstStyle/>
                    <a:p>
                      <a:pPr algn="ctr">
                        <a:spcBef>
                          <a:spcPts val="600"/>
                        </a:spcBef>
                        <a:spcAft>
                          <a:spcPts val="600"/>
                        </a:spcAft>
                      </a:pPr>
                      <a:r>
                        <a:rPr lang="en-US" sz="1800" dirty="0"/>
                        <a:t>21</a:t>
                      </a:r>
                    </a:p>
                  </a:txBody>
                  <a:tcPr/>
                </a:tc>
                <a:tc gridSpan="4">
                  <a:txBody>
                    <a:bodyPr/>
                    <a:lstStyle/>
                    <a:p>
                      <a:pPr marL="0" indent="0" algn="l" rtl="0" eaLnBrk="1" latinLnBrk="0" hangingPunct="1">
                        <a:spcBef>
                          <a:spcPts val="600"/>
                        </a:spcBef>
                        <a:spcAft>
                          <a:spcPts val="600"/>
                        </a:spcAft>
                        <a:buFont typeface="Arial" pitchFamily="34" charset="0"/>
                        <a:buNone/>
                      </a:pPr>
                      <a:r>
                        <a:rPr lang="en-US" sz="1800" kern="1200" dirty="0">
                          <a:solidFill>
                            <a:schemeClr val="dk1"/>
                          </a:solidFill>
                          <a:effectLst/>
                          <a:latin typeface="+mn-lt"/>
                          <a:ea typeface="+mn-ea"/>
                          <a:cs typeface="+mn-cs"/>
                        </a:rPr>
                        <a:t>Violation Of Student Code Of Conduct Not Included Under TEC §§37.002(b), 37.006, or 37.007 </a:t>
                      </a:r>
                      <a:r>
                        <a:rPr lang="en-US" sz="1800" b="1" strike="sngStrike" kern="1200" dirty="0">
                          <a:solidFill>
                            <a:schemeClr val="dk1"/>
                          </a:solidFill>
                          <a:effectLst/>
                          <a:highlight>
                            <a:srgbClr val="FFFF00"/>
                          </a:highlight>
                          <a:latin typeface="+mn-lt"/>
                          <a:ea typeface="+mn-ea"/>
                          <a:cs typeface="+mn-cs"/>
                        </a:rPr>
                        <a:t>(does not include student code of conduct violations covered in reason codes 33 and 34)</a:t>
                      </a:r>
                      <a:endParaRPr kumimoji="0" lang="en-US" sz="1800" b="1"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r h="827125">
                <a:tc>
                  <a:txBody>
                    <a:bodyPr/>
                    <a:lstStyle/>
                    <a:p>
                      <a:pPr algn="ctr">
                        <a:spcBef>
                          <a:spcPts val="600"/>
                        </a:spcBef>
                        <a:spcAft>
                          <a:spcPts val="600"/>
                        </a:spcAft>
                      </a:pPr>
                      <a:r>
                        <a:rPr lang="en-US" sz="1800" dirty="0"/>
                        <a:t>33</a:t>
                      </a:r>
                    </a:p>
                  </a:txBody>
                  <a:tcPr/>
                </a:tc>
                <a:tc gridSpan="4">
                  <a:txBody>
                    <a:bodyPr/>
                    <a:lstStyle/>
                    <a:p>
                      <a:pPr marL="0" indent="0" algn="l" rtl="0" eaLnBrk="1" latinLnBrk="0" hangingPunct="1">
                        <a:spcBef>
                          <a:spcPts val="600"/>
                        </a:spcBef>
                        <a:spcAft>
                          <a:spcPts val="600"/>
                        </a:spcAft>
                        <a:buFont typeface="Arial" pitchFamily="34" charset="0"/>
                        <a:buNone/>
                      </a:pPr>
                      <a:r>
                        <a:rPr lang="en-US" sz="1800" b="1" strike="sngStrike" kern="1200" dirty="0">
                          <a:solidFill>
                            <a:schemeClr val="dk1"/>
                          </a:solidFill>
                          <a:effectLst/>
                          <a:highlight>
                            <a:srgbClr val="FFFF00"/>
                          </a:highlight>
                          <a:latin typeface="+mn-lt"/>
                          <a:ea typeface="+mn-ea"/>
                          <a:cs typeface="+mn-cs"/>
                        </a:rPr>
                        <a:t>Possessed, Purchased, Used, or Accepted a Cigarette Or Tobacco Product As defined in the Health and Safety Code, Section 3.01, Chapter 161.252</a:t>
                      </a:r>
                      <a:endParaRPr kumimoji="0" lang="en-US" sz="1800" b="1"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2853623951"/>
                  </a:ext>
                </a:extLst>
              </a:tr>
              <a:tr h="1536089">
                <a:tc>
                  <a:txBody>
                    <a:bodyPr/>
                    <a:lstStyle/>
                    <a:p>
                      <a:pPr algn="ctr">
                        <a:spcBef>
                          <a:spcPts val="600"/>
                        </a:spcBef>
                        <a:spcAft>
                          <a:spcPts val="600"/>
                        </a:spcAft>
                      </a:pPr>
                      <a:r>
                        <a:rPr lang="en-US" sz="1800" dirty="0"/>
                        <a:t>34</a:t>
                      </a:r>
                    </a:p>
                  </a:txBody>
                  <a:tcPr/>
                </a:tc>
                <a:tc gridSpan="4">
                  <a:txBody>
                    <a:bodyPr/>
                    <a:lstStyle/>
                    <a:p>
                      <a:r>
                        <a:rPr lang="en-US" sz="1800" b="1" strike="sngStrike" kern="1200" dirty="0">
                          <a:solidFill>
                            <a:schemeClr val="dk1"/>
                          </a:solidFill>
                          <a:effectLst/>
                          <a:highlight>
                            <a:srgbClr val="FFFF00"/>
                          </a:highlight>
                          <a:latin typeface="+mn-lt"/>
                          <a:ea typeface="+mn-ea"/>
                          <a:cs typeface="+mn-cs"/>
                        </a:rPr>
                        <a:t>School-Related Gang Violence </a:t>
                      </a:r>
                      <a:endParaRPr lang="en-US" sz="1800" b="1" kern="1200" dirty="0">
                        <a:solidFill>
                          <a:schemeClr val="dk1"/>
                        </a:solidFill>
                        <a:effectLst/>
                        <a:highlight>
                          <a:srgbClr val="FFFF00"/>
                        </a:highlight>
                        <a:latin typeface="+mn-lt"/>
                        <a:ea typeface="+mn-ea"/>
                        <a:cs typeface="+mn-cs"/>
                      </a:endParaRPr>
                    </a:p>
                    <a:p>
                      <a:r>
                        <a:rPr lang="en-US" sz="1800" b="1" strike="sngStrike" kern="1200" dirty="0">
                          <a:solidFill>
                            <a:schemeClr val="dk1"/>
                          </a:solidFill>
                          <a:effectLst/>
                          <a:highlight>
                            <a:srgbClr val="FFFF00"/>
                          </a:highlight>
                          <a:latin typeface="+mn-lt"/>
                          <a:ea typeface="+mn-ea"/>
                          <a:cs typeface="+mn-cs"/>
                        </a:rPr>
                        <a:t>Action by three or more persons having a common identifying sign or symbol or an identifiable sign or symbol or an identifiable leadership who associate in the commission of criminal activities under Penal Code §71.01</a:t>
                      </a:r>
                      <a:endParaRPr kumimoji="0" lang="en-US" sz="1800" b="1" kern="1200" dirty="0">
                        <a:solidFill>
                          <a:schemeClr val="dk1"/>
                        </a:solidFill>
                        <a:highlight>
                          <a:srgbClr val="FFFF00"/>
                        </a:highlight>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1504703186"/>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0" y="44380"/>
            <a:ext cx="8153399" cy="793820"/>
          </a:xfrm>
        </p:spPr>
        <p:txBody>
          <a:bodyPr>
            <a:noAutofit/>
          </a:bodyPr>
          <a:lstStyle/>
          <a:p>
            <a:r>
              <a:rPr lang="en-US" sz="3200" dirty="0"/>
              <a:t>Disciplinary action reason code changes – Code Table</a:t>
            </a:r>
          </a:p>
        </p:txBody>
      </p:sp>
    </p:spTree>
    <p:extLst>
      <p:ext uri="{BB962C8B-B14F-4D97-AF65-F5344CB8AC3E}">
        <p14:creationId xmlns:p14="http://schemas.microsoft.com/office/powerpoint/2010/main" val="186041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0" y="44380"/>
            <a:ext cx="8229600" cy="793820"/>
          </a:xfrm>
        </p:spPr>
        <p:txBody>
          <a:bodyPr>
            <a:noAutofit/>
          </a:bodyPr>
          <a:lstStyle/>
          <a:p>
            <a:r>
              <a:rPr lang="en-US" sz="3200" dirty="0"/>
              <a:t>Disciplinary action reason code changes -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4255163838"/>
              </p:ext>
            </p:extLst>
          </p:nvPr>
        </p:nvGraphicFramePr>
        <p:xfrm>
          <a:off x="152400" y="914400"/>
          <a:ext cx="8839200" cy="493776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4630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44425-0037</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DISCIPLINARY-ACTION-REASON-CODE is "01", "02", "07", "21", "28", </a:t>
                      </a:r>
                      <a:r>
                        <a:rPr lang="en-US" sz="2000" b="1" strike="sngStrike" dirty="0">
                          <a:highlight>
                            <a:srgbClr val="FFFF00"/>
                          </a:highlight>
                        </a:rPr>
                        <a:t>"33", "34", </a:t>
                      </a:r>
                      <a:r>
                        <a:rPr lang="en-US" sz="2000" dirty="0"/>
                        <a:t>"41", "42", "44", "45", or "56" then DISCIPLINARY-ACTION-CODE should not be "01"-"04", "09", "11", "12", "15", "50"-"53", "56", "58", "59" or "61".</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Special Warning</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Sub 3</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and Campuses</a:t>
                      </a:r>
                    </a:p>
                  </a:txBody>
                  <a:tcPr/>
                </a:tc>
                <a:extLst>
                  <a:ext uri="{0D108BD9-81ED-4DB2-BD59-A6C34878D82A}">
                    <a16:rowId xmlns:a16="http://schemas.microsoft.com/office/drawing/2014/main" val="607849254"/>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44425-0050</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DISCIPLINARY-ACTION-REASON-CODE is "21"-"23", </a:t>
                      </a:r>
                      <a:r>
                        <a:rPr lang="en-US" sz="2000" b="1" strike="sngStrike" dirty="0">
                          <a:highlight>
                            <a:srgbClr val="FFFF00"/>
                          </a:highlight>
                        </a:rPr>
                        <a:t>"33", "34",</a:t>
                      </a:r>
                      <a:r>
                        <a:rPr lang="en-US" sz="2000" b="1" dirty="0">
                          <a:highlight>
                            <a:srgbClr val="FFFF00"/>
                          </a:highlight>
                        </a:rPr>
                        <a:t> </a:t>
                      </a:r>
                      <a:r>
                        <a:rPr lang="en-US" sz="2000" dirty="0"/>
                        <a:t>"41", "42", "44", "45", "55", or "56", then BEHAVIOR-LOCATION-CODE must be "00"</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Sub 3 </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a:t>
                      </a:r>
                    </a:p>
                  </a:txBody>
                  <a:tcPr/>
                </a:tc>
                <a:extLst>
                  <a:ext uri="{0D108BD9-81ED-4DB2-BD59-A6C34878D82A}">
                    <a16:rowId xmlns:a16="http://schemas.microsoft.com/office/drawing/2014/main" val="373289730"/>
                  </a:ext>
                </a:extLst>
              </a:tr>
            </a:tbl>
          </a:graphicData>
        </a:graphic>
      </p:graphicFrame>
    </p:spTree>
    <p:extLst>
      <p:ext uri="{BB962C8B-B14F-4D97-AF65-F5344CB8AC3E}">
        <p14:creationId xmlns:p14="http://schemas.microsoft.com/office/powerpoint/2010/main" val="110254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0" y="44380"/>
            <a:ext cx="8229600" cy="793820"/>
          </a:xfrm>
        </p:spPr>
        <p:txBody>
          <a:bodyPr>
            <a:noAutofit/>
          </a:bodyPr>
          <a:lstStyle/>
          <a:p>
            <a:r>
              <a:rPr lang="en-US" sz="3200" dirty="0"/>
              <a:t>Disciplinary action reason code changes -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2000726923"/>
              </p:ext>
            </p:extLst>
          </p:nvPr>
        </p:nvGraphicFramePr>
        <p:xfrm>
          <a:off x="152400" y="914400"/>
          <a:ext cx="8839200" cy="301752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44425-0055</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DISCIPLINARY-ACTION-REASON-CODE is not "21"-"23", </a:t>
                      </a:r>
                      <a:r>
                        <a:rPr lang="en-US" sz="2000" b="1" strike="sngStrike" dirty="0">
                          <a:highlight>
                            <a:srgbClr val="FFFF00"/>
                          </a:highlight>
                        </a:rPr>
                        <a:t>"33", "34",</a:t>
                      </a:r>
                      <a:r>
                        <a:rPr lang="en-US" sz="2000" dirty="0"/>
                        <a:t> "41", "42", "44", "45", "55", or "56", then BEHAVIOR-LOCATION-CODE must not be "00".</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Sub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kern="1200" dirty="0">
                          <a:solidFill>
                            <a:schemeClr val="dk1"/>
                          </a:solidFill>
                          <a:latin typeface="+mn-lt"/>
                          <a:ea typeface="+mn-ea"/>
                          <a:cs typeface="+mn-cs"/>
                        </a:rPr>
                        <a:t>Districts, Campuses, and Charters</a:t>
                      </a:r>
                    </a:p>
                    <a:p>
                      <a:pPr marL="0" indent="0" algn="l" rtl="0" eaLnBrk="1" latinLnBrk="0" hangingPunct="1">
                        <a:spcBef>
                          <a:spcPts val="0"/>
                        </a:spcBef>
                        <a:spcAft>
                          <a:spcPts val="0"/>
                        </a:spcAft>
                        <a:buFont typeface="Arial" pitchFamily="34" charset="0"/>
                        <a:buNone/>
                      </a:pPr>
                      <a:endParaRPr kumimoji="0" lang="en-US" sz="2000" kern="1200" dirty="0">
                        <a:solidFill>
                          <a:schemeClr val="dk1"/>
                        </a:solidFill>
                        <a:latin typeface="+mn-lt"/>
                        <a:ea typeface="+mn-ea"/>
                        <a:cs typeface="+mn-cs"/>
                      </a:endParaRPr>
                    </a:p>
                  </a:txBody>
                  <a:tcPr/>
                </a:tc>
                <a:extLst>
                  <a:ext uri="{0D108BD9-81ED-4DB2-BD59-A6C34878D82A}">
                    <a16:rowId xmlns:a16="http://schemas.microsoft.com/office/drawing/2014/main" val="200608978"/>
                  </a:ext>
                </a:extLst>
              </a:tr>
            </a:tbl>
          </a:graphicData>
        </a:graphic>
      </p:graphicFrame>
    </p:spTree>
    <p:extLst>
      <p:ext uri="{BB962C8B-B14F-4D97-AF65-F5344CB8AC3E}">
        <p14:creationId xmlns:p14="http://schemas.microsoft.com/office/powerpoint/2010/main" val="193358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14</a:t>
            </a:fld>
            <a:endParaRPr lang="en-US" dirty="0"/>
          </a:p>
        </p:txBody>
      </p:sp>
      <p:sp>
        <p:nvSpPr>
          <p:cNvPr id="7" name="Rectangle 6"/>
          <p:cNvSpPr/>
          <p:nvPr/>
        </p:nvSpPr>
        <p:spPr>
          <a:xfrm>
            <a:off x="533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New Expenditure Code </a:t>
            </a:r>
          </a:p>
          <a:p>
            <a:pPr marL="514350" indent="-514350">
              <a:spcBef>
                <a:spcPts val="600"/>
              </a:spcBef>
              <a:spcAft>
                <a:spcPts val="600"/>
              </a:spcAft>
              <a:buFont typeface="+mj-lt"/>
              <a:buAutoNum type="romanUcPeriod"/>
            </a:pPr>
            <a:r>
              <a:rPr lang="en-US" sz="2600" b="1" dirty="0">
                <a:solidFill>
                  <a:sysClr val="windowText" lastClr="000000"/>
                </a:solidFill>
              </a:rPr>
              <a:t>Disciplinary Action Reason Code Changes</a:t>
            </a:r>
          </a:p>
          <a:p>
            <a:pPr marL="514350" indent="-514350">
              <a:spcBef>
                <a:spcPts val="600"/>
              </a:spcBef>
              <a:spcAft>
                <a:spcPts val="600"/>
              </a:spcAft>
              <a:buFont typeface="+mj-lt"/>
              <a:buAutoNum type="romanUcPeriod"/>
            </a:pPr>
            <a:r>
              <a:rPr lang="en-US" sz="2600" b="1" dirty="0">
                <a:solidFill>
                  <a:sysClr val="windowText" lastClr="000000"/>
                </a:solidFill>
              </a:rPr>
              <a:t>Campus ID of Residence </a:t>
            </a:r>
          </a:p>
          <a:p>
            <a:pPr>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Campus ID of Residence" title="box">
            <a:extLst>
              <a:ext uri="{FF2B5EF4-FFF2-40B4-BE49-F238E27FC236}">
                <a16:creationId xmlns:a16="http://schemas.microsoft.com/office/drawing/2014/main" id="{3DE1DC5D-D2A1-49C1-A0A2-56DE96C13685}"/>
              </a:ext>
            </a:extLst>
          </p:cNvPr>
          <p:cNvSpPr/>
          <p:nvPr/>
        </p:nvSpPr>
        <p:spPr>
          <a:xfrm>
            <a:off x="0" y="2209800"/>
            <a:ext cx="91440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370311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1" y="44380"/>
            <a:ext cx="7871210" cy="793820"/>
          </a:xfrm>
        </p:spPr>
        <p:txBody>
          <a:bodyPr>
            <a:noAutofit/>
          </a:bodyPr>
          <a:lstStyle/>
          <a:p>
            <a:r>
              <a:rPr lang="en-US" sz="3600" dirty="0"/>
              <a:t>campus id of residence – 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52400" y="896471"/>
            <a:ext cx="8839200" cy="5275730"/>
          </a:xfrm>
        </p:spPr>
        <p:txBody>
          <a:bodyPr/>
          <a:lstStyle/>
          <a:p>
            <a:pPr marL="0" indent="0">
              <a:buNone/>
            </a:pPr>
            <a:r>
              <a:rPr lang="en-US" sz="3200" dirty="0"/>
              <a:t>The Texas Education Agency administers an annual grant (refer to: eGrants SC5050) in order to collect serving and residing local education agency (LEA) student enrollment and demographic data for open-enrollment charter schools and three special state LEAs</a:t>
            </a:r>
          </a:p>
          <a:p>
            <a:pPr lvl="1"/>
            <a:r>
              <a:rPr lang="en-US" sz="2800" dirty="0"/>
              <a:t>Texas School for the Blind and Visually Impaired (TSBVI)</a:t>
            </a:r>
          </a:p>
          <a:p>
            <a:pPr lvl="1"/>
            <a:r>
              <a:rPr lang="en-US" sz="2800" dirty="0"/>
              <a:t>Texas School for the Deaf (TSD)</a:t>
            </a:r>
          </a:p>
          <a:p>
            <a:pPr lvl="1"/>
            <a:r>
              <a:rPr lang="en-US" sz="2800" dirty="0"/>
              <a:t>South Texas ISD (STISD)</a:t>
            </a:r>
          </a:p>
        </p:txBody>
      </p:sp>
    </p:spTree>
    <p:extLst>
      <p:ext uri="{BB962C8B-B14F-4D97-AF65-F5344CB8AC3E}">
        <p14:creationId xmlns:p14="http://schemas.microsoft.com/office/powerpoint/2010/main" val="334465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1" y="44380"/>
            <a:ext cx="7871210" cy="793820"/>
          </a:xfrm>
        </p:spPr>
        <p:txBody>
          <a:bodyPr>
            <a:noAutofit/>
          </a:bodyPr>
          <a:lstStyle/>
          <a:p>
            <a:r>
              <a:rPr lang="en-US" sz="3600" dirty="0"/>
              <a:t>campus id of residence – 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52400" y="896471"/>
            <a:ext cx="8839200" cy="5275730"/>
          </a:xfrm>
        </p:spPr>
        <p:txBody>
          <a:bodyPr>
            <a:normAutofit/>
          </a:bodyPr>
          <a:lstStyle/>
          <a:p>
            <a:pPr marL="0" indent="0">
              <a:buNone/>
            </a:pPr>
            <a:r>
              <a:rPr lang="en-US" dirty="0"/>
              <a:t>LEAs currently must enter student enrollment data via the eGrants collection, at which time the Resident Public School District (CAMPUS-ID-OF-RESIDENCE) must be entered. This information is then used in the federal statutory based allocation formulas to account for and allocate federal funds to LEAs. </a:t>
            </a:r>
          </a:p>
          <a:p>
            <a:pPr marL="0" indent="0">
              <a:buNone/>
            </a:pPr>
            <a:r>
              <a:rPr lang="en-US" dirty="0"/>
              <a:t>By using data reported in the PEIMS Fall Submission for CAMPUS-ID-OF-RESIDENCE (E0903), the annual eGrants SC5050 data collection for special state LEAs will be eliminated with a few </a:t>
            </a:r>
            <a:r>
              <a:rPr lang="en-US"/>
              <a:t>exceptions.</a:t>
            </a:r>
            <a:endParaRPr lang="en-US" dirty="0"/>
          </a:p>
        </p:txBody>
      </p:sp>
    </p:spTree>
    <p:extLst>
      <p:ext uri="{BB962C8B-B14F-4D97-AF65-F5344CB8AC3E}">
        <p14:creationId xmlns:p14="http://schemas.microsoft.com/office/powerpoint/2010/main" val="13456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1" y="44380"/>
            <a:ext cx="7871210" cy="793820"/>
          </a:xfrm>
        </p:spPr>
        <p:txBody>
          <a:bodyPr>
            <a:noAutofit/>
          </a:bodyPr>
          <a:lstStyle/>
          <a:p>
            <a:r>
              <a:rPr lang="en-US" sz="3600" dirty="0"/>
              <a:t>campus id of residence – CODE TABLE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14401"/>
            <a:ext cx="8610600" cy="5441956"/>
          </a:xfrm>
        </p:spPr>
        <p:txBody>
          <a:bodyPr/>
          <a:lstStyle/>
          <a:p>
            <a:r>
              <a:rPr lang="en-US" sz="3600" dirty="0"/>
              <a:t>In order to use the CAMPUS-ID-OF-RESIDENCE (E903) for the special state schools, the following changes have been made to the STUDENT-ATTRIBUTION-CODE </a:t>
            </a:r>
            <a:r>
              <a:rPr lang="en-US" sz="4000" dirty="0"/>
              <a:t>(C161) code table:</a:t>
            </a:r>
            <a:endParaRPr lang="en-US" sz="3600" dirty="0"/>
          </a:p>
          <a:p>
            <a:pPr lvl="1"/>
            <a:r>
              <a:rPr lang="en-US" sz="2800" dirty="0"/>
              <a:t>Code 29 – South Texas ISD [For South Texas ISD use only]</a:t>
            </a:r>
          </a:p>
          <a:p>
            <a:pPr marL="0" indent="0">
              <a:buNone/>
            </a:pPr>
            <a:endParaRPr lang="en-US" dirty="0"/>
          </a:p>
        </p:txBody>
      </p:sp>
    </p:spTree>
    <p:extLst>
      <p:ext uri="{BB962C8B-B14F-4D97-AF65-F5344CB8AC3E}">
        <p14:creationId xmlns:p14="http://schemas.microsoft.com/office/powerpoint/2010/main" val="51574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dirty="0"/>
          </a:p>
        </p:txBody>
      </p:sp>
      <p:graphicFrame>
        <p:nvGraphicFramePr>
          <p:cNvPr id="6" name="Content Placeholder 6">
            <a:extLst>
              <a:ext uri="{FF2B5EF4-FFF2-40B4-BE49-F238E27FC236}">
                <a16:creationId xmlns:a16="http://schemas.microsoft.com/office/drawing/2014/main" id="{39F0DD83-0C54-4474-91F0-2BE4E6AF9012}"/>
              </a:ext>
            </a:extLst>
          </p:cNvPr>
          <p:cNvGraphicFramePr>
            <a:graphicFrameLocks/>
          </p:cNvGraphicFramePr>
          <p:nvPr>
            <p:extLst>
              <p:ext uri="{D42A27DB-BD31-4B8C-83A1-F6EECF244321}">
                <p14:modId xmlns:p14="http://schemas.microsoft.com/office/powerpoint/2010/main" val="4213214371"/>
              </p:ext>
            </p:extLst>
          </p:nvPr>
        </p:nvGraphicFramePr>
        <p:xfrm>
          <a:off x="152400" y="914399"/>
          <a:ext cx="8839200" cy="3024224"/>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3494901603"/>
                    </a:ext>
                  </a:extLst>
                </a:gridCol>
                <a:gridCol w="2545080">
                  <a:extLst>
                    <a:ext uri="{9D8B030D-6E8A-4147-A177-3AD203B41FA5}">
                      <a16:colId xmlns:a16="http://schemas.microsoft.com/office/drawing/2014/main" val="3044144766"/>
                    </a:ext>
                  </a:extLst>
                </a:gridCol>
                <a:gridCol w="1767840">
                  <a:extLst>
                    <a:ext uri="{9D8B030D-6E8A-4147-A177-3AD203B41FA5}">
                      <a16:colId xmlns:a16="http://schemas.microsoft.com/office/drawing/2014/main" val="2860390888"/>
                    </a:ext>
                  </a:extLst>
                </a:gridCol>
                <a:gridCol w="1767840">
                  <a:extLst>
                    <a:ext uri="{9D8B030D-6E8A-4147-A177-3AD203B41FA5}">
                      <a16:colId xmlns:a16="http://schemas.microsoft.com/office/drawing/2014/main" val="1513551454"/>
                    </a:ext>
                  </a:extLst>
                </a:gridCol>
                <a:gridCol w="1767840">
                  <a:extLst>
                    <a:ext uri="{9D8B030D-6E8A-4147-A177-3AD203B41FA5}">
                      <a16:colId xmlns:a16="http://schemas.microsoft.com/office/drawing/2014/main" val="462310956"/>
                    </a:ext>
                  </a:extLst>
                </a:gridCol>
              </a:tblGrid>
              <a:tr h="498965">
                <a:tc>
                  <a:txBody>
                    <a:bodyPr/>
                    <a:lstStyle/>
                    <a:p>
                      <a:r>
                        <a:rPr lang="en-US" sz="2000" dirty="0"/>
                        <a:t>Code </a:t>
                      </a:r>
                    </a:p>
                    <a:p>
                      <a:r>
                        <a:rPr lang="en-US" sz="2000" dirty="0"/>
                        <a:t>Table ID </a:t>
                      </a:r>
                    </a:p>
                  </a:txBody>
                  <a:tcPr/>
                </a:tc>
                <a:tc>
                  <a:txBody>
                    <a:bodyPr/>
                    <a:lstStyle/>
                    <a:p>
                      <a:r>
                        <a:rPr lang="en-US" sz="2000" dirty="0"/>
                        <a:t>Name </a:t>
                      </a:r>
                    </a:p>
                  </a:txBody>
                  <a:tcPr/>
                </a:tc>
                <a:tc>
                  <a:txBody>
                    <a:bodyPr/>
                    <a:lstStyle/>
                    <a:p>
                      <a:r>
                        <a:rPr lang="en-US" sz="2000" dirty="0"/>
                        <a:t>XML Name</a:t>
                      </a:r>
                    </a:p>
                  </a:txBody>
                  <a:tcPr/>
                </a:tc>
                <a:tc>
                  <a:txBody>
                    <a:bodyPr/>
                    <a:lstStyle/>
                    <a:p>
                      <a:r>
                        <a:rPr lang="en-US" sz="2000" dirty="0"/>
                        <a:t>Date</a:t>
                      </a:r>
                    </a:p>
                    <a:p>
                      <a:r>
                        <a:rPr lang="en-US" sz="2000" dirty="0"/>
                        <a:t>Issued</a:t>
                      </a:r>
                    </a:p>
                  </a:txBody>
                  <a:tcPr/>
                </a:tc>
                <a:tc>
                  <a:txBody>
                    <a:bodyPr/>
                    <a:lstStyle/>
                    <a:p>
                      <a:r>
                        <a:rPr lang="en-US" sz="2000" dirty="0"/>
                        <a:t>Date</a:t>
                      </a:r>
                    </a:p>
                    <a:p>
                      <a:r>
                        <a:rPr lang="en-US" sz="2000" dirty="0"/>
                        <a:t>Updated </a:t>
                      </a:r>
                    </a:p>
                  </a:txBody>
                  <a:tcPr/>
                </a:tc>
                <a:extLst>
                  <a:ext uri="{0D108BD9-81ED-4DB2-BD59-A6C34878D82A}">
                    <a16:rowId xmlns:a16="http://schemas.microsoft.com/office/drawing/2014/main" val="945061197"/>
                  </a:ext>
                </a:extLst>
              </a:tr>
              <a:tr h="644773">
                <a:tc>
                  <a:txBody>
                    <a:bodyPr/>
                    <a:lstStyle/>
                    <a:p>
                      <a:pPr>
                        <a:spcBef>
                          <a:spcPts val="600"/>
                        </a:spcBef>
                        <a:spcAft>
                          <a:spcPts val="600"/>
                        </a:spcAft>
                      </a:pPr>
                      <a:r>
                        <a:rPr lang="en-US" sz="2000" dirty="0"/>
                        <a:t>C161</a:t>
                      </a:r>
                    </a:p>
                  </a:txBody>
                  <a:tcPr/>
                </a:tc>
                <a:tc>
                  <a:txBody>
                    <a:bodyPr/>
                    <a:lstStyle/>
                    <a:p>
                      <a:pPr marL="0" indent="0" algn="l" rtl="0" eaLnBrk="1" latinLnBrk="0" hangingPunct="1">
                        <a:spcBef>
                          <a:spcPts val="600"/>
                        </a:spcBef>
                        <a:spcAft>
                          <a:spcPts val="600"/>
                        </a:spcAft>
                        <a:buFont typeface="Arial" pitchFamily="34" charset="0"/>
                        <a:buNone/>
                      </a:pPr>
                      <a:r>
                        <a:rPr lang="en-US" sz="2000" dirty="0"/>
                        <a:t>STUDENT-ATTRIBUTION-CODE</a:t>
                      </a:r>
                      <a:endParaRPr kumimoji="0" lang="en-US" sz="2000" kern="1200" dirty="0">
                        <a:solidFill>
                          <a:schemeClr val="dk1"/>
                        </a:solidFill>
                        <a:latin typeface="+mn-lt"/>
                        <a:ea typeface="+mn-ea"/>
                        <a:cs typeface="+mn-cs"/>
                      </a:endParaRPr>
                    </a:p>
                  </a:txBody>
                  <a:tcPr/>
                </a:tc>
                <a:tc>
                  <a:txBody>
                    <a:bodyPr/>
                    <a:lstStyle/>
                    <a:p>
                      <a:pPr marL="0" indent="0">
                        <a:spcBef>
                          <a:spcPts val="600"/>
                        </a:spcBef>
                        <a:spcAft>
                          <a:spcPts val="600"/>
                        </a:spcAft>
                        <a:buFont typeface="Arial" pitchFamily="34" charset="0"/>
                        <a:buNone/>
                      </a:pPr>
                      <a:r>
                        <a:rPr lang="en-US" sz="2000" dirty="0"/>
                        <a:t>TX-AttributionType </a:t>
                      </a:r>
                    </a:p>
                  </a:txBody>
                  <a:tcPr/>
                </a:tc>
                <a:tc>
                  <a:txBody>
                    <a:bodyPr/>
                    <a:lstStyle/>
                    <a:p>
                      <a:pPr marL="0" indent="0">
                        <a:spcBef>
                          <a:spcPts val="600"/>
                        </a:spcBef>
                        <a:spcAft>
                          <a:spcPts val="600"/>
                        </a:spcAft>
                        <a:buFont typeface="Arial" pitchFamily="34" charset="0"/>
                        <a:buNone/>
                      </a:pPr>
                      <a:r>
                        <a:rPr lang="en-US" sz="2000" dirty="0"/>
                        <a:t>3/3/1997 </a:t>
                      </a:r>
                    </a:p>
                  </a:txBody>
                  <a:tcPr/>
                </a:tc>
                <a:tc>
                  <a:txBody>
                    <a:bodyPr/>
                    <a:lstStyle/>
                    <a:p>
                      <a:pPr marL="0" indent="0">
                        <a:spcBef>
                          <a:spcPts val="600"/>
                        </a:spcBef>
                        <a:spcAft>
                          <a:spcPts val="600"/>
                        </a:spcAft>
                        <a:buFont typeface="Arial" pitchFamily="34" charset="0"/>
                        <a:buNone/>
                      </a:pPr>
                      <a:r>
                        <a:rPr lang="en-US" sz="2000" dirty="0"/>
                        <a:t>12/1/2018 </a:t>
                      </a:r>
                    </a:p>
                  </a:txBody>
                  <a:tcPr/>
                </a:tc>
                <a:extLst>
                  <a:ext uri="{0D108BD9-81ED-4DB2-BD59-A6C34878D82A}">
                    <a16:rowId xmlns:a16="http://schemas.microsoft.com/office/drawing/2014/main" val="470753568"/>
                  </a:ext>
                </a:extLst>
              </a:tr>
              <a:tr h="373559">
                <a:tc>
                  <a:txBody>
                    <a:bodyPr/>
                    <a:lstStyle/>
                    <a:p>
                      <a:pPr>
                        <a:spcBef>
                          <a:spcPts val="600"/>
                        </a:spcBef>
                        <a:spcAft>
                          <a:spcPts val="600"/>
                        </a:spcAft>
                      </a:pPr>
                      <a:r>
                        <a:rPr lang="en-US" sz="2000" b="1" dirty="0"/>
                        <a:t>Code</a:t>
                      </a:r>
                    </a:p>
                  </a:txBody>
                  <a:tcPr/>
                </a:tc>
                <a:tc gridSpan="4">
                  <a:txBody>
                    <a:bodyPr/>
                    <a:lstStyle/>
                    <a:p>
                      <a:pPr marL="0" indent="0" algn="ctr" rtl="0" eaLnBrk="1" latinLnBrk="0" hangingPunct="1">
                        <a:spcBef>
                          <a:spcPts val="600"/>
                        </a:spcBef>
                        <a:spcAft>
                          <a:spcPts val="600"/>
                        </a:spcAft>
                        <a:buFont typeface="Arial" pitchFamily="34" charset="0"/>
                        <a:buNone/>
                      </a:pPr>
                      <a:r>
                        <a:rPr kumimoji="0" lang="en-US" sz="2000" b="1" kern="1200" dirty="0">
                          <a:solidFill>
                            <a:schemeClr val="dk1"/>
                          </a:solidFill>
                          <a:latin typeface="+mn-lt"/>
                          <a:ea typeface="+mn-ea"/>
                          <a:cs typeface="+mn-cs"/>
                        </a:rPr>
                        <a:t>Translation</a:t>
                      </a: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308547975"/>
                  </a:ext>
                </a:extLst>
              </a:tr>
              <a:tr h="921104">
                <a:tc>
                  <a:txBody>
                    <a:bodyPr/>
                    <a:lstStyle/>
                    <a:p>
                      <a:pPr algn="ctr">
                        <a:spcBef>
                          <a:spcPts val="600"/>
                        </a:spcBef>
                        <a:spcAft>
                          <a:spcPts val="600"/>
                        </a:spcAft>
                      </a:pPr>
                      <a:r>
                        <a:rPr lang="en-US" sz="2000" dirty="0"/>
                        <a:t>29</a:t>
                      </a:r>
                    </a:p>
                  </a:txBody>
                  <a:tcPr/>
                </a:tc>
                <a:tc gridSpan="4">
                  <a:txBody>
                    <a:bodyPr/>
                    <a:lstStyle/>
                    <a:p>
                      <a:pPr marL="0" indent="0" algn="l" rtl="0" eaLnBrk="1" latinLnBrk="0" hangingPunct="1">
                        <a:spcBef>
                          <a:spcPts val="600"/>
                        </a:spcBef>
                        <a:spcAft>
                          <a:spcPts val="600"/>
                        </a:spcAft>
                        <a:buFont typeface="Arial" pitchFamily="34" charset="0"/>
                        <a:buNone/>
                      </a:pPr>
                      <a:r>
                        <a:rPr lang="en-US" sz="2000" dirty="0"/>
                        <a:t>South Texas ISD [For South Texas ISD Use Only] </a:t>
                      </a:r>
                      <a:endParaRPr kumimoji="0" lang="en-US" sz="2000"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dirty="0">
                        <a:solidFill>
                          <a:schemeClr val="dk1"/>
                        </a:solidFill>
                        <a:latin typeface="+mn-lt"/>
                        <a:ea typeface="+mn-ea"/>
                        <a:cs typeface="+mn-cs"/>
                      </a:endParaRPr>
                    </a:p>
                  </a:txBody>
                  <a:tcPr/>
                </a:tc>
                <a:extLst>
                  <a:ext uri="{0D108BD9-81ED-4DB2-BD59-A6C34878D82A}">
                    <a16:rowId xmlns:a16="http://schemas.microsoft.com/office/drawing/2014/main" val="373289730"/>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0" y="44380"/>
            <a:ext cx="8153399" cy="793820"/>
          </a:xfrm>
        </p:spPr>
        <p:txBody>
          <a:bodyPr>
            <a:noAutofit/>
          </a:bodyPr>
          <a:lstStyle/>
          <a:p>
            <a:r>
              <a:rPr lang="en-US" sz="3200" dirty="0"/>
              <a:t>CAMPUS ID OF RESIDENCE – CODE TABLE CHANGES</a:t>
            </a:r>
          </a:p>
        </p:txBody>
      </p:sp>
    </p:spTree>
    <p:extLst>
      <p:ext uri="{BB962C8B-B14F-4D97-AF65-F5344CB8AC3E}">
        <p14:creationId xmlns:p14="http://schemas.microsoft.com/office/powerpoint/2010/main" val="328577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1" y="44380"/>
            <a:ext cx="7871210" cy="793820"/>
          </a:xfrm>
        </p:spPr>
        <p:txBody>
          <a:bodyPr>
            <a:noAutofit/>
          </a:bodyPr>
          <a:lstStyle/>
          <a:p>
            <a:r>
              <a:rPr lang="en-US" sz="3600" dirty="0"/>
              <a:t>campus id of residence – GUIDANCE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228600" y="914401"/>
            <a:ext cx="8610600" cy="5441956"/>
          </a:xfrm>
        </p:spPr>
        <p:txBody>
          <a:bodyPr/>
          <a:lstStyle/>
          <a:p>
            <a:r>
              <a:rPr lang="en-US" sz="3200" dirty="0"/>
              <a:t>Additionally, guidance has been updated in 2.4 in order to address when the CAMPUS-ID-OF-RESIDENCE should be reported. The guidance now includes the TSD, TSBVI, and STISD. </a:t>
            </a:r>
          </a:p>
          <a:p>
            <a:pPr marL="0" indent="0">
              <a:buNone/>
            </a:pPr>
            <a:endParaRPr lang="en-US" dirty="0"/>
          </a:p>
        </p:txBody>
      </p:sp>
    </p:spTree>
    <p:extLst>
      <p:ext uri="{BB962C8B-B14F-4D97-AF65-F5344CB8AC3E}">
        <p14:creationId xmlns:p14="http://schemas.microsoft.com/office/powerpoint/2010/main" val="223949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7" name="Rectangle 6"/>
          <p:cNvSpPr/>
          <p:nvPr/>
        </p:nvSpPr>
        <p:spPr>
          <a:xfrm>
            <a:off x="533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New Expenditure Code </a:t>
            </a:r>
          </a:p>
          <a:p>
            <a:pPr marL="514350" indent="-514350">
              <a:spcBef>
                <a:spcPts val="600"/>
              </a:spcBef>
              <a:spcAft>
                <a:spcPts val="600"/>
              </a:spcAft>
              <a:buFont typeface="+mj-lt"/>
              <a:buAutoNum type="romanUcPeriod"/>
            </a:pPr>
            <a:r>
              <a:rPr lang="en-US" sz="2600" b="1" dirty="0">
                <a:solidFill>
                  <a:sysClr val="windowText" lastClr="000000"/>
                </a:solidFill>
              </a:rPr>
              <a:t>Disciplinary Action Reason Code Changes</a:t>
            </a:r>
          </a:p>
          <a:p>
            <a:pPr marL="514350" indent="-514350">
              <a:spcBef>
                <a:spcPts val="600"/>
              </a:spcBef>
              <a:spcAft>
                <a:spcPts val="600"/>
              </a:spcAft>
              <a:buFont typeface="+mj-lt"/>
              <a:buAutoNum type="romanUcPeriod"/>
            </a:pPr>
            <a:r>
              <a:rPr lang="en-US" sz="2600" b="1" dirty="0">
                <a:solidFill>
                  <a:sysClr val="windowText" lastClr="000000"/>
                </a:solidFill>
              </a:rPr>
              <a:t>Campus ID of Residence </a:t>
            </a:r>
          </a:p>
          <a:p>
            <a:pPr>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New Expenditure Code" title="box ">
            <a:extLst>
              <a:ext uri="{FF2B5EF4-FFF2-40B4-BE49-F238E27FC236}">
                <a16:creationId xmlns:a16="http://schemas.microsoft.com/office/drawing/2014/main" id="{3DE1DC5D-D2A1-49C1-A0A2-56DE96C13685}"/>
              </a:ext>
            </a:extLst>
          </p:cNvPr>
          <p:cNvSpPr/>
          <p:nvPr/>
        </p:nvSpPr>
        <p:spPr>
          <a:xfrm>
            <a:off x="0" y="1066800"/>
            <a:ext cx="91440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0" y="44380"/>
            <a:ext cx="8229600" cy="793820"/>
          </a:xfrm>
        </p:spPr>
        <p:txBody>
          <a:bodyPr>
            <a:noAutofit/>
          </a:bodyPr>
          <a:lstStyle/>
          <a:p>
            <a:r>
              <a:rPr lang="en-US" sz="3200" dirty="0"/>
              <a:t>campus id of residence -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20</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91526452"/>
              </p:ext>
            </p:extLst>
          </p:nvPr>
        </p:nvGraphicFramePr>
        <p:xfrm>
          <a:off x="152400" y="914400"/>
          <a:ext cx="8839200" cy="515112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40110-0097</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CAMPUS-ID-OF-RESIDENCE is not blank, then CAMPUS-IDOF-RESIDENCE must be "255000000" or match an entry registered with the TEA as an active instructional campus ending in "001"-"698", </a:t>
                      </a:r>
                      <a:r>
                        <a:rPr lang="en-US" sz="2000" b="1" dirty="0">
                          <a:highlight>
                            <a:srgbClr val="FFFF00"/>
                          </a:highlight>
                        </a:rPr>
                        <a:t>but must not be a charter, </a:t>
                      </a:r>
                      <a:r>
                        <a:rPr lang="en-US" sz="2000" dirty="0"/>
                        <a:t>a JJAEP, </a:t>
                      </a:r>
                      <a:r>
                        <a:rPr lang="en-US" sz="2000" b="1" dirty="0">
                          <a:highlight>
                            <a:srgbClr val="FFFF00"/>
                          </a:highlight>
                        </a:rPr>
                        <a:t>Texas School for the Deaf (227906), Texas School for the Blind and Visually Impaired (227905), Texas Juvenile Justice Department (227622), or South Texas ISD (031916).</a:t>
                      </a:r>
                      <a:endParaRPr kumimoji="0" lang="en-US" sz="2000" b="1" kern="1200" dirty="0">
                        <a:solidFill>
                          <a:schemeClr val="dk1"/>
                        </a:solidFill>
                        <a:highlight>
                          <a:srgbClr val="FFFF00"/>
                        </a:highlight>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 </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Sub 1, 3, and 4</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 Campuses, and Charters</a:t>
                      </a:r>
                    </a:p>
                  </a:txBody>
                  <a:tcPr/>
                </a:tc>
                <a:extLst>
                  <a:ext uri="{0D108BD9-81ED-4DB2-BD59-A6C34878D82A}">
                    <a16:rowId xmlns:a16="http://schemas.microsoft.com/office/drawing/2014/main" val="200608978"/>
                  </a:ext>
                </a:extLst>
              </a:tr>
            </a:tbl>
          </a:graphicData>
        </a:graphic>
      </p:graphicFrame>
    </p:spTree>
    <p:extLst>
      <p:ext uri="{BB962C8B-B14F-4D97-AF65-F5344CB8AC3E}">
        <p14:creationId xmlns:p14="http://schemas.microsoft.com/office/powerpoint/2010/main" val="107093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0" y="44380"/>
            <a:ext cx="8229600" cy="793820"/>
          </a:xfrm>
        </p:spPr>
        <p:txBody>
          <a:bodyPr>
            <a:noAutofit/>
          </a:bodyPr>
          <a:lstStyle/>
          <a:p>
            <a:r>
              <a:rPr lang="en-US" sz="3200" dirty="0"/>
              <a:t>campus id of residence -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21</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2776570137"/>
              </p:ext>
            </p:extLst>
          </p:nvPr>
        </p:nvGraphicFramePr>
        <p:xfrm>
          <a:off x="152400" y="914400"/>
          <a:ext cx="8839200" cy="332232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40110-0099</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DISTRICT-ID matches the Texas School for the Deaf (227906), the Texas School for the Blind and Visually Impaired (227905), </a:t>
                      </a:r>
                      <a:r>
                        <a:rPr lang="en-US" sz="2000" b="1" dirty="0">
                          <a:highlight>
                            <a:srgbClr val="FFFF00"/>
                          </a:highlight>
                        </a:rPr>
                        <a:t>or South Texas ISD (031916), </a:t>
                      </a:r>
                      <a:r>
                        <a:rPr lang="en-US" sz="2000" dirty="0"/>
                        <a:t>then CAMPUS-ID-OF-RESIDENCE must not be blank.</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Sub 1, 3, and 4</a:t>
                      </a: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Districts</a:t>
                      </a:r>
                    </a:p>
                  </a:txBody>
                  <a:tcPr/>
                </a:tc>
                <a:extLst>
                  <a:ext uri="{0D108BD9-81ED-4DB2-BD59-A6C34878D82A}">
                    <a16:rowId xmlns:a16="http://schemas.microsoft.com/office/drawing/2014/main" val="1365716571"/>
                  </a:ext>
                </a:extLst>
              </a:tr>
            </a:tbl>
          </a:graphicData>
        </a:graphic>
      </p:graphicFrame>
    </p:spTree>
    <p:extLst>
      <p:ext uri="{BB962C8B-B14F-4D97-AF65-F5344CB8AC3E}">
        <p14:creationId xmlns:p14="http://schemas.microsoft.com/office/powerpoint/2010/main" val="394546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0" y="44380"/>
            <a:ext cx="8229600" cy="793820"/>
          </a:xfrm>
        </p:spPr>
        <p:txBody>
          <a:bodyPr>
            <a:noAutofit/>
          </a:bodyPr>
          <a:lstStyle/>
          <a:p>
            <a:r>
              <a:rPr lang="en-US" sz="3200" dirty="0"/>
              <a:t>campus id of residence - Rules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1660956276"/>
              </p:ext>
            </p:extLst>
          </p:nvPr>
        </p:nvGraphicFramePr>
        <p:xfrm>
          <a:off x="152400" y="914400"/>
          <a:ext cx="8839200" cy="384048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000" dirty="0">
                          <a:solidFill>
                            <a:schemeClr val="tx1"/>
                          </a:solidFill>
                        </a:rPr>
                        <a:t>Rule </a:t>
                      </a:r>
                    </a:p>
                    <a:p>
                      <a:pPr algn="ctr"/>
                      <a:r>
                        <a:rPr lang="en-US" sz="2000" dirty="0">
                          <a:solidFill>
                            <a:schemeClr val="tx1"/>
                          </a:solidFill>
                        </a:rPr>
                        <a:t>#</a:t>
                      </a:r>
                    </a:p>
                  </a:txBody>
                  <a:tcPr/>
                </a:tc>
                <a:tc>
                  <a:txBody>
                    <a:bodyPr/>
                    <a:lstStyle/>
                    <a:p>
                      <a:pPr algn="ctr"/>
                      <a:r>
                        <a:rPr lang="en-US" sz="2000" dirty="0">
                          <a:solidFill>
                            <a:schemeClr val="tx1"/>
                          </a:solidFill>
                        </a:rPr>
                        <a:t>Rule Change</a:t>
                      </a:r>
                    </a:p>
                  </a:txBody>
                  <a:tcPr/>
                </a:tc>
                <a:tc>
                  <a:txBody>
                    <a:bodyPr/>
                    <a:lstStyle/>
                    <a:p>
                      <a:pPr algn="ctr"/>
                      <a:r>
                        <a:rPr lang="en-US" sz="2000" dirty="0">
                          <a:solidFill>
                            <a:schemeClr val="tx1"/>
                          </a:solidFill>
                        </a:rPr>
                        <a:t>Collection / Submission &amp; Error Level</a:t>
                      </a:r>
                    </a:p>
                  </a:txBody>
                  <a:tcPr/>
                </a:tc>
                <a:tc>
                  <a:txBody>
                    <a:bodyPr/>
                    <a:lstStyle/>
                    <a:p>
                      <a:pPr algn="ctr"/>
                      <a:r>
                        <a:rPr lang="en-US" sz="2000" dirty="0">
                          <a:solidFill>
                            <a:schemeClr val="tx1"/>
                          </a:solidFill>
                        </a:rPr>
                        <a:t>Applies to</a:t>
                      </a:r>
                      <a:endParaRPr lang="en-US" sz="2000" dirty="0"/>
                    </a:p>
                  </a:txBody>
                  <a:tcPr/>
                </a:tc>
                <a:extLst>
                  <a:ext uri="{0D108BD9-81ED-4DB2-BD59-A6C34878D82A}">
                    <a16:rowId xmlns:a16="http://schemas.microsoft.com/office/drawing/2014/main" val="945061197"/>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40110-0193</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STUDENT-ATTRIBUTION-CODE is "10", then CAMPUS-ID must be in the Texas School for the Deaf (227906).</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1, 3, and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kern="1200" dirty="0">
                          <a:solidFill>
                            <a:schemeClr val="dk1"/>
                          </a:solidFill>
                          <a:latin typeface="+mn-lt"/>
                          <a:ea typeface="+mn-ea"/>
                          <a:cs typeface="+mn-cs"/>
                        </a:rPr>
                        <a:t>Districts, Campuses, and Charters</a:t>
                      </a:r>
                    </a:p>
                    <a:p>
                      <a:pPr marL="0" indent="0" algn="l" rtl="0" eaLnBrk="1" latinLnBrk="0" hangingPunct="1">
                        <a:spcBef>
                          <a:spcPts val="0"/>
                        </a:spcBef>
                        <a:spcAft>
                          <a:spcPts val="0"/>
                        </a:spcAft>
                        <a:buFont typeface="Arial" pitchFamily="34" charset="0"/>
                        <a:buNone/>
                      </a:pPr>
                      <a:endParaRPr kumimoji="0" lang="en-US" sz="2000" kern="1200" dirty="0">
                        <a:solidFill>
                          <a:schemeClr val="dk1"/>
                        </a:solidFill>
                        <a:latin typeface="+mn-lt"/>
                        <a:ea typeface="+mn-ea"/>
                        <a:cs typeface="+mn-cs"/>
                      </a:endParaRPr>
                    </a:p>
                  </a:txBody>
                  <a:tcPr/>
                </a:tc>
                <a:extLst>
                  <a:ext uri="{0D108BD9-81ED-4DB2-BD59-A6C34878D82A}">
                    <a16:rowId xmlns:a16="http://schemas.microsoft.com/office/drawing/2014/main" val="1365716571"/>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40110-0194</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000" dirty="0"/>
                        <a:t>If STUDENT-ATTRIBUTION-CODE is "29", then CAMPUS-ID must be in South Texas ISD (031916)</a:t>
                      </a:r>
                      <a:endParaRPr kumimoji="0" lang="en-US" sz="20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Fatal</a:t>
                      </a:r>
                    </a:p>
                    <a:p>
                      <a:pPr marL="0" indent="0" algn="l" rtl="0" eaLnBrk="1" latinLnBrk="0" hangingPunct="1">
                        <a:spcBef>
                          <a:spcPts val="0"/>
                        </a:spcBef>
                        <a:spcAft>
                          <a:spcPts val="0"/>
                        </a:spcAft>
                        <a:buFont typeface="Arial" pitchFamily="34" charset="0"/>
                        <a:buNone/>
                      </a:pPr>
                      <a:r>
                        <a:rPr kumimoji="0" lang="en-US" sz="2000" kern="1200" dirty="0">
                          <a:solidFill>
                            <a:schemeClr val="dk1"/>
                          </a:solidFill>
                          <a:latin typeface="+mn-lt"/>
                          <a:ea typeface="+mn-ea"/>
                          <a:cs typeface="+mn-cs"/>
                        </a:rPr>
                        <a:t>1, 3, and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kern="1200" dirty="0">
                          <a:solidFill>
                            <a:schemeClr val="dk1"/>
                          </a:solidFill>
                          <a:latin typeface="+mn-lt"/>
                          <a:ea typeface="+mn-ea"/>
                          <a:cs typeface="+mn-cs"/>
                        </a:rPr>
                        <a:t>Districts, Campuses, and Charters</a:t>
                      </a:r>
                    </a:p>
                  </a:txBody>
                  <a:tcPr/>
                </a:tc>
                <a:extLst>
                  <a:ext uri="{0D108BD9-81ED-4DB2-BD59-A6C34878D82A}">
                    <a16:rowId xmlns:a16="http://schemas.microsoft.com/office/drawing/2014/main" val="3434066811"/>
                  </a:ext>
                </a:extLst>
              </a:tr>
            </a:tbl>
          </a:graphicData>
        </a:graphic>
      </p:graphicFrame>
    </p:spTree>
    <p:extLst>
      <p:ext uri="{BB962C8B-B14F-4D97-AF65-F5344CB8AC3E}">
        <p14:creationId xmlns:p14="http://schemas.microsoft.com/office/powerpoint/2010/main" val="204416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r>
              <a:rPr lang="en-US" dirty="0"/>
              <a:t>3/26/2019</a:t>
            </a: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23</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832659"/>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New expenditure code - Background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441957"/>
          </a:xfrm>
        </p:spPr>
        <p:txBody>
          <a:bodyPr>
            <a:normAutofit lnSpcReduction="10000"/>
          </a:bodyPr>
          <a:lstStyle/>
          <a:p>
            <a:pPr marL="0" indent="0">
              <a:buNone/>
            </a:pPr>
            <a:r>
              <a:rPr lang="en-US" sz="3200" dirty="0"/>
              <a:t>Senate Bill 622, passed during the 85</a:t>
            </a:r>
            <a:r>
              <a:rPr lang="en-US" sz="3200" baseline="30000" dirty="0"/>
              <a:t>th</a:t>
            </a:r>
            <a:r>
              <a:rPr lang="en-US" sz="3200" dirty="0"/>
              <a:t> legislative session, requires that political subdivisions (including school districts) reflect in their proposed budget, a line item specifically for expenditures incurred to publish all statutorily required public notices in the newspaper by the political subdivision or their representatives.</a:t>
            </a:r>
          </a:p>
          <a:p>
            <a:pPr marL="0" indent="0">
              <a:buNone/>
            </a:pPr>
            <a:r>
              <a:rPr lang="en-US" sz="3200" dirty="0"/>
              <a:t>Examples include: items related to school board elections, specific test administration dates, or notices of budget and tax rate meetings. </a:t>
            </a:r>
          </a:p>
          <a:p>
            <a:pPr marL="0" indent="0">
              <a:buNone/>
            </a:pPr>
            <a:endParaRPr lang="en-US" dirty="0"/>
          </a:p>
        </p:txBody>
      </p:sp>
    </p:spTree>
    <p:extLst>
      <p:ext uri="{BB962C8B-B14F-4D97-AF65-F5344CB8AC3E}">
        <p14:creationId xmlns:p14="http://schemas.microsoft.com/office/powerpoint/2010/main" val="41544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New expenditure code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262563"/>
          </a:xfrm>
        </p:spPr>
        <p:txBody>
          <a:bodyPr/>
          <a:lstStyle/>
          <a:p>
            <a:r>
              <a:rPr lang="en-US" sz="3200" dirty="0"/>
              <a:t>In order to comply with Senate Bill 622, the Texas Education Agency, has added the following code to the OBJECT-CODE (C159) code table that applies to Actual Financial data reporting for the 2019-2020 school year:</a:t>
            </a:r>
          </a:p>
          <a:p>
            <a:pPr lvl="1"/>
            <a:r>
              <a:rPr lang="en-US" sz="2800" dirty="0"/>
              <a:t>6491 – Statutorily Required Public Notices </a:t>
            </a:r>
          </a:p>
          <a:p>
            <a:pPr marL="0" indent="0">
              <a:buNone/>
            </a:pPr>
            <a:endParaRPr lang="en-US" dirty="0"/>
          </a:p>
        </p:txBody>
      </p:sp>
    </p:spTree>
    <p:extLst>
      <p:ext uri="{BB962C8B-B14F-4D97-AF65-F5344CB8AC3E}">
        <p14:creationId xmlns:p14="http://schemas.microsoft.com/office/powerpoint/2010/main" val="117938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76200" y="44380"/>
            <a:ext cx="8077199" cy="793820"/>
          </a:xfrm>
        </p:spPr>
        <p:txBody>
          <a:bodyPr>
            <a:noAutofit/>
          </a:bodyPr>
          <a:lstStyle/>
          <a:p>
            <a:r>
              <a:rPr lang="en-US" dirty="0"/>
              <a:t>New expenditure code - rules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dirty="0"/>
          </a:p>
        </p:txBody>
      </p:sp>
      <p:graphicFrame>
        <p:nvGraphicFramePr>
          <p:cNvPr id="10" name="Content Placeholder 6">
            <a:extLst>
              <a:ext uri="{FF2B5EF4-FFF2-40B4-BE49-F238E27FC236}">
                <a16:creationId xmlns:a16="http://schemas.microsoft.com/office/drawing/2014/main" id="{43C80F7D-6A96-4DE6-95A4-EDCDA6F68D70}"/>
              </a:ext>
            </a:extLst>
          </p:cNvPr>
          <p:cNvGraphicFramePr>
            <a:graphicFrameLocks noGrp="1"/>
          </p:cNvGraphicFramePr>
          <p:nvPr>
            <p:ph idx="1"/>
            <p:extLst>
              <p:ext uri="{D42A27DB-BD31-4B8C-83A1-F6EECF244321}">
                <p14:modId xmlns:p14="http://schemas.microsoft.com/office/powerpoint/2010/main" val="1629023311"/>
              </p:ext>
            </p:extLst>
          </p:nvPr>
        </p:nvGraphicFramePr>
        <p:xfrm>
          <a:off x="152400" y="914400"/>
          <a:ext cx="8839200" cy="4419600"/>
        </p:xfrm>
        <a:graphic>
          <a:graphicData uri="http://schemas.openxmlformats.org/drawingml/2006/table">
            <a:tbl>
              <a:tblPr firstRow="1" bandRow="1">
                <a:tableStyleId>{93296810-A885-4BE3-A3E7-6D5BEEA58F35}</a:tableStyleId>
              </a:tblPr>
              <a:tblGrid>
                <a:gridCol w="1262742">
                  <a:extLst>
                    <a:ext uri="{9D8B030D-6E8A-4147-A177-3AD203B41FA5}">
                      <a16:colId xmlns:a16="http://schemas.microsoft.com/office/drawing/2014/main" val="3494901603"/>
                    </a:ext>
                  </a:extLst>
                </a:gridCol>
                <a:gridCol w="3775245">
                  <a:extLst>
                    <a:ext uri="{9D8B030D-6E8A-4147-A177-3AD203B41FA5}">
                      <a16:colId xmlns:a16="http://schemas.microsoft.com/office/drawing/2014/main" val="3044144766"/>
                    </a:ext>
                  </a:extLst>
                </a:gridCol>
                <a:gridCol w="2277213">
                  <a:extLst>
                    <a:ext uri="{9D8B030D-6E8A-4147-A177-3AD203B41FA5}">
                      <a16:colId xmlns:a16="http://schemas.microsoft.com/office/drawing/2014/main" val="552158217"/>
                    </a:ext>
                  </a:extLst>
                </a:gridCol>
                <a:gridCol w="1524000">
                  <a:extLst>
                    <a:ext uri="{9D8B030D-6E8A-4147-A177-3AD203B41FA5}">
                      <a16:colId xmlns:a16="http://schemas.microsoft.com/office/drawing/2014/main" val="1583689494"/>
                    </a:ext>
                  </a:extLst>
                </a:gridCol>
              </a:tblGrid>
              <a:tr h="1097280">
                <a:tc>
                  <a:txBody>
                    <a:bodyPr/>
                    <a:lstStyle/>
                    <a:p>
                      <a:pPr algn="ctr"/>
                      <a:r>
                        <a:rPr lang="en-US" sz="2800" dirty="0">
                          <a:solidFill>
                            <a:schemeClr val="tx1"/>
                          </a:solidFill>
                        </a:rPr>
                        <a:t>Rule </a:t>
                      </a:r>
                    </a:p>
                    <a:p>
                      <a:pPr algn="ctr"/>
                      <a:r>
                        <a:rPr lang="en-US" sz="2800" dirty="0">
                          <a:solidFill>
                            <a:schemeClr val="tx1"/>
                          </a:solidFill>
                        </a:rPr>
                        <a:t>#</a:t>
                      </a:r>
                    </a:p>
                  </a:txBody>
                  <a:tcPr/>
                </a:tc>
                <a:tc>
                  <a:txBody>
                    <a:bodyPr/>
                    <a:lstStyle/>
                    <a:p>
                      <a:pPr algn="ctr"/>
                      <a:r>
                        <a:rPr lang="en-US" sz="2800" dirty="0">
                          <a:solidFill>
                            <a:schemeClr val="tx1"/>
                          </a:solidFill>
                        </a:rPr>
                        <a:t>Rule Change</a:t>
                      </a:r>
                    </a:p>
                  </a:txBody>
                  <a:tcPr/>
                </a:tc>
                <a:tc>
                  <a:txBody>
                    <a:bodyPr/>
                    <a:lstStyle/>
                    <a:p>
                      <a:pPr algn="ctr"/>
                      <a:r>
                        <a:rPr lang="en-US" sz="2800" dirty="0">
                          <a:solidFill>
                            <a:schemeClr val="tx1"/>
                          </a:solidFill>
                        </a:rPr>
                        <a:t>Collection / Submission &amp; Error Level</a:t>
                      </a:r>
                    </a:p>
                  </a:txBody>
                  <a:tcPr/>
                </a:tc>
                <a:tc>
                  <a:txBody>
                    <a:bodyPr/>
                    <a:lstStyle/>
                    <a:p>
                      <a:pPr algn="ctr"/>
                      <a:r>
                        <a:rPr lang="en-US" sz="2800" dirty="0">
                          <a:solidFill>
                            <a:schemeClr val="tx1"/>
                          </a:solidFill>
                        </a:rPr>
                        <a:t>Applies to</a:t>
                      </a:r>
                      <a:endParaRPr lang="en-US" sz="2800" dirty="0"/>
                    </a:p>
                  </a:txBody>
                  <a:tcPr/>
                </a:tc>
                <a:extLst>
                  <a:ext uri="{0D108BD9-81ED-4DB2-BD59-A6C34878D82A}">
                    <a16:rowId xmlns:a16="http://schemas.microsoft.com/office/drawing/2014/main" val="945061197"/>
                  </a:ext>
                </a:extLst>
              </a:tr>
              <a:tr h="146304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t>20032-0149</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800" dirty="0"/>
                        <a:t>There should be Actual Financial data where OBJECT-CODE is "6491"</a:t>
                      </a:r>
                      <a:endParaRPr kumimoji="0" lang="en-US" sz="28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Special Warning</a:t>
                      </a:r>
                    </a:p>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Sub 2</a:t>
                      </a:r>
                    </a:p>
                  </a:txBody>
                  <a:tcPr/>
                </a:tc>
                <a:tc>
                  <a:txBody>
                    <a:bodyPr/>
                    <a:lstStyle/>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Districts</a:t>
                      </a:r>
                    </a:p>
                  </a:txBody>
                  <a:tcPr/>
                </a:tc>
                <a:extLst>
                  <a:ext uri="{0D108BD9-81ED-4DB2-BD59-A6C34878D82A}">
                    <a16:rowId xmlns:a16="http://schemas.microsoft.com/office/drawing/2014/main" val="607849254"/>
                  </a:ext>
                </a:extLst>
              </a:tr>
              <a:tr h="137160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t>20032-0150</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t>New</a:t>
                      </a:r>
                    </a:p>
                  </a:txBody>
                  <a:tcPr/>
                </a:tc>
                <a:tc>
                  <a:txBody>
                    <a:bodyPr/>
                    <a:lstStyle/>
                    <a:p>
                      <a:pPr marL="0" indent="0" algn="l" rtl="0" eaLnBrk="1" latinLnBrk="0" hangingPunct="1">
                        <a:spcBef>
                          <a:spcPts val="600"/>
                        </a:spcBef>
                        <a:spcAft>
                          <a:spcPts val="600"/>
                        </a:spcAft>
                        <a:buFont typeface="Arial" pitchFamily="34" charset="0"/>
                        <a:buNone/>
                      </a:pPr>
                      <a:r>
                        <a:rPr lang="en-US" sz="2800" dirty="0"/>
                        <a:t>OBJECT-CODE must not be "6491"</a:t>
                      </a:r>
                      <a:endParaRPr kumimoji="0" lang="en-US" sz="2800" kern="1200" dirty="0">
                        <a:solidFill>
                          <a:schemeClr val="dk1"/>
                        </a:solidFill>
                        <a:latin typeface="+mn-lt"/>
                        <a:ea typeface="+mn-ea"/>
                        <a:cs typeface="+mn-cs"/>
                      </a:endParaRPr>
                    </a:p>
                  </a:txBody>
                  <a:tcPr/>
                </a:tc>
                <a:tc>
                  <a:txBody>
                    <a:bodyPr/>
                    <a:lstStyle/>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Fatal </a:t>
                      </a:r>
                    </a:p>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Sub 2</a:t>
                      </a:r>
                    </a:p>
                  </a:txBody>
                  <a:tcPr/>
                </a:tc>
                <a:tc>
                  <a:txBody>
                    <a:bodyPr/>
                    <a:lstStyle/>
                    <a:p>
                      <a:pPr marL="0" indent="0" algn="l" rtl="0" eaLnBrk="1" latinLnBrk="0" hangingPunct="1">
                        <a:spcBef>
                          <a:spcPts val="0"/>
                        </a:spcBef>
                        <a:spcAft>
                          <a:spcPts val="0"/>
                        </a:spcAft>
                        <a:buFont typeface="Arial" pitchFamily="34" charset="0"/>
                        <a:buNone/>
                      </a:pPr>
                      <a:r>
                        <a:rPr kumimoji="0" lang="en-US" sz="2800" kern="1200" dirty="0">
                          <a:solidFill>
                            <a:schemeClr val="dk1"/>
                          </a:solidFill>
                          <a:latin typeface="+mn-lt"/>
                          <a:ea typeface="+mn-ea"/>
                          <a:cs typeface="+mn-cs"/>
                        </a:rPr>
                        <a:t>Charters</a:t>
                      </a:r>
                    </a:p>
                  </a:txBody>
                  <a:tcPr/>
                </a:tc>
                <a:extLst>
                  <a:ext uri="{0D108BD9-81ED-4DB2-BD59-A6C34878D82A}">
                    <a16:rowId xmlns:a16="http://schemas.microsoft.com/office/drawing/2014/main" val="373289730"/>
                  </a:ext>
                </a:extLst>
              </a:tr>
            </a:tbl>
          </a:graphicData>
        </a:graphic>
      </p:graphicFrame>
    </p:spTree>
    <p:extLst>
      <p:ext uri="{BB962C8B-B14F-4D97-AF65-F5344CB8AC3E}">
        <p14:creationId xmlns:p14="http://schemas.microsoft.com/office/powerpoint/2010/main" val="168140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New expenditure code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6</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262563"/>
          </a:xfrm>
        </p:spPr>
        <p:txBody>
          <a:bodyPr>
            <a:normAutofit/>
          </a:bodyPr>
          <a:lstStyle/>
          <a:p>
            <a:r>
              <a:rPr lang="en-US" sz="3200" dirty="0"/>
              <a:t>For </a:t>
            </a:r>
            <a:r>
              <a:rPr lang="en-US" sz="3200"/>
              <a:t>budget reporting, 6491 </a:t>
            </a:r>
            <a:r>
              <a:rPr lang="en-US" sz="3200" dirty="0"/>
              <a:t>and all codes under 6400 (Operating Costs) are reported as OBJECT-CODE 6400. Code 6491 (Statutorily Required Public Notices) is part of a subset of codes that exist in the OBJECT-CODE (C159) code table.</a:t>
            </a:r>
          </a:p>
          <a:p>
            <a:endParaRPr lang="en-US" dirty="0"/>
          </a:p>
        </p:txBody>
      </p:sp>
    </p:spTree>
    <p:extLst>
      <p:ext uri="{BB962C8B-B14F-4D97-AF65-F5344CB8AC3E}">
        <p14:creationId xmlns:p14="http://schemas.microsoft.com/office/powerpoint/2010/main" val="3792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New expenditure code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7</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262563"/>
          </a:xfrm>
        </p:spPr>
        <p:txBody>
          <a:bodyPr>
            <a:normAutofit/>
          </a:bodyPr>
          <a:lstStyle/>
          <a:p>
            <a:r>
              <a:rPr lang="en-US" sz="3200" dirty="0"/>
              <a:t>Additionally, the To The Administrator (TAA) notice </a:t>
            </a:r>
            <a:r>
              <a:rPr lang="en-US" sz="3200" dirty="0">
                <a:hlinkClick r:id="rId2"/>
              </a:rPr>
              <a:t>New Expenditure Code (Object 6491) for all Statutorily Required Public Notices</a:t>
            </a:r>
            <a:r>
              <a:rPr lang="en-US" sz="3200" dirty="0"/>
              <a:t> states that expenses related to the new OBJECT-CODE 6491 (Statutorily Required Public Notices) should be tracked for the 2018-2019 school year so that LEAs can report these expenditures in the 2019-2020 TSDS PEIMS collection of Actual Financial data.</a:t>
            </a:r>
          </a:p>
          <a:p>
            <a:endParaRPr lang="en-US" dirty="0"/>
          </a:p>
        </p:txBody>
      </p:sp>
    </p:spTree>
    <p:extLst>
      <p:ext uri="{BB962C8B-B14F-4D97-AF65-F5344CB8AC3E}">
        <p14:creationId xmlns:p14="http://schemas.microsoft.com/office/powerpoint/2010/main" val="32668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8</a:t>
            </a:fld>
            <a:endParaRPr lang="en-US" dirty="0"/>
          </a:p>
        </p:txBody>
      </p:sp>
      <p:sp>
        <p:nvSpPr>
          <p:cNvPr id="7" name="Rectangle 6"/>
          <p:cNvSpPr/>
          <p:nvPr/>
        </p:nvSpPr>
        <p:spPr>
          <a:xfrm>
            <a:off x="533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solidFill>
                  <a:sysClr val="windowText" lastClr="000000"/>
                </a:solidFill>
              </a:rPr>
              <a:t>New Expenditure Code </a:t>
            </a:r>
          </a:p>
          <a:p>
            <a:pPr marL="514350" indent="-514350">
              <a:spcBef>
                <a:spcPts val="600"/>
              </a:spcBef>
              <a:spcAft>
                <a:spcPts val="600"/>
              </a:spcAft>
              <a:buFont typeface="+mj-lt"/>
              <a:buAutoNum type="romanUcPeriod"/>
            </a:pPr>
            <a:r>
              <a:rPr lang="en-US" sz="2600" b="1" dirty="0">
                <a:solidFill>
                  <a:sysClr val="windowText" lastClr="000000"/>
                </a:solidFill>
              </a:rPr>
              <a:t>Disciplinary Action Reason Code Changes</a:t>
            </a:r>
          </a:p>
          <a:p>
            <a:pPr marL="514350" indent="-514350">
              <a:spcBef>
                <a:spcPts val="600"/>
              </a:spcBef>
              <a:spcAft>
                <a:spcPts val="600"/>
              </a:spcAft>
              <a:buFont typeface="+mj-lt"/>
              <a:buAutoNum type="romanUcPeriod"/>
            </a:pPr>
            <a:r>
              <a:rPr lang="en-US" sz="2600" b="1" dirty="0">
                <a:solidFill>
                  <a:sysClr val="windowText" lastClr="000000"/>
                </a:solidFill>
              </a:rPr>
              <a:t>Campus ID of Residence </a:t>
            </a:r>
          </a:p>
          <a:p>
            <a:pPr>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
        <p:nvSpPr>
          <p:cNvPr id="12" name="Rectangle 11" descr="box around Disciplinary Action Reason Code Changes" title="box">
            <a:extLst>
              <a:ext uri="{FF2B5EF4-FFF2-40B4-BE49-F238E27FC236}">
                <a16:creationId xmlns:a16="http://schemas.microsoft.com/office/drawing/2014/main" id="{3DE1DC5D-D2A1-49C1-A0A2-56DE96C13685}"/>
              </a:ext>
            </a:extLst>
          </p:cNvPr>
          <p:cNvSpPr/>
          <p:nvPr/>
        </p:nvSpPr>
        <p:spPr>
          <a:xfrm>
            <a:off x="0" y="1628775"/>
            <a:ext cx="914400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extLst>
      <p:ext uri="{BB962C8B-B14F-4D97-AF65-F5344CB8AC3E}">
        <p14:creationId xmlns:p14="http://schemas.microsoft.com/office/powerpoint/2010/main" val="116418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60711" y="44380"/>
            <a:ext cx="7886700" cy="793820"/>
          </a:xfrm>
        </p:spPr>
        <p:txBody>
          <a:bodyPr>
            <a:noAutofit/>
          </a:bodyPr>
          <a:lstStyle/>
          <a:p>
            <a:r>
              <a:rPr lang="en-US" sz="3600" dirty="0"/>
              <a:t>Disciplinary action reason code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9</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14400"/>
            <a:ext cx="7886700" cy="5441957"/>
          </a:xfrm>
        </p:spPr>
        <p:txBody>
          <a:bodyPr>
            <a:normAutofit/>
          </a:bodyPr>
          <a:lstStyle/>
          <a:p>
            <a:pPr marL="0" indent="0">
              <a:buNone/>
            </a:pPr>
            <a:r>
              <a:rPr lang="en-US" sz="3200" dirty="0"/>
              <a:t>Federal reporting requirement changes have been made to no longer require states to report data related to tobacco and school related gang violence. This information is currently collected through the DISCIPLINARY-ACTION-REASON-CODEs 33 (tobacco) and 34 (school related gang violence).</a:t>
            </a:r>
          </a:p>
        </p:txBody>
      </p:sp>
    </p:spTree>
    <p:extLst>
      <p:ext uri="{BB962C8B-B14F-4D97-AF65-F5344CB8AC3E}">
        <p14:creationId xmlns:p14="http://schemas.microsoft.com/office/powerpoint/2010/main" val="338182385"/>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45A69-778E-4D41-A5A4-6C4FF6432815}">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bbe34aaa-abcf-45b4-9d30-63c3dafe636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77898</TotalTime>
  <Words>1427</Words>
  <Application>Microsoft Office PowerPoint</Application>
  <PresentationFormat>On-screen Show (4:3)</PresentationFormat>
  <Paragraphs>206</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Tw Cen MT</vt:lpstr>
      <vt:lpstr>Tw Cen MT Condensed</vt:lpstr>
      <vt:lpstr>Tw Cen MT Condensed Extra Bold</vt:lpstr>
      <vt:lpstr>TSDS Template 2017 - Circles - Dark</vt:lpstr>
      <vt:lpstr>Code Table changes</vt:lpstr>
      <vt:lpstr>CONTENTS</vt:lpstr>
      <vt:lpstr>New expenditure code - Background </vt:lpstr>
      <vt:lpstr>New expenditure code </vt:lpstr>
      <vt:lpstr>New expenditure code - rules </vt:lpstr>
      <vt:lpstr>New expenditure code </vt:lpstr>
      <vt:lpstr>New expenditure code </vt:lpstr>
      <vt:lpstr>CONTENTS</vt:lpstr>
      <vt:lpstr>Disciplinary action reason code changes</vt:lpstr>
      <vt:lpstr>Disciplinary action reason code changes</vt:lpstr>
      <vt:lpstr>Disciplinary action reason code changes – Code Table</vt:lpstr>
      <vt:lpstr>Disciplinary action reason code changes - Rules</vt:lpstr>
      <vt:lpstr>Disciplinary action reason code changes - Rules</vt:lpstr>
      <vt:lpstr>CONTENTS</vt:lpstr>
      <vt:lpstr>campus id of residence – background</vt:lpstr>
      <vt:lpstr>campus id of residence – background</vt:lpstr>
      <vt:lpstr>campus id of residence – CODE TABLE Changes</vt:lpstr>
      <vt:lpstr>CAMPUS ID OF RESIDENCE – CODE TABLE CHANGES</vt:lpstr>
      <vt:lpstr>campus id of residence – GUIDANCE</vt:lpstr>
      <vt:lpstr>campus id of residence - Rules</vt:lpstr>
      <vt:lpstr>campus id of residence - Rules</vt:lpstr>
      <vt:lpstr>campus id of residence -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1880</cp:revision>
  <cp:lastPrinted>2018-02-01T22:53:24Z</cp:lastPrinted>
  <dcterms:created xsi:type="dcterms:W3CDTF">2009-09-01T20:11:00Z</dcterms:created>
  <dcterms:modified xsi:type="dcterms:W3CDTF">2019-03-15T20:33:25Z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