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21"/>
  </p:notesMasterIdLst>
  <p:handoutMasterIdLst>
    <p:handoutMasterId r:id="rId22"/>
  </p:handoutMasterIdLst>
  <p:sldIdLst>
    <p:sldId id="466" r:id="rId5"/>
    <p:sldId id="302" r:id="rId6"/>
    <p:sldId id="704" r:id="rId7"/>
    <p:sldId id="711" r:id="rId8"/>
    <p:sldId id="784" r:id="rId9"/>
    <p:sldId id="789" r:id="rId10"/>
    <p:sldId id="788" r:id="rId11"/>
    <p:sldId id="758" r:id="rId12"/>
    <p:sldId id="713" r:id="rId13"/>
    <p:sldId id="266" r:id="rId14"/>
    <p:sldId id="268" r:id="rId15"/>
    <p:sldId id="269" r:id="rId16"/>
    <p:sldId id="790" r:id="rId17"/>
    <p:sldId id="270" r:id="rId18"/>
    <p:sldId id="267" r:id="rId19"/>
    <p:sldId id="264" r:id="rId20"/>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9" autoAdjust="0"/>
    <p:restoredTop sz="94026" autoAdjust="0"/>
  </p:normalViewPr>
  <p:slideViewPr>
    <p:cSldViewPr>
      <p:cViewPr varScale="1">
        <p:scale>
          <a:sx n="68" d="100"/>
          <a:sy n="68" d="100"/>
        </p:scale>
        <p:origin x="16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dge, Michele" userId="e798f8b8-56fa-4e2c-bbca-38566d765dd9" providerId="ADAL" clId="{BF3BC19D-3976-432C-8252-179D65244DFF}"/>
    <pc:docChg chg="modSld">
      <pc:chgData name="Elledge, Michele" userId="e798f8b8-56fa-4e2c-bbca-38566d765dd9" providerId="ADAL" clId="{BF3BC19D-3976-432C-8252-179D65244DFF}" dt="2019-07-21T13:03:06.316" v="56" actId="20577"/>
      <pc:docMkLst>
        <pc:docMk/>
      </pc:docMkLst>
      <pc:sldChg chg="modSp">
        <pc:chgData name="Elledge, Michele" userId="e798f8b8-56fa-4e2c-bbca-38566d765dd9" providerId="ADAL" clId="{BF3BC19D-3976-432C-8252-179D65244DFF}" dt="2019-07-21T13:03:06.316" v="56" actId="20577"/>
        <pc:sldMkLst>
          <pc:docMk/>
          <pc:sldMk cId="0" sldId="466"/>
        </pc:sldMkLst>
        <pc:spChg chg="mod">
          <ac:chgData name="Elledge, Michele" userId="e798f8b8-56fa-4e2c-bbca-38566d765dd9" providerId="ADAL" clId="{BF3BC19D-3976-432C-8252-179D65244DFF}" dt="2019-07-21T13:03:06.316" v="56" actId="20577"/>
          <ac:spMkLst>
            <pc:docMk/>
            <pc:sldMk cId="0" sldId="466"/>
            <ac:spMk id="9" creationId="{00000000-0000-0000-0000-000000000000}"/>
          </ac:spMkLst>
        </pc:spChg>
      </pc:sldChg>
      <pc:sldChg chg="addSp delSp modSp">
        <pc:chgData name="Elledge, Michele" userId="e798f8b8-56fa-4e2c-bbca-38566d765dd9" providerId="ADAL" clId="{BF3BC19D-3976-432C-8252-179D65244DFF}" dt="2019-07-19T19:12:54.123" v="2"/>
        <pc:sldMkLst>
          <pc:docMk/>
          <pc:sldMk cId="1984735624" sldId="758"/>
        </pc:sldMkLst>
        <pc:spChg chg="add">
          <ac:chgData name="Elledge, Michele" userId="e798f8b8-56fa-4e2c-bbca-38566d765dd9" providerId="ADAL" clId="{BF3BC19D-3976-432C-8252-179D65244DFF}" dt="2019-07-19T19:12:15.355" v="0"/>
          <ac:spMkLst>
            <pc:docMk/>
            <pc:sldMk cId="1984735624" sldId="758"/>
            <ac:spMk id="5" creationId="{9D1EE584-B4E5-4567-BDC3-E6797F21F2A0}"/>
          </ac:spMkLst>
        </pc:spChg>
        <pc:spChg chg="del mod">
          <ac:chgData name="Elledge, Michele" userId="e798f8b8-56fa-4e2c-bbca-38566d765dd9" providerId="ADAL" clId="{BF3BC19D-3976-432C-8252-179D65244DFF}" dt="2019-07-19T19:12:54.123" v="2"/>
          <ac:spMkLst>
            <pc:docMk/>
            <pc:sldMk cId="1984735624" sldId="758"/>
            <ac:spMk id="6" creationId="{3C1F4E92-7894-4B43-AA2A-A7FB7E30E9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7/21/2019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7/21/2019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45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591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D2EA6E25-09F2-4560-B83B-32573EAB577D}" type="datetime1">
              <a:rPr lang="en-US" smtClean="0"/>
              <a:t>7/21/2019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811D5734-CAD1-4263-A67C-1DFD4AA9C666}" type="datetime1">
              <a:rPr lang="en-US" smtClean="0"/>
              <a:t>7/21/2019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2C3F125-71B9-46F3-9F8B-A69A73D5BBCC}" type="datetime1">
              <a:rPr lang="en-US" smtClean="0"/>
              <a:t>7/21/2019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r>
              <a:rPr lang="en-US"/>
              <a:t>July 30, 2019 - August 1, 2019</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7664E7C-DF17-49E2-8696-B5F18CB43932}" type="datetime1">
              <a:rPr lang="en-US" smtClean="0"/>
              <a:t>7/21/2019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C696083-A289-406F-98BA-CC5CBBBB6FC7}" type="datetime1">
              <a:rPr lang="en-US" smtClean="0"/>
              <a:t>7/21/2019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35440EFE-74C0-423C-8C07-07D2C81AC221}" type="datetime1">
              <a:rPr lang="en-US" smtClean="0"/>
              <a:t>7/21/2019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r>
              <a:rPr lang="en-US"/>
              <a:t>July 30, 2019 - August 1, 2019</a:t>
            </a:r>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E47D8C65-99C3-4DD6-91EE-E38790DB6376}" type="datetime1">
              <a:rPr lang="en-US" smtClean="0"/>
              <a:t>7/21/2019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64AB62F8-B795-4C7F-86C6-1C7D8CCEAC01}" type="datetime1">
              <a:rPr lang="en-US" smtClean="0"/>
              <a:t>7/21/2019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9A055496-9561-4D1D-9B8A-1D94D146627B}" type="datetime1">
              <a:rPr lang="en-US" smtClean="0"/>
              <a:t>7/21/2019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40EED305-A687-4E1F-A5B2-4E359CB20A62}" type="datetime1">
              <a:rPr lang="en-US" smtClean="0"/>
              <a:t>7/21/2019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A1A88F7E-DA3C-461D-A583-43E3017B184F}" type="datetime1">
              <a:rPr lang="en-US" smtClean="0"/>
              <a:t>7/21/2019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40AB6EA3-A4BA-4F2F-A5B1-6E0719E640B3}" type="datetime1">
              <a:rPr lang="en-US" smtClean="0"/>
              <a:t>7/21/2019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82590C94-F64D-41A3-BAE2-D75E2879FE98}" type="datetime1">
              <a:rPr lang="en-US" smtClean="0"/>
              <a:t>7/21/2019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 y="4960141"/>
            <a:ext cx="6234115" cy="1116337"/>
          </a:xfrm>
        </p:spPr>
        <p:txBody>
          <a:bodyPr>
            <a:noAutofit/>
          </a:bodyPr>
          <a:lstStyle/>
          <a:p>
            <a:r>
              <a:rPr lang="en-US" sz="3600" dirty="0"/>
              <a:t>Dual Credit Reporting &amp; campus </a:t>
            </a:r>
            <a:r>
              <a:rPr lang="en-US" sz="3600"/>
              <a:t>enrollment type</a:t>
            </a:r>
            <a:endParaRPr lang="en-US" sz="3600" dirty="0"/>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July 31, 2019 – August 1,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2019-2020 School Year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3CB9-58A6-464A-BBDC-EF1D52C673EE}"/>
              </a:ext>
            </a:extLst>
          </p:cNvPr>
          <p:cNvSpPr>
            <a:spLocks noGrp="1"/>
          </p:cNvSpPr>
          <p:nvPr>
            <p:ph type="title"/>
          </p:nvPr>
        </p:nvSpPr>
        <p:spPr>
          <a:xfrm>
            <a:off x="381000" y="0"/>
            <a:ext cx="7318757" cy="793820"/>
          </a:xfrm>
        </p:spPr>
        <p:txBody>
          <a:bodyPr>
            <a:normAutofit/>
          </a:bodyPr>
          <a:lstStyle/>
          <a:p>
            <a:r>
              <a:rPr lang="en-US" dirty="0"/>
              <a:t>CAMPUS-ENROLLMENT-TYPE-CODE (C219)</a:t>
            </a:r>
          </a:p>
        </p:txBody>
      </p:sp>
      <p:graphicFrame>
        <p:nvGraphicFramePr>
          <p:cNvPr id="4" name="Table 3">
            <a:extLst>
              <a:ext uri="{FF2B5EF4-FFF2-40B4-BE49-F238E27FC236}">
                <a16:creationId xmlns:a16="http://schemas.microsoft.com/office/drawing/2014/main" id="{4440CAE3-8536-4900-B963-681F804FB54D}"/>
              </a:ext>
            </a:extLst>
          </p:cNvPr>
          <p:cNvGraphicFramePr>
            <a:graphicFrameLocks noGrp="1"/>
          </p:cNvGraphicFramePr>
          <p:nvPr>
            <p:extLst>
              <p:ext uri="{D42A27DB-BD31-4B8C-83A1-F6EECF244321}">
                <p14:modId xmlns:p14="http://schemas.microsoft.com/office/powerpoint/2010/main" val="2563791796"/>
              </p:ext>
            </p:extLst>
          </p:nvPr>
        </p:nvGraphicFramePr>
        <p:xfrm>
          <a:off x="233172" y="1665041"/>
          <a:ext cx="8401050" cy="3393187"/>
        </p:xfrm>
        <a:graphic>
          <a:graphicData uri="http://schemas.openxmlformats.org/drawingml/2006/table">
            <a:tbl>
              <a:tblPr firstRow="1" firstCol="1" bandRow="1">
                <a:tableStyleId>{5C22544A-7EE6-4342-B048-85BDC9FD1C3A}</a:tableStyleId>
              </a:tblPr>
              <a:tblGrid>
                <a:gridCol w="599583">
                  <a:extLst>
                    <a:ext uri="{9D8B030D-6E8A-4147-A177-3AD203B41FA5}">
                      <a16:colId xmlns:a16="http://schemas.microsoft.com/office/drawing/2014/main" val="195684255"/>
                    </a:ext>
                  </a:extLst>
                </a:gridCol>
                <a:gridCol w="1361805">
                  <a:extLst>
                    <a:ext uri="{9D8B030D-6E8A-4147-A177-3AD203B41FA5}">
                      <a16:colId xmlns:a16="http://schemas.microsoft.com/office/drawing/2014/main" val="2861910175"/>
                    </a:ext>
                  </a:extLst>
                </a:gridCol>
                <a:gridCol w="2009394">
                  <a:extLst>
                    <a:ext uri="{9D8B030D-6E8A-4147-A177-3AD203B41FA5}">
                      <a16:colId xmlns:a16="http://schemas.microsoft.com/office/drawing/2014/main" val="3154590774"/>
                    </a:ext>
                  </a:extLst>
                </a:gridCol>
                <a:gridCol w="1378458">
                  <a:extLst>
                    <a:ext uri="{9D8B030D-6E8A-4147-A177-3AD203B41FA5}">
                      <a16:colId xmlns:a16="http://schemas.microsoft.com/office/drawing/2014/main" val="1381872673"/>
                    </a:ext>
                  </a:extLst>
                </a:gridCol>
                <a:gridCol w="2311146">
                  <a:extLst>
                    <a:ext uri="{9D8B030D-6E8A-4147-A177-3AD203B41FA5}">
                      <a16:colId xmlns:a16="http://schemas.microsoft.com/office/drawing/2014/main" val="3447617445"/>
                    </a:ext>
                  </a:extLst>
                </a:gridCol>
                <a:gridCol w="740664">
                  <a:extLst>
                    <a:ext uri="{9D8B030D-6E8A-4147-A177-3AD203B41FA5}">
                      <a16:colId xmlns:a16="http://schemas.microsoft.com/office/drawing/2014/main" val="1387353078"/>
                    </a:ext>
                  </a:extLst>
                </a:gridCol>
              </a:tblGrid>
              <a:tr h="210074">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gridSpan="2">
                  <a:txBody>
                    <a:bodyPr/>
                    <a:lstStyle/>
                    <a:p>
                      <a:pPr marL="0" marR="0">
                        <a:lnSpc>
                          <a:spcPct val="107000"/>
                        </a:lnSpc>
                        <a:spcBef>
                          <a:spcPts val="0"/>
                        </a:spcBef>
                        <a:spcAft>
                          <a:spcPts val="0"/>
                        </a:spcAft>
                      </a:pPr>
                      <a:r>
                        <a:rPr lang="en-US" sz="1400" dirty="0">
                          <a:effectLst/>
                        </a:rPr>
                        <a:t>As published on March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gridSpan="2">
                  <a:txBody>
                    <a:bodyPr/>
                    <a:lstStyle/>
                    <a:p>
                      <a:pPr marL="0" marR="0">
                        <a:lnSpc>
                          <a:spcPct val="107000"/>
                        </a:lnSpc>
                        <a:spcBef>
                          <a:spcPts val="0"/>
                        </a:spcBef>
                        <a:spcAft>
                          <a:spcPts val="0"/>
                        </a:spcAft>
                      </a:pPr>
                      <a:r>
                        <a:rPr lang="en-US" sz="1400" dirty="0">
                          <a:effectLst/>
                        </a:rPr>
                        <a:t>As published on July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rowSpan="2">
                  <a:txBody>
                    <a:bodyPr/>
                    <a:lstStyle/>
                    <a:p>
                      <a:pPr marL="0" marR="0">
                        <a:lnSpc>
                          <a:spcPct val="107000"/>
                        </a:lnSpc>
                        <a:spcBef>
                          <a:spcPts val="0"/>
                        </a:spcBef>
                        <a:spcAft>
                          <a:spcPts val="0"/>
                        </a:spcAft>
                      </a:pPr>
                      <a:r>
                        <a:rPr lang="en-US" sz="1400" dirty="0">
                          <a:effectLst/>
                        </a:rPr>
                        <a:t>New/</a:t>
                      </a:r>
                    </a:p>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417081144"/>
                  </a:ext>
                </a:extLst>
              </a:tr>
              <a:tr h="220123">
                <a:tc>
                  <a:txBody>
                    <a:bodyPr/>
                    <a:lstStyle/>
                    <a:p>
                      <a:pPr marL="0" marR="0">
                        <a:lnSpc>
                          <a:spcPct val="107000"/>
                        </a:lnSpc>
                        <a:spcBef>
                          <a:spcPts val="0"/>
                        </a:spcBef>
                        <a:spcAft>
                          <a:spcPts val="0"/>
                        </a:spcAft>
                      </a:pPr>
                      <a:r>
                        <a:rPr lang="en-US" sz="1400" dirty="0">
                          <a:effectLst/>
                        </a:rPr>
                        <a:t>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vMerge="1">
                  <a:txBody>
                    <a:bodyPr/>
                    <a:lstStyle/>
                    <a:p>
                      <a:endParaRPr lang="en-US"/>
                    </a:p>
                  </a:txBody>
                  <a:tcPr/>
                </a:tc>
                <a:extLst>
                  <a:ext uri="{0D108BD9-81ED-4DB2-BD59-A6C34878D82A}">
                    <a16:rowId xmlns:a16="http://schemas.microsoft.com/office/drawing/2014/main" val="3102905139"/>
                  </a:ext>
                </a:extLst>
              </a:tr>
              <a:tr h="870443">
                <a:tc>
                  <a:txBody>
                    <a:bodyPr/>
                    <a:lstStyle/>
                    <a:p>
                      <a:pPr marL="0" marR="0">
                        <a:lnSpc>
                          <a:spcPct val="107000"/>
                        </a:lnSpc>
                        <a:spcBef>
                          <a:spcPts val="0"/>
                        </a:spcBef>
                        <a:spcAft>
                          <a:spcPts val="0"/>
                        </a:spcAft>
                      </a:pPr>
                      <a:r>
                        <a:rPr lang="en-US" sz="1400" dirty="0">
                          <a:effectLst/>
                        </a:rPr>
                        <a:t>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Zoned Enrollment School (no transfers accepted)</a:t>
                      </a:r>
                      <a:endParaRPr lang="en-US" sz="1400" dirty="0">
                        <a:effectLst/>
                        <a:latin typeface="Calibri" panose="020F0502020204030204" pitchFamily="34" charset="0"/>
                        <a:ea typeface="+mn-ea"/>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School in which attendance is based on the student's home address.</a:t>
                      </a:r>
                      <a:endParaRPr lang="en-US" sz="1400" dirty="0">
                        <a:effectLst/>
                        <a:latin typeface="Calibri" panose="020F0502020204030204" pitchFamily="34" charset="0"/>
                        <a:ea typeface="+mn-ea"/>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Zoned School (no transfers accepted)</a:t>
                      </a:r>
                      <a:endParaRPr lang="en-US" sz="1400" dirty="0">
                        <a:effectLst/>
                        <a:latin typeface="Calibri" panose="020F0502020204030204" pitchFamily="34" charset="0"/>
                        <a:ea typeface="+mn-ea"/>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A school in which enrollment is based on the student's home address and transfers are not accepted.</a:t>
                      </a:r>
                      <a:endParaRPr lang="en-US" sz="1400" dirty="0">
                        <a:effectLst/>
                        <a:latin typeface="Calibri" panose="020F0502020204030204" pitchFamily="34" charset="0"/>
                        <a:ea typeface="+mn-ea"/>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123575857"/>
                  </a:ext>
                </a:extLst>
              </a:tr>
              <a:tr h="1750934">
                <a:tc>
                  <a:txBody>
                    <a:bodyPr/>
                    <a:lstStyle/>
                    <a:p>
                      <a:pPr marL="0" marR="0">
                        <a:lnSpc>
                          <a:spcPct val="107000"/>
                        </a:lnSpc>
                        <a:spcBef>
                          <a:spcPts val="0"/>
                        </a:spcBef>
                        <a:spcAft>
                          <a:spcPts val="0"/>
                        </a:spcAft>
                      </a:pPr>
                      <a:r>
                        <a:rPr lang="en-US" sz="1400" dirty="0">
                          <a:effectLst/>
                        </a:rPr>
                        <a:t>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Zoned Enrollment School (transfers accepted)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School in which attendance is based on the student's home address or allowance of transfer students from another zoned school or district.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Zoned School (transfers accepted)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A school in which enrollment is based on the student’s home address but transfers of students from other schools or districts are accepted, including the children of district employees. The school may accept inter- and/or intra-district transfers.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281107672"/>
                  </a:ext>
                </a:extLst>
              </a:tr>
            </a:tbl>
          </a:graphicData>
        </a:graphic>
      </p:graphicFrame>
      <p:sp>
        <p:nvSpPr>
          <p:cNvPr id="3" name="Slide Number Placeholder 2">
            <a:extLst>
              <a:ext uri="{FF2B5EF4-FFF2-40B4-BE49-F238E27FC236}">
                <a16:creationId xmlns:a16="http://schemas.microsoft.com/office/drawing/2014/main" id="{013A45AD-6FEE-42CD-A509-0F6BDF5A8EAC}"/>
              </a:ext>
            </a:extLst>
          </p:cNvPr>
          <p:cNvSpPr>
            <a:spLocks noGrp="1"/>
          </p:cNvSpPr>
          <p:nvPr>
            <p:ph type="sldNum" sz="quarter" idx="12"/>
          </p:nvPr>
        </p:nvSpPr>
        <p:spPr/>
        <p:txBody>
          <a:bodyPr/>
          <a:lstStyle/>
          <a:p>
            <a:fld id="{25037DA4-2335-4A87-8586-64B2BAB08211}" type="slidenum">
              <a:rPr lang="en-US" smtClean="0"/>
              <a:pPr/>
              <a:t>10</a:t>
            </a:fld>
            <a:endParaRPr lang="en-US" dirty="0"/>
          </a:p>
        </p:txBody>
      </p:sp>
    </p:spTree>
    <p:extLst>
      <p:ext uri="{BB962C8B-B14F-4D97-AF65-F5344CB8AC3E}">
        <p14:creationId xmlns:p14="http://schemas.microsoft.com/office/powerpoint/2010/main" val="302792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3CB9-58A6-464A-BBDC-EF1D52C673EE}"/>
              </a:ext>
            </a:extLst>
          </p:cNvPr>
          <p:cNvSpPr>
            <a:spLocks noGrp="1"/>
          </p:cNvSpPr>
          <p:nvPr>
            <p:ph type="title"/>
          </p:nvPr>
        </p:nvSpPr>
        <p:spPr>
          <a:xfrm>
            <a:off x="304800" y="76200"/>
            <a:ext cx="7318757" cy="793820"/>
          </a:xfrm>
        </p:spPr>
        <p:txBody>
          <a:bodyPr>
            <a:normAutofit/>
          </a:bodyPr>
          <a:lstStyle/>
          <a:p>
            <a:r>
              <a:rPr lang="en-US" dirty="0"/>
              <a:t>CAMPUS-ENROLLMENT-TYPE-CODE (C219)</a:t>
            </a:r>
          </a:p>
        </p:txBody>
      </p:sp>
      <p:graphicFrame>
        <p:nvGraphicFramePr>
          <p:cNvPr id="4" name="Table 3">
            <a:extLst>
              <a:ext uri="{FF2B5EF4-FFF2-40B4-BE49-F238E27FC236}">
                <a16:creationId xmlns:a16="http://schemas.microsoft.com/office/drawing/2014/main" id="{4440CAE3-8536-4900-B963-681F804FB54D}"/>
              </a:ext>
            </a:extLst>
          </p:cNvPr>
          <p:cNvGraphicFramePr>
            <a:graphicFrameLocks noGrp="1"/>
          </p:cNvGraphicFramePr>
          <p:nvPr>
            <p:extLst>
              <p:ext uri="{D42A27DB-BD31-4B8C-83A1-F6EECF244321}">
                <p14:modId xmlns:p14="http://schemas.microsoft.com/office/powerpoint/2010/main" val="1354396117"/>
              </p:ext>
            </p:extLst>
          </p:nvPr>
        </p:nvGraphicFramePr>
        <p:xfrm>
          <a:off x="233172" y="1665042"/>
          <a:ext cx="8401050" cy="3860102"/>
        </p:xfrm>
        <a:graphic>
          <a:graphicData uri="http://schemas.openxmlformats.org/drawingml/2006/table">
            <a:tbl>
              <a:tblPr firstRow="1" firstCol="1" bandRow="1">
                <a:tableStyleId>{5C22544A-7EE6-4342-B048-85BDC9FD1C3A}</a:tableStyleId>
              </a:tblPr>
              <a:tblGrid>
                <a:gridCol w="599583">
                  <a:extLst>
                    <a:ext uri="{9D8B030D-6E8A-4147-A177-3AD203B41FA5}">
                      <a16:colId xmlns:a16="http://schemas.microsoft.com/office/drawing/2014/main" val="195684255"/>
                    </a:ext>
                  </a:extLst>
                </a:gridCol>
                <a:gridCol w="1361805">
                  <a:extLst>
                    <a:ext uri="{9D8B030D-6E8A-4147-A177-3AD203B41FA5}">
                      <a16:colId xmlns:a16="http://schemas.microsoft.com/office/drawing/2014/main" val="2861910175"/>
                    </a:ext>
                  </a:extLst>
                </a:gridCol>
                <a:gridCol w="2009394">
                  <a:extLst>
                    <a:ext uri="{9D8B030D-6E8A-4147-A177-3AD203B41FA5}">
                      <a16:colId xmlns:a16="http://schemas.microsoft.com/office/drawing/2014/main" val="3154590774"/>
                    </a:ext>
                  </a:extLst>
                </a:gridCol>
                <a:gridCol w="1378458">
                  <a:extLst>
                    <a:ext uri="{9D8B030D-6E8A-4147-A177-3AD203B41FA5}">
                      <a16:colId xmlns:a16="http://schemas.microsoft.com/office/drawing/2014/main" val="1381872673"/>
                    </a:ext>
                  </a:extLst>
                </a:gridCol>
                <a:gridCol w="2311146">
                  <a:extLst>
                    <a:ext uri="{9D8B030D-6E8A-4147-A177-3AD203B41FA5}">
                      <a16:colId xmlns:a16="http://schemas.microsoft.com/office/drawing/2014/main" val="3447617445"/>
                    </a:ext>
                  </a:extLst>
                </a:gridCol>
                <a:gridCol w="740664">
                  <a:extLst>
                    <a:ext uri="{9D8B030D-6E8A-4147-A177-3AD203B41FA5}">
                      <a16:colId xmlns:a16="http://schemas.microsoft.com/office/drawing/2014/main" val="1387353078"/>
                    </a:ext>
                  </a:extLst>
                </a:gridCol>
              </a:tblGrid>
              <a:tr h="210074">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gridSpan="2">
                  <a:txBody>
                    <a:bodyPr/>
                    <a:lstStyle/>
                    <a:p>
                      <a:pPr marL="0" marR="0">
                        <a:lnSpc>
                          <a:spcPct val="107000"/>
                        </a:lnSpc>
                        <a:spcBef>
                          <a:spcPts val="0"/>
                        </a:spcBef>
                        <a:spcAft>
                          <a:spcPts val="0"/>
                        </a:spcAft>
                      </a:pPr>
                      <a:r>
                        <a:rPr lang="en-US" sz="1400" dirty="0">
                          <a:effectLst/>
                        </a:rPr>
                        <a:t>As published on March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gridSpan="2">
                  <a:txBody>
                    <a:bodyPr/>
                    <a:lstStyle/>
                    <a:p>
                      <a:pPr marL="0" marR="0">
                        <a:lnSpc>
                          <a:spcPct val="107000"/>
                        </a:lnSpc>
                        <a:spcBef>
                          <a:spcPts val="0"/>
                        </a:spcBef>
                        <a:spcAft>
                          <a:spcPts val="0"/>
                        </a:spcAft>
                      </a:pPr>
                      <a:r>
                        <a:rPr lang="en-US" sz="1400" dirty="0">
                          <a:effectLst/>
                        </a:rPr>
                        <a:t>As published on July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rowSpan="2">
                  <a:txBody>
                    <a:bodyPr/>
                    <a:lstStyle/>
                    <a:p>
                      <a:pPr marL="0" marR="0">
                        <a:lnSpc>
                          <a:spcPct val="107000"/>
                        </a:lnSpc>
                        <a:spcBef>
                          <a:spcPts val="0"/>
                        </a:spcBef>
                        <a:spcAft>
                          <a:spcPts val="0"/>
                        </a:spcAft>
                      </a:pPr>
                      <a:r>
                        <a:rPr lang="en-US" sz="1400" dirty="0">
                          <a:effectLst/>
                        </a:rPr>
                        <a:t>New/</a:t>
                      </a:r>
                    </a:p>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417081144"/>
                  </a:ext>
                </a:extLst>
              </a:tr>
              <a:tr h="220123">
                <a:tc>
                  <a:txBody>
                    <a:bodyPr/>
                    <a:lstStyle/>
                    <a:p>
                      <a:pPr marL="0" marR="0">
                        <a:lnSpc>
                          <a:spcPct val="107000"/>
                        </a:lnSpc>
                        <a:spcBef>
                          <a:spcPts val="0"/>
                        </a:spcBef>
                        <a:spcAft>
                          <a:spcPts val="0"/>
                        </a:spcAft>
                      </a:pPr>
                      <a:r>
                        <a:rPr lang="en-US" sz="1400" dirty="0">
                          <a:effectLst/>
                        </a:rPr>
                        <a:t>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vMerge="1">
                  <a:txBody>
                    <a:bodyPr/>
                    <a:lstStyle/>
                    <a:p>
                      <a:endParaRPr lang="en-US"/>
                    </a:p>
                  </a:txBody>
                  <a:tcPr/>
                </a:tc>
                <a:extLst>
                  <a:ext uri="{0D108BD9-81ED-4DB2-BD59-A6C34878D82A}">
                    <a16:rowId xmlns:a16="http://schemas.microsoft.com/office/drawing/2014/main" val="3102905139"/>
                  </a:ext>
                </a:extLst>
              </a:tr>
              <a:tr h="3291793">
                <a:tc>
                  <a:txBody>
                    <a:bodyPr/>
                    <a:lstStyle/>
                    <a:p>
                      <a:pPr marL="0" marR="0">
                        <a:lnSpc>
                          <a:spcPct val="107000"/>
                        </a:lnSpc>
                        <a:spcBef>
                          <a:spcPts val="0"/>
                        </a:spcBef>
                        <a:spcAft>
                          <a:spcPts val="0"/>
                        </a:spcAft>
                      </a:pPr>
                      <a:r>
                        <a:rPr lang="en-US" sz="1400" dirty="0">
                          <a:effectLst/>
                        </a:rPr>
                        <a:t>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Open Enrollment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School that allows enrollment to any student regardless of the home address.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Open Enrollment Charter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A charter school that prioritizes enrollment on the basis of geographic and residency considerations and may consider whether a student has documented history of a criminal offense, a juvenile court adjudication, or discipline problems under Subchapter A, Chapter 37. If an open-enrollment charter school specializing in performing arts, consideration may also be given to whether the student demonstrates artistic 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2845653018"/>
                  </a:ext>
                </a:extLst>
              </a:tr>
            </a:tbl>
          </a:graphicData>
        </a:graphic>
      </p:graphicFrame>
      <p:sp>
        <p:nvSpPr>
          <p:cNvPr id="3" name="Slide Number Placeholder 2">
            <a:extLst>
              <a:ext uri="{FF2B5EF4-FFF2-40B4-BE49-F238E27FC236}">
                <a16:creationId xmlns:a16="http://schemas.microsoft.com/office/drawing/2014/main" id="{C4D9C852-D0DE-4C30-8432-F62B16C978E9}"/>
              </a:ext>
            </a:extLst>
          </p:cNvPr>
          <p:cNvSpPr>
            <a:spLocks noGrp="1"/>
          </p:cNvSpPr>
          <p:nvPr>
            <p:ph type="sldNum" sz="quarter" idx="12"/>
          </p:nvPr>
        </p:nvSpPr>
        <p:spPr/>
        <p:txBody>
          <a:bodyPr/>
          <a:lstStyle/>
          <a:p>
            <a:fld id="{25037DA4-2335-4A87-8586-64B2BAB08211}" type="slidenum">
              <a:rPr lang="en-US" smtClean="0"/>
              <a:pPr/>
              <a:t>11</a:t>
            </a:fld>
            <a:endParaRPr lang="en-US" dirty="0"/>
          </a:p>
        </p:txBody>
      </p:sp>
    </p:spTree>
    <p:extLst>
      <p:ext uri="{BB962C8B-B14F-4D97-AF65-F5344CB8AC3E}">
        <p14:creationId xmlns:p14="http://schemas.microsoft.com/office/powerpoint/2010/main" val="979542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3CB9-58A6-464A-BBDC-EF1D52C673EE}"/>
              </a:ext>
            </a:extLst>
          </p:cNvPr>
          <p:cNvSpPr>
            <a:spLocks noGrp="1"/>
          </p:cNvSpPr>
          <p:nvPr>
            <p:ph type="title"/>
          </p:nvPr>
        </p:nvSpPr>
        <p:spPr>
          <a:xfrm>
            <a:off x="457200" y="76200"/>
            <a:ext cx="7318757" cy="793820"/>
          </a:xfrm>
        </p:spPr>
        <p:txBody>
          <a:bodyPr>
            <a:normAutofit/>
          </a:bodyPr>
          <a:lstStyle/>
          <a:p>
            <a:r>
              <a:rPr lang="en-US" dirty="0"/>
              <a:t>CAMPUS-ENROLLMENT-TYPE-CODE (C219)</a:t>
            </a:r>
          </a:p>
        </p:txBody>
      </p:sp>
      <p:graphicFrame>
        <p:nvGraphicFramePr>
          <p:cNvPr id="4" name="Table 3">
            <a:extLst>
              <a:ext uri="{FF2B5EF4-FFF2-40B4-BE49-F238E27FC236}">
                <a16:creationId xmlns:a16="http://schemas.microsoft.com/office/drawing/2014/main" id="{4440CAE3-8536-4900-B963-681F804FB54D}"/>
              </a:ext>
            </a:extLst>
          </p:cNvPr>
          <p:cNvGraphicFramePr>
            <a:graphicFrameLocks noGrp="1"/>
          </p:cNvGraphicFramePr>
          <p:nvPr>
            <p:extLst>
              <p:ext uri="{D42A27DB-BD31-4B8C-83A1-F6EECF244321}">
                <p14:modId xmlns:p14="http://schemas.microsoft.com/office/powerpoint/2010/main" val="2660704373"/>
              </p:ext>
            </p:extLst>
          </p:nvPr>
        </p:nvGraphicFramePr>
        <p:xfrm>
          <a:off x="233172" y="1665041"/>
          <a:ext cx="8401050" cy="2490407"/>
        </p:xfrm>
        <a:graphic>
          <a:graphicData uri="http://schemas.openxmlformats.org/drawingml/2006/table">
            <a:tbl>
              <a:tblPr firstRow="1" firstCol="1" bandRow="1">
                <a:tableStyleId>{5C22544A-7EE6-4342-B048-85BDC9FD1C3A}</a:tableStyleId>
              </a:tblPr>
              <a:tblGrid>
                <a:gridCol w="599583">
                  <a:extLst>
                    <a:ext uri="{9D8B030D-6E8A-4147-A177-3AD203B41FA5}">
                      <a16:colId xmlns:a16="http://schemas.microsoft.com/office/drawing/2014/main" val="195684255"/>
                    </a:ext>
                  </a:extLst>
                </a:gridCol>
                <a:gridCol w="1361805">
                  <a:extLst>
                    <a:ext uri="{9D8B030D-6E8A-4147-A177-3AD203B41FA5}">
                      <a16:colId xmlns:a16="http://schemas.microsoft.com/office/drawing/2014/main" val="2861910175"/>
                    </a:ext>
                  </a:extLst>
                </a:gridCol>
                <a:gridCol w="2009394">
                  <a:extLst>
                    <a:ext uri="{9D8B030D-6E8A-4147-A177-3AD203B41FA5}">
                      <a16:colId xmlns:a16="http://schemas.microsoft.com/office/drawing/2014/main" val="3154590774"/>
                    </a:ext>
                  </a:extLst>
                </a:gridCol>
                <a:gridCol w="1378458">
                  <a:extLst>
                    <a:ext uri="{9D8B030D-6E8A-4147-A177-3AD203B41FA5}">
                      <a16:colId xmlns:a16="http://schemas.microsoft.com/office/drawing/2014/main" val="1381872673"/>
                    </a:ext>
                  </a:extLst>
                </a:gridCol>
                <a:gridCol w="2311146">
                  <a:extLst>
                    <a:ext uri="{9D8B030D-6E8A-4147-A177-3AD203B41FA5}">
                      <a16:colId xmlns:a16="http://schemas.microsoft.com/office/drawing/2014/main" val="3447617445"/>
                    </a:ext>
                  </a:extLst>
                </a:gridCol>
                <a:gridCol w="740664">
                  <a:extLst>
                    <a:ext uri="{9D8B030D-6E8A-4147-A177-3AD203B41FA5}">
                      <a16:colId xmlns:a16="http://schemas.microsoft.com/office/drawing/2014/main" val="1387353078"/>
                    </a:ext>
                  </a:extLst>
                </a:gridCol>
              </a:tblGrid>
              <a:tr h="210074">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gridSpan="2">
                  <a:txBody>
                    <a:bodyPr/>
                    <a:lstStyle/>
                    <a:p>
                      <a:pPr marL="0" marR="0">
                        <a:lnSpc>
                          <a:spcPct val="107000"/>
                        </a:lnSpc>
                        <a:spcBef>
                          <a:spcPts val="0"/>
                        </a:spcBef>
                        <a:spcAft>
                          <a:spcPts val="0"/>
                        </a:spcAft>
                      </a:pPr>
                      <a:r>
                        <a:rPr lang="en-US" sz="1400" dirty="0">
                          <a:effectLst/>
                        </a:rPr>
                        <a:t>As published on March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gridSpan="2">
                  <a:txBody>
                    <a:bodyPr/>
                    <a:lstStyle/>
                    <a:p>
                      <a:pPr marL="0" marR="0">
                        <a:lnSpc>
                          <a:spcPct val="107000"/>
                        </a:lnSpc>
                        <a:spcBef>
                          <a:spcPts val="0"/>
                        </a:spcBef>
                        <a:spcAft>
                          <a:spcPts val="0"/>
                        </a:spcAft>
                      </a:pPr>
                      <a:r>
                        <a:rPr lang="en-US" sz="1400" dirty="0">
                          <a:effectLst/>
                        </a:rPr>
                        <a:t>As published on July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rowSpan="2">
                  <a:txBody>
                    <a:bodyPr/>
                    <a:lstStyle/>
                    <a:p>
                      <a:pPr marL="0" marR="0">
                        <a:lnSpc>
                          <a:spcPct val="107000"/>
                        </a:lnSpc>
                        <a:spcBef>
                          <a:spcPts val="0"/>
                        </a:spcBef>
                        <a:spcAft>
                          <a:spcPts val="0"/>
                        </a:spcAft>
                      </a:pPr>
                      <a:r>
                        <a:rPr lang="en-US" sz="1400" dirty="0">
                          <a:effectLst/>
                        </a:rPr>
                        <a:t>New/</a:t>
                      </a:r>
                    </a:p>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417081144"/>
                  </a:ext>
                </a:extLst>
              </a:tr>
              <a:tr h="220123">
                <a:tc>
                  <a:txBody>
                    <a:bodyPr/>
                    <a:lstStyle/>
                    <a:p>
                      <a:pPr marL="0" marR="0">
                        <a:lnSpc>
                          <a:spcPct val="107000"/>
                        </a:lnSpc>
                        <a:spcBef>
                          <a:spcPts val="0"/>
                        </a:spcBef>
                        <a:spcAft>
                          <a:spcPts val="0"/>
                        </a:spcAft>
                      </a:pPr>
                      <a:r>
                        <a:rPr lang="en-US" sz="1400" dirty="0">
                          <a:effectLst/>
                        </a:rPr>
                        <a:t>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vMerge="1">
                  <a:txBody>
                    <a:bodyPr/>
                    <a:lstStyle/>
                    <a:p>
                      <a:endParaRPr lang="en-US"/>
                    </a:p>
                  </a:txBody>
                  <a:tcPr/>
                </a:tc>
                <a:extLst>
                  <a:ext uri="{0D108BD9-81ED-4DB2-BD59-A6C34878D82A}">
                    <a16:rowId xmlns:a16="http://schemas.microsoft.com/office/drawing/2014/main" val="3102905139"/>
                  </a:ext>
                </a:extLst>
              </a:tr>
              <a:tr h="1971056">
                <a:tc>
                  <a:txBody>
                    <a:bodyPr/>
                    <a:lstStyle/>
                    <a:p>
                      <a:pPr marL="0" marR="0">
                        <a:lnSpc>
                          <a:spcPct val="107000"/>
                        </a:lnSpc>
                        <a:spcBef>
                          <a:spcPts val="0"/>
                        </a:spcBef>
                        <a:spcAft>
                          <a:spcPts val="0"/>
                        </a:spcAft>
                      </a:pPr>
                      <a:r>
                        <a:rPr lang="en-US" sz="1400" dirty="0">
                          <a:effectLst/>
                        </a:rPr>
                        <a:t>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Selective Enrollment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School that uses some sort of selective criteria (e.g., student grades, audition, interview) for determination of enrollment of all students. Enrollment in these schools may or may not be based on the student's home address.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Selective Enrollment School (Criteria-Based)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A school that uses some sort of selective criteria (e.g., student grades, audition, interview, portfolio) for enrollment determinations. Enrollment in these schools may or may not be based on the student’s home address.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855794789"/>
                  </a:ext>
                </a:extLst>
              </a:tr>
            </a:tbl>
          </a:graphicData>
        </a:graphic>
      </p:graphicFrame>
      <p:sp>
        <p:nvSpPr>
          <p:cNvPr id="3" name="Slide Number Placeholder 2">
            <a:extLst>
              <a:ext uri="{FF2B5EF4-FFF2-40B4-BE49-F238E27FC236}">
                <a16:creationId xmlns:a16="http://schemas.microsoft.com/office/drawing/2014/main" id="{5A7F1CE6-D3CE-454E-8D45-76C44B58E9E4}"/>
              </a:ext>
            </a:extLst>
          </p:cNvPr>
          <p:cNvSpPr>
            <a:spLocks noGrp="1"/>
          </p:cNvSpPr>
          <p:nvPr>
            <p:ph type="sldNum" sz="quarter" idx="12"/>
          </p:nvPr>
        </p:nvSpPr>
        <p:spPr/>
        <p:txBody>
          <a:bodyPr/>
          <a:lstStyle/>
          <a:p>
            <a:fld id="{25037DA4-2335-4A87-8586-64B2BAB08211}" type="slidenum">
              <a:rPr lang="en-US" smtClean="0"/>
              <a:pPr/>
              <a:t>12</a:t>
            </a:fld>
            <a:endParaRPr lang="en-US" dirty="0"/>
          </a:p>
        </p:txBody>
      </p:sp>
    </p:spTree>
    <p:extLst>
      <p:ext uri="{BB962C8B-B14F-4D97-AF65-F5344CB8AC3E}">
        <p14:creationId xmlns:p14="http://schemas.microsoft.com/office/powerpoint/2010/main" val="172123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3CB9-58A6-464A-BBDC-EF1D52C673EE}"/>
              </a:ext>
            </a:extLst>
          </p:cNvPr>
          <p:cNvSpPr>
            <a:spLocks noGrp="1"/>
          </p:cNvSpPr>
          <p:nvPr>
            <p:ph type="title"/>
          </p:nvPr>
        </p:nvSpPr>
        <p:spPr/>
        <p:txBody>
          <a:bodyPr>
            <a:normAutofit/>
          </a:bodyPr>
          <a:lstStyle/>
          <a:p>
            <a:r>
              <a:rPr lang="en-US" dirty="0"/>
              <a:t>CAMPUS-ENROLLMENT-TYPE-CODE (C219)</a:t>
            </a:r>
          </a:p>
        </p:txBody>
      </p:sp>
      <p:graphicFrame>
        <p:nvGraphicFramePr>
          <p:cNvPr id="4" name="Table 3">
            <a:extLst>
              <a:ext uri="{FF2B5EF4-FFF2-40B4-BE49-F238E27FC236}">
                <a16:creationId xmlns:a16="http://schemas.microsoft.com/office/drawing/2014/main" id="{4440CAE3-8536-4900-B963-681F804FB54D}"/>
              </a:ext>
            </a:extLst>
          </p:cNvPr>
          <p:cNvGraphicFramePr>
            <a:graphicFrameLocks noGrp="1"/>
          </p:cNvGraphicFramePr>
          <p:nvPr>
            <p:extLst>
              <p:ext uri="{D42A27DB-BD31-4B8C-83A1-F6EECF244321}">
                <p14:modId xmlns:p14="http://schemas.microsoft.com/office/powerpoint/2010/main" val="4277090417"/>
              </p:ext>
            </p:extLst>
          </p:nvPr>
        </p:nvGraphicFramePr>
        <p:xfrm>
          <a:off x="228600" y="1157033"/>
          <a:ext cx="8401050" cy="4543934"/>
        </p:xfrm>
        <a:graphic>
          <a:graphicData uri="http://schemas.openxmlformats.org/drawingml/2006/table">
            <a:tbl>
              <a:tblPr firstRow="1" firstCol="1" bandRow="1">
                <a:tableStyleId>{5C22544A-7EE6-4342-B048-85BDC9FD1C3A}</a:tableStyleId>
              </a:tblPr>
              <a:tblGrid>
                <a:gridCol w="599583">
                  <a:extLst>
                    <a:ext uri="{9D8B030D-6E8A-4147-A177-3AD203B41FA5}">
                      <a16:colId xmlns:a16="http://schemas.microsoft.com/office/drawing/2014/main" val="195684255"/>
                    </a:ext>
                  </a:extLst>
                </a:gridCol>
                <a:gridCol w="1361805">
                  <a:extLst>
                    <a:ext uri="{9D8B030D-6E8A-4147-A177-3AD203B41FA5}">
                      <a16:colId xmlns:a16="http://schemas.microsoft.com/office/drawing/2014/main" val="2861910175"/>
                    </a:ext>
                  </a:extLst>
                </a:gridCol>
                <a:gridCol w="2009394">
                  <a:extLst>
                    <a:ext uri="{9D8B030D-6E8A-4147-A177-3AD203B41FA5}">
                      <a16:colId xmlns:a16="http://schemas.microsoft.com/office/drawing/2014/main" val="3154590774"/>
                    </a:ext>
                  </a:extLst>
                </a:gridCol>
                <a:gridCol w="1378458">
                  <a:extLst>
                    <a:ext uri="{9D8B030D-6E8A-4147-A177-3AD203B41FA5}">
                      <a16:colId xmlns:a16="http://schemas.microsoft.com/office/drawing/2014/main" val="1381872673"/>
                    </a:ext>
                  </a:extLst>
                </a:gridCol>
                <a:gridCol w="2311146">
                  <a:extLst>
                    <a:ext uri="{9D8B030D-6E8A-4147-A177-3AD203B41FA5}">
                      <a16:colId xmlns:a16="http://schemas.microsoft.com/office/drawing/2014/main" val="3447617445"/>
                    </a:ext>
                  </a:extLst>
                </a:gridCol>
                <a:gridCol w="740664">
                  <a:extLst>
                    <a:ext uri="{9D8B030D-6E8A-4147-A177-3AD203B41FA5}">
                      <a16:colId xmlns:a16="http://schemas.microsoft.com/office/drawing/2014/main" val="1387353078"/>
                    </a:ext>
                  </a:extLst>
                </a:gridCol>
              </a:tblGrid>
              <a:tr h="210074">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gridSpan="2">
                  <a:txBody>
                    <a:bodyPr/>
                    <a:lstStyle/>
                    <a:p>
                      <a:pPr marL="0" marR="0">
                        <a:lnSpc>
                          <a:spcPct val="107000"/>
                        </a:lnSpc>
                        <a:spcBef>
                          <a:spcPts val="0"/>
                        </a:spcBef>
                        <a:spcAft>
                          <a:spcPts val="0"/>
                        </a:spcAft>
                      </a:pPr>
                      <a:r>
                        <a:rPr lang="en-US" sz="1400" dirty="0">
                          <a:effectLst/>
                        </a:rPr>
                        <a:t>As published on March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gridSpan="2">
                  <a:txBody>
                    <a:bodyPr/>
                    <a:lstStyle/>
                    <a:p>
                      <a:pPr marL="0" marR="0">
                        <a:lnSpc>
                          <a:spcPct val="107000"/>
                        </a:lnSpc>
                        <a:spcBef>
                          <a:spcPts val="0"/>
                        </a:spcBef>
                        <a:spcAft>
                          <a:spcPts val="0"/>
                        </a:spcAft>
                      </a:pPr>
                      <a:r>
                        <a:rPr lang="en-US" sz="1400" dirty="0">
                          <a:effectLst/>
                        </a:rPr>
                        <a:t>As published on July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rowSpan="2">
                  <a:txBody>
                    <a:bodyPr/>
                    <a:lstStyle/>
                    <a:p>
                      <a:pPr marL="0" marR="0">
                        <a:lnSpc>
                          <a:spcPct val="107000"/>
                        </a:lnSpc>
                        <a:spcBef>
                          <a:spcPts val="0"/>
                        </a:spcBef>
                        <a:spcAft>
                          <a:spcPts val="0"/>
                        </a:spcAft>
                      </a:pPr>
                      <a:r>
                        <a:rPr lang="en-US" sz="1400" dirty="0">
                          <a:effectLst/>
                        </a:rPr>
                        <a:t>New/</a:t>
                      </a:r>
                    </a:p>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417081144"/>
                  </a:ext>
                </a:extLst>
              </a:tr>
              <a:tr h="220123">
                <a:tc>
                  <a:txBody>
                    <a:bodyPr/>
                    <a:lstStyle/>
                    <a:p>
                      <a:pPr marL="0" marR="0">
                        <a:lnSpc>
                          <a:spcPct val="107000"/>
                        </a:lnSpc>
                        <a:spcBef>
                          <a:spcPts val="0"/>
                        </a:spcBef>
                        <a:spcAft>
                          <a:spcPts val="0"/>
                        </a:spcAft>
                      </a:pPr>
                      <a:r>
                        <a:rPr lang="en-US" sz="1400" dirty="0">
                          <a:effectLst/>
                        </a:rPr>
                        <a:t>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vMerge="1">
                  <a:txBody>
                    <a:bodyPr/>
                    <a:lstStyle/>
                    <a:p>
                      <a:endParaRPr lang="en-US"/>
                    </a:p>
                  </a:txBody>
                  <a:tcPr/>
                </a:tc>
                <a:extLst>
                  <a:ext uri="{0D108BD9-81ED-4DB2-BD59-A6C34878D82A}">
                    <a16:rowId xmlns:a16="http://schemas.microsoft.com/office/drawing/2014/main" val="3102905139"/>
                  </a:ext>
                </a:extLst>
              </a:tr>
              <a:tr h="1530811">
                <a:tc>
                  <a:txBody>
                    <a:bodyPr/>
                    <a:lstStyle/>
                    <a:p>
                      <a:pPr marL="0" marR="0">
                        <a:lnSpc>
                          <a:spcPct val="107000"/>
                        </a:lnSpc>
                        <a:spcBef>
                          <a:spcPts val="0"/>
                        </a:spcBef>
                        <a:spcAft>
                          <a:spcPts val="0"/>
                        </a:spcAft>
                      </a:pPr>
                      <a:r>
                        <a:rPr lang="en-US" sz="1400" dirty="0">
                          <a:effectLst/>
                        </a:rPr>
                        <a:t>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Blended Enrollment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School that bases enrollment on a combination of zoned enrollment, open enrollment, and/or selective enrollment.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Combined Enrollment Type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kern="1200" dirty="0">
                          <a:solidFill>
                            <a:schemeClr val="dk1"/>
                          </a:solidFill>
                          <a:effectLst/>
                          <a:latin typeface="+mn-lt"/>
                          <a:ea typeface="+mn-ea"/>
                          <a:cs typeface="+mn-cs"/>
                        </a:rPr>
                        <a:t>A school in which enrollment is based on two or more of these five enrollment types:  </a:t>
                      </a:r>
                    </a:p>
                    <a:p>
                      <a:pPr marL="0" marR="0">
                        <a:lnSpc>
                          <a:spcPct val="107000"/>
                        </a:lnSpc>
                        <a:spcBef>
                          <a:spcPts val="0"/>
                        </a:spcBef>
                        <a:spcAft>
                          <a:spcPts val="0"/>
                        </a:spcAft>
                      </a:pPr>
                      <a:r>
                        <a:rPr lang="en-US" sz="1400" kern="1200" dirty="0">
                          <a:solidFill>
                            <a:schemeClr val="dk1"/>
                          </a:solidFill>
                          <a:effectLst/>
                          <a:latin typeface="+mn-lt"/>
                          <a:ea typeface="+mn-ea"/>
                          <a:cs typeface="+mn-cs"/>
                        </a:rPr>
                        <a:t>- Zoned Enrollment School (no transfers accepted)</a:t>
                      </a:r>
                    </a:p>
                    <a:p>
                      <a:pPr marL="0" marR="0">
                        <a:lnSpc>
                          <a:spcPct val="107000"/>
                        </a:lnSpc>
                        <a:spcBef>
                          <a:spcPts val="0"/>
                        </a:spcBef>
                        <a:spcAft>
                          <a:spcPts val="0"/>
                        </a:spcAft>
                      </a:pPr>
                      <a:r>
                        <a:rPr lang="en-US" sz="1400" kern="1200" dirty="0">
                          <a:solidFill>
                            <a:schemeClr val="dk1"/>
                          </a:solidFill>
                          <a:effectLst/>
                          <a:latin typeface="+mn-lt"/>
                          <a:ea typeface="+mn-ea"/>
                          <a:cs typeface="+mn-cs"/>
                        </a:rPr>
                        <a:t>- Zoned Enrollment School (transfers accepted)</a:t>
                      </a:r>
                    </a:p>
                    <a:p>
                      <a:pPr marL="0" marR="0">
                        <a:lnSpc>
                          <a:spcPct val="107000"/>
                        </a:lnSpc>
                        <a:spcBef>
                          <a:spcPts val="0"/>
                        </a:spcBef>
                        <a:spcAft>
                          <a:spcPts val="0"/>
                        </a:spcAft>
                      </a:pPr>
                      <a:r>
                        <a:rPr lang="en-US" sz="1400" kern="1200" dirty="0">
                          <a:solidFill>
                            <a:schemeClr val="dk1"/>
                          </a:solidFill>
                          <a:effectLst/>
                          <a:latin typeface="+mn-lt"/>
                          <a:ea typeface="+mn-ea"/>
                          <a:cs typeface="+mn-cs"/>
                        </a:rPr>
                        <a:t>- Open Enrollment Charter School</a:t>
                      </a:r>
                    </a:p>
                    <a:p>
                      <a:pPr marL="0" marR="0">
                        <a:lnSpc>
                          <a:spcPct val="107000"/>
                        </a:lnSpc>
                        <a:spcBef>
                          <a:spcPts val="0"/>
                        </a:spcBef>
                        <a:spcAft>
                          <a:spcPts val="0"/>
                        </a:spcAft>
                      </a:pPr>
                      <a:r>
                        <a:rPr lang="en-US" sz="1400" kern="1200" dirty="0">
                          <a:solidFill>
                            <a:schemeClr val="dk1"/>
                          </a:solidFill>
                          <a:effectLst/>
                          <a:latin typeface="+mn-lt"/>
                          <a:ea typeface="+mn-ea"/>
                          <a:cs typeface="+mn-cs"/>
                        </a:rPr>
                        <a:t>- Selective Enrollment School (Criteria-Based)</a:t>
                      </a:r>
                    </a:p>
                    <a:p>
                      <a:pPr marL="0" marR="0">
                        <a:lnSpc>
                          <a:spcPct val="107000"/>
                        </a:lnSpc>
                        <a:spcBef>
                          <a:spcPts val="0"/>
                        </a:spcBef>
                        <a:spcAft>
                          <a:spcPts val="0"/>
                        </a:spcAft>
                      </a:pPr>
                      <a:r>
                        <a:rPr lang="en-US" sz="1400" kern="1200" dirty="0">
                          <a:solidFill>
                            <a:schemeClr val="dk1"/>
                          </a:solidFill>
                          <a:effectLst/>
                          <a:latin typeface="+mn-lt"/>
                          <a:ea typeface="+mn-ea"/>
                          <a:cs typeface="+mn-cs"/>
                        </a:rPr>
                        <a:t>- Selective Enrollment School (Special Program-Based)</a:t>
                      </a:r>
                    </a:p>
                    <a:p>
                      <a:pPr marL="0" marR="0">
                        <a:lnSpc>
                          <a:spcPct val="107000"/>
                        </a:lnSpc>
                        <a:spcBef>
                          <a:spcPts val="0"/>
                        </a:spcBef>
                        <a:spcAft>
                          <a:spcPts val="0"/>
                        </a:spcAft>
                      </a:pPr>
                      <a:endParaRPr lang="en-US" sz="1400" kern="1200" dirty="0">
                        <a:solidFill>
                          <a:schemeClr val="dk1"/>
                        </a:solidFill>
                        <a:effectLst/>
                        <a:latin typeface="+mn-lt"/>
                        <a:ea typeface="+mn-ea"/>
                        <a:cs typeface="+mn-cs"/>
                      </a:endParaRPr>
                    </a:p>
                    <a:p>
                      <a:pPr marL="0" marR="0">
                        <a:lnSpc>
                          <a:spcPct val="107000"/>
                        </a:lnSpc>
                        <a:spcBef>
                          <a:spcPts val="0"/>
                        </a:spcBef>
                        <a:spcAft>
                          <a:spcPts val="0"/>
                        </a:spcAft>
                      </a:pPr>
                      <a:r>
                        <a:rPr lang="en-US" sz="1400" kern="1200" dirty="0">
                          <a:solidFill>
                            <a:schemeClr val="dk1"/>
                          </a:solidFill>
                          <a:effectLst/>
                          <a:latin typeface="+mn-lt"/>
                          <a:ea typeface="+mn-ea"/>
                          <a:cs typeface="+mn-cs"/>
                        </a:rPr>
                        <a:t>(e.g., a school which houses both a selective enrollment program and a zoned school on the same campus).</a:t>
                      </a:r>
                    </a:p>
                  </a:txBody>
                  <a:tcPr marL="27530" marR="27530" marT="0" marB="0"/>
                </a:tc>
                <a:tc>
                  <a:txBody>
                    <a:bodyPr/>
                    <a:lstStyle/>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2699531526"/>
                  </a:ext>
                </a:extLst>
              </a:tr>
            </a:tbl>
          </a:graphicData>
        </a:graphic>
      </p:graphicFrame>
      <p:sp>
        <p:nvSpPr>
          <p:cNvPr id="3" name="Slide Number Placeholder 2">
            <a:extLst>
              <a:ext uri="{FF2B5EF4-FFF2-40B4-BE49-F238E27FC236}">
                <a16:creationId xmlns:a16="http://schemas.microsoft.com/office/drawing/2014/main" id="{A4DDFF67-A1C6-47CA-9079-BFD97B6F1513}"/>
              </a:ext>
            </a:extLst>
          </p:cNvPr>
          <p:cNvSpPr>
            <a:spLocks noGrp="1"/>
          </p:cNvSpPr>
          <p:nvPr>
            <p:ph type="sldNum" sz="quarter" idx="12"/>
          </p:nvPr>
        </p:nvSpPr>
        <p:spPr/>
        <p:txBody>
          <a:bodyPr/>
          <a:lstStyle/>
          <a:p>
            <a:fld id="{25037DA4-2335-4A87-8586-64B2BAB08211}" type="slidenum">
              <a:rPr lang="en-US" smtClean="0"/>
              <a:pPr/>
              <a:t>13</a:t>
            </a:fld>
            <a:endParaRPr lang="en-US" dirty="0"/>
          </a:p>
        </p:txBody>
      </p:sp>
    </p:spTree>
    <p:extLst>
      <p:ext uri="{BB962C8B-B14F-4D97-AF65-F5344CB8AC3E}">
        <p14:creationId xmlns:p14="http://schemas.microsoft.com/office/powerpoint/2010/main" val="57249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3CB9-58A6-464A-BBDC-EF1D52C673EE}"/>
              </a:ext>
            </a:extLst>
          </p:cNvPr>
          <p:cNvSpPr>
            <a:spLocks noGrp="1"/>
          </p:cNvSpPr>
          <p:nvPr>
            <p:ph type="title"/>
          </p:nvPr>
        </p:nvSpPr>
        <p:spPr/>
        <p:txBody>
          <a:bodyPr>
            <a:normAutofit/>
          </a:bodyPr>
          <a:lstStyle/>
          <a:p>
            <a:r>
              <a:rPr lang="en-US" dirty="0"/>
              <a:t>CAMPUS-ENROLLMENT-TYPE-CODE (C219)</a:t>
            </a:r>
          </a:p>
        </p:txBody>
      </p:sp>
      <p:graphicFrame>
        <p:nvGraphicFramePr>
          <p:cNvPr id="4" name="Table 3">
            <a:extLst>
              <a:ext uri="{FF2B5EF4-FFF2-40B4-BE49-F238E27FC236}">
                <a16:creationId xmlns:a16="http://schemas.microsoft.com/office/drawing/2014/main" id="{4440CAE3-8536-4900-B963-681F804FB54D}"/>
              </a:ext>
            </a:extLst>
          </p:cNvPr>
          <p:cNvGraphicFramePr>
            <a:graphicFrameLocks noGrp="1"/>
          </p:cNvGraphicFramePr>
          <p:nvPr>
            <p:extLst>
              <p:ext uri="{D42A27DB-BD31-4B8C-83A1-F6EECF244321}">
                <p14:modId xmlns:p14="http://schemas.microsoft.com/office/powerpoint/2010/main" val="91890586"/>
              </p:ext>
            </p:extLst>
          </p:nvPr>
        </p:nvGraphicFramePr>
        <p:xfrm>
          <a:off x="304800" y="1143000"/>
          <a:ext cx="8401050" cy="4316667"/>
        </p:xfrm>
        <a:graphic>
          <a:graphicData uri="http://schemas.openxmlformats.org/drawingml/2006/table">
            <a:tbl>
              <a:tblPr firstRow="1" firstCol="1" bandRow="1">
                <a:tableStyleId>{5C22544A-7EE6-4342-B048-85BDC9FD1C3A}</a:tableStyleId>
              </a:tblPr>
              <a:tblGrid>
                <a:gridCol w="599583">
                  <a:extLst>
                    <a:ext uri="{9D8B030D-6E8A-4147-A177-3AD203B41FA5}">
                      <a16:colId xmlns:a16="http://schemas.microsoft.com/office/drawing/2014/main" val="195684255"/>
                    </a:ext>
                  </a:extLst>
                </a:gridCol>
                <a:gridCol w="1108059">
                  <a:extLst>
                    <a:ext uri="{9D8B030D-6E8A-4147-A177-3AD203B41FA5}">
                      <a16:colId xmlns:a16="http://schemas.microsoft.com/office/drawing/2014/main" val="2861910175"/>
                    </a:ext>
                  </a:extLst>
                </a:gridCol>
                <a:gridCol w="2263140">
                  <a:extLst>
                    <a:ext uri="{9D8B030D-6E8A-4147-A177-3AD203B41FA5}">
                      <a16:colId xmlns:a16="http://schemas.microsoft.com/office/drawing/2014/main" val="3154590774"/>
                    </a:ext>
                  </a:extLst>
                </a:gridCol>
                <a:gridCol w="980694">
                  <a:extLst>
                    <a:ext uri="{9D8B030D-6E8A-4147-A177-3AD203B41FA5}">
                      <a16:colId xmlns:a16="http://schemas.microsoft.com/office/drawing/2014/main" val="1381872673"/>
                    </a:ext>
                  </a:extLst>
                </a:gridCol>
                <a:gridCol w="2708910">
                  <a:extLst>
                    <a:ext uri="{9D8B030D-6E8A-4147-A177-3AD203B41FA5}">
                      <a16:colId xmlns:a16="http://schemas.microsoft.com/office/drawing/2014/main" val="3447617445"/>
                    </a:ext>
                  </a:extLst>
                </a:gridCol>
                <a:gridCol w="740664">
                  <a:extLst>
                    <a:ext uri="{9D8B030D-6E8A-4147-A177-3AD203B41FA5}">
                      <a16:colId xmlns:a16="http://schemas.microsoft.com/office/drawing/2014/main" val="1387353078"/>
                    </a:ext>
                  </a:extLst>
                </a:gridCol>
              </a:tblGrid>
              <a:tr h="210074">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gridSpan="2">
                  <a:txBody>
                    <a:bodyPr/>
                    <a:lstStyle/>
                    <a:p>
                      <a:pPr marL="0" marR="0">
                        <a:lnSpc>
                          <a:spcPct val="107000"/>
                        </a:lnSpc>
                        <a:spcBef>
                          <a:spcPts val="0"/>
                        </a:spcBef>
                        <a:spcAft>
                          <a:spcPts val="0"/>
                        </a:spcAft>
                      </a:pPr>
                      <a:r>
                        <a:rPr lang="en-US" sz="1400" dirty="0">
                          <a:effectLst/>
                        </a:rPr>
                        <a:t>As published on March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gridSpan="2">
                  <a:txBody>
                    <a:bodyPr/>
                    <a:lstStyle/>
                    <a:p>
                      <a:pPr marL="0" marR="0">
                        <a:lnSpc>
                          <a:spcPct val="107000"/>
                        </a:lnSpc>
                        <a:spcBef>
                          <a:spcPts val="0"/>
                        </a:spcBef>
                        <a:spcAft>
                          <a:spcPts val="0"/>
                        </a:spcAft>
                      </a:pPr>
                      <a:r>
                        <a:rPr lang="en-US" sz="1400" dirty="0">
                          <a:effectLst/>
                        </a:rPr>
                        <a:t>As published on July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rowSpan="2">
                  <a:txBody>
                    <a:bodyPr/>
                    <a:lstStyle/>
                    <a:p>
                      <a:pPr marL="0" marR="0">
                        <a:lnSpc>
                          <a:spcPct val="107000"/>
                        </a:lnSpc>
                        <a:spcBef>
                          <a:spcPts val="0"/>
                        </a:spcBef>
                        <a:spcAft>
                          <a:spcPts val="0"/>
                        </a:spcAft>
                      </a:pPr>
                      <a:r>
                        <a:rPr lang="en-US" sz="1400" dirty="0">
                          <a:effectLst/>
                        </a:rPr>
                        <a:t>New/</a:t>
                      </a:r>
                    </a:p>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417081144"/>
                  </a:ext>
                </a:extLst>
              </a:tr>
              <a:tr h="220123">
                <a:tc>
                  <a:txBody>
                    <a:bodyPr/>
                    <a:lstStyle/>
                    <a:p>
                      <a:pPr marL="0" marR="0">
                        <a:lnSpc>
                          <a:spcPct val="107000"/>
                        </a:lnSpc>
                        <a:spcBef>
                          <a:spcPts val="0"/>
                        </a:spcBef>
                        <a:spcAft>
                          <a:spcPts val="0"/>
                        </a:spcAft>
                      </a:pPr>
                      <a:r>
                        <a:rPr lang="en-US" sz="1400" dirty="0">
                          <a:effectLst/>
                        </a:rPr>
                        <a:t>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vMerge="1">
                  <a:txBody>
                    <a:bodyPr/>
                    <a:lstStyle/>
                    <a:p>
                      <a:endParaRPr lang="en-US"/>
                    </a:p>
                  </a:txBody>
                  <a:tcPr/>
                </a:tc>
                <a:extLst>
                  <a:ext uri="{0D108BD9-81ED-4DB2-BD59-A6C34878D82A}">
                    <a16:rowId xmlns:a16="http://schemas.microsoft.com/office/drawing/2014/main" val="3102905139"/>
                  </a:ext>
                </a:extLst>
              </a:tr>
              <a:tr h="3291793">
                <a:tc>
                  <a:txBody>
                    <a:bodyPr/>
                    <a:lstStyle/>
                    <a:p>
                      <a:pPr marL="0" marR="0">
                        <a:lnSpc>
                          <a:spcPct val="107000"/>
                        </a:lnSpc>
                        <a:spcBef>
                          <a:spcPts val="0"/>
                        </a:spcBef>
                        <a:spcAft>
                          <a:spcPts val="0"/>
                        </a:spcAft>
                      </a:pPr>
                      <a:r>
                        <a:rPr lang="en-US" sz="1400" dirty="0">
                          <a:effectLst/>
                        </a:rPr>
                        <a:t>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ISS/DAEP/</a:t>
                      </a:r>
                    </a:p>
                    <a:p>
                      <a:pPr marL="0" marR="0">
                        <a:lnSpc>
                          <a:spcPct val="107000"/>
                        </a:lnSpc>
                        <a:spcBef>
                          <a:spcPts val="0"/>
                        </a:spcBef>
                        <a:spcAft>
                          <a:spcPts val="0"/>
                        </a:spcAft>
                      </a:pPr>
                      <a:r>
                        <a:rPr lang="en-US" sz="1400" dirty="0">
                          <a:effectLst/>
                        </a:rPr>
                        <a:t>JJAEP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School that enrolls students for express purpose of disciplinary removals (ISS, DAEP, or JJAEP).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Special Assignment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A school in which students are ordered to attend by a juvenile court, juvenile board, or any other governmental entity (e.g., residential treatment facility, Texas Juvenile Justice Department, juvenile justice alternative education program, disciplinary alternative education program). Enrollment in these schools may or may not be based on the student’s home address. This school may be operated by an open enrollment charter school or an independent school district. This enrollment type may not be included in the Combined Enrollment Type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238740136"/>
                  </a:ext>
                </a:extLst>
              </a:tr>
            </a:tbl>
          </a:graphicData>
        </a:graphic>
      </p:graphicFrame>
      <p:sp>
        <p:nvSpPr>
          <p:cNvPr id="3" name="Slide Number Placeholder 2">
            <a:extLst>
              <a:ext uri="{FF2B5EF4-FFF2-40B4-BE49-F238E27FC236}">
                <a16:creationId xmlns:a16="http://schemas.microsoft.com/office/drawing/2014/main" id="{60065B2C-D42C-43E1-9513-14ABF296A20A}"/>
              </a:ext>
            </a:extLst>
          </p:cNvPr>
          <p:cNvSpPr>
            <a:spLocks noGrp="1"/>
          </p:cNvSpPr>
          <p:nvPr>
            <p:ph type="sldNum" sz="quarter" idx="12"/>
          </p:nvPr>
        </p:nvSpPr>
        <p:spPr/>
        <p:txBody>
          <a:bodyPr/>
          <a:lstStyle/>
          <a:p>
            <a:fld id="{25037DA4-2335-4A87-8586-64B2BAB08211}" type="slidenum">
              <a:rPr lang="en-US" smtClean="0"/>
              <a:pPr/>
              <a:t>14</a:t>
            </a:fld>
            <a:endParaRPr lang="en-US" dirty="0"/>
          </a:p>
        </p:txBody>
      </p:sp>
    </p:spTree>
    <p:extLst>
      <p:ext uri="{BB962C8B-B14F-4D97-AF65-F5344CB8AC3E}">
        <p14:creationId xmlns:p14="http://schemas.microsoft.com/office/powerpoint/2010/main" val="106737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3CB9-58A6-464A-BBDC-EF1D52C673EE}"/>
              </a:ext>
            </a:extLst>
          </p:cNvPr>
          <p:cNvSpPr>
            <a:spLocks noGrp="1"/>
          </p:cNvSpPr>
          <p:nvPr>
            <p:ph type="title"/>
          </p:nvPr>
        </p:nvSpPr>
        <p:spPr/>
        <p:txBody>
          <a:bodyPr>
            <a:normAutofit/>
          </a:bodyPr>
          <a:lstStyle/>
          <a:p>
            <a:r>
              <a:rPr lang="en-US" dirty="0"/>
              <a:t>CAMPUS-ENROLLMENT-TYPE-CODE (C219)</a:t>
            </a:r>
          </a:p>
        </p:txBody>
      </p:sp>
      <p:graphicFrame>
        <p:nvGraphicFramePr>
          <p:cNvPr id="4" name="Table 3">
            <a:extLst>
              <a:ext uri="{FF2B5EF4-FFF2-40B4-BE49-F238E27FC236}">
                <a16:creationId xmlns:a16="http://schemas.microsoft.com/office/drawing/2014/main" id="{4440CAE3-8536-4900-B963-681F804FB54D}"/>
              </a:ext>
            </a:extLst>
          </p:cNvPr>
          <p:cNvGraphicFramePr>
            <a:graphicFrameLocks noGrp="1"/>
          </p:cNvGraphicFramePr>
          <p:nvPr>
            <p:extLst>
              <p:ext uri="{D42A27DB-BD31-4B8C-83A1-F6EECF244321}">
                <p14:modId xmlns:p14="http://schemas.microsoft.com/office/powerpoint/2010/main" val="253353787"/>
              </p:ext>
            </p:extLst>
          </p:nvPr>
        </p:nvGraphicFramePr>
        <p:xfrm>
          <a:off x="233172" y="1665041"/>
          <a:ext cx="8401050" cy="3175255"/>
        </p:xfrm>
        <a:graphic>
          <a:graphicData uri="http://schemas.openxmlformats.org/drawingml/2006/table">
            <a:tbl>
              <a:tblPr firstRow="1" firstCol="1" bandRow="1">
                <a:tableStyleId>{5C22544A-7EE6-4342-B048-85BDC9FD1C3A}</a:tableStyleId>
              </a:tblPr>
              <a:tblGrid>
                <a:gridCol w="599583">
                  <a:extLst>
                    <a:ext uri="{9D8B030D-6E8A-4147-A177-3AD203B41FA5}">
                      <a16:colId xmlns:a16="http://schemas.microsoft.com/office/drawing/2014/main" val="195684255"/>
                    </a:ext>
                  </a:extLst>
                </a:gridCol>
                <a:gridCol w="1361805">
                  <a:extLst>
                    <a:ext uri="{9D8B030D-6E8A-4147-A177-3AD203B41FA5}">
                      <a16:colId xmlns:a16="http://schemas.microsoft.com/office/drawing/2014/main" val="2861910175"/>
                    </a:ext>
                  </a:extLst>
                </a:gridCol>
                <a:gridCol w="2009394">
                  <a:extLst>
                    <a:ext uri="{9D8B030D-6E8A-4147-A177-3AD203B41FA5}">
                      <a16:colId xmlns:a16="http://schemas.microsoft.com/office/drawing/2014/main" val="3154590774"/>
                    </a:ext>
                  </a:extLst>
                </a:gridCol>
                <a:gridCol w="1378458">
                  <a:extLst>
                    <a:ext uri="{9D8B030D-6E8A-4147-A177-3AD203B41FA5}">
                      <a16:colId xmlns:a16="http://schemas.microsoft.com/office/drawing/2014/main" val="1381872673"/>
                    </a:ext>
                  </a:extLst>
                </a:gridCol>
                <a:gridCol w="2311146">
                  <a:extLst>
                    <a:ext uri="{9D8B030D-6E8A-4147-A177-3AD203B41FA5}">
                      <a16:colId xmlns:a16="http://schemas.microsoft.com/office/drawing/2014/main" val="3447617445"/>
                    </a:ext>
                  </a:extLst>
                </a:gridCol>
                <a:gridCol w="740664">
                  <a:extLst>
                    <a:ext uri="{9D8B030D-6E8A-4147-A177-3AD203B41FA5}">
                      <a16:colId xmlns:a16="http://schemas.microsoft.com/office/drawing/2014/main" val="1387353078"/>
                    </a:ext>
                  </a:extLst>
                </a:gridCol>
              </a:tblGrid>
              <a:tr h="210074">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gridSpan="2">
                  <a:txBody>
                    <a:bodyPr/>
                    <a:lstStyle/>
                    <a:p>
                      <a:pPr marL="0" marR="0">
                        <a:lnSpc>
                          <a:spcPct val="107000"/>
                        </a:lnSpc>
                        <a:spcBef>
                          <a:spcPts val="0"/>
                        </a:spcBef>
                        <a:spcAft>
                          <a:spcPts val="0"/>
                        </a:spcAft>
                      </a:pPr>
                      <a:r>
                        <a:rPr lang="en-US" sz="1400" dirty="0">
                          <a:effectLst/>
                        </a:rPr>
                        <a:t>As published on March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gridSpan="2">
                  <a:txBody>
                    <a:bodyPr/>
                    <a:lstStyle/>
                    <a:p>
                      <a:pPr marL="0" marR="0">
                        <a:lnSpc>
                          <a:spcPct val="107000"/>
                        </a:lnSpc>
                        <a:spcBef>
                          <a:spcPts val="0"/>
                        </a:spcBef>
                        <a:spcAft>
                          <a:spcPts val="0"/>
                        </a:spcAft>
                      </a:pPr>
                      <a:r>
                        <a:rPr lang="en-US" sz="1400" dirty="0">
                          <a:effectLst/>
                        </a:rPr>
                        <a:t>As published on July 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hMerge="1">
                  <a:txBody>
                    <a:bodyPr/>
                    <a:lstStyle/>
                    <a:p>
                      <a:endParaRPr lang="en-US"/>
                    </a:p>
                  </a:txBody>
                  <a:tcPr/>
                </a:tc>
                <a:tc rowSpan="2">
                  <a:txBody>
                    <a:bodyPr/>
                    <a:lstStyle/>
                    <a:p>
                      <a:pPr marL="0" marR="0">
                        <a:lnSpc>
                          <a:spcPct val="107000"/>
                        </a:lnSpc>
                        <a:spcBef>
                          <a:spcPts val="0"/>
                        </a:spcBef>
                        <a:spcAft>
                          <a:spcPts val="0"/>
                        </a:spcAft>
                      </a:pPr>
                      <a:r>
                        <a:rPr lang="en-US" sz="1400" dirty="0">
                          <a:effectLst/>
                        </a:rPr>
                        <a:t>New/</a:t>
                      </a:r>
                    </a:p>
                    <a:p>
                      <a:pPr marL="0" marR="0">
                        <a:lnSpc>
                          <a:spcPct val="107000"/>
                        </a:lnSpc>
                        <a:spcBef>
                          <a:spcPts val="0"/>
                        </a:spcBef>
                        <a:spcAft>
                          <a:spcPts val="0"/>
                        </a:spcAft>
                      </a:pPr>
                      <a:r>
                        <a:rPr lang="en-US" sz="1400" dirty="0">
                          <a:effectLst/>
                        </a:rPr>
                        <a:t>Revised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417081144"/>
                  </a:ext>
                </a:extLst>
              </a:tr>
              <a:tr h="220123">
                <a:tc>
                  <a:txBody>
                    <a:bodyPr/>
                    <a:lstStyle/>
                    <a:p>
                      <a:pPr marL="0" marR="0">
                        <a:lnSpc>
                          <a:spcPct val="107000"/>
                        </a:lnSpc>
                        <a:spcBef>
                          <a:spcPts val="0"/>
                        </a:spcBef>
                        <a:spcAft>
                          <a:spcPts val="0"/>
                        </a:spcAft>
                      </a:pPr>
                      <a:r>
                        <a:rPr lang="en-US" sz="1400" dirty="0">
                          <a:effectLst/>
                        </a:rPr>
                        <a:t>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Translation</a:t>
                      </a:r>
                    </a:p>
                  </a:txBody>
                  <a:tcPr marL="27530" marR="27530" marT="0" marB="0">
                    <a:solidFill>
                      <a:schemeClr val="accent1"/>
                    </a:solidFill>
                  </a:tcPr>
                </a:tc>
                <a:tc>
                  <a:txBody>
                    <a:bodyPr/>
                    <a:lstStyle/>
                    <a:p>
                      <a:pPr marL="0" marR="0">
                        <a:lnSpc>
                          <a:spcPct val="107000"/>
                        </a:lnSpc>
                        <a:spcBef>
                          <a:spcPts val="0"/>
                        </a:spcBef>
                        <a:spcAft>
                          <a:spcPts val="0"/>
                        </a:spcAft>
                      </a:pPr>
                      <a:r>
                        <a:rPr lang="en-US" sz="1400" b="1" kern="1200" dirty="0">
                          <a:solidFill>
                            <a:schemeClr val="lt1"/>
                          </a:solidFill>
                          <a:effectLst/>
                          <a:latin typeface="+mn-lt"/>
                          <a:ea typeface="+mn-ea"/>
                          <a:cs typeface="+mn-cs"/>
                        </a:rPr>
                        <a:t>Description</a:t>
                      </a:r>
                    </a:p>
                  </a:txBody>
                  <a:tcPr marL="27530" marR="27530" marT="0" marB="0">
                    <a:solidFill>
                      <a:schemeClr val="accent1"/>
                    </a:solidFill>
                  </a:tcPr>
                </a:tc>
                <a:tc vMerge="1">
                  <a:txBody>
                    <a:bodyPr/>
                    <a:lstStyle/>
                    <a:p>
                      <a:endParaRPr lang="en-US"/>
                    </a:p>
                  </a:txBody>
                  <a:tcPr/>
                </a:tc>
                <a:extLst>
                  <a:ext uri="{0D108BD9-81ED-4DB2-BD59-A6C34878D82A}">
                    <a16:rowId xmlns:a16="http://schemas.microsoft.com/office/drawing/2014/main" val="3102905139"/>
                  </a:ext>
                </a:extLst>
              </a:tr>
              <a:tr h="2631425">
                <a:tc>
                  <a:txBody>
                    <a:bodyPr/>
                    <a:lstStyle/>
                    <a:p>
                      <a:pPr marL="0" marR="0">
                        <a:lnSpc>
                          <a:spcPct val="107000"/>
                        </a:lnSpc>
                        <a:spcBef>
                          <a:spcPts val="0"/>
                        </a:spcBef>
                        <a:spcAft>
                          <a:spcPts val="0"/>
                        </a:spcAft>
                      </a:pPr>
                      <a:r>
                        <a:rPr lang="en-US" sz="1400" dirty="0">
                          <a:effectLst/>
                        </a:rPr>
                        <a:t>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Selective Enrollment School (Special Program-Based)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A school that uses some sort of selective criteria for enrollment based on whether the student meets the requirements of a specific program (e.g., stand-alone prekindergarten, stand-alone special education programs, stand-alone bilingual programs). Enrollment in these schools may or may not be based on the student’s home address.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tc>
                  <a:txBody>
                    <a:bodyPr/>
                    <a:lstStyle/>
                    <a:p>
                      <a:pPr marL="0" marR="0">
                        <a:lnSpc>
                          <a:spcPct val="107000"/>
                        </a:lnSpc>
                        <a:spcBef>
                          <a:spcPts val="0"/>
                        </a:spcBef>
                        <a:spcAft>
                          <a:spcPts val="0"/>
                        </a:spcAft>
                      </a:pPr>
                      <a:r>
                        <a:rPr lang="en-US" sz="1400" dirty="0">
                          <a:effectLst/>
                        </a:rPr>
                        <a:t>New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30" marR="27530" marT="0" marB="0"/>
                </a:tc>
                <a:extLst>
                  <a:ext uri="{0D108BD9-81ED-4DB2-BD59-A6C34878D82A}">
                    <a16:rowId xmlns:a16="http://schemas.microsoft.com/office/drawing/2014/main" val="1568471695"/>
                  </a:ext>
                </a:extLst>
              </a:tr>
            </a:tbl>
          </a:graphicData>
        </a:graphic>
      </p:graphicFrame>
      <p:sp>
        <p:nvSpPr>
          <p:cNvPr id="3" name="Slide Number Placeholder 2">
            <a:extLst>
              <a:ext uri="{FF2B5EF4-FFF2-40B4-BE49-F238E27FC236}">
                <a16:creationId xmlns:a16="http://schemas.microsoft.com/office/drawing/2014/main" id="{CF0E3CF0-A2F6-4309-A100-D4969A460D4B}"/>
              </a:ext>
            </a:extLst>
          </p:cNvPr>
          <p:cNvSpPr>
            <a:spLocks noGrp="1"/>
          </p:cNvSpPr>
          <p:nvPr>
            <p:ph type="sldNum" sz="quarter" idx="12"/>
          </p:nvPr>
        </p:nvSpPr>
        <p:spPr/>
        <p:txBody>
          <a:bodyPr/>
          <a:lstStyle/>
          <a:p>
            <a:fld id="{25037DA4-2335-4A87-8586-64B2BAB08211}" type="slidenum">
              <a:rPr lang="en-US" smtClean="0"/>
              <a:pPr/>
              <a:t>15</a:t>
            </a:fld>
            <a:endParaRPr lang="en-US" dirty="0"/>
          </a:p>
        </p:txBody>
      </p:sp>
    </p:spTree>
    <p:extLst>
      <p:ext uri="{BB962C8B-B14F-4D97-AF65-F5344CB8AC3E}">
        <p14:creationId xmlns:p14="http://schemas.microsoft.com/office/powerpoint/2010/main" val="171302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16</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832659"/>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555939"/>
            <a:ext cx="6565056" cy="3832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p:txBody>
          <a:bodyPr>
            <a:normAutofit/>
          </a:bodyPr>
          <a:lstStyle/>
          <a:p>
            <a:pPr marL="514350" indent="-514350">
              <a:buFont typeface="+mj-lt"/>
              <a:buAutoNum type="romanUcPeriod"/>
            </a:pPr>
            <a:r>
              <a:rPr lang="en-US" dirty="0"/>
              <a:t>Dual Credit Reporting</a:t>
            </a:r>
          </a:p>
          <a:p>
            <a:pPr marL="514350" indent="-514350">
              <a:buFont typeface="+mj-lt"/>
              <a:buAutoNum type="romanUcPeriod"/>
            </a:pPr>
            <a:endParaRPr lang="en-US" dirty="0"/>
          </a:p>
          <a:p>
            <a:pPr marL="514350" indent="-514350">
              <a:buFont typeface="+mj-lt"/>
              <a:buAutoNum type="romanUcPeriod"/>
            </a:pPr>
            <a:r>
              <a:rPr lang="en-US" dirty="0"/>
              <a:t>Campus Enrollment Type Reporting</a:t>
            </a:r>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
        <p:nvSpPr>
          <p:cNvPr id="6" name="Slide Number Placeholder 5">
            <a:extLst>
              <a:ext uri="{FF2B5EF4-FFF2-40B4-BE49-F238E27FC236}">
                <a16:creationId xmlns:a16="http://schemas.microsoft.com/office/drawing/2014/main" id="{B147E08F-9388-4E0D-885C-DAE343E0E363}"/>
              </a:ext>
            </a:extLst>
          </p:cNvPr>
          <p:cNvSpPr>
            <a:spLocks noGrp="1"/>
          </p:cNvSpPr>
          <p:nvPr>
            <p:ph type="sldNum" sz="quarter" idx="12"/>
          </p:nvPr>
        </p:nvSpPr>
        <p:spPr/>
        <p:txBody>
          <a:bodyPr/>
          <a:lstStyle/>
          <a:p>
            <a:fld id="{25037DA4-2335-4A87-8586-64B2BAB08211}" type="slidenum">
              <a:rPr lang="en-US" smtClean="0"/>
              <a:pPr/>
              <a:t>2</a:t>
            </a:fld>
            <a:endParaRPr lang="en-US" dirty="0"/>
          </a:p>
        </p:txBody>
      </p:sp>
    </p:spTree>
    <p:extLst>
      <p:ext uri="{BB962C8B-B14F-4D97-AF65-F5344CB8AC3E}">
        <p14:creationId xmlns:p14="http://schemas.microsoft.com/office/powerpoint/2010/main" val="168534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Dual Credit Reporting</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441957"/>
          </a:xfrm>
        </p:spPr>
        <p:txBody>
          <a:bodyPr>
            <a:normAutofit fontScale="62500" lnSpcReduction="20000"/>
          </a:bodyPr>
          <a:lstStyle/>
          <a:p>
            <a:pPr marL="0" indent="0">
              <a:buNone/>
            </a:pPr>
            <a:r>
              <a:rPr lang="en-US" sz="3400" dirty="0"/>
              <a:t>Dual-credit course completion is part of the Student Achievement Domain in the accountability system. Currently, if a student is enrolled in and passes a dual-credit course, college credit hours must be reported (greater than 0). Upon initial review, local education agencies (LEAs) appeared to be overreporting the college credit hours earned by students for dual-credit courses. After research and discussions with education service centers (ESCs) and program areas, it became clear that LEAs set up their dual-credit courses in a variety of ways. For example:</a:t>
            </a:r>
          </a:p>
          <a:p>
            <a:pPr lvl="0"/>
            <a:r>
              <a:rPr lang="en-US" sz="3400" dirty="0"/>
              <a:t>A dual credit course that is the equivalent of a single college course and is taken over more than one high school semester; </a:t>
            </a:r>
          </a:p>
          <a:p>
            <a:pPr lvl="0"/>
            <a:r>
              <a:rPr lang="en-US" sz="3400" dirty="0"/>
              <a:t>A dual credit course that is the equivalent of a single college course and is taken in one high school semester; </a:t>
            </a:r>
          </a:p>
          <a:p>
            <a:pPr lvl="0"/>
            <a:r>
              <a:rPr lang="en-US" sz="3400" dirty="0"/>
              <a:t>A dual credit course that is the equivalent of two college courses and is taken over more than one high school semester; </a:t>
            </a:r>
          </a:p>
          <a:p>
            <a:pPr lvl="0"/>
            <a:r>
              <a:rPr lang="en-US" sz="3400" dirty="0"/>
              <a:t>A dual credit course that is the equivalent of two college courses and is taken in one high school semester.</a:t>
            </a:r>
          </a:p>
          <a:p>
            <a:pPr marL="0" indent="0">
              <a:buNone/>
            </a:pPr>
            <a:r>
              <a:rPr lang="en-US" sz="3400" dirty="0"/>
              <a:t>This research prompted the TEA to consider improvements and clarifications to how dual-credit courses are reported.</a:t>
            </a:r>
          </a:p>
          <a:p>
            <a:pPr marL="0" indent="0">
              <a:buNone/>
            </a:pPr>
            <a:r>
              <a:rPr lang="en-US" sz="3200" dirty="0"/>
              <a:t> </a:t>
            </a:r>
          </a:p>
          <a:p>
            <a:pPr marL="0" indent="0">
              <a:buNone/>
            </a:pPr>
            <a:endParaRPr lang="en-US" dirty="0"/>
          </a:p>
        </p:txBody>
      </p:sp>
    </p:spTree>
    <p:extLst>
      <p:ext uri="{BB962C8B-B14F-4D97-AF65-F5344CB8AC3E}">
        <p14:creationId xmlns:p14="http://schemas.microsoft.com/office/powerpoint/2010/main" val="415446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628650" y="22860"/>
            <a:ext cx="7318757" cy="793820"/>
          </a:xfrm>
        </p:spPr>
        <p:txBody>
          <a:bodyPr>
            <a:normAutofit/>
          </a:bodyPr>
          <a:lstStyle/>
          <a:p>
            <a:r>
              <a:rPr lang="en-US" dirty="0"/>
              <a:t>Dual CREDIT REPORTING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262563"/>
          </a:xfrm>
        </p:spPr>
        <p:txBody>
          <a:bodyPr/>
          <a:lstStyle/>
          <a:p>
            <a:r>
              <a:rPr lang="en-US" dirty="0"/>
              <a:t>The COURSE-SEQUENCE-CODE (C135) is updated to include additional codes for purposes of reporting dual-credit courses only. </a:t>
            </a:r>
          </a:p>
          <a:p>
            <a:endParaRPr lang="en-US" dirty="0"/>
          </a:p>
          <a:p>
            <a:r>
              <a:rPr lang="en-US" dirty="0"/>
              <a:t>The addition of dual-credit codes will allow LEAs to report dual-credit courses more accurately.</a:t>
            </a:r>
            <a:r>
              <a:rPr lang="en-US" sz="2800" dirty="0"/>
              <a:t> </a:t>
            </a:r>
          </a:p>
          <a:p>
            <a:pPr marL="0" indent="0">
              <a:buNone/>
            </a:pPr>
            <a:endParaRPr lang="en-US" dirty="0"/>
          </a:p>
        </p:txBody>
      </p:sp>
    </p:spTree>
    <p:extLst>
      <p:ext uri="{BB962C8B-B14F-4D97-AF65-F5344CB8AC3E}">
        <p14:creationId xmlns:p14="http://schemas.microsoft.com/office/powerpoint/2010/main" val="117938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228600" y="0"/>
            <a:ext cx="7642611" cy="793820"/>
          </a:xfrm>
        </p:spPr>
        <p:txBody>
          <a:bodyPr>
            <a:noAutofit/>
          </a:bodyPr>
          <a:lstStyle/>
          <a:p>
            <a:r>
              <a:rPr lang="en-US" sz="3800" dirty="0"/>
              <a:t>COURSE SEQUENCE CODE-CODE TABLE ADDITIONS</a:t>
            </a:r>
          </a:p>
        </p:txBody>
      </p:sp>
      <p:graphicFrame>
        <p:nvGraphicFramePr>
          <p:cNvPr id="3" name="Content Placeholder 2">
            <a:extLst>
              <a:ext uri="{FF2B5EF4-FFF2-40B4-BE49-F238E27FC236}">
                <a16:creationId xmlns:a16="http://schemas.microsoft.com/office/drawing/2014/main" id="{19EEBC88-BA7E-45F3-B009-EC8EF87ACA75}"/>
              </a:ext>
            </a:extLst>
          </p:cNvPr>
          <p:cNvGraphicFramePr>
            <a:graphicFrameLocks noGrp="1"/>
          </p:cNvGraphicFramePr>
          <p:nvPr>
            <p:ph idx="1"/>
            <p:extLst>
              <p:ext uri="{D42A27DB-BD31-4B8C-83A1-F6EECF244321}">
                <p14:modId xmlns:p14="http://schemas.microsoft.com/office/powerpoint/2010/main" val="2942681995"/>
              </p:ext>
            </p:extLst>
          </p:nvPr>
        </p:nvGraphicFramePr>
        <p:xfrm>
          <a:off x="689114" y="1002418"/>
          <a:ext cx="7537862" cy="4579738"/>
        </p:xfrm>
        <a:graphic>
          <a:graphicData uri="http://schemas.openxmlformats.org/drawingml/2006/table">
            <a:tbl>
              <a:tblPr firstRow="1" firstCol="1" bandRow="1">
                <a:tableStyleId>{5C22544A-7EE6-4342-B048-85BDC9FD1C3A}</a:tableStyleId>
              </a:tblPr>
              <a:tblGrid>
                <a:gridCol w="717892">
                  <a:extLst>
                    <a:ext uri="{9D8B030D-6E8A-4147-A177-3AD203B41FA5}">
                      <a16:colId xmlns:a16="http://schemas.microsoft.com/office/drawing/2014/main" val="433765336"/>
                    </a:ext>
                  </a:extLst>
                </a:gridCol>
                <a:gridCol w="2297253">
                  <a:extLst>
                    <a:ext uri="{9D8B030D-6E8A-4147-A177-3AD203B41FA5}">
                      <a16:colId xmlns:a16="http://schemas.microsoft.com/office/drawing/2014/main" val="2612419498"/>
                    </a:ext>
                  </a:extLst>
                </a:gridCol>
                <a:gridCol w="2297253">
                  <a:extLst>
                    <a:ext uri="{9D8B030D-6E8A-4147-A177-3AD203B41FA5}">
                      <a16:colId xmlns:a16="http://schemas.microsoft.com/office/drawing/2014/main" val="734544936"/>
                    </a:ext>
                  </a:extLst>
                </a:gridCol>
                <a:gridCol w="1148627">
                  <a:extLst>
                    <a:ext uri="{9D8B030D-6E8A-4147-A177-3AD203B41FA5}">
                      <a16:colId xmlns:a16="http://schemas.microsoft.com/office/drawing/2014/main" val="1909735877"/>
                    </a:ext>
                  </a:extLst>
                </a:gridCol>
                <a:gridCol w="1076837">
                  <a:extLst>
                    <a:ext uri="{9D8B030D-6E8A-4147-A177-3AD203B41FA5}">
                      <a16:colId xmlns:a16="http://schemas.microsoft.com/office/drawing/2014/main" val="3076645853"/>
                    </a:ext>
                  </a:extLst>
                </a:gridCol>
              </a:tblGrid>
              <a:tr h="467562">
                <a:tc>
                  <a:txBody>
                    <a:bodyPr/>
                    <a:lstStyle/>
                    <a:p>
                      <a:pPr marL="0" marR="0" algn="ctr">
                        <a:spcBef>
                          <a:spcPts val="0"/>
                        </a:spcBef>
                        <a:spcAft>
                          <a:spcPts val="0"/>
                        </a:spcAft>
                      </a:pPr>
                      <a:r>
                        <a:rPr lang="en-US" sz="1100" dirty="0">
                          <a:effectLst/>
                        </a:rPr>
                        <a:t>Code Table ID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a:txBody>
                    <a:bodyPr/>
                    <a:lstStyle/>
                    <a:p>
                      <a:pPr marL="0" marR="0" algn="ctr">
                        <a:spcBef>
                          <a:spcPts val="0"/>
                        </a:spcBef>
                        <a:spcAft>
                          <a:spcPts val="0"/>
                        </a:spcAft>
                      </a:pPr>
                      <a:r>
                        <a:rPr lang="en-US" sz="1100" dirty="0">
                          <a:effectLst/>
                        </a:rPr>
                        <a:t>Name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a:txBody>
                    <a:bodyPr/>
                    <a:lstStyle/>
                    <a:p>
                      <a:pPr marL="0" marR="0" algn="ctr">
                        <a:spcBef>
                          <a:spcPts val="0"/>
                        </a:spcBef>
                        <a:spcAft>
                          <a:spcPts val="0"/>
                        </a:spcAft>
                      </a:pPr>
                      <a:r>
                        <a:rPr lang="en-US" sz="1100" dirty="0">
                          <a:effectLst/>
                        </a:rPr>
                        <a:t>XML Name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a:txBody>
                    <a:bodyPr/>
                    <a:lstStyle/>
                    <a:p>
                      <a:pPr marL="0" marR="0" algn="ctr">
                        <a:spcBef>
                          <a:spcPts val="0"/>
                        </a:spcBef>
                        <a:spcAft>
                          <a:spcPts val="0"/>
                        </a:spcAft>
                      </a:pPr>
                      <a:r>
                        <a:rPr lang="en-US" sz="1100" dirty="0">
                          <a:effectLst/>
                        </a:rPr>
                        <a:t>Date Issued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a:txBody>
                    <a:bodyPr/>
                    <a:lstStyle/>
                    <a:p>
                      <a:pPr marL="0" marR="0" algn="ctr">
                        <a:spcBef>
                          <a:spcPts val="0"/>
                        </a:spcBef>
                        <a:spcAft>
                          <a:spcPts val="0"/>
                        </a:spcAft>
                      </a:pPr>
                      <a:r>
                        <a:rPr lang="en-US" sz="1100" dirty="0">
                          <a:effectLst/>
                        </a:rPr>
                        <a:t>Date Updated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extLst>
                  <a:ext uri="{0D108BD9-81ED-4DB2-BD59-A6C34878D82A}">
                    <a16:rowId xmlns:a16="http://schemas.microsoft.com/office/drawing/2014/main" val="927572984"/>
                  </a:ext>
                </a:extLst>
              </a:tr>
              <a:tr h="227288">
                <a:tc>
                  <a:txBody>
                    <a:bodyPr/>
                    <a:lstStyle/>
                    <a:p>
                      <a:pPr marL="0" marR="0" algn="ctr">
                        <a:spcBef>
                          <a:spcPts val="0"/>
                        </a:spcBef>
                        <a:spcAft>
                          <a:spcPts val="0"/>
                        </a:spcAft>
                      </a:pPr>
                      <a:r>
                        <a:rPr lang="en-US" sz="1200" dirty="0">
                          <a:effectLst/>
                        </a:rPr>
                        <a:t>C135</a:t>
                      </a:r>
                      <a:endParaRPr lang="en-US" sz="1200" dirty="0">
                        <a:effectLst/>
                        <a:latin typeface="Arial" panose="020B0604020202020204" pitchFamily="34" charset="0"/>
                        <a:ea typeface="+mn-ea"/>
                        <a:cs typeface="Times New Roman" panose="02020603050405020304" pitchFamily="18" charset="0"/>
                      </a:endParaRPr>
                    </a:p>
                  </a:txBody>
                  <a:tcPr marL="66389" marR="66389" marT="0" marB="0"/>
                </a:tc>
                <a:tc>
                  <a:txBody>
                    <a:bodyPr/>
                    <a:lstStyle/>
                    <a:p>
                      <a:pPr marL="0" marR="0">
                        <a:spcBef>
                          <a:spcPts val="0"/>
                        </a:spcBef>
                        <a:spcAft>
                          <a:spcPts val="0"/>
                        </a:spcAft>
                      </a:pPr>
                      <a:r>
                        <a:rPr lang="en-US" sz="1200" dirty="0">
                          <a:effectLst/>
                        </a:rPr>
                        <a:t>COURSE-SEQUENCE-CODE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a:txBody>
                    <a:bodyPr/>
                    <a:lstStyle/>
                    <a:p>
                      <a:pPr marL="0" marR="0">
                        <a:spcBef>
                          <a:spcPts val="0"/>
                        </a:spcBef>
                        <a:spcAft>
                          <a:spcPts val="0"/>
                        </a:spcAft>
                      </a:pPr>
                      <a:r>
                        <a:rPr lang="en-US" sz="1200" dirty="0">
                          <a:effectLst/>
                        </a:rPr>
                        <a:t>TX-CourseSequenceType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a:txBody>
                    <a:bodyPr/>
                    <a:lstStyle/>
                    <a:p>
                      <a:pPr marL="0" marR="0">
                        <a:spcBef>
                          <a:spcPts val="0"/>
                        </a:spcBef>
                        <a:spcAft>
                          <a:spcPts val="0"/>
                        </a:spcAft>
                      </a:pPr>
                      <a:r>
                        <a:rPr lang="en-US" sz="1200" dirty="0">
                          <a:effectLst/>
                        </a:rPr>
                        <a:t>3/13/1992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a:txBody>
                    <a:bodyPr/>
                    <a:lstStyle/>
                    <a:p>
                      <a:pPr marL="0" marR="0">
                        <a:spcBef>
                          <a:spcPts val="0"/>
                        </a:spcBef>
                        <a:spcAft>
                          <a:spcPts val="0"/>
                        </a:spcAft>
                      </a:pPr>
                      <a:r>
                        <a:rPr lang="en-US" sz="1200" dirty="0">
                          <a:effectLst/>
                        </a:rPr>
                        <a:t>7/1/2019</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extLst>
                  <a:ext uri="{0D108BD9-81ED-4DB2-BD59-A6C34878D82A}">
                    <a16:rowId xmlns:a16="http://schemas.microsoft.com/office/drawing/2014/main" val="3385091106"/>
                  </a:ext>
                </a:extLst>
              </a:tr>
              <a:tr h="227288">
                <a:tc>
                  <a:txBody>
                    <a:bodyPr/>
                    <a:lstStyle/>
                    <a:p>
                      <a:pPr marL="0" marR="0" algn="ctr">
                        <a:spcBef>
                          <a:spcPts val="0"/>
                        </a:spcBef>
                        <a:spcAft>
                          <a:spcPts val="0"/>
                        </a:spcAft>
                      </a:pPr>
                      <a:r>
                        <a:rPr lang="en-US" sz="1100" dirty="0">
                          <a:effectLst/>
                        </a:rPr>
                        <a:t>Code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gridSpan="4">
                  <a:txBody>
                    <a:bodyPr/>
                    <a:lstStyle/>
                    <a:p>
                      <a:pPr marL="0" marR="0" algn="ctr">
                        <a:spcBef>
                          <a:spcPts val="0"/>
                        </a:spcBef>
                        <a:spcAft>
                          <a:spcPts val="0"/>
                        </a:spcAft>
                      </a:pPr>
                      <a:r>
                        <a:rPr lang="en-US" sz="1100" b="0" dirty="0">
                          <a:effectLst/>
                        </a:rPr>
                        <a:t>Translation</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5196233"/>
                  </a:ext>
                </a:extLst>
              </a:tr>
              <a:tr h="365760">
                <a:tc>
                  <a:txBody>
                    <a:bodyPr/>
                    <a:lstStyle/>
                    <a:p>
                      <a:pPr marL="0" marR="0" algn="ctr">
                        <a:spcBef>
                          <a:spcPts val="300"/>
                        </a:spcBef>
                        <a:spcAft>
                          <a:spcPts val="300"/>
                        </a:spcAft>
                      </a:pPr>
                      <a:r>
                        <a:rPr lang="en-US" sz="1400" b="1" kern="1200" dirty="0">
                          <a:solidFill>
                            <a:schemeClr val="lt1"/>
                          </a:solidFill>
                          <a:effectLst/>
                          <a:latin typeface="+mn-lt"/>
                          <a:ea typeface="+mn-ea"/>
                          <a:cs typeface="+mn-cs"/>
                        </a:rPr>
                        <a:t>D0</a:t>
                      </a:r>
                    </a:p>
                  </a:txBody>
                  <a:tcPr marL="66389" marR="66389" marT="0" marB="0"/>
                </a:tc>
                <a:tc gridSpan="4">
                  <a:txBody>
                    <a:bodyPr/>
                    <a:lstStyle/>
                    <a:p>
                      <a:pPr marL="0" indent="0" algn="l" rtl="0" eaLnBrk="1" latinLnBrk="0" hangingPunct="1">
                        <a:spcBef>
                          <a:spcPts val="600"/>
                        </a:spcBef>
                        <a:spcAft>
                          <a:spcPts val="600"/>
                        </a:spcAft>
                        <a:buFont typeface="Arial" pitchFamily="34" charset="0"/>
                        <a:buNone/>
                      </a:pPr>
                      <a:r>
                        <a:rPr lang="en-US" sz="1600" b="0" kern="1200" dirty="0">
                          <a:solidFill>
                            <a:schemeClr val="dk1"/>
                          </a:solidFill>
                          <a:effectLst/>
                          <a:highlight>
                            <a:srgbClr val="FFFF00"/>
                          </a:highlight>
                          <a:latin typeface="+mn-lt"/>
                          <a:ea typeface="+mn-ea"/>
                          <a:cs typeface="+mn-cs"/>
                        </a:rPr>
                        <a:t>Single Semester Dual Credit Course</a:t>
                      </a:r>
                      <a:endParaRPr kumimoji="0" lang="en-US" sz="1600" b="0" kern="1200" dirty="0">
                        <a:solidFill>
                          <a:schemeClr val="dk1"/>
                        </a:solidFill>
                        <a:highlight>
                          <a:srgbClr val="FFFF00"/>
                        </a:highlight>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699392395"/>
                  </a:ext>
                </a:extLst>
              </a:tr>
              <a:tr h="365760">
                <a:tc>
                  <a:txBody>
                    <a:bodyPr/>
                    <a:lstStyle/>
                    <a:p>
                      <a:pPr marL="0" marR="0" algn="ctr">
                        <a:spcBef>
                          <a:spcPts val="300"/>
                        </a:spcBef>
                        <a:spcAft>
                          <a:spcPts val="300"/>
                        </a:spcAft>
                      </a:pPr>
                      <a:r>
                        <a:rPr lang="en-US" sz="1400" b="1" kern="1200" dirty="0">
                          <a:solidFill>
                            <a:schemeClr val="lt1"/>
                          </a:solidFill>
                          <a:effectLst/>
                          <a:latin typeface="+mn-lt"/>
                          <a:ea typeface="+mn-ea"/>
                          <a:cs typeface="+mn-cs"/>
                        </a:rPr>
                        <a:t>D1</a:t>
                      </a:r>
                    </a:p>
                  </a:txBody>
                  <a:tcPr marL="66389" marR="66389" marT="0" marB="0"/>
                </a:tc>
                <a:tc gridSpan="4">
                  <a:txBody>
                    <a:bodyPr/>
                    <a:lstStyle/>
                    <a:p>
                      <a:pPr marL="0" indent="0" algn="l" rtl="0" eaLnBrk="1" latinLnBrk="0" hangingPunct="1">
                        <a:spcBef>
                          <a:spcPts val="600"/>
                        </a:spcBef>
                        <a:spcAft>
                          <a:spcPts val="600"/>
                        </a:spcAft>
                        <a:buFont typeface="Arial" pitchFamily="34" charset="0"/>
                        <a:buNone/>
                      </a:pPr>
                      <a:r>
                        <a:rPr lang="en-US" sz="1600" b="0" kern="1200" dirty="0">
                          <a:solidFill>
                            <a:schemeClr val="dk1"/>
                          </a:solidFill>
                          <a:effectLst/>
                          <a:highlight>
                            <a:srgbClr val="FFFF00"/>
                          </a:highlight>
                          <a:latin typeface="+mn-lt"/>
                          <a:ea typeface="+mn-ea"/>
                          <a:cs typeface="+mn-cs"/>
                        </a:rPr>
                        <a:t>First Half of a Two Semester Dual Credit Course</a:t>
                      </a:r>
                      <a:endParaRPr kumimoji="0" lang="en-US" sz="1600" b="0" kern="1200" dirty="0">
                        <a:solidFill>
                          <a:schemeClr val="dk1"/>
                        </a:solidFill>
                        <a:highlight>
                          <a:srgbClr val="FFFF00"/>
                        </a:highlight>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468953757"/>
                  </a:ext>
                </a:extLst>
              </a:tr>
              <a:tr h="365760">
                <a:tc>
                  <a:txBody>
                    <a:bodyPr/>
                    <a:lstStyle/>
                    <a:p>
                      <a:pPr marL="0" marR="0" algn="ctr">
                        <a:spcBef>
                          <a:spcPts val="300"/>
                        </a:spcBef>
                        <a:spcAft>
                          <a:spcPts val="300"/>
                        </a:spcAft>
                      </a:pPr>
                      <a:r>
                        <a:rPr lang="en-US" sz="1400" b="1" kern="1200" dirty="0">
                          <a:solidFill>
                            <a:schemeClr val="lt1"/>
                          </a:solidFill>
                          <a:effectLst/>
                          <a:latin typeface="+mn-lt"/>
                          <a:ea typeface="+mn-ea"/>
                          <a:cs typeface="+mn-cs"/>
                        </a:rPr>
                        <a:t>D2</a:t>
                      </a:r>
                    </a:p>
                  </a:txBody>
                  <a:tcPr marL="66389" marR="66389" marT="0" marB="0"/>
                </a:tc>
                <a:tc gridSpan="4">
                  <a:txBody>
                    <a:bodyPr/>
                    <a:lstStyle/>
                    <a:p>
                      <a:r>
                        <a:rPr lang="en-US" sz="1600" b="0" kern="1200" dirty="0">
                          <a:solidFill>
                            <a:schemeClr val="dk1"/>
                          </a:solidFill>
                          <a:effectLst/>
                          <a:highlight>
                            <a:srgbClr val="FFFF00"/>
                          </a:highlight>
                          <a:latin typeface="+mn-lt"/>
                          <a:ea typeface="+mn-ea"/>
                          <a:cs typeface="+mn-cs"/>
                        </a:rPr>
                        <a:t>Second Half of a Two Semester Dual Credit Course</a:t>
                      </a:r>
                      <a:endParaRPr kumimoji="0" lang="en-US" sz="1600" b="0" kern="1200" dirty="0">
                        <a:solidFill>
                          <a:schemeClr val="dk1"/>
                        </a:solidFill>
                        <a:highlight>
                          <a:srgbClr val="FFFF00"/>
                        </a:highlight>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423139122"/>
                  </a:ext>
                </a:extLst>
              </a:tr>
              <a:tr h="365760">
                <a:tc>
                  <a:txBody>
                    <a:bodyPr/>
                    <a:lstStyle/>
                    <a:p>
                      <a:pPr marL="0" marR="0" algn="ctr">
                        <a:spcBef>
                          <a:spcPts val="300"/>
                        </a:spcBef>
                        <a:spcAft>
                          <a:spcPts val="300"/>
                        </a:spcAft>
                      </a:pPr>
                      <a:r>
                        <a:rPr lang="en-US" sz="1400" b="1" kern="1200" dirty="0">
                          <a:solidFill>
                            <a:schemeClr val="lt1"/>
                          </a:solidFill>
                          <a:effectLst/>
                          <a:latin typeface="+mn-lt"/>
                          <a:ea typeface="+mn-ea"/>
                          <a:cs typeface="+mn-cs"/>
                        </a:rPr>
                        <a:t>D3</a:t>
                      </a:r>
                    </a:p>
                  </a:txBody>
                  <a:tcPr marL="66389" marR="66389" marT="0" marB="0"/>
                </a:tc>
                <a:tc gridSpan="4">
                  <a:txBody>
                    <a:bodyPr/>
                    <a:lstStyle/>
                    <a:p>
                      <a:r>
                        <a:rPr lang="en-US" sz="1600" b="0" kern="1200" dirty="0">
                          <a:solidFill>
                            <a:schemeClr val="dk1"/>
                          </a:solidFill>
                          <a:effectLst/>
                          <a:highlight>
                            <a:srgbClr val="FFFF00"/>
                          </a:highlight>
                          <a:latin typeface="+mn-lt"/>
                          <a:ea typeface="+mn-ea"/>
                          <a:cs typeface="+mn-cs"/>
                        </a:rPr>
                        <a:t>First Third of a Three Semester Dual Credit Course</a:t>
                      </a:r>
                      <a:endParaRPr kumimoji="0" lang="en-US" sz="1600" b="0" kern="1200" dirty="0">
                        <a:solidFill>
                          <a:schemeClr val="dk1"/>
                        </a:solidFill>
                        <a:highlight>
                          <a:srgbClr val="FFFF00"/>
                        </a:highligh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0894507"/>
                  </a:ext>
                </a:extLst>
              </a:tr>
              <a:tr h="365760">
                <a:tc>
                  <a:txBody>
                    <a:bodyPr/>
                    <a:lstStyle/>
                    <a:p>
                      <a:pPr marL="0" marR="0" algn="ctr">
                        <a:spcBef>
                          <a:spcPts val="300"/>
                        </a:spcBef>
                        <a:spcAft>
                          <a:spcPts val="300"/>
                        </a:spcAft>
                      </a:pPr>
                      <a:r>
                        <a:rPr lang="en-US" sz="1400" b="1" kern="1200" dirty="0">
                          <a:solidFill>
                            <a:schemeClr val="lt1"/>
                          </a:solidFill>
                          <a:effectLst/>
                          <a:latin typeface="+mn-lt"/>
                          <a:ea typeface="+mn-ea"/>
                          <a:cs typeface="+mn-cs"/>
                        </a:rPr>
                        <a:t>D4</a:t>
                      </a:r>
                    </a:p>
                  </a:txBody>
                  <a:tcPr marL="66389" marR="66389" marT="0" marB="0"/>
                </a:tc>
                <a:tc gridSpan="4">
                  <a:txBody>
                    <a:bodyPr/>
                    <a:lstStyle/>
                    <a:p>
                      <a:r>
                        <a:rPr lang="en-US" sz="1600" b="0" kern="1200" dirty="0">
                          <a:solidFill>
                            <a:schemeClr val="dk1"/>
                          </a:solidFill>
                          <a:effectLst/>
                          <a:highlight>
                            <a:srgbClr val="FFFF00"/>
                          </a:highlight>
                          <a:latin typeface="+mn-lt"/>
                          <a:ea typeface="+mn-ea"/>
                          <a:cs typeface="+mn-cs"/>
                        </a:rPr>
                        <a:t>Second Third of a Three Semester Dual Credit Course</a:t>
                      </a:r>
                      <a:endParaRPr kumimoji="0" lang="en-US" sz="1600" b="0" kern="1200" dirty="0">
                        <a:solidFill>
                          <a:schemeClr val="dk1"/>
                        </a:solidFill>
                        <a:highlight>
                          <a:srgbClr val="FFFF00"/>
                        </a:highligh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0634159"/>
                  </a:ext>
                </a:extLst>
              </a:tr>
              <a:tr h="365760">
                <a:tc>
                  <a:txBody>
                    <a:bodyPr/>
                    <a:lstStyle/>
                    <a:p>
                      <a:pPr marL="0" marR="0" algn="ctr">
                        <a:spcBef>
                          <a:spcPts val="300"/>
                        </a:spcBef>
                        <a:spcAft>
                          <a:spcPts val="300"/>
                        </a:spcAft>
                      </a:pPr>
                      <a:r>
                        <a:rPr lang="en-US" sz="1400" b="1" kern="1200" dirty="0">
                          <a:solidFill>
                            <a:schemeClr val="lt1"/>
                          </a:solidFill>
                          <a:effectLst/>
                          <a:latin typeface="+mn-lt"/>
                          <a:ea typeface="+mn-ea"/>
                          <a:cs typeface="+mn-cs"/>
                        </a:rPr>
                        <a:t>D5</a:t>
                      </a:r>
                    </a:p>
                  </a:txBody>
                  <a:tcPr marL="66389" marR="66389" marT="0" marB="0"/>
                </a:tc>
                <a:tc gridSpan="4">
                  <a:txBody>
                    <a:bodyPr/>
                    <a:lstStyle/>
                    <a:p>
                      <a:r>
                        <a:rPr lang="en-US" sz="1600" b="0" kern="1200" dirty="0">
                          <a:solidFill>
                            <a:schemeClr val="dk1"/>
                          </a:solidFill>
                          <a:effectLst/>
                          <a:highlight>
                            <a:srgbClr val="FFFF00"/>
                          </a:highlight>
                          <a:latin typeface="+mn-lt"/>
                          <a:ea typeface="+mn-ea"/>
                          <a:cs typeface="+mn-cs"/>
                        </a:rPr>
                        <a:t>Last Third of a Three Semester Dual Credit Course</a:t>
                      </a:r>
                      <a:endParaRPr kumimoji="0" lang="en-US" sz="1600" b="0" kern="1200" dirty="0">
                        <a:solidFill>
                          <a:schemeClr val="dk1"/>
                        </a:solidFill>
                        <a:highlight>
                          <a:srgbClr val="FFFF00"/>
                        </a:highligh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144723"/>
                  </a:ext>
                </a:extLst>
              </a:tr>
              <a:tr h="365760">
                <a:tc>
                  <a:txBody>
                    <a:bodyPr/>
                    <a:lstStyle/>
                    <a:p>
                      <a:pPr marL="0" marR="0" algn="ctr">
                        <a:spcBef>
                          <a:spcPts val="300"/>
                        </a:spcBef>
                        <a:spcAft>
                          <a:spcPts val="300"/>
                        </a:spcAft>
                      </a:pPr>
                      <a:r>
                        <a:rPr lang="en-US" sz="1400" b="1" kern="1200" dirty="0">
                          <a:solidFill>
                            <a:schemeClr val="lt1"/>
                          </a:solidFill>
                          <a:effectLst/>
                          <a:latin typeface="+mn-lt"/>
                          <a:ea typeface="+mn-ea"/>
                          <a:cs typeface="+mn-cs"/>
                        </a:rPr>
                        <a:t>D6</a:t>
                      </a:r>
                    </a:p>
                  </a:txBody>
                  <a:tcPr marL="66389" marR="66389" marT="0" marB="0"/>
                </a:tc>
                <a:tc gridSpan="4">
                  <a:txBody>
                    <a:bodyPr/>
                    <a:lstStyle/>
                    <a:p>
                      <a:r>
                        <a:rPr lang="en-US" sz="1600" b="0" kern="1200" dirty="0">
                          <a:solidFill>
                            <a:schemeClr val="dk1"/>
                          </a:solidFill>
                          <a:effectLst/>
                          <a:highlight>
                            <a:srgbClr val="FFFF00"/>
                          </a:highlight>
                          <a:latin typeface="+mn-lt"/>
                          <a:ea typeface="+mn-ea"/>
                          <a:cs typeface="+mn-cs"/>
                        </a:rPr>
                        <a:t>First Fourth of a Four Semester Dual Credit Course</a:t>
                      </a:r>
                      <a:endParaRPr kumimoji="0" lang="en-US" sz="1600" b="0" kern="1200" dirty="0">
                        <a:solidFill>
                          <a:schemeClr val="dk1"/>
                        </a:solidFill>
                        <a:highlight>
                          <a:srgbClr val="FFFF00"/>
                        </a:highligh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6308351"/>
                  </a:ext>
                </a:extLst>
              </a:tr>
              <a:tr h="365760">
                <a:tc>
                  <a:txBody>
                    <a:bodyPr/>
                    <a:lstStyle/>
                    <a:p>
                      <a:pPr marL="0" marR="0" algn="ctr">
                        <a:spcBef>
                          <a:spcPts val="300"/>
                        </a:spcBef>
                        <a:spcAft>
                          <a:spcPts val="300"/>
                        </a:spcAft>
                      </a:pPr>
                      <a:r>
                        <a:rPr lang="en-US" sz="1400" b="1" kern="1200" dirty="0">
                          <a:solidFill>
                            <a:schemeClr val="lt1"/>
                          </a:solidFill>
                          <a:effectLst/>
                          <a:latin typeface="+mn-lt"/>
                          <a:ea typeface="+mn-ea"/>
                          <a:cs typeface="+mn-cs"/>
                        </a:rPr>
                        <a:t>D7</a:t>
                      </a:r>
                    </a:p>
                  </a:txBody>
                  <a:tcPr marL="66389" marR="66389" marT="0" marB="0"/>
                </a:tc>
                <a:tc gridSpan="4">
                  <a:txBody>
                    <a:bodyPr/>
                    <a:lstStyle/>
                    <a:p>
                      <a:r>
                        <a:rPr lang="en-US" sz="1600" b="0" kern="1200" dirty="0">
                          <a:solidFill>
                            <a:schemeClr val="dk1"/>
                          </a:solidFill>
                          <a:effectLst/>
                          <a:highlight>
                            <a:srgbClr val="FFFF00"/>
                          </a:highlight>
                          <a:latin typeface="+mn-lt"/>
                          <a:ea typeface="+mn-ea"/>
                          <a:cs typeface="+mn-cs"/>
                        </a:rPr>
                        <a:t>Second Fourth of a Four Semester Dual Credit Course</a:t>
                      </a:r>
                      <a:endParaRPr kumimoji="0" lang="en-US" sz="1600" b="0" kern="1200" dirty="0">
                        <a:solidFill>
                          <a:schemeClr val="dk1"/>
                        </a:solidFill>
                        <a:highlight>
                          <a:srgbClr val="FFFF00"/>
                        </a:highligh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7944682"/>
                  </a:ext>
                </a:extLst>
              </a:tr>
              <a:tr h="365760">
                <a:tc>
                  <a:txBody>
                    <a:bodyPr/>
                    <a:lstStyle/>
                    <a:p>
                      <a:pPr marL="0" marR="0" algn="ctr">
                        <a:spcBef>
                          <a:spcPts val="300"/>
                        </a:spcBef>
                        <a:spcAft>
                          <a:spcPts val="300"/>
                        </a:spcAft>
                      </a:pPr>
                      <a:r>
                        <a:rPr lang="en-US" sz="1400" b="1" kern="1200" dirty="0">
                          <a:solidFill>
                            <a:schemeClr val="lt1"/>
                          </a:solidFill>
                          <a:effectLst/>
                          <a:latin typeface="+mn-lt"/>
                          <a:ea typeface="+mn-ea"/>
                          <a:cs typeface="+mn-cs"/>
                        </a:rPr>
                        <a:t>D8</a:t>
                      </a:r>
                    </a:p>
                  </a:txBody>
                  <a:tcPr marL="66389" marR="66389" marT="0" marB="0"/>
                </a:tc>
                <a:tc gridSpan="4">
                  <a:txBody>
                    <a:bodyPr/>
                    <a:lstStyle/>
                    <a:p>
                      <a:r>
                        <a:rPr lang="en-US" sz="1600" b="0" kern="1200" dirty="0">
                          <a:solidFill>
                            <a:schemeClr val="dk1"/>
                          </a:solidFill>
                          <a:effectLst/>
                          <a:highlight>
                            <a:srgbClr val="FFFF00"/>
                          </a:highlight>
                          <a:latin typeface="+mn-lt"/>
                          <a:ea typeface="+mn-ea"/>
                          <a:cs typeface="+mn-cs"/>
                        </a:rPr>
                        <a:t>Third Fourth of a Four Semester Dual Credit Course</a:t>
                      </a:r>
                      <a:endParaRPr kumimoji="0" lang="en-US" sz="1600" b="0" kern="1200" dirty="0">
                        <a:solidFill>
                          <a:schemeClr val="dk1"/>
                        </a:solidFill>
                        <a:highlight>
                          <a:srgbClr val="FFFF00"/>
                        </a:highligh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4877496"/>
                  </a:ext>
                </a:extLst>
              </a:tr>
              <a:tr h="365760">
                <a:tc>
                  <a:txBody>
                    <a:bodyPr/>
                    <a:lstStyle/>
                    <a:p>
                      <a:pPr marL="0" marR="0" algn="ctr">
                        <a:spcBef>
                          <a:spcPts val="300"/>
                        </a:spcBef>
                        <a:spcAft>
                          <a:spcPts val="300"/>
                        </a:spcAft>
                      </a:pPr>
                      <a:r>
                        <a:rPr lang="en-US" sz="1400" b="1" kern="1200" dirty="0">
                          <a:solidFill>
                            <a:schemeClr val="lt1"/>
                          </a:solidFill>
                          <a:effectLst/>
                          <a:latin typeface="+mn-lt"/>
                          <a:ea typeface="+mn-ea"/>
                          <a:cs typeface="+mn-cs"/>
                        </a:rPr>
                        <a:t>D9</a:t>
                      </a:r>
                    </a:p>
                  </a:txBody>
                  <a:tcPr marL="66389" marR="66389" marT="0" marB="0"/>
                </a:tc>
                <a:tc gridSpan="4">
                  <a:txBody>
                    <a:bodyPr/>
                    <a:lstStyle/>
                    <a:p>
                      <a:r>
                        <a:rPr lang="en-US" sz="1600" b="0" kern="1200" dirty="0">
                          <a:solidFill>
                            <a:schemeClr val="dk1"/>
                          </a:solidFill>
                          <a:effectLst/>
                          <a:highlight>
                            <a:srgbClr val="FFFF00"/>
                          </a:highlight>
                          <a:latin typeface="+mn-lt"/>
                          <a:ea typeface="+mn-ea"/>
                          <a:cs typeface="+mn-cs"/>
                        </a:rPr>
                        <a:t>Last Fourth of a Four Semester Dual Credit Course</a:t>
                      </a:r>
                      <a:endParaRPr kumimoji="0" lang="en-US" sz="1600" b="0" kern="1200" dirty="0">
                        <a:solidFill>
                          <a:schemeClr val="dk1"/>
                        </a:solidFill>
                        <a:highlight>
                          <a:srgbClr val="FFFF00"/>
                        </a:highligh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4891952"/>
                  </a:ext>
                </a:extLst>
              </a:tr>
            </a:tbl>
          </a:graphicData>
        </a:graphic>
      </p:graphicFrame>
      <p:sp>
        <p:nvSpPr>
          <p:cNvPr id="4" name="Slide Number Placeholder 3">
            <a:extLst>
              <a:ext uri="{FF2B5EF4-FFF2-40B4-BE49-F238E27FC236}">
                <a16:creationId xmlns:a16="http://schemas.microsoft.com/office/drawing/2014/main" id="{78E45DA8-0187-49C6-8387-5E6D0F7B1E9C}"/>
              </a:ext>
            </a:extLst>
          </p:cNvPr>
          <p:cNvSpPr>
            <a:spLocks noGrp="1"/>
          </p:cNvSpPr>
          <p:nvPr>
            <p:ph type="sldNum" sz="quarter" idx="12"/>
          </p:nvPr>
        </p:nvSpPr>
        <p:spPr/>
        <p:txBody>
          <a:bodyPr/>
          <a:lstStyle/>
          <a:p>
            <a:fld id="{25037DA4-2335-4A87-8586-64B2BAB08211}" type="slidenum">
              <a:rPr lang="en-US" smtClean="0"/>
              <a:pPr/>
              <a:t>5</a:t>
            </a:fld>
            <a:endParaRPr lang="en-US" dirty="0"/>
          </a:p>
        </p:txBody>
      </p:sp>
    </p:spTree>
    <p:extLst>
      <p:ext uri="{BB962C8B-B14F-4D97-AF65-F5344CB8AC3E}">
        <p14:creationId xmlns:p14="http://schemas.microsoft.com/office/powerpoint/2010/main" val="211317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350195" y="87237"/>
            <a:ext cx="7568119" cy="793820"/>
          </a:xfrm>
        </p:spPr>
        <p:txBody>
          <a:bodyPr>
            <a:normAutofit/>
          </a:bodyPr>
          <a:lstStyle/>
          <a:p>
            <a:r>
              <a:rPr lang="en-US" dirty="0"/>
              <a:t>DUAL CREDIT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54115716"/>
              </p:ext>
            </p:extLst>
          </p:nvPr>
        </p:nvGraphicFramePr>
        <p:xfrm>
          <a:off x="350195" y="1313887"/>
          <a:ext cx="8443610" cy="3022348"/>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43415-0075</a:t>
                      </a:r>
                    </a:p>
                    <a:p>
                      <a:r>
                        <a:rPr lang="en-US" sz="1400" dirty="0">
                          <a:highlight>
                            <a:srgbClr val="FFFF00"/>
                          </a:highlight>
                        </a:rPr>
                        <a:t>NEW</a:t>
                      </a:r>
                    </a:p>
                  </a:txBody>
                  <a:tcPr/>
                </a:tc>
                <a:tc>
                  <a:txBody>
                    <a:bodyPr/>
                    <a:lstStyle/>
                    <a:p>
                      <a:pPr marL="0" marR="0" algn="l" defTabSz="914400" rtl="0" eaLnBrk="1" latinLnBrk="0" hangingPunct="1">
                        <a:lnSpc>
                          <a:spcPts val="1400"/>
                        </a:lnSpc>
                        <a:spcBef>
                          <a:spcPts val="0"/>
                        </a:spcBef>
                        <a:spcAft>
                          <a:spcPts val="0"/>
                        </a:spcAft>
                      </a:pPr>
                      <a:r>
                        <a:rPr lang="en-US" sz="1400" kern="1200" dirty="0">
                          <a:solidFill>
                            <a:schemeClr val="dk1"/>
                          </a:solidFill>
                          <a:latin typeface="+mn-lt"/>
                          <a:ea typeface="+mn-ea"/>
                          <a:cs typeface="+mn-cs"/>
                        </a:rPr>
                        <a:t>For a Course Transcript, if DUAL-CREDIT-INDICATOR-CODE is "1", then COURSE-SEQUENCE-CODE must be one of the following: "D0", "D1", "D2", "D3", "D4", "D5", "D6", "D7", "D8", or "D9".</a:t>
                      </a:r>
                    </a:p>
                  </a:txBody>
                  <a:tcPr marL="45720" marR="45720"/>
                </a:tc>
                <a:tc rowSpan="2">
                  <a:txBody>
                    <a:bodyPr/>
                    <a:lstStyle/>
                    <a:p>
                      <a:r>
                        <a:rPr lang="en-US" sz="1400" dirty="0"/>
                        <a:t>F</a:t>
                      </a:r>
                    </a:p>
                  </a:txBody>
                  <a:tcPr/>
                </a:tc>
                <a:tc rowSpan="2">
                  <a:txBody>
                    <a:bodyPr/>
                    <a:lstStyle/>
                    <a:p>
                      <a:r>
                        <a:rPr lang="en-US" sz="1400" dirty="0"/>
                        <a:t>3, 4</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ts val="1400"/>
                        </a:lnSpc>
                        <a:spcBef>
                          <a:spcPts val="0"/>
                        </a:spcBef>
                        <a:spcAft>
                          <a:spcPts val="0"/>
                        </a:spcAft>
                      </a:pPr>
                      <a:r>
                        <a:rPr lang="en-US" sz="1400" kern="1200" dirty="0">
                          <a:solidFill>
                            <a:schemeClr val="dk1"/>
                          </a:solidFill>
                          <a:latin typeface="+mn-lt"/>
                          <a:ea typeface="+mn-ea"/>
                          <a:cs typeface="+mn-cs"/>
                        </a:rPr>
                        <a:t>Dual credit courses must use a TX-CourseSequence intended for dual credit courses.</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r>
                        <a:rPr lang="en-US" sz="1400" dirty="0"/>
                        <a:t>43415-0076</a:t>
                      </a:r>
                    </a:p>
                    <a:p>
                      <a:r>
                        <a:rPr lang="en-US" sz="1400" dirty="0">
                          <a:highlight>
                            <a:srgbClr val="FFFF00"/>
                          </a:highlight>
                        </a:rPr>
                        <a:t>NEW</a:t>
                      </a:r>
                    </a:p>
                  </a:txBody>
                  <a:tcPr/>
                </a:tc>
                <a:tc>
                  <a:txBody>
                    <a:bodyPr/>
                    <a:lstStyle/>
                    <a:p>
                      <a:pPr>
                        <a:lnSpc>
                          <a:spcPts val="1400"/>
                        </a:lnSpc>
                      </a:pPr>
                      <a:r>
                        <a:rPr lang="en-US" sz="1400" kern="1200" dirty="0">
                          <a:solidFill>
                            <a:schemeClr val="dk1"/>
                          </a:solidFill>
                          <a:latin typeface="+mn-lt"/>
                          <a:ea typeface="+mn-ea"/>
                          <a:cs typeface="+mn-cs"/>
                        </a:rPr>
                        <a:t>For a Course Transcript, if DUAL-CREDIT-INDICATOR-CODE is "0", then COURSE-SEQUENCE-CODE must be not be any of the following: "D0", "D1", "D2", "D3", "D4", "D5", "D6", "D7", "D8", or "D9".</a:t>
                      </a:r>
                    </a:p>
                  </a:txBody>
                  <a:tcPr/>
                </a:tc>
                <a:tc rowSpan="2">
                  <a:txBody>
                    <a:bodyPr/>
                    <a:lstStyle/>
                    <a:p>
                      <a:r>
                        <a:rPr lang="en-US" sz="1400" dirty="0"/>
                        <a:t>F</a:t>
                      </a:r>
                    </a:p>
                  </a:txBody>
                  <a:tcPr/>
                </a:tc>
                <a:tc rowSpan="2">
                  <a:txBody>
                    <a:bodyPr/>
                    <a:lstStyle/>
                    <a:p>
                      <a:r>
                        <a:rPr lang="en-US" sz="1400" dirty="0"/>
                        <a:t>3, 4</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a:lnSpc>
                          <a:spcPts val="1400"/>
                        </a:lnSpc>
                      </a:pPr>
                      <a:r>
                        <a:rPr lang="en-US" sz="1400" kern="1200" dirty="0">
                          <a:solidFill>
                            <a:schemeClr val="dk1"/>
                          </a:solidFill>
                          <a:latin typeface="+mn-lt"/>
                          <a:ea typeface="+mn-ea"/>
                          <a:cs typeface="+mn-cs"/>
                        </a:rPr>
                        <a:t>Only dual credit courses may use a TX-CourseSequence intended for dual credit courses.</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r>
              <a:rPr lang="en-US" dirty="0"/>
              <a:t>Student – Course Completion Rules</a:t>
            </a:r>
          </a:p>
        </p:txBody>
      </p:sp>
      <p:sp>
        <p:nvSpPr>
          <p:cNvPr id="5" name="Rectangle 4">
            <a:extLst>
              <a:ext uri="{FF2B5EF4-FFF2-40B4-BE49-F238E27FC236}">
                <a16:creationId xmlns:a16="http://schemas.microsoft.com/office/drawing/2014/main" id="{42484DED-77C5-4059-9C27-5F62A658F573}"/>
              </a:ext>
            </a:extLst>
          </p:cNvPr>
          <p:cNvSpPr/>
          <p:nvPr/>
        </p:nvSpPr>
        <p:spPr>
          <a:xfrm>
            <a:off x="350195" y="5029200"/>
            <a:ext cx="8443610" cy="646331"/>
          </a:xfrm>
          <a:prstGeom prst="rect">
            <a:avLst/>
          </a:prstGeom>
        </p:spPr>
        <p:txBody>
          <a:bodyPr wrap="square">
            <a:spAutoFit/>
          </a:bodyPr>
          <a:lstStyle/>
          <a:p>
            <a:pPr marL="285750" indent="-285750">
              <a:buFont typeface="Arial" panose="020B0604020202020204" pitchFamily="34" charset="0"/>
              <a:buChar char="•"/>
            </a:pPr>
            <a:r>
              <a:rPr lang="en-US" dirty="0"/>
              <a:t>New dual credit COURSE-SEQUENCE-CODE values are used for dual credit courses only.</a:t>
            </a:r>
          </a:p>
        </p:txBody>
      </p:sp>
      <p:sp>
        <p:nvSpPr>
          <p:cNvPr id="4" name="Slide Number Placeholder 3">
            <a:extLst>
              <a:ext uri="{FF2B5EF4-FFF2-40B4-BE49-F238E27FC236}">
                <a16:creationId xmlns:a16="http://schemas.microsoft.com/office/drawing/2014/main" id="{F0A5C14D-CDE6-4EFA-ACEF-43521FADF029}"/>
              </a:ext>
            </a:extLst>
          </p:cNvPr>
          <p:cNvSpPr>
            <a:spLocks noGrp="1"/>
          </p:cNvSpPr>
          <p:nvPr>
            <p:ph type="sldNum" sz="quarter" idx="12"/>
          </p:nvPr>
        </p:nvSpPr>
        <p:spPr/>
        <p:txBody>
          <a:bodyPr/>
          <a:lstStyle/>
          <a:p>
            <a:fld id="{25037DA4-2335-4A87-8586-64B2BAB08211}" type="slidenum">
              <a:rPr lang="en-US" smtClean="0"/>
              <a:pPr/>
              <a:t>6</a:t>
            </a:fld>
            <a:endParaRPr lang="en-US" dirty="0"/>
          </a:p>
        </p:txBody>
      </p:sp>
    </p:spTree>
    <p:extLst>
      <p:ext uri="{BB962C8B-B14F-4D97-AF65-F5344CB8AC3E}">
        <p14:creationId xmlns:p14="http://schemas.microsoft.com/office/powerpoint/2010/main" val="285319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363642" y="61740"/>
            <a:ext cx="7568119" cy="793820"/>
          </a:xfrm>
        </p:spPr>
        <p:txBody>
          <a:bodyPr>
            <a:normAutofit/>
          </a:bodyPr>
          <a:lstStyle/>
          <a:p>
            <a:r>
              <a:rPr lang="en-US" dirty="0"/>
              <a:t>DUAL CREDIT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139819714"/>
              </p:ext>
            </p:extLst>
          </p:nvPr>
        </p:nvGraphicFramePr>
        <p:xfrm>
          <a:off x="350195" y="1313887"/>
          <a:ext cx="8443610" cy="4089148"/>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43415-0036</a:t>
                      </a:r>
                    </a:p>
                  </a:txBody>
                  <a:tcPr/>
                </a:tc>
                <a:tc>
                  <a:txBody>
                    <a:bodyPr/>
                    <a:lstStyle/>
                    <a:p>
                      <a:pPr marL="0" marR="0" algn="l" defTabSz="914400" rtl="0" eaLnBrk="1" latinLnBrk="0" hangingPunct="1">
                        <a:lnSpc>
                          <a:spcPts val="1400"/>
                        </a:lnSpc>
                        <a:spcBef>
                          <a:spcPts val="0"/>
                        </a:spcBef>
                        <a:spcAft>
                          <a:spcPts val="0"/>
                        </a:spcAft>
                      </a:pPr>
                      <a:r>
                        <a:rPr lang="en-US" sz="1400" kern="1200" dirty="0">
                          <a:solidFill>
                            <a:schemeClr val="dk1"/>
                          </a:solidFill>
                          <a:latin typeface="+mn-lt"/>
                          <a:ea typeface="+mn-ea"/>
                          <a:cs typeface="+mn-cs"/>
                        </a:rPr>
                        <a:t>If PASS/FAIL-CREDIT-INDICATOR-CODE is "01", DUAL-CREDIT-INDICATOR-CODE is "1", </a:t>
                      </a:r>
                      <a:r>
                        <a:rPr lang="en-US" sz="1400" kern="1200" dirty="0">
                          <a:solidFill>
                            <a:schemeClr val="dk1"/>
                          </a:solidFill>
                          <a:highlight>
                            <a:srgbClr val="FFFF00"/>
                          </a:highlight>
                          <a:latin typeface="+mn-lt"/>
                          <a:ea typeface="+mn-ea"/>
                          <a:cs typeface="+mn-cs"/>
                        </a:rPr>
                        <a:t>and COURSE-SEQUENCE-CODE is "D0", "D2", "D5", or "D9", </a:t>
                      </a:r>
                      <a:r>
                        <a:rPr lang="en-US" sz="1400" kern="1200" dirty="0">
                          <a:solidFill>
                            <a:schemeClr val="dk1"/>
                          </a:solidFill>
                          <a:latin typeface="+mn-lt"/>
                          <a:ea typeface="+mn-ea"/>
                          <a:cs typeface="+mn-cs"/>
                        </a:rPr>
                        <a:t>then COLLEGE-CREDIT-HOURS must be greater than 0.</a:t>
                      </a:r>
                      <a:endParaRPr lang="en-US" sz="1400" kern="1200" dirty="0">
                        <a:solidFill>
                          <a:schemeClr val="dk1"/>
                        </a:solidFill>
                        <a:highlight>
                          <a:srgbClr val="FFFF00"/>
                        </a:highlight>
                        <a:latin typeface="+mn-lt"/>
                        <a:ea typeface="+mn-ea"/>
                        <a:cs typeface="+mn-cs"/>
                      </a:endParaRPr>
                    </a:p>
                  </a:txBody>
                  <a:tcPr marL="45720" marR="45720"/>
                </a:tc>
                <a:tc rowSpan="2">
                  <a:txBody>
                    <a:bodyPr/>
                    <a:lstStyle/>
                    <a:p>
                      <a:r>
                        <a:rPr lang="en-US" sz="1400" dirty="0"/>
                        <a:t>F</a:t>
                      </a:r>
                    </a:p>
                  </a:txBody>
                  <a:tcPr/>
                </a:tc>
                <a:tc rowSpan="2">
                  <a:txBody>
                    <a:bodyPr/>
                    <a:lstStyle/>
                    <a:p>
                      <a:r>
                        <a:rPr lang="en-US" sz="1400" dirty="0"/>
                        <a:t>3, 4</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ts val="1400"/>
                        </a:lnSpc>
                        <a:spcBef>
                          <a:spcPts val="0"/>
                        </a:spcBef>
                        <a:spcAft>
                          <a:spcPts val="0"/>
                        </a:spcAft>
                      </a:pPr>
                      <a:r>
                        <a:rPr lang="en-US" sz="1400" kern="1200" dirty="0">
                          <a:solidFill>
                            <a:schemeClr val="dk1"/>
                          </a:solidFill>
                          <a:latin typeface="+mn-lt"/>
                          <a:ea typeface="+mn-ea"/>
                          <a:cs typeface="+mn-cs"/>
                        </a:rPr>
                        <a:t>If a student has passed a course that has been designated as a dual credit course, </a:t>
                      </a:r>
                      <a:r>
                        <a:rPr lang="en-US" sz="1400" kern="1200" dirty="0">
                          <a:solidFill>
                            <a:schemeClr val="dk1"/>
                          </a:solidFill>
                          <a:highlight>
                            <a:srgbClr val="FFFF00"/>
                          </a:highlight>
                          <a:latin typeface="+mn-lt"/>
                          <a:ea typeface="+mn-ea"/>
                          <a:cs typeface="+mn-cs"/>
                        </a:rPr>
                        <a:t>and is a one semester course or the last part of a multi-part course, </a:t>
                      </a:r>
                      <a:r>
                        <a:rPr lang="en-US" sz="1400" kern="1200" dirty="0">
                          <a:solidFill>
                            <a:schemeClr val="dk1"/>
                          </a:solidFill>
                          <a:latin typeface="+mn-lt"/>
                          <a:ea typeface="+mn-ea"/>
                          <a:cs typeface="+mn-cs"/>
                        </a:rPr>
                        <a:t>then the student must be reported with TX-CollegeCreditHours greater than zero (0).</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r>
                        <a:rPr lang="en-US" sz="1400" dirty="0"/>
                        <a:t>43415-0077</a:t>
                      </a:r>
                    </a:p>
                    <a:p>
                      <a:r>
                        <a:rPr lang="en-US" sz="1400" dirty="0">
                          <a:highlight>
                            <a:srgbClr val="FFFF00"/>
                          </a:highlight>
                        </a:rPr>
                        <a:t>NEW</a:t>
                      </a:r>
                    </a:p>
                  </a:txBody>
                  <a:tcPr/>
                </a:tc>
                <a:tc>
                  <a:txBody>
                    <a:bodyPr/>
                    <a:lstStyle/>
                    <a:p>
                      <a:pPr>
                        <a:lnSpc>
                          <a:spcPts val="1400"/>
                        </a:lnSpc>
                      </a:pPr>
                      <a:r>
                        <a:rPr lang="en-US" sz="1400" kern="1200" dirty="0">
                          <a:solidFill>
                            <a:schemeClr val="dk1"/>
                          </a:solidFill>
                          <a:latin typeface="+mn-lt"/>
                          <a:ea typeface="+mn-ea"/>
                          <a:cs typeface="+mn-cs"/>
                        </a:rPr>
                        <a:t>If DUAL-CREDIT-INDICATOR-CODE is "1", and COURSE-SEQUENCE-CODE is "D1", "D3", "D4", "D6", "D7", or "D8", then COLLEGE-CREDIT-HOURS should be 0.</a:t>
                      </a:r>
                    </a:p>
                  </a:txBody>
                  <a:tcPr/>
                </a:tc>
                <a:tc rowSpan="2">
                  <a:txBody>
                    <a:bodyPr/>
                    <a:lstStyle/>
                    <a:p>
                      <a:r>
                        <a:rPr lang="en-US" sz="1400" dirty="0"/>
                        <a:t>S</a:t>
                      </a:r>
                    </a:p>
                  </a:txBody>
                  <a:tcPr/>
                </a:tc>
                <a:tc rowSpan="2">
                  <a:txBody>
                    <a:bodyPr/>
                    <a:lstStyle/>
                    <a:p>
                      <a:r>
                        <a:rPr lang="en-US" sz="1400" dirty="0"/>
                        <a:t>3, 4</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a:lnSpc>
                          <a:spcPts val="1400"/>
                        </a:lnSpc>
                      </a:pPr>
                      <a:r>
                        <a:rPr lang="en-US" sz="1400" kern="1200" dirty="0">
                          <a:solidFill>
                            <a:schemeClr val="dk1"/>
                          </a:solidFill>
                          <a:latin typeface="+mn-lt"/>
                          <a:ea typeface="+mn-ea"/>
                          <a:cs typeface="+mn-cs"/>
                        </a:rPr>
                        <a:t>If a student has taken a course that has been designated as a dual credit course, but that course is not a one semester course or the last part of a multi-part course, then the course transcript should be reported with TX-CollegeCreditHours of zero (0).  College credit hours are generally not awarded for multi-semester courses until the last part of that course is completed and passed.</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r>
              <a:rPr lang="en-US" dirty="0"/>
              <a:t>Student – Course Completion Rules</a:t>
            </a:r>
          </a:p>
        </p:txBody>
      </p:sp>
      <p:sp>
        <p:nvSpPr>
          <p:cNvPr id="7" name="Rectangle 6">
            <a:extLst>
              <a:ext uri="{FF2B5EF4-FFF2-40B4-BE49-F238E27FC236}">
                <a16:creationId xmlns:a16="http://schemas.microsoft.com/office/drawing/2014/main" id="{F156566F-53B9-4803-BE3F-D72F77B9DBF0}"/>
              </a:ext>
            </a:extLst>
          </p:cNvPr>
          <p:cNvSpPr/>
          <p:nvPr/>
        </p:nvSpPr>
        <p:spPr>
          <a:xfrm>
            <a:off x="350195" y="5525869"/>
            <a:ext cx="8443610" cy="646331"/>
          </a:xfrm>
          <a:prstGeom prst="rect">
            <a:avLst/>
          </a:prstGeom>
        </p:spPr>
        <p:txBody>
          <a:bodyPr wrap="square">
            <a:spAutoFit/>
          </a:bodyPr>
          <a:lstStyle/>
          <a:p>
            <a:pPr marL="285750" indent="-285750">
              <a:buFont typeface="Arial" panose="020B0604020202020204" pitchFamily="34" charset="0"/>
              <a:buChar char="•"/>
            </a:pPr>
            <a:r>
              <a:rPr lang="en-US" dirty="0"/>
              <a:t>College credit hours should generally only be reported when a student completes and passes a one semester course or the last part of a multi-part course.</a:t>
            </a:r>
          </a:p>
        </p:txBody>
      </p:sp>
      <p:sp>
        <p:nvSpPr>
          <p:cNvPr id="4" name="Slide Number Placeholder 3">
            <a:extLst>
              <a:ext uri="{FF2B5EF4-FFF2-40B4-BE49-F238E27FC236}">
                <a16:creationId xmlns:a16="http://schemas.microsoft.com/office/drawing/2014/main" id="{F5E67860-F787-4FEE-8149-AF03DE520D7D}"/>
              </a:ext>
            </a:extLst>
          </p:cNvPr>
          <p:cNvSpPr>
            <a:spLocks noGrp="1"/>
          </p:cNvSpPr>
          <p:nvPr>
            <p:ph type="sldNum" sz="quarter" idx="12"/>
          </p:nvPr>
        </p:nvSpPr>
        <p:spPr/>
        <p:txBody>
          <a:bodyPr/>
          <a:lstStyle/>
          <a:p>
            <a:fld id="{25037DA4-2335-4A87-8586-64B2BAB08211}" type="slidenum">
              <a:rPr lang="en-US" smtClean="0"/>
              <a:pPr/>
              <a:t>7</a:t>
            </a:fld>
            <a:endParaRPr lang="en-US" dirty="0"/>
          </a:p>
        </p:txBody>
      </p:sp>
    </p:spTree>
    <p:extLst>
      <p:ext uri="{BB962C8B-B14F-4D97-AF65-F5344CB8AC3E}">
        <p14:creationId xmlns:p14="http://schemas.microsoft.com/office/powerpoint/2010/main" val="326742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1489798"/>
            <a:ext cx="6565056" cy="3832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23888" y="555939"/>
            <a:ext cx="7886700" cy="4427163"/>
          </a:xfrm>
        </p:spPr>
        <p:txBody>
          <a:bodyPr/>
          <a:lstStyle/>
          <a:p>
            <a:pPr marL="514350" indent="-514350">
              <a:buFont typeface="+mj-lt"/>
              <a:buAutoNum type="romanUcPeriod"/>
            </a:pPr>
            <a:r>
              <a:rPr lang="en-US" dirty="0"/>
              <a:t>Dual Credit Reporting</a:t>
            </a:r>
          </a:p>
          <a:p>
            <a:pPr marL="514350" indent="-514350">
              <a:buFont typeface="+mj-lt"/>
              <a:buAutoNum type="romanUcPeriod"/>
            </a:pPr>
            <a:endParaRPr lang="en-US" dirty="0"/>
          </a:p>
          <a:p>
            <a:pPr marL="514350" indent="-514350">
              <a:buFont typeface="+mj-lt"/>
              <a:buAutoNum type="romanUcPeriod"/>
            </a:pPr>
            <a:r>
              <a:rPr lang="en-US" dirty="0"/>
              <a:t>Campus Enrollment Type Reporting</a:t>
            </a:r>
          </a:p>
          <a:p>
            <a:endParaRPr lang="en-US" dirty="0"/>
          </a:p>
          <a:p>
            <a:endParaRPr lang="en-US" dirty="0"/>
          </a:p>
          <a:p>
            <a:endParaRPr lang="en-US" dirty="0"/>
          </a:p>
          <a:p>
            <a:endParaRPr lang="en-US" dirty="0"/>
          </a:p>
          <a:p>
            <a:endParaRPr lang="en-US" dirty="0"/>
          </a:p>
        </p:txBody>
      </p:sp>
      <p:sp>
        <p:nvSpPr>
          <p:cNvPr id="5" name="Title 2">
            <a:extLst>
              <a:ext uri="{FF2B5EF4-FFF2-40B4-BE49-F238E27FC236}">
                <a16:creationId xmlns:a16="http://schemas.microsoft.com/office/drawing/2014/main" id="{9D1EE584-B4E5-4567-BDC3-E6797F21F2A0}"/>
              </a:ext>
            </a:extLst>
          </p:cNvPr>
          <p:cNvSpPr>
            <a:spLocks noGrp="1"/>
          </p:cNvSpPr>
          <p:nvPr>
            <p:ph type="title"/>
          </p:nvPr>
        </p:nvSpPr>
        <p:spPr>
          <a:xfrm>
            <a:off x="623888" y="5195455"/>
            <a:ext cx="7886700" cy="1024370"/>
          </a:xfrm>
        </p:spPr>
        <p:txBody>
          <a:bodyPr/>
          <a:lstStyle/>
          <a:p>
            <a:r>
              <a:rPr lang="en-US" dirty="0"/>
              <a:t>aGENDA</a:t>
            </a:r>
          </a:p>
        </p:txBody>
      </p:sp>
    </p:spTree>
    <p:extLst>
      <p:ext uri="{BB962C8B-B14F-4D97-AF65-F5344CB8AC3E}">
        <p14:creationId xmlns:p14="http://schemas.microsoft.com/office/powerpoint/2010/main" val="198473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228600" y="13602"/>
            <a:ext cx="7886700" cy="793820"/>
          </a:xfrm>
        </p:spPr>
        <p:txBody>
          <a:bodyPr>
            <a:noAutofit/>
          </a:bodyPr>
          <a:lstStyle/>
          <a:p>
            <a:r>
              <a:rPr lang="en-US" dirty="0"/>
              <a:t>Campus Enrollment Type REPORTING</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200" y="1219200"/>
            <a:ext cx="8058150" cy="5137157"/>
          </a:xfrm>
        </p:spPr>
        <p:txBody>
          <a:bodyPr>
            <a:normAutofit/>
          </a:bodyPr>
          <a:lstStyle/>
          <a:p>
            <a:pPr marL="0" indent="0">
              <a:buNone/>
            </a:pPr>
            <a:r>
              <a:rPr lang="en-US" dirty="0"/>
              <a:t>Since the original publication of the CAMPUS-ENROLLMENT-TYPE-CODE (C219) code table, the codes, their translations, and their descriptions have been refined.</a:t>
            </a:r>
          </a:p>
          <a:p>
            <a:pPr marL="0" indent="0">
              <a:buNone/>
            </a:pPr>
            <a:endParaRPr lang="en-US" sz="3200" dirty="0"/>
          </a:p>
          <a:p>
            <a:pPr lvl="1"/>
            <a:r>
              <a:rPr lang="en-US" dirty="0"/>
              <a:t>Codes 01, 02, 03, 04, 05, 06 translations and/or descriptions have been updated.</a:t>
            </a:r>
          </a:p>
          <a:p>
            <a:pPr lvl="1"/>
            <a:endParaRPr lang="en-US" dirty="0"/>
          </a:p>
          <a:p>
            <a:pPr lvl="1"/>
            <a:r>
              <a:rPr lang="en-US" dirty="0"/>
              <a:t>Code 07 Selective Enrollment School (Special Program-Based) has been added.</a:t>
            </a:r>
          </a:p>
        </p:txBody>
      </p:sp>
    </p:spTree>
    <p:extLst>
      <p:ext uri="{BB962C8B-B14F-4D97-AF65-F5344CB8AC3E}">
        <p14:creationId xmlns:p14="http://schemas.microsoft.com/office/powerpoint/2010/main" val="338182385"/>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Collection xmlns="5c8ce246-9bf7-4847-93b0-5471cf462eac">
      <Value>PEIMS</Value>
    </Collection>
    <Legislation xmlns="5c8ce246-9bf7-4847-93b0-5471cf462eac" xsi:nil="true"/>
    <Document_x0020_Type xmlns="5c8ce246-9bf7-4847-93b0-5471cf462eac">Proposal</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2.xml><?xml version="1.0" encoding="utf-8"?>
<ds:datastoreItem xmlns:ds="http://schemas.openxmlformats.org/officeDocument/2006/customXml" ds:itemID="{74B45A69-778E-4D41-A5A4-6C4FF6432815}">
  <ds:schemaRefs>
    <ds:schemaRef ds:uri="http://schemas.microsoft.com/office/2006/metadata/properties"/>
    <ds:schemaRef ds:uri="8db5e514-a680-4fd2-83c7-aca22b4666fd"/>
    <ds:schemaRef ds:uri="5c8ce246-9bf7-4847-93b0-5471cf462ea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4C375069-AB02-4EAC-BB24-4E105FCD3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78451</TotalTime>
  <Words>1698</Words>
  <Application>Microsoft Office PowerPoint</Application>
  <PresentationFormat>On-screen Show (4:3)</PresentationFormat>
  <Paragraphs>257</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Tw Cen MT</vt:lpstr>
      <vt:lpstr>Tw Cen MT Condensed</vt:lpstr>
      <vt:lpstr>Tw Cen MT Condensed Extra Bold</vt:lpstr>
      <vt:lpstr>TSDS Template 2017 - Circles - Dark</vt:lpstr>
      <vt:lpstr>Dual Credit Reporting &amp; campus enrollment type</vt:lpstr>
      <vt:lpstr>aGENDA</vt:lpstr>
      <vt:lpstr>Dual Credit Reporting</vt:lpstr>
      <vt:lpstr>Dual CREDIT REPORTING </vt:lpstr>
      <vt:lpstr>COURSE SEQUENCE CODE-CODE TABLE ADDITIONS</vt:lpstr>
      <vt:lpstr>DUAL CREDIT REPORTING Business Rules</vt:lpstr>
      <vt:lpstr>DUAL CREDIT REPORTING Business Rules</vt:lpstr>
      <vt:lpstr>aGENDA</vt:lpstr>
      <vt:lpstr>Campus Enrollment Type REPORTING</vt:lpstr>
      <vt:lpstr>CAMPUS-ENROLLMENT-TYPE-CODE (C219)</vt:lpstr>
      <vt:lpstr>CAMPUS-ENROLLMENT-TYPE-CODE (C219)</vt:lpstr>
      <vt:lpstr>CAMPUS-ENROLLMENT-TYPE-CODE (C219)</vt:lpstr>
      <vt:lpstr>CAMPUS-ENROLLMENT-TYPE-CODE (C219)</vt:lpstr>
      <vt:lpstr>CAMPUS-ENROLLMENT-TYPE-CODE (C219)</vt:lpstr>
      <vt:lpstr>CAMPUS-ENROLLMENT-TYPE-CODE (C219)</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Elledge, Michele</cp:lastModifiedBy>
  <cp:revision>1904</cp:revision>
  <cp:lastPrinted>2018-02-01T22:53:24Z</cp:lastPrinted>
  <dcterms:created xsi:type="dcterms:W3CDTF">2009-09-01T20:11:00Z</dcterms:created>
  <dcterms:modified xsi:type="dcterms:W3CDTF">2019-07-21T13:03:13Z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y fmtid="{D5CDD505-2E9C-101B-9397-08002B2CF9AE}" pid="3" name="_NewReviewCycle">
    <vt:lpwstr/>
  </property>
  <property fmtid="{D5CDD505-2E9C-101B-9397-08002B2CF9AE}" pid="4" name="_dlc_DocIdItemGuid">
    <vt:lpwstr>7fd8e421-004a-41be-b615-d2e44760db7c</vt:lpwstr>
  </property>
</Properties>
</file>