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14"/>
  </p:notesMasterIdLst>
  <p:handoutMasterIdLst>
    <p:handoutMasterId r:id="rId15"/>
  </p:handoutMasterIdLst>
  <p:sldIdLst>
    <p:sldId id="466" r:id="rId5"/>
    <p:sldId id="302" r:id="rId6"/>
    <p:sldId id="713" r:id="rId7"/>
    <p:sldId id="792" r:id="rId8"/>
    <p:sldId id="845" r:id="rId9"/>
    <p:sldId id="848" r:id="rId10"/>
    <p:sldId id="849" r:id="rId11"/>
    <p:sldId id="788" r:id="rId12"/>
    <p:sldId id="264" r:id="rId13"/>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9" autoAdjust="0"/>
    <p:restoredTop sz="94026" autoAdjust="0"/>
  </p:normalViewPr>
  <p:slideViewPr>
    <p:cSldViewPr>
      <p:cViewPr varScale="1">
        <p:scale>
          <a:sx n="68" d="100"/>
          <a:sy n="68" d="100"/>
        </p:scale>
        <p:origin x="16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1" d="100"/>
          <a:sy n="81" d="100"/>
        </p:scale>
        <p:origin x="3660" y="108"/>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dge, Michele" userId="e798f8b8-56fa-4e2c-bbca-38566d765dd9" providerId="ADAL" clId="{5395E080-F115-4DBF-BC95-8523EAF28FB5}"/>
    <pc:docChg chg="modSld">
      <pc:chgData name="Elledge, Michele" userId="e798f8b8-56fa-4e2c-bbca-38566d765dd9" providerId="ADAL" clId="{5395E080-F115-4DBF-BC95-8523EAF28FB5}" dt="2019-07-20T11:38:25.535" v="6" actId="20577"/>
      <pc:docMkLst>
        <pc:docMk/>
      </pc:docMkLst>
      <pc:sldChg chg="modSp">
        <pc:chgData name="Elledge, Michele" userId="e798f8b8-56fa-4e2c-bbca-38566d765dd9" providerId="ADAL" clId="{5395E080-F115-4DBF-BC95-8523EAF28FB5}" dt="2019-07-20T11:38:25.535" v="6" actId="20577"/>
        <pc:sldMkLst>
          <pc:docMk/>
          <pc:sldMk cId="554341386" sldId="792"/>
        </pc:sldMkLst>
        <pc:spChg chg="mod">
          <ac:chgData name="Elledge, Michele" userId="e798f8b8-56fa-4e2c-bbca-38566d765dd9" providerId="ADAL" clId="{5395E080-F115-4DBF-BC95-8523EAF28FB5}" dt="2019-07-20T11:38:25.535" v="6" actId="20577"/>
          <ac:spMkLst>
            <pc:docMk/>
            <pc:sldMk cId="554341386" sldId="792"/>
            <ac:spMk id="4" creationId="{23F5C6C5-AEF6-46AF-92D7-B82880C34A8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7/20/2019</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7/20/2019</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591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D2EA6E25-09F2-4560-B83B-32573EAB577D}" type="datetime1">
              <a:rPr lang="en-US" smtClean="0"/>
              <a:t>7/20/2019</a:t>
            </a:fld>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811D5734-CAD1-4263-A67C-1DFD4AA9C666}" type="datetime1">
              <a:rPr lang="en-US" smtClean="0"/>
              <a:t>7/20/2019</a:t>
            </a:fld>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2C3F125-71B9-46F3-9F8B-A69A73D5BBCC}" type="datetime1">
              <a:rPr lang="en-US" smtClean="0"/>
              <a:t>7/20/2019</a:t>
            </a:fld>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r>
              <a:rPr lang="en-US" dirty="0"/>
              <a:t>July 30, 2019 - August 1, 2019</a:t>
            </a: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fld id="{17664E7C-DF17-49E2-8696-B5F18CB43932}" type="datetime1">
              <a:rPr lang="en-US" smtClean="0"/>
              <a:t>7/20/2019</a:t>
            </a:fld>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C696083-A289-406F-98BA-CC5CBBBB6FC7}" type="datetime1">
              <a:rPr lang="en-US" smtClean="0"/>
              <a:t>7/20/2019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35440EFE-74C0-423C-8C07-07D2C81AC221}" type="datetime1">
              <a:rPr lang="en-US" smtClean="0"/>
              <a:t>7/20/2019</a:t>
            </a:fld>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r>
              <a:rPr lang="en-US" dirty="0"/>
              <a:t>July 30, 2019 - August 1, 2019</a:t>
            </a:r>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01577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E47D8C65-99C3-4DD6-91EE-E38790DB6376}" type="datetime1">
              <a:rPr lang="en-US" smtClean="0"/>
              <a:t>7/20/2019</a:t>
            </a:fld>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64AB62F8-B795-4C7F-86C6-1C7D8CCEAC01}" type="datetime1">
              <a:rPr lang="en-US" smtClean="0"/>
              <a:t>7/20/2019</a:t>
            </a:fld>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9A055496-9561-4D1D-9B8A-1D94D146627B}" type="datetime1">
              <a:rPr lang="en-US" smtClean="0"/>
              <a:t>7/20/2019</a:t>
            </a:fld>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40EED305-A687-4E1F-A5B2-4E359CB20A62}" type="datetime1">
              <a:rPr lang="en-US" smtClean="0"/>
              <a:t>7/20/2019</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A1A88F7E-DA3C-461D-A583-43E3017B184F}" type="datetime1">
              <a:rPr lang="en-US" smtClean="0"/>
              <a:t>7/20/2019</a:t>
            </a:fld>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5187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40AB6EA3-A4BA-4F2F-A5B1-6E0719E640B3}" type="datetime1">
              <a:rPr lang="en-US" smtClean="0"/>
              <a:t>7/20/2019</a:t>
            </a:fld>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61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82590C94-F64D-41A3-BAE2-D75E2879FE98}" type="datetime1">
              <a:rPr lang="en-US" smtClean="0"/>
              <a:t>7/20/2019</a:t>
            </a:fld>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 y="4960141"/>
            <a:ext cx="6234115" cy="1116337"/>
          </a:xfrm>
        </p:spPr>
        <p:txBody>
          <a:bodyPr>
            <a:noAutofit/>
          </a:bodyPr>
          <a:lstStyle/>
          <a:p>
            <a:r>
              <a:rPr lang="en-US" sz="3600" dirty="0"/>
              <a:t>DYSLEXIA RISK REPORTING</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July 31, 2019 – August 1, 2019</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dirty="0"/>
              <a:t>2019-2020 School Year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555939"/>
            <a:ext cx="6843712" cy="4346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p:txBody>
          <a:bodyPr>
            <a:normAutofit/>
          </a:bodyPr>
          <a:lstStyle/>
          <a:p>
            <a:pPr marL="514350" indent="-514350">
              <a:buFont typeface="+mj-lt"/>
              <a:buAutoNum type="romanUcPeriod"/>
            </a:pPr>
            <a:r>
              <a:rPr lang="en-US" dirty="0"/>
              <a:t>Dyslexia Risk Reporting</a:t>
            </a:r>
          </a:p>
          <a:p>
            <a:endParaRPr lang="en-US" dirty="0"/>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
        <p:nvSpPr>
          <p:cNvPr id="6" name="Slide Number Placeholder 5">
            <a:extLst>
              <a:ext uri="{FF2B5EF4-FFF2-40B4-BE49-F238E27FC236}">
                <a16:creationId xmlns:a16="http://schemas.microsoft.com/office/drawing/2014/main" id="{B147E08F-9388-4E0D-885C-DAE343E0E363}"/>
              </a:ext>
            </a:extLst>
          </p:cNvPr>
          <p:cNvSpPr>
            <a:spLocks noGrp="1"/>
          </p:cNvSpPr>
          <p:nvPr>
            <p:ph type="sldNum" sz="quarter" idx="12"/>
          </p:nvPr>
        </p:nvSpPr>
        <p:spPr/>
        <p:txBody>
          <a:bodyPr/>
          <a:lstStyle/>
          <a:p>
            <a:fld id="{25037DA4-2335-4A87-8586-64B2BAB08211}" type="slidenum">
              <a:rPr lang="en-US" smtClean="0"/>
              <a:pPr/>
              <a:t>2</a:t>
            </a:fld>
            <a:endParaRPr lang="en-US" dirty="0"/>
          </a:p>
        </p:txBody>
      </p:sp>
    </p:spTree>
    <p:extLst>
      <p:ext uri="{BB962C8B-B14F-4D97-AF65-F5344CB8AC3E}">
        <p14:creationId xmlns:p14="http://schemas.microsoft.com/office/powerpoint/2010/main" val="168534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228600" y="13602"/>
            <a:ext cx="7886700" cy="793820"/>
          </a:xfrm>
        </p:spPr>
        <p:txBody>
          <a:bodyPr>
            <a:noAutofit/>
          </a:bodyPr>
          <a:lstStyle/>
          <a:p>
            <a:r>
              <a:rPr lang="en-US" dirty="0"/>
              <a:t>BACKGROUND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200" y="1219200"/>
            <a:ext cx="8058150" cy="5137157"/>
          </a:xfrm>
        </p:spPr>
        <p:txBody>
          <a:bodyPr>
            <a:normAutofit lnSpcReduction="10000"/>
          </a:bodyPr>
          <a:lstStyle/>
          <a:p>
            <a:r>
              <a:rPr lang="en-US" dirty="0"/>
              <a:t>In the 85</a:t>
            </a:r>
            <a:r>
              <a:rPr lang="en-US" baseline="30000" dirty="0"/>
              <a:t>th</a:t>
            </a:r>
            <a:r>
              <a:rPr lang="en-US" dirty="0"/>
              <a:t> Legislative Session, House Bill (HB) 1886 was passed which, among other things, amended TEC 38.003(a) to require screening for dyslexia and related disorders by the end of the school year for each student in kindergarten and for each student in first grade. In addition, in the Texas Education Agency (TEA) Strategic Plan under the objective Academic Excellence, the following outcome measures are included:</a:t>
            </a:r>
          </a:p>
          <a:p>
            <a:pPr lvl="1"/>
            <a:r>
              <a:rPr lang="en-US" dirty="0"/>
              <a:t>Percent Kindergarten students identified as at risk for dyslexia or other reading difficulties resulting from required dyslexia screening </a:t>
            </a:r>
          </a:p>
          <a:p>
            <a:pPr lvl="1"/>
            <a:r>
              <a:rPr lang="en-US" dirty="0"/>
              <a:t>Percent Grade 1 students identified as at risk for dyslexia or other reading difficulties resulting from required dyslexia screening.</a:t>
            </a:r>
          </a:p>
        </p:txBody>
      </p:sp>
    </p:spTree>
    <p:extLst>
      <p:ext uri="{BB962C8B-B14F-4D97-AF65-F5344CB8AC3E}">
        <p14:creationId xmlns:p14="http://schemas.microsoft.com/office/powerpoint/2010/main" val="33818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228600" y="13602"/>
            <a:ext cx="7886700" cy="793820"/>
          </a:xfrm>
        </p:spPr>
        <p:txBody>
          <a:bodyPr>
            <a:noAutofit/>
          </a:bodyPr>
          <a:lstStyle/>
          <a:p>
            <a:r>
              <a:rPr lang="en-US" dirty="0"/>
              <a:t>DYSLEXIA RISK REPORTING</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200" y="1219200"/>
            <a:ext cx="8058150" cy="5137157"/>
          </a:xfrm>
        </p:spPr>
        <p:txBody>
          <a:bodyPr>
            <a:normAutofit/>
          </a:bodyPr>
          <a:lstStyle/>
          <a:p>
            <a:r>
              <a:rPr lang="en-US" dirty="0"/>
              <a:t>Due to the requirements to screen kindergarten and first grade students for dyslexia and related disorders and the associated outcome measures in the TEA Strategic Plan, a new data element DYSLEXIA-RISK-CODE is added to TEDS. </a:t>
            </a:r>
          </a:p>
          <a:p>
            <a:r>
              <a:rPr lang="en-US" dirty="0"/>
              <a:t>This new data element will provide a mechanism for local education agencies to report the outcome of dyslexia and related disorders screening for students in kindergarten and first grade.</a:t>
            </a:r>
          </a:p>
          <a:p>
            <a:endParaRPr lang="en-US" dirty="0"/>
          </a:p>
        </p:txBody>
      </p:sp>
    </p:spTree>
    <p:extLst>
      <p:ext uri="{BB962C8B-B14F-4D97-AF65-F5344CB8AC3E}">
        <p14:creationId xmlns:p14="http://schemas.microsoft.com/office/powerpoint/2010/main" val="554341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D005-069A-4FD4-A83B-CAB9B6EFFE83}"/>
              </a:ext>
            </a:extLst>
          </p:cNvPr>
          <p:cNvSpPr>
            <a:spLocks noGrp="1"/>
          </p:cNvSpPr>
          <p:nvPr>
            <p:ph type="title"/>
          </p:nvPr>
        </p:nvSpPr>
        <p:spPr/>
        <p:txBody>
          <a:bodyPr>
            <a:normAutofit/>
          </a:bodyPr>
          <a:lstStyle/>
          <a:p>
            <a:r>
              <a:rPr lang="en-US" dirty="0"/>
              <a:t>Dyslexia RISK REPORTING</a:t>
            </a:r>
          </a:p>
        </p:txBody>
      </p:sp>
      <p:sp>
        <p:nvSpPr>
          <p:cNvPr id="3" name="Content Placeholder 2">
            <a:extLst>
              <a:ext uri="{FF2B5EF4-FFF2-40B4-BE49-F238E27FC236}">
                <a16:creationId xmlns:a16="http://schemas.microsoft.com/office/drawing/2014/main" id="{2CB52F39-5C83-4A3A-B44C-A53ADFF0D33F}"/>
              </a:ext>
            </a:extLst>
          </p:cNvPr>
          <p:cNvSpPr>
            <a:spLocks noGrp="1"/>
          </p:cNvSpPr>
          <p:nvPr>
            <p:ph idx="1"/>
          </p:nvPr>
        </p:nvSpPr>
        <p:spPr>
          <a:xfrm>
            <a:off x="492726" y="951504"/>
            <a:ext cx="7886700" cy="4954992"/>
          </a:xfrm>
        </p:spPr>
        <p:txBody>
          <a:bodyPr>
            <a:normAutofit/>
          </a:bodyPr>
          <a:lstStyle/>
          <a:p>
            <a:r>
              <a:rPr lang="en-US" dirty="0"/>
              <a:t>DYSLEXIA-RISK-CODE (E1644) is added to the sub-complex type TX-StudentCharacteristics on the StudentExtension complex type to be reported in the PEIMS Summer submission.</a:t>
            </a:r>
          </a:p>
          <a:p>
            <a:r>
              <a:rPr lang="en-US" dirty="0"/>
              <a:t>Definition: DYSLEXIA-RISK-CODE indicates the results of screening for dyslexia and related disorders required under TEC §38.003(a). </a:t>
            </a:r>
          </a:p>
          <a:p>
            <a:pPr marL="0" indent="0">
              <a:buNone/>
            </a:pPr>
            <a:endParaRPr lang="en-US" sz="2600" dirty="0"/>
          </a:p>
        </p:txBody>
      </p:sp>
    </p:spTree>
    <p:extLst>
      <p:ext uri="{BB962C8B-B14F-4D97-AF65-F5344CB8AC3E}">
        <p14:creationId xmlns:p14="http://schemas.microsoft.com/office/powerpoint/2010/main" val="265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dirty="0"/>
              <a:t>DYSLEXIA-RISK-CODE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p:txBody>
          <a:bodyPr/>
          <a:lstStyle/>
          <a:p>
            <a:r>
              <a:rPr lang="en-US" b="1" dirty="0"/>
              <a:t>Element ID: </a:t>
            </a:r>
            <a:r>
              <a:rPr lang="en-US" dirty="0"/>
              <a:t>E1644</a:t>
            </a:r>
          </a:p>
          <a:p>
            <a:r>
              <a:rPr lang="en-US" b="1" dirty="0"/>
              <a:t>Data Element: </a:t>
            </a:r>
            <a:r>
              <a:rPr lang="en-US" dirty="0"/>
              <a:t>DYSLEXIA-RISK-CODE</a:t>
            </a:r>
          </a:p>
          <a:p>
            <a:r>
              <a:rPr lang="en-US" b="1" dirty="0"/>
              <a:t>XML Name: </a:t>
            </a:r>
            <a:r>
              <a:rPr lang="en-US" dirty="0"/>
              <a:t>TX-DyslexiaRiskCode</a:t>
            </a:r>
          </a:p>
          <a:p>
            <a:r>
              <a:rPr lang="en-US" b="1" dirty="0"/>
              <a:t>Code Table ID: </a:t>
            </a:r>
            <a:r>
              <a:rPr lang="en-US" dirty="0"/>
              <a:t>C222</a:t>
            </a:r>
          </a:p>
          <a:p>
            <a:r>
              <a:rPr lang="en-US" b="1" dirty="0"/>
              <a:t>Length: </a:t>
            </a:r>
            <a:r>
              <a:rPr lang="en-US" dirty="0"/>
              <a:t>2</a:t>
            </a:r>
          </a:p>
          <a:p>
            <a:r>
              <a:rPr lang="en-US" b="1" dirty="0"/>
              <a:t>Data Type: </a:t>
            </a:r>
            <a:r>
              <a:rPr lang="en-US" dirty="0"/>
              <a:t>Coded</a:t>
            </a:r>
          </a:p>
          <a:p>
            <a:r>
              <a:rPr lang="en-US" b="1" dirty="0"/>
              <a:t>Pattern: ##</a:t>
            </a:r>
            <a:endParaRPr lang="en-US" dirty="0"/>
          </a:p>
          <a:p>
            <a:r>
              <a:rPr lang="en-US" b="1" dirty="0"/>
              <a:t>Submission: </a:t>
            </a:r>
            <a:r>
              <a:rPr lang="en-US" dirty="0"/>
              <a:t>3</a:t>
            </a:r>
          </a:p>
          <a:p>
            <a:r>
              <a:rPr lang="en-US" b="1" dirty="0"/>
              <a:t>Mandatory:</a:t>
            </a:r>
            <a:r>
              <a:rPr lang="en-US" dirty="0"/>
              <a:t> No</a:t>
            </a:r>
          </a:p>
          <a:p>
            <a:endParaRPr lang="en-US" dirty="0"/>
          </a:p>
        </p:txBody>
      </p:sp>
    </p:spTree>
    <p:extLst>
      <p:ext uri="{BB962C8B-B14F-4D97-AF65-F5344CB8AC3E}">
        <p14:creationId xmlns:p14="http://schemas.microsoft.com/office/powerpoint/2010/main" val="159388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E870-02DF-4B05-82E1-16C151AE70F1}"/>
              </a:ext>
            </a:extLst>
          </p:cNvPr>
          <p:cNvSpPr>
            <a:spLocks noGrp="1"/>
          </p:cNvSpPr>
          <p:nvPr>
            <p:ph type="title"/>
          </p:nvPr>
        </p:nvSpPr>
        <p:spPr>
          <a:xfrm>
            <a:off x="533400" y="0"/>
            <a:ext cx="7318757" cy="793820"/>
          </a:xfrm>
        </p:spPr>
        <p:txBody>
          <a:bodyPr>
            <a:normAutofit/>
          </a:bodyPr>
          <a:lstStyle/>
          <a:p>
            <a:r>
              <a:rPr lang="en-US" dirty="0"/>
              <a:t>DYSLEXIA-RISK-CODE</a:t>
            </a:r>
          </a:p>
        </p:txBody>
      </p:sp>
      <p:graphicFrame>
        <p:nvGraphicFramePr>
          <p:cNvPr id="4" name="Content Placeholder 3">
            <a:extLst>
              <a:ext uri="{FF2B5EF4-FFF2-40B4-BE49-F238E27FC236}">
                <a16:creationId xmlns:a16="http://schemas.microsoft.com/office/drawing/2014/main" id="{686F9E6F-F77A-4FFE-997D-1A39BF99044B}"/>
              </a:ext>
            </a:extLst>
          </p:cNvPr>
          <p:cNvGraphicFramePr>
            <a:graphicFrameLocks noGrp="1"/>
          </p:cNvGraphicFramePr>
          <p:nvPr>
            <p:ph idx="1"/>
            <p:extLst>
              <p:ext uri="{D42A27DB-BD31-4B8C-83A1-F6EECF244321}">
                <p14:modId xmlns:p14="http://schemas.microsoft.com/office/powerpoint/2010/main" val="801848033"/>
              </p:ext>
            </p:extLst>
          </p:nvPr>
        </p:nvGraphicFramePr>
        <p:xfrm>
          <a:off x="628654" y="1883286"/>
          <a:ext cx="7771768" cy="2438400"/>
        </p:xfrm>
        <a:graphic>
          <a:graphicData uri="http://schemas.openxmlformats.org/drawingml/2006/table">
            <a:tbl>
              <a:tblPr firstRow="1" firstCol="1" bandRow="1">
                <a:tableStyleId>{5C22544A-7EE6-4342-B048-85BDC9FD1C3A}</a:tableStyleId>
              </a:tblPr>
              <a:tblGrid>
                <a:gridCol w="672273">
                  <a:extLst>
                    <a:ext uri="{9D8B030D-6E8A-4147-A177-3AD203B41FA5}">
                      <a16:colId xmlns:a16="http://schemas.microsoft.com/office/drawing/2014/main" val="3544359643"/>
                    </a:ext>
                  </a:extLst>
                </a:gridCol>
                <a:gridCol w="2689090">
                  <a:extLst>
                    <a:ext uri="{9D8B030D-6E8A-4147-A177-3AD203B41FA5}">
                      <a16:colId xmlns:a16="http://schemas.microsoft.com/office/drawing/2014/main" val="816580896"/>
                    </a:ext>
                  </a:extLst>
                </a:gridCol>
                <a:gridCol w="2420182">
                  <a:extLst>
                    <a:ext uri="{9D8B030D-6E8A-4147-A177-3AD203B41FA5}">
                      <a16:colId xmlns:a16="http://schemas.microsoft.com/office/drawing/2014/main" val="4260732798"/>
                    </a:ext>
                  </a:extLst>
                </a:gridCol>
                <a:gridCol w="1035630">
                  <a:extLst>
                    <a:ext uri="{9D8B030D-6E8A-4147-A177-3AD203B41FA5}">
                      <a16:colId xmlns:a16="http://schemas.microsoft.com/office/drawing/2014/main" val="391409309"/>
                    </a:ext>
                  </a:extLst>
                </a:gridCol>
                <a:gridCol w="954593">
                  <a:extLst>
                    <a:ext uri="{9D8B030D-6E8A-4147-A177-3AD203B41FA5}">
                      <a16:colId xmlns:a16="http://schemas.microsoft.com/office/drawing/2014/main" val="2427382383"/>
                    </a:ext>
                  </a:extLst>
                </a:gridCol>
              </a:tblGrid>
              <a:tr h="0">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a:txBody>
                    <a:bodyPr/>
                    <a:lstStyle/>
                    <a:p>
                      <a:pPr marL="0" marR="0" algn="ctr">
                        <a:spcBef>
                          <a:spcPts val="0"/>
                        </a:spcBef>
                        <a:spcAft>
                          <a:spcPts val="0"/>
                        </a:spcAft>
                      </a:pPr>
                      <a:r>
                        <a:rPr lang="en-US" sz="1400" dirty="0">
                          <a:effectLst/>
                        </a:rPr>
                        <a:t>Date Updated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extLst>
                  <a:ext uri="{0D108BD9-81ED-4DB2-BD59-A6C34878D82A}">
                    <a16:rowId xmlns:a16="http://schemas.microsoft.com/office/drawing/2014/main" val="3754598091"/>
                  </a:ext>
                </a:extLst>
              </a:tr>
              <a:tr h="222250">
                <a:tc>
                  <a:txBody>
                    <a:bodyPr/>
                    <a:lstStyle/>
                    <a:p>
                      <a:pPr marL="0" marR="0">
                        <a:spcBef>
                          <a:spcPts val="0"/>
                        </a:spcBef>
                        <a:spcAft>
                          <a:spcPts val="0"/>
                        </a:spcAft>
                      </a:pPr>
                      <a:r>
                        <a:rPr lang="en-US" sz="1400" dirty="0">
                          <a:effectLst/>
                        </a:rPr>
                        <a:t>C222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DYSLEXIA-SERVICES-CODE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TX-DyslexiaRisk</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7/1/2019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889857596"/>
                  </a:ext>
                </a:extLst>
              </a:tr>
              <a:tr h="222250">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4260187"/>
                  </a:ext>
                </a:extLst>
              </a:tr>
              <a:tr h="365760">
                <a:tc>
                  <a:txBody>
                    <a:bodyPr/>
                    <a:lstStyle/>
                    <a:p>
                      <a:pPr marL="0" marR="0" algn="ctr">
                        <a:spcBef>
                          <a:spcPts val="0"/>
                        </a:spcBef>
                        <a:spcAft>
                          <a:spcPts val="0"/>
                        </a:spcAft>
                      </a:pPr>
                      <a:r>
                        <a:rPr lang="en-US" sz="1400" dirty="0">
                          <a:effectLst/>
                        </a:rPr>
                        <a:t>01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600" kern="1200" dirty="0">
                          <a:solidFill>
                            <a:schemeClr val="dk1"/>
                          </a:solidFill>
                          <a:effectLst/>
                          <a:latin typeface="+mn-lt"/>
                          <a:ea typeface="+mn-ea"/>
                          <a:cs typeface="+mn-cs"/>
                        </a:rPr>
                        <a:t>Screened and determined to be not at risk for dyslexia or related disorders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9577831"/>
                  </a:ext>
                </a:extLst>
              </a:tr>
              <a:tr h="365760">
                <a:tc>
                  <a:txBody>
                    <a:bodyPr/>
                    <a:lstStyle/>
                    <a:p>
                      <a:pPr marL="0" marR="0" algn="ctr">
                        <a:spcBef>
                          <a:spcPts val="0"/>
                        </a:spcBef>
                        <a:spcAft>
                          <a:spcPts val="0"/>
                        </a:spcAft>
                      </a:pPr>
                      <a:r>
                        <a:rPr lang="en-US" sz="1400" dirty="0">
                          <a:effectLst/>
                        </a:rPr>
                        <a:t>02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600" kern="1200" dirty="0">
                          <a:solidFill>
                            <a:schemeClr val="dk1"/>
                          </a:solidFill>
                          <a:effectLst/>
                          <a:latin typeface="+mn-lt"/>
                          <a:ea typeface="+mn-ea"/>
                          <a:cs typeface="+mn-cs"/>
                        </a:rPr>
                        <a:t>Screened and determined to be at risk for dyslexia or related disorders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9917899"/>
                  </a:ext>
                </a:extLst>
              </a:tr>
              <a:tr h="365760">
                <a:tc>
                  <a:txBody>
                    <a:bodyPr/>
                    <a:lstStyle/>
                    <a:p>
                      <a:pPr marL="0" marR="0" algn="ctr">
                        <a:spcBef>
                          <a:spcPts val="0"/>
                        </a:spcBef>
                        <a:spcAft>
                          <a:spcPts val="0"/>
                        </a:spcAft>
                      </a:pPr>
                      <a:r>
                        <a:rPr lang="en-US" sz="1400" dirty="0">
                          <a:effectLst/>
                        </a:rPr>
                        <a:t>03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spcBef>
                          <a:spcPts val="0"/>
                        </a:spcBef>
                        <a:spcAft>
                          <a:spcPts val="0"/>
                        </a:spcAft>
                      </a:pPr>
                      <a:r>
                        <a:rPr lang="en-US" sz="1600" kern="1200" dirty="0">
                          <a:solidFill>
                            <a:schemeClr val="dk1"/>
                          </a:solidFill>
                          <a:effectLst/>
                          <a:latin typeface="+mn-lt"/>
                          <a:ea typeface="+mn-ea"/>
                          <a:cs typeface="+mn-cs"/>
                        </a:rPr>
                        <a:t>Not screened for dyslexia or related disorders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20626"/>
                  </a:ext>
                </a:extLst>
              </a:tr>
            </a:tbl>
          </a:graphicData>
        </a:graphic>
      </p:graphicFrame>
    </p:spTree>
    <p:extLst>
      <p:ext uri="{BB962C8B-B14F-4D97-AF65-F5344CB8AC3E}">
        <p14:creationId xmlns:p14="http://schemas.microsoft.com/office/powerpoint/2010/main" val="102904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363642" y="61740"/>
            <a:ext cx="7568119" cy="793820"/>
          </a:xfrm>
        </p:spPr>
        <p:txBody>
          <a:bodyPr>
            <a:normAutofit/>
          </a:bodyPr>
          <a:lstStyle/>
          <a:p>
            <a:r>
              <a:rPr lang="en-US" dirty="0"/>
              <a:t>DYSLEXIA RISK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731231316"/>
              </p:ext>
            </p:extLst>
          </p:nvPr>
        </p:nvGraphicFramePr>
        <p:xfrm>
          <a:off x="350195" y="1313887"/>
          <a:ext cx="8443610" cy="259080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40100-0188</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GRADE-LEVEL-CODE is "KG" or "01", then DYSLEXIA-RISK-CODE must not be blank.</a:t>
                      </a:r>
                    </a:p>
                  </a:txBody>
                  <a:tcPr marL="45720" marR="45720"/>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TX-DyslexiaRiskCode must be reported for students in TX-GradeLevel "KG" or "01".</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370840">
                <a:tc rowSpan="2">
                  <a:txBody>
                    <a:bodyPr/>
                    <a:lstStyle/>
                    <a:p>
                      <a:r>
                        <a:rPr lang="en-US" sz="1400" dirty="0"/>
                        <a:t>40100-0189</a:t>
                      </a:r>
                    </a:p>
                    <a:p>
                      <a:r>
                        <a:rPr lang="en-US" sz="1400" dirty="0">
                          <a:highlight>
                            <a:srgbClr val="FFFF00"/>
                          </a:highlight>
                        </a:rPr>
                        <a:t>NEW</a:t>
                      </a:r>
                    </a:p>
                  </a:txBody>
                  <a:tcPr/>
                </a:tc>
                <a:tc>
                  <a:txBody>
                    <a:bodyPr/>
                    <a:lstStyle/>
                    <a:p>
                      <a:pPr>
                        <a:lnSpc>
                          <a:spcPct val="100000"/>
                        </a:lnSpc>
                      </a:pPr>
                      <a:r>
                        <a:rPr lang="en-US" sz="1400" kern="1200" dirty="0">
                          <a:solidFill>
                            <a:schemeClr val="dk1"/>
                          </a:solidFill>
                          <a:latin typeface="+mn-lt"/>
                          <a:ea typeface="+mn-ea"/>
                          <a:cs typeface="+mn-cs"/>
                        </a:rPr>
                        <a:t>If GRADE-LEVEL-CODE is not "KG" or "01", then DYSLEXIA-RISK-CODE must be blank.</a:t>
                      </a:r>
                    </a:p>
                  </a:txBody>
                  <a:tcPr/>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pPr>
                        <a:lnSpc>
                          <a:spcPct val="100000"/>
                        </a:lnSpc>
                      </a:pPr>
                      <a:r>
                        <a:rPr lang="en-US" sz="1400" kern="1200" dirty="0">
                          <a:solidFill>
                            <a:schemeClr val="dk1"/>
                          </a:solidFill>
                          <a:latin typeface="+mn-lt"/>
                          <a:ea typeface="+mn-ea"/>
                          <a:cs typeface="+mn-cs"/>
                        </a:rPr>
                        <a:t>TX-DyslexiaRiskCode is only reported for students in TX-GradeLevel "KG" or "01".</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r>
              <a:rPr lang="en-US" dirty="0"/>
              <a:t>Student – Basic Information Context Rules</a:t>
            </a:r>
          </a:p>
        </p:txBody>
      </p:sp>
      <p:sp>
        <p:nvSpPr>
          <p:cNvPr id="7" name="Rectangle 6">
            <a:extLst>
              <a:ext uri="{FF2B5EF4-FFF2-40B4-BE49-F238E27FC236}">
                <a16:creationId xmlns:a16="http://schemas.microsoft.com/office/drawing/2014/main" id="{F156566F-53B9-4803-BE3F-D72F77B9DBF0}"/>
              </a:ext>
            </a:extLst>
          </p:cNvPr>
          <p:cNvSpPr/>
          <p:nvPr/>
        </p:nvSpPr>
        <p:spPr>
          <a:xfrm>
            <a:off x="363642" y="4484190"/>
            <a:ext cx="8443610" cy="369332"/>
          </a:xfrm>
          <a:prstGeom prst="rect">
            <a:avLst/>
          </a:prstGeom>
        </p:spPr>
        <p:txBody>
          <a:bodyPr wrap="square">
            <a:spAutoFit/>
          </a:bodyPr>
          <a:lstStyle/>
          <a:p>
            <a:pPr marL="285750" indent="-285750">
              <a:buFont typeface="Arial" panose="020B0604020202020204" pitchFamily="34" charset="0"/>
              <a:buChar char="•"/>
            </a:pPr>
            <a:r>
              <a:rPr lang="en-US" dirty="0"/>
              <a:t>DYSLEXIA-RISK-CODE is only reported for students in grades KG and 01.</a:t>
            </a:r>
          </a:p>
        </p:txBody>
      </p:sp>
      <p:sp>
        <p:nvSpPr>
          <p:cNvPr id="4" name="Slide Number Placeholder 3">
            <a:extLst>
              <a:ext uri="{FF2B5EF4-FFF2-40B4-BE49-F238E27FC236}">
                <a16:creationId xmlns:a16="http://schemas.microsoft.com/office/drawing/2014/main" id="{F5E67860-F787-4FEE-8149-AF03DE520D7D}"/>
              </a:ext>
            </a:extLst>
          </p:cNvPr>
          <p:cNvSpPr>
            <a:spLocks noGrp="1"/>
          </p:cNvSpPr>
          <p:nvPr>
            <p:ph type="sldNum" sz="quarter" idx="12"/>
          </p:nvPr>
        </p:nvSpPr>
        <p:spPr/>
        <p:txBody>
          <a:bodyPr/>
          <a:lstStyle/>
          <a:p>
            <a:fld id="{25037DA4-2335-4A87-8586-64B2BAB08211}" type="slidenum">
              <a:rPr lang="en-US" smtClean="0"/>
              <a:pPr/>
              <a:t>8</a:t>
            </a:fld>
            <a:endParaRPr lang="en-US" dirty="0"/>
          </a:p>
        </p:txBody>
      </p:sp>
    </p:spTree>
    <p:extLst>
      <p:ext uri="{BB962C8B-B14F-4D97-AF65-F5344CB8AC3E}">
        <p14:creationId xmlns:p14="http://schemas.microsoft.com/office/powerpoint/2010/main" val="326742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9</a:t>
            </a:fld>
            <a:endParaRPr lang="en-US" dirty="0"/>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832659"/>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ollection xmlns="5c8ce246-9bf7-4847-93b0-5471cf462eac">
      <Value>PEIMS</Value>
    </Collection>
    <Legislation xmlns="5c8ce246-9bf7-4847-93b0-5471cf462eac" xsi:nil="true"/>
    <Document_x0020_Type xmlns="5c8ce246-9bf7-4847-93b0-5471cf462eac">Other</Docum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375069-AB02-4EAC-BB24-4E105FCD3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B45A69-778E-4D41-A5A4-6C4FF6432815}">
  <ds:schemaRefs>
    <ds:schemaRef ds:uri="http://schemas.microsoft.com/office/2006/metadata/properties"/>
    <ds:schemaRef ds:uri="8db5e514-a680-4fd2-83c7-aca22b4666fd"/>
    <ds:schemaRef ds:uri="5c8ce246-9bf7-4847-93b0-5471cf462ea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8E204C14-91B9-45BA-8FFF-0F8E553DDC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78614</TotalTime>
  <Words>472</Words>
  <Application>Microsoft Office PowerPoint</Application>
  <PresentationFormat>On-screen Show (4:3)</PresentationFormat>
  <Paragraphs>81</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Tw Cen MT</vt:lpstr>
      <vt:lpstr>Tw Cen MT Condensed</vt:lpstr>
      <vt:lpstr>Tw Cen MT Condensed Extra Bold</vt:lpstr>
      <vt:lpstr>TSDS Template 2017 - Circles - Dark</vt:lpstr>
      <vt:lpstr>DYSLEXIA RISK REPORTING</vt:lpstr>
      <vt:lpstr>aGENDA</vt:lpstr>
      <vt:lpstr>BACKGROUND</vt:lpstr>
      <vt:lpstr>DYSLEXIA RISK REPORTING</vt:lpstr>
      <vt:lpstr>Dyslexia RISK REPORTING</vt:lpstr>
      <vt:lpstr>DYSLEXIA-RISK-CODE</vt:lpstr>
      <vt:lpstr>DYSLEXIA-RISK-CODE</vt:lpstr>
      <vt:lpstr>DYSLEXIA RISK Business Rules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Dyslexia Risk Reporting</dc:title>
  <dc:creator>jcaven</dc:creator>
  <cp:keywords>Dyslexia Risk</cp:keywords>
  <cp:lastModifiedBy>Elledge, Michele</cp:lastModifiedBy>
  <cp:revision>1921</cp:revision>
  <cp:lastPrinted>2018-02-01T22:53:24Z</cp:lastPrinted>
  <dcterms:created xsi:type="dcterms:W3CDTF">2009-09-01T20:11:00Z</dcterms:created>
  <dcterms:modified xsi:type="dcterms:W3CDTF">2019-07-20T11:39:05Z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y fmtid="{D5CDD505-2E9C-101B-9397-08002B2CF9AE}" pid="3" name="_NewReviewCycle">
    <vt:lpwstr/>
  </property>
  <property fmtid="{D5CDD505-2E9C-101B-9397-08002B2CF9AE}" pid="4" name="_dlc_DocIdItemGuid">
    <vt:lpwstr>7fd8e421-004a-41be-b615-d2e44760db7c</vt:lpwstr>
  </property>
</Properties>
</file>