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69"/>
  </p:notesMasterIdLst>
  <p:sldIdLst>
    <p:sldId id="256" r:id="rId5"/>
    <p:sldId id="302" r:id="rId6"/>
    <p:sldId id="264" r:id="rId7"/>
    <p:sldId id="819" r:id="rId8"/>
    <p:sldId id="291" r:id="rId9"/>
    <p:sldId id="290" r:id="rId10"/>
    <p:sldId id="296" r:id="rId11"/>
    <p:sldId id="299" r:id="rId12"/>
    <p:sldId id="300" r:id="rId13"/>
    <p:sldId id="301" r:id="rId14"/>
    <p:sldId id="906" r:id="rId15"/>
    <p:sldId id="859" r:id="rId16"/>
    <p:sldId id="867" r:id="rId17"/>
    <p:sldId id="868" r:id="rId18"/>
    <p:sldId id="869" r:id="rId19"/>
    <p:sldId id="820" r:id="rId20"/>
    <p:sldId id="821" r:id="rId21"/>
    <p:sldId id="822" r:id="rId22"/>
    <p:sldId id="824" r:id="rId23"/>
    <p:sldId id="827" r:id="rId24"/>
    <p:sldId id="829" r:id="rId25"/>
    <p:sldId id="830" r:id="rId26"/>
    <p:sldId id="831" r:id="rId27"/>
    <p:sldId id="832" r:id="rId28"/>
    <p:sldId id="834" r:id="rId29"/>
    <p:sldId id="871" r:id="rId30"/>
    <p:sldId id="825" r:id="rId31"/>
    <p:sldId id="826" r:id="rId32"/>
    <p:sldId id="872" r:id="rId33"/>
    <p:sldId id="864" r:id="rId34"/>
    <p:sldId id="833" r:id="rId35"/>
    <p:sldId id="907" r:id="rId36"/>
    <p:sldId id="836" r:id="rId37"/>
    <p:sldId id="837" r:id="rId38"/>
    <p:sldId id="839" r:id="rId39"/>
    <p:sldId id="838" r:id="rId40"/>
    <p:sldId id="874" r:id="rId41"/>
    <p:sldId id="841" r:id="rId42"/>
    <p:sldId id="865" r:id="rId43"/>
    <p:sldId id="910" r:id="rId44"/>
    <p:sldId id="866" r:id="rId45"/>
    <p:sldId id="908" r:id="rId46"/>
    <p:sldId id="759" r:id="rId47"/>
    <p:sldId id="760" r:id="rId48"/>
    <p:sldId id="761" r:id="rId49"/>
    <p:sldId id="762" r:id="rId50"/>
    <p:sldId id="763" r:id="rId51"/>
    <p:sldId id="764" r:id="rId52"/>
    <p:sldId id="765" r:id="rId53"/>
    <p:sldId id="767" r:id="rId54"/>
    <p:sldId id="768" r:id="rId55"/>
    <p:sldId id="815" r:id="rId56"/>
    <p:sldId id="769" r:id="rId57"/>
    <p:sldId id="814" r:id="rId58"/>
    <p:sldId id="770" r:id="rId59"/>
    <p:sldId id="909" r:id="rId60"/>
    <p:sldId id="840" r:id="rId61"/>
    <p:sldId id="844" r:id="rId62"/>
    <p:sldId id="845" r:id="rId63"/>
    <p:sldId id="848" r:id="rId64"/>
    <p:sldId id="847" r:id="rId65"/>
    <p:sldId id="846" r:id="rId66"/>
    <p:sldId id="849" r:id="rId67"/>
    <p:sldId id="28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ms, Jeanine" initials="HJ" lastIdx="2" clrIdx="0">
    <p:extLst>
      <p:ext uri="{19B8F6BF-5375-455C-9EA6-DF929625EA0E}">
        <p15:presenceInfo xmlns:p15="http://schemas.microsoft.com/office/powerpoint/2012/main" userId="S::Jeanine.Helms@tea.state.tx.us::89688bc7-19a8-4659-8277-c7b73639ff2c" providerId="AD"/>
      </p:ext>
    </p:extLst>
  </p:cmAuthor>
  <p:cmAuthor id="2" name="DeSantis, Candice" initials="DC" lastIdx="6" clrIdx="1">
    <p:extLst>
      <p:ext uri="{19B8F6BF-5375-455C-9EA6-DF929625EA0E}">
        <p15:presenceInfo xmlns:p15="http://schemas.microsoft.com/office/powerpoint/2012/main" userId="S::Candice.DeSantis@tea.texas.gov::ebf7425b-4c1c-4725-9788-d1206430aedf" providerId="AD"/>
      </p:ext>
    </p:extLst>
  </p:cmAuthor>
  <p:cmAuthor id="3" name="Elledge, Michele" initials="EM" lastIdx="3" clrIdx="2">
    <p:extLst>
      <p:ext uri="{19B8F6BF-5375-455C-9EA6-DF929625EA0E}">
        <p15:presenceInfo xmlns:p15="http://schemas.microsoft.com/office/powerpoint/2012/main" userId="S::Michele.Elledge@tea.texas.gov::e798f8b8-56fa-4e2c-bbca-38566d765dd9" providerId="AD"/>
      </p:ext>
    </p:extLst>
  </p:cmAuthor>
  <p:cmAuthor id="4" name="Helms, Jeanine" initials="HJ [2]" lastIdx="4" clrIdx="3">
    <p:extLst>
      <p:ext uri="{19B8F6BF-5375-455C-9EA6-DF929625EA0E}">
        <p15:presenceInfo xmlns:p15="http://schemas.microsoft.com/office/powerpoint/2012/main" userId="Helms, Jean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93" autoAdjust="0"/>
    <p:restoredTop sz="96357" autoAdjust="0"/>
  </p:normalViewPr>
  <p:slideViewPr>
    <p:cSldViewPr snapToGrid="0">
      <p:cViewPr varScale="1">
        <p:scale>
          <a:sx n="110" d="100"/>
          <a:sy n="110" d="100"/>
        </p:scale>
        <p:origin x="990" y="150"/>
      </p:cViewPr>
      <p:guideLst/>
    </p:cSldViewPr>
  </p:slideViewPr>
  <p:notesTextViewPr>
    <p:cViewPr>
      <p:scale>
        <a:sx n="1" d="1"/>
        <a:sy n="1" d="1"/>
      </p:scale>
      <p:origin x="0" y="0"/>
    </p:cViewPr>
  </p:notesTextViewPr>
  <p:sorterViewPr>
    <p:cViewPr>
      <p:scale>
        <a:sx n="100" d="100"/>
        <a:sy n="100" d="100"/>
      </p:scale>
      <p:origin x="0" y="-276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ms, Jeanine" userId="89688bc7-19a8-4659-8277-c7b73639ff2c" providerId="ADAL" clId="{B61AE910-45E0-4E41-8BFF-F6746D0272F6}"/>
    <pc:docChg chg="addSld delSld modSld sldOrd">
      <pc:chgData name="Helms, Jeanine" userId="89688bc7-19a8-4659-8277-c7b73639ff2c" providerId="ADAL" clId="{B61AE910-45E0-4E41-8BFF-F6746D0272F6}" dt="2019-07-24T14:50:19.896" v="112" actId="2696"/>
      <pc:docMkLst>
        <pc:docMk/>
      </pc:docMkLst>
      <pc:sldChg chg="modSp">
        <pc:chgData name="Helms, Jeanine" userId="89688bc7-19a8-4659-8277-c7b73639ff2c" providerId="ADAL" clId="{B61AE910-45E0-4E41-8BFF-F6746D0272F6}" dt="2019-07-24T14:37:40.518" v="52" actId="20577"/>
        <pc:sldMkLst>
          <pc:docMk/>
          <pc:sldMk cId="3405472727" sldId="299"/>
        </pc:sldMkLst>
        <pc:graphicFrameChg chg="modGraphic">
          <ac:chgData name="Helms, Jeanine" userId="89688bc7-19a8-4659-8277-c7b73639ff2c" providerId="ADAL" clId="{B61AE910-45E0-4E41-8BFF-F6746D0272F6}" dt="2019-07-24T14:37:40.518" v="52" actId="20577"/>
          <ac:graphicFrameMkLst>
            <pc:docMk/>
            <pc:sldMk cId="3405472727" sldId="299"/>
            <ac:graphicFrameMk id="4" creationId="{08526EEB-C6CC-4A60-85BD-83F82CF8A488}"/>
          </ac:graphicFrameMkLst>
        </pc:graphicFrameChg>
      </pc:sldChg>
      <pc:sldChg chg="modSp">
        <pc:chgData name="Helms, Jeanine" userId="89688bc7-19a8-4659-8277-c7b73639ff2c" providerId="ADAL" clId="{B61AE910-45E0-4E41-8BFF-F6746D0272F6}" dt="2019-07-24T14:34:15.061" v="2" actId="1076"/>
        <pc:sldMkLst>
          <pc:docMk/>
          <pc:sldMk cId="1685340823" sldId="302"/>
        </pc:sldMkLst>
        <pc:spChg chg="mod">
          <ac:chgData name="Helms, Jeanine" userId="89688bc7-19a8-4659-8277-c7b73639ff2c" providerId="ADAL" clId="{B61AE910-45E0-4E41-8BFF-F6746D0272F6}" dt="2019-07-24T14:34:15.061" v="2" actId="1076"/>
          <ac:spMkLst>
            <pc:docMk/>
            <pc:sldMk cId="1685340823" sldId="302"/>
            <ac:spMk id="2" creationId="{F8FE82A1-A3AD-4EEB-A237-A62DBB2A579B}"/>
          </ac:spMkLst>
        </pc:spChg>
        <pc:spChg chg="mod">
          <ac:chgData name="Helms, Jeanine" userId="89688bc7-19a8-4659-8277-c7b73639ff2c" providerId="ADAL" clId="{B61AE910-45E0-4E41-8BFF-F6746D0272F6}" dt="2019-07-24T14:34:09.795" v="1" actId="2085"/>
          <ac:spMkLst>
            <pc:docMk/>
            <pc:sldMk cId="1685340823" sldId="302"/>
            <ac:spMk id="4" creationId="{39A47105-71A6-4330-B181-3AF55C46F394}"/>
          </ac:spMkLst>
        </pc:spChg>
      </pc:sldChg>
      <pc:sldChg chg="modSp ord">
        <pc:chgData name="Helms, Jeanine" userId="89688bc7-19a8-4659-8277-c7b73639ff2c" providerId="ADAL" clId="{B61AE910-45E0-4E41-8BFF-F6746D0272F6}" dt="2019-07-24T14:45:42.401" v="68"/>
        <pc:sldMkLst>
          <pc:docMk/>
          <pc:sldMk cId="2883914294" sldId="841"/>
        </pc:sldMkLst>
        <pc:graphicFrameChg chg="mod modGraphic">
          <ac:chgData name="Helms, Jeanine" userId="89688bc7-19a8-4659-8277-c7b73639ff2c" providerId="ADAL" clId="{B61AE910-45E0-4E41-8BFF-F6746D0272F6}" dt="2019-07-24T14:45:42.401" v="68"/>
          <ac:graphicFrameMkLst>
            <pc:docMk/>
            <pc:sldMk cId="2883914294" sldId="841"/>
            <ac:graphicFrameMk id="6" creationId="{1CA9AB9B-438A-4B10-8E6F-5F437A1E9016}"/>
          </ac:graphicFrameMkLst>
        </pc:graphicFrameChg>
      </pc:sldChg>
      <pc:sldChg chg="modSp del ord">
        <pc:chgData name="Helms, Jeanine" userId="89688bc7-19a8-4659-8277-c7b73639ff2c" providerId="ADAL" clId="{B61AE910-45E0-4E41-8BFF-F6746D0272F6}" dt="2019-07-24T14:50:19.896" v="112" actId="2696"/>
        <pc:sldMkLst>
          <pc:docMk/>
          <pc:sldMk cId="2874343238" sldId="842"/>
        </pc:sldMkLst>
        <pc:graphicFrameChg chg="mod modGraphic">
          <ac:chgData name="Helms, Jeanine" userId="89688bc7-19a8-4659-8277-c7b73639ff2c" providerId="ADAL" clId="{B61AE910-45E0-4E41-8BFF-F6746D0272F6}" dt="2019-07-24T14:48:42.598" v="75" actId="20577"/>
          <ac:graphicFrameMkLst>
            <pc:docMk/>
            <pc:sldMk cId="2874343238" sldId="842"/>
            <ac:graphicFrameMk id="6" creationId="{1CA9AB9B-438A-4B10-8E6F-5F437A1E9016}"/>
          </ac:graphicFrameMkLst>
        </pc:graphicFrameChg>
      </pc:sldChg>
      <pc:sldChg chg="modSp ord">
        <pc:chgData name="Helms, Jeanine" userId="89688bc7-19a8-4659-8277-c7b73639ff2c" providerId="ADAL" clId="{B61AE910-45E0-4E41-8BFF-F6746D0272F6}" dt="2019-07-24T14:46:37.410" v="71"/>
        <pc:sldMkLst>
          <pc:docMk/>
          <pc:sldMk cId="1187613450" sldId="865"/>
        </pc:sldMkLst>
        <pc:graphicFrameChg chg="modGraphic">
          <ac:chgData name="Helms, Jeanine" userId="89688bc7-19a8-4659-8277-c7b73639ff2c" providerId="ADAL" clId="{B61AE910-45E0-4E41-8BFF-F6746D0272F6}" dt="2019-07-24T14:43:17.796" v="54" actId="2165"/>
          <ac:graphicFrameMkLst>
            <pc:docMk/>
            <pc:sldMk cId="1187613450" sldId="865"/>
            <ac:graphicFrameMk id="6" creationId="{1CA9AB9B-438A-4B10-8E6F-5F437A1E9016}"/>
          </ac:graphicFrameMkLst>
        </pc:graphicFrameChg>
      </pc:sldChg>
      <pc:sldChg chg="modSp">
        <pc:chgData name="Helms, Jeanine" userId="89688bc7-19a8-4659-8277-c7b73639ff2c" providerId="ADAL" clId="{B61AE910-45E0-4E41-8BFF-F6746D0272F6}" dt="2019-07-24T14:34:34.244" v="5" actId="1076"/>
        <pc:sldMkLst>
          <pc:docMk/>
          <pc:sldMk cId="1682252588" sldId="906"/>
        </pc:sldMkLst>
        <pc:spChg chg="mod">
          <ac:chgData name="Helms, Jeanine" userId="89688bc7-19a8-4659-8277-c7b73639ff2c" providerId="ADAL" clId="{B61AE910-45E0-4E41-8BFF-F6746D0272F6}" dt="2019-07-24T14:34:34.244" v="5" actId="1076"/>
          <ac:spMkLst>
            <pc:docMk/>
            <pc:sldMk cId="1682252588" sldId="906"/>
            <ac:spMk id="2" creationId="{F8FE82A1-A3AD-4EEB-A237-A62DBB2A579B}"/>
          </ac:spMkLst>
        </pc:spChg>
        <pc:spChg chg="mod">
          <ac:chgData name="Helms, Jeanine" userId="89688bc7-19a8-4659-8277-c7b73639ff2c" providerId="ADAL" clId="{B61AE910-45E0-4E41-8BFF-F6746D0272F6}" dt="2019-07-24T14:34:30.023" v="4" actId="2085"/>
          <ac:spMkLst>
            <pc:docMk/>
            <pc:sldMk cId="1682252588" sldId="906"/>
            <ac:spMk id="4" creationId="{39A47105-71A6-4330-B181-3AF55C46F394}"/>
          </ac:spMkLst>
        </pc:spChg>
      </pc:sldChg>
      <pc:sldChg chg="modSp">
        <pc:chgData name="Helms, Jeanine" userId="89688bc7-19a8-4659-8277-c7b73639ff2c" providerId="ADAL" clId="{B61AE910-45E0-4E41-8BFF-F6746D0272F6}" dt="2019-07-24T14:34:54.841" v="8" actId="1076"/>
        <pc:sldMkLst>
          <pc:docMk/>
          <pc:sldMk cId="2047373303" sldId="907"/>
        </pc:sldMkLst>
        <pc:spChg chg="mod">
          <ac:chgData name="Helms, Jeanine" userId="89688bc7-19a8-4659-8277-c7b73639ff2c" providerId="ADAL" clId="{B61AE910-45E0-4E41-8BFF-F6746D0272F6}" dt="2019-07-24T14:34:54.841" v="8" actId="1076"/>
          <ac:spMkLst>
            <pc:docMk/>
            <pc:sldMk cId="2047373303" sldId="907"/>
            <ac:spMk id="2" creationId="{F8FE82A1-A3AD-4EEB-A237-A62DBB2A579B}"/>
          </ac:spMkLst>
        </pc:spChg>
        <pc:spChg chg="mod">
          <ac:chgData name="Helms, Jeanine" userId="89688bc7-19a8-4659-8277-c7b73639ff2c" providerId="ADAL" clId="{B61AE910-45E0-4E41-8BFF-F6746D0272F6}" dt="2019-07-24T14:34:50.388" v="7" actId="2085"/>
          <ac:spMkLst>
            <pc:docMk/>
            <pc:sldMk cId="2047373303" sldId="907"/>
            <ac:spMk id="4" creationId="{39A47105-71A6-4330-B181-3AF55C46F394}"/>
          </ac:spMkLst>
        </pc:spChg>
      </pc:sldChg>
      <pc:sldChg chg="modSp">
        <pc:chgData name="Helms, Jeanine" userId="89688bc7-19a8-4659-8277-c7b73639ff2c" providerId="ADAL" clId="{B61AE910-45E0-4E41-8BFF-F6746D0272F6}" dt="2019-07-24T14:35:10.148" v="11" actId="1076"/>
        <pc:sldMkLst>
          <pc:docMk/>
          <pc:sldMk cId="580891602" sldId="908"/>
        </pc:sldMkLst>
        <pc:spChg chg="mod">
          <ac:chgData name="Helms, Jeanine" userId="89688bc7-19a8-4659-8277-c7b73639ff2c" providerId="ADAL" clId="{B61AE910-45E0-4E41-8BFF-F6746D0272F6}" dt="2019-07-24T14:35:10.148" v="11" actId="1076"/>
          <ac:spMkLst>
            <pc:docMk/>
            <pc:sldMk cId="580891602" sldId="908"/>
            <ac:spMk id="2" creationId="{F8FE82A1-A3AD-4EEB-A237-A62DBB2A579B}"/>
          </ac:spMkLst>
        </pc:spChg>
        <pc:spChg chg="mod">
          <ac:chgData name="Helms, Jeanine" userId="89688bc7-19a8-4659-8277-c7b73639ff2c" providerId="ADAL" clId="{B61AE910-45E0-4E41-8BFF-F6746D0272F6}" dt="2019-07-24T14:35:06.943" v="10" actId="2085"/>
          <ac:spMkLst>
            <pc:docMk/>
            <pc:sldMk cId="580891602" sldId="908"/>
            <ac:spMk id="4" creationId="{39A47105-71A6-4330-B181-3AF55C46F394}"/>
          </ac:spMkLst>
        </pc:spChg>
      </pc:sldChg>
      <pc:sldChg chg="modSp">
        <pc:chgData name="Helms, Jeanine" userId="89688bc7-19a8-4659-8277-c7b73639ff2c" providerId="ADAL" clId="{B61AE910-45E0-4E41-8BFF-F6746D0272F6}" dt="2019-07-24T14:35:36.978" v="18" actId="1076"/>
        <pc:sldMkLst>
          <pc:docMk/>
          <pc:sldMk cId="3624095893" sldId="909"/>
        </pc:sldMkLst>
        <pc:spChg chg="mod">
          <ac:chgData name="Helms, Jeanine" userId="89688bc7-19a8-4659-8277-c7b73639ff2c" providerId="ADAL" clId="{B61AE910-45E0-4E41-8BFF-F6746D0272F6}" dt="2019-07-24T14:35:36.978" v="18" actId="1076"/>
          <ac:spMkLst>
            <pc:docMk/>
            <pc:sldMk cId="3624095893" sldId="909"/>
            <ac:spMk id="2" creationId="{F8FE82A1-A3AD-4EEB-A237-A62DBB2A579B}"/>
          </ac:spMkLst>
        </pc:spChg>
        <pc:spChg chg="mod">
          <ac:chgData name="Helms, Jeanine" userId="89688bc7-19a8-4659-8277-c7b73639ff2c" providerId="ADAL" clId="{B61AE910-45E0-4E41-8BFF-F6746D0272F6}" dt="2019-07-24T14:35:30.869" v="17" actId="2085"/>
          <ac:spMkLst>
            <pc:docMk/>
            <pc:sldMk cId="3624095893" sldId="909"/>
            <ac:spMk id="4" creationId="{39A47105-71A6-4330-B181-3AF55C46F394}"/>
          </ac:spMkLst>
        </pc:spChg>
      </pc:sldChg>
      <pc:sldChg chg="modSp add ord">
        <pc:chgData name="Helms, Jeanine" userId="89688bc7-19a8-4659-8277-c7b73639ff2c" providerId="ADAL" clId="{B61AE910-45E0-4E41-8BFF-F6746D0272F6}" dt="2019-07-24T14:50:08.101" v="111" actId="20577"/>
        <pc:sldMkLst>
          <pc:docMk/>
          <pc:sldMk cId="1933735665" sldId="910"/>
        </pc:sldMkLst>
        <pc:graphicFrameChg chg="mod modGraphic">
          <ac:chgData name="Helms, Jeanine" userId="89688bc7-19a8-4659-8277-c7b73639ff2c" providerId="ADAL" clId="{B61AE910-45E0-4E41-8BFF-F6746D0272F6}" dt="2019-07-24T14:50:08.101" v="111" actId="20577"/>
          <ac:graphicFrameMkLst>
            <pc:docMk/>
            <pc:sldMk cId="1933735665" sldId="910"/>
            <ac:graphicFrameMk id="6" creationId="{1CA9AB9B-438A-4B10-8E6F-5F437A1E9016}"/>
          </ac:graphicFrameMkLst>
        </pc:graphicFrameChg>
      </pc:sldChg>
    </pc:docChg>
  </pc:docChgLst>
  <pc:docChgLst>
    <pc:chgData name="Elledge, Michele" userId="e798f8b8-56fa-4e2c-bbca-38566d765dd9" providerId="ADAL" clId="{C33968E6-3BFC-4187-97B6-ED86614D6CB6}"/>
    <pc:docChg chg="custSel modSld">
      <pc:chgData name="Elledge, Michele" userId="e798f8b8-56fa-4e2c-bbca-38566d765dd9" providerId="ADAL" clId="{C33968E6-3BFC-4187-97B6-ED86614D6CB6}" dt="2019-07-24T16:10:08.346" v="26" actId="27636"/>
      <pc:docMkLst>
        <pc:docMk/>
      </pc:docMkLst>
      <pc:sldChg chg="modSp">
        <pc:chgData name="Elledge, Michele" userId="e798f8b8-56fa-4e2c-bbca-38566d765dd9" providerId="ADAL" clId="{C33968E6-3BFC-4187-97B6-ED86614D6CB6}" dt="2019-07-24T16:07:44.003" v="4" actId="27636"/>
        <pc:sldMkLst>
          <pc:docMk/>
          <pc:sldMk cId="3078551214" sldId="819"/>
        </pc:sldMkLst>
        <pc:spChg chg="mod">
          <ac:chgData name="Elledge, Michele" userId="e798f8b8-56fa-4e2c-bbca-38566d765dd9" providerId="ADAL" clId="{C33968E6-3BFC-4187-97B6-ED86614D6CB6}" dt="2019-07-24T16:07:44.003" v="4" actId="27636"/>
          <ac:spMkLst>
            <pc:docMk/>
            <pc:sldMk cId="3078551214" sldId="819"/>
            <ac:spMk id="3" creationId="{31C49256-5517-478C-AEC4-0431A1C55124}"/>
          </ac:spMkLst>
        </pc:spChg>
      </pc:sldChg>
      <pc:sldChg chg="modSp">
        <pc:chgData name="Elledge, Michele" userId="e798f8b8-56fa-4e2c-bbca-38566d765dd9" providerId="ADAL" clId="{C33968E6-3BFC-4187-97B6-ED86614D6CB6}" dt="2019-07-24T16:08:17.901" v="11" actId="27636"/>
        <pc:sldMkLst>
          <pc:docMk/>
          <pc:sldMk cId="1078099958" sldId="867"/>
        </pc:sldMkLst>
        <pc:spChg chg="mod">
          <ac:chgData name="Elledge, Michele" userId="e798f8b8-56fa-4e2c-bbca-38566d765dd9" providerId="ADAL" clId="{C33968E6-3BFC-4187-97B6-ED86614D6CB6}" dt="2019-07-24T16:08:17.901" v="11" actId="27636"/>
          <ac:spMkLst>
            <pc:docMk/>
            <pc:sldMk cId="1078099958" sldId="867"/>
            <ac:spMk id="3" creationId="{57093112-C248-4D95-ACC0-6F427635EE02}"/>
          </ac:spMkLst>
        </pc:spChg>
      </pc:sldChg>
      <pc:sldChg chg="modSp">
        <pc:chgData name="Elledge, Michele" userId="e798f8b8-56fa-4e2c-bbca-38566d765dd9" providerId="ADAL" clId="{C33968E6-3BFC-4187-97B6-ED86614D6CB6}" dt="2019-07-24T16:09:17.526" v="19" actId="255"/>
        <pc:sldMkLst>
          <pc:docMk/>
          <pc:sldMk cId="2636077379" sldId="868"/>
        </pc:sldMkLst>
        <pc:spChg chg="mod">
          <ac:chgData name="Elledge, Michele" userId="e798f8b8-56fa-4e2c-bbca-38566d765dd9" providerId="ADAL" clId="{C33968E6-3BFC-4187-97B6-ED86614D6CB6}" dt="2019-07-24T16:09:17.526" v="19" actId="255"/>
          <ac:spMkLst>
            <pc:docMk/>
            <pc:sldMk cId="2636077379" sldId="868"/>
            <ac:spMk id="3" creationId="{70423715-AAFF-46A7-BB0B-9A5782B032F3}"/>
          </ac:spMkLst>
        </pc:spChg>
      </pc:sldChg>
      <pc:sldChg chg="modSp">
        <pc:chgData name="Elledge, Michele" userId="e798f8b8-56fa-4e2c-bbca-38566d765dd9" providerId="ADAL" clId="{C33968E6-3BFC-4187-97B6-ED86614D6CB6}" dt="2019-07-24T16:10:08.346" v="26" actId="27636"/>
        <pc:sldMkLst>
          <pc:docMk/>
          <pc:sldMk cId="2369190472" sldId="869"/>
        </pc:sldMkLst>
        <pc:spChg chg="mod">
          <ac:chgData name="Elledge, Michele" userId="e798f8b8-56fa-4e2c-bbca-38566d765dd9" providerId="ADAL" clId="{C33968E6-3BFC-4187-97B6-ED86614D6CB6}" dt="2019-07-24T16:10:08.346" v="26" actId="27636"/>
          <ac:spMkLst>
            <pc:docMk/>
            <pc:sldMk cId="2369190472" sldId="869"/>
            <ac:spMk id="3" creationId="{EB04F23C-E7F0-4C09-A33C-B1B32EECE3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B1746-BA71-4BE1-87BD-95E005B4BDDD}" type="datetimeFigureOut">
              <a:rPr lang="en-US" smtClean="0"/>
              <a:t>7/24/2019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EDF7C-687D-4672-A387-64F7A458F48C}" type="slidenum">
              <a:rPr lang="en-US" smtClean="0"/>
              <a:t>‹#›</a:t>
            </a:fld>
            <a:endParaRPr lang="en-US" dirty="0"/>
          </a:p>
        </p:txBody>
      </p:sp>
    </p:spTree>
    <p:extLst>
      <p:ext uri="{BB962C8B-B14F-4D97-AF65-F5344CB8AC3E}">
        <p14:creationId xmlns:p14="http://schemas.microsoft.com/office/powerpoint/2010/main" val="49720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EDF7C-687D-4672-A387-64F7A458F48C}" type="slidenum">
              <a:rPr lang="en-US" smtClean="0"/>
              <a:t>8</a:t>
            </a:fld>
            <a:endParaRPr lang="en-US" dirty="0"/>
          </a:p>
        </p:txBody>
      </p:sp>
    </p:spTree>
    <p:extLst>
      <p:ext uri="{BB962C8B-B14F-4D97-AF65-F5344CB8AC3E}">
        <p14:creationId xmlns:p14="http://schemas.microsoft.com/office/powerpoint/2010/main" val="3483470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382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370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3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422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090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992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39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EDF7C-687D-4672-A387-64F7A458F48C}" type="slidenum">
              <a:rPr lang="en-US" smtClean="0"/>
              <a:t>45</a:t>
            </a:fld>
            <a:endParaRPr lang="en-US" dirty="0"/>
          </a:p>
        </p:txBody>
      </p:sp>
    </p:spTree>
    <p:extLst>
      <p:ext uri="{BB962C8B-B14F-4D97-AF65-F5344CB8AC3E}">
        <p14:creationId xmlns:p14="http://schemas.microsoft.com/office/powerpoint/2010/main" val="2711387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EDF7C-687D-4672-A387-64F7A458F48C}" type="slidenum">
              <a:rPr lang="en-US" smtClean="0"/>
              <a:t>46</a:t>
            </a:fld>
            <a:endParaRPr lang="en-US" dirty="0"/>
          </a:p>
        </p:txBody>
      </p:sp>
    </p:spTree>
    <p:extLst>
      <p:ext uri="{BB962C8B-B14F-4D97-AF65-F5344CB8AC3E}">
        <p14:creationId xmlns:p14="http://schemas.microsoft.com/office/powerpoint/2010/main" val="3950226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86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EDF7C-687D-4672-A387-64F7A458F48C}" type="slidenum">
              <a:rPr lang="en-US" smtClean="0"/>
              <a:t>10</a:t>
            </a:fld>
            <a:endParaRPr lang="en-US" dirty="0"/>
          </a:p>
        </p:txBody>
      </p:sp>
    </p:spTree>
    <p:extLst>
      <p:ext uri="{BB962C8B-B14F-4D97-AF65-F5344CB8AC3E}">
        <p14:creationId xmlns:p14="http://schemas.microsoft.com/office/powerpoint/2010/main" val="2153309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988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256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669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575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627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44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29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98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34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74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309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706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390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Click to 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5443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97204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08171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203240C-0E7E-4F93-9599-558BF7B301B6}" type="datetimeFigureOut">
              <a:rPr lang="en-US" smtClean="0"/>
              <a:t>7/24/2019</a:t>
            </a:fld>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22483656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endParaRPr kumimoji="0" lang="en-US" dirty="0"/>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fld id="{1203240C-0E7E-4F93-9599-558BF7B301B6}" type="datetimeFigureOut">
              <a:rPr lang="en-US" smtClean="0"/>
              <a:t>7/24/2019</a:t>
            </a:fld>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638273F1-8020-4257-B8F4-912E50A23424}" type="slidenum">
              <a:rPr lang="en-US" smtClean="0"/>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993103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638273F1-8020-4257-B8F4-912E50A23424}" type="slidenum">
              <a:rPr lang="en-US" smtClean="0"/>
              <a:t>‹#›</a:t>
            </a:fld>
            <a:endParaRPr lang="en-US" dirty="0"/>
          </a:p>
        </p:txBody>
      </p:sp>
    </p:spTree>
    <p:extLst>
      <p:ext uri="{BB962C8B-B14F-4D97-AF65-F5344CB8AC3E}">
        <p14:creationId xmlns:p14="http://schemas.microsoft.com/office/powerpoint/2010/main" val="292050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124294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1194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537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3695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Tree>
    <p:extLst>
      <p:ext uri="{BB962C8B-B14F-4D97-AF65-F5344CB8AC3E}">
        <p14:creationId xmlns:p14="http://schemas.microsoft.com/office/powerpoint/2010/main" val="53892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5026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8475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1203240C-0E7E-4F93-9599-558BF7B301B6}" type="datetimeFigureOut">
              <a:rPr lang="en-US" smtClean="0"/>
              <a:t>7/24/2019</a:t>
            </a:fld>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30424415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4" r:id="rId13"/>
  </p:sldLayoutIdLst>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capitol.texas.gov/tlodocs/86R/billtext/html/SB01679F.ht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apitol.texas.gov/tlodocs/86R/billtext/html/HB00003F.htm"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0FE0-0D69-46E4-86C4-0E42103FF656}"/>
              </a:ext>
            </a:extLst>
          </p:cNvPr>
          <p:cNvSpPr>
            <a:spLocks noGrp="1"/>
          </p:cNvSpPr>
          <p:nvPr>
            <p:ph type="ctrTitle"/>
          </p:nvPr>
        </p:nvSpPr>
        <p:spPr/>
        <p:txBody>
          <a:bodyPr>
            <a:normAutofit fontScale="90000"/>
          </a:bodyPr>
          <a:lstStyle/>
          <a:p>
            <a:r>
              <a:rPr lang="en-US" dirty="0"/>
              <a:t>HB 3 Data Collection Updates – part 1</a:t>
            </a:r>
          </a:p>
        </p:txBody>
      </p:sp>
      <p:sp>
        <p:nvSpPr>
          <p:cNvPr id="4" name="Text Placeholder 3">
            <a:extLst>
              <a:ext uri="{FF2B5EF4-FFF2-40B4-BE49-F238E27FC236}">
                <a16:creationId xmlns:a16="http://schemas.microsoft.com/office/drawing/2014/main" id="{6E19F0C6-669D-4145-8A49-2DD7D983783E}"/>
              </a:ext>
            </a:extLst>
          </p:cNvPr>
          <p:cNvSpPr>
            <a:spLocks noGrp="1"/>
          </p:cNvSpPr>
          <p:nvPr>
            <p:ph type="body" sz="quarter" idx="12"/>
          </p:nvPr>
        </p:nvSpPr>
        <p:spPr/>
        <p:txBody>
          <a:bodyPr/>
          <a:lstStyle/>
          <a:p>
            <a:r>
              <a:rPr lang="en-US" sz="1800" dirty="0"/>
              <a:t>July 30, 2019 – August 1, 2019</a:t>
            </a:r>
          </a:p>
          <a:p>
            <a:endParaRPr lang="en-US" dirty="0"/>
          </a:p>
        </p:txBody>
      </p:sp>
    </p:spTree>
    <p:extLst>
      <p:ext uri="{BB962C8B-B14F-4D97-AF65-F5344CB8AC3E}">
        <p14:creationId xmlns:p14="http://schemas.microsoft.com/office/powerpoint/2010/main" val="333555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CENSUS BLOCK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957267023"/>
              </p:ext>
            </p:extLst>
          </p:nvPr>
        </p:nvGraphicFramePr>
        <p:xfrm>
          <a:off x="350195" y="1437367"/>
          <a:ext cx="8443610" cy="408432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40100-new1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NEW</a:t>
                      </a:r>
                    </a:p>
                    <a:p>
                      <a:endParaRPr lang="en-US" sz="1400" dirty="0"/>
                    </a:p>
                  </a:txBody>
                  <a:tcPr/>
                </a:tc>
                <a:tc>
                  <a:txBody>
                    <a:bodyPr/>
                    <a:lstStyle/>
                    <a:p>
                      <a:r>
                        <a:rPr lang="en-US" sz="1400" dirty="0"/>
                        <a:t>If ECONOMIC-DISADVANTAGED-CODE is not “00”, and ADA-ELIGIBILITY-CODE is not “0”, and HOMELESS-STATUS-CODE is “0”, and STUDENT-ATTRIBUTION-CODE is not “21”, “22”, “23” or “24”, then STUDENT-CENSUS-BLOCK-GROUP must not be blank.</a:t>
                      </a:r>
                    </a:p>
                  </a:txBody>
                  <a:tcPr/>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r>
                        <a:rPr lang="en-US" sz="1400" kern="1200" dirty="0">
                          <a:solidFill>
                            <a:schemeClr val="dk1"/>
                          </a:solidFill>
                          <a:latin typeface="+mn-lt"/>
                          <a:ea typeface="+mn-ea"/>
                          <a:cs typeface="+mn-cs"/>
                        </a:rPr>
                        <a:t>TX-StudentCensusBlockGroup must be reported for all economically disadvantaged students, excluding Homeless students and those residing in a residential facility.</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370840">
                <a:tc rowSpan="2">
                  <a:txBody>
                    <a:bodyPr/>
                    <a:lstStyle/>
                    <a:p>
                      <a:r>
                        <a:rPr lang="en-US" sz="1400" dirty="0"/>
                        <a:t>40100-new2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NEW</a:t>
                      </a:r>
                    </a:p>
                    <a:p>
                      <a:endParaRPr lang="en-US" sz="1400" dirty="0"/>
                    </a:p>
                  </a:txBody>
                  <a:tcPr/>
                </a:tc>
                <a:tc>
                  <a:txBody>
                    <a:bodyPr/>
                    <a:lstStyle/>
                    <a:p>
                      <a:r>
                        <a:rPr lang="en-US" sz="1400" kern="1200" dirty="0">
                          <a:solidFill>
                            <a:schemeClr val="dk1"/>
                          </a:solidFill>
                          <a:latin typeface="+mn-lt"/>
                          <a:ea typeface="+mn-ea"/>
                          <a:cs typeface="+mn-cs"/>
                        </a:rPr>
                        <a:t>If ECONOMIC-DISADVANTAGED-CODE is “00”, or ADA-ELIGIBILITY-CODE is “0”, or HOMELESS-STATUS-CODE is not “0”, or STUDENT-ATTRIBUTION-CODE is “21”, “22”, “23”, or “24”, then STUDENT-CENSUS-BLOCK-GROUP must be blank.</a:t>
                      </a:r>
                    </a:p>
                  </a:txBody>
                  <a:tcPr/>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r>
                        <a:rPr lang="en-US" sz="1400" kern="1200" dirty="0">
                          <a:solidFill>
                            <a:schemeClr val="dk1"/>
                          </a:solidFill>
                          <a:latin typeface="+mn-lt"/>
                          <a:ea typeface="+mn-ea"/>
                          <a:cs typeface="+mn-cs"/>
                        </a:rPr>
                        <a:t>TX-StudentCensusBlockGroup must not be reported for students who are not economically disadvantaged, not in membership, homeless, or residing in a residential facility.</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4" name="Rectangle 3">
            <a:extLst>
              <a:ext uri="{FF2B5EF4-FFF2-40B4-BE49-F238E27FC236}">
                <a16:creationId xmlns:a16="http://schemas.microsoft.com/office/drawing/2014/main" id="{8F146CF9-4C15-4E06-BC99-4003C5AC0D85}"/>
              </a:ext>
            </a:extLst>
          </p:cNvPr>
          <p:cNvSpPr/>
          <p:nvPr/>
        </p:nvSpPr>
        <p:spPr>
          <a:xfrm>
            <a:off x="350195" y="5677420"/>
            <a:ext cx="8443610" cy="646331"/>
          </a:xfrm>
          <a:prstGeom prst="rect">
            <a:avLst/>
          </a:prstGeom>
        </p:spPr>
        <p:txBody>
          <a:bodyPr wrap="square">
            <a:spAutoFit/>
          </a:bodyPr>
          <a:lstStyle/>
          <a:p>
            <a:pPr marL="285750" indent="-285750">
              <a:buFont typeface="Arial" panose="020B0604020202020204" pitchFamily="34" charset="0"/>
              <a:buChar char="•"/>
            </a:pPr>
            <a:r>
              <a:rPr lang="en-US" dirty="0"/>
              <a:t>Rules to manage when STUDENT-CENSUS-BLOCK-GROUP must be reported and must not be reported.</a:t>
            </a:r>
          </a:p>
        </p:txBody>
      </p:sp>
      <p:sp>
        <p:nvSpPr>
          <p:cNvPr id="5" name="Rectangle 4">
            <a:extLst>
              <a:ext uri="{FF2B5EF4-FFF2-40B4-BE49-F238E27FC236}">
                <a16:creationId xmlns:a16="http://schemas.microsoft.com/office/drawing/2014/main" id="{D58150B7-DD5E-4BB5-81B8-64495B90F066}"/>
              </a:ext>
            </a:extLst>
          </p:cNvPr>
          <p:cNvSpPr/>
          <p:nvPr/>
        </p:nvSpPr>
        <p:spPr>
          <a:xfrm>
            <a:off x="350195" y="980813"/>
            <a:ext cx="7498934" cy="369332"/>
          </a:xfrm>
          <a:prstGeom prst="rect">
            <a:avLst/>
          </a:prstGeom>
        </p:spPr>
        <p:txBody>
          <a:bodyPr wrap="square">
            <a:spAutoFit/>
          </a:bodyPr>
          <a:lstStyle/>
          <a:p>
            <a:r>
              <a:rPr lang="en-US" dirty="0"/>
              <a:t>Student – Basic Information Context Rules</a:t>
            </a:r>
          </a:p>
        </p:txBody>
      </p:sp>
    </p:spTree>
    <p:extLst>
      <p:ext uri="{BB962C8B-B14F-4D97-AF65-F5344CB8AC3E}">
        <p14:creationId xmlns:p14="http://schemas.microsoft.com/office/powerpoint/2010/main" val="3962071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1349316"/>
            <a:ext cx="7133665" cy="761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33412" y="638175"/>
            <a:ext cx="7886700" cy="4427163"/>
          </a:xfrm>
        </p:spPr>
        <p:txBody>
          <a:bodyPr>
            <a:normAutofit lnSpcReduction="10000"/>
          </a:bodyPr>
          <a:lstStyle/>
          <a:p>
            <a:pPr marL="514350" indent="-514350">
              <a:buFont typeface="+mj-lt"/>
              <a:buAutoNum type="romanUcPeriod"/>
            </a:pPr>
            <a:r>
              <a:rPr lang="en-US" dirty="0"/>
              <a:t>CENSUS BLOCK</a:t>
            </a:r>
          </a:p>
          <a:p>
            <a:pPr marL="514350" indent="-514350">
              <a:buFont typeface="+mj-lt"/>
              <a:buAutoNum type="romanUcPeriod"/>
            </a:pPr>
            <a:endParaRPr lang="en-US" dirty="0"/>
          </a:p>
          <a:p>
            <a:pPr marL="514350" indent="-514350">
              <a:buFont typeface="+mj-lt"/>
              <a:buAutoNum type="romanUcPeriod"/>
            </a:pPr>
            <a:r>
              <a:rPr lang="en-US" dirty="0"/>
              <a:t>PREKINDERGARTEN PROGRAMS ELIGIBILITY AND FUNDING</a:t>
            </a:r>
          </a:p>
          <a:p>
            <a:pPr marL="514350" indent="-514350">
              <a:buFont typeface="+mj-lt"/>
              <a:buAutoNum type="romanUcPeriod"/>
            </a:pPr>
            <a:endParaRPr lang="en-US" dirty="0"/>
          </a:p>
          <a:p>
            <a:pPr marL="514350" indent="-514350">
              <a:buFont typeface="+mj-lt"/>
              <a:buAutoNum type="romanUcPeriod"/>
            </a:pPr>
            <a:r>
              <a:rPr lang="en-US" dirty="0"/>
              <a:t>PREKINDERGARTEN MINUTES AND INSTRUCTIONAL PROGRAMS</a:t>
            </a:r>
          </a:p>
          <a:p>
            <a:pPr marL="514350" indent="-514350">
              <a:buFont typeface="+mj-lt"/>
              <a:buAutoNum type="romanUcPeriod"/>
            </a:pPr>
            <a:endParaRPr lang="en-US" dirty="0"/>
          </a:p>
          <a:p>
            <a:pPr marL="514350" indent="-514350">
              <a:buFont typeface="+mj-lt"/>
              <a:buAutoNum type="romanUcPeriod"/>
            </a:pPr>
            <a:r>
              <a:rPr lang="en-US" dirty="0"/>
              <a:t>RESIDENTIAL FACILITY ATTENDANCE REPORTING</a:t>
            </a:r>
          </a:p>
          <a:p>
            <a:pPr marL="514350" indent="-514350">
              <a:buFont typeface="+mj-lt"/>
              <a:buAutoNum type="romanUcPeriod"/>
            </a:pPr>
            <a:endParaRPr lang="en-US" dirty="0"/>
          </a:p>
          <a:p>
            <a:pPr marL="514350" indent="-514350">
              <a:buFont typeface="+mj-lt"/>
              <a:buAutoNum type="romanUcPeriod"/>
            </a:pPr>
            <a:r>
              <a:rPr lang="en-US" dirty="0"/>
              <a:t>DYSLEXIA AND RELATED DISORDER SERVICES REPORTING</a:t>
            </a:r>
          </a:p>
          <a:p>
            <a:pPr marL="514350" indent="-514350">
              <a:buFont typeface="+mj-lt"/>
              <a:buAutoNum type="romanUcPeriod"/>
            </a:pPr>
            <a:endParaRPr lang="en-US" dirty="0"/>
          </a:p>
          <a:p>
            <a:endParaRPr lang="en-US" dirty="0"/>
          </a:p>
          <a:p>
            <a:pPr marL="514350" indent="-514350">
              <a:buFont typeface="+mj-lt"/>
              <a:buAutoNum type="romanUcPeriod"/>
            </a:pPr>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682252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C26D6-886D-4A7D-9C64-7CB453DD572C}"/>
              </a:ext>
            </a:extLst>
          </p:cNvPr>
          <p:cNvSpPr>
            <a:spLocks noGrp="1"/>
          </p:cNvSpPr>
          <p:nvPr>
            <p:ph type="title"/>
          </p:nvPr>
        </p:nvSpPr>
        <p:spPr/>
        <p:txBody>
          <a:bodyPr/>
          <a:lstStyle/>
          <a:p>
            <a:r>
              <a:rPr lang="en-US" dirty="0"/>
              <a:t>Background</a:t>
            </a:r>
          </a:p>
        </p:txBody>
      </p:sp>
      <p:sp>
        <p:nvSpPr>
          <p:cNvPr id="3" name="TextBox 2">
            <a:extLst>
              <a:ext uri="{FF2B5EF4-FFF2-40B4-BE49-F238E27FC236}">
                <a16:creationId xmlns:a16="http://schemas.microsoft.com/office/drawing/2014/main" id="{2FADFA1C-AB2E-4C40-936F-E36B592A131C}"/>
              </a:ext>
            </a:extLst>
          </p:cNvPr>
          <p:cNvSpPr txBox="1"/>
          <p:nvPr/>
        </p:nvSpPr>
        <p:spPr>
          <a:xfrm>
            <a:off x="628653" y="912342"/>
            <a:ext cx="7893449" cy="544764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HB 3, sections of 1.013, 2.019 and 2.021 made a variety of adjustments to eligibility for funding for prekindergarten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71616"/>
              </a:solidFill>
              <a:effectLst/>
              <a:uLnTx/>
              <a:uFillTx/>
              <a:latin typeface="Tw Cen M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HB 3 Section 2.019 requires Local Education Agencies (LEAs) to operate a full-day prekindergarten program for children who are at least four years of age.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71616"/>
              </a:solidFill>
              <a:effectLst/>
              <a:uLnTx/>
              <a:uFillTx/>
              <a:latin typeface="Tw Cen M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Along with these adjustments, additional data reporting to TEA is required.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71616"/>
              </a:solidFill>
              <a:effectLst/>
              <a:uLnTx/>
              <a:uFillTx/>
              <a:latin typeface="Tw Cen M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hlinkClick r:id="rId2"/>
              </a:rPr>
              <a:t>SB 1679</a:t>
            </a:r>
            <a:r>
              <a:rPr kumimoji="0" lang="en-US" sz="2400" b="0" i="0" u="none" strike="noStrike" kern="1200" cap="none" spc="0" normalizeH="0" baseline="0" noProof="0" dirty="0">
                <a:ln>
                  <a:noFill/>
                </a:ln>
                <a:solidFill>
                  <a:srgbClr val="171616"/>
                </a:solidFill>
                <a:effectLst/>
                <a:uLnTx/>
                <a:uFillTx/>
                <a:latin typeface="Tw Cen MT"/>
                <a:ea typeface="+mn-ea"/>
                <a:cs typeface="+mn-cs"/>
              </a:rPr>
              <a:t> allows a student who is eligible for prekindergarten at the age of three to automatically be eligible for enrollment in a prekindergarten class in the following school year. </a:t>
            </a:r>
          </a:p>
        </p:txBody>
      </p:sp>
    </p:spTree>
    <p:extLst>
      <p:ext uri="{BB962C8B-B14F-4D97-AF65-F5344CB8AC3E}">
        <p14:creationId xmlns:p14="http://schemas.microsoft.com/office/powerpoint/2010/main" val="164584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0296F-2E67-4F4A-9C85-17B38CFB915C}"/>
              </a:ext>
            </a:extLst>
          </p:cNvPr>
          <p:cNvSpPr>
            <a:spLocks noGrp="1"/>
          </p:cNvSpPr>
          <p:nvPr>
            <p:ph type="title"/>
          </p:nvPr>
        </p:nvSpPr>
        <p:spPr/>
        <p:txBody>
          <a:bodyPr/>
          <a:lstStyle/>
          <a:p>
            <a:r>
              <a:rPr lang="en-US" dirty="0"/>
              <a:t>HB 3 – Section 1.013 Excerpt</a:t>
            </a:r>
          </a:p>
        </p:txBody>
      </p:sp>
      <p:sp>
        <p:nvSpPr>
          <p:cNvPr id="3" name="Content Placeholder 2">
            <a:extLst>
              <a:ext uri="{FF2B5EF4-FFF2-40B4-BE49-F238E27FC236}">
                <a16:creationId xmlns:a16="http://schemas.microsoft.com/office/drawing/2014/main" id="{57093112-C248-4D95-ACC0-6F427635EE02}"/>
              </a:ext>
            </a:extLst>
          </p:cNvPr>
          <p:cNvSpPr>
            <a:spLocks noGrp="1"/>
          </p:cNvSpPr>
          <p:nvPr>
            <p:ph idx="1"/>
          </p:nvPr>
        </p:nvSpPr>
        <p:spPr/>
        <p:txBody>
          <a:bodyPr>
            <a:normAutofit fontScale="92500" lnSpcReduction="20000"/>
          </a:bodyPr>
          <a:lstStyle/>
          <a:p>
            <a:pPr marL="0" indent="0">
              <a:buNone/>
            </a:pPr>
            <a:r>
              <a:rPr lang="en-US" dirty="0"/>
              <a:t>Sec. </a:t>
            </a:r>
            <a:r>
              <a:rPr lang="en-US" u="sng" dirty="0"/>
              <a:t>48.005</a:t>
            </a:r>
            <a:r>
              <a:rPr lang="en-US" dirty="0"/>
              <a:t>  [</a:t>
            </a:r>
            <a:r>
              <a:rPr lang="en-US" strike="sngStrike" dirty="0"/>
              <a:t>42.005</a:t>
            </a:r>
            <a:r>
              <a:rPr lang="en-US" dirty="0"/>
              <a:t>].  AVERAGE DAILY ATTENDANCE.  (a)  In this chapter, average daily attendance is:</a:t>
            </a:r>
          </a:p>
          <a:p>
            <a:pPr marL="457200" lvl="1" indent="0">
              <a:buNone/>
            </a:pPr>
            <a:r>
              <a:rPr lang="en-US" dirty="0"/>
              <a:t>(1)  the quotient of the sum of attendance for each day of the minimum number of days of instruction as described under Section 25.081(a) divided by the minimum number of days of instruction;</a:t>
            </a:r>
          </a:p>
          <a:p>
            <a:pPr marL="457200" lvl="1" indent="0">
              <a:buNone/>
            </a:pPr>
            <a:r>
              <a:rPr lang="en-US" dirty="0"/>
              <a:t>(2)  for a district that operates under a flexible year program under Section 29.0821, the quotient of the sum of attendance for each actual day of instruction as permitted by Section 29.0821(b)(1) divided by the number of actual days of instruction as permitted by Section 29.0821(b)(1);</a:t>
            </a:r>
          </a:p>
          <a:p>
            <a:pPr marL="457200" lvl="1" indent="0">
              <a:buNone/>
            </a:pPr>
            <a:r>
              <a:rPr lang="en-US" dirty="0"/>
              <a:t>(3)  for a district that operates under a flexible school day program under Section 29.0822, the average daily attendance as calculated by the commissioner in accordance with Sections 29.0822(d) and (d-1); or</a:t>
            </a:r>
          </a:p>
          <a:p>
            <a:pPr marL="457200" lvl="1" indent="0">
              <a:buNone/>
            </a:pPr>
            <a:r>
              <a:rPr lang="en-US" dirty="0"/>
              <a:t>(4)  for a district that operates a half-day program </a:t>
            </a:r>
            <a:r>
              <a:rPr lang="en-US" u="sng" dirty="0"/>
              <a:t>or a full-day program under Section 29.153(c)</a:t>
            </a:r>
            <a:r>
              <a:rPr lang="en-US" dirty="0"/>
              <a:t>, one-half of the average daily attendance calculated under Subdivision (1).</a:t>
            </a:r>
          </a:p>
        </p:txBody>
      </p:sp>
    </p:spTree>
    <p:extLst>
      <p:ext uri="{BB962C8B-B14F-4D97-AF65-F5344CB8AC3E}">
        <p14:creationId xmlns:p14="http://schemas.microsoft.com/office/powerpoint/2010/main" val="1078099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E2A8-5E30-4476-89A4-888F5F0A6758}"/>
              </a:ext>
            </a:extLst>
          </p:cNvPr>
          <p:cNvSpPr>
            <a:spLocks noGrp="1"/>
          </p:cNvSpPr>
          <p:nvPr>
            <p:ph type="title"/>
          </p:nvPr>
        </p:nvSpPr>
        <p:spPr/>
        <p:txBody>
          <a:bodyPr/>
          <a:lstStyle/>
          <a:p>
            <a:r>
              <a:rPr lang="en-US" dirty="0"/>
              <a:t>HB 3 – Section 2.019 Excerpt</a:t>
            </a:r>
          </a:p>
        </p:txBody>
      </p:sp>
      <p:sp>
        <p:nvSpPr>
          <p:cNvPr id="3" name="Content Placeholder 2">
            <a:extLst>
              <a:ext uri="{FF2B5EF4-FFF2-40B4-BE49-F238E27FC236}">
                <a16:creationId xmlns:a16="http://schemas.microsoft.com/office/drawing/2014/main" id="{70423715-AAFF-46A7-BB0B-9A5782B032F3}"/>
              </a:ext>
            </a:extLst>
          </p:cNvPr>
          <p:cNvSpPr>
            <a:spLocks noGrp="1"/>
          </p:cNvSpPr>
          <p:nvPr>
            <p:ph idx="1"/>
          </p:nvPr>
        </p:nvSpPr>
        <p:spPr/>
        <p:txBody>
          <a:bodyPr>
            <a:normAutofit fontScale="62500" lnSpcReduction="20000"/>
          </a:bodyPr>
          <a:lstStyle/>
          <a:p>
            <a:pPr marL="0" indent="0">
              <a:buNone/>
            </a:pPr>
            <a:r>
              <a:rPr lang="en-US" dirty="0"/>
              <a:t>SECTION 2.019.  Section 29.153, Education Code, is amended by amending Subsections (c) and (d) and adding Subsections (c-1), (d-1), (d-2), and (g) to read as follows:</a:t>
            </a:r>
          </a:p>
          <a:p>
            <a:pPr marL="0" indent="0">
              <a:buNone/>
            </a:pPr>
            <a:r>
              <a:rPr lang="en-US" dirty="0"/>
              <a:t>(c)  A prekindergarten class under this section </a:t>
            </a:r>
            <a:r>
              <a:rPr lang="en-US" u="sng" dirty="0"/>
              <a:t>may</a:t>
            </a:r>
            <a:r>
              <a:rPr lang="en-US" dirty="0"/>
              <a:t> [</a:t>
            </a:r>
            <a:r>
              <a:rPr lang="en-US" strike="sngStrike" dirty="0"/>
              <a:t>shall</a:t>
            </a:r>
            <a:r>
              <a:rPr lang="en-US" dirty="0"/>
              <a:t>] be operated on a half-day basis </a:t>
            </a:r>
            <a:r>
              <a:rPr lang="en-US" u="sng" dirty="0"/>
              <a:t>for children under four years of age and shall be operated on a full-day basis for children who are at least four years of age</a:t>
            </a:r>
            <a:r>
              <a:rPr lang="en-US" dirty="0"/>
              <a:t>.  A district is not required to provide transportation for a prekindergarten class, but transportation, if provided, is included for funding purposes as part of the regular transportation system.</a:t>
            </a:r>
          </a:p>
          <a:p>
            <a:pPr marL="0" indent="0">
              <a:buNone/>
            </a:pPr>
            <a:r>
              <a:rPr lang="en-US" u="sng" dirty="0"/>
              <a:t>(c-1)  A prekindergarten class under this section for children who are least four years of age must comply with the program standards required for high quality prekindergarten programs under Subchapter E-1.</a:t>
            </a:r>
            <a:endParaRPr lang="en-US" dirty="0"/>
          </a:p>
          <a:p>
            <a:pPr marL="0" indent="0">
              <a:buNone/>
            </a:pPr>
            <a:r>
              <a:rPr lang="en-US" dirty="0"/>
              <a:t>(d)  </a:t>
            </a:r>
            <a:r>
              <a:rPr lang="en-US" u="sng" dirty="0"/>
              <a:t>Subject to Subsections (d-1) and (d-2), on</a:t>
            </a:r>
            <a:r>
              <a:rPr lang="en-US" dirty="0"/>
              <a:t> [</a:t>
            </a:r>
            <a:r>
              <a:rPr lang="en-US" strike="sngStrike" dirty="0"/>
              <a:t>On</a:t>
            </a:r>
            <a:r>
              <a:rPr lang="en-US" dirty="0"/>
              <a:t>] application of a district, the commissioner </a:t>
            </a:r>
            <a:r>
              <a:rPr lang="en-US" u="sng" dirty="0"/>
              <a:t>shall</a:t>
            </a:r>
            <a:r>
              <a:rPr lang="en-US" dirty="0"/>
              <a:t> [</a:t>
            </a:r>
            <a:r>
              <a:rPr lang="en-US" strike="sngStrike" dirty="0"/>
              <a:t>may</a:t>
            </a:r>
            <a:r>
              <a:rPr lang="en-US" dirty="0"/>
              <a:t>] exempt a district from the application of </a:t>
            </a:r>
            <a:r>
              <a:rPr lang="en-US" u="sng" dirty="0"/>
              <a:t>all or any part of</a:t>
            </a:r>
            <a:r>
              <a:rPr lang="en-US" dirty="0"/>
              <a:t> this section</a:t>
            </a:r>
            <a:r>
              <a:rPr lang="en-US" u="sng" dirty="0"/>
              <a:t>, including all or any part of Subchapter E-1 for a prekindergarten class described by Subsection (c-1),</a:t>
            </a:r>
            <a:r>
              <a:rPr lang="en-US" dirty="0"/>
              <a:t> if </a:t>
            </a:r>
            <a:r>
              <a:rPr lang="en-US" u="sng" dirty="0"/>
              <a:t>the commissioner determines that:</a:t>
            </a:r>
            <a:endParaRPr lang="en-US" dirty="0"/>
          </a:p>
          <a:p>
            <a:pPr marL="457200" lvl="1" indent="0">
              <a:buNone/>
            </a:pPr>
            <a:r>
              <a:rPr lang="en-US" sz="2900" u="sng" dirty="0"/>
              <a:t>(1)</a:t>
            </a:r>
            <a:r>
              <a:rPr lang="en-US" sz="2900" dirty="0"/>
              <a:t>  the district would be required to construct classroom facilities in order to provide prekindergarten classes</a:t>
            </a:r>
            <a:r>
              <a:rPr lang="en-US" sz="2900" u="sng" dirty="0"/>
              <a:t>; or</a:t>
            </a:r>
            <a:endParaRPr lang="en-US" sz="2900" dirty="0"/>
          </a:p>
          <a:p>
            <a:pPr marL="457200" lvl="1" indent="0">
              <a:buNone/>
            </a:pPr>
            <a:r>
              <a:rPr lang="en-US" sz="2900" u="sng" dirty="0"/>
              <a:t>(2)  implementing any part of this section would result in fewer eligible children being enrolled in a prekindergarten class under this section</a:t>
            </a:r>
            <a:r>
              <a:rPr lang="en-US" sz="2900" dirty="0"/>
              <a:t>.</a:t>
            </a:r>
          </a:p>
        </p:txBody>
      </p:sp>
    </p:spTree>
    <p:extLst>
      <p:ext uri="{BB962C8B-B14F-4D97-AF65-F5344CB8AC3E}">
        <p14:creationId xmlns:p14="http://schemas.microsoft.com/office/powerpoint/2010/main" val="2636077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2793-15C5-4728-B613-45C013A3FAA4}"/>
              </a:ext>
            </a:extLst>
          </p:cNvPr>
          <p:cNvSpPr>
            <a:spLocks noGrp="1"/>
          </p:cNvSpPr>
          <p:nvPr>
            <p:ph type="title"/>
          </p:nvPr>
        </p:nvSpPr>
        <p:spPr/>
        <p:txBody>
          <a:bodyPr/>
          <a:lstStyle/>
          <a:p>
            <a:r>
              <a:rPr lang="en-US" dirty="0"/>
              <a:t>HB 3 – Section 2.021 Excerpt</a:t>
            </a:r>
          </a:p>
        </p:txBody>
      </p:sp>
      <p:sp>
        <p:nvSpPr>
          <p:cNvPr id="3" name="Content Placeholder 2">
            <a:extLst>
              <a:ext uri="{FF2B5EF4-FFF2-40B4-BE49-F238E27FC236}">
                <a16:creationId xmlns:a16="http://schemas.microsoft.com/office/drawing/2014/main" id="{EB04F23C-E7F0-4C09-A33C-B1B32EECE3EA}"/>
              </a:ext>
            </a:extLst>
          </p:cNvPr>
          <p:cNvSpPr>
            <a:spLocks noGrp="1"/>
          </p:cNvSpPr>
          <p:nvPr>
            <p:ph idx="1"/>
          </p:nvPr>
        </p:nvSpPr>
        <p:spPr/>
        <p:txBody>
          <a:bodyPr>
            <a:normAutofit fontScale="92500" lnSpcReduction="20000"/>
          </a:bodyPr>
          <a:lstStyle/>
          <a:p>
            <a:pPr marL="0" indent="0">
              <a:buNone/>
            </a:pPr>
            <a:r>
              <a:rPr lang="en-US" dirty="0"/>
              <a:t>SECTION 2.021.  Section 29.1532(c), Education Code, is amended to read as follows:</a:t>
            </a:r>
          </a:p>
          <a:p>
            <a:pPr marL="0" indent="0">
              <a:buNone/>
            </a:pPr>
            <a:r>
              <a:rPr lang="en-US" dirty="0"/>
              <a:t>(c)  A school district that offers prekindergarten classes[</a:t>
            </a:r>
            <a:r>
              <a:rPr lang="en-US" strike="sngStrike" dirty="0"/>
              <a:t>, including a high quality prekindergarten program class under Subchapter E-1,</a:t>
            </a:r>
            <a:r>
              <a:rPr lang="en-US" dirty="0"/>
              <a:t>] shall include the following information in the district's Public Education Information Management System (PEIMS) report:</a:t>
            </a:r>
          </a:p>
          <a:p>
            <a:pPr marL="457200" lvl="1" indent="0">
              <a:buNone/>
            </a:pPr>
            <a:r>
              <a:rPr lang="en-US" dirty="0"/>
              <a:t>(1)  demographic information, as determined by the commissioner, on students enrolled in district and campus prekindergarten classes, including the number of students who are eligible for classes under Section 29.153;</a:t>
            </a:r>
          </a:p>
          <a:p>
            <a:pPr marL="457200" lvl="1" indent="0">
              <a:buNone/>
            </a:pPr>
            <a:r>
              <a:rPr lang="en-US" dirty="0"/>
              <a:t>(2)  the numbers of half-day and full-day prekindergarten classes offered by the district and campus;</a:t>
            </a:r>
          </a:p>
          <a:p>
            <a:pPr marL="457200" lvl="1" indent="0">
              <a:buNone/>
            </a:pPr>
            <a:r>
              <a:rPr lang="en-US" dirty="0"/>
              <a:t>(3)  </a:t>
            </a:r>
            <a:r>
              <a:rPr lang="en-US" u="sng" dirty="0"/>
              <a:t>the number of half-day prekindergarten classes for which the district has received an exemption from full-day operation under Section 29.153(d);</a:t>
            </a:r>
            <a:endParaRPr lang="en-US" dirty="0"/>
          </a:p>
        </p:txBody>
      </p:sp>
    </p:spTree>
    <p:extLst>
      <p:ext uri="{BB962C8B-B14F-4D97-AF65-F5344CB8AC3E}">
        <p14:creationId xmlns:p14="http://schemas.microsoft.com/office/powerpoint/2010/main" val="2369190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a:xfrm>
            <a:off x="554477" y="44380"/>
            <a:ext cx="7392933" cy="793820"/>
          </a:xfrm>
        </p:spPr>
        <p:txBody>
          <a:bodyPr>
            <a:normAutofit/>
          </a:bodyPr>
          <a:lstStyle/>
          <a:p>
            <a:r>
              <a:rPr lang="en-US" dirty="0"/>
              <a:t>PK-FULL-DAY-WAIVER-INDICATOR-CODE</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p:txBody>
          <a:bodyPr/>
          <a:lstStyle/>
          <a:p>
            <a:r>
              <a:rPr lang="en-US" dirty="0"/>
              <a:t>PK-FULL-DAY-WAIVER-INDICATOR-CODE (E1646) is added to the SchoolExtension complex type to be collected in the PEIMS Summer Submission.</a:t>
            </a:r>
          </a:p>
          <a:p>
            <a:pPr marL="0" indent="0">
              <a:buNone/>
            </a:pPr>
            <a:endParaRPr lang="en-US" dirty="0"/>
          </a:p>
          <a:p>
            <a:r>
              <a:rPr lang="en-US" dirty="0"/>
              <a:t>Definition: PK-FULL-DAY-WAIVER-INDICATOR-CODE indicates whether the campus has received an exemption from offering a full-day prekindergarten program.</a:t>
            </a:r>
          </a:p>
        </p:txBody>
      </p:sp>
    </p:spTree>
    <p:extLst>
      <p:ext uri="{BB962C8B-B14F-4D97-AF65-F5344CB8AC3E}">
        <p14:creationId xmlns:p14="http://schemas.microsoft.com/office/powerpoint/2010/main" val="264017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515567" y="44380"/>
            <a:ext cx="7431844" cy="793820"/>
          </a:xfrm>
        </p:spPr>
        <p:txBody>
          <a:bodyPr>
            <a:noAutofit/>
          </a:bodyPr>
          <a:lstStyle/>
          <a:p>
            <a:r>
              <a:rPr lang="en-US" dirty="0"/>
              <a:t>PK-FULL-DAY-WAIVER-INDICATOR-CODE</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p:txBody>
          <a:bodyPr/>
          <a:lstStyle/>
          <a:p>
            <a:r>
              <a:rPr lang="en-US" b="1" dirty="0"/>
              <a:t>Element ID: </a:t>
            </a:r>
            <a:r>
              <a:rPr lang="en-US" dirty="0"/>
              <a:t>E1646</a:t>
            </a:r>
          </a:p>
          <a:p>
            <a:r>
              <a:rPr lang="en-US" b="1" dirty="0"/>
              <a:t>Data Element: </a:t>
            </a:r>
            <a:r>
              <a:rPr lang="en-US" dirty="0"/>
              <a:t>PK-FULL-DAY-WAIVER-INDICATOR-CODE</a:t>
            </a:r>
          </a:p>
          <a:p>
            <a:r>
              <a:rPr lang="en-US" b="1" dirty="0"/>
              <a:t>XML Name: </a:t>
            </a:r>
            <a:r>
              <a:rPr lang="en-US" dirty="0"/>
              <a:t>TX-PKFullDayWaiver</a:t>
            </a:r>
          </a:p>
          <a:p>
            <a:r>
              <a:rPr lang="en-US" b="1" dirty="0"/>
              <a:t>Code Table ID: </a:t>
            </a:r>
            <a:r>
              <a:rPr lang="en-US" dirty="0"/>
              <a:t>C088</a:t>
            </a:r>
          </a:p>
          <a:p>
            <a:r>
              <a:rPr lang="en-US" b="1" dirty="0"/>
              <a:t>Length: </a:t>
            </a:r>
            <a:r>
              <a:rPr lang="en-US" dirty="0"/>
              <a:t>1</a:t>
            </a:r>
          </a:p>
          <a:p>
            <a:r>
              <a:rPr lang="en-US" b="1" dirty="0"/>
              <a:t>Data Type: </a:t>
            </a:r>
            <a:r>
              <a:rPr lang="en-US" dirty="0"/>
              <a:t>Coded</a:t>
            </a:r>
          </a:p>
          <a:p>
            <a:r>
              <a:rPr lang="en-US" b="1" dirty="0"/>
              <a:t>Pattern: #</a:t>
            </a:r>
            <a:endParaRPr lang="en-US" dirty="0"/>
          </a:p>
          <a:p>
            <a:r>
              <a:rPr lang="en-US" b="1" dirty="0"/>
              <a:t>Submission: </a:t>
            </a:r>
            <a:r>
              <a:rPr lang="en-US" dirty="0"/>
              <a:t>3</a:t>
            </a:r>
          </a:p>
          <a:p>
            <a:r>
              <a:rPr lang="en-US" b="1" dirty="0"/>
              <a:t>Mandatory:</a:t>
            </a:r>
            <a:r>
              <a:rPr lang="en-US" dirty="0"/>
              <a:t> No</a:t>
            </a:r>
          </a:p>
          <a:p>
            <a:endParaRPr lang="en-US" dirty="0"/>
          </a:p>
        </p:txBody>
      </p:sp>
    </p:spTree>
    <p:extLst>
      <p:ext uri="{BB962C8B-B14F-4D97-AF65-F5344CB8AC3E}">
        <p14:creationId xmlns:p14="http://schemas.microsoft.com/office/powerpoint/2010/main" val="425543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3F78-BCFB-441E-94A6-90545C4F4297}"/>
              </a:ext>
            </a:extLst>
          </p:cNvPr>
          <p:cNvSpPr>
            <a:spLocks noGrp="1"/>
          </p:cNvSpPr>
          <p:nvPr>
            <p:ph type="title"/>
          </p:nvPr>
        </p:nvSpPr>
        <p:spPr>
          <a:xfrm>
            <a:off x="334371" y="44380"/>
            <a:ext cx="7613039" cy="793820"/>
          </a:xfrm>
        </p:spPr>
        <p:txBody>
          <a:bodyPr>
            <a:normAutofit fontScale="90000"/>
          </a:bodyPr>
          <a:lstStyle/>
          <a:p>
            <a:r>
              <a:rPr lang="en-US" dirty="0"/>
              <a:t>PK-FUNDING-SOURCE-CODE (C186) code table</a:t>
            </a:r>
          </a:p>
        </p:txBody>
      </p:sp>
      <p:sp>
        <p:nvSpPr>
          <p:cNvPr id="3" name="Content Placeholder 2">
            <a:extLst>
              <a:ext uri="{FF2B5EF4-FFF2-40B4-BE49-F238E27FC236}">
                <a16:creationId xmlns:a16="http://schemas.microsoft.com/office/drawing/2014/main" id="{90EAE6C3-03D1-4FE1-9676-3480C55B868E}"/>
              </a:ext>
            </a:extLst>
          </p:cNvPr>
          <p:cNvSpPr>
            <a:spLocks noGrp="1"/>
          </p:cNvSpPr>
          <p:nvPr>
            <p:ph idx="1"/>
          </p:nvPr>
        </p:nvSpPr>
        <p:spPr/>
        <p:txBody>
          <a:bodyPr/>
          <a:lstStyle/>
          <a:p>
            <a:endParaRPr lang="en-US" dirty="0"/>
          </a:p>
          <a:p>
            <a:endParaRPr lang="en-US" dirty="0"/>
          </a:p>
        </p:txBody>
      </p:sp>
      <p:graphicFrame>
        <p:nvGraphicFramePr>
          <p:cNvPr id="4" name="Table 3">
            <a:extLst>
              <a:ext uri="{FF2B5EF4-FFF2-40B4-BE49-F238E27FC236}">
                <a16:creationId xmlns:a16="http://schemas.microsoft.com/office/drawing/2014/main" id="{B6E26BF5-794D-44DE-9417-3450DE383C87}"/>
              </a:ext>
            </a:extLst>
          </p:cNvPr>
          <p:cNvGraphicFramePr>
            <a:graphicFrameLocks noGrp="1"/>
          </p:cNvGraphicFramePr>
          <p:nvPr/>
        </p:nvGraphicFramePr>
        <p:xfrm>
          <a:off x="556590" y="2800546"/>
          <a:ext cx="7958760" cy="3376417"/>
        </p:xfrm>
        <a:graphic>
          <a:graphicData uri="http://schemas.openxmlformats.org/drawingml/2006/table">
            <a:tbl>
              <a:tblPr firstRow="1" firstCol="1" bandRow="1">
                <a:tableStyleId>{5C22544A-7EE6-4342-B048-85BDC9FD1C3A}</a:tableStyleId>
              </a:tblPr>
              <a:tblGrid>
                <a:gridCol w="757976">
                  <a:extLst>
                    <a:ext uri="{9D8B030D-6E8A-4147-A177-3AD203B41FA5}">
                      <a16:colId xmlns:a16="http://schemas.microsoft.com/office/drawing/2014/main" val="4226721832"/>
                    </a:ext>
                  </a:extLst>
                </a:gridCol>
                <a:gridCol w="2425527">
                  <a:extLst>
                    <a:ext uri="{9D8B030D-6E8A-4147-A177-3AD203B41FA5}">
                      <a16:colId xmlns:a16="http://schemas.microsoft.com/office/drawing/2014/main" val="2678805991"/>
                    </a:ext>
                  </a:extLst>
                </a:gridCol>
                <a:gridCol w="2425527">
                  <a:extLst>
                    <a:ext uri="{9D8B030D-6E8A-4147-A177-3AD203B41FA5}">
                      <a16:colId xmlns:a16="http://schemas.microsoft.com/office/drawing/2014/main" val="3676529039"/>
                    </a:ext>
                  </a:extLst>
                </a:gridCol>
                <a:gridCol w="1212763">
                  <a:extLst>
                    <a:ext uri="{9D8B030D-6E8A-4147-A177-3AD203B41FA5}">
                      <a16:colId xmlns:a16="http://schemas.microsoft.com/office/drawing/2014/main" val="1341689892"/>
                    </a:ext>
                  </a:extLst>
                </a:gridCol>
                <a:gridCol w="1136967">
                  <a:extLst>
                    <a:ext uri="{9D8B030D-6E8A-4147-A177-3AD203B41FA5}">
                      <a16:colId xmlns:a16="http://schemas.microsoft.com/office/drawing/2014/main" val="788245328"/>
                    </a:ext>
                  </a:extLst>
                </a:gridCol>
              </a:tblGrid>
              <a:tr h="880838">
                <a:tc>
                  <a:txBody>
                    <a:bodyPr/>
                    <a:lstStyle/>
                    <a:p>
                      <a:pPr marL="0" marR="0" algn="ctr">
                        <a:spcBef>
                          <a:spcPts val="0"/>
                        </a:spcBef>
                        <a:spcAft>
                          <a:spcPts val="0"/>
                        </a:spcAft>
                      </a:pPr>
                      <a:r>
                        <a:rPr lang="en-US" sz="1600" dirty="0">
                          <a:effectLst/>
                        </a:rPr>
                        <a:t>Code Table ID</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Name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XML Name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Date Issued</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Date Updated</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71649652"/>
                  </a:ext>
                </a:extLst>
              </a:tr>
              <a:tr h="550396">
                <a:tc>
                  <a:txBody>
                    <a:bodyPr/>
                    <a:lstStyle/>
                    <a:p>
                      <a:pPr marL="0" marR="0">
                        <a:spcBef>
                          <a:spcPts val="0"/>
                        </a:spcBef>
                        <a:spcAft>
                          <a:spcPts val="0"/>
                        </a:spcAft>
                      </a:pPr>
                      <a:r>
                        <a:rPr lang="en-US" sz="1600" dirty="0">
                          <a:effectLst/>
                        </a:rPr>
                        <a:t>C186</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PK-FUNDING-SOURCE-CODE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TX-PKFundingSourceType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3/1/2011</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8/30/2019</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7920606"/>
                  </a:ext>
                </a:extLst>
              </a:tr>
              <a:tr h="293613">
                <a:tc>
                  <a:txBody>
                    <a:bodyPr/>
                    <a:lstStyle/>
                    <a:p>
                      <a:pPr marL="0" marR="0" algn="ctr">
                        <a:spcBef>
                          <a:spcPts val="0"/>
                        </a:spcBef>
                        <a:spcAft>
                          <a:spcPts val="0"/>
                        </a:spcAft>
                      </a:pPr>
                      <a:r>
                        <a:rPr lang="en-US" sz="1600" dirty="0">
                          <a:effectLst/>
                        </a:rPr>
                        <a:t>Code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gridSpan="4">
                  <a:txBody>
                    <a:bodyPr/>
                    <a:lstStyle/>
                    <a:p>
                      <a:pPr marL="0" marR="0" algn="ctr">
                        <a:spcBef>
                          <a:spcPts val="0"/>
                        </a:spcBef>
                        <a:spcAft>
                          <a:spcPts val="0"/>
                        </a:spcAft>
                      </a:pPr>
                      <a:r>
                        <a:rPr lang="en-US" sz="1600" dirty="0">
                          <a:effectLst/>
                        </a:rPr>
                        <a:t>Translation</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0067606"/>
                  </a:ext>
                </a:extLst>
              </a:tr>
              <a:tr h="330314">
                <a:tc>
                  <a:txBody>
                    <a:bodyPr/>
                    <a:lstStyle/>
                    <a:p>
                      <a:pPr marL="0" marR="0" algn="ctr">
                        <a:spcBef>
                          <a:spcPts val="0"/>
                        </a:spcBef>
                        <a:spcAft>
                          <a:spcPts val="0"/>
                        </a:spcAft>
                      </a:pPr>
                      <a:r>
                        <a:rPr lang="en-US" sz="1600" dirty="0">
                          <a:effectLst/>
                        </a:rPr>
                        <a:t>1</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Tuition fees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8728413"/>
                  </a:ext>
                </a:extLst>
              </a:tr>
              <a:tr h="330314">
                <a:tc>
                  <a:txBody>
                    <a:bodyPr/>
                    <a:lstStyle/>
                    <a:p>
                      <a:pPr marL="0" marR="0" algn="ctr">
                        <a:spcBef>
                          <a:spcPts val="0"/>
                        </a:spcBef>
                        <a:spcAft>
                          <a:spcPts val="0"/>
                        </a:spcAft>
                      </a:pPr>
                      <a:r>
                        <a:rPr lang="en-US" sz="1600" dirty="0">
                          <a:effectLst/>
                        </a:rPr>
                        <a:t>2</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Local district share funding</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33243944"/>
                  </a:ext>
                </a:extLst>
              </a:tr>
              <a:tr h="330314">
                <a:tc>
                  <a:txBody>
                    <a:bodyPr/>
                    <a:lstStyle/>
                    <a:p>
                      <a:pPr marL="0" marR="0" algn="ctr">
                        <a:spcBef>
                          <a:spcPts val="0"/>
                        </a:spcBef>
                        <a:spcAft>
                          <a:spcPts val="0"/>
                        </a:spcAft>
                      </a:pPr>
                      <a:r>
                        <a:rPr lang="en-US" sz="1600" dirty="0">
                          <a:effectLst/>
                        </a:rPr>
                        <a:t>3</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State grant funding</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2229401"/>
                  </a:ext>
                </a:extLst>
              </a:tr>
              <a:tr h="330314">
                <a:tc>
                  <a:txBody>
                    <a:bodyPr/>
                    <a:lstStyle/>
                    <a:p>
                      <a:pPr marL="0" marR="0" algn="ctr">
                        <a:spcBef>
                          <a:spcPts val="0"/>
                        </a:spcBef>
                        <a:spcAft>
                          <a:spcPts val="0"/>
                        </a:spcAft>
                      </a:pPr>
                      <a:r>
                        <a:rPr lang="en-US" sz="1600" dirty="0">
                          <a:effectLst/>
                        </a:rPr>
                        <a:t>4</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Federal funding</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5264981"/>
                  </a:ext>
                </a:extLst>
              </a:tr>
              <a:tr h="330314">
                <a:tc>
                  <a:txBody>
                    <a:bodyPr/>
                    <a:lstStyle/>
                    <a:p>
                      <a:pPr marL="0" marR="0" algn="ctr">
                        <a:spcBef>
                          <a:spcPts val="0"/>
                        </a:spcBef>
                        <a:spcAft>
                          <a:spcPts val="0"/>
                        </a:spcAft>
                      </a:pPr>
                      <a:r>
                        <a:rPr lang="en-US" sz="1600" u="none" dirty="0">
                          <a:solidFill>
                            <a:schemeClr val="bg1"/>
                          </a:solidFill>
                          <a:effectLst/>
                        </a:rPr>
                        <a:t>5</a:t>
                      </a:r>
                      <a:endParaRPr lang="en-US" sz="1600" u="none"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u="none" dirty="0">
                          <a:effectLst/>
                          <a:highlight>
                            <a:srgbClr val="FFFF00"/>
                          </a:highlight>
                        </a:rPr>
                        <a:t>Early Education Allotment</a:t>
                      </a:r>
                      <a:endParaRPr lang="en-US" sz="1600" u="none"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49308"/>
                  </a:ext>
                </a:extLst>
              </a:tr>
            </a:tbl>
          </a:graphicData>
        </a:graphic>
      </p:graphicFrame>
      <p:sp>
        <p:nvSpPr>
          <p:cNvPr id="5" name="Rectangle 4">
            <a:extLst>
              <a:ext uri="{FF2B5EF4-FFF2-40B4-BE49-F238E27FC236}">
                <a16:creationId xmlns:a16="http://schemas.microsoft.com/office/drawing/2014/main" id="{C750FF0B-F92C-478B-A077-58EB6D4C4EB4}"/>
              </a:ext>
            </a:extLst>
          </p:cNvPr>
          <p:cNvSpPr/>
          <p:nvPr/>
        </p:nvSpPr>
        <p:spPr>
          <a:xfrm>
            <a:off x="510833" y="922774"/>
            <a:ext cx="8004517" cy="19697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171616"/>
                </a:solidFill>
                <a:effectLst/>
                <a:uLnTx/>
                <a:uFillTx/>
                <a:latin typeface="Tw Cen MT"/>
                <a:ea typeface="+mn-ea"/>
                <a:cs typeface="+mn-cs"/>
              </a:rPr>
              <a:t>Code 5 (Early Education Allotment) is added to the PK-FUNDING-SOURCE-CODE (C186) code table for the gathering of data about prekindergarten programs funded by the Early Education Allotment.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	</a:t>
            </a:r>
          </a:p>
        </p:txBody>
      </p:sp>
    </p:spTree>
    <p:extLst>
      <p:ext uri="{BB962C8B-B14F-4D97-AF65-F5344CB8AC3E}">
        <p14:creationId xmlns:p14="http://schemas.microsoft.com/office/powerpoint/2010/main" val="2288817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3F78-BCFB-441E-94A6-90545C4F4297}"/>
              </a:ext>
            </a:extLst>
          </p:cNvPr>
          <p:cNvSpPr>
            <a:spLocks noGrp="1"/>
          </p:cNvSpPr>
          <p:nvPr>
            <p:ph type="title"/>
          </p:nvPr>
        </p:nvSpPr>
        <p:spPr>
          <a:xfrm>
            <a:off x="429871" y="18127"/>
            <a:ext cx="7318757" cy="793820"/>
          </a:xfrm>
        </p:spPr>
        <p:txBody>
          <a:bodyPr>
            <a:normAutofit fontScale="90000"/>
          </a:bodyPr>
          <a:lstStyle/>
          <a:p>
            <a:r>
              <a:rPr lang="en-US" dirty="0"/>
              <a:t>PK-SCHOOL-TYPE-CODE (C209) code table</a:t>
            </a:r>
          </a:p>
        </p:txBody>
      </p:sp>
      <p:sp>
        <p:nvSpPr>
          <p:cNvPr id="3" name="Content Placeholder 2">
            <a:extLst>
              <a:ext uri="{FF2B5EF4-FFF2-40B4-BE49-F238E27FC236}">
                <a16:creationId xmlns:a16="http://schemas.microsoft.com/office/drawing/2014/main" id="{90EAE6C3-03D1-4FE1-9676-3480C55B868E}"/>
              </a:ext>
            </a:extLst>
          </p:cNvPr>
          <p:cNvSpPr>
            <a:spLocks noGrp="1"/>
          </p:cNvSpPr>
          <p:nvPr>
            <p:ph idx="1"/>
          </p:nvPr>
        </p:nvSpPr>
        <p:spPr/>
        <p:txBody>
          <a:bodyPr/>
          <a:lstStyle/>
          <a:p>
            <a:endParaRPr lang="en-US" dirty="0"/>
          </a:p>
          <a:p>
            <a:endParaRPr lang="en-US" dirty="0"/>
          </a:p>
        </p:txBody>
      </p:sp>
      <p:sp>
        <p:nvSpPr>
          <p:cNvPr id="5" name="Rectangle 4">
            <a:extLst>
              <a:ext uri="{FF2B5EF4-FFF2-40B4-BE49-F238E27FC236}">
                <a16:creationId xmlns:a16="http://schemas.microsoft.com/office/drawing/2014/main" id="{C750FF0B-F92C-478B-A077-58EB6D4C4EB4}"/>
              </a:ext>
            </a:extLst>
          </p:cNvPr>
          <p:cNvSpPr/>
          <p:nvPr/>
        </p:nvSpPr>
        <p:spPr>
          <a:xfrm>
            <a:off x="678349" y="920137"/>
            <a:ext cx="8465651" cy="16927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171616"/>
                </a:solidFill>
                <a:effectLst/>
                <a:uLnTx/>
                <a:uFillTx/>
                <a:latin typeface="Tw Cen MT"/>
                <a:ea typeface="+mn-ea"/>
                <a:cs typeface="+mn-cs"/>
              </a:rPr>
              <a:t>Code 03 (Non-Public Pre-K) is added to the PK-SCHOOL-TYPE-CODE (C209) code table for the gathering of data about non-public prekindergarten programs that are not a Head Start program or a Licensed Child Care.</a:t>
            </a:r>
            <a:r>
              <a:rPr kumimoji="0" lang="en-US" sz="1800" b="0" i="0" u="none" strike="noStrike" kern="1200" cap="none" spc="0" normalizeH="0" baseline="0" noProof="0" dirty="0">
                <a:ln>
                  <a:noFill/>
                </a:ln>
                <a:solidFill>
                  <a:srgbClr val="171616"/>
                </a:solidFill>
                <a:effectLst/>
                <a:uLnTx/>
                <a:uFillTx/>
                <a:latin typeface="Tw Cen MT"/>
                <a:ea typeface="+mn-ea"/>
                <a:cs typeface="+mn-cs"/>
              </a:rPr>
              <a:t>	</a:t>
            </a:r>
          </a:p>
        </p:txBody>
      </p:sp>
      <p:graphicFrame>
        <p:nvGraphicFramePr>
          <p:cNvPr id="6" name="Table 5">
            <a:extLst>
              <a:ext uri="{FF2B5EF4-FFF2-40B4-BE49-F238E27FC236}">
                <a16:creationId xmlns:a16="http://schemas.microsoft.com/office/drawing/2014/main" id="{11DBCBE6-3DAA-47D9-B60B-0DBB729D7A3A}"/>
              </a:ext>
            </a:extLst>
          </p:cNvPr>
          <p:cNvGraphicFramePr>
            <a:graphicFrameLocks noGrp="1"/>
          </p:cNvGraphicFramePr>
          <p:nvPr/>
        </p:nvGraphicFramePr>
        <p:xfrm>
          <a:off x="628650" y="2721099"/>
          <a:ext cx="7745329" cy="3674186"/>
        </p:xfrm>
        <a:graphic>
          <a:graphicData uri="http://schemas.openxmlformats.org/drawingml/2006/table">
            <a:tbl>
              <a:tblPr firstRow="1" firstCol="1" bandRow="1">
                <a:tableStyleId>{5C22544A-7EE6-4342-B048-85BDC9FD1C3A}</a:tableStyleId>
              </a:tblPr>
              <a:tblGrid>
                <a:gridCol w="737650">
                  <a:extLst>
                    <a:ext uri="{9D8B030D-6E8A-4147-A177-3AD203B41FA5}">
                      <a16:colId xmlns:a16="http://schemas.microsoft.com/office/drawing/2014/main" val="1700493440"/>
                    </a:ext>
                  </a:extLst>
                </a:gridCol>
                <a:gridCol w="2360481">
                  <a:extLst>
                    <a:ext uri="{9D8B030D-6E8A-4147-A177-3AD203B41FA5}">
                      <a16:colId xmlns:a16="http://schemas.microsoft.com/office/drawing/2014/main" val="1371646808"/>
                    </a:ext>
                  </a:extLst>
                </a:gridCol>
                <a:gridCol w="2112545">
                  <a:extLst>
                    <a:ext uri="{9D8B030D-6E8A-4147-A177-3AD203B41FA5}">
                      <a16:colId xmlns:a16="http://schemas.microsoft.com/office/drawing/2014/main" val="2860041263"/>
                    </a:ext>
                  </a:extLst>
                </a:gridCol>
                <a:gridCol w="1267327">
                  <a:extLst>
                    <a:ext uri="{9D8B030D-6E8A-4147-A177-3AD203B41FA5}">
                      <a16:colId xmlns:a16="http://schemas.microsoft.com/office/drawing/2014/main" val="1564261308"/>
                    </a:ext>
                  </a:extLst>
                </a:gridCol>
                <a:gridCol w="1267326">
                  <a:extLst>
                    <a:ext uri="{9D8B030D-6E8A-4147-A177-3AD203B41FA5}">
                      <a16:colId xmlns:a16="http://schemas.microsoft.com/office/drawing/2014/main" val="298079829"/>
                    </a:ext>
                  </a:extLst>
                </a:gridCol>
              </a:tblGrid>
              <a:tr h="731520">
                <a:tc>
                  <a:txBody>
                    <a:bodyPr/>
                    <a:lstStyle/>
                    <a:p>
                      <a:pPr marL="0" marR="0" algn="ctr">
                        <a:spcBef>
                          <a:spcPts val="0"/>
                        </a:spcBef>
                        <a:spcAft>
                          <a:spcPts val="0"/>
                        </a:spcAft>
                      </a:pPr>
                      <a:r>
                        <a:rPr lang="en-US" sz="1600" dirty="0">
                          <a:effectLst/>
                        </a:rPr>
                        <a:t>Code Table ID</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Name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XML Name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Date Issued</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Date Updated</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01246245"/>
                  </a:ext>
                </a:extLst>
              </a:tr>
              <a:tr h="276566">
                <a:tc>
                  <a:txBody>
                    <a:bodyPr/>
                    <a:lstStyle/>
                    <a:p>
                      <a:pPr marL="0" marR="0">
                        <a:spcBef>
                          <a:spcPts val="0"/>
                        </a:spcBef>
                        <a:spcAft>
                          <a:spcPts val="0"/>
                        </a:spcAft>
                      </a:pPr>
                      <a:r>
                        <a:rPr lang="en-US" sz="1600" dirty="0">
                          <a:effectLst/>
                        </a:rPr>
                        <a:t>C209</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PK-SCHOOL-TYPE-CODE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PKSchoolType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3/1/2016</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8/30/2019</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7789030"/>
                  </a:ext>
                </a:extLst>
              </a:tr>
              <a:tr h="276566">
                <a:tc>
                  <a:txBody>
                    <a:bodyPr/>
                    <a:lstStyle/>
                    <a:p>
                      <a:pPr marL="0" marR="0" algn="ctr">
                        <a:spcBef>
                          <a:spcPts val="0"/>
                        </a:spcBef>
                        <a:spcAft>
                          <a:spcPts val="0"/>
                        </a:spcAft>
                      </a:pPr>
                      <a:r>
                        <a:rPr lang="en-US" sz="1600" dirty="0">
                          <a:effectLst/>
                        </a:rPr>
                        <a:t>Code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gridSpan="4">
                  <a:txBody>
                    <a:bodyPr/>
                    <a:lstStyle/>
                    <a:p>
                      <a:pPr marL="0" marR="0" algn="ctr">
                        <a:spcBef>
                          <a:spcPts val="0"/>
                        </a:spcBef>
                        <a:spcAft>
                          <a:spcPts val="0"/>
                        </a:spcAft>
                      </a:pPr>
                      <a:r>
                        <a:rPr lang="en-US" sz="1600" dirty="0">
                          <a:effectLst/>
                        </a:rPr>
                        <a:t>Translation</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4209417"/>
                  </a:ext>
                </a:extLst>
              </a:tr>
              <a:tr h="341362">
                <a:tc>
                  <a:txBody>
                    <a:bodyPr/>
                    <a:lstStyle/>
                    <a:p>
                      <a:pPr marL="0" marR="0" algn="ctr">
                        <a:spcBef>
                          <a:spcPts val="0"/>
                        </a:spcBef>
                        <a:spcAft>
                          <a:spcPts val="0"/>
                        </a:spcAft>
                      </a:pPr>
                      <a:r>
                        <a:rPr lang="en-US" sz="1600" dirty="0">
                          <a:effectLst/>
                        </a:rPr>
                        <a:t>01</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Non-Public Pre-K Head Start</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584615"/>
                  </a:ext>
                </a:extLst>
              </a:tr>
              <a:tr h="341362">
                <a:tc>
                  <a:txBody>
                    <a:bodyPr/>
                    <a:lstStyle/>
                    <a:p>
                      <a:pPr marL="0" marR="0" algn="ctr">
                        <a:spcBef>
                          <a:spcPts val="0"/>
                        </a:spcBef>
                        <a:spcAft>
                          <a:spcPts val="0"/>
                        </a:spcAft>
                      </a:pPr>
                      <a:r>
                        <a:rPr lang="en-US" sz="1600" dirty="0">
                          <a:effectLst/>
                        </a:rPr>
                        <a:t>02</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Public Pre-K</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992145"/>
                  </a:ext>
                </a:extLst>
              </a:tr>
              <a:tr h="341362">
                <a:tc>
                  <a:txBody>
                    <a:bodyPr/>
                    <a:lstStyle/>
                    <a:p>
                      <a:pPr marL="0" marR="0" algn="ctr">
                        <a:spcBef>
                          <a:spcPts val="0"/>
                        </a:spcBef>
                        <a:spcAft>
                          <a:spcPts val="0"/>
                        </a:spcAft>
                      </a:pPr>
                      <a:r>
                        <a:rPr lang="en-US" sz="1600" u="none" dirty="0">
                          <a:solidFill>
                            <a:schemeClr val="bg1"/>
                          </a:solidFill>
                          <a:effectLst/>
                        </a:rPr>
                        <a:t>03</a:t>
                      </a:r>
                      <a:endParaRPr lang="en-US" sz="1600" u="none"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u="none" dirty="0">
                          <a:effectLst/>
                          <a:highlight>
                            <a:srgbClr val="FFFF00"/>
                          </a:highlight>
                        </a:rPr>
                        <a:t>Non-Public Pre-K</a:t>
                      </a:r>
                      <a:endParaRPr lang="en-US" sz="1600" u="none"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8382579"/>
                  </a:ext>
                </a:extLst>
              </a:tr>
              <a:tr h="341362">
                <a:tc>
                  <a:txBody>
                    <a:bodyPr/>
                    <a:lstStyle/>
                    <a:p>
                      <a:pPr marL="0" marR="0" algn="ctr">
                        <a:spcBef>
                          <a:spcPts val="0"/>
                        </a:spcBef>
                        <a:spcAft>
                          <a:spcPts val="0"/>
                        </a:spcAft>
                      </a:pPr>
                      <a:r>
                        <a:rPr lang="en-US" sz="1600" dirty="0">
                          <a:effectLst/>
                        </a:rPr>
                        <a:t>05</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Non-Public Pre-K Licensed Child Care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6174460"/>
                  </a:ext>
                </a:extLst>
              </a:tr>
              <a:tr h="341362">
                <a:tc>
                  <a:txBody>
                    <a:bodyPr/>
                    <a:lstStyle/>
                    <a:p>
                      <a:pPr marL="0" marR="0" algn="ctr">
                        <a:spcBef>
                          <a:spcPts val="0"/>
                        </a:spcBef>
                        <a:spcAft>
                          <a:spcPts val="0"/>
                        </a:spcAft>
                      </a:pPr>
                      <a:r>
                        <a:rPr lang="en-US" sz="1600" dirty="0">
                          <a:effectLst/>
                        </a:rPr>
                        <a:t>07</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Public Pre-K Head Start</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4341099"/>
                  </a:ext>
                </a:extLst>
              </a:tr>
              <a:tr h="341362">
                <a:tc>
                  <a:txBody>
                    <a:bodyPr/>
                    <a:lstStyle/>
                    <a:p>
                      <a:pPr marL="0" marR="0" algn="ctr">
                        <a:spcBef>
                          <a:spcPts val="0"/>
                        </a:spcBef>
                        <a:spcAft>
                          <a:spcPts val="0"/>
                        </a:spcAft>
                      </a:pPr>
                      <a:r>
                        <a:rPr lang="en-US" sz="1600" dirty="0">
                          <a:effectLst/>
                        </a:rPr>
                        <a:t>08</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Public Pre-K Licensed Child Care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8679748"/>
                  </a:ext>
                </a:extLst>
              </a:tr>
              <a:tr h="341362">
                <a:tc>
                  <a:txBody>
                    <a:bodyPr/>
                    <a:lstStyle/>
                    <a:p>
                      <a:pPr marL="0" marR="0" algn="ctr">
                        <a:spcBef>
                          <a:spcPts val="0"/>
                        </a:spcBef>
                        <a:spcAft>
                          <a:spcPts val="0"/>
                        </a:spcAft>
                      </a:pPr>
                      <a:r>
                        <a:rPr lang="en-US" sz="1600" dirty="0">
                          <a:effectLst/>
                        </a:rPr>
                        <a:t>99</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600" dirty="0">
                          <a:effectLst/>
                        </a:rPr>
                        <a:t>Other</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0739108"/>
                  </a:ext>
                </a:extLst>
              </a:tr>
            </a:tbl>
          </a:graphicData>
        </a:graphic>
      </p:graphicFrame>
    </p:spTree>
    <p:extLst>
      <p:ext uri="{BB962C8B-B14F-4D97-AF65-F5344CB8AC3E}">
        <p14:creationId xmlns:p14="http://schemas.microsoft.com/office/powerpoint/2010/main" val="130068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555939"/>
            <a:ext cx="6565056" cy="38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33412" y="555939"/>
            <a:ext cx="7886700" cy="4427163"/>
          </a:xfrm>
        </p:spPr>
        <p:txBody>
          <a:bodyPr>
            <a:normAutofit lnSpcReduction="10000"/>
          </a:bodyPr>
          <a:lstStyle/>
          <a:p>
            <a:pPr marL="514350" indent="-514350">
              <a:buFont typeface="+mj-lt"/>
              <a:buAutoNum type="romanUcPeriod"/>
            </a:pPr>
            <a:r>
              <a:rPr lang="en-US" dirty="0"/>
              <a:t>CENSUS BLOCK</a:t>
            </a:r>
          </a:p>
          <a:p>
            <a:pPr marL="514350" indent="-514350">
              <a:buFont typeface="+mj-lt"/>
              <a:buAutoNum type="romanUcPeriod"/>
            </a:pPr>
            <a:endParaRPr lang="en-US" dirty="0"/>
          </a:p>
          <a:p>
            <a:pPr marL="514350" indent="-514350">
              <a:buFont typeface="+mj-lt"/>
              <a:buAutoNum type="romanUcPeriod"/>
            </a:pPr>
            <a:r>
              <a:rPr lang="en-US" dirty="0"/>
              <a:t>PREKINDERGARTEN PROGRAMS ELIGIBILITY AND FUNDING</a:t>
            </a:r>
          </a:p>
          <a:p>
            <a:pPr marL="514350" indent="-514350">
              <a:buFont typeface="+mj-lt"/>
              <a:buAutoNum type="romanUcPeriod"/>
            </a:pPr>
            <a:endParaRPr lang="en-US" dirty="0"/>
          </a:p>
          <a:p>
            <a:pPr marL="514350" indent="-514350">
              <a:buFont typeface="+mj-lt"/>
              <a:buAutoNum type="romanUcPeriod"/>
            </a:pPr>
            <a:r>
              <a:rPr lang="en-US" dirty="0"/>
              <a:t>PREKINDERGARTEN MINUTES AND INSTRUCTIONAL PROGRAMS</a:t>
            </a:r>
          </a:p>
          <a:p>
            <a:pPr marL="514350" indent="-514350">
              <a:buFont typeface="+mj-lt"/>
              <a:buAutoNum type="romanUcPeriod"/>
            </a:pPr>
            <a:endParaRPr lang="en-US" dirty="0"/>
          </a:p>
          <a:p>
            <a:pPr marL="514350" indent="-514350">
              <a:buFont typeface="+mj-lt"/>
              <a:buAutoNum type="romanUcPeriod"/>
            </a:pPr>
            <a:r>
              <a:rPr lang="en-US" dirty="0"/>
              <a:t>RESIDENTIAL FACILITY ATTENDANCE REPORTING</a:t>
            </a:r>
          </a:p>
          <a:p>
            <a:pPr marL="514350" indent="-514350">
              <a:buFont typeface="+mj-lt"/>
              <a:buAutoNum type="romanUcPeriod"/>
            </a:pPr>
            <a:endParaRPr lang="en-US" dirty="0"/>
          </a:p>
          <a:p>
            <a:pPr marL="514350" indent="-514350">
              <a:buFont typeface="+mj-lt"/>
              <a:buAutoNum type="romanUcPeriod"/>
            </a:pPr>
            <a:r>
              <a:rPr lang="en-US" dirty="0"/>
              <a:t>DYSLEXIA AND RELATED DISORDER SERVICES REPORTING</a:t>
            </a:r>
          </a:p>
          <a:p>
            <a:pPr marL="514350" indent="-514350">
              <a:buFont typeface="+mj-lt"/>
              <a:buAutoNum type="romanUcPeriod"/>
            </a:pPr>
            <a:endParaRPr lang="en-US" dirty="0"/>
          </a:p>
          <a:p>
            <a:endParaRPr lang="en-US" dirty="0"/>
          </a:p>
          <a:p>
            <a:pPr marL="514350" indent="-514350">
              <a:buFont typeface="+mj-lt"/>
              <a:buAutoNum type="romanUcPeriod"/>
            </a:pPr>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685340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4D5A-4407-4B2C-AEB2-9149787F77D9}"/>
              </a:ext>
            </a:extLst>
          </p:cNvPr>
          <p:cNvSpPr>
            <a:spLocks noGrp="1"/>
          </p:cNvSpPr>
          <p:nvPr>
            <p:ph type="title"/>
          </p:nvPr>
        </p:nvSpPr>
        <p:spPr/>
        <p:txBody>
          <a:bodyPr/>
          <a:lstStyle/>
          <a:p>
            <a:r>
              <a:rPr lang="en-US" dirty="0"/>
              <a:t>Reporting Guidance</a:t>
            </a:r>
          </a:p>
        </p:txBody>
      </p:sp>
      <p:sp>
        <p:nvSpPr>
          <p:cNvPr id="3" name="Content Placeholder 2">
            <a:extLst>
              <a:ext uri="{FF2B5EF4-FFF2-40B4-BE49-F238E27FC236}">
                <a16:creationId xmlns:a16="http://schemas.microsoft.com/office/drawing/2014/main" id="{DC61C59C-ED84-4B3D-BE2C-14CB83A72E9E}"/>
              </a:ext>
            </a:extLst>
          </p:cNvPr>
          <p:cNvSpPr>
            <a:spLocks noGrp="1"/>
          </p:cNvSpPr>
          <p:nvPr>
            <p:ph idx="1"/>
          </p:nvPr>
        </p:nvSpPr>
        <p:spPr/>
        <p:txBody>
          <a:bodyPr/>
          <a:lstStyle/>
          <a:p>
            <a:r>
              <a:rPr lang="en-US" dirty="0"/>
              <a:t>The Primary and Secondary PK Funding Source Codes are only reported for prekindergarten students when a student is funded for half-day but attends full-day, or the PK student is ineligible for funding. </a:t>
            </a:r>
          </a:p>
          <a:p>
            <a:endParaRPr lang="en-US" dirty="0"/>
          </a:p>
          <a:p>
            <a:r>
              <a:rPr lang="en-US" dirty="0"/>
              <a:t>These students must have a Primary PK Funding Source Code and may have a Secondary PK Funding Source Code reported.</a:t>
            </a:r>
          </a:p>
        </p:txBody>
      </p:sp>
    </p:spTree>
    <p:extLst>
      <p:ext uri="{BB962C8B-B14F-4D97-AF65-F5344CB8AC3E}">
        <p14:creationId xmlns:p14="http://schemas.microsoft.com/office/powerpoint/2010/main" val="1683606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1DC3-8B7F-4CAA-B49D-996191FB143F}"/>
              </a:ext>
            </a:extLst>
          </p:cNvPr>
          <p:cNvSpPr>
            <a:spLocks noGrp="1"/>
          </p:cNvSpPr>
          <p:nvPr>
            <p:ph type="title"/>
          </p:nvPr>
        </p:nvSpPr>
        <p:spPr>
          <a:xfrm>
            <a:off x="361616" y="170973"/>
            <a:ext cx="7318757" cy="793820"/>
          </a:xfrm>
        </p:spPr>
        <p:txBody>
          <a:bodyPr>
            <a:normAutofit fontScale="90000"/>
          </a:bodyPr>
          <a:lstStyle/>
          <a:p>
            <a:r>
              <a:rPr lang="en-US" sz="3100" dirty="0"/>
              <a:t>PK Funding Source Reporting for PEIMS Fall submission</a:t>
            </a:r>
            <a:br>
              <a:rPr lang="en-US" dirty="0"/>
            </a:br>
            <a:endParaRPr lang="en-US" dirty="0"/>
          </a:p>
        </p:txBody>
      </p:sp>
      <p:graphicFrame>
        <p:nvGraphicFramePr>
          <p:cNvPr id="4" name="Content Placeholder 3">
            <a:extLst>
              <a:ext uri="{FF2B5EF4-FFF2-40B4-BE49-F238E27FC236}">
                <a16:creationId xmlns:a16="http://schemas.microsoft.com/office/drawing/2014/main" id="{3438C8FA-DF7A-494B-91E7-7B34834407D1}"/>
              </a:ext>
            </a:extLst>
          </p:cNvPr>
          <p:cNvGraphicFramePr>
            <a:graphicFrameLocks noGrp="1"/>
          </p:cNvGraphicFramePr>
          <p:nvPr>
            <p:ph idx="1"/>
          </p:nvPr>
        </p:nvGraphicFramePr>
        <p:xfrm>
          <a:off x="361614" y="934799"/>
          <a:ext cx="8420770" cy="4819074"/>
        </p:xfrm>
        <a:graphic>
          <a:graphicData uri="http://schemas.openxmlformats.org/drawingml/2006/table">
            <a:tbl>
              <a:tblPr firstRow="1" firstCol="1" bandRow="1">
                <a:tableStyleId>{5C22544A-7EE6-4342-B048-85BDC9FD1C3A}</a:tableStyleId>
              </a:tblPr>
              <a:tblGrid>
                <a:gridCol w="741201">
                  <a:extLst>
                    <a:ext uri="{9D8B030D-6E8A-4147-A177-3AD203B41FA5}">
                      <a16:colId xmlns:a16="http://schemas.microsoft.com/office/drawing/2014/main" val="4188749029"/>
                    </a:ext>
                  </a:extLst>
                </a:gridCol>
                <a:gridCol w="1308789">
                  <a:extLst>
                    <a:ext uri="{9D8B030D-6E8A-4147-A177-3AD203B41FA5}">
                      <a16:colId xmlns:a16="http://schemas.microsoft.com/office/drawing/2014/main" val="4100316612"/>
                    </a:ext>
                  </a:extLst>
                </a:gridCol>
                <a:gridCol w="838887">
                  <a:extLst>
                    <a:ext uri="{9D8B030D-6E8A-4147-A177-3AD203B41FA5}">
                      <a16:colId xmlns:a16="http://schemas.microsoft.com/office/drawing/2014/main" val="3106993410"/>
                    </a:ext>
                  </a:extLst>
                </a:gridCol>
                <a:gridCol w="976217">
                  <a:extLst>
                    <a:ext uri="{9D8B030D-6E8A-4147-A177-3AD203B41FA5}">
                      <a16:colId xmlns:a16="http://schemas.microsoft.com/office/drawing/2014/main" val="3296922041"/>
                    </a:ext>
                  </a:extLst>
                </a:gridCol>
                <a:gridCol w="976217">
                  <a:extLst>
                    <a:ext uri="{9D8B030D-6E8A-4147-A177-3AD203B41FA5}">
                      <a16:colId xmlns:a16="http://schemas.microsoft.com/office/drawing/2014/main" val="1721615044"/>
                    </a:ext>
                  </a:extLst>
                </a:gridCol>
                <a:gridCol w="1817048">
                  <a:extLst>
                    <a:ext uri="{9D8B030D-6E8A-4147-A177-3AD203B41FA5}">
                      <a16:colId xmlns:a16="http://schemas.microsoft.com/office/drawing/2014/main" val="1277201954"/>
                    </a:ext>
                  </a:extLst>
                </a:gridCol>
                <a:gridCol w="1762411">
                  <a:extLst>
                    <a:ext uri="{9D8B030D-6E8A-4147-A177-3AD203B41FA5}">
                      <a16:colId xmlns:a16="http://schemas.microsoft.com/office/drawing/2014/main" val="1397576786"/>
                    </a:ext>
                  </a:extLst>
                </a:gridCol>
              </a:tblGrid>
              <a:tr h="1032587">
                <a:tc>
                  <a:txBody>
                    <a:bodyPr/>
                    <a:lstStyle/>
                    <a:p>
                      <a:pPr marL="1270" marR="0" algn="ctr">
                        <a:lnSpc>
                          <a:spcPct val="107000"/>
                        </a:lnSpc>
                        <a:spcBef>
                          <a:spcPts val="0"/>
                        </a:spcBef>
                        <a:spcAft>
                          <a:spcPts val="0"/>
                        </a:spcAft>
                      </a:pPr>
                      <a:r>
                        <a:rPr lang="en-US" sz="1200" dirty="0">
                          <a:effectLst/>
                        </a:rPr>
                        <a:t>ADA Eligibility Code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13665" marR="0">
                        <a:lnSpc>
                          <a:spcPct val="107000"/>
                        </a:lnSpc>
                        <a:spcBef>
                          <a:spcPts val="0"/>
                        </a:spcBef>
                        <a:spcAft>
                          <a:spcPts val="0"/>
                        </a:spcAft>
                      </a:pPr>
                      <a:r>
                        <a:rPr lang="en-US" sz="1200" dirty="0">
                          <a:effectLst/>
                        </a:rPr>
                        <a:t>ADA Eligibility Code Description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035"/>
                        </a:lnSpc>
                        <a:spcBef>
                          <a:spcPts val="120"/>
                        </a:spcBef>
                        <a:spcAft>
                          <a:spcPts val="0"/>
                        </a:spcAft>
                      </a:pPr>
                      <a:r>
                        <a:rPr lang="en-US" sz="1200" dirty="0">
                          <a:effectLst/>
                        </a:rPr>
                        <a:t>PK Program Type Code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18110" marR="118110" algn="ctr">
                        <a:lnSpc>
                          <a:spcPct val="107000"/>
                        </a:lnSpc>
                        <a:spcBef>
                          <a:spcPts val="120"/>
                        </a:spcBef>
                        <a:spcAft>
                          <a:spcPts val="0"/>
                        </a:spcAft>
                      </a:pPr>
                      <a:r>
                        <a:rPr lang="en-US" sz="1200" b="1" kern="1200" dirty="0">
                          <a:solidFill>
                            <a:schemeClr val="lt1"/>
                          </a:solidFill>
                          <a:effectLst/>
                          <a:latin typeface="+mn-lt"/>
                          <a:ea typeface="+mn-ea"/>
                          <a:cs typeface="+mn-cs"/>
                        </a:rPr>
                        <a:t>PK Program Type Code Description</a:t>
                      </a:r>
                    </a:p>
                    <a:p>
                      <a:pPr marL="118110" marR="118110" algn="ctr">
                        <a:lnSpc>
                          <a:spcPct val="107000"/>
                        </a:lnSpc>
                        <a:spcBef>
                          <a:spcPts val="120"/>
                        </a:spcBef>
                        <a:spcAft>
                          <a:spcPts val="0"/>
                        </a:spcAft>
                      </a:pP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118110" marR="118110" algn="ctr">
                        <a:lnSpc>
                          <a:spcPct val="107000"/>
                        </a:lnSpc>
                        <a:spcBef>
                          <a:spcPts val="120"/>
                        </a:spcBef>
                        <a:spcAft>
                          <a:spcPts val="0"/>
                        </a:spcAft>
                      </a:pPr>
                      <a:r>
                        <a:rPr lang="en-US" sz="1200" dirty="0">
                          <a:effectLst/>
                        </a:rPr>
                        <a:t>Primary PK Funding Source Reported?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18110" marR="118110" algn="ctr">
                        <a:lnSpc>
                          <a:spcPct val="107000"/>
                        </a:lnSpc>
                        <a:spcBef>
                          <a:spcPts val="120"/>
                        </a:spcBef>
                        <a:spcAft>
                          <a:spcPts val="0"/>
                        </a:spcAft>
                      </a:pPr>
                      <a:r>
                        <a:rPr lang="en-US" sz="1200" dirty="0">
                          <a:effectLst/>
                        </a:rPr>
                        <a:t>Secondary PK Funding Source Reported?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18110" marR="118110" algn="ctr">
                        <a:lnSpc>
                          <a:spcPct val="107000"/>
                        </a:lnSpc>
                        <a:spcBef>
                          <a:spcPts val="120"/>
                        </a:spcBef>
                        <a:spcAft>
                          <a:spcPts val="0"/>
                        </a:spcAft>
                      </a:pPr>
                      <a:r>
                        <a:rPr lang="en-US" sz="1200" dirty="0">
                          <a:effectLst/>
                        </a:rPr>
                        <a:t>Allowed values for PK Funding Source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5567292"/>
                  </a:ext>
                </a:extLst>
              </a:tr>
              <a:tr h="528636">
                <a:tc>
                  <a:txBody>
                    <a:bodyPr/>
                    <a:lstStyle/>
                    <a:p>
                      <a:pPr marL="0" marR="635" algn="ctr">
                        <a:lnSpc>
                          <a:spcPct val="107000"/>
                        </a:lnSpc>
                        <a:spcBef>
                          <a:spcPts val="17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rPr>
                        <a:t>Enrolled Not in Membership</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rPr>
                        <a:t>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0" marR="635" algn="ctr">
                        <a:lnSpc>
                          <a:spcPct val="107000"/>
                        </a:lnSpc>
                        <a:spcBef>
                          <a:spcPts val="170"/>
                        </a:spcBef>
                        <a:spcAft>
                          <a:spcPts val="0"/>
                        </a:spcAft>
                      </a:pPr>
                      <a:r>
                        <a:rPr lang="en-US" sz="1200" dirty="0">
                          <a:effectLst/>
                          <a:latin typeface="+mn-lt"/>
                          <a:ea typeface="Times New Roman" panose="02020603050405020304" pitchFamily="18" charset="0"/>
                          <a:cs typeface="Times New Roman" panose="02020603050405020304" pitchFamily="18" charset="0"/>
                        </a:rPr>
                        <a:t>n/a</a:t>
                      </a:r>
                    </a:p>
                  </a:txBody>
                  <a:tcPr marL="45720" marR="45720"/>
                </a:tc>
                <a:tc>
                  <a:txBody>
                    <a:bodyPr/>
                    <a:lstStyle/>
                    <a:p>
                      <a:pPr marL="0" marR="635" algn="ctr">
                        <a:lnSpc>
                          <a:spcPct val="107000"/>
                        </a:lnSpc>
                        <a:spcBef>
                          <a:spcPts val="170"/>
                        </a:spcBef>
                        <a:spcAft>
                          <a:spcPts val="0"/>
                        </a:spcAft>
                      </a:pPr>
                      <a:r>
                        <a:rPr lang="en-US" sz="1200" dirty="0">
                          <a:effectLst/>
                        </a:rPr>
                        <a:t>Yes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81280" marR="0">
                        <a:lnSpc>
                          <a:spcPct val="107000"/>
                        </a:lnSpc>
                        <a:spcBef>
                          <a:spcPts val="170"/>
                        </a:spcBef>
                        <a:spcAft>
                          <a:spcPts val="0"/>
                        </a:spcAft>
                      </a:pPr>
                      <a:r>
                        <a:rPr lang="en-US" sz="1200" dirty="0">
                          <a:effectLst/>
                        </a:rPr>
                        <a:t>Yes, if student is funded from additional sources.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81280" marR="0">
                        <a:lnSpc>
                          <a:spcPct val="107000"/>
                        </a:lnSpc>
                        <a:spcBef>
                          <a:spcPts val="170"/>
                        </a:spcBef>
                        <a:spcAft>
                          <a:spcPts val="0"/>
                        </a:spcAft>
                      </a:pPr>
                      <a:r>
                        <a:rPr lang="en-US" sz="1200" dirty="0">
                          <a:effectLst/>
                        </a:rPr>
                        <a:t>Any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621793147"/>
                  </a:ext>
                </a:extLst>
              </a:tr>
              <a:tr h="303411">
                <a:tc>
                  <a:txBody>
                    <a:bodyPr/>
                    <a:lstStyle/>
                    <a:p>
                      <a:pPr marL="0" marR="635" algn="ctr">
                        <a:lnSpc>
                          <a:spcPct val="107000"/>
                        </a:lnSpc>
                        <a:spcBef>
                          <a:spcPts val="180"/>
                        </a:spcBef>
                        <a:spcAft>
                          <a:spcPts val="0"/>
                        </a:spcAft>
                      </a:pPr>
                      <a:r>
                        <a:rPr lang="en-US" sz="1200" dirty="0">
                          <a:effectLst/>
                        </a:rPr>
                        <a:t>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rPr>
                        <a:t>Eligible Full Day</a:t>
                      </a:r>
                      <a:endParaRPr lang="en-US" sz="1200" dirty="0">
                        <a:effectLst/>
                        <a:latin typeface="Times New Roman" panose="02020603050405020304" pitchFamily="18" charset="0"/>
                        <a:ea typeface="+mn-ea"/>
                        <a:cs typeface="Times New Roman" panose="02020603050405020304" pitchFamily="18" charset="0"/>
                      </a:endParaRPr>
                    </a:p>
                  </a:txBody>
                  <a:tcPr marL="45720" marR="45720"/>
                </a:tc>
                <a:tc>
                  <a:txBody>
                    <a:bodyPr/>
                    <a:lstStyle/>
                    <a:p>
                      <a:pPr marL="1270" marR="0" algn="ctr">
                        <a:lnSpc>
                          <a:spcPct val="107000"/>
                        </a:lnSpc>
                        <a:spcBef>
                          <a:spcPts val="180"/>
                        </a:spcBef>
                        <a:spcAft>
                          <a:spcPts val="0"/>
                        </a:spcAft>
                      </a:pPr>
                      <a:r>
                        <a:rPr lang="en-US" sz="1200" dirty="0">
                          <a:effectLst/>
                        </a:rPr>
                        <a:t>03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0" marR="0" algn="ctr">
                        <a:lnSpc>
                          <a:spcPct val="107000"/>
                        </a:lnSpc>
                        <a:spcBef>
                          <a:spcPts val="180"/>
                        </a:spcBef>
                        <a:spcAft>
                          <a:spcPts val="0"/>
                        </a:spcAft>
                      </a:pPr>
                      <a:r>
                        <a:rPr lang="en-US" sz="1200" dirty="0">
                          <a:effectLst/>
                          <a:latin typeface="+mn-lt"/>
                          <a:ea typeface="Times New Roman" panose="02020603050405020304" pitchFamily="18" charset="0"/>
                          <a:cs typeface="Times New Roman" panose="02020603050405020304" pitchFamily="18" charset="0"/>
                        </a:rPr>
                        <a:t>PK 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4 Hr Spec Ed</a:t>
                      </a:r>
                    </a:p>
                  </a:txBody>
                  <a:tcPr marL="45720" marR="45720"/>
                </a:tc>
                <a:tc>
                  <a:txBody>
                    <a:bodyPr/>
                    <a:lstStyle/>
                    <a:p>
                      <a:pPr marL="0" marR="0" algn="ctr">
                        <a:lnSpc>
                          <a:spcPct val="107000"/>
                        </a:lnSpc>
                        <a:spcBef>
                          <a:spcPts val="180"/>
                        </a:spcBef>
                        <a:spcAft>
                          <a:spcPts val="0"/>
                        </a:spcAft>
                      </a:pPr>
                      <a:r>
                        <a:rPr lang="en-US" sz="1200" dirty="0">
                          <a:effectLst/>
                        </a:rPr>
                        <a:t>No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1905" marR="0" algn="ctr">
                        <a:lnSpc>
                          <a:spcPct val="107000"/>
                        </a:lnSpc>
                        <a:spcBef>
                          <a:spcPts val="180"/>
                        </a:spcBef>
                        <a:spcAft>
                          <a:spcPts val="0"/>
                        </a:spcAft>
                      </a:pPr>
                      <a:r>
                        <a:rPr lang="en-US" sz="1200" dirty="0">
                          <a:effectLst/>
                        </a:rPr>
                        <a:t>No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rPr>
                        <a:t>N/A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583464259"/>
                  </a:ext>
                </a:extLst>
              </a:tr>
              <a:tr h="304225">
                <a:tc>
                  <a:txBody>
                    <a:bodyPr/>
                    <a:lstStyle/>
                    <a:p>
                      <a:pPr marL="0" marR="635" algn="ctr">
                        <a:lnSpc>
                          <a:spcPct val="107000"/>
                        </a:lnSpc>
                        <a:spcBef>
                          <a:spcPts val="170"/>
                        </a:spcBef>
                        <a:spcAft>
                          <a:spcPts val="0"/>
                        </a:spcAft>
                      </a:pPr>
                      <a:r>
                        <a:rPr lang="en-US" sz="1200" dirty="0">
                          <a:effectLst/>
                        </a:rPr>
                        <a:t>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rPr>
                        <a:t>Eligible Half Day</a:t>
                      </a:r>
                      <a:endParaRPr lang="en-US" sz="1200" dirty="0">
                        <a:effectLst/>
                        <a:latin typeface="Times New Roman" panose="02020603050405020304" pitchFamily="18" charset="0"/>
                        <a:ea typeface="+mn-ea"/>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rPr>
                        <a:t>01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0" marR="0" algn="ctr">
                        <a:lnSpc>
                          <a:spcPct val="107000"/>
                        </a:lnSpc>
                        <a:spcBef>
                          <a:spcPts val="170"/>
                        </a:spcBef>
                        <a:spcAft>
                          <a:spcPts val="0"/>
                        </a:spcAft>
                      </a:pPr>
                      <a:r>
                        <a:rPr lang="en-US" sz="1200" kern="1200" dirty="0">
                          <a:solidFill>
                            <a:schemeClr val="dk1"/>
                          </a:solidFill>
                          <a:effectLst/>
                          <a:latin typeface="+mn-lt"/>
                          <a:ea typeface="+mn-ea"/>
                          <a:cs typeface="+mn-cs"/>
                        </a:rPr>
                        <a:t>PK Elig </a:t>
                      </a:r>
                      <a:r>
                        <a:rPr lang="en-US" sz="1200" u="sng" kern="1200" dirty="0">
                          <a:solidFill>
                            <a:schemeClr val="dk1"/>
                          </a:solidFill>
                          <a:effectLst/>
                          <a:latin typeface="+mn-lt"/>
                          <a:ea typeface="+mn-ea"/>
                          <a:cs typeface="+mn-cs"/>
                        </a:rPr>
                        <a:t>&gt;</a:t>
                      </a:r>
                      <a:r>
                        <a:rPr lang="en-US" sz="1200" kern="1200" dirty="0">
                          <a:solidFill>
                            <a:schemeClr val="dk1"/>
                          </a:solidFill>
                          <a:effectLst/>
                          <a:latin typeface="+mn-lt"/>
                          <a:ea typeface="+mn-ea"/>
                          <a:cs typeface="+mn-cs"/>
                        </a:rPr>
                        <a:t>2&lt;4 Hr</a:t>
                      </a:r>
                    </a:p>
                  </a:txBody>
                  <a:tcPr marL="45720" marR="45720"/>
                </a:tc>
                <a:tc>
                  <a:txBody>
                    <a:bodyPr/>
                    <a:lstStyle/>
                    <a:p>
                      <a:pPr marL="0" marR="0" algn="ctr">
                        <a:lnSpc>
                          <a:spcPct val="107000"/>
                        </a:lnSpc>
                        <a:spcBef>
                          <a:spcPts val="170"/>
                        </a:spcBef>
                        <a:spcAft>
                          <a:spcPts val="0"/>
                        </a:spcAft>
                      </a:pPr>
                      <a:r>
                        <a:rPr lang="en-US" sz="1200" kern="1200" dirty="0">
                          <a:effectLst/>
                        </a:rPr>
                        <a:t>No</a:t>
                      </a:r>
                      <a:endParaRPr lang="en-US" sz="1200" kern="1200" dirty="0">
                        <a:solidFill>
                          <a:schemeClr val="dk1"/>
                        </a:solidFill>
                        <a:effectLst/>
                        <a:latin typeface="+mn-lt"/>
                        <a:ea typeface="+mn-ea"/>
                        <a:cs typeface="+mn-cs"/>
                      </a:endParaRPr>
                    </a:p>
                  </a:txBody>
                  <a:tcPr marL="45720" marR="45720"/>
                </a:tc>
                <a:tc>
                  <a:txBody>
                    <a:bodyPr/>
                    <a:lstStyle/>
                    <a:p>
                      <a:pPr marL="1905" marR="0" algn="ctr">
                        <a:lnSpc>
                          <a:spcPct val="107000"/>
                        </a:lnSpc>
                        <a:spcBef>
                          <a:spcPts val="170"/>
                        </a:spcBef>
                        <a:spcAft>
                          <a:spcPts val="0"/>
                        </a:spcAft>
                      </a:pPr>
                      <a:r>
                        <a:rPr lang="en-US" sz="1200" dirty="0">
                          <a:effectLst/>
                        </a:rPr>
                        <a:t>No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rPr>
                        <a:t>N/A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562289628"/>
                  </a:ext>
                </a:extLst>
              </a:tr>
              <a:tr h="1254429">
                <a:tc>
                  <a:txBody>
                    <a:bodyPr/>
                    <a:lstStyle/>
                    <a:p>
                      <a:pPr marL="0" marR="635" algn="ctr">
                        <a:lnSpc>
                          <a:spcPct val="107000"/>
                        </a:lnSpc>
                        <a:spcBef>
                          <a:spcPts val="170"/>
                        </a:spcBef>
                        <a:spcAft>
                          <a:spcPts val="0"/>
                        </a:spcAft>
                      </a:pPr>
                      <a:r>
                        <a:rPr lang="en-US" sz="1200" dirty="0">
                          <a:effectLst/>
                        </a:rPr>
                        <a:t>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rPr>
                        <a:t>Eligible Half Day</a:t>
                      </a:r>
                      <a:endParaRPr lang="en-US" sz="1200" dirty="0">
                        <a:effectLst/>
                        <a:latin typeface="Times New Roman" panose="02020603050405020304" pitchFamily="18" charset="0"/>
                        <a:ea typeface="+mn-ea"/>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rPr>
                        <a:t>02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0" marR="635" algn="ctr">
                        <a:lnSpc>
                          <a:spcPct val="107000"/>
                        </a:lnSpc>
                        <a:spcBef>
                          <a:spcPts val="170"/>
                        </a:spcBef>
                        <a:spcAft>
                          <a:spcPts val="0"/>
                        </a:spcAft>
                      </a:pPr>
                      <a:r>
                        <a:rPr lang="en-US" sz="1200" dirty="0">
                          <a:effectLst/>
                          <a:latin typeface="+mn-lt"/>
                          <a:ea typeface="Times New Roman" panose="02020603050405020304" pitchFamily="18" charset="0"/>
                          <a:cs typeface="Times New Roman" panose="02020603050405020304" pitchFamily="18" charset="0"/>
                        </a:rPr>
                        <a:t>PK 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4 Hr</a:t>
                      </a:r>
                    </a:p>
                  </a:txBody>
                  <a:tcPr marL="45720" marR="45720"/>
                </a:tc>
                <a:tc>
                  <a:txBody>
                    <a:bodyPr/>
                    <a:lstStyle/>
                    <a:p>
                      <a:pPr marL="0" marR="635" algn="ctr">
                        <a:lnSpc>
                          <a:spcPct val="107000"/>
                        </a:lnSpc>
                        <a:spcBef>
                          <a:spcPts val="170"/>
                        </a:spcBef>
                        <a:spcAft>
                          <a:spcPts val="0"/>
                        </a:spcAft>
                      </a:pPr>
                      <a:r>
                        <a:rPr lang="en-US" sz="1200" dirty="0">
                          <a:effectLst/>
                        </a:rPr>
                        <a:t>Yes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70"/>
                        </a:spcBef>
                        <a:spcAft>
                          <a:spcPts val="0"/>
                        </a:spcAft>
                      </a:pPr>
                      <a:r>
                        <a:rPr lang="en-US" sz="1200" dirty="0">
                          <a:effectLst/>
                        </a:rPr>
                        <a:t>Yes, if student is funded from additional sources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rPr>
                        <a:t>2 (Local district share funding)</a:t>
                      </a:r>
                    </a:p>
                    <a:p>
                      <a:pPr marL="64770" marR="0">
                        <a:lnSpc>
                          <a:spcPct val="107000"/>
                        </a:lnSpc>
                        <a:spcBef>
                          <a:spcPts val="180"/>
                        </a:spcBef>
                        <a:spcAft>
                          <a:spcPts val="0"/>
                        </a:spcAft>
                      </a:pPr>
                      <a:r>
                        <a:rPr lang="en-US" sz="1200" dirty="0">
                          <a:effectLst/>
                        </a:rPr>
                        <a:t>4 (Federal funding)</a:t>
                      </a:r>
                    </a:p>
                    <a:p>
                      <a:pPr marL="64770" marR="0">
                        <a:lnSpc>
                          <a:spcPct val="107000"/>
                        </a:lnSpc>
                        <a:spcBef>
                          <a:spcPts val="180"/>
                        </a:spcBef>
                        <a:spcAft>
                          <a:spcPts val="0"/>
                        </a:spcAft>
                      </a:pPr>
                      <a:r>
                        <a:rPr lang="en-US" sz="1200" dirty="0">
                          <a:effectLst/>
                        </a:rPr>
                        <a:t>5 (Early Education Allotment)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3752046767"/>
                  </a:ext>
                </a:extLst>
              </a:tr>
              <a:tr h="528636">
                <a:tc>
                  <a:txBody>
                    <a:bodyPr/>
                    <a:lstStyle/>
                    <a:p>
                      <a:pPr marL="0" marR="635" algn="ctr">
                        <a:lnSpc>
                          <a:spcPct val="107000"/>
                        </a:lnSpc>
                        <a:spcBef>
                          <a:spcPts val="170"/>
                        </a:spcBef>
                        <a:spcAft>
                          <a:spcPts val="0"/>
                        </a:spcAft>
                      </a:pPr>
                      <a:r>
                        <a:rPr lang="en-US" sz="1200" dirty="0">
                          <a:effectLst/>
                        </a:rPr>
                        <a:t>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rPr>
                        <a:t>Eligible Transfer Full Day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rPr>
                        <a:t>03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0" marR="0" algn="ctr">
                        <a:lnSpc>
                          <a:spcPct val="107000"/>
                        </a:lnSpc>
                        <a:spcBef>
                          <a:spcPts val="170"/>
                        </a:spcBef>
                        <a:spcAft>
                          <a:spcPts val="0"/>
                        </a:spcAft>
                      </a:pPr>
                      <a:r>
                        <a:rPr lang="en-US" sz="1200" dirty="0">
                          <a:effectLst/>
                          <a:latin typeface="+mn-lt"/>
                          <a:ea typeface="Times New Roman" panose="02020603050405020304" pitchFamily="18" charset="0"/>
                          <a:cs typeface="Times New Roman" panose="02020603050405020304" pitchFamily="18" charset="0"/>
                        </a:rPr>
                        <a:t>PK 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4 Hr Spec Ed</a:t>
                      </a:r>
                    </a:p>
                  </a:txBody>
                  <a:tcPr marL="45720" marR="45720"/>
                </a:tc>
                <a:tc>
                  <a:txBody>
                    <a:bodyPr/>
                    <a:lstStyle/>
                    <a:p>
                      <a:pPr marL="0" marR="0" algn="ctr">
                        <a:lnSpc>
                          <a:spcPct val="107000"/>
                        </a:lnSpc>
                        <a:spcBef>
                          <a:spcPts val="170"/>
                        </a:spcBef>
                        <a:spcAft>
                          <a:spcPts val="0"/>
                        </a:spcAft>
                      </a:pPr>
                      <a:r>
                        <a:rPr lang="en-US" sz="1200" dirty="0">
                          <a:effectLst/>
                        </a:rPr>
                        <a:t>No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1905" marR="0" algn="ctr">
                        <a:lnSpc>
                          <a:spcPct val="107000"/>
                        </a:lnSpc>
                        <a:spcBef>
                          <a:spcPts val="170"/>
                        </a:spcBef>
                        <a:spcAft>
                          <a:spcPts val="0"/>
                        </a:spcAft>
                      </a:pPr>
                      <a:r>
                        <a:rPr lang="en-US" sz="1200" dirty="0">
                          <a:effectLst/>
                        </a:rPr>
                        <a:t>No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rPr>
                        <a:t>N/A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4154144765"/>
                  </a:ext>
                </a:extLst>
              </a:tr>
              <a:tr h="528636">
                <a:tc>
                  <a:txBody>
                    <a:bodyPr/>
                    <a:lstStyle/>
                    <a:p>
                      <a:pPr marL="0" marR="635" algn="ctr">
                        <a:lnSpc>
                          <a:spcPct val="107000"/>
                        </a:lnSpc>
                        <a:spcBef>
                          <a:spcPts val="180"/>
                        </a:spcBef>
                        <a:spcAft>
                          <a:spcPts val="0"/>
                        </a:spcAft>
                      </a:pPr>
                      <a:r>
                        <a:rPr lang="en-US" sz="1200" dirty="0">
                          <a:effectLst/>
                        </a:rPr>
                        <a:t>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rPr>
                        <a:t>Ineligible Full Day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80"/>
                        </a:spcBef>
                        <a:spcAft>
                          <a:spcPts val="0"/>
                        </a:spcAft>
                      </a:pPr>
                      <a:r>
                        <a:rPr lang="en-US" sz="1200" dirty="0">
                          <a:effectLst/>
                        </a:rPr>
                        <a:t>05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0" marR="635" algn="ctr">
                        <a:lnSpc>
                          <a:spcPct val="107000"/>
                        </a:lnSpc>
                        <a:spcBef>
                          <a:spcPts val="180"/>
                        </a:spcBef>
                        <a:spcAft>
                          <a:spcPts val="0"/>
                        </a:spcAft>
                      </a:pPr>
                      <a:r>
                        <a:rPr lang="en-US" sz="1200" dirty="0">
                          <a:effectLst/>
                          <a:latin typeface="+mn-lt"/>
                          <a:ea typeface="Times New Roman" panose="02020603050405020304" pitchFamily="18" charset="0"/>
                          <a:cs typeface="Times New Roman" panose="02020603050405020304" pitchFamily="18" charset="0"/>
                        </a:rPr>
                        <a:t>PK Inelig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4 Hr</a:t>
                      </a:r>
                    </a:p>
                  </a:txBody>
                  <a:tcPr marL="45720" marR="45720"/>
                </a:tc>
                <a:tc>
                  <a:txBody>
                    <a:bodyPr/>
                    <a:lstStyle/>
                    <a:p>
                      <a:pPr marL="0" marR="635" algn="ctr">
                        <a:lnSpc>
                          <a:spcPct val="107000"/>
                        </a:lnSpc>
                        <a:spcBef>
                          <a:spcPts val="180"/>
                        </a:spcBef>
                        <a:spcAft>
                          <a:spcPts val="0"/>
                        </a:spcAft>
                      </a:pPr>
                      <a:r>
                        <a:rPr lang="en-US" sz="1200" dirty="0">
                          <a:effectLst/>
                        </a:rPr>
                        <a:t>Yes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80"/>
                        </a:spcBef>
                        <a:spcAft>
                          <a:spcPts val="0"/>
                        </a:spcAft>
                      </a:pPr>
                      <a:r>
                        <a:rPr lang="en-US" sz="1200" dirty="0">
                          <a:effectLst/>
                        </a:rPr>
                        <a:t>Yes, if student is funded from additional sources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80"/>
                        </a:spcBef>
                        <a:spcAft>
                          <a:spcPts val="0"/>
                        </a:spcAft>
                      </a:pPr>
                      <a:r>
                        <a:rPr lang="en-US" sz="1200" dirty="0">
                          <a:effectLst/>
                        </a:rPr>
                        <a:t>Any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742910828"/>
                  </a:ext>
                </a:extLst>
              </a:tr>
            </a:tbl>
          </a:graphicData>
        </a:graphic>
      </p:graphicFrame>
    </p:spTree>
    <p:extLst>
      <p:ext uri="{BB962C8B-B14F-4D97-AF65-F5344CB8AC3E}">
        <p14:creationId xmlns:p14="http://schemas.microsoft.com/office/powerpoint/2010/main" val="756288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1DC3-8B7F-4CAA-B49D-996191FB143F}"/>
              </a:ext>
            </a:extLst>
          </p:cNvPr>
          <p:cNvSpPr>
            <a:spLocks noGrp="1"/>
          </p:cNvSpPr>
          <p:nvPr>
            <p:ph type="title"/>
          </p:nvPr>
        </p:nvSpPr>
        <p:spPr>
          <a:xfrm>
            <a:off x="364142" y="227617"/>
            <a:ext cx="7892262" cy="793820"/>
          </a:xfrm>
        </p:spPr>
        <p:txBody>
          <a:bodyPr>
            <a:normAutofit fontScale="90000"/>
          </a:bodyPr>
          <a:lstStyle/>
          <a:p>
            <a:r>
              <a:rPr lang="en-US" sz="3100" dirty="0"/>
              <a:t>PK Funding Source Reporting for PEIMS Fall submission</a:t>
            </a:r>
            <a:br>
              <a:rPr lang="en-US" dirty="0"/>
            </a:br>
            <a:endParaRPr lang="en-US" dirty="0"/>
          </a:p>
        </p:txBody>
      </p:sp>
      <p:graphicFrame>
        <p:nvGraphicFramePr>
          <p:cNvPr id="4" name="Content Placeholder 3">
            <a:extLst>
              <a:ext uri="{FF2B5EF4-FFF2-40B4-BE49-F238E27FC236}">
                <a16:creationId xmlns:a16="http://schemas.microsoft.com/office/drawing/2014/main" id="{3438C8FA-DF7A-494B-91E7-7B34834407D1}"/>
              </a:ext>
            </a:extLst>
          </p:cNvPr>
          <p:cNvGraphicFramePr>
            <a:graphicFrameLocks noGrp="1"/>
          </p:cNvGraphicFramePr>
          <p:nvPr>
            <p:ph idx="1"/>
          </p:nvPr>
        </p:nvGraphicFramePr>
        <p:xfrm>
          <a:off x="364142" y="947956"/>
          <a:ext cx="8402354" cy="5394961"/>
        </p:xfrm>
        <a:graphic>
          <a:graphicData uri="http://schemas.openxmlformats.org/drawingml/2006/table">
            <a:tbl>
              <a:tblPr firstRow="1" firstCol="1" bandRow="1">
                <a:tableStyleId>{5C22544A-7EE6-4342-B048-85BDC9FD1C3A}</a:tableStyleId>
              </a:tblPr>
              <a:tblGrid>
                <a:gridCol w="739580">
                  <a:extLst>
                    <a:ext uri="{9D8B030D-6E8A-4147-A177-3AD203B41FA5}">
                      <a16:colId xmlns:a16="http://schemas.microsoft.com/office/drawing/2014/main" val="4188749029"/>
                    </a:ext>
                  </a:extLst>
                </a:gridCol>
                <a:gridCol w="1363714">
                  <a:extLst>
                    <a:ext uri="{9D8B030D-6E8A-4147-A177-3AD203B41FA5}">
                      <a16:colId xmlns:a16="http://schemas.microsoft.com/office/drawing/2014/main" val="4100316612"/>
                    </a:ext>
                  </a:extLst>
                </a:gridCol>
                <a:gridCol w="779265">
                  <a:extLst>
                    <a:ext uri="{9D8B030D-6E8A-4147-A177-3AD203B41FA5}">
                      <a16:colId xmlns:a16="http://schemas.microsoft.com/office/drawing/2014/main" val="3106993410"/>
                    </a:ext>
                  </a:extLst>
                </a:gridCol>
                <a:gridCol w="993703">
                  <a:extLst>
                    <a:ext uri="{9D8B030D-6E8A-4147-A177-3AD203B41FA5}">
                      <a16:colId xmlns:a16="http://schemas.microsoft.com/office/drawing/2014/main" val="344615971"/>
                    </a:ext>
                  </a:extLst>
                </a:gridCol>
                <a:gridCol w="954463">
                  <a:extLst>
                    <a:ext uri="{9D8B030D-6E8A-4147-A177-3AD203B41FA5}">
                      <a16:colId xmlns:a16="http://schemas.microsoft.com/office/drawing/2014/main" val="1721615044"/>
                    </a:ext>
                  </a:extLst>
                </a:gridCol>
                <a:gridCol w="1771188">
                  <a:extLst>
                    <a:ext uri="{9D8B030D-6E8A-4147-A177-3AD203B41FA5}">
                      <a16:colId xmlns:a16="http://schemas.microsoft.com/office/drawing/2014/main" val="1277201954"/>
                    </a:ext>
                  </a:extLst>
                </a:gridCol>
                <a:gridCol w="1800441">
                  <a:extLst>
                    <a:ext uri="{9D8B030D-6E8A-4147-A177-3AD203B41FA5}">
                      <a16:colId xmlns:a16="http://schemas.microsoft.com/office/drawing/2014/main" val="1397576786"/>
                    </a:ext>
                  </a:extLst>
                </a:gridCol>
              </a:tblGrid>
              <a:tr h="1009927">
                <a:tc>
                  <a:txBody>
                    <a:bodyPr/>
                    <a:lstStyle/>
                    <a:p>
                      <a:pPr marL="1270" marR="0" algn="ctr">
                        <a:lnSpc>
                          <a:spcPct val="107000"/>
                        </a:lnSpc>
                        <a:spcBef>
                          <a:spcPts val="0"/>
                        </a:spcBef>
                        <a:spcAft>
                          <a:spcPts val="0"/>
                        </a:spcAft>
                      </a:pPr>
                      <a:r>
                        <a:rPr lang="en-US" sz="1200" dirty="0">
                          <a:effectLst/>
                          <a:latin typeface="+mn-lt"/>
                        </a:rPr>
                        <a:t>ADA Eligibility Code</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113665" marR="0">
                        <a:lnSpc>
                          <a:spcPct val="107000"/>
                        </a:lnSpc>
                        <a:spcBef>
                          <a:spcPts val="0"/>
                        </a:spcBef>
                        <a:spcAft>
                          <a:spcPts val="0"/>
                        </a:spcAft>
                      </a:pPr>
                      <a:r>
                        <a:rPr lang="en-US" sz="1200" dirty="0">
                          <a:effectLst/>
                          <a:latin typeface="+mn-lt"/>
                        </a:rPr>
                        <a:t>ADA Eligibility Code Description</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035"/>
                        </a:lnSpc>
                        <a:spcBef>
                          <a:spcPts val="120"/>
                        </a:spcBef>
                        <a:spcAft>
                          <a:spcPts val="0"/>
                        </a:spcAft>
                      </a:pPr>
                      <a:r>
                        <a:rPr lang="en-US" sz="1200" dirty="0">
                          <a:effectLst/>
                          <a:latin typeface="+mn-lt"/>
                        </a:rPr>
                        <a:t>PK Program Type Code</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118110" marR="118110" algn="ctr">
                        <a:lnSpc>
                          <a:spcPct val="107000"/>
                        </a:lnSpc>
                        <a:spcBef>
                          <a:spcPts val="120"/>
                        </a:spcBef>
                        <a:spcAft>
                          <a:spcPts val="0"/>
                        </a:spcAft>
                      </a:pPr>
                      <a:r>
                        <a:rPr lang="fr-FR" sz="1200" dirty="0">
                          <a:effectLst/>
                          <a:latin typeface="+mn-lt"/>
                          <a:ea typeface="Times New Roman" panose="02020603050405020304" pitchFamily="18" charset="0"/>
                          <a:cs typeface="Times New Roman" panose="02020603050405020304" pitchFamily="18" charset="0"/>
                        </a:rPr>
                        <a:t>PK Program Type Code Description</a:t>
                      </a:r>
                    </a:p>
                    <a:p>
                      <a:pPr marL="118110" marR="118110" algn="ctr">
                        <a:lnSpc>
                          <a:spcPct val="107000"/>
                        </a:lnSpc>
                        <a:spcBef>
                          <a:spcPts val="120"/>
                        </a:spcBef>
                        <a:spcAft>
                          <a:spcPts val="0"/>
                        </a:spcAft>
                      </a:pP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118110" marR="118110" algn="ctr">
                        <a:lnSpc>
                          <a:spcPct val="107000"/>
                        </a:lnSpc>
                        <a:spcBef>
                          <a:spcPts val="120"/>
                        </a:spcBef>
                        <a:spcAft>
                          <a:spcPts val="0"/>
                        </a:spcAft>
                      </a:pPr>
                      <a:r>
                        <a:rPr lang="en-US" sz="1200" dirty="0">
                          <a:effectLst/>
                          <a:latin typeface="+mn-lt"/>
                        </a:rPr>
                        <a:t>Primary PK Funding Source Reported?</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118110" marR="118110" algn="ctr">
                        <a:lnSpc>
                          <a:spcPct val="107000"/>
                        </a:lnSpc>
                        <a:spcBef>
                          <a:spcPts val="120"/>
                        </a:spcBef>
                        <a:spcAft>
                          <a:spcPts val="0"/>
                        </a:spcAft>
                      </a:pPr>
                      <a:r>
                        <a:rPr lang="en-US" sz="1200" dirty="0">
                          <a:effectLst/>
                          <a:latin typeface="+mn-lt"/>
                        </a:rPr>
                        <a:t>Secondary PK Funding Source Reported?</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118110" marR="118110" algn="ctr">
                        <a:lnSpc>
                          <a:spcPct val="107000"/>
                        </a:lnSpc>
                        <a:spcBef>
                          <a:spcPts val="120"/>
                        </a:spcBef>
                        <a:spcAft>
                          <a:spcPts val="0"/>
                        </a:spcAft>
                      </a:pPr>
                      <a:r>
                        <a:rPr lang="en-US" sz="1200" dirty="0">
                          <a:effectLst/>
                          <a:latin typeface="+mn-lt"/>
                        </a:rPr>
                        <a:t>Allowed values for PK Funding Source</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5567292"/>
                  </a:ext>
                </a:extLst>
              </a:tr>
              <a:tr h="484879">
                <a:tc>
                  <a:txBody>
                    <a:bodyPr/>
                    <a:lstStyle/>
                    <a:p>
                      <a:pPr marL="0" marR="635" algn="ctr">
                        <a:lnSpc>
                          <a:spcPct val="107000"/>
                        </a:lnSpc>
                        <a:spcBef>
                          <a:spcPts val="170"/>
                        </a:spcBef>
                        <a:spcAft>
                          <a:spcPts val="0"/>
                        </a:spcAft>
                      </a:pPr>
                      <a:r>
                        <a:rPr lang="en-US" sz="1200" dirty="0">
                          <a:effectLst/>
                          <a:latin typeface="+mn-lt"/>
                        </a:rPr>
                        <a:t>5</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latin typeface="+mn-lt"/>
                        </a:rPr>
                        <a:t>Ineligible Half Day</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latin typeface="+mn-lt"/>
                        </a:rPr>
                        <a:t>04</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0" marR="635" algn="ctr">
                        <a:lnSpc>
                          <a:spcPct val="107000"/>
                        </a:lnSpc>
                        <a:spcBef>
                          <a:spcPts val="170"/>
                        </a:spcBef>
                        <a:spcAft>
                          <a:spcPts val="0"/>
                        </a:spcAft>
                      </a:pPr>
                      <a:r>
                        <a:rPr lang="en-US" sz="1200" dirty="0">
                          <a:effectLst/>
                          <a:latin typeface="+mn-lt"/>
                          <a:ea typeface="Times New Roman" panose="02020603050405020304" pitchFamily="18" charset="0"/>
                          <a:cs typeface="Times New Roman" panose="02020603050405020304" pitchFamily="18" charset="0"/>
                        </a:rPr>
                        <a:t>PK Inelig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2&lt;4 Hr</a:t>
                      </a:r>
                    </a:p>
                  </a:txBody>
                  <a:tcPr marL="45720" marR="45720"/>
                </a:tc>
                <a:tc>
                  <a:txBody>
                    <a:bodyPr/>
                    <a:lstStyle/>
                    <a:p>
                      <a:pPr marL="0" marR="635" algn="ctr">
                        <a:lnSpc>
                          <a:spcPct val="107000"/>
                        </a:lnSpc>
                        <a:spcBef>
                          <a:spcPts val="170"/>
                        </a:spcBef>
                        <a:spcAft>
                          <a:spcPts val="0"/>
                        </a:spcAft>
                      </a:pPr>
                      <a:r>
                        <a:rPr lang="en-US" sz="1200" dirty="0">
                          <a:effectLst/>
                          <a:latin typeface="+mn-lt"/>
                        </a:rPr>
                        <a:t>Yes</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905" marR="0" algn="ctr">
                        <a:lnSpc>
                          <a:spcPct val="107000"/>
                        </a:lnSpc>
                        <a:spcBef>
                          <a:spcPts val="170"/>
                        </a:spcBef>
                        <a:spcAft>
                          <a:spcPts val="0"/>
                        </a:spcAft>
                      </a:pPr>
                      <a:r>
                        <a:rPr lang="en-US" sz="1200" dirty="0">
                          <a:effectLst/>
                          <a:latin typeface="+mn-lt"/>
                        </a:rPr>
                        <a:t>No</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80"/>
                        </a:spcBef>
                        <a:spcAft>
                          <a:spcPts val="0"/>
                        </a:spcAft>
                      </a:pPr>
                      <a:r>
                        <a:rPr lang="en-US" sz="1200" dirty="0">
                          <a:effectLst/>
                          <a:latin typeface="+mn-lt"/>
                        </a:rPr>
                        <a:t>Any</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1207936903"/>
                  </a:ext>
                </a:extLst>
              </a:tr>
              <a:tr h="526447">
                <a:tc>
                  <a:txBody>
                    <a:bodyPr/>
                    <a:lstStyle/>
                    <a:p>
                      <a:pPr marL="0" marR="635" algn="ctr">
                        <a:lnSpc>
                          <a:spcPct val="107000"/>
                        </a:lnSpc>
                        <a:spcBef>
                          <a:spcPts val="170"/>
                        </a:spcBef>
                        <a:spcAft>
                          <a:spcPts val="0"/>
                        </a:spcAft>
                      </a:pPr>
                      <a:r>
                        <a:rPr lang="en-US" sz="1200" dirty="0">
                          <a:effectLst/>
                          <a:latin typeface="+mn-lt"/>
                        </a:rPr>
                        <a:t>6</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latin typeface="+mn-lt"/>
                        </a:rPr>
                        <a:t>Eligible Transfer Half Day</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latin typeface="+mn-lt"/>
                        </a:rPr>
                        <a:t>01</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0" marR="635" algn="ctr" defTabSz="914400" rtl="0" eaLnBrk="1" latinLnBrk="0" hangingPunct="1">
                        <a:lnSpc>
                          <a:spcPct val="107000"/>
                        </a:lnSpc>
                        <a:spcBef>
                          <a:spcPts val="170"/>
                        </a:spcBef>
                        <a:spcAft>
                          <a:spcPts val="0"/>
                        </a:spcAft>
                      </a:pPr>
                      <a:r>
                        <a:rPr lang="en-US" sz="1200" kern="1200" dirty="0">
                          <a:solidFill>
                            <a:schemeClr val="dk1"/>
                          </a:solidFill>
                          <a:effectLst/>
                          <a:latin typeface="+mn-lt"/>
                          <a:ea typeface="+mn-ea"/>
                          <a:cs typeface="Times New Roman" panose="02020603050405020304" pitchFamily="18" charset="0"/>
                        </a:rPr>
                        <a:t>PK Elig </a:t>
                      </a:r>
                      <a:r>
                        <a:rPr lang="en-US" sz="1200" u="sng" kern="1200" dirty="0">
                          <a:solidFill>
                            <a:schemeClr val="dk1"/>
                          </a:solidFill>
                          <a:effectLst/>
                          <a:latin typeface="+mn-lt"/>
                          <a:ea typeface="+mn-ea"/>
                          <a:cs typeface="Times New Roman" panose="02020603050405020304" pitchFamily="18" charset="0"/>
                        </a:rPr>
                        <a:t>&gt;</a:t>
                      </a:r>
                      <a:r>
                        <a:rPr lang="en-US" sz="1200" kern="1200" dirty="0">
                          <a:solidFill>
                            <a:schemeClr val="dk1"/>
                          </a:solidFill>
                          <a:effectLst/>
                          <a:latin typeface="+mn-lt"/>
                          <a:ea typeface="+mn-ea"/>
                          <a:cs typeface="Times New Roman" panose="02020603050405020304" pitchFamily="18" charset="0"/>
                        </a:rPr>
                        <a:t>2&lt;4 Hr</a:t>
                      </a:r>
                      <a:endParaRPr lang="en-US" sz="1200" kern="1200" dirty="0">
                        <a:solidFill>
                          <a:schemeClr val="dk1"/>
                        </a:solidFill>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0" marR="0" algn="ctr">
                        <a:lnSpc>
                          <a:spcPct val="107000"/>
                        </a:lnSpc>
                        <a:spcBef>
                          <a:spcPts val="170"/>
                        </a:spcBef>
                        <a:spcAft>
                          <a:spcPts val="0"/>
                        </a:spcAft>
                      </a:pPr>
                      <a:r>
                        <a:rPr lang="en-US" sz="1200" dirty="0">
                          <a:effectLst/>
                          <a:latin typeface="+mn-lt"/>
                        </a:rPr>
                        <a:t>No</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905" marR="0" algn="ctr">
                        <a:lnSpc>
                          <a:spcPct val="107000"/>
                        </a:lnSpc>
                        <a:spcBef>
                          <a:spcPts val="170"/>
                        </a:spcBef>
                        <a:spcAft>
                          <a:spcPts val="0"/>
                        </a:spcAft>
                      </a:pPr>
                      <a:r>
                        <a:rPr lang="en-US" sz="1200" dirty="0">
                          <a:effectLst/>
                          <a:latin typeface="+mn-lt"/>
                        </a:rPr>
                        <a:t>No</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latin typeface="+mn-lt"/>
                        </a:rPr>
                        <a:t>N/A</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3715326115"/>
                  </a:ext>
                </a:extLst>
              </a:tr>
              <a:tr h="1249236">
                <a:tc>
                  <a:txBody>
                    <a:bodyPr/>
                    <a:lstStyle/>
                    <a:p>
                      <a:pPr marL="0" marR="635" algn="ctr">
                        <a:lnSpc>
                          <a:spcPct val="107000"/>
                        </a:lnSpc>
                        <a:spcBef>
                          <a:spcPts val="170"/>
                        </a:spcBef>
                        <a:spcAft>
                          <a:spcPts val="0"/>
                        </a:spcAft>
                      </a:pPr>
                      <a:r>
                        <a:rPr lang="en-US" sz="1200" dirty="0">
                          <a:effectLst/>
                          <a:latin typeface="+mn-lt"/>
                        </a:rPr>
                        <a:t>6</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latin typeface="+mn-lt"/>
                        </a:rPr>
                        <a:t>Eligible Transfer Half Day</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latin typeface="+mn-lt"/>
                        </a:rPr>
                        <a:t>02</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0" marR="635" algn="ctr">
                        <a:lnSpc>
                          <a:spcPct val="107000"/>
                        </a:lnSpc>
                        <a:spcBef>
                          <a:spcPts val="170"/>
                        </a:spcBef>
                        <a:spcAft>
                          <a:spcPts val="0"/>
                        </a:spcAft>
                      </a:pPr>
                      <a:r>
                        <a:rPr lang="en-US" sz="1200" dirty="0">
                          <a:effectLst/>
                          <a:latin typeface="+mn-lt"/>
                          <a:ea typeface="Times New Roman" panose="02020603050405020304" pitchFamily="18" charset="0"/>
                          <a:cs typeface="Times New Roman" panose="02020603050405020304" pitchFamily="18" charset="0"/>
                        </a:rPr>
                        <a:t>PK 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4 Hr</a:t>
                      </a:r>
                    </a:p>
                  </a:txBody>
                  <a:tcPr marL="45720" marR="45720"/>
                </a:tc>
                <a:tc>
                  <a:txBody>
                    <a:bodyPr/>
                    <a:lstStyle/>
                    <a:p>
                      <a:pPr marL="0" marR="635" algn="ctr">
                        <a:lnSpc>
                          <a:spcPct val="107000"/>
                        </a:lnSpc>
                        <a:spcBef>
                          <a:spcPts val="170"/>
                        </a:spcBef>
                        <a:spcAft>
                          <a:spcPts val="0"/>
                        </a:spcAft>
                      </a:pPr>
                      <a:r>
                        <a:rPr lang="en-US" sz="1200" dirty="0">
                          <a:effectLst/>
                          <a:latin typeface="+mn-lt"/>
                        </a:rPr>
                        <a:t>Yes</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70"/>
                        </a:spcBef>
                        <a:spcAft>
                          <a:spcPts val="0"/>
                        </a:spcAft>
                      </a:pPr>
                      <a:r>
                        <a:rPr lang="en-US" sz="1200" dirty="0">
                          <a:effectLst/>
                          <a:latin typeface="+mn-lt"/>
                        </a:rPr>
                        <a:t>Yes, if student is funded from additional sources</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latin typeface="+mn-lt"/>
                        </a:rPr>
                        <a:t>2 (Local district share funding)</a:t>
                      </a:r>
                    </a:p>
                    <a:p>
                      <a:pPr marL="64770" marR="0">
                        <a:lnSpc>
                          <a:spcPct val="107000"/>
                        </a:lnSpc>
                        <a:spcBef>
                          <a:spcPts val="180"/>
                        </a:spcBef>
                        <a:spcAft>
                          <a:spcPts val="0"/>
                        </a:spcAft>
                      </a:pPr>
                      <a:r>
                        <a:rPr lang="en-US" sz="1200" dirty="0">
                          <a:effectLst/>
                          <a:latin typeface="+mn-lt"/>
                        </a:rPr>
                        <a:t>4 (Federal funding)</a:t>
                      </a:r>
                    </a:p>
                    <a:p>
                      <a:pPr marL="64770" marR="0">
                        <a:lnSpc>
                          <a:spcPct val="107000"/>
                        </a:lnSpc>
                        <a:spcBef>
                          <a:spcPts val="180"/>
                        </a:spcBef>
                        <a:spcAft>
                          <a:spcPts val="0"/>
                        </a:spcAft>
                      </a:pPr>
                      <a:r>
                        <a:rPr lang="en-US" sz="1200" dirty="0">
                          <a:effectLst/>
                          <a:latin typeface="+mn-lt"/>
                        </a:rPr>
                        <a:t>5 (Early Education Allotment)</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604547825"/>
                  </a:ext>
                </a:extLst>
              </a:tr>
              <a:tr h="686866">
                <a:tc>
                  <a:txBody>
                    <a:bodyPr/>
                    <a:lstStyle/>
                    <a:p>
                      <a:pPr marL="0" marR="635" algn="ctr">
                        <a:lnSpc>
                          <a:spcPct val="107000"/>
                        </a:lnSpc>
                        <a:spcBef>
                          <a:spcPts val="180"/>
                        </a:spcBef>
                        <a:spcAft>
                          <a:spcPts val="0"/>
                        </a:spcAft>
                      </a:pPr>
                      <a:r>
                        <a:rPr lang="en-US" sz="1200" dirty="0">
                          <a:effectLst/>
                          <a:latin typeface="+mn-lt"/>
                        </a:rPr>
                        <a:t>7</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latin typeface="+mn-lt"/>
                        </a:rPr>
                        <a:t>Eligible for Flexible Attendance</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80"/>
                        </a:spcBef>
                        <a:spcAft>
                          <a:spcPts val="0"/>
                        </a:spcAft>
                      </a:pPr>
                      <a:r>
                        <a:rPr lang="en-US" sz="1200" dirty="0">
                          <a:effectLst/>
                          <a:latin typeface="+mn-lt"/>
                        </a:rPr>
                        <a:t>01</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0" marR="0" algn="ctr">
                        <a:lnSpc>
                          <a:spcPct val="107000"/>
                        </a:lnSpc>
                        <a:spcBef>
                          <a:spcPts val="180"/>
                        </a:spcBef>
                        <a:spcAft>
                          <a:spcPts val="0"/>
                        </a:spcAft>
                      </a:pPr>
                      <a:r>
                        <a:rPr lang="en-US" sz="1200" dirty="0">
                          <a:effectLst/>
                          <a:latin typeface="+mn-lt"/>
                          <a:ea typeface="Times New Roman" panose="02020603050405020304" pitchFamily="18" charset="0"/>
                          <a:cs typeface="Times New Roman" panose="02020603050405020304" pitchFamily="18" charset="0"/>
                        </a:rPr>
                        <a:t>PK 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2&lt;4 Hr</a:t>
                      </a:r>
                    </a:p>
                  </a:txBody>
                  <a:tcPr marL="45720" marR="45720"/>
                </a:tc>
                <a:tc>
                  <a:txBody>
                    <a:bodyPr/>
                    <a:lstStyle/>
                    <a:p>
                      <a:pPr marL="0" marR="0" algn="ctr">
                        <a:lnSpc>
                          <a:spcPct val="107000"/>
                        </a:lnSpc>
                        <a:spcBef>
                          <a:spcPts val="180"/>
                        </a:spcBef>
                        <a:spcAft>
                          <a:spcPts val="0"/>
                        </a:spcAft>
                      </a:pPr>
                      <a:r>
                        <a:rPr lang="en-US" sz="1200" dirty="0">
                          <a:effectLst/>
                          <a:latin typeface="+mn-lt"/>
                        </a:rPr>
                        <a:t>No</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905" marR="0" algn="ctr">
                        <a:lnSpc>
                          <a:spcPct val="107000"/>
                        </a:lnSpc>
                        <a:spcBef>
                          <a:spcPts val="180"/>
                        </a:spcBef>
                        <a:spcAft>
                          <a:spcPts val="0"/>
                        </a:spcAft>
                      </a:pPr>
                      <a:r>
                        <a:rPr lang="en-US" sz="1200" dirty="0">
                          <a:effectLst/>
                          <a:latin typeface="+mn-lt"/>
                        </a:rPr>
                        <a:t>No</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80"/>
                        </a:spcBef>
                        <a:spcAft>
                          <a:spcPts val="0"/>
                        </a:spcAft>
                      </a:pPr>
                      <a:r>
                        <a:rPr lang="en-US" sz="1200" dirty="0">
                          <a:effectLst/>
                          <a:latin typeface="+mn-lt"/>
                        </a:rPr>
                        <a:t>N/A</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1401070773"/>
                  </a:ext>
                </a:extLst>
              </a:tr>
              <a:tr h="686866">
                <a:tc>
                  <a:txBody>
                    <a:bodyPr/>
                    <a:lstStyle/>
                    <a:p>
                      <a:pPr marL="0" marR="635" algn="ctr">
                        <a:lnSpc>
                          <a:spcPct val="107000"/>
                        </a:lnSpc>
                        <a:spcBef>
                          <a:spcPts val="170"/>
                        </a:spcBef>
                        <a:spcAft>
                          <a:spcPts val="0"/>
                        </a:spcAft>
                      </a:pPr>
                      <a:r>
                        <a:rPr lang="en-US" sz="1200" dirty="0">
                          <a:effectLst/>
                          <a:latin typeface="+mn-lt"/>
                        </a:rPr>
                        <a:t>7</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latin typeface="+mn-lt"/>
                        </a:rPr>
                        <a:t>Eligible for Flexible Attendance</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latin typeface="+mn-lt"/>
                        </a:rPr>
                        <a:t>02</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0" marR="635" algn="ctr">
                        <a:lnSpc>
                          <a:spcPct val="107000"/>
                        </a:lnSpc>
                        <a:spcBef>
                          <a:spcPts val="170"/>
                        </a:spcBef>
                        <a:spcAft>
                          <a:spcPts val="0"/>
                        </a:spcAft>
                      </a:pPr>
                      <a:r>
                        <a:rPr lang="en-US" sz="1200" dirty="0">
                          <a:effectLst/>
                          <a:latin typeface="+mn-lt"/>
                          <a:ea typeface="Times New Roman" panose="02020603050405020304" pitchFamily="18" charset="0"/>
                          <a:cs typeface="Times New Roman" panose="02020603050405020304" pitchFamily="18" charset="0"/>
                        </a:rPr>
                        <a:t>PK 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4 Hr</a:t>
                      </a:r>
                    </a:p>
                  </a:txBody>
                  <a:tcPr marL="45720" marR="45720"/>
                </a:tc>
                <a:tc>
                  <a:txBody>
                    <a:bodyPr/>
                    <a:lstStyle/>
                    <a:p>
                      <a:pPr marL="0" marR="635" algn="ctr">
                        <a:lnSpc>
                          <a:spcPct val="107000"/>
                        </a:lnSpc>
                        <a:spcBef>
                          <a:spcPts val="170"/>
                        </a:spcBef>
                        <a:spcAft>
                          <a:spcPts val="0"/>
                        </a:spcAft>
                      </a:pPr>
                      <a:r>
                        <a:rPr lang="en-US" sz="1200" dirty="0">
                          <a:effectLst/>
                          <a:latin typeface="+mn-lt"/>
                        </a:rPr>
                        <a:t>Yes</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70"/>
                        </a:spcBef>
                        <a:spcAft>
                          <a:spcPts val="0"/>
                        </a:spcAft>
                      </a:pPr>
                      <a:r>
                        <a:rPr lang="en-US" sz="1200" dirty="0">
                          <a:effectLst/>
                          <a:latin typeface="+mn-lt"/>
                        </a:rPr>
                        <a:t>Yes, if student is funded from additional sources</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70"/>
                        </a:spcBef>
                        <a:spcAft>
                          <a:spcPts val="0"/>
                        </a:spcAft>
                      </a:pPr>
                      <a:r>
                        <a:rPr lang="en-US" sz="1200" dirty="0">
                          <a:effectLst/>
                          <a:latin typeface="+mn-lt"/>
                        </a:rPr>
                        <a:t>Any</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834492074"/>
                  </a:ext>
                </a:extLst>
              </a:tr>
              <a:tr h="750740">
                <a:tc>
                  <a:txBody>
                    <a:bodyPr/>
                    <a:lstStyle/>
                    <a:p>
                      <a:pPr marL="0" marR="635" algn="ctr">
                        <a:lnSpc>
                          <a:spcPct val="107000"/>
                        </a:lnSpc>
                        <a:spcBef>
                          <a:spcPts val="170"/>
                        </a:spcBef>
                        <a:spcAft>
                          <a:spcPts val="0"/>
                        </a:spcAft>
                      </a:pPr>
                      <a:r>
                        <a:rPr lang="en-US" sz="1200" dirty="0">
                          <a:effectLst/>
                          <a:latin typeface="+mn-lt"/>
                        </a:rPr>
                        <a:t>8</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4770" marR="0">
                        <a:lnSpc>
                          <a:spcPct val="107000"/>
                        </a:lnSpc>
                        <a:spcBef>
                          <a:spcPts val="170"/>
                        </a:spcBef>
                        <a:spcAft>
                          <a:spcPts val="0"/>
                        </a:spcAft>
                      </a:pPr>
                      <a:r>
                        <a:rPr lang="en-US" sz="1200" dirty="0">
                          <a:effectLst/>
                          <a:latin typeface="+mn-lt"/>
                        </a:rPr>
                        <a:t>Ineligible for Flexible Attendance</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1270" marR="0" algn="ctr">
                        <a:lnSpc>
                          <a:spcPct val="107000"/>
                        </a:lnSpc>
                        <a:spcBef>
                          <a:spcPts val="170"/>
                        </a:spcBef>
                        <a:spcAft>
                          <a:spcPts val="0"/>
                        </a:spcAft>
                      </a:pPr>
                      <a:r>
                        <a:rPr lang="en-US" sz="1200" dirty="0">
                          <a:effectLst/>
                          <a:latin typeface="+mn-lt"/>
                        </a:rPr>
                        <a:t>04</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0" marR="635" algn="ctr">
                        <a:lnSpc>
                          <a:spcPct val="107000"/>
                        </a:lnSpc>
                        <a:spcBef>
                          <a:spcPts val="170"/>
                        </a:spcBef>
                        <a:spcAft>
                          <a:spcPts val="0"/>
                        </a:spcAft>
                      </a:pPr>
                      <a:r>
                        <a:rPr lang="en-US" sz="1200" dirty="0">
                          <a:effectLst/>
                          <a:latin typeface="+mn-lt"/>
                          <a:ea typeface="Times New Roman" panose="02020603050405020304" pitchFamily="18" charset="0"/>
                          <a:cs typeface="Times New Roman" panose="02020603050405020304" pitchFamily="18" charset="0"/>
                        </a:rPr>
                        <a:t>PK Inelig </a:t>
                      </a:r>
                      <a:r>
                        <a:rPr lang="en-US" sz="1200" u="sng" dirty="0">
                          <a:effectLst/>
                          <a:latin typeface="+mn-lt"/>
                          <a:ea typeface="Times New Roman" panose="02020603050405020304" pitchFamily="18" charset="0"/>
                          <a:cs typeface="Times New Roman" panose="02020603050405020304" pitchFamily="18" charset="0"/>
                        </a:rPr>
                        <a:t>&gt;</a:t>
                      </a:r>
                      <a:r>
                        <a:rPr lang="en-US" sz="1200" dirty="0">
                          <a:effectLst/>
                          <a:latin typeface="+mn-lt"/>
                          <a:ea typeface="Times New Roman" panose="02020603050405020304" pitchFamily="18" charset="0"/>
                          <a:cs typeface="Times New Roman" panose="02020603050405020304" pitchFamily="18" charset="0"/>
                        </a:rPr>
                        <a:t>2&lt;4 Hr</a:t>
                      </a:r>
                    </a:p>
                  </a:txBody>
                  <a:tcPr marL="45720" marR="45720"/>
                </a:tc>
                <a:tc>
                  <a:txBody>
                    <a:bodyPr/>
                    <a:lstStyle/>
                    <a:p>
                      <a:pPr marL="0" marR="635" algn="ctr">
                        <a:lnSpc>
                          <a:spcPct val="107000"/>
                        </a:lnSpc>
                        <a:spcBef>
                          <a:spcPts val="170"/>
                        </a:spcBef>
                        <a:spcAft>
                          <a:spcPts val="0"/>
                        </a:spcAft>
                      </a:pPr>
                      <a:r>
                        <a:rPr lang="en-US" sz="1200" dirty="0">
                          <a:effectLst/>
                          <a:latin typeface="+mn-lt"/>
                        </a:rPr>
                        <a:t>Yes</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70"/>
                        </a:spcBef>
                        <a:spcAft>
                          <a:spcPts val="0"/>
                        </a:spcAft>
                      </a:pPr>
                      <a:r>
                        <a:rPr lang="en-US" sz="1200" dirty="0">
                          <a:effectLst/>
                          <a:latin typeface="+mn-lt"/>
                        </a:rPr>
                        <a:t>Yes, if student is funded from additional sources</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marL="69215" marR="0">
                        <a:lnSpc>
                          <a:spcPct val="107000"/>
                        </a:lnSpc>
                        <a:spcBef>
                          <a:spcPts val="170"/>
                        </a:spcBef>
                        <a:spcAft>
                          <a:spcPts val="0"/>
                        </a:spcAft>
                      </a:pPr>
                      <a:r>
                        <a:rPr lang="en-US" sz="1200" dirty="0">
                          <a:effectLst/>
                          <a:latin typeface="+mn-lt"/>
                        </a:rPr>
                        <a:t>Any</a:t>
                      </a:r>
                      <a:endParaRPr lang="en-US" sz="12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932345415"/>
                  </a:ext>
                </a:extLst>
              </a:tr>
            </a:tbl>
          </a:graphicData>
        </a:graphic>
      </p:graphicFrame>
    </p:spTree>
    <p:extLst>
      <p:ext uri="{BB962C8B-B14F-4D97-AF65-F5344CB8AC3E}">
        <p14:creationId xmlns:p14="http://schemas.microsoft.com/office/powerpoint/2010/main" val="3974835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C3AC-3DF3-4794-9817-DCB03A0FE5CF}"/>
              </a:ext>
            </a:extLst>
          </p:cNvPr>
          <p:cNvSpPr>
            <a:spLocks noGrp="1"/>
          </p:cNvSpPr>
          <p:nvPr>
            <p:ph type="title"/>
          </p:nvPr>
        </p:nvSpPr>
        <p:spPr>
          <a:xfrm>
            <a:off x="178025" y="44380"/>
            <a:ext cx="7769385" cy="793820"/>
          </a:xfrm>
        </p:spPr>
        <p:txBody>
          <a:bodyPr>
            <a:noAutofit/>
          </a:bodyPr>
          <a:lstStyle/>
          <a:p>
            <a:r>
              <a:rPr lang="en-US" sz="3200" dirty="0"/>
              <a:t>PK Funding Source Required for Summer Submission</a:t>
            </a:r>
          </a:p>
        </p:txBody>
      </p:sp>
      <p:graphicFrame>
        <p:nvGraphicFramePr>
          <p:cNvPr id="4" name="Content Placeholder 3">
            <a:extLst>
              <a:ext uri="{FF2B5EF4-FFF2-40B4-BE49-F238E27FC236}">
                <a16:creationId xmlns:a16="http://schemas.microsoft.com/office/drawing/2014/main" id="{38AD2F31-ACAF-420A-BEF2-67C560630AD4}"/>
              </a:ext>
            </a:extLst>
          </p:cNvPr>
          <p:cNvGraphicFramePr>
            <a:graphicFrameLocks noGrp="1"/>
          </p:cNvGraphicFramePr>
          <p:nvPr>
            <p:ph idx="1"/>
          </p:nvPr>
        </p:nvGraphicFramePr>
        <p:xfrm>
          <a:off x="542260" y="1012731"/>
          <a:ext cx="8059479" cy="5222593"/>
        </p:xfrm>
        <a:graphic>
          <a:graphicData uri="http://schemas.openxmlformats.org/drawingml/2006/table">
            <a:tbl>
              <a:tblPr firstRow="1" firstCol="1" bandRow="1">
                <a:tableStyleId>{5C22544A-7EE6-4342-B048-85BDC9FD1C3A}</a:tableStyleId>
              </a:tblPr>
              <a:tblGrid>
                <a:gridCol w="872344">
                  <a:extLst>
                    <a:ext uri="{9D8B030D-6E8A-4147-A177-3AD203B41FA5}">
                      <a16:colId xmlns:a16="http://schemas.microsoft.com/office/drawing/2014/main" val="4163850929"/>
                    </a:ext>
                  </a:extLst>
                </a:gridCol>
                <a:gridCol w="889836">
                  <a:extLst>
                    <a:ext uri="{9D8B030D-6E8A-4147-A177-3AD203B41FA5}">
                      <a16:colId xmlns:a16="http://schemas.microsoft.com/office/drawing/2014/main" val="369011663"/>
                    </a:ext>
                  </a:extLst>
                </a:gridCol>
                <a:gridCol w="889836">
                  <a:extLst>
                    <a:ext uri="{9D8B030D-6E8A-4147-A177-3AD203B41FA5}">
                      <a16:colId xmlns:a16="http://schemas.microsoft.com/office/drawing/2014/main" val="1748845714"/>
                    </a:ext>
                  </a:extLst>
                </a:gridCol>
                <a:gridCol w="1675436">
                  <a:extLst>
                    <a:ext uri="{9D8B030D-6E8A-4147-A177-3AD203B41FA5}">
                      <a16:colId xmlns:a16="http://schemas.microsoft.com/office/drawing/2014/main" val="4136633906"/>
                    </a:ext>
                  </a:extLst>
                </a:gridCol>
                <a:gridCol w="1786269">
                  <a:extLst>
                    <a:ext uri="{9D8B030D-6E8A-4147-A177-3AD203B41FA5}">
                      <a16:colId xmlns:a16="http://schemas.microsoft.com/office/drawing/2014/main" val="1634965465"/>
                    </a:ext>
                  </a:extLst>
                </a:gridCol>
                <a:gridCol w="1945758">
                  <a:extLst>
                    <a:ext uri="{9D8B030D-6E8A-4147-A177-3AD203B41FA5}">
                      <a16:colId xmlns:a16="http://schemas.microsoft.com/office/drawing/2014/main" val="836737972"/>
                    </a:ext>
                  </a:extLst>
                </a:gridCol>
              </a:tblGrid>
              <a:tr h="776288">
                <a:tc>
                  <a:txBody>
                    <a:bodyPr/>
                    <a:lstStyle/>
                    <a:p>
                      <a:pPr marL="0" marR="0" algn="ctr">
                        <a:lnSpc>
                          <a:spcPct val="107000"/>
                        </a:lnSpc>
                        <a:spcBef>
                          <a:spcPts val="0"/>
                        </a:spcBef>
                        <a:spcAft>
                          <a:spcPts val="0"/>
                        </a:spcAft>
                      </a:pPr>
                      <a:r>
                        <a:rPr lang="en-US" sz="1400" dirty="0">
                          <a:effectLst/>
                        </a:rPr>
                        <a:t>PK Program Type 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lnSpc>
                          <a:spcPct val="107000"/>
                        </a:lnSpc>
                        <a:spcBef>
                          <a:spcPts val="0"/>
                        </a:spcBef>
                        <a:spcAft>
                          <a:spcPts val="0"/>
                        </a:spcAft>
                      </a:pPr>
                      <a:r>
                        <a:rPr lang="en-US" sz="1400" dirty="0">
                          <a:effectLst/>
                        </a:rPr>
                        <a:t>Half Day Student?</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lnSpc>
                          <a:spcPct val="107000"/>
                        </a:lnSpc>
                        <a:spcBef>
                          <a:spcPts val="0"/>
                        </a:spcBef>
                        <a:spcAft>
                          <a:spcPts val="0"/>
                        </a:spcAft>
                      </a:pPr>
                      <a:r>
                        <a:rPr lang="en-US" sz="1400" dirty="0">
                          <a:effectLst/>
                        </a:rPr>
                        <a:t>Full Day Student?</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lnSpc>
                          <a:spcPct val="107000"/>
                        </a:lnSpc>
                        <a:spcBef>
                          <a:spcPts val="0"/>
                        </a:spcBef>
                        <a:spcAft>
                          <a:spcPts val="0"/>
                        </a:spcAft>
                      </a:pPr>
                      <a:r>
                        <a:rPr lang="en-US" sz="1400" dirty="0">
                          <a:effectLst/>
                        </a:rPr>
                        <a:t>Primary PK Funding Source Reported?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lnSpc>
                          <a:spcPct val="107000"/>
                        </a:lnSpc>
                        <a:spcBef>
                          <a:spcPts val="0"/>
                        </a:spcBef>
                        <a:spcAft>
                          <a:spcPts val="0"/>
                        </a:spcAft>
                      </a:pPr>
                      <a:r>
                        <a:rPr lang="en-US" sz="1400" dirty="0">
                          <a:effectLst/>
                        </a:rPr>
                        <a:t>Secondary PK Funding Source Reported?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lnSpc>
                          <a:spcPct val="107000"/>
                        </a:lnSpc>
                        <a:spcBef>
                          <a:spcPts val="0"/>
                        </a:spcBef>
                        <a:spcAft>
                          <a:spcPts val="0"/>
                        </a:spcAft>
                      </a:pPr>
                      <a:r>
                        <a:rPr lang="en-US" sz="1400" dirty="0">
                          <a:effectLst/>
                        </a:rPr>
                        <a:t>Allowed values for PK Funding Source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extLst>
                  <a:ext uri="{0D108BD9-81ED-4DB2-BD59-A6C34878D82A}">
                    <a16:rowId xmlns:a16="http://schemas.microsoft.com/office/drawing/2014/main" val="1228582709"/>
                  </a:ext>
                </a:extLst>
              </a:tr>
              <a:tr h="510716">
                <a:tc>
                  <a:txBody>
                    <a:bodyPr/>
                    <a:lstStyle/>
                    <a:p>
                      <a:pPr marL="0" marR="0" algn="ctr">
                        <a:lnSpc>
                          <a:spcPct val="107000"/>
                        </a:lnSpc>
                        <a:spcBef>
                          <a:spcPts val="0"/>
                        </a:spcBef>
                        <a:spcAft>
                          <a:spcPts val="0"/>
                        </a:spcAft>
                      </a:pPr>
                      <a:r>
                        <a:rPr lang="en-US" sz="1400" dirty="0">
                          <a:effectLst/>
                        </a:rPr>
                        <a:t>01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nSpc>
                          <a:spcPct val="107000"/>
                        </a:lnSpc>
                        <a:spcBef>
                          <a:spcPts val="0"/>
                        </a:spcBef>
                        <a:spcAft>
                          <a:spcPts val="0"/>
                        </a:spcAft>
                      </a:pPr>
                      <a:r>
                        <a:rPr lang="en-US" sz="1400" dirty="0">
                          <a:effectLst/>
                        </a:rPr>
                        <a:t>N/A</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80449502"/>
                  </a:ext>
                </a:extLst>
              </a:tr>
              <a:tr h="548005">
                <a:tc>
                  <a:txBody>
                    <a:bodyPr/>
                    <a:lstStyle/>
                    <a:p>
                      <a:pPr marL="0" marR="0" algn="ctr">
                        <a:lnSpc>
                          <a:spcPct val="107000"/>
                        </a:lnSpc>
                        <a:spcBef>
                          <a:spcPts val="0"/>
                        </a:spcBef>
                        <a:spcAft>
                          <a:spcPts val="0"/>
                        </a:spcAft>
                      </a:pPr>
                      <a:r>
                        <a:rPr lang="en-US" sz="1400" dirty="0">
                          <a:effectLst/>
                        </a:rPr>
                        <a:t>02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 if additional funding sources apply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nSpc>
                          <a:spcPct val="107000"/>
                        </a:lnSpc>
                        <a:spcBef>
                          <a:spcPts val="0"/>
                        </a:spcBef>
                        <a:spcAft>
                          <a:spcPts val="0"/>
                        </a:spcAft>
                      </a:pPr>
                      <a:r>
                        <a:rPr lang="en-US" sz="1400" dirty="0">
                          <a:effectLst/>
                        </a:rPr>
                        <a:t>Any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536363155"/>
                  </a:ext>
                </a:extLst>
              </a:tr>
              <a:tr h="1232853">
                <a:tc>
                  <a:txBody>
                    <a:bodyPr/>
                    <a:lstStyle/>
                    <a:p>
                      <a:pPr marL="0" marR="0" algn="ctr">
                        <a:lnSpc>
                          <a:spcPct val="107000"/>
                        </a:lnSpc>
                        <a:spcBef>
                          <a:spcPts val="0"/>
                        </a:spcBef>
                        <a:spcAft>
                          <a:spcPts val="0"/>
                        </a:spcAft>
                      </a:pPr>
                      <a:r>
                        <a:rPr lang="en-US" sz="1400" dirty="0">
                          <a:effectLst/>
                        </a:rPr>
                        <a:t>02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 if additional funding sources apply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nSpc>
                          <a:spcPct val="107000"/>
                        </a:lnSpc>
                        <a:spcBef>
                          <a:spcPts val="0"/>
                        </a:spcBef>
                        <a:spcAft>
                          <a:spcPts val="0"/>
                        </a:spcAft>
                      </a:pPr>
                      <a:r>
                        <a:rPr lang="en-US" sz="1400" dirty="0">
                          <a:effectLst/>
                        </a:rPr>
                        <a:t>2 (Local district share funding)</a:t>
                      </a:r>
                    </a:p>
                    <a:p>
                      <a:pPr marL="0" marR="0">
                        <a:lnSpc>
                          <a:spcPct val="107000"/>
                        </a:lnSpc>
                        <a:spcBef>
                          <a:spcPts val="0"/>
                        </a:spcBef>
                        <a:spcAft>
                          <a:spcPts val="0"/>
                        </a:spcAft>
                      </a:pPr>
                      <a:r>
                        <a:rPr lang="en-US" sz="1400" dirty="0">
                          <a:effectLst/>
                        </a:rPr>
                        <a:t>4 (Federal funding)</a:t>
                      </a:r>
                    </a:p>
                    <a:p>
                      <a:pPr marL="0" marR="0">
                        <a:lnSpc>
                          <a:spcPct val="107000"/>
                        </a:lnSpc>
                        <a:spcBef>
                          <a:spcPts val="0"/>
                        </a:spcBef>
                        <a:spcAft>
                          <a:spcPts val="0"/>
                        </a:spcAft>
                      </a:pPr>
                      <a:r>
                        <a:rPr lang="en-US" sz="1400" dirty="0">
                          <a:effectLst/>
                        </a:rPr>
                        <a:t>5 (Early Education Allotment)</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290123832"/>
                  </a:ext>
                </a:extLst>
              </a:tr>
              <a:tr h="510716">
                <a:tc>
                  <a:txBody>
                    <a:bodyPr/>
                    <a:lstStyle/>
                    <a:p>
                      <a:pPr marL="0" marR="0" algn="ctr">
                        <a:lnSpc>
                          <a:spcPct val="107000"/>
                        </a:lnSpc>
                        <a:spcBef>
                          <a:spcPts val="0"/>
                        </a:spcBef>
                        <a:spcAft>
                          <a:spcPts val="0"/>
                        </a:spcAft>
                      </a:pPr>
                      <a:r>
                        <a:rPr lang="en-US" sz="1400" dirty="0">
                          <a:effectLst/>
                        </a:rPr>
                        <a:t>03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nSpc>
                          <a:spcPct val="107000"/>
                        </a:lnSpc>
                        <a:spcBef>
                          <a:spcPts val="0"/>
                        </a:spcBef>
                        <a:spcAft>
                          <a:spcPts val="0"/>
                        </a:spcAft>
                      </a:pPr>
                      <a:r>
                        <a:rPr lang="en-US" sz="1400" dirty="0">
                          <a:effectLst/>
                        </a:rPr>
                        <a:t>N/A</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920013267"/>
                  </a:ext>
                </a:extLst>
              </a:tr>
              <a:tr h="548005">
                <a:tc>
                  <a:txBody>
                    <a:bodyPr/>
                    <a:lstStyle/>
                    <a:p>
                      <a:pPr marL="0" marR="0" algn="ctr">
                        <a:lnSpc>
                          <a:spcPct val="107000"/>
                        </a:lnSpc>
                        <a:spcBef>
                          <a:spcPts val="0"/>
                        </a:spcBef>
                        <a:spcAft>
                          <a:spcPts val="0"/>
                        </a:spcAft>
                      </a:pPr>
                      <a:r>
                        <a:rPr lang="en-US" sz="1400" dirty="0">
                          <a:effectLst/>
                        </a:rPr>
                        <a:t>04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 if additional funding sources apply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nSpc>
                          <a:spcPct val="107000"/>
                        </a:lnSpc>
                        <a:spcBef>
                          <a:spcPts val="0"/>
                        </a:spcBef>
                        <a:spcAft>
                          <a:spcPts val="0"/>
                        </a:spcAft>
                      </a:pPr>
                      <a:r>
                        <a:rPr lang="en-US" sz="1400" dirty="0">
                          <a:effectLst/>
                        </a:rPr>
                        <a:t>Any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333856881"/>
                  </a:ext>
                </a:extLst>
              </a:tr>
              <a:tr h="548005">
                <a:tc>
                  <a:txBody>
                    <a:bodyPr/>
                    <a:lstStyle/>
                    <a:p>
                      <a:pPr marL="0" marR="0" algn="ctr">
                        <a:lnSpc>
                          <a:spcPct val="107000"/>
                        </a:lnSpc>
                        <a:spcBef>
                          <a:spcPts val="0"/>
                        </a:spcBef>
                        <a:spcAft>
                          <a:spcPts val="0"/>
                        </a:spcAft>
                      </a:pPr>
                      <a:r>
                        <a:rPr lang="en-US" sz="1400" dirty="0">
                          <a:effectLst/>
                        </a:rPr>
                        <a:t>04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 if additional funding sources apply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nSpc>
                          <a:spcPct val="107000"/>
                        </a:lnSpc>
                        <a:spcBef>
                          <a:spcPts val="0"/>
                        </a:spcBef>
                        <a:spcAft>
                          <a:spcPts val="0"/>
                        </a:spcAft>
                      </a:pPr>
                      <a:r>
                        <a:rPr lang="en-US" sz="1400" dirty="0">
                          <a:effectLst/>
                        </a:rPr>
                        <a:t>Any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479129226"/>
                  </a:ext>
                </a:extLst>
              </a:tr>
              <a:tr h="548005">
                <a:tc>
                  <a:txBody>
                    <a:bodyPr/>
                    <a:lstStyle/>
                    <a:p>
                      <a:pPr marL="0" marR="0" algn="ctr">
                        <a:lnSpc>
                          <a:spcPct val="107000"/>
                        </a:lnSpc>
                        <a:spcBef>
                          <a:spcPts val="0"/>
                        </a:spcBef>
                        <a:spcAft>
                          <a:spcPts val="0"/>
                        </a:spcAft>
                      </a:pPr>
                      <a:r>
                        <a:rPr lang="en-US" sz="1400" dirty="0">
                          <a:effectLst/>
                        </a:rPr>
                        <a:t>05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dirty="0">
                          <a:effectLst/>
                        </a:rPr>
                        <a:t>Yes, if additional funding sources apply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nSpc>
                          <a:spcPct val="107000"/>
                        </a:lnSpc>
                        <a:spcBef>
                          <a:spcPts val="0"/>
                        </a:spcBef>
                        <a:spcAft>
                          <a:spcPts val="0"/>
                        </a:spcAft>
                      </a:pPr>
                      <a:r>
                        <a:rPr lang="en-US" sz="1400" dirty="0">
                          <a:effectLst/>
                        </a:rPr>
                        <a:t>Any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796241209"/>
                  </a:ext>
                </a:extLst>
              </a:tr>
            </a:tbl>
          </a:graphicData>
        </a:graphic>
      </p:graphicFrame>
    </p:spTree>
    <p:extLst>
      <p:ext uri="{BB962C8B-B14F-4D97-AF65-F5344CB8AC3E}">
        <p14:creationId xmlns:p14="http://schemas.microsoft.com/office/powerpoint/2010/main" val="3575230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nvPr>
        </p:nvGraphicFramePr>
        <p:xfrm>
          <a:off x="350195" y="1611525"/>
          <a:ext cx="8443610" cy="45110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822960">
                <a:tc rowSpan="2">
                  <a:txBody>
                    <a:bodyPr/>
                    <a:lstStyle/>
                    <a:p>
                      <a:pPr marL="0" algn="l" defTabSz="914400" rtl="0" eaLnBrk="1" latinLnBrk="0" hangingPunct="1"/>
                      <a:r>
                        <a:rPr lang="en-US" sz="1400" kern="1200" dirty="0">
                          <a:solidFill>
                            <a:schemeClr val="dk1"/>
                          </a:solidFill>
                          <a:latin typeface="+mn-lt"/>
                          <a:ea typeface="+mn-ea"/>
                          <a:cs typeface="+mn-cs"/>
                        </a:rPr>
                        <a:t>40110-0174</a:t>
                      </a:r>
                    </a:p>
                  </a:txBody>
                  <a:tcPr/>
                </a:tc>
                <a:tc>
                  <a:txBody>
                    <a:bodyPr/>
                    <a:lstStyle/>
                    <a:p>
                      <a:r>
                        <a:rPr lang="en-US" sz="1400" dirty="0"/>
                        <a:t>If the last three digits of DISTRICT-ID are "960" (Private PK data), then ENTRY-GRADE-LEVEL-TYPE must be "Preschool/Prekindergarten", and PK-SCHOOL-TYPE must be "Other", </a:t>
                      </a:r>
                      <a:r>
                        <a:rPr lang="en-US" sz="1400" dirty="0">
                          <a:highlight>
                            <a:srgbClr val="FFFF00"/>
                          </a:highlight>
                        </a:rPr>
                        <a:t>"Non-Public Pre-K", </a:t>
                      </a:r>
                      <a:r>
                        <a:rPr lang="en-US" sz="1400" dirty="0"/>
                        <a:t>"Non-Public Pre-K Head Start", or "Non-Public Pre-K Licensed Child Care".</a:t>
                      </a:r>
                      <a:endParaRPr lang="en-US" sz="1400" dirty="0">
                        <a:highlight>
                          <a:srgbClr val="FFFF00"/>
                        </a:highlight>
                      </a:endParaRPr>
                    </a:p>
                  </a:txBody>
                  <a:tcPr/>
                </a:tc>
                <a:tc rowSpan="2">
                  <a:txBody>
                    <a:bodyPr/>
                    <a:lstStyle/>
                    <a:p>
                      <a:r>
                        <a:rPr lang="en-US" sz="1400" dirty="0"/>
                        <a:t>F</a:t>
                      </a:r>
                    </a:p>
                  </a:txBody>
                  <a:tcPr/>
                </a:tc>
                <a:tc rowSpan="2">
                  <a:txBody>
                    <a:bodyPr/>
                    <a:lstStyle/>
                    <a:p>
                      <a:r>
                        <a:rPr lang="en-US" sz="1400" dirty="0"/>
                        <a:t>ECDS-PK</a:t>
                      </a:r>
                    </a:p>
                  </a:txBody>
                  <a:tcPr/>
                </a:tc>
                <a:tc rowSpan="2">
                  <a:txBody>
                    <a:bodyPr/>
                    <a:lstStyle/>
                    <a:p>
                      <a:r>
                        <a:rPr lang="en-US" sz="1400" dirty="0"/>
                        <a:t>Campus</a:t>
                      </a:r>
                    </a:p>
                  </a:txBody>
                  <a:tcPr/>
                </a:tc>
                <a:extLst>
                  <a:ext uri="{0D108BD9-81ED-4DB2-BD59-A6C34878D82A}">
                    <a16:rowId xmlns:a16="http://schemas.microsoft.com/office/drawing/2014/main" val="3501745496"/>
                  </a:ext>
                </a:extLst>
              </a:tr>
              <a:tr h="822960">
                <a:tc vMerge="1">
                  <a:txBody>
                    <a:bodyPr/>
                    <a:lstStyle/>
                    <a:p>
                      <a:endParaRPr lang="en-US" sz="1200" dirty="0"/>
                    </a:p>
                  </a:txBody>
                  <a:tcPr/>
                </a:tc>
                <a:tc>
                  <a:txBody>
                    <a:bodyPr/>
                    <a:lstStyle/>
                    <a:p>
                      <a:r>
                        <a:rPr lang="en-US" sz="1400" kern="1200" dirty="0">
                          <a:solidFill>
                            <a:schemeClr val="dk1"/>
                          </a:solidFill>
                          <a:latin typeface="+mn-lt"/>
                          <a:ea typeface="+mn-ea"/>
                          <a:cs typeface="+mn-cs"/>
                        </a:rPr>
                        <a:t>For Private PK data, EntryGradeLevel must be "Preschool/Prekindergarten", and TX-PKSchoolType must be "Other", </a:t>
                      </a:r>
                      <a:r>
                        <a:rPr lang="en-US" sz="1400" kern="1200" dirty="0">
                          <a:solidFill>
                            <a:schemeClr val="dk1"/>
                          </a:solidFill>
                          <a:highlight>
                            <a:srgbClr val="FFFF00"/>
                          </a:highlight>
                          <a:latin typeface="+mn-lt"/>
                          <a:ea typeface="+mn-ea"/>
                          <a:cs typeface="+mn-cs"/>
                        </a:rPr>
                        <a:t>"Non-Public Pre-K", </a:t>
                      </a:r>
                      <a:r>
                        <a:rPr lang="en-US" sz="1400" kern="1200" dirty="0">
                          <a:solidFill>
                            <a:schemeClr val="dk1"/>
                          </a:solidFill>
                          <a:latin typeface="+mn-lt"/>
                          <a:ea typeface="+mn-ea"/>
                          <a:cs typeface="+mn-cs"/>
                        </a:rPr>
                        <a:t>"Non-Public Pre-K Head Start", or "Non-Public Pre-K Licensed Child Care"</a:t>
                      </a:r>
                      <a:endParaRPr lang="en-US" sz="1400" kern="1200" dirty="0">
                        <a:solidFill>
                          <a:schemeClr val="dk1"/>
                        </a:solidFill>
                        <a:highlight>
                          <a:srgbClr val="FFFF00"/>
                        </a:highlight>
                        <a:latin typeface="+mn-lt"/>
                        <a:ea typeface="+mn-ea"/>
                        <a:cs typeface="+mn-cs"/>
                      </a:endParaRP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640080">
                <a:tc rowSpan="2">
                  <a:txBody>
                    <a:bodyPr/>
                    <a:lstStyle/>
                    <a:p>
                      <a:r>
                        <a:rPr lang="en-US" sz="1400" dirty="0"/>
                        <a:t>40110-new2</a:t>
                      </a:r>
                    </a:p>
                    <a:p>
                      <a:r>
                        <a:rPr lang="en-US" sz="1400" dirty="0">
                          <a:highlight>
                            <a:srgbClr val="FFFF00"/>
                          </a:highlight>
                        </a:rPr>
                        <a:t>NEW</a:t>
                      </a:r>
                    </a:p>
                  </a:txBody>
                  <a:tcPr/>
                </a:tc>
                <a:tc>
                  <a:txBody>
                    <a:bodyPr/>
                    <a:lstStyle/>
                    <a:p>
                      <a:r>
                        <a:rPr lang="en-US" sz="1400" kern="1200" dirty="0">
                          <a:solidFill>
                            <a:schemeClr val="dk1"/>
                          </a:solidFill>
                          <a:latin typeface="+mn-lt"/>
                          <a:ea typeface="+mn-ea"/>
                          <a:cs typeface="+mn-cs"/>
                        </a:rPr>
                        <a:t>If ADA-ELIGIBILITY-CODE is "2" or "6", and PK-PROGRAM-TYPE-CODE is "02", then PRIMARY-PK-FUNDING-SOURCE-CODE must be “2”, “4”, or "5".</a:t>
                      </a:r>
                    </a:p>
                  </a:txBody>
                  <a:tcPr/>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1005840">
                <a:tc vMerge="1">
                  <a:txBody>
                    <a:bodyPr/>
                    <a:lstStyle/>
                    <a:p>
                      <a:endParaRPr lang="en-US" sz="1200" dirty="0"/>
                    </a:p>
                  </a:txBody>
                  <a:tcPr/>
                </a:tc>
                <a:tc>
                  <a:txBody>
                    <a:bodyPr/>
                    <a:lstStyle/>
                    <a:p>
                      <a:r>
                        <a:rPr lang="en-US" sz="1400" kern="1200" dirty="0">
                          <a:solidFill>
                            <a:schemeClr val="dk1"/>
                          </a:solidFill>
                          <a:latin typeface="+mn-lt"/>
                          <a:ea typeface="+mn-ea"/>
                          <a:cs typeface="+mn-cs"/>
                        </a:rPr>
                        <a:t>A student eligible for half-day attendance and participating in a prekindergarten program that provides instruction at least four hours each day, must be reported with a TX-PrimaryPKFundingSource of Local district share funding (2), Federal Funding (4), or the Early Education Allotment (5).</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A3B29C72-1AC6-4C80-8BD9-10297EEC9135}"/>
              </a:ext>
            </a:extLst>
          </p:cNvPr>
          <p:cNvSpPr/>
          <p:nvPr/>
        </p:nvSpPr>
        <p:spPr>
          <a:xfrm>
            <a:off x="348022" y="1103114"/>
            <a:ext cx="329263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Student - Enrollment Context Rules</a:t>
            </a:r>
          </a:p>
        </p:txBody>
      </p:sp>
    </p:spTree>
    <p:extLst>
      <p:ext uri="{BB962C8B-B14F-4D97-AF65-F5344CB8AC3E}">
        <p14:creationId xmlns:p14="http://schemas.microsoft.com/office/powerpoint/2010/main" val="138386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nvPr>
        </p:nvGraphicFramePr>
        <p:xfrm>
          <a:off x="348022" y="1620402"/>
          <a:ext cx="8443610" cy="408432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5720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640080">
                <a:tc rowSpan="2">
                  <a:txBody>
                    <a:bodyPr/>
                    <a:lstStyle/>
                    <a:p>
                      <a:pPr marL="0" algn="l" defTabSz="914400" rtl="0" eaLnBrk="1" latinLnBrk="0" hangingPunct="1"/>
                      <a:r>
                        <a:rPr lang="en-US" sz="1400" kern="1200" dirty="0">
                          <a:solidFill>
                            <a:schemeClr val="dk1"/>
                          </a:solidFill>
                          <a:latin typeface="+mn-lt"/>
                          <a:ea typeface="+mn-ea"/>
                          <a:cs typeface="+mn-cs"/>
                        </a:rPr>
                        <a:t>42400-new2</a:t>
                      </a:r>
                    </a:p>
                    <a:p>
                      <a:pPr marL="0" algn="l" defTabSz="914400" rtl="0" eaLnBrk="1" latinLnBrk="0" hangingPunct="1"/>
                      <a:r>
                        <a:rPr lang="en-US" sz="1400" kern="1200" dirty="0">
                          <a:solidFill>
                            <a:schemeClr val="dk1"/>
                          </a:solidFill>
                          <a:highlight>
                            <a:srgbClr val="FFFF00"/>
                          </a:highlight>
                          <a:latin typeface="+mn-lt"/>
                          <a:ea typeface="+mn-ea"/>
                          <a:cs typeface="+mn-cs"/>
                        </a:rPr>
                        <a:t>NEW</a:t>
                      </a:r>
                    </a:p>
                  </a:txBody>
                  <a:tcPr/>
                </a:tc>
                <a:tc>
                  <a:txBody>
                    <a:bodyPr/>
                    <a:lstStyle/>
                    <a:p>
                      <a:r>
                        <a:rPr lang="en-US" sz="1400" dirty="0"/>
                        <a:t>If TOTAL-ELIGIBLE-DAYS-PRESENT is greater than 0, and PK-PROGRAM-TYPE-CODE is "02", then PRIMARY-PK-FUNDING-SOURCE-CODE must be "2", "4", or "5".</a:t>
                      </a:r>
                      <a:endParaRPr lang="en-US" sz="1400" dirty="0">
                        <a:highlight>
                          <a:srgbClr val="FFFF00"/>
                        </a:highlight>
                      </a:endParaRPr>
                    </a:p>
                  </a:txBody>
                  <a:tcPr/>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1005840">
                <a:tc vMerge="1">
                  <a:txBody>
                    <a:bodyPr/>
                    <a:lstStyle/>
                    <a:p>
                      <a:endParaRPr lang="en-US" sz="1200" dirty="0"/>
                    </a:p>
                  </a:txBody>
                  <a:tcPr/>
                </a:tc>
                <a:tc>
                  <a:txBody>
                    <a:bodyPr/>
                    <a:lstStyle/>
                    <a:p>
                      <a:r>
                        <a:rPr lang="en-US" sz="1400" kern="1200" dirty="0">
                          <a:solidFill>
                            <a:schemeClr val="dk1"/>
                          </a:solidFill>
                          <a:latin typeface="+mn-lt"/>
                          <a:ea typeface="+mn-ea"/>
                          <a:cs typeface="+mn-cs"/>
                        </a:rPr>
                        <a:t>A student reported with TX-TotalEligibleDaysPresent and participating in a prekindergarten program that provides instruction at least four hours each day must be reported with a TX-PrimaryPKFunding Source of Local district share funding (2), Federal Funding (4), or the Early Education Allotment (5).</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640080">
                <a:tc rowSpan="2">
                  <a:txBody>
                    <a:bodyPr/>
                    <a:lstStyle/>
                    <a:p>
                      <a:r>
                        <a:rPr lang="en-US" sz="1400" dirty="0"/>
                        <a:t>42400-new3</a:t>
                      </a:r>
                    </a:p>
                    <a:p>
                      <a:r>
                        <a:rPr lang="en-US" sz="1400" dirty="0">
                          <a:highlight>
                            <a:srgbClr val="FFFF00"/>
                          </a:highlight>
                        </a:rPr>
                        <a:t>NEW</a:t>
                      </a:r>
                    </a:p>
                  </a:txBody>
                  <a:tcPr/>
                </a:tc>
                <a:tc>
                  <a:txBody>
                    <a:bodyPr/>
                    <a:lstStyle/>
                    <a:p>
                      <a:r>
                        <a:rPr lang="en-US" sz="1400" kern="1200" dirty="0">
                          <a:solidFill>
                            <a:schemeClr val="dk1"/>
                          </a:solidFill>
                          <a:latin typeface="+mn-lt"/>
                          <a:ea typeface="+mn-ea"/>
                          <a:cs typeface="+mn-cs"/>
                        </a:rPr>
                        <a:t>For a particular CAMPUS-ID-OF-ENROLLMENT, if the only values for PK-PROGRAM-TYPE-CODE are "01" or "04", then this campus should be reported with PK-FULL-DAY-WAIVER-INDICATOR-CODE of "1".</a:t>
                      </a:r>
                    </a:p>
                  </a:txBody>
                  <a:tcPr/>
                </a:tc>
                <a:tc rowSpan="2">
                  <a:txBody>
                    <a:bodyPr/>
                    <a:lstStyle/>
                    <a:p>
                      <a:r>
                        <a:rPr lang="en-US" sz="1400" dirty="0"/>
                        <a:t>S</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457200">
                <a:tc vMerge="1">
                  <a:txBody>
                    <a:bodyPr/>
                    <a:lstStyle/>
                    <a:p>
                      <a:endParaRPr lang="en-US" sz="1200" dirty="0"/>
                    </a:p>
                  </a:txBody>
                  <a:tcPr/>
                </a:tc>
                <a:tc>
                  <a:txBody>
                    <a:bodyPr/>
                    <a:lstStyle/>
                    <a:p>
                      <a:r>
                        <a:rPr lang="en-US" sz="1400" kern="1200" dirty="0">
                          <a:solidFill>
                            <a:schemeClr val="dk1"/>
                          </a:solidFill>
                          <a:latin typeface="+mn-lt"/>
                          <a:ea typeface="+mn-ea"/>
                          <a:cs typeface="+mn-cs"/>
                        </a:rPr>
                        <a:t>If a campus only reports PK students in a half-day program, then the campus should have received a waiver from offering a full-day program.</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A3B29C72-1AC6-4C80-8BD9-10297EEC9135}"/>
              </a:ext>
            </a:extLst>
          </p:cNvPr>
          <p:cNvSpPr/>
          <p:nvPr/>
        </p:nvSpPr>
        <p:spPr>
          <a:xfrm>
            <a:off x="348022" y="1103114"/>
            <a:ext cx="392883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Student - Basic Attendance Context Rules</a:t>
            </a:r>
          </a:p>
        </p:txBody>
      </p:sp>
    </p:spTree>
    <p:extLst>
      <p:ext uri="{BB962C8B-B14F-4D97-AF65-F5344CB8AC3E}">
        <p14:creationId xmlns:p14="http://schemas.microsoft.com/office/powerpoint/2010/main" val="216747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D73C-49D3-4CAB-B1F1-9910853EB53F}"/>
              </a:ext>
            </a:extLst>
          </p:cNvPr>
          <p:cNvSpPr>
            <a:spLocks noGrp="1"/>
          </p:cNvSpPr>
          <p:nvPr>
            <p:ph type="title"/>
          </p:nvPr>
        </p:nvSpPr>
        <p:spPr/>
        <p:txBody>
          <a:bodyPr/>
          <a:lstStyle/>
          <a:p>
            <a:r>
              <a:rPr lang="en-US" dirty="0"/>
              <a:t>SB 1679</a:t>
            </a:r>
          </a:p>
        </p:txBody>
      </p:sp>
      <p:sp>
        <p:nvSpPr>
          <p:cNvPr id="3" name="Content Placeholder 2">
            <a:extLst>
              <a:ext uri="{FF2B5EF4-FFF2-40B4-BE49-F238E27FC236}">
                <a16:creationId xmlns:a16="http://schemas.microsoft.com/office/drawing/2014/main" id="{21446C7A-217F-4AE4-9E5A-259731C1B29C}"/>
              </a:ext>
            </a:extLst>
          </p:cNvPr>
          <p:cNvSpPr>
            <a:spLocks noGrp="1"/>
          </p:cNvSpPr>
          <p:nvPr>
            <p:ph idx="1"/>
          </p:nvPr>
        </p:nvSpPr>
        <p:spPr/>
        <p:txBody>
          <a:bodyPr>
            <a:normAutofit/>
          </a:bodyPr>
          <a:lstStyle/>
          <a:p>
            <a:pPr marL="0" indent="0">
              <a:buNone/>
            </a:pPr>
            <a:r>
              <a:rPr lang="en-US" dirty="0"/>
              <a:t>SECTION 1.  Section 29.153, Education Code, is amended by adding Subsection (g) to read as follows:</a:t>
            </a:r>
          </a:p>
          <a:p>
            <a:pPr marL="457200" lvl="1" indent="0">
              <a:buNone/>
            </a:pPr>
            <a:endParaRPr lang="en-US" u="sng" dirty="0"/>
          </a:p>
          <a:p>
            <a:pPr marL="457200" lvl="1" indent="0">
              <a:buNone/>
            </a:pPr>
            <a:r>
              <a:rPr lang="en-US" u="sng" dirty="0"/>
              <a:t>(g)  A child who is eligible for enrollment in a prekindergarten class under Subsection (b) at the age of three and enrolls in a prekindergarten class at the age of three remains eligible for enrollment in a prekindergarten class for the following school year.</a:t>
            </a:r>
            <a:endParaRPr lang="en-US" dirty="0"/>
          </a:p>
          <a:p>
            <a:pPr marL="0" indent="0">
              <a:buNone/>
            </a:pPr>
            <a:endParaRPr lang="en-US" dirty="0"/>
          </a:p>
          <a:p>
            <a:pPr marL="0" indent="0">
              <a:buNone/>
            </a:pPr>
            <a:r>
              <a:rPr lang="en-US" dirty="0"/>
              <a:t>SECTION 2.  This Act applies beginning with the 2019-2020 school year.</a:t>
            </a:r>
          </a:p>
          <a:p>
            <a:pPr marL="0" indent="0">
              <a:buNone/>
            </a:pPr>
            <a:endParaRPr lang="en-US" dirty="0"/>
          </a:p>
        </p:txBody>
      </p:sp>
    </p:spTree>
    <p:extLst>
      <p:ext uri="{BB962C8B-B14F-4D97-AF65-F5344CB8AC3E}">
        <p14:creationId xmlns:p14="http://schemas.microsoft.com/office/powerpoint/2010/main" val="3975908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a:xfrm>
            <a:off x="554477" y="44380"/>
            <a:ext cx="7392933" cy="793820"/>
          </a:xfrm>
        </p:spPr>
        <p:txBody>
          <a:bodyPr>
            <a:normAutofit/>
          </a:bodyPr>
          <a:lstStyle/>
          <a:p>
            <a:r>
              <a:rPr lang="en-US" sz="3600" dirty="0"/>
              <a:t>PK-ELIGIBLE-PREVIOUS-YEAR-INDICATOR-CODE</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a:xfrm>
            <a:off x="628650" y="951504"/>
            <a:ext cx="7886700" cy="4954992"/>
          </a:xfrm>
        </p:spPr>
        <p:txBody>
          <a:bodyPr>
            <a:normAutofit/>
          </a:bodyPr>
          <a:lstStyle/>
          <a:p>
            <a:r>
              <a:rPr lang="en-US" sz="2400" dirty="0"/>
              <a:t>PK-ELIGIBLE-PREVIOUS-YEAR-INDICATOR-CODE (E1649) is added to the StudentExtension complex type to be collected in the PEIMS Fall and Summer Submissions.</a:t>
            </a:r>
          </a:p>
          <a:p>
            <a:r>
              <a:rPr lang="en-US" sz="2400" dirty="0"/>
              <a:t>Definition: PK-ELIGIBLE-PREVIOUS-YEAR-INDICATOR-CODE indicates whether a four-year-old student is eligible for enrollment in a prekindergarten class because they were eligible for enrollment at the age of three in the previous school year.</a:t>
            </a:r>
          </a:p>
          <a:p>
            <a:r>
              <a:rPr lang="en-US" sz="2400" dirty="0"/>
              <a:t>This indicator should only be used to indicate a student is eligible for PK if they do not meet any other eligibility criterion (i.e. LEP/EL, Economically Disadvantaged, Military Connected, Foster Care, Homeless, Child of a person awarded the Star of Texas Award.)</a:t>
            </a:r>
          </a:p>
          <a:p>
            <a:endParaRPr lang="en-US" dirty="0"/>
          </a:p>
          <a:p>
            <a:endParaRPr lang="en-US" dirty="0"/>
          </a:p>
        </p:txBody>
      </p:sp>
    </p:spTree>
    <p:extLst>
      <p:ext uri="{BB962C8B-B14F-4D97-AF65-F5344CB8AC3E}">
        <p14:creationId xmlns:p14="http://schemas.microsoft.com/office/powerpoint/2010/main" val="3997413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515567" y="44380"/>
            <a:ext cx="7431844" cy="793820"/>
          </a:xfrm>
        </p:spPr>
        <p:txBody>
          <a:bodyPr>
            <a:noAutofit/>
          </a:bodyPr>
          <a:lstStyle/>
          <a:p>
            <a:r>
              <a:rPr lang="en-US" sz="3600" dirty="0"/>
              <a:t>PK-ELIGIBLE-PREVIOUS-YEAR-INDICATOR-CODE</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p:txBody>
          <a:bodyPr/>
          <a:lstStyle/>
          <a:p>
            <a:r>
              <a:rPr lang="en-US" b="1" dirty="0"/>
              <a:t>Element ID: </a:t>
            </a:r>
            <a:r>
              <a:rPr lang="en-US" dirty="0"/>
              <a:t>E1649</a:t>
            </a:r>
          </a:p>
          <a:p>
            <a:r>
              <a:rPr lang="en-US" b="1" dirty="0"/>
              <a:t>Data Element: </a:t>
            </a:r>
            <a:r>
              <a:rPr lang="en-US" dirty="0"/>
              <a:t>PK-ELIGIBLE-PREVIOUS-YEAR-INDICATOR-CODE</a:t>
            </a:r>
          </a:p>
          <a:p>
            <a:r>
              <a:rPr lang="en-US" b="1" dirty="0"/>
              <a:t>XML Name: </a:t>
            </a:r>
            <a:r>
              <a:rPr lang="en-US" dirty="0"/>
              <a:t>TX-PKEligiblePreviousYear</a:t>
            </a:r>
          </a:p>
          <a:p>
            <a:r>
              <a:rPr lang="en-US" b="1" dirty="0"/>
              <a:t>Code Table ID: </a:t>
            </a:r>
            <a:r>
              <a:rPr lang="en-US" dirty="0"/>
              <a:t>C088</a:t>
            </a:r>
          </a:p>
          <a:p>
            <a:r>
              <a:rPr lang="en-US" b="1" dirty="0"/>
              <a:t>Length: </a:t>
            </a:r>
            <a:r>
              <a:rPr lang="en-US" dirty="0"/>
              <a:t>1</a:t>
            </a:r>
          </a:p>
          <a:p>
            <a:r>
              <a:rPr lang="en-US" b="1" dirty="0"/>
              <a:t>Data Type: </a:t>
            </a:r>
            <a:r>
              <a:rPr lang="en-US" dirty="0"/>
              <a:t>Coded</a:t>
            </a:r>
          </a:p>
          <a:p>
            <a:r>
              <a:rPr lang="en-US" b="1" dirty="0"/>
              <a:t>Pattern: #</a:t>
            </a:r>
            <a:endParaRPr lang="en-US" dirty="0"/>
          </a:p>
          <a:p>
            <a:r>
              <a:rPr lang="en-US" b="1" dirty="0"/>
              <a:t>Submission: </a:t>
            </a:r>
            <a:r>
              <a:rPr lang="en-US" dirty="0"/>
              <a:t>3</a:t>
            </a:r>
          </a:p>
          <a:p>
            <a:r>
              <a:rPr lang="en-US" b="1" dirty="0"/>
              <a:t>Mandatory:</a:t>
            </a:r>
            <a:r>
              <a:rPr lang="en-US" dirty="0"/>
              <a:t> No</a:t>
            </a:r>
          </a:p>
          <a:p>
            <a:endParaRPr lang="en-US" dirty="0"/>
          </a:p>
        </p:txBody>
      </p:sp>
    </p:spTree>
    <p:extLst>
      <p:ext uri="{BB962C8B-B14F-4D97-AF65-F5344CB8AC3E}">
        <p14:creationId xmlns:p14="http://schemas.microsoft.com/office/powerpoint/2010/main" val="2431541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nvPr>
        </p:nvGraphicFramePr>
        <p:xfrm>
          <a:off x="350195" y="1519246"/>
          <a:ext cx="8443610" cy="46634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57200">
                <a:tc>
                  <a:txBody>
                    <a:bodyPr/>
                    <a:lstStyle/>
                    <a:p>
                      <a:r>
                        <a:rPr lang="en-US" sz="1200" dirty="0"/>
                        <a:t>Rule</a:t>
                      </a:r>
                    </a:p>
                  </a:txBody>
                  <a:tcPr/>
                </a:tc>
                <a:tc>
                  <a:txBody>
                    <a:bodyPr/>
                    <a:lstStyle/>
                    <a:p>
                      <a:r>
                        <a:rPr lang="en-US" sz="1200" dirty="0"/>
                        <a:t>Text/Meaning</a:t>
                      </a:r>
                    </a:p>
                  </a:txBody>
                  <a:tcPr/>
                </a:tc>
                <a:tc>
                  <a:txBody>
                    <a:bodyPr/>
                    <a:lstStyle/>
                    <a:p>
                      <a:r>
                        <a:rPr lang="en-US" sz="1200" dirty="0"/>
                        <a:t>Level</a:t>
                      </a:r>
                    </a:p>
                  </a:txBody>
                  <a:tcPr/>
                </a:tc>
                <a:tc>
                  <a:txBody>
                    <a:bodyPr/>
                    <a:lstStyle/>
                    <a:p>
                      <a:r>
                        <a:rPr lang="en-US" sz="1200" dirty="0"/>
                        <a:t>PEIMS </a:t>
                      </a:r>
                    </a:p>
                    <a:p>
                      <a:r>
                        <a:rPr lang="en-US" sz="1200" dirty="0"/>
                        <a:t>Submission</a:t>
                      </a:r>
                    </a:p>
                  </a:txBody>
                  <a:tcPr/>
                </a:tc>
                <a:tc>
                  <a:txBody>
                    <a:bodyPr/>
                    <a:lstStyle/>
                    <a:p>
                      <a:r>
                        <a:rPr lang="en-US" sz="1200" dirty="0"/>
                        <a:t>Applies to:</a:t>
                      </a:r>
                    </a:p>
                  </a:txBody>
                  <a:tcPr/>
                </a:tc>
                <a:extLst>
                  <a:ext uri="{0D108BD9-81ED-4DB2-BD59-A6C34878D82A}">
                    <a16:rowId xmlns:a16="http://schemas.microsoft.com/office/drawing/2014/main" val="796988387"/>
                  </a:ext>
                </a:extLst>
              </a:tr>
              <a:tr h="1371600">
                <a:tc rowSpan="2">
                  <a:txBody>
                    <a:bodyPr/>
                    <a:lstStyle/>
                    <a:p>
                      <a:pPr marL="0" algn="l" defTabSz="914400" rtl="0" eaLnBrk="1" latinLnBrk="0" hangingPunct="1"/>
                      <a:r>
                        <a:rPr lang="en-US" sz="1200" kern="1200" dirty="0">
                          <a:solidFill>
                            <a:schemeClr val="dk1"/>
                          </a:solidFill>
                          <a:latin typeface="+mn-lt"/>
                          <a:ea typeface="+mn-ea"/>
                          <a:cs typeface="+mn-cs"/>
                        </a:rPr>
                        <a:t>40100-0109</a:t>
                      </a:r>
                    </a:p>
                  </a:txBody>
                  <a:tcPr/>
                </a:tc>
                <a:tc>
                  <a:txBody>
                    <a:bodyPr/>
                    <a:lstStyle/>
                    <a:p>
                      <a:r>
                        <a:rPr lang="en-US" sz="1200" dirty="0"/>
                        <a:t>If GRADE-LEVEL-CODE is "PK" and ADA-ELIGIBILITY-CODE is "1", "2", "3", or "6", then either LEP-INDICATOR-CODE must be "1", ECONOMIC-DISADVANTAGE-CODE must be "01", "02", or "99", MILITARY-CONNECTED-STUDENT-CODE must be "4", FOSTER-CARE-INDICATOR-CODE must be "1" or "2", HOMELESS-STATUS-CODE must be a value other than "0", STAR-OF-TEXAS-INDICATOR-CODE must be "1", or </a:t>
                      </a:r>
                      <a:r>
                        <a:rPr lang="en-US" sz="1200" dirty="0">
                          <a:highlight>
                            <a:srgbClr val="FFFF00"/>
                          </a:highlight>
                        </a:rPr>
                        <a:t>PK-ELIGIBLE-PREVIOUS-YEAR-INDICATOR-CODE must be "1".</a:t>
                      </a:r>
                    </a:p>
                  </a:txBody>
                  <a:tcPr/>
                </a:tc>
                <a:tc rowSpan="2">
                  <a:txBody>
                    <a:bodyPr/>
                    <a:lstStyle/>
                    <a:p>
                      <a:r>
                        <a:rPr lang="en-US" sz="1200" dirty="0"/>
                        <a:t>F</a:t>
                      </a:r>
                    </a:p>
                  </a:txBody>
                  <a:tcPr/>
                </a:tc>
                <a:tc rowSpan="2">
                  <a:txBody>
                    <a:bodyPr/>
                    <a:lstStyle/>
                    <a:p>
                      <a:r>
                        <a:rPr lang="en-US" sz="1200" dirty="0"/>
                        <a:t>1</a:t>
                      </a:r>
                    </a:p>
                  </a:txBody>
                  <a:tcPr/>
                </a:tc>
                <a:tc rowSpan="2">
                  <a:txBody>
                    <a:bodyPr/>
                    <a:lstStyle/>
                    <a:p>
                      <a:r>
                        <a:rPr lang="en-US" sz="1200" dirty="0"/>
                        <a:t>District, </a:t>
                      </a:r>
                    </a:p>
                    <a:p>
                      <a:r>
                        <a:rPr lang="en-US" sz="1200" dirty="0"/>
                        <a:t>Campus,</a:t>
                      </a:r>
                    </a:p>
                    <a:p>
                      <a:r>
                        <a:rPr lang="en-US" sz="1200" dirty="0"/>
                        <a:t>Charter</a:t>
                      </a:r>
                    </a:p>
                  </a:txBody>
                  <a:tcPr/>
                </a:tc>
                <a:extLst>
                  <a:ext uri="{0D108BD9-81ED-4DB2-BD59-A6C34878D82A}">
                    <a16:rowId xmlns:a16="http://schemas.microsoft.com/office/drawing/2014/main" val="3501745496"/>
                  </a:ext>
                </a:extLst>
              </a:tr>
              <a:tr h="1005840">
                <a:tc vMerge="1">
                  <a:txBody>
                    <a:bodyPr/>
                    <a:lstStyle/>
                    <a:p>
                      <a:endParaRPr lang="en-US" sz="1200" dirty="0"/>
                    </a:p>
                  </a:txBody>
                  <a:tcPr/>
                </a:tc>
                <a:tc>
                  <a:txBody>
                    <a:bodyPr/>
                    <a:lstStyle/>
                    <a:p>
                      <a:r>
                        <a:rPr lang="en-US" sz="1200" kern="1200" dirty="0">
                          <a:solidFill>
                            <a:schemeClr val="dk1"/>
                          </a:solidFill>
                          <a:latin typeface="+mn-lt"/>
                          <a:ea typeface="+mn-ea"/>
                          <a:cs typeface="+mn-cs"/>
                        </a:rPr>
                        <a:t>A student that is enrolled in "PK" as an eligible student must be reported as one or more of the following: LEP/English learner (EL), economically disadvantaged, military connected, a current or former foster care child, homeless, the child of a Star of Texas Award recipient, </a:t>
                      </a:r>
                      <a:r>
                        <a:rPr lang="en-US" sz="1200" kern="1200" dirty="0">
                          <a:solidFill>
                            <a:schemeClr val="dk1"/>
                          </a:solidFill>
                          <a:highlight>
                            <a:srgbClr val="FFFF00"/>
                          </a:highlight>
                          <a:latin typeface="+mn-lt"/>
                          <a:ea typeface="+mn-ea"/>
                          <a:cs typeface="+mn-cs"/>
                        </a:rPr>
                        <a:t>or eligible for enrollment at the age of three in the previous school year.</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1371600">
                <a:tc rowSpan="2">
                  <a:txBody>
                    <a:bodyPr/>
                    <a:lstStyle/>
                    <a:p>
                      <a:r>
                        <a:rPr lang="en-US" sz="1200" dirty="0"/>
                        <a:t>40100-new1</a:t>
                      </a:r>
                    </a:p>
                    <a:p>
                      <a:r>
                        <a:rPr lang="en-US" sz="1200" dirty="0">
                          <a:highlight>
                            <a:srgbClr val="FFFF00"/>
                          </a:highlight>
                        </a:rPr>
                        <a:t>NEW</a:t>
                      </a:r>
                    </a:p>
                  </a:txBody>
                  <a:tcPr/>
                </a:tc>
                <a:tc>
                  <a:txBody>
                    <a:bodyPr/>
                    <a:lstStyle/>
                    <a:p>
                      <a:r>
                        <a:rPr lang="en-US" sz="1200" kern="1200" dirty="0">
                          <a:solidFill>
                            <a:schemeClr val="dk1"/>
                          </a:solidFill>
                          <a:latin typeface="+mn-lt"/>
                          <a:ea typeface="+mn-ea"/>
                          <a:cs typeface="+mn-cs"/>
                        </a:rPr>
                        <a:t>If GRADE-LEVEL-CODE is "PK", and ADA-ELIGIBILITY-CODE is "1", "2", "3", or "6", and either LEP-INDICATOR-CODE is "1", or ECONOMIC-DISADVANTAGE-CODE is a value other than "00", or MILITARY-CONNECTED-STUDENT-CODE is "4", or FOSTER-CARE-INDICATOR-CODE is a value other than "0", or HOMELESS-STATUS-CODE is a value other than "0", or STAR-OF-TEXAS-INDICATOR-CODE is "1", then PK-ELIGIBLE-PREVIOUS-YEAR-INDICATOR-CODE must be "0".</a:t>
                      </a:r>
                    </a:p>
                  </a:txBody>
                  <a:tcPr/>
                </a:tc>
                <a:tc rowSpan="2">
                  <a:txBody>
                    <a:bodyPr/>
                    <a:lstStyle/>
                    <a:p>
                      <a:r>
                        <a:rPr lang="en-US" sz="1200" dirty="0"/>
                        <a:t>F</a:t>
                      </a:r>
                    </a:p>
                  </a:txBody>
                  <a:tcPr/>
                </a:tc>
                <a:tc rowSpan="2">
                  <a:txBody>
                    <a:bodyPr/>
                    <a:lstStyle/>
                    <a:p>
                      <a:r>
                        <a:rPr lang="en-US" sz="1200" dirty="0"/>
                        <a:t>1</a:t>
                      </a:r>
                    </a:p>
                  </a:txBody>
                  <a:tcPr/>
                </a:tc>
                <a:tc rowSpan="2">
                  <a:txBody>
                    <a:bodyPr/>
                    <a:lstStyle/>
                    <a:p>
                      <a:r>
                        <a:rPr lang="en-US" sz="1200" dirty="0"/>
                        <a:t>District, </a:t>
                      </a:r>
                    </a:p>
                    <a:p>
                      <a:r>
                        <a:rPr lang="en-US" sz="1200" dirty="0"/>
                        <a:t>Campus,</a:t>
                      </a:r>
                    </a:p>
                    <a:p>
                      <a:r>
                        <a:rPr lang="en-US" sz="1200" dirty="0"/>
                        <a:t>Charter</a:t>
                      </a:r>
                    </a:p>
                    <a:p>
                      <a:endParaRPr lang="en-US" sz="1200" dirty="0"/>
                    </a:p>
                  </a:txBody>
                  <a:tcPr/>
                </a:tc>
                <a:extLst>
                  <a:ext uri="{0D108BD9-81ED-4DB2-BD59-A6C34878D82A}">
                    <a16:rowId xmlns:a16="http://schemas.microsoft.com/office/drawing/2014/main" val="840698305"/>
                  </a:ext>
                </a:extLst>
              </a:tr>
              <a:tr h="457200">
                <a:tc vMerge="1">
                  <a:txBody>
                    <a:bodyPr/>
                    <a:lstStyle/>
                    <a:p>
                      <a:endParaRPr lang="en-US" sz="1200" dirty="0"/>
                    </a:p>
                  </a:txBody>
                  <a:tcPr/>
                </a:tc>
                <a:tc>
                  <a:txBody>
                    <a:bodyPr/>
                    <a:lstStyle/>
                    <a:p>
                      <a:r>
                        <a:rPr lang="en-US" sz="1200" kern="1200" dirty="0">
                          <a:solidFill>
                            <a:schemeClr val="dk1"/>
                          </a:solidFill>
                          <a:latin typeface="+mn-lt"/>
                          <a:ea typeface="+mn-ea"/>
                          <a:cs typeface="+mn-cs"/>
                        </a:rPr>
                        <a:t>TX-PKEligiblePreviousYear may only be used if the PK student is not eligible for funding through any other eligibility criteria.</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A3B29C72-1AC6-4C80-8BD9-10297EEC9135}"/>
              </a:ext>
            </a:extLst>
          </p:cNvPr>
          <p:cNvSpPr/>
          <p:nvPr/>
        </p:nvSpPr>
        <p:spPr>
          <a:xfrm>
            <a:off x="350195" y="994057"/>
            <a:ext cx="392242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Student - Basic Information Context Rules</a:t>
            </a:r>
          </a:p>
        </p:txBody>
      </p:sp>
    </p:spTree>
    <p:extLst>
      <p:ext uri="{BB962C8B-B14F-4D97-AF65-F5344CB8AC3E}">
        <p14:creationId xmlns:p14="http://schemas.microsoft.com/office/powerpoint/2010/main" val="366269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C26D6-886D-4A7D-9C64-7CB453DD572C}"/>
              </a:ext>
            </a:extLst>
          </p:cNvPr>
          <p:cNvSpPr>
            <a:spLocks noGrp="1"/>
          </p:cNvSpPr>
          <p:nvPr>
            <p:ph type="title"/>
          </p:nvPr>
        </p:nvSpPr>
        <p:spPr/>
        <p:txBody>
          <a:bodyPr/>
          <a:lstStyle/>
          <a:p>
            <a:r>
              <a:rPr lang="en-US" dirty="0"/>
              <a:t>Background</a:t>
            </a:r>
          </a:p>
        </p:txBody>
      </p:sp>
      <p:sp>
        <p:nvSpPr>
          <p:cNvPr id="3" name="TextBox 2">
            <a:extLst>
              <a:ext uri="{FF2B5EF4-FFF2-40B4-BE49-F238E27FC236}">
                <a16:creationId xmlns:a16="http://schemas.microsoft.com/office/drawing/2014/main" id="{2FADFA1C-AB2E-4C40-936F-E36B592A131C}"/>
              </a:ext>
            </a:extLst>
          </p:cNvPr>
          <p:cNvSpPr txBox="1"/>
          <p:nvPr/>
        </p:nvSpPr>
        <p:spPr>
          <a:xfrm>
            <a:off x="621897" y="1130531"/>
            <a:ext cx="7900205"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Under </a:t>
            </a:r>
            <a:r>
              <a:rPr lang="en-US" sz="2800" dirty="0">
                <a:hlinkClick r:id="rId2"/>
              </a:rPr>
              <a:t>HB 3</a:t>
            </a:r>
            <a:r>
              <a:rPr lang="en-US" sz="2800" dirty="0"/>
              <a:t>, Section 1.028, the Compensatory Education Allotment was modified to establish weighted funding based on the census block in which an economically disadvantaged student resides.  </a:t>
            </a:r>
          </a:p>
          <a:p>
            <a:endParaRPr lang="en-US" sz="2800" dirty="0"/>
          </a:p>
          <a:p>
            <a:pPr marL="457200" indent="-457200">
              <a:buFont typeface="Arial" panose="020B0604020202020204" pitchFamily="34" charset="0"/>
              <a:buChar char="•"/>
            </a:pPr>
            <a:r>
              <a:rPr lang="en-US" sz="2800" dirty="0"/>
              <a:t>LEAs are required to report the census block group in which each enrolled student who is economically disadvantaged resides.</a:t>
            </a:r>
          </a:p>
        </p:txBody>
      </p:sp>
    </p:spTree>
    <p:extLst>
      <p:ext uri="{BB962C8B-B14F-4D97-AF65-F5344CB8AC3E}">
        <p14:creationId xmlns:p14="http://schemas.microsoft.com/office/powerpoint/2010/main" val="1026211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nvPr>
        </p:nvGraphicFramePr>
        <p:xfrm>
          <a:off x="350195" y="1519246"/>
          <a:ext cx="8443610" cy="188976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5720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640080">
                <a:tc rowSpan="2">
                  <a:txBody>
                    <a:bodyPr/>
                    <a:lstStyle/>
                    <a:p>
                      <a:r>
                        <a:rPr lang="en-US" sz="1400" dirty="0"/>
                        <a:t>40100-new2</a:t>
                      </a:r>
                    </a:p>
                    <a:p>
                      <a:r>
                        <a:rPr lang="en-US" sz="1400" dirty="0">
                          <a:highlight>
                            <a:srgbClr val="FFFF00"/>
                          </a:highlight>
                        </a:rPr>
                        <a:t>NEW</a:t>
                      </a:r>
                    </a:p>
                  </a:txBody>
                  <a:tcPr/>
                </a:tc>
                <a:tc>
                  <a:txBody>
                    <a:bodyPr/>
                    <a:lstStyle/>
                    <a:p>
                      <a:r>
                        <a:rPr lang="en-US" sz="1400" kern="1200" dirty="0">
                          <a:solidFill>
                            <a:schemeClr val="dk1"/>
                          </a:solidFill>
                          <a:effectLst/>
                          <a:latin typeface="+mn-lt"/>
                          <a:ea typeface="+mn-ea"/>
                          <a:cs typeface="+mn-cs"/>
                        </a:rPr>
                        <a:t>If PK-ELIGIBLE-PREVIOUS-YEAR-INDICATOR-CODE is “1”, then September 1 age must be 4.</a:t>
                      </a:r>
                      <a:endParaRPr lang="en-US" sz="1400" kern="1200" dirty="0">
                        <a:solidFill>
                          <a:schemeClr val="dk1"/>
                        </a:solidFill>
                        <a:latin typeface="+mn-lt"/>
                        <a:ea typeface="+mn-ea"/>
                        <a:cs typeface="+mn-cs"/>
                      </a:endParaRPr>
                    </a:p>
                  </a:txBody>
                  <a:tcPr/>
                </a:tc>
                <a:tc rowSpan="2">
                  <a:txBody>
                    <a:bodyPr/>
                    <a:lstStyle/>
                    <a:p>
                      <a:r>
                        <a:rPr lang="en-US" sz="1400" dirty="0"/>
                        <a:t>F</a:t>
                      </a:r>
                    </a:p>
                  </a:txBody>
                  <a:tcPr/>
                </a:tc>
                <a:tc rowSpan="2">
                  <a:txBody>
                    <a:bodyPr/>
                    <a:lstStyle/>
                    <a:p>
                      <a:r>
                        <a:rPr lang="en-US" sz="1400" dirty="0"/>
                        <a:t>1, 3</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457200">
                <a:tc vMerge="1">
                  <a:txBody>
                    <a:bodyPr/>
                    <a:lstStyle/>
                    <a:p>
                      <a:endParaRPr lang="en-US" sz="1200" dirty="0"/>
                    </a:p>
                  </a:txBody>
                  <a:tcPr/>
                </a:tc>
                <a:tc>
                  <a:txBody>
                    <a:bodyPr/>
                    <a:lstStyle/>
                    <a:p>
                      <a:r>
                        <a:rPr lang="en-US" sz="1400" kern="1200" dirty="0">
                          <a:solidFill>
                            <a:schemeClr val="dk1"/>
                          </a:solidFill>
                          <a:effectLst/>
                          <a:latin typeface="+mn-lt"/>
                          <a:ea typeface="+mn-ea"/>
                          <a:cs typeface="+mn-cs"/>
                        </a:rPr>
                        <a:t>A student eligible for PK because they were eligible in the previous school year at age 3 must be 4 years old on September 1.</a:t>
                      </a:r>
                      <a:endParaRPr lang="en-US" sz="1400" kern="1200" dirty="0">
                        <a:solidFill>
                          <a:schemeClr val="dk1"/>
                        </a:solidFill>
                        <a:latin typeface="+mn-lt"/>
                        <a:ea typeface="+mn-ea"/>
                        <a:cs typeface="+mn-cs"/>
                      </a:endParaRP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A3B29C72-1AC6-4C80-8BD9-10297EEC9135}"/>
              </a:ext>
            </a:extLst>
          </p:cNvPr>
          <p:cNvSpPr/>
          <p:nvPr/>
        </p:nvSpPr>
        <p:spPr>
          <a:xfrm>
            <a:off x="350195" y="994057"/>
            <a:ext cx="489563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Student - Basic Information Context Rules, continued</a:t>
            </a:r>
          </a:p>
        </p:txBody>
      </p:sp>
      <p:sp>
        <p:nvSpPr>
          <p:cNvPr id="5" name="Rectangle 4">
            <a:extLst>
              <a:ext uri="{FF2B5EF4-FFF2-40B4-BE49-F238E27FC236}">
                <a16:creationId xmlns:a16="http://schemas.microsoft.com/office/drawing/2014/main" id="{FCCD07F2-998A-40E8-914A-A06DE7AAEF5D}"/>
              </a:ext>
            </a:extLst>
          </p:cNvPr>
          <p:cNvSpPr/>
          <p:nvPr/>
        </p:nvSpPr>
        <p:spPr>
          <a:xfrm>
            <a:off x="350195" y="3984134"/>
            <a:ext cx="8443610" cy="64633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The new PK-ELIGIBLE-PREVIOUS-YEAR-INDICATOR-CODE may only be used for students who are 4 years of age on September 1 of the school year.</a:t>
            </a:r>
          </a:p>
        </p:txBody>
      </p:sp>
    </p:spTree>
    <p:extLst>
      <p:ext uri="{BB962C8B-B14F-4D97-AF65-F5344CB8AC3E}">
        <p14:creationId xmlns:p14="http://schemas.microsoft.com/office/powerpoint/2010/main" val="2290562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nvPr>
        </p:nvGraphicFramePr>
        <p:xfrm>
          <a:off x="348022" y="1620402"/>
          <a:ext cx="8443610" cy="46634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57200">
                <a:tc>
                  <a:txBody>
                    <a:bodyPr/>
                    <a:lstStyle/>
                    <a:p>
                      <a:r>
                        <a:rPr lang="en-US" sz="1200" dirty="0"/>
                        <a:t>Rule</a:t>
                      </a:r>
                    </a:p>
                  </a:txBody>
                  <a:tcPr/>
                </a:tc>
                <a:tc>
                  <a:txBody>
                    <a:bodyPr/>
                    <a:lstStyle/>
                    <a:p>
                      <a:r>
                        <a:rPr lang="en-US" sz="1200" dirty="0"/>
                        <a:t>Text/Meaning</a:t>
                      </a:r>
                    </a:p>
                  </a:txBody>
                  <a:tcPr/>
                </a:tc>
                <a:tc>
                  <a:txBody>
                    <a:bodyPr/>
                    <a:lstStyle/>
                    <a:p>
                      <a:r>
                        <a:rPr lang="en-US" sz="1200" dirty="0"/>
                        <a:t>Level</a:t>
                      </a:r>
                    </a:p>
                  </a:txBody>
                  <a:tcPr/>
                </a:tc>
                <a:tc>
                  <a:txBody>
                    <a:bodyPr/>
                    <a:lstStyle/>
                    <a:p>
                      <a:r>
                        <a:rPr lang="en-US" sz="1200" dirty="0"/>
                        <a:t>PEIMS</a:t>
                      </a:r>
                    </a:p>
                    <a:p>
                      <a:r>
                        <a:rPr lang="en-US" sz="1200" dirty="0"/>
                        <a:t>Submission</a:t>
                      </a:r>
                    </a:p>
                  </a:txBody>
                  <a:tcPr/>
                </a:tc>
                <a:tc>
                  <a:txBody>
                    <a:bodyPr/>
                    <a:lstStyle/>
                    <a:p>
                      <a:r>
                        <a:rPr lang="en-US" sz="1200" dirty="0"/>
                        <a:t>Applies to:</a:t>
                      </a:r>
                    </a:p>
                  </a:txBody>
                  <a:tcPr/>
                </a:tc>
                <a:extLst>
                  <a:ext uri="{0D108BD9-81ED-4DB2-BD59-A6C34878D82A}">
                    <a16:rowId xmlns:a16="http://schemas.microsoft.com/office/drawing/2014/main" val="796988387"/>
                  </a:ext>
                </a:extLst>
              </a:tr>
              <a:tr h="1371600">
                <a:tc rowSpan="2">
                  <a:txBody>
                    <a:bodyPr/>
                    <a:lstStyle/>
                    <a:p>
                      <a:pPr marL="0" algn="l" defTabSz="914400" rtl="0" eaLnBrk="1" latinLnBrk="0" hangingPunct="1"/>
                      <a:r>
                        <a:rPr lang="en-US" sz="1200" kern="1200" dirty="0">
                          <a:solidFill>
                            <a:schemeClr val="dk1"/>
                          </a:solidFill>
                          <a:latin typeface="+mn-lt"/>
                          <a:ea typeface="+mn-ea"/>
                          <a:cs typeface="+mn-cs"/>
                        </a:rPr>
                        <a:t>42400-0066</a:t>
                      </a:r>
                    </a:p>
                  </a:txBody>
                  <a:tcPr/>
                </a:tc>
                <a:tc>
                  <a:txBody>
                    <a:bodyPr/>
                    <a:lstStyle/>
                    <a:p>
                      <a:r>
                        <a:rPr lang="en-US" sz="1200" dirty="0"/>
                        <a:t>If GRADE-LEVEL-CODE is "PK" and TOTAL-ELIGIBLE-DAYS-PRESENT is greater than 0, then either LEP-INDICATOR-CODE should be "1", ECONOMIC-DISADVANTAGE-CODE should be "01", "02", or "99", MILITARY-CONNECTED-STUDENT-CODE should be "4", FOSTER-CARE-INDICATOR-CODE should be "1" or "2", HOMELESS-STATUS-CODE should be a value other than "0", STAR-OF-TEXAS-INDICATOR-CODE should be "1", or </a:t>
                      </a:r>
                      <a:r>
                        <a:rPr lang="en-US" sz="1200" dirty="0">
                          <a:highlight>
                            <a:srgbClr val="FFFF00"/>
                          </a:highlight>
                        </a:rPr>
                        <a:t>PK-ELIGIBLE-PREVIOUS-YEAR-INDICATOR-CODE should be "1"</a:t>
                      </a:r>
                      <a:r>
                        <a:rPr lang="en-US" sz="1200" dirty="0"/>
                        <a:t>.</a:t>
                      </a:r>
                    </a:p>
                  </a:txBody>
                  <a:tcPr/>
                </a:tc>
                <a:tc rowSpan="2">
                  <a:txBody>
                    <a:bodyPr/>
                    <a:lstStyle/>
                    <a:p>
                      <a:r>
                        <a:rPr lang="en-US" sz="1200" dirty="0"/>
                        <a:t>S</a:t>
                      </a:r>
                    </a:p>
                  </a:txBody>
                  <a:tcPr/>
                </a:tc>
                <a:tc rowSpan="2">
                  <a:txBody>
                    <a:bodyPr/>
                    <a:lstStyle/>
                    <a:p>
                      <a:r>
                        <a:rPr lang="en-US" sz="1200" dirty="0"/>
                        <a:t>3</a:t>
                      </a:r>
                    </a:p>
                  </a:txBody>
                  <a:tcPr/>
                </a:tc>
                <a:tc rowSpan="2">
                  <a:txBody>
                    <a:bodyPr/>
                    <a:lstStyle/>
                    <a:p>
                      <a:r>
                        <a:rPr lang="en-US" sz="1200" dirty="0"/>
                        <a:t>Campus</a:t>
                      </a:r>
                    </a:p>
                  </a:txBody>
                  <a:tcPr/>
                </a:tc>
                <a:extLst>
                  <a:ext uri="{0D108BD9-81ED-4DB2-BD59-A6C34878D82A}">
                    <a16:rowId xmlns:a16="http://schemas.microsoft.com/office/drawing/2014/main" val="3501745496"/>
                  </a:ext>
                </a:extLst>
              </a:tr>
              <a:tr h="1005840">
                <a:tc vMerge="1">
                  <a:txBody>
                    <a:bodyPr/>
                    <a:lstStyle/>
                    <a:p>
                      <a:endParaRPr lang="en-US" sz="1200" dirty="0"/>
                    </a:p>
                  </a:txBody>
                  <a:tcPr/>
                </a:tc>
                <a:tc>
                  <a:txBody>
                    <a:bodyPr/>
                    <a:lstStyle/>
                    <a:p>
                      <a:r>
                        <a:rPr lang="en-US" sz="1200" kern="1200" dirty="0">
                          <a:solidFill>
                            <a:schemeClr val="dk1"/>
                          </a:solidFill>
                          <a:latin typeface="+mn-lt"/>
                          <a:ea typeface="+mn-ea"/>
                          <a:cs typeface="+mn-cs"/>
                        </a:rPr>
                        <a:t>A student that is reported with eligible attendance in TX-GradeLevel "PK" should be reported as one or more of the following: LEP/English learner (EL), economically disadvantaged, military connected, a current or former foster care child, homeless, the child of a Star of Texas Award recipient, </a:t>
                      </a:r>
                      <a:r>
                        <a:rPr lang="en-US" sz="1200" kern="1200" dirty="0">
                          <a:solidFill>
                            <a:schemeClr val="dk1"/>
                          </a:solidFill>
                          <a:highlight>
                            <a:srgbClr val="FFFF00"/>
                          </a:highlight>
                          <a:latin typeface="+mn-lt"/>
                          <a:ea typeface="+mn-ea"/>
                          <a:cs typeface="+mn-cs"/>
                        </a:rPr>
                        <a:t>or eligible for enrollment at the age of three in the previous school year.</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1371600">
                <a:tc rowSpan="2">
                  <a:txBody>
                    <a:bodyPr/>
                    <a:lstStyle/>
                    <a:p>
                      <a:r>
                        <a:rPr lang="en-US" sz="1200" dirty="0"/>
                        <a:t>42400-new1</a:t>
                      </a:r>
                    </a:p>
                    <a:p>
                      <a:r>
                        <a:rPr lang="en-US" sz="1200" dirty="0">
                          <a:highlight>
                            <a:srgbClr val="FFFF00"/>
                          </a:highlight>
                        </a:rPr>
                        <a:t>NEW</a:t>
                      </a:r>
                      <a:endParaRPr lang="en-US" sz="1200" dirty="0"/>
                    </a:p>
                  </a:txBody>
                  <a:tcPr/>
                </a:tc>
                <a:tc>
                  <a:txBody>
                    <a:bodyPr/>
                    <a:lstStyle/>
                    <a:p>
                      <a:r>
                        <a:rPr lang="en-US" sz="1200" kern="1200" dirty="0">
                          <a:solidFill>
                            <a:schemeClr val="dk1"/>
                          </a:solidFill>
                          <a:latin typeface="+mn-lt"/>
                          <a:ea typeface="+mn-ea"/>
                          <a:cs typeface="+mn-cs"/>
                        </a:rPr>
                        <a:t>If GRADE-LEVEL-CODE is "PK", and TOTAL-ELIGIBLE-DAYS-PRESENT is greater than 0, and either LEP-INDICATOR-CODE is "1", or ECONOMIC-DISADVANTAGE-CODE is a value other than "00", or MILITARY-CONNECTED-STUDENT-CODE is "4", or FOSTER-CARE-INDICATOR-CODE is a value other than "0", or HOMELESS-STATUS-CODE is a value other than "0", or STAR-OF-TEXAS-INDICATOR-CODE is "1", then PK-ELIGIBLE-PREVIOUS-YEAR-INDICATOR-CODE must be "0".</a:t>
                      </a:r>
                    </a:p>
                  </a:txBody>
                  <a:tcPr/>
                </a:tc>
                <a:tc rowSpan="2">
                  <a:txBody>
                    <a:bodyPr/>
                    <a:lstStyle/>
                    <a:p>
                      <a:r>
                        <a:rPr lang="en-US" sz="1200" dirty="0"/>
                        <a:t>F</a:t>
                      </a:r>
                    </a:p>
                  </a:txBody>
                  <a:tcPr/>
                </a:tc>
                <a:tc rowSpan="2">
                  <a:txBody>
                    <a:bodyPr/>
                    <a:lstStyle/>
                    <a:p>
                      <a:r>
                        <a:rPr lang="en-US" sz="1200" dirty="0"/>
                        <a:t>3</a:t>
                      </a:r>
                    </a:p>
                  </a:txBody>
                  <a:tcPr/>
                </a:tc>
                <a:tc rowSpan="2">
                  <a:txBody>
                    <a:bodyPr/>
                    <a:lstStyle/>
                    <a:p>
                      <a:r>
                        <a:rPr lang="en-US" sz="1200" dirty="0"/>
                        <a:t>District, </a:t>
                      </a:r>
                    </a:p>
                    <a:p>
                      <a:r>
                        <a:rPr lang="en-US" sz="1200" dirty="0"/>
                        <a:t>Campus,</a:t>
                      </a:r>
                    </a:p>
                    <a:p>
                      <a:r>
                        <a:rPr lang="en-US" sz="1200" dirty="0"/>
                        <a:t>Charter</a:t>
                      </a:r>
                    </a:p>
                    <a:p>
                      <a:endParaRPr lang="en-US" sz="1200" dirty="0"/>
                    </a:p>
                  </a:txBody>
                  <a:tcPr/>
                </a:tc>
                <a:extLst>
                  <a:ext uri="{0D108BD9-81ED-4DB2-BD59-A6C34878D82A}">
                    <a16:rowId xmlns:a16="http://schemas.microsoft.com/office/drawing/2014/main" val="840698305"/>
                  </a:ext>
                </a:extLst>
              </a:tr>
              <a:tr h="457200">
                <a:tc vMerge="1">
                  <a:txBody>
                    <a:bodyPr/>
                    <a:lstStyle/>
                    <a:p>
                      <a:endParaRPr lang="en-US" sz="1200" dirty="0"/>
                    </a:p>
                  </a:txBody>
                  <a:tcPr/>
                </a:tc>
                <a:tc>
                  <a:txBody>
                    <a:bodyPr/>
                    <a:lstStyle/>
                    <a:p>
                      <a:r>
                        <a:rPr lang="en-US" sz="1200" kern="1200" dirty="0">
                          <a:solidFill>
                            <a:schemeClr val="dk1"/>
                          </a:solidFill>
                          <a:latin typeface="+mn-lt"/>
                          <a:ea typeface="+mn-ea"/>
                          <a:cs typeface="+mn-cs"/>
                        </a:rPr>
                        <a:t>TX-PKEligiblePreviousYear may only be used if the PK student is not eligible for funding through any other eligibility criteria.</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A3B29C72-1AC6-4C80-8BD9-10297EEC9135}"/>
              </a:ext>
            </a:extLst>
          </p:cNvPr>
          <p:cNvSpPr/>
          <p:nvPr/>
        </p:nvSpPr>
        <p:spPr>
          <a:xfrm>
            <a:off x="348022" y="1103114"/>
            <a:ext cx="392883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Student - Basic Attendance Context Rules</a:t>
            </a:r>
          </a:p>
        </p:txBody>
      </p:sp>
    </p:spTree>
    <p:extLst>
      <p:ext uri="{BB962C8B-B14F-4D97-AF65-F5344CB8AC3E}">
        <p14:creationId xmlns:p14="http://schemas.microsoft.com/office/powerpoint/2010/main" val="1072999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2404483"/>
            <a:ext cx="7133665" cy="761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33412" y="571837"/>
            <a:ext cx="7886700" cy="4427163"/>
          </a:xfrm>
        </p:spPr>
        <p:txBody>
          <a:bodyPr>
            <a:normAutofit lnSpcReduction="10000"/>
          </a:bodyPr>
          <a:lstStyle/>
          <a:p>
            <a:pPr marL="514350" indent="-514350">
              <a:buFont typeface="+mj-lt"/>
              <a:buAutoNum type="romanUcPeriod"/>
            </a:pPr>
            <a:r>
              <a:rPr lang="en-US" dirty="0"/>
              <a:t>CENSUS BLOCK</a:t>
            </a:r>
          </a:p>
          <a:p>
            <a:pPr marL="514350" indent="-514350">
              <a:buFont typeface="+mj-lt"/>
              <a:buAutoNum type="romanUcPeriod"/>
            </a:pPr>
            <a:endParaRPr lang="en-US" dirty="0"/>
          </a:p>
          <a:p>
            <a:pPr marL="514350" indent="-514350">
              <a:buFont typeface="+mj-lt"/>
              <a:buAutoNum type="romanUcPeriod"/>
            </a:pPr>
            <a:r>
              <a:rPr lang="en-US" dirty="0"/>
              <a:t>PREKINDERGARTEN PROGRAMS ELIGIBILITY AND FUNDING</a:t>
            </a:r>
          </a:p>
          <a:p>
            <a:pPr marL="514350" indent="-514350">
              <a:buFont typeface="+mj-lt"/>
              <a:buAutoNum type="romanUcPeriod"/>
            </a:pPr>
            <a:endParaRPr lang="en-US" dirty="0"/>
          </a:p>
          <a:p>
            <a:pPr marL="514350" indent="-514350">
              <a:buFont typeface="+mj-lt"/>
              <a:buAutoNum type="romanUcPeriod"/>
            </a:pPr>
            <a:r>
              <a:rPr lang="en-US" dirty="0"/>
              <a:t>PREKINDERGARTEN MINUTES AND INSTRUCTIONAL PROGRAMS</a:t>
            </a:r>
          </a:p>
          <a:p>
            <a:pPr marL="514350" indent="-514350">
              <a:buFont typeface="+mj-lt"/>
              <a:buAutoNum type="romanUcPeriod"/>
            </a:pPr>
            <a:endParaRPr lang="en-US" dirty="0"/>
          </a:p>
          <a:p>
            <a:pPr marL="514350" indent="-514350">
              <a:buFont typeface="+mj-lt"/>
              <a:buAutoNum type="romanUcPeriod"/>
            </a:pPr>
            <a:r>
              <a:rPr lang="en-US" dirty="0"/>
              <a:t>RESIDENTIAL FACILITY ATTENDANCE REPORTING</a:t>
            </a:r>
          </a:p>
          <a:p>
            <a:pPr marL="514350" indent="-514350">
              <a:buFont typeface="+mj-lt"/>
              <a:buAutoNum type="romanUcPeriod"/>
            </a:pPr>
            <a:endParaRPr lang="en-US" dirty="0"/>
          </a:p>
          <a:p>
            <a:pPr marL="514350" indent="-514350">
              <a:buFont typeface="+mj-lt"/>
              <a:buAutoNum type="romanUcPeriod"/>
            </a:pPr>
            <a:r>
              <a:rPr lang="en-US" dirty="0"/>
              <a:t>DYSLEXIA AND RELATED DISORDER SERVICES REPORTING</a:t>
            </a:r>
          </a:p>
          <a:p>
            <a:pPr marL="514350" indent="-514350">
              <a:buFont typeface="+mj-lt"/>
              <a:buAutoNum type="romanUcPeriod"/>
            </a:pPr>
            <a:endParaRPr lang="en-US" dirty="0"/>
          </a:p>
          <a:p>
            <a:endParaRPr lang="en-US" dirty="0"/>
          </a:p>
          <a:p>
            <a:pPr marL="514350" indent="-514350">
              <a:buFont typeface="+mj-lt"/>
              <a:buAutoNum type="romanUcPeriod"/>
            </a:pPr>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047373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C26D6-886D-4A7D-9C64-7CB453DD572C}"/>
              </a:ext>
            </a:extLst>
          </p:cNvPr>
          <p:cNvSpPr>
            <a:spLocks noGrp="1"/>
          </p:cNvSpPr>
          <p:nvPr>
            <p:ph type="title"/>
          </p:nvPr>
        </p:nvSpPr>
        <p:spPr/>
        <p:txBody>
          <a:bodyPr/>
          <a:lstStyle/>
          <a:p>
            <a:r>
              <a:rPr lang="en-US" dirty="0"/>
              <a:t>Background</a:t>
            </a:r>
          </a:p>
        </p:txBody>
      </p:sp>
      <p:sp>
        <p:nvSpPr>
          <p:cNvPr id="3" name="TextBox 2">
            <a:extLst>
              <a:ext uri="{FF2B5EF4-FFF2-40B4-BE49-F238E27FC236}">
                <a16:creationId xmlns:a16="http://schemas.microsoft.com/office/drawing/2014/main" id="{2FADFA1C-AB2E-4C40-936F-E36B592A131C}"/>
              </a:ext>
            </a:extLst>
          </p:cNvPr>
          <p:cNvSpPr txBox="1"/>
          <p:nvPr/>
        </p:nvSpPr>
        <p:spPr>
          <a:xfrm>
            <a:off x="444521" y="1074979"/>
            <a:ext cx="8082791"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HB 3, section of 2.019 requires 4-year-old prekindergarten (PK) programs to be full-day programs, but section of 1.013 of House Bill 3 (HB3) continues to only provide half of average daily attendance (ADA) for funding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71616"/>
              </a:solidFill>
              <a:effectLst/>
              <a:uLnTx/>
              <a:uFillTx/>
              <a:latin typeface="Tw Cen M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LEAs may choose to use the Early Education Allotment to supplement the second half of their PK day.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71616"/>
              </a:solidFill>
              <a:effectLst/>
              <a:uLnTx/>
              <a:uFillTx/>
              <a:latin typeface="Tw Cen M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To track these choices, it is necessary for the Texas Education Agency (TEA) to collect more detailed information about the prekindergarten instructional programs being offered at each campus.</a:t>
            </a:r>
          </a:p>
        </p:txBody>
      </p:sp>
    </p:spTree>
    <p:extLst>
      <p:ext uri="{BB962C8B-B14F-4D97-AF65-F5344CB8AC3E}">
        <p14:creationId xmlns:p14="http://schemas.microsoft.com/office/powerpoint/2010/main" val="2675421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a:xfrm>
            <a:off x="554477" y="44380"/>
            <a:ext cx="7392933" cy="793820"/>
          </a:xfrm>
        </p:spPr>
        <p:txBody>
          <a:bodyPr>
            <a:normAutofit fontScale="90000"/>
          </a:bodyPr>
          <a:lstStyle/>
          <a:p>
            <a:r>
              <a:rPr lang="en-US" sz="3600" dirty="0"/>
              <a:t>INSTRUCTIONAL-PROGRAM-TYPE (C215) code table</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a:xfrm>
            <a:off x="628650" y="951504"/>
            <a:ext cx="7886700" cy="4954992"/>
          </a:xfrm>
        </p:spPr>
        <p:txBody>
          <a:bodyPr>
            <a:normAutofit/>
          </a:bodyPr>
          <a:lstStyle/>
          <a:p>
            <a:pPr marL="0" indent="0">
              <a:buNone/>
            </a:pPr>
            <a:r>
              <a:rPr lang="en-US" dirty="0"/>
              <a:t>Update the translation for code 04 and add new codes 14 and 15.</a:t>
            </a:r>
          </a:p>
          <a:p>
            <a:endParaRPr lang="en-US" dirty="0"/>
          </a:p>
        </p:txBody>
      </p:sp>
      <p:graphicFrame>
        <p:nvGraphicFramePr>
          <p:cNvPr id="3" name="Table 2">
            <a:extLst>
              <a:ext uri="{FF2B5EF4-FFF2-40B4-BE49-F238E27FC236}">
                <a16:creationId xmlns:a16="http://schemas.microsoft.com/office/drawing/2014/main" id="{8EE28FF1-EDE8-4B79-9C5A-B877B19A3C14}"/>
              </a:ext>
            </a:extLst>
          </p:cNvPr>
          <p:cNvGraphicFramePr>
            <a:graphicFrameLocks noGrp="1"/>
          </p:cNvGraphicFramePr>
          <p:nvPr/>
        </p:nvGraphicFramePr>
        <p:xfrm>
          <a:off x="710388" y="1923381"/>
          <a:ext cx="7237022" cy="4145280"/>
        </p:xfrm>
        <a:graphic>
          <a:graphicData uri="http://schemas.openxmlformats.org/drawingml/2006/table">
            <a:tbl>
              <a:tblPr firstRow="1" firstCol="1">
                <a:tableStyleId>{5C22544A-7EE6-4342-B048-85BDC9FD1C3A}</a:tableStyleId>
              </a:tblPr>
              <a:tblGrid>
                <a:gridCol w="689240">
                  <a:extLst>
                    <a:ext uri="{9D8B030D-6E8A-4147-A177-3AD203B41FA5}">
                      <a16:colId xmlns:a16="http://schemas.microsoft.com/office/drawing/2014/main" val="2847612423"/>
                    </a:ext>
                  </a:extLst>
                </a:gridCol>
                <a:gridCol w="2205569">
                  <a:extLst>
                    <a:ext uri="{9D8B030D-6E8A-4147-A177-3AD203B41FA5}">
                      <a16:colId xmlns:a16="http://schemas.microsoft.com/office/drawing/2014/main" val="1329338526"/>
                    </a:ext>
                  </a:extLst>
                </a:gridCol>
                <a:gridCol w="2205569">
                  <a:extLst>
                    <a:ext uri="{9D8B030D-6E8A-4147-A177-3AD203B41FA5}">
                      <a16:colId xmlns:a16="http://schemas.microsoft.com/office/drawing/2014/main" val="3207432958"/>
                    </a:ext>
                  </a:extLst>
                </a:gridCol>
                <a:gridCol w="1102784">
                  <a:extLst>
                    <a:ext uri="{9D8B030D-6E8A-4147-A177-3AD203B41FA5}">
                      <a16:colId xmlns:a16="http://schemas.microsoft.com/office/drawing/2014/main" val="1435317394"/>
                    </a:ext>
                  </a:extLst>
                </a:gridCol>
                <a:gridCol w="1033860">
                  <a:extLst>
                    <a:ext uri="{9D8B030D-6E8A-4147-A177-3AD203B41FA5}">
                      <a16:colId xmlns:a16="http://schemas.microsoft.com/office/drawing/2014/main" val="1131705871"/>
                    </a:ext>
                  </a:extLst>
                </a:gridCol>
              </a:tblGrid>
              <a:tr h="731520">
                <a:tc>
                  <a:txBody>
                    <a:bodyPr/>
                    <a:lstStyle/>
                    <a:p>
                      <a:pPr marL="0" marR="0" algn="ctr">
                        <a:spcBef>
                          <a:spcPts val="0"/>
                        </a:spcBef>
                        <a:spcAft>
                          <a:spcPts val="0"/>
                        </a:spcAft>
                      </a:pPr>
                      <a:r>
                        <a:rPr lang="en-US" sz="1400" dirty="0">
                          <a:effectLst/>
                        </a:rPr>
                        <a:t>Code Table ID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XML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Date Issued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Date Updated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extLst>
                  <a:ext uri="{0D108BD9-81ED-4DB2-BD59-A6C34878D82A}">
                    <a16:rowId xmlns:a16="http://schemas.microsoft.com/office/drawing/2014/main" val="2400031919"/>
                  </a:ext>
                </a:extLst>
              </a:tr>
              <a:tr h="518160">
                <a:tc>
                  <a:txBody>
                    <a:bodyPr/>
                    <a:lstStyle/>
                    <a:p>
                      <a:pPr marL="0" marR="0">
                        <a:spcBef>
                          <a:spcPts val="0"/>
                        </a:spcBef>
                        <a:spcAft>
                          <a:spcPts val="0"/>
                        </a:spcAft>
                      </a:pPr>
                      <a:r>
                        <a:rPr lang="en-US" sz="1400" dirty="0">
                          <a:effectLst/>
                        </a:rPr>
                        <a:t>C215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INSTRUCTIONAL-PROGRAM-TYPE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TX-InstructionalProgramType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12/1/2017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8/30/2019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227030409"/>
                  </a:ext>
                </a:extLst>
              </a:tr>
              <a:tr h="304800">
                <a:tc>
                  <a:txBody>
                    <a:bodyPr/>
                    <a:lstStyle/>
                    <a:p>
                      <a:pPr marL="0" marR="0" algn="ctr">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gridSpan="4">
                  <a:txBody>
                    <a:bodyPr/>
                    <a:lstStyle/>
                    <a:p>
                      <a:pPr marL="0" marR="0" algn="ctr">
                        <a:spcBef>
                          <a:spcPts val="0"/>
                        </a:spcBef>
                        <a:spcAft>
                          <a:spcPts val="0"/>
                        </a:spcAft>
                      </a:pPr>
                      <a:r>
                        <a:rPr lang="en-US" sz="1400" dirty="0">
                          <a:effectLst/>
                        </a:rPr>
                        <a:t>Translation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0704512"/>
                  </a:ext>
                </a:extLst>
              </a:tr>
              <a:tr h="518160">
                <a:tc>
                  <a:txBody>
                    <a:bodyPr/>
                    <a:lstStyle/>
                    <a:p>
                      <a:pPr marL="0" marR="0" algn="ctr">
                        <a:spcBef>
                          <a:spcPts val="0"/>
                        </a:spcBef>
                        <a:spcAft>
                          <a:spcPts val="0"/>
                        </a:spcAft>
                      </a:pPr>
                      <a:r>
                        <a:rPr lang="en-US" sz="1400" dirty="0">
                          <a:effectLst/>
                        </a:rPr>
                        <a:t>01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Standard Program for school district campus following 75,600 Operational Minutes (Does not include Pre-Kindergarten Programs/Grades)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5231098"/>
                  </a:ext>
                </a:extLst>
              </a:tr>
              <a:tr h="518160">
                <a:tc>
                  <a:txBody>
                    <a:bodyPr/>
                    <a:lstStyle/>
                    <a:p>
                      <a:pPr marL="0" marR="0" algn="ctr">
                        <a:spcBef>
                          <a:spcPts val="0"/>
                        </a:spcBef>
                        <a:spcAft>
                          <a:spcPts val="0"/>
                        </a:spcAft>
                      </a:pPr>
                      <a:r>
                        <a:rPr lang="en-US" sz="1400" dirty="0">
                          <a:effectLst/>
                        </a:rPr>
                        <a:t>02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Charter School campus issued to operate after 1/1/2015 following 75,600 Operational Minutes (Does not include Pre-Kindergarten Programs/Grades)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1286624"/>
                  </a:ext>
                </a:extLst>
              </a:tr>
              <a:tr h="518160">
                <a:tc>
                  <a:txBody>
                    <a:bodyPr/>
                    <a:lstStyle/>
                    <a:p>
                      <a:pPr marL="0" marR="0" algn="ctr">
                        <a:spcBef>
                          <a:spcPts val="0"/>
                        </a:spcBef>
                        <a:spcAft>
                          <a:spcPts val="0"/>
                        </a:spcAft>
                      </a:pPr>
                      <a:r>
                        <a:rPr lang="en-US" sz="1400" dirty="0">
                          <a:effectLst/>
                        </a:rPr>
                        <a:t>03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Charter School campus operating before 1/1/2015 and electing to follow a 180 day school year calendar (Includes Pre-Kindergarten Programs/Grades)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5771774"/>
                  </a:ext>
                </a:extLst>
              </a:tr>
              <a:tr h="731520">
                <a:tc>
                  <a:txBody>
                    <a:bodyPr/>
                    <a:lstStyle/>
                    <a:p>
                      <a:pPr marL="0" marR="0" algn="ctr">
                        <a:spcBef>
                          <a:spcPts val="0"/>
                        </a:spcBef>
                        <a:spcAft>
                          <a:spcPts val="0"/>
                        </a:spcAft>
                      </a:pPr>
                      <a:r>
                        <a:rPr lang="en-US" sz="1400" dirty="0">
                          <a:effectLst/>
                        </a:rPr>
                        <a:t>04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Prekindergarten </a:t>
                      </a:r>
                      <a:r>
                        <a:rPr lang="en-US" sz="1400" dirty="0">
                          <a:effectLst/>
                          <a:highlight>
                            <a:srgbClr val="FFFF00"/>
                          </a:highlight>
                        </a:rPr>
                        <a:t>Other</a:t>
                      </a:r>
                      <a:r>
                        <a:rPr lang="en-US" sz="1400" dirty="0">
                          <a:effectLst/>
                        </a:rPr>
                        <a:t> Program</a:t>
                      </a:r>
                      <a:r>
                        <a:rPr lang="en-US" sz="1400" dirty="0">
                          <a:effectLst/>
                          <a:highlight>
                            <a:srgbClr val="FFFF00"/>
                          </a:highlight>
                        </a:rPr>
                        <a:t>s</a:t>
                      </a:r>
                      <a:r>
                        <a:rPr lang="en-US" sz="1400" dirty="0">
                          <a:effectLst/>
                        </a:rPr>
                        <a:t> (including school districts and charter schools approved to operate after January 1, 2015) – </a:t>
                      </a:r>
                      <a:r>
                        <a:rPr lang="en-US" sz="1400" kern="1200" dirty="0">
                          <a:solidFill>
                            <a:schemeClr val="dk1"/>
                          </a:solidFill>
                          <a:effectLst/>
                          <a:highlight>
                            <a:srgbClr val="FFFF00"/>
                          </a:highlight>
                          <a:latin typeface="+mn-lt"/>
                          <a:ea typeface="+mn-ea"/>
                          <a:cs typeface="+mn-cs"/>
                        </a:rPr>
                        <a:t>Half-day programs for three-year-old students and half-day ineligible three and four-year-old students (no waiver required)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9911523"/>
                  </a:ext>
                </a:extLst>
              </a:tr>
              <a:tr h="304800">
                <a:tc>
                  <a:txBody>
                    <a:bodyPr/>
                    <a:lstStyle/>
                    <a:p>
                      <a:pPr marL="0" marR="0" algn="ctr">
                        <a:spcBef>
                          <a:spcPts val="0"/>
                        </a:spcBef>
                        <a:spcAft>
                          <a:spcPts val="0"/>
                        </a:spcAft>
                      </a:pPr>
                      <a:r>
                        <a:rPr lang="en-US" sz="1400" dirty="0">
                          <a:effectLst/>
                        </a:rPr>
                        <a:t>05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Dropout Recovery Program/Campus TEC 12.114(c) or TEC 39.0548</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603442"/>
                  </a:ext>
                </a:extLst>
              </a:tr>
            </a:tbl>
          </a:graphicData>
        </a:graphic>
      </p:graphicFrame>
    </p:spTree>
    <p:extLst>
      <p:ext uri="{BB962C8B-B14F-4D97-AF65-F5344CB8AC3E}">
        <p14:creationId xmlns:p14="http://schemas.microsoft.com/office/powerpoint/2010/main" val="334747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a:xfrm>
            <a:off x="554477" y="44380"/>
            <a:ext cx="7392933" cy="793820"/>
          </a:xfrm>
        </p:spPr>
        <p:txBody>
          <a:bodyPr>
            <a:normAutofit fontScale="90000"/>
          </a:bodyPr>
          <a:lstStyle/>
          <a:p>
            <a:r>
              <a:rPr lang="en-US" sz="3600" dirty="0"/>
              <a:t>INSTRUCTIONAL-PROGRAM-TYPE (C215) code table</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a:xfrm>
            <a:off x="628650" y="951504"/>
            <a:ext cx="7886700" cy="4954992"/>
          </a:xfrm>
        </p:spPr>
        <p:txBody>
          <a:bodyPr>
            <a:normAutofit/>
          </a:bodyPr>
          <a:lstStyle/>
          <a:p>
            <a:pPr marL="0" indent="0">
              <a:buNone/>
            </a:pPr>
            <a:r>
              <a:rPr lang="en-US" dirty="0"/>
              <a:t>Update the translation for code 04 and add new codes 14 and 15.</a:t>
            </a:r>
          </a:p>
          <a:p>
            <a:endParaRPr lang="en-US" dirty="0"/>
          </a:p>
        </p:txBody>
      </p:sp>
      <p:graphicFrame>
        <p:nvGraphicFramePr>
          <p:cNvPr id="3" name="Table 2">
            <a:extLst>
              <a:ext uri="{FF2B5EF4-FFF2-40B4-BE49-F238E27FC236}">
                <a16:creationId xmlns:a16="http://schemas.microsoft.com/office/drawing/2014/main" id="{8EE28FF1-EDE8-4B79-9C5A-B877B19A3C14}"/>
              </a:ext>
            </a:extLst>
          </p:cNvPr>
          <p:cNvGraphicFramePr>
            <a:graphicFrameLocks noGrp="1"/>
          </p:cNvGraphicFramePr>
          <p:nvPr/>
        </p:nvGraphicFramePr>
        <p:xfrm>
          <a:off x="628650" y="1778675"/>
          <a:ext cx="7886702" cy="4398738"/>
        </p:xfrm>
        <a:graphic>
          <a:graphicData uri="http://schemas.openxmlformats.org/drawingml/2006/table">
            <a:tbl>
              <a:tblPr firstRow="1" firstCol="1" bandRow="1">
                <a:tableStyleId>{5C22544A-7EE6-4342-B048-85BDC9FD1C3A}</a:tableStyleId>
              </a:tblPr>
              <a:tblGrid>
                <a:gridCol w="751115">
                  <a:extLst>
                    <a:ext uri="{9D8B030D-6E8A-4147-A177-3AD203B41FA5}">
                      <a16:colId xmlns:a16="http://schemas.microsoft.com/office/drawing/2014/main" val="2847612423"/>
                    </a:ext>
                  </a:extLst>
                </a:gridCol>
                <a:gridCol w="2403567">
                  <a:extLst>
                    <a:ext uri="{9D8B030D-6E8A-4147-A177-3AD203B41FA5}">
                      <a16:colId xmlns:a16="http://schemas.microsoft.com/office/drawing/2014/main" val="1329338526"/>
                    </a:ext>
                  </a:extLst>
                </a:gridCol>
                <a:gridCol w="2403567">
                  <a:extLst>
                    <a:ext uri="{9D8B030D-6E8A-4147-A177-3AD203B41FA5}">
                      <a16:colId xmlns:a16="http://schemas.microsoft.com/office/drawing/2014/main" val="3207432958"/>
                    </a:ext>
                  </a:extLst>
                </a:gridCol>
                <a:gridCol w="1201782">
                  <a:extLst>
                    <a:ext uri="{9D8B030D-6E8A-4147-A177-3AD203B41FA5}">
                      <a16:colId xmlns:a16="http://schemas.microsoft.com/office/drawing/2014/main" val="1435317394"/>
                    </a:ext>
                  </a:extLst>
                </a:gridCol>
                <a:gridCol w="1126671">
                  <a:extLst>
                    <a:ext uri="{9D8B030D-6E8A-4147-A177-3AD203B41FA5}">
                      <a16:colId xmlns:a16="http://schemas.microsoft.com/office/drawing/2014/main" val="1131705871"/>
                    </a:ext>
                  </a:extLst>
                </a:gridCol>
              </a:tblGrid>
              <a:tr h="516685">
                <a:tc>
                  <a:txBody>
                    <a:bodyPr/>
                    <a:lstStyle/>
                    <a:p>
                      <a:pPr marL="0" marR="0" algn="ctr">
                        <a:spcBef>
                          <a:spcPts val="0"/>
                        </a:spcBef>
                        <a:spcAft>
                          <a:spcPts val="0"/>
                        </a:spcAft>
                      </a:pPr>
                      <a:r>
                        <a:rPr lang="en-US" sz="1400" dirty="0">
                          <a:effectLst/>
                        </a:rPr>
                        <a:t>Code Table ID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XML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Date Issued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Date Updated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00031919"/>
                  </a:ext>
                </a:extLst>
              </a:tr>
              <a:tr h="516685">
                <a:tc>
                  <a:txBody>
                    <a:bodyPr/>
                    <a:lstStyle/>
                    <a:p>
                      <a:pPr marL="0" marR="0">
                        <a:spcBef>
                          <a:spcPts val="0"/>
                        </a:spcBef>
                        <a:spcAft>
                          <a:spcPts val="0"/>
                        </a:spcAft>
                      </a:pPr>
                      <a:r>
                        <a:rPr lang="en-US" sz="1400" dirty="0">
                          <a:effectLst/>
                        </a:rPr>
                        <a:t>C215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INSTRUCTIONAL-PROGRAM-TYPE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TX-InstructionalProgramType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12/1/2017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8/30/2019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7030409"/>
                  </a:ext>
                </a:extLst>
              </a:tr>
              <a:tr h="269107">
                <a:tc>
                  <a:txBody>
                    <a:bodyPr/>
                    <a:lstStyle/>
                    <a:p>
                      <a:pPr marL="0" marR="0" algn="ctr">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gridSpan="4">
                  <a:txBody>
                    <a:bodyPr/>
                    <a:lstStyle/>
                    <a:p>
                      <a:pPr marL="0" marR="0" algn="ctr">
                        <a:spcBef>
                          <a:spcPts val="0"/>
                        </a:spcBef>
                        <a:spcAft>
                          <a:spcPts val="0"/>
                        </a:spcAft>
                      </a:pPr>
                      <a:r>
                        <a:rPr lang="en-US" sz="1400" dirty="0">
                          <a:effectLst/>
                        </a:rPr>
                        <a:t>Translation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0704512"/>
                  </a:ext>
                </a:extLst>
              </a:tr>
              <a:tr h="269107">
                <a:tc>
                  <a:txBody>
                    <a:bodyPr/>
                    <a:lstStyle/>
                    <a:p>
                      <a:pPr marL="0" marR="0" algn="ctr">
                        <a:spcBef>
                          <a:spcPts val="0"/>
                        </a:spcBef>
                        <a:spcAft>
                          <a:spcPts val="0"/>
                        </a:spcAft>
                      </a:pPr>
                      <a:r>
                        <a:rPr lang="en-US" sz="1400" dirty="0">
                          <a:effectLst/>
                        </a:rPr>
                        <a:t>06</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Disciplinary Alternative Education Program/Campus TEC 37.008</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1826516"/>
                  </a:ext>
                </a:extLst>
              </a:tr>
              <a:tr h="269107">
                <a:tc>
                  <a:txBody>
                    <a:bodyPr/>
                    <a:lstStyle/>
                    <a:p>
                      <a:pPr marL="0" marR="0" algn="ctr">
                        <a:spcBef>
                          <a:spcPts val="0"/>
                        </a:spcBef>
                        <a:spcAft>
                          <a:spcPts val="0"/>
                        </a:spcAft>
                      </a:pPr>
                      <a:r>
                        <a:rPr lang="en-US" sz="1400" dirty="0">
                          <a:effectLst/>
                        </a:rPr>
                        <a:t>07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Correctional Facility Program/Campus (Adult or Juvenile)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677735"/>
                  </a:ext>
                </a:extLst>
              </a:tr>
              <a:tr h="269107">
                <a:tc>
                  <a:txBody>
                    <a:bodyPr/>
                    <a:lstStyle/>
                    <a:p>
                      <a:pPr marL="0" marR="0" algn="ctr">
                        <a:spcBef>
                          <a:spcPts val="0"/>
                        </a:spcBef>
                        <a:spcAft>
                          <a:spcPts val="0"/>
                        </a:spcAft>
                      </a:pPr>
                      <a:r>
                        <a:rPr lang="en-US" sz="1400" dirty="0">
                          <a:effectLst/>
                        </a:rPr>
                        <a:t>08</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Residential Treatment Facility Program/Campus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591647"/>
                  </a:ext>
                </a:extLst>
              </a:tr>
              <a:tr h="269107">
                <a:tc>
                  <a:txBody>
                    <a:bodyPr/>
                    <a:lstStyle/>
                    <a:p>
                      <a:pPr marL="0" marR="0" algn="ctr">
                        <a:spcBef>
                          <a:spcPts val="0"/>
                        </a:spcBef>
                        <a:spcAft>
                          <a:spcPts val="0"/>
                        </a:spcAft>
                      </a:pPr>
                      <a:r>
                        <a:rPr lang="en-US" sz="1400" dirty="0">
                          <a:effectLst/>
                        </a:rPr>
                        <a:t>09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Day Treatment Facility Program/Campus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9738852"/>
                  </a:ext>
                </a:extLst>
              </a:tr>
              <a:tr h="269107">
                <a:tc>
                  <a:txBody>
                    <a:bodyPr/>
                    <a:lstStyle/>
                    <a:p>
                      <a:pPr marL="0" marR="0" algn="ctr">
                        <a:spcBef>
                          <a:spcPts val="0"/>
                        </a:spcBef>
                        <a:spcAft>
                          <a:spcPts val="0"/>
                        </a:spcAft>
                      </a:pPr>
                      <a:r>
                        <a:rPr lang="en-US" sz="1400" dirty="0">
                          <a:effectLst/>
                        </a:rPr>
                        <a:t>10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Psychiatric Hospital Program/Campus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0966216"/>
                  </a:ext>
                </a:extLst>
              </a:tr>
              <a:tr h="269107">
                <a:tc>
                  <a:txBody>
                    <a:bodyPr/>
                    <a:lstStyle/>
                    <a:p>
                      <a:pPr marL="0" marR="0" algn="ctr">
                        <a:spcBef>
                          <a:spcPts val="0"/>
                        </a:spcBef>
                        <a:spcAft>
                          <a:spcPts val="0"/>
                        </a:spcAft>
                      </a:pPr>
                      <a:r>
                        <a:rPr lang="en-US" sz="1400" dirty="0">
                          <a:effectLst/>
                        </a:rPr>
                        <a:t>11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Medical Hospital Program/Campus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4256045"/>
                  </a:ext>
                </a:extLst>
              </a:tr>
              <a:tr h="269107">
                <a:tc>
                  <a:txBody>
                    <a:bodyPr/>
                    <a:lstStyle/>
                    <a:p>
                      <a:pPr marL="0" marR="0" algn="ctr">
                        <a:spcBef>
                          <a:spcPts val="0"/>
                        </a:spcBef>
                        <a:spcAft>
                          <a:spcPts val="0"/>
                        </a:spcAft>
                      </a:pPr>
                      <a:r>
                        <a:rPr lang="en-US" sz="1400" dirty="0">
                          <a:effectLst/>
                        </a:rPr>
                        <a:t>12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Charter School issued under TEC 29.259 (Excel Academy 227-827 Only)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5312316"/>
                  </a:ext>
                </a:extLst>
              </a:tr>
              <a:tr h="269107">
                <a:tc>
                  <a:txBody>
                    <a:bodyPr/>
                    <a:lstStyle/>
                    <a:p>
                      <a:pPr marL="0" marR="0" algn="ctr">
                        <a:spcBef>
                          <a:spcPts val="0"/>
                        </a:spcBef>
                        <a:spcAft>
                          <a:spcPts val="0"/>
                        </a:spcAft>
                      </a:pPr>
                      <a:r>
                        <a:rPr lang="en-US" sz="1400" dirty="0">
                          <a:effectLst/>
                        </a:rPr>
                        <a:t>13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Juvenile Justice Alternative Education Program (JJAEP) TEC 37.011(f)</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9320851"/>
                  </a:ext>
                </a:extLst>
              </a:tr>
              <a:tr h="269107">
                <a:tc>
                  <a:txBody>
                    <a:bodyPr/>
                    <a:lstStyle/>
                    <a:p>
                      <a:pPr marL="0" marR="0" algn="ctr">
                        <a:spcBef>
                          <a:spcPts val="0"/>
                        </a:spcBef>
                        <a:spcAft>
                          <a:spcPts val="0"/>
                        </a:spcAft>
                      </a:pPr>
                      <a:r>
                        <a:rPr lang="en-US" sz="1400" dirty="0">
                          <a:effectLst/>
                        </a:rPr>
                        <a:t>14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kern="1200" dirty="0">
                          <a:solidFill>
                            <a:schemeClr val="dk1"/>
                          </a:solidFill>
                          <a:effectLst/>
                          <a:highlight>
                            <a:srgbClr val="FFFF00"/>
                          </a:highlight>
                          <a:latin typeface="+mn-lt"/>
                          <a:ea typeface="+mn-ea"/>
                          <a:cs typeface="+mn-cs"/>
                        </a:rPr>
                        <a:t>Full-day Prekindergarten Program following 75,600 Operational Minutes (eligible and ineligible three and four-year-olds)</a:t>
                      </a:r>
                      <a:endParaRPr lang="en-US" sz="1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4351902"/>
                  </a:ext>
                </a:extLst>
              </a:tr>
              <a:tr h="516685">
                <a:tc>
                  <a:txBody>
                    <a:bodyPr/>
                    <a:lstStyle/>
                    <a:p>
                      <a:pPr marL="0" marR="0" algn="ctr">
                        <a:spcBef>
                          <a:spcPts val="0"/>
                        </a:spcBef>
                        <a:spcAft>
                          <a:spcPts val="0"/>
                        </a:spcAft>
                      </a:pPr>
                      <a:r>
                        <a:rPr lang="en-US" sz="1400" dirty="0">
                          <a:effectLst/>
                        </a:rPr>
                        <a:t>15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highlight>
                            <a:srgbClr val="FFFF00"/>
                          </a:highlight>
                        </a:rPr>
                        <a:t>Half-day Prekindergarten Program with Waiver following 32,400 Instructional Minutes (including school districts and charter schools approved to operate after January 1, 2015)</a:t>
                      </a:r>
                      <a:endParaRPr lang="en-US" sz="1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0076690"/>
                  </a:ext>
                </a:extLst>
              </a:tr>
            </a:tbl>
          </a:graphicData>
        </a:graphic>
      </p:graphicFrame>
    </p:spTree>
    <p:extLst>
      <p:ext uri="{BB962C8B-B14F-4D97-AF65-F5344CB8AC3E}">
        <p14:creationId xmlns:p14="http://schemas.microsoft.com/office/powerpoint/2010/main" val="7056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515567" y="44380"/>
            <a:ext cx="7431844" cy="793820"/>
          </a:xfrm>
        </p:spPr>
        <p:txBody>
          <a:bodyPr>
            <a:noAutofit/>
          </a:bodyPr>
          <a:lstStyle/>
          <a:p>
            <a:r>
              <a:rPr lang="en-US" dirty="0"/>
              <a:t>Reporting Guidance</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a:xfrm>
            <a:off x="534548" y="1020140"/>
            <a:ext cx="7886700" cy="4954992"/>
          </a:xfrm>
        </p:spPr>
        <p:txBody>
          <a:bodyPr/>
          <a:lstStyle/>
          <a:p>
            <a:pPr marL="0" indent="0">
              <a:buNone/>
            </a:pPr>
            <a:r>
              <a:rPr lang="en-US" dirty="0"/>
              <a:t>Update instructional program calendar reporting guidance to reflect updated and new instructional program types as follows:</a:t>
            </a:r>
          </a:p>
          <a:p>
            <a:pPr marL="0" indent="0">
              <a:buNone/>
            </a:pPr>
            <a:endParaRPr lang="en-US" dirty="0"/>
          </a:p>
        </p:txBody>
      </p:sp>
      <p:graphicFrame>
        <p:nvGraphicFramePr>
          <p:cNvPr id="3" name="Table 2">
            <a:extLst>
              <a:ext uri="{FF2B5EF4-FFF2-40B4-BE49-F238E27FC236}">
                <a16:creationId xmlns:a16="http://schemas.microsoft.com/office/drawing/2014/main" id="{8A3C2DCB-6384-4FD0-A55E-372911BE390C}"/>
              </a:ext>
            </a:extLst>
          </p:cNvPr>
          <p:cNvGraphicFramePr>
            <a:graphicFrameLocks noGrp="1"/>
          </p:cNvGraphicFramePr>
          <p:nvPr/>
        </p:nvGraphicFramePr>
        <p:xfrm>
          <a:off x="628649" y="2641739"/>
          <a:ext cx="7886700" cy="3474590"/>
        </p:xfrm>
        <a:graphic>
          <a:graphicData uri="http://schemas.openxmlformats.org/drawingml/2006/table">
            <a:tbl>
              <a:tblPr firstRow="1" firstCol="1" bandRow="1">
                <a:tableStyleId>{5C22544A-7EE6-4342-B048-85BDC9FD1C3A}</a:tableStyleId>
              </a:tblPr>
              <a:tblGrid>
                <a:gridCol w="539387">
                  <a:extLst>
                    <a:ext uri="{9D8B030D-6E8A-4147-A177-3AD203B41FA5}">
                      <a16:colId xmlns:a16="http://schemas.microsoft.com/office/drawing/2014/main" val="3706636768"/>
                    </a:ext>
                  </a:extLst>
                </a:gridCol>
                <a:gridCol w="3498721">
                  <a:extLst>
                    <a:ext uri="{9D8B030D-6E8A-4147-A177-3AD203B41FA5}">
                      <a16:colId xmlns:a16="http://schemas.microsoft.com/office/drawing/2014/main" val="104131473"/>
                    </a:ext>
                  </a:extLst>
                </a:gridCol>
                <a:gridCol w="1282864">
                  <a:extLst>
                    <a:ext uri="{9D8B030D-6E8A-4147-A177-3AD203B41FA5}">
                      <a16:colId xmlns:a16="http://schemas.microsoft.com/office/drawing/2014/main" val="3622568477"/>
                    </a:ext>
                  </a:extLst>
                </a:gridCol>
                <a:gridCol w="1282864">
                  <a:extLst>
                    <a:ext uri="{9D8B030D-6E8A-4147-A177-3AD203B41FA5}">
                      <a16:colId xmlns:a16="http://schemas.microsoft.com/office/drawing/2014/main" val="2387798367"/>
                    </a:ext>
                  </a:extLst>
                </a:gridCol>
                <a:gridCol w="1282864">
                  <a:extLst>
                    <a:ext uri="{9D8B030D-6E8A-4147-A177-3AD203B41FA5}">
                      <a16:colId xmlns:a16="http://schemas.microsoft.com/office/drawing/2014/main" val="3902627737"/>
                    </a:ext>
                  </a:extLst>
                </a:gridCol>
              </a:tblGrid>
              <a:tr h="627215">
                <a:tc>
                  <a:txBody>
                    <a:bodyPr/>
                    <a:lstStyle/>
                    <a:p>
                      <a:pPr marL="0" marR="0">
                        <a:lnSpc>
                          <a:spcPct val="107000"/>
                        </a:lnSpc>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Instructional Program 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Operational Minutes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Instructional Minutes/Days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Days of Operation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extLst>
                  <a:ext uri="{0D108BD9-81ED-4DB2-BD59-A6C34878D82A}">
                    <a16:rowId xmlns:a16="http://schemas.microsoft.com/office/drawing/2014/main" val="1374692058"/>
                  </a:ext>
                </a:extLst>
              </a:tr>
              <a:tr h="927135">
                <a:tc>
                  <a:txBody>
                    <a:bodyPr/>
                    <a:lstStyle/>
                    <a:p>
                      <a:pPr marL="0" marR="0">
                        <a:lnSpc>
                          <a:spcPct val="107000"/>
                        </a:lnSpc>
                        <a:spcBef>
                          <a:spcPts val="0"/>
                        </a:spcBef>
                        <a:spcAft>
                          <a:spcPts val="0"/>
                        </a:spcAft>
                      </a:pPr>
                      <a:r>
                        <a:rPr lang="en-US" sz="1400" dirty="0">
                          <a:effectLst/>
                        </a:rPr>
                        <a:t>04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spcBef>
                          <a:spcPts val="0"/>
                        </a:spcBef>
                        <a:spcAft>
                          <a:spcPts val="0"/>
                        </a:spcAft>
                      </a:pPr>
                      <a:r>
                        <a:rPr lang="en-US" sz="1400" dirty="0">
                          <a:effectLst/>
                        </a:rPr>
                        <a:t>Prekindergarten </a:t>
                      </a:r>
                      <a:r>
                        <a:rPr lang="en-US" sz="1400" dirty="0">
                          <a:effectLst/>
                          <a:highlight>
                            <a:srgbClr val="FFFF00"/>
                          </a:highlight>
                        </a:rPr>
                        <a:t>Other</a:t>
                      </a:r>
                      <a:r>
                        <a:rPr lang="en-US" sz="1400" dirty="0">
                          <a:effectLst/>
                        </a:rPr>
                        <a:t> Program</a:t>
                      </a:r>
                      <a:r>
                        <a:rPr lang="en-US" sz="1400" dirty="0">
                          <a:effectLst/>
                          <a:highlight>
                            <a:srgbClr val="FFFF00"/>
                          </a:highlight>
                        </a:rPr>
                        <a:t>s</a:t>
                      </a:r>
                      <a:r>
                        <a:rPr lang="en-US" sz="1400" dirty="0">
                          <a:effectLst/>
                        </a:rPr>
                        <a:t> (including school districts and charter schools approved to operate after January 1, 2015) – </a:t>
                      </a:r>
                      <a:r>
                        <a:rPr lang="en-US" sz="1400" kern="1200" dirty="0">
                          <a:solidFill>
                            <a:schemeClr val="dk1"/>
                          </a:solidFill>
                          <a:effectLst/>
                          <a:highlight>
                            <a:srgbClr val="FFFF00"/>
                          </a:highlight>
                          <a:latin typeface="+mn-lt"/>
                          <a:ea typeface="+mn-ea"/>
                          <a:cs typeface="+mn-cs"/>
                        </a:rPr>
                        <a:t>Half-day programs for three-year old students and half-day ineligible three and four-year-old students (no waiver required)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Not reported.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32,400 Minimum</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extLst>
                  <a:ext uri="{0D108BD9-81ED-4DB2-BD59-A6C34878D82A}">
                    <a16:rowId xmlns:a16="http://schemas.microsoft.com/office/drawing/2014/main" val="3106463704"/>
                  </a:ext>
                </a:extLst>
              </a:tr>
              <a:tr h="512804">
                <a:tc>
                  <a:txBody>
                    <a:bodyPr/>
                    <a:lstStyle/>
                    <a:p>
                      <a:pPr marL="0" marR="0">
                        <a:lnSpc>
                          <a:spcPct val="107000"/>
                        </a:lnSpc>
                        <a:spcBef>
                          <a:spcPts val="0"/>
                        </a:spcBef>
                        <a:spcAft>
                          <a:spcPts val="0"/>
                        </a:spcAft>
                      </a:pPr>
                      <a:r>
                        <a:rPr lang="en-US" sz="1400" dirty="0">
                          <a:effectLst/>
                        </a:rPr>
                        <a:t>14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spcBef>
                          <a:spcPts val="0"/>
                        </a:spcBef>
                        <a:spcAft>
                          <a:spcPts val="0"/>
                        </a:spcAft>
                      </a:pPr>
                      <a:r>
                        <a:rPr lang="en-US" sz="1400" kern="1200" dirty="0">
                          <a:solidFill>
                            <a:schemeClr val="dk1"/>
                          </a:solidFill>
                          <a:effectLst/>
                          <a:latin typeface="+mn-lt"/>
                          <a:ea typeface="+mn-ea"/>
                          <a:cs typeface="+mn-cs"/>
                        </a:rPr>
                        <a:t>Full-day Prekindergarten Program following 75,600 Operational Minutes (eligible and ineligible three and four-year-olds)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75,600 Minimum</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Not reported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extLst>
                  <a:ext uri="{0D108BD9-81ED-4DB2-BD59-A6C34878D82A}">
                    <a16:rowId xmlns:a16="http://schemas.microsoft.com/office/drawing/2014/main" val="67464457"/>
                  </a:ext>
                </a:extLst>
              </a:tr>
              <a:tr h="927135">
                <a:tc>
                  <a:txBody>
                    <a:bodyPr/>
                    <a:lstStyle/>
                    <a:p>
                      <a:pPr marL="0" marR="0">
                        <a:lnSpc>
                          <a:spcPct val="107000"/>
                        </a:lnSpc>
                        <a:spcBef>
                          <a:spcPts val="0"/>
                        </a:spcBef>
                        <a:spcAft>
                          <a:spcPts val="0"/>
                        </a:spcAft>
                      </a:pPr>
                      <a:r>
                        <a:rPr lang="en-US" sz="1400" dirty="0">
                          <a:effectLst/>
                        </a:rPr>
                        <a:t>15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Half-day Prekindergarten Program with Waiver following 32,400 Instructional Minutes (including school districts and charter schools approved to operate after January 1, 2015)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Not reported.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32,400 Minimum</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tc>
                  <a:txBody>
                    <a:bodyPr/>
                    <a:lstStyle/>
                    <a:p>
                      <a:pPr marL="0" marR="0">
                        <a:lnSpc>
                          <a:spcPct val="107000"/>
                        </a:lnSpc>
                        <a:spcBef>
                          <a:spcPts val="0"/>
                        </a:spcBef>
                        <a:spcAft>
                          <a:spcPts val="0"/>
                        </a:spcAft>
                      </a:pPr>
                      <a:r>
                        <a:rPr lang="en-US" sz="1400" dirty="0">
                          <a:effectLst/>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293" marR="46293" marT="0" marB="0"/>
                </a:tc>
                <a:extLst>
                  <a:ext uri="{0D108BD9-81ED-4DB2-BD59-A6C34878D82A}">
                    <a16:rowId xmlns:a16="http://schemas.microsoft.com/office/drawing/2014/main" val="698375254"/>
                  </a:ext>
                </a:extLst>
              </a:tr>
            </a:tbl>
          </a:graphicData>
        </a:graphic>
      </p:graphicFrame>
    </p:spTree>
    <p:extLst>
      <p:ext uri="{BB962C8B-B14F-4D97-AF65-F5344CB8AC3E}">
        <p14:creationId xmlns:p14="http://schemas.microsoft.com/office/powerpoint/2010/main" val="3078736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nvPr>
        </p:nvGraphicFramePr>
        <p:xfrm>
          <a:off x="350195" y="1313887"/>
          <a:ext cx="8443610" cy="429768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10200-0027</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a particular CAMPUS-ID, SCHOOL-YEAR, and INSTRUCTIONAL-TRACK-INDICATOR-CODE where INSTRUCTIONAL-PROGRAM-TYPE is "01", "02", or </a:t>
                      </a:r>
                      <a:r>
                        <a:rPr lang="en-US" sz="1400" kern="1200" dirty="0">
                          <a:solidFill>
                            <a:schemeClr val="dk1"/>
                          </a:solidFill>
                          <a:highlight>
                            <a:srgbClr val="FFFF00"/>
                          </a:highlight>
                          <a:latin typeface="+mn-lt"/>
                          <a:ea typeface="+mn-ea"/>
                          <a:cs typeface="+mn-cs"/>
                        </a:rPr>
                        <a:t>"14"</a:t>
                      </a:r>
                      <a:r>
                        <a:rPr lang="en-US" sz="1400" kern="1200" dirty="0">
                          <a:solidFill>
                            <a:schemeClr val="dk1"/>
                          </a:solidFill>
                          <a:latin typeface="+mn-lt"/>
                          <a:ea typeface="+mn-ea"/>
                          <a:cs typeface="+mn-cs"/>
                        </a:rPr>
                        <a:t>, the sum of all SCHOOL-DAY-OPERATIONAL-MINUTES and SCHOOL-DAY-WAIVER-MINUTES should be greater than or equal to 75,600.</a:t>
                      </a:r>
                      <a:endParaRPr lang="en-US" sz="1400" kern="1200" dirty="0">
                        <a:solidFill>
                          <a:schemeClr val="dk1"/>
                        </a:solidFill>
                        <a:highlight>
                          <a:srgbClr val="FFFF00"/>
                        </a:highlight>
                        <a:latin typeface="+mn-lt"/>
                        <a:ea typeface="+mn-ea"/>
                        <a:cs typeface="+mn-cs"/>
                      </a:endParaRPr>
                    </a:p>
                  </a:txBody>
                  <a:tcPr marL="45720" marR="45720"/>
                </a:tc>
                <a:tc rowSpan="2">
                  <a:txBody>
                    <a:bodyPr/>
                    <a:lstStyle/>
                    <a:p>
                      <a:r>
                        <a:rPr lang="en-US" sz="1400" dirty="0"/>
                        <a:t>S</a:t>
                      </a:r>
                    </a:p>
                  </a:txBody>
                  <a:tcPr/>
                </a:tc>
                <a:tc rowSpan="2">
                  <a:txBody>
                    <a:bodyPr/>
                    <a:lstStyle/>
                    <a:p>
                      <a:r>
                        <a:rPr lang="en-US" sz="1400" dirty="0"/>
                        <a:t>3</a:t>
                      </a:r>
                      <a:endParaRPr lang="en-US" sz="1400" dirty="0">
                        <a:highlight>
                          <a:srgbClr val="FFFF00"/>
                        </a:highlight>
                      </a:endParaRP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a particular campus, SchoolYear, and TX-InstructionalTrack where the TX-InstructionalProgramType is one following 75,600 Operational Minutes (01, 02, and </a:t>
                      </a:r>
                      <a:r>
                        <a:rPr lang="en-US" sz="1400" kern="1200" dirty="0">
                          <a:solidFill>
                            <a:schemeClr val="dk1"/>
                          </a:solidFill>
                          <a:highlight>
                            <a:srgbClr val="FFFF00"/>
                          </a:highlight>
                          <a:latin typeface="+mn-lt"/>
                          <a:ea typeface="+mn-ea"/>
                          <a:cs typeface="+mn-cs"/>
                        </a:rPr>
                        <a:t>14</a:t>
                      </a:r>
                      <a:r>
                        <a:rPr lang="en-US" sz="1400" kern="1200" dirty="0">
                          <a:solidFill>
                            <a:schemeClr val="dk1"/>
                          </a:solidFill>
                          <a:latin typeface="+mn-lt"/>
                          <a:ea typeface="+mn-ea"/>
                          <a:cs typeface="+mn-cs"/>
                        </a:rPr>
                        <a:t>), the sum of TX-SchoolDayOperationalMinutes and TX-SchoolDayWaiverMinutes should be at least 75,600.</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370840">
                <a:tc rowSpan="2">
                  <a:txBody>
                    <a:bodyPr/>
                    <a:lstStyle/>
                    <a:p>
                      <a:r>
                        <a:rPr lang="en-US" sz="1400" dirty="0"/>
                        <a:t>10200-0039</a:t>
                      </a:r>
                    </a:p>
                  </a:txBody>
                  <a:tcPr/>
                </a:tc>
                <a:tc>
                  <a:txBody>
                    <a:bodyPr/>
                    <a:lstStyle/>
                    <a:p>
                      <a:r>
                        <a:rPr lang="en-US" sz="1400" kern="1200" dirty="0">
                          <a:solidFill>
                            <a:schemeClr val="dk1"/>
                          </a:solidFill>
                          <a:latin typeface="+mn-lt"/>
                          <a:ea typeface="+mn-ea"/>
                          <a:cs typeface="+mn-cs"/>
                        </a:rPr>
                        <a:t>If INSTRUCTIONAL-PROGRAM-TYPE is "01", "02", or </a:t>
                      </a:r>
                      <a:r>
                        <a:rPr lang="en-US" sz="1400" kern="1200" dirty="0">
                          <a:solidFill>
                            <a:schemeClr val="dk1"/>
                          </a:solidFill>
                          <a:highlight>
                            <a:srgbClr val="FFFF00"/>
                          </a:highlight>
                          <a:latin typeface="+mn-lt"/>
                          <a:ea typeface="+mn-ea"/>
                          <a:cs typeface="+mn-cs"/>
                        </a:rPr>
                        <a:t>"14"</a:t>
                      </a:r>
                      <a:r>
                        <a:rPr lang="en-US" sz="1400" kern="1200" dirty="0">
                          <a:solidFill>
                            <a:schemeClr val="dk1"/>
                          </a:solidFill>
                          <a:latin typeface="+mn-lt"/>
                          <a:ea typeface="+mn-ea"/>
                          <a:cs typeface="+mn-cs"/>
                        </a:rPr>
                        <a:t>, then SCHOOL-DAY-OPERATIONAL-MINUTES must not be blank.</a:t>
                      </a:r>
                      <a:endParaRPr lang="en-US" sz="1400" kern="1200" dirty="0">
                        <a:solidFill>
                          <a:schemeClr val="dk1"/>
                        </a:solidFill>
                        <a:highlight>
                          <a:srgbClr val="FFFF00"/>
                        </a:highlight>
                        <a:latin typeface="+mn-lt"/>
                        <a:ea typeface="+mn-ea"/>
                        <a:cs typeface="+mn-cs"/>
                      </a:endParaRPr>
                    </a:p>
                  </a:txBody>
                  <a:tcPr/>
                </a:tc>
                <a:tc rowSpan="2">
                  <a:txBody>
                    <a:bodyPr/>
                    <a:lstStyle/>
                    <a:p>
                      <a:r>
                        <a:rPr lang="en-US" sz="1400" dirty="0"/>
                        <a:t>F</a:t>
                      </a:r>
                    </a:p>
                  </a:txBody>
                  <a:tcPr/>
                </a:tc>
                <a:tc rowSpan="2">
                  <a:txBody>
                    <a:bodyPr/>
                    <a:lstStyle/>
                    <a:p>
                      <a:r>
                        <a:rPr lang="en-US" sz="1400" dirty="0"/>
                        <a:t>3</a:t>
                      </a:r>
                      <a:endParaRPr lang="en-US" sz="1400" dirty="0">
                        <a:highlight>
                          <a:srgbClr val="FFFF00"/>
                        </a:highlight>
                      </a:endParaRP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r>
                        <a:rPr lang="en-US" sz="1400" kern="1200" dirty="0">
                          <a:solidFill>
                            <a:schemeClr val="dk1"/>
                          </a:solidFill>
                          <a:latin typeface="+mn-lt"/>
                          <a:ea typeface="+mn-ea"/>
                          <a:cs typeface="+mn-cs"/>
                        </a:rPr>
                        <a:t>TX-SchoolDayOperationalMinutes must be reported for TX-InstructionalProgramTypes that are following 75,600 Operational Minutes (01, 02, and </a:t>
                      </a:r>
                      <a:r>
                        <a:rPr lang="en-US" sz="1400" kern="1200" dirty="0">
                          <a:solidFill>
                            <a:schemeClr val="dk1"/>
                          </a:solidFill>
                          <a:highlight>
                            <a:srgbClr val="FFFF00"/>
                          </a:highlight>
                          <a:latin typeface="+mn-lt"/>
                          <a:ea typeface="+mn-ea"/>
                          <a:cs typeface="+mn-cs"/>
                        </a:rPr>
                        <a:t>14</a:t>
                      </a:r>
                      <a:r>
                        <a:rPr lang="en-US" sz="1400" kern="1200" dirty="0">
                          <a:solidFill>
                            <a:schemeClr val="dk1"/>
                          </a:solidFill>
                          <a:latin typeface="+mn-lt"/>
                          <a:ea typeface="+mn-ea"/>
                          <a:cs typeface="+mn-cs"/>
                        </a:rPr>
                        <a:t>).</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38200"/>
            <a:ext cx="74989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Organization - Calendar Context Rules</a:t>
            </a:r>
          </a:p>
        </p:txBody>
      </p:sp>
    </p:spTree>
    <p:extLst>
      <p:ext uri="{BB962C8B-B14F-4D97-AF65-F5344CB8AC3E}">
        <p14:creationId xmlns:p14="http://schemas.microsoft.com/office/powerpoint/2010/main" val="2702090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3498466989"/>
              </p:ext>
            </p:extLst>
          </p:nvPr>
        </p:nvGraphicFramePr>
        <p:xfrm>
          <a:off x="350195" y="1249806"/>
          <a:ext cx="8443610" cy="387096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kern="1200" dirty="0">
                          <a:solidFill>
                            <a:schemeClr val="dk1"/>
                          </a:solidFill>
                          <a:effectLst/>
                          <a:latin typeface="+mn-lt"/>
                          <a:ea typeface="+mn-ea"/>
                          <a:cs typeface="+mn-cs"/>
                        </a:rPr>
                        <a:t>10200-0042</a:t>
                      </a:r>
                      <a:endParaRPr lang="en-US" sz="1400" dirty="0"/>
                    </a:p>
                  </a:txBody>
                  <a:tcPr marL="45720" marR="45720"/>
                </a:tc>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Arial" panose="020B0604020202020204" pitchFamily="34" charset="0"/>
                        </a:rPr>
                        <a:t>If INSTRUCTIONAL-PROGRAM-TYPE is "01", "02", "03", "13", </a:t>
                      </a:r>
                      <a:r>
                        <a:rPr lang="en-US" sz="1400" dirty="0">
                          <a:effectLst/>
                          <a:highlight>
                            <a:srgbClr val="FFFF00"/>
                          </a:highlight>
                          <a:latin typeface="+mn-lt"/>
                          <a:ea typeface="Calibri" panose="020F0502020204030204" pitchFamily="34" charset="0"/>
                          <a:cs typeface="Arial" panose="020B0604020202020204" pitchFamily="34" charset="0"/>
                        </a:rPr>
                        <a:t>or "14"</a:t>
                      </a:r>
                      <a:r>
                        <a:rPr lang="en-US" sz="1400" dirty="0">
                          <a:effectLst/>
                          <a:latin typeface="+mn-lt"/>
                          <a:ea typeface="Calibri" panose="020F0502020204030204" pitchFamily="34" charset="0"/>
                          <a:cs typeface="Arial" panose="020B0604020202020204" pitchFamily="34" charset="0"/>
                        </a:rPr>
                        <a:t>, then SCHOOL-DAY-INSTRUCTIONAL-MINUTES must be blank/not reported.</a:t>
                      </a:r>
                      <a:endParaRPr lang="en-US" sz="1400" dirty="0">
                        <a:effectLst/>
                        <a:latin typeface="+mn-lt"/>
                        <a:ea typeface="Calibri" panose="020F0502020204030204" pitchFamily="34" charset="0"/>
                        <a:cs typeface="Times New Roman" panose="02020603050405020304" pitchFamily="18" charset="0"/>
                      </a:endParaRPr>
                    </a:p>
                  </a:txBody>
                  <a:tcPr marL="45720" marR="45720"/>
                </a:tc>
                <a:tc rowSpan="2">
                  <a:txBody>
                    <a:bodyPr/>
                    <a:lstStyle/>
                    <a:p>
                      <a:r>
                        <a:rPr lang="en-US" sz="1400" dirty="0"/>
                        <a:t>F</a:t>
                      </a:r>
                    </a:p>
                  </a:txBody>
                  <a:tcPr marL="45720" marR="45720"/>
                </a:tc>
                <a:tc rowSpan="2">
                  <a:txBody>
                    <a:bodyPr/>
                    <a:lstStyle/>
                    <a:p>
                      <a:r>
                        <a:rPr lang="en-US" sz="1400" dirty="0"/>
                        <a:t>3</a:t>
                      </a:r>
                      <a:endParaRPr lang="en-US" sz="1400" dirty="0">
                        <a:highlight>
                          <a:srgbClr val="FFFF00"/>
                        </a:highlight>
                      </a:endParaRPr>
                    </a:p>
                  </a:txBody>
                  <a:tcPr marL="45720" marR="45720"/>
                </a:tc>
                <a:tc rowSpan="2">
                  <a:txBody>
                    <a:bodyPr/>
                    <a:lstStyle/>
                    <a:p>
                      <a:r>
                        <a:rPr lang="en-US" sz="1400" dirty="0"/>
                        <a:t>District, </a:t>
                      </a:r>
                    </a:p>
                    <a:p>
                      <a:r>
                        <a:rPr lang="en-US" sz="1400" dirty="0"/>
                        <a:t>Campus,</a:t>
                      </a:r>
                    </a:p>
                    <a:p>
                      <a:r>
                        <a:rPr lang="en-US" sz="1400" dirty="0"/>
                        <a:t>Charter</a:t>
                      </a:r>
                    </a:p>
                    <a:p>
                      <a:endParaRPr lang="en-US" sz="1400" dirty="0"/>
                    </a:p>
                  </a:txBody>
                  <a:tcPr marL="45720" marR="45720"/>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Arial" panose="020B0604020202020204" pitchFamily="34" charset="0"/>
                        </a:rPr>
                        <a:t>TX-SchoolDayInstructionalMinutes must not be reported for TX-InstructionalProgramTypes that are following 75,600 Operational Minutes (01, 02, and </a:t>
                      </a:r>
                      <a:r>
                        <a:rPr lang="en-US" sz="1400" dirty="0">
                          <a:effectLst/>
                          <a:highlight>
                            <a:srgbClr val="FFFF00"/>
                          </a:highlight>
                          <a:latin typeface="+mn-lt"/>
                          <a:ea typeface="Calibri" panose="020F0502020204030204" pitchFamily="34" charset="0"/>
                          <a:cs typeface="Arial" panose="020B0604020202020204" pitchFamily="34" charset="0"/>
                        </a:rPr>
                        <a:t>14</a:t>
                      </a:r>
                      <a:r>
                        <a:rPr lang="en-US" sz="1400" dirty="0">
                          <a:effectLst/>
                          <a:latin typeface="+mn-lt"/>
                          <a:ea typeface="Calibri" panose="020F0502020204030204" pitchFamily="34" charset="0"/>
                          <a:cs typeface="Arial" panose="020B0604020202020204" pitchFamily="34" charset="0"/>
                        </a:rPr>
                        <a:t>) or 180 day school year calendar (03 and 13).</a:t>
                      </a:r>
                      <a:endParaRPr lang="en-US" sz="1400" dirty="0">
                        <a:effectLst/>
                        <a:latin typeface="+mn-lt"/>
                        <a:ea typeface="Calibri" panose="020F0502020204030204" pitchFamily="34" charset="0"/>
                        <a:cs typeface="Times New Roman" panose="02020603050405020304" pitchFamily="18" charset="0"/>
                      </a:endParaRP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10200-0050</a:t>
                      </a:r>
                    </a:p>
                    <a:p>
                      <a:endParaRPr lang="en-US" sz="1400" dirty="0"/>
                    </a:p>
                  </a:txBody>
                  <a:tcPr marL="45720" marR="45720"/>
                </a:tc>
                <a:tc>
                  <a:txBody>
                    <a:bodyPr/>
                    <a:lstStyle/>
                    <a:p>
                      <a:pPr marL="91440" marR="0">
                        <a:lnSpc>
                          <a:spcPct val="100000"/>
                        </a:lnSpc>
                        <a:spcBef>
                          <a:spcPts val="0"/>
                        </a:spcBef>
                        <a:spcAft>
                          <a:spcPts val="0"/>
                        </a:spcAft>
                      </a:pPr>
                      <a:r>
                        <a:rPr lang="en-US" sz="1400" dirty="0">
                          <a:effectLst/>
                          <a:latin typeface="+mn-lt"/>
                          <a:ea typeface="Calibri" panose="020F0502020204030204" pitchFamily="34" charset="0"/>
                          <a:cs typeface="Arial" panose="020B0604020202020204" pitchFamily="34" charset="0"/>
                        </a:rPr>
                        <a:t>If CALENDAR-DATE is on the Memorial Day holiday (the last Monday in May) and INSTRUCTIONAL-PROGRAM-TYPE is "01", "02",</a:t>
                      </a:r>
                      <a:r>
                        <a:rPr lang="en-US" sz="1400" dirty="0">
                          <a:effectLst/>
                          <a:highlight>
                            <a:srgbClr val="FFFF00"/>
                          </a:highlight>
                          <a:latin typeface="+mn-lt"/>
                          <a:ea typeface="Calibri" panose="020F0502020204030204" pitchFamily="34" charset="0"/>
                          <a:cs typeface="Arial" panose="020B0604020202020204" pitchFamily="34" charset="0"/>
                        </a:rPr>
                        <a:t> or "14"</a:t>
                      </a:r>
                      <a:r>
                        <a:rPr lang="en-US" sz="1400" dirty="0">
                          <a:effectLst/>
                          <a:latin typeface="+mn-lt"/>
                          <a:ea typeface="Calibri" panose="020F0502020204030204" pitchFamily="34" charset="0"/>
                          <a:cs typeface="Arial" panose="020B0604020202020204" pitchFamily="34" charset="0"/>
                        </a:rPr>
                        <a:t>, then SCHOOL-DAY-OPERATIONAL-MINUTES should be 0.</a:t>
                      </a:r>
                      <a:endParaRPr lang="en-US" sz="1400" dirty="0">
                        <a:effectLst/>
                        <a:latin typeface="+mn-lt"/>
                        <a:ea typeface="Calibri" panose="020F0502020204030204" pitchFamily="34" charset="0"/>
                        <a:cs typeface="Times New Roman" panose="02020603050405020304" pitchFamily="18" charset="0"/>
                      </a:endParaRPr>
                    </a:p>
                  </a:txBody>
                  <a:tcPr marL="45720" marR="45720"/>
                </a:tc>
                <a:tc rowSpan="2">
                  <a:txBody>
                    <a:bodyPr/>
                    <a:lstStyle/>
                    <a:p>
                      <a:r>
                        <a:rPr lang="en-US" sz="1400" dirty="0"/>
                        <a:t>S</a:t>
                      </a:r>
                    </a:p>
                  </a:txBody>
                  <a:tcPr marL="45720" marR="45720"/>
                </a:tc>
                <a:tc rowSpan="2">
                  <a:txBody>
                    <a:bodyPr/>
                    <a:lstStyle/>
                    <a:p>
                      <a:r>
                        <a:rPr lang="en-US" sz="1400" dirty="0"/>
                        <a:t>3</a:t>
                      </a:r>
                    </a:p>
                  </a:txBody>
                  <a:tcPr marL="45720" marR="45720"/>
                </a:tc>
                <a:tc rowSpan="2">
                  <a:txBody>
                    <a:bodyPr/>
                    <a:lstStyle/>
                    <a:p>
                      <a:r>
                        <a:rPr lang="en-US" sz="1400" dirty="0"/>
                        <a:t>District, </a:t>
                      </a:r>
                    </a:p>
                    <a:p>
                      <a:r>
                        <a:rPr lang="en-US" sz="1400" dirty="0"/>
                        <a:t>Campus,</a:t>
                      </a:r>
                    </a:p>
                    <a:p>
                      <a:r>
                        <a:rPr lang="en-US" sz="1400" dirty="0"/>
                        <a:t>Charter</a:t>
                      </a:r>
                    </a:p>
                  </a:txBody>
                  <a:tcPr marL="45720" marR="45720"/>
                </a:tc>
                <a:extLst>
                  <a:ext uri="{0D108BD9-81ED-4DB2-BD59-A6C34878D82A}">
                    <a16:rowId xmlns:a16="http://schemas.microsoft.com/office/drawing/2014/main" val="826840196"/>
                  </a:ext>
                </a:extLst>
              </a:tr>
              <a:tr h="370840">
                <a:tc vMerge="1">
                  <a:txBody>
                    <a:bodyPr/>
                    <a:lstStyle/>
                    <a:p>
                      <a:endParaRPr lang="en-US" sz="1200" dirty="0"/>
                    </a:p>
                  </a:txBody>
                  <a:tcPr/>
                </a:tc>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Arial" panose="020B0604020202020204" pitchFamily="34" charset="0"/>
                        </a:rPr>
                        <a:t>TX-</a:t>
                      </a:r>
                      <a:r>
                        <a:rPr lang="en-US" sz="1400" dirty="0" err="1">
                          <a:effectLst/>
                          <a:latin typeface="+mn-lt"/>
                          <a:ea typeface="Calibri" panose="020F0502020204030204" pitchFamily="34" charset="0"/>
                          <a:cs typeface="Arial" panose="020B0604020202020204" pitchFamily="34" charset="0"/>
                        </a:rPr>
                        <a:t>SchoolDayOperationalMinutes</a:t>
                      </a:r>
                      <a:r>
                        <a:rPr lang="en-US" sz="1400" dirty="0">
                          <a:effectLst/>
                          <a:latin typeface="+mn-lt"/>
                          <a:ea typeface="Calibri" panose="020F0502020204030204" pitchFamily="34" charset="0"/>
                          <a:cs typeface="Arial" panose="020B0604020202020204" pitchFamily="34" charset="0"/>
                        </a:rPr>
                        <a:t> should be 0 for the Memorial Day holiday for TX-</a:t>
                      </a:r>
                      <a:r>
                        <a:rPr lang="en-US" sz="1400" dirty="0" err="1">
                          <a:effectLst/>
                          <a:latin typeface="+mn-lt"/>
                          <a:ea typeface="Calibri" panose="020F0502020204030204" pitchFamily="34" charset="0"/>
                          <a:cs typeface="Arial" panose="020B0604020202020204" pitchFamily="34" charset="0"/>
                        </a:rPr>
                        <a:t>InstructionalProgramTypes</a:t>
                      </a:r>
                      <a:r>
                        <a:rPr lang="en-US" sz="1400" dirty="0">
                          <a:effectLst/>
                          <a:latin typeface="+mn-lt"/>
                          <a:ea typeface="Calibri" panose="020F0502020204030204" pitchFamily="34" charset="0"/>
                          <a:cs typeface="Arial" panose="020B0604020202020204" pitchFamily="34" charset="0"/>
                        </a:rPr>
                        <a:t> that are following 75,600 Operational Minutes (01, 02, and </a:t>
                      </a:r>
                      <a:r>
                        <a:rPr lang="en-US" sz="1400" dirty="0">
                          <a:effectLst/>
                          <a:highlight>
                            <a:srgbClr val="FFFF00"/>
                          </a:highlight>
                          <a:latin typeface="+mn-lt"/>
                          <a:ea typeface="Calibri" panose="020F0502020204030204" pitchFamily="34" charset="0"/>
                          <a:cs typeface="Arial" panose="020B0604020202020204" pitchFamily="34" charset="0"/>
                        </a:rPr>
                        <a:t>14</a:t>
                      </a:r>
                      <a:r>
                        <a:rPr lang="en-US" sz="1400" dirty="0">
                          <a:effectLst/>
                          <a:latin typeface="+mn-lt"/>
                          <a:ea typeface="Calibri" panose="020F0502020204030204" pitchFamily="34" charset="0"/>
                          <a:cs typeface="Arial" panose="020B060402020202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a:tc>
                <a:tc vMerge="1">
                  <a:txBody>
                    <a:bodyPr/>
                    <a:lstStyle/>
                    <a:p>
                      <a:endParaRPr lang="en-US" sz="1200" dirty="0"/>
                    </a:p>
                  </a:txBody>
                  <a:tcPr/>
                </a:tc>
                <a:tc vMerge="1">
                  <a:txBody>
                    <a:bodyPr/>
                    <a:lstStyle/>
                    <a:p>
                      <a:endParaRPr lang="en-US" sz="1200" dirty="0">
                        <a:highlight>
                          <a:srgbClr val="FFFF00"/>
                        </a:highlight>
                      </a:endParaRPr>
                    </a:p>
                  </a:txBody>
                  <a:tcPr/>
                </a:tc>
                <a:tc vMerge="1">
                  <a:txBody>
                    <a:bodyPr/>
                    <a:lstStyle/>
                    <a:p>
                      <a:endParaRPr lang="en-US" sz="1200" dirty="0"/>
                    </a:p>
                  </a:txBody>
                  <a:tcPr/>
                </a:tc>
                <a:extLst>
                  <a:ext uri="{0D108BD9-81ED-4DB2-BD59-A6C34878D82A}">
                    <a16:rowId xmlns:a16="http://schemas.microsoft.com/office/drawing/2014/main" val="930690503"/>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38200"/>
            <a:ext cx="74989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Organization - Calendar Context Rules, continued</a:t>
            </a:r>
          </a:p>
        </p:txBody>
      </p:sp>
    </p:spTree>
    <p:extLst>
      <p:ext uri="{BB962C8B-B14F-4D97-AF65-F5344CB8AC3E}">
        <p14:creationId xmlns:p14="http://schemas.microsoft.com/office/powerpoint/2010/main" val="2883914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1770229049"/>
              </p:ext>
            </p:extLst>
          </p:nvPr>
        </p:nvGraphicFramePr>
        <p:xfrm>
          <a:off x="350195" y="1234440"/>
          <a:ext cx="8443610" cy="34442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10200-0040</a:t>
                      </a:r>
                    </a:p>
                    <a:p>
                      <a:endParaRPr lang="en-US" sz="14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INSTRUCTIONAL-PROGRAM-TYPE is "03"-"13" </a:t>
                      </a:r>
                      <a:r>
                        <a:rPr lang="en-US" sz="1400" kern="1200" dirty="0">
                          <a:solidFill>
                            <a:schemeClr val="dk1"/>
                          </a:solidFill>
                          <a:highlight>
                            <a:srgbClr val="FFFF00"/>
                          </a:highlight>
                          <a:latin typeface="+mn-lt"/>
                          <a:ea typeface="+mn-ea"/>
                          <a:cs typeface="+mn-cs"/>
                        </a:rPr>
                        <a:t>or "15"</a:t>
                      </a:r>
                      <a:r>
                        <a:rPr lang="en-US" sz="1400" kern="1200" dirty="0">
                          <a:solidFill>
                            <a:schemeClr val="dk1"/>
                          </a:solidFill>
                          <a:latin typeface="+mn-lt"/>
                          <a:ea typeface="+mn-ea"/>
                          <a:cs typeface="+mn-cs"/>
                        </a:rPr>
                        <a:t>, then SCHOOL-DAY-OPERATIONAL-MINUTES must be blank/not reported.</a:t>
                      </a:r>
                    </a:p>
                  </a:txBody>
                  <a:tcPr marL="45720" marR="45720"/>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TX-SchoolDayOperationalMinutes must not be reported for any TX-InstructionalProgramTypes that are not following 75,600 Operational Minutes (03-13, </a:t>
                      </a:r>
                      <a:r>
                        <a:rPr lang="en-US" sz="1400" kern="1200" dirty="0">
                          <a:solidFill>
                            <a:schemeClr val="dk1"/>
                          </a:solidFill>
                          <a:highlight>
                            <a:srgbClr val="FFFF00"/>
                          </a:highlight>
                          <a:latin typeface="+mn-lt"/>
                          <a:ea typeface="+mn-ea"/>
                          <a:cs typeface="+mn-cs"/>
                        </a:rPr>
                        <a:t>15</a:t>
                      </a:r>
                      <a:r>
                        <a:rPr lang="en-US" sz="1400" kern="1200" dirty="0">
                          <a:solidFill>
                            <a:schemeClr val="dk1"/>
                          </a:solidFill>
                          <a:latin typeface="+mn-lt"/>
                          <a:ea typeface="+mn-ea"/>
                          <a:cs typeface="+mn-cs"/>
                        </a:rPr>
                        <a:t>).</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10200-0041</a:t>
                      </a:r>
                    </a:p>
                  </a:txBody>
                  <a:tcPr/>
                </a:tc>
                <a:tc>
                  <a:txBody>
                    <a:bodyPr/>
                    <a:lstStyle/>
                    <a:p>
                      <a:pPr>
                        <a:lnSpc>
                          <a:spcPct val="100000"/>
                        </a:lnSpc>
                        <a:spcBef>
                          <a:spcPts val="0"/>
                        </a:spcBef>
                        <a:spcAft>
                          <a:spcPts val="0"/>
                        </a:spcAft>
                      </a:pPr>
                      <a:r>
                        <a:rPr lang="en-US" sz="1400" kern="1200" dirty="0">
                          <a:solidFill>
                            <a:schemeClr val="dk1"/>
                          </a:solidFill>
                          <a:latin typeface="+mn-lt"/>
                          <a:ea typeface="+mn-ea"/>
                          <a:cs typeface="+mn-cs"/>
                        </a:rPr>
                        <a:t>If INSTRUCTIONAL-PROGRAM-TYPE is "04"-"12" </a:t>
                      </a:r>
                      <a:r>
                        <a:rPr lang="en-US" sz="1400" kern="1200" dirty="0">
                          <a:solidFill>
                            <a:schemeClr val="dk1"/>
                          </a:solidFill>
                          <a:highlight>
                            <a:srgbClr val="FFFF00"/>
                          </a:highlight>
                          <a:latin typeface="+mn-lt"/>
                          <a:ea typeface="+mn-ea"/>
                          <a:cs typeface="+mn-cs"/>
                        </a:rPr>
                        <a:t>or "15"</a:t>
                      </a:r>
                      <a:r>
                        <a:rPr lang="en-US" sz="1400" kern="1200" dirty="0">
                          <a:solidFill>
                            <a:schemeClr val="dk1"/>
                          </a:solidFill>
                          <a:latin typeface="+mn-lt"/>
                          <a:ea typeface="+mn-ea"/>
                          <a:cs typeface="+mn-cs"/>
                        </a:rPr>
                        <a:t>, then SCHOOL-DAY-INSTRUCTIONAL-MINUTES must not be blank.</a:t>
                      </a:r>
                    </a:p>
                  </a:txBody>
                  <a:tcPr/>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TX-SchoolDayInstructionalMinutes must be reported for any TX-InstructionalProgramTypes that are not following 75,600 Operational Minutes or 180 day school year calendar (04-12, </a:t>
                      </a:r>
                      <a:r>
                        <a:rPr lang="en-US" sz="1400" kern="1200" dirty="0">
                          <a:solidFill>
                            <a:schemeClr val="dk1"/>
                          </a:solidFill>
                          <a:highlight>
                            <a:srgbClr val="FFFF00"/>
                          </a:highlight>
                          <a:latin typeface="+mn-lt"/>
                          <a:ea typeface="+mn-ea"/>
                          <a:cs typeface="+mn-cs"/>
                        </a:rPr>
                        <a:t>15</a:t>
                      </a:r>
                      <a:r>
                        <a:rPr lang="en-US" sz="1400" kern="1200" dirty="0">
                          <a:solidFill>
                            <a:schemeClr val="dk1"/>
                          </a:solidFill>
                          <a:latin typeface="+mn-lt"/>
                          <a:ea typeface="+mn-ea"/>
                          <a:cs typeface="+mn-cs"/>
                        </a:rPr>
                        <a:t>).</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38200"/>
            <a:ext cx="74989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Organization - Calendar Context Rules, continued</a:t>
            </a:r>
          </a:p>
        </p:txBody>
      </p:sp>
    </p:spTree>
    <p:extLst>
      <p:ext uri="{BB962C8B-B14F-4D97-AF65-F5344CB8AC3E}">
        <p14:creationId xmlns:p14="http://schemas.microsoft.com/office/powerpoint/2010/main" val="118761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8D7D-AD2F-4B12-B11F-298DD211D7A3}"/>
              </a:ext>
            </a:extLst>
          </p:cNvPr>
          <p:cNvSpPr>
            <a:spLocks noGrp="1"/>
          </p:cNvSpPr>
          <p:nvPr>
            <p:ph type="title"/>
          </p:nvPr>
        </p:nvSpPr>
        <p:spPr/>
        <p:txBody>
          <a:bodyPr/>
          <a:lstStyle/>
          <a:p>
            <a:r>
              <a:rPr lang="en-US" dirty="0"/>
              <a:t>HB 3 – Section 1.028 (Excerpt)</a:t>
            </a:r>
          </a:p>
        </p:txBody>
      </p:sp>
      <p:sp>
        <p:nvSpPr>
          <p:cNvPr id="3" name="Content Placeholder 2">
            <a:extLst>
              <a:ext uri="{FF2B5EF4-FFF2-40B4-BE49-F238E27FC236}">
                <a16:creationId xmlns:a16="http://schemas.microsoft.com/office/drawing/2014/main" id="{31C49256-5517-478C-AEC4-0431A1C55124}"/>
              </a:ext>
            </a:extLst>
          </p:cNvPr>
          <p:cNvSpPr>
            <a:spLocks noGrp="1"/>
          </p:cNvSpPr>
          <p:nvPr>
            <p:ph idx="1"/>
          </p:nvPr>
        </p:nvSpPr>
        <p:spPr/>
        <p:txBody>
          <a:bodyPr>
            <a:normAutofit fontScale="77500" lnSpcReduction="20000"/>
          </a:bodyPr>
          <a:lstStyle/>
          <a:p>
            <a:pPr marL="0" indent="0">
              <a:buNone/>
            </a:pPr>
            <a:r>
              <a:rPr lang="en-US" dirty="0"/>
              <a:t>SECTION 1.028.  Section 42.152, Education Code, is transferred to Subchapter C, Chapter 48, Education Code, as added by this Act, redesignated as Section 48.104, Education Code, and amended to read as follows:</a:t>
            </a:r>
          </a:p>
          <a:p>
            <a:pPr marL="0" indent="0">
              <a:buNone/>
            </a:pPr>
            <a:r>
              <a:rPr lang="en-US" dirty="0"/>
              <a:t>Sec. </a:t>
            </a:r>
            <a:r>
              <a:rPr lang="en-US" u="sng" dirty="0"/>
              <a:t>48.104</a:t>
            </a:r>
            <a:r>
              <a:rPr lang="en-US" dirty="0"/>
              <a:t> [</a:t>
            </a:r>
            <a:r>
              <a:rPr lang="en-US" strike="sngStrike" dirty="0"/>
              <a:t>42.152</a:t>
            </a:r>
            <a:r>
              <a:rPr lang="en-US" dirty="0"/>
              <a:t>].  COMPENSATORY EDUCATION ALLOTMENT.  (a)  For each student who [</a:t>
            </a:r>
            <a:r>
              <a:rPr lang="en-US" strike="sngStrike" dirty="0"/>
              <a:t>is educationally disadvantaged or who is a student who</a:t>
            </a:r>
            <a:r>
              <a:rPr lang="en-US" dirty="0"/>
              <a:t>] does not have a disability and resides in a residential placement facility in a district in which the student's parent or legal guardian does not reside, a district is entitled to an annual allotment equal to the [</a:t>
            </a:r>
            <a:r>
              <a:rPr lang="en-US" strike="sngStrike" dirty="0"/>
              <a:t>adjusted</a:t>
            </a:r>
            <a:r>
              <a:rPr lang="en-US" dirty="0"/>
              <a:t>] basic allotment multiplied by 0.2 </a:t>
            </a:r>
            <a:r>
              <a:rPr lang="en-US" u="sng" dirty="0"/>
              <a:t>or, if the student is educationally disadvantaged, 0.275.  For</a:t>
            </a:r>
            <a:r>
              <a:rPr lang="en-US" dirty="0"/>
              <a:t>[</a:t>
            </a:r>
            <a:r>
              <a:rPr lang="en-US" strike="sngStrike" dirty="0"/>
              <a:t>, and by 2.41 for</a:t>
            </a:r>
            <a:r>
              <a:rPr lang="en-US" dirty="0"/>
              <a:t>] each full-time equivalent student who is in a remedial and support program under Section 29.081 because the student is pregnant</a:t>
            </a:r>
            <a:r>
              <a:rPr lang="en-US" u="sng" dirty="0"/>
              <a:t>, a district is entitled to an annual allotment equal to the basic allotment multiplied by 2.41</a:t>
            </a:r>
            <a:r>
              <a:rPr lang="en-US" dirty="0"/>
              <a:t>.</a:t>
            </a:r>
          </a:p>
          <a:p>
            <a:pPr marL="457200" lvl="1" indent="0">
              <a:buNone/>
            </a:pPr>
            <a:r>
              <a:rPr lang="en-US" dirty="0"/>
              <a:t>(b)  </a:t>
            </a:r>
            <a:r>
              <a:rPr lang="en-US" u="sng" dirty="0"/>
              <a:t>For each student who is educationally disadvantaged and resides in an economically disadvantaged census block group as determined by the commissioner under Subsection (c), a district is entitled to an annual allotment equal to the basic allotment multiplied by the weight assigned to the student's census block group under Subsection (d).</a:t>
            </a:r>
            <a:endParaRPr lang="en-US" dirty="0"/>
          </a:p>
          <a:p>
            <a:endParaRPr lang="en-US" dirty="0"/>
          </a:p>
        </p:txBody>
      </p:sp>
    </p:spTree>
    <p:extLst>
      <p:ext uri="{BB962C8B-B14F-4D97-AF65-F5344CB8AC3E}">
        <p14:creationId xmlns:p14="http://schemas.microsoft.com/office/powerpoint/2010/main" val="3078551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453345012"/>
              </p:ext>
            </p:extLst>
          </p:nvPr>
        </p:nvGraphicFramePr>
        <p:xfrm>
          <a:off x="350195" y="1156715"/>
          <a:ext cx="8443610" cy="515112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10200-0052</a:t>
                      </a:r>
                      <a:endParaRPr lang="en-US" sz="1400" dirty="0"/>
                    </a:p>
                    <a:p>
                      <a:endParaRPr lang="en-US" sz="1400" dirty="0"/>
                    </a:p>
                  </a:txBody>
                  <a:tcPr marL="45720" marR="45720"/>
                </a:tc>
                <a:tc>
                  <a:txBody>
                    <a:bodyPr/>
                    <a:lstStyle/>
                    <a:p>
                      <a:pPr marL="0" marR="0">
                        <a:lnSpc>
                          <a:spcPct val="100000"/>
                        </a:lnSpc>
                        <a:spcBef>
                          <a:spcPts val="0"/>
                        </a:spcBef>
                        <a:spcAft>
                          <a:spcPts val="0"/>
                        </a:spcAft>
                      </a:pPr>
                      <a:r>
                        <a:rPr lang="en-US" sz="1400" kern="1200" dirty="0">
                          <a:solidFill>
                            <a:schemeClr val="dk1"/>
                          </a:solidFill>
                          <a:effectLst/>
                          <a:latin typeface="+mn-lt"/>
                          <a:ea typeface="Calibri" panose="020F0502020204030204" pitchFamily="34" charset="0"/>
                          <a:cs typeface="Arial" panose="020B0604020202020204" pitchFamily="34" charset="0"/>
                        </a:rPr>
                        <a:t>If CALENDAR-DATE is on the Memorial Day holiday (the last Monday in May) and INSTRUCTIONAL-PROGRAM-TYPE is "04"-"12" </a:t>
                      </a:r>
                      <a:r>
                        <a:rPr lang="en-US" sz="1400" kern="1200" dirty="0">
                          <a:solidFill>
                            <a:schemeClr val="dk1"/>
                          </a:solidFill>
                          <a:effectLst/>
                          <a:highlight>
                            <a:srgbClr val="FFFF00"/>
                          </a:highlight>
                          <a:latin typeface="+mn-lt"/>
                          <a:ea typeface="Calibri" panose="020F0502020204030204" pitchFamily="34" charset="0"/>
                          <a:cs typeface="Arial" panose="020B0604020202020204" pitchFamily="34" charset="0"/>
                        </a:rPr>
                        <a:t>or "15"</a:t>
                      </a:r>
                      <a:r>
                        <a:rPr lang="en-US" sz="1400" kern="1200" dirty="0">
                          <a:solidFill>
                            <a:schemeClr val="dk1"/>
                          </a:solidFill>
                          <a:effectLst/>
                          <a:latin typeface="+mn-lt"/>
                          <a:ea typeface="Calibri" panose="020F0502020204030204" pitchFamily="34" charset="0"/>
                          <a:cs typeface="Arial" panose="020B0604020202020204" pitchFamily="34" charset="0"/>
                        </a:rPr>
                        <a:t>, then SCHOOL-DAY-INSTRUCTIONAL-MINUTES should be 0.</a:t>
                      </a:r>
                      <a:endParaRPr lang="en-US" sz="1400" dirty="0">
                        <a:effectLst/>
                        <a:latin typeface="+mn-lt"/>
                        <a:ea typeface="Calibri" panose="020F0502020204030204" pitchFamily="34" charset="0"/>
                        <a:cs typeface="Times New Roman" panose="02020603050405020304" pitchFamily="18" charset="0"/>
                      </a:endParaRPr>
                    </a:p>
                  </a:txBody>
                  <a:tcPr marL="45720" marR="45720"/>
                </a:tc>
                <a:tc rowSpan="2">
                  <a:txBody>
                    <a:bodyPr/>
                    <a:lstStyle/>
                    <a:p>
                      <a:r>
                        <a:rPr lang="en-US" sz="1400" dirty="0"/>
                        <a:t>S</a:t>
                      </a:r>
                    </a:p>
                  </a:txBody>
                  <a:tcPr marL="45720" marR="45720"/>
                </a:tc>
                <a:tc rowSpan="2">
                  <a:txBody>
                    <a:bodyPr/>
                    <a:lstStyle/>
                    <a:p>
                      <a:r>
                        <a:rPr lang="en-US" sz="1400" dirty="0"/>
                        <a:t>3</a:t>
                      </a:r>
                    </a:p>
                  </a:txBody>
                  <a:tcPr marL="45720" marR="45720"/>
                </a:tc>
                <a:tc rowSpan="2">
                  <a:txBody>
                    <a:bodyPr/>
                    <a:lstStyle/>
                    <a:p>
                      <a:r>
                        <a:rPr lang="en-US" sz="1400" dirty="0"/>
                        <a:t>District, Campus, Charter</a:t>
                      </a:r>
                    </a:p>
                  </a:txBody>
                  <a:tcPr marL="45720" marR="45720"/>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pPr marL="0" marR="0">
                        <a:lnSpc>
                          <a:spcPct val="100000"/>
                        </a:lnSpc>
                        <a:spcBef>
                          <a:spcPts val="0"/>
                        </a:spcBef>
                        <a:spcAft>
                          <a:spcPts val="0"/>
                        </a:spcAft>
                      </a:pPr>
                      <a:r>
                        <a:rPr lang="en-US" sz="1400" kern="1200" dirty="0">
                          <a:solidFill>
                            <a:schemeClr val="dk1"/>
                          </a:solidFill>
                          <a:effectLst/>
                          <a:latin typeface="+mn-lt"/>
                          <a:ea typeface="Calibri" panose="020F0502020204030204" pitchFamily="34" charset="0"/>
                          <a:cs typeface="Arial" panose="020B0604020202020204" pitchFamily="34" charset="0"/>
                        </a:rPr>
                        <a:t>TX-</a:t>
                      </a:r>
                      <a:r>
                        <a:rPr lang="en-US" sz="1400" kern="1200" dirty="0" err="1">
                          <a:solidFill>
                            <a:schemeClr val="dk1"/>
                          </a:solidFill>
                          <a:effectLst/>
                          <a:latin typeface="+mn-lt"/>
                          <a:ea typeface="Calibri" panose="020F0502020204030204" pitchFamily="34" charset="0"/>
                          <a:cs typeface="Arial" panose="020B0604020202020204" pitchFamily="34" charset="0"/>
                        </a:rPr>
                        <a:t>SchoolDayInstructionalMinutes</a:t>
                      </a:r>
                      <a:r>
                        <a:rPr lang="en-US" sz="1400" kern="1200" dirty="0">
                          <a:solidFill>
                            <a:schemeClr val="dk1"/>
                          </a:solidFill>
                          <a:effectLst/>
                          <a:latin typeface="+mn-lt"/>
                          <a:ea typeface="Calibri" panose="020F0502020204030204" pitchFamily="34" charset="0"/>
                          <a:cs typeface="Arial" panose="020B0604020202020204" pitchFamily="34" charset="0"/>
                        </a:rPr>
                        <a:t> should be 0 for the Memorial Day holiday for TX-</a:t>
                      </a:r>
                      <a:r>
                        <a:rPr lang="en-US" sz="1400" kern="1200" dirty="0" err="1">
                          <a:solidFill>
                            <a:schemeClr val="dk1"/>
                          </a:solidFill>
                          <a:effectLst/>
                          <a:latin typeface="+mn-lt"/>
                          <a:ea typeface="Calibri" panose="020F0502020204030204" pitchFamily="34" charset="0"/>
                          <a:cs typeface="Arial" panose="020B0604020202020204" pitchFamily="34" charset="0"/>
                        </a:rPr>
                        <a:t>InstructionalProgramTypes</a:t>
                      </a:r>
                      <a:r>
                        <a:rPr lang="en-US" sz="1400" kern="1200" dirty="0">
                          <a:solidFill>
                            <a:schemeClr val="dk1"/>
                          </a:solidFill>
                          <a:effectLst/>
                          <a:latin typeface="+mn-lt"/>
                          <a:ea typeface="Calibri" panose="020F0502020204030204" pitchFamily="34" charset="0"/>
                          <a:cs typeface="Arial" panose="020B0604020202020204" pitchFamily="34" charset="0"/>
                        </a:rPr>
                        <a:t> that are not following 75,600 Operational Minutes or 180 day school year calendar (04-12, and </a:t>
                      </a:r>
                      <a:r>
                        <a:rPr lang="en-US" sz="1400" kern="1200" dirty="0">
                          <a:solidFill>
                            <a:schemeClr val="dk1"/>
                          </a:solidFill>
                          <a:effectLst/>
                          <a:highlight>
                            <a:srgbClr val="FFFF00"/>
                          </a:highlight>
                          <a:latin typeface="+mn-lt"/>
                          <a:ea typeface="Calibri" panose="020F0502020204030204" pitchFamily="34" charset="0"/>
                          <a:cs typeface="Arial" panose="020B0604020202020204" pitchFamily="34" charset="0"/>
                        </a:rPr>
                        <a:t>15</a:t>
                      </a:r>
                      <a:r>
                        <a:rPr lang="en-US" sz="1400" kern="1200" dirty="0">
                          <a:solidFill>
                            <a:schemeClr val="dk1"/>
                          </a:solidFill>
                          <a:effectLst/>
                          <a:latin typeface="+mn-lt"/>
                          <a:ea typeface="Calibri" panose="020F0502020204030204" pitchFamily="34" charset="0"/>
                          <a:cs typeface="Arial" panose="020B060402020202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r h="370840">
                <a:tc rowSpan="2">
                  <a:txBody>
                    <a:bodyPr/>
                    <a:lstStyle/>
                    <a:p>
                      <a:r>
                        <a:rPr lang="en-US" sz="1400" dirty="0"/>
                        <a:t>10200-0046</a:t>
                      </a:r>
                    </a:p>
                  </a:txBody>
                  <a:tcPr marL="45720" marR="45720"/>
                </a:tc>
                <a:tc>
                  <a:txBody>
                    <a:bodyPr/>
                    <a:lstStyle/>
                    <a:p>
                      <a:pPr marL="91440" marR="0">
                        <a:lnSpc>
                          <a:spcPct val="100000"/>
                        </a:lnSpc>
                        <a:spcBef>
                          <a:spcPts val="0"/>
                        </a:spcBef>
                        <a:spcAft>
                          <a:spcPts val="0"/>
                        </a:spcAft>
                      </a:pPr>
                      <a:r>
                        <a:rPr lang="en-US" sz="1400" dirty="0">
                          <a:effectLst/>
                          <a:latin typeface="+mn-lt"/>
                          <a:ea typeface="Calibri" panose="020F0502020204030204" pitchFamily="34" charset="0"/>
                          <a:cs typeface="Arial" panose="020B0604020202020204" pitchFamily="34" charset="0"/>
                        </a:rPr>
                        <a:t>For a particular CAMPUS-ID, SCHOOL-YEAR, and INSTRUCTIONAL-TRACK-INDICATOR-CODE where INSTRUCTIONAL-PROGRAM-TYPE is "04" </a:t>
                      </a:r>
                      <a:r>
                        <a:rPr lang="en-US" sz="1400" dirty="0">
                          <a:effectLst/>
                          <a:highlight>
                            <a:srgbClr val="FFFF00"/>
                          </a:highlight>
                          <a:latin typeface="+mn-lt"/>
                          <a:ea typeface="Calibri" panose="020F0502020204030204" pitchFamily="34" charset="0"/>
                          <a:cs typeface="Arial" panose="020B0604020202020204" pitchFamily="34" charset="0"/>
                        </a:rPr>
                        <a:t>or "15"</a:t>
                      </a:r>
                      <a:r>
                        <a:rPr lang="en-US" sz="1400" dirty="0">
                          <a:effectLst/>
                          <a:latin typeface="+mn-lt"/>
                          <a:ea typeface="Calibri" panose="020F0502020204030204" pitchFamily="34" charset="0"/>
                          <a:cs typeface="Arial" panose="020B0604020202020204" pitchFamily="34" charset="0"/>
                        </a:rPr>
                        <a:t>, the sum of all SCHOOL-DAY-INSTRUCTIONAL-MINUTES and SCHOOL-DAY-WAIVER-MINUTES should be greater than or equal to 32,400.</a:t>
                      </a:r>
                      <a:endParaRPr lang="en-US" sz="1400" dirty="0">
                        <a:effectLst/>
                        <a:latin typeface="+mn-lt"/>
                        <a:ea typeface="Calibri" panose="020F0502020204030204" pitchFamily="34" charset="0"/>
                        <a:cs typeface="Times New Roman" panose="02020603050405020304" pitchFamily="18" charset="0"/>
                      </a:endParaRPr>
                    </a:p>
                  </a:txBody>
                  <a:tcPr marL="45720" marR="45720"/>
                </a:tc>
                <a:tc rowSpan="2">
                  <a:txBody>
                    <a:bodyPr/>
                    <a:lstStyle/>
                    <a:p>
                      <a:r>
                        <a:rPr lang="en-US" sz="1400" dirty="0"/>
                        <a:t>S</a:t>
                      </a:r>
                    </a:p>
                  </a:txBody>
                  <a:tcPr marL="45720" marR="45720"/>
                </a:tc>
                <a:tc rowSpan="2">
                  <a:txBody>
                    <a:bodyPr/>
                    <a:lstStyle/>
                    <a:p>
                      <a:r>
                        <a:rPr lang="en-US" sz="1400" dirty="0"/>
                        <a:t>4</a:t>
                      </a:r>
                    </a:p>
                  </a:txBody>
                  <a:tcPr marL="45720" marR="45720"/>
                </a:tc>
                <a:tc rowSpan="2">
                  <a:txBody>
                    <a:bodyPr/>
                    <a:lstStyle/>
                    <a:p>
                      <a:r>
                        <a:rPr lang="en-US" sz="1400" dirty="0"/>
                        <a:t>District, </a:t>
                      </a:r>
                    </a:p>
                    <a:p>
                      <a:r>
                        <a:rPr lang="en-US" sz="1400" dirty="0"/>
                        <a:t>Campus,</a:t>
                      </a:r>
                    </a:p>
                    <a:p>
                      <a:r>
                        <a:rPr lang="en-US" sz="1400" dirty="0"/>
                        <a:t>Charter</a:t>
                      </a:r>
                    </a:p>
                    <a:p>
                      <a:endParaRPr lang="en-US" sz="1400" dirty="0"/>
                    </a:p>
                  </a:txBody>
                  <a:tcPr marL="45720" marR="45720"/>
                </a:tc>
                <a:extLst>
                  <a:ext uri="{0D108BD9-81ED-4DB2-BD59-A6C34878D82A}">
                    <a16:rowId xmlns:a16="http://schemas.microsoft.com/office/drawing/2014/main" val="826840196"/>
                  </a:ext>
                </a:extLst>
              </a:tr>
              <a:tr h="370840">
                <a:tc vMerge="1">
                  <a:txBody>
                    <a:bodyPr/>
                    <a:lstStyle/>
                    <a:p>
                      <a:endParaRPr lang="en-US" sz="1200" dirty="0"/>
                    </a:p>
                  </a:txBody>
                  <a:tcPr/>
                </a:tc>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Arial" panose="020B0604020202020204" pitchFamily="34" charset="0"/>
                        </a:rPr>
                        <a:t>For a particular campus, SchoolYear, and TX-InstructionalTrack where the TX-InstructionalProgramType is "Prekindergarten </a:t>
                      </a:r>
                      <a:r>
                        <a:rPr lang="en-US" sz="1400" dirty="0">
                          <a:effectLst/>
                          <a:highlight>
                            <a:srgbClr val="FFFF00"/>
                          </a:highlight>
                          <a:latin typeface="+mn-lt"/>
                          <a:ea typeface="Calibri" panose="020F0502020204030204" pitchFamily="34" charset="0"/>
                          <a:cs typeface="Arial" panose="020B0604020202020204" pitchFamily="34" charset="0"/>
                        </a:rPr>
                        <a:t>Other</a:t>
                      </a:r>
                      <a:r>
                        <a:rPr lang="en-US" sz="1400" dirty="0">
                          <a:effectLst/>
                          <a:latin typeface="+mn-lt"/>
                          <a:ea typeface="Calibri" panose="020F0502020204030204" pitchFamily="34" charset="0"/>
                          <a:cs typeface="Arial" panose="020B0604020202020204" pitchFamily="34" charset="0"/>
                        </a:rPr>
                        <a:t> Program</a:t>
                      </a:r>
                      <a:r>
                        <a:rPr lang="en-US" sz="1400" dirty="0">
                          <a:effectLst/>
                          <a:highlight>
                            <a:srgbClr val="FFFF00"/>
                          </a:highlight>
                          <a:latin typeface="+mn-lt"/>
                          <a:ea typeface="Calibri" panose="020F0502020204030204" pitchFamily="34" charset="0"/>
                          <a:cs typeface="Arial" panose="020B0604020202020204" pitchFamily="34" charset="0"/>
                        </a:rPr>
                        <a:t>s</a:t>
                      </a:r>
                      <a:r>
                        <a:rPr lang="en-US" sz="1400" dirty="0">
                          <a:effectLst/>
                          <a:latin typeface="+mn-lt"/>
                          <a:ea typeface="Calibri" panose="020F0502020204030204" pitchFamily="34" charset="0"/>
                          <a:cs typeface="Arial" panose="020B0604020202020204" pitchFamily="34" charset="0"/>
                        </a:rPr>
                        <a:t>" (04) </a:t>
                      </a:r>
                      <a:r>
                        <a:rPr lang="en-US" sz="1400" dirty="0">
                          <a:effectLst/>
                          <a:highlight>
                            <a:srgbClr val="FFFF00"/>
                          </a:highlight>
                          <a:latin typeface="+mn-lt"/>
                          <a:ea typeface="Calibri" panose="020F0502020204030204" pitchFamily="34" charset="0"/>
                          <a:cs typeface="Arial" panose="020B0604020202020204" pitchFamily="34" charset="0"/>
                        </a:rPr>
                        <a:t>or "Half-day Prekindergarten Program with Waiver following 32,400 Instructional Minutes" (15)</a:t>
                      </a:r>
                      <a:r>
                        <a:rPr lang="en-US" sz="1400" dirty="0">
                          <a:effectLst/>
                          <a:latin typeface="+mn-lt"/>
                          <a:ea typeface="Calibri" panose="020F0502020204030204" pitchFamily="34" charset="0"/>
                          <a:cs typeface="Arial" panose="020B0604020202020204" pitchFamily="34" charset="0"/>
                        </a:rPr>
                        <a:t>, the sum of TX-SchoolDayInstructionalMinutes and TX-SchoolDayWaiverMinutes should be at least 32,400 minutes.</a:t>
                      </a:r>
                      <a:endParaRPr lang="en-US" sz="1400" dirty="0">
                        <a:effectLst/>
                        <a:latin typeface="+mn-lt"/>
                        <a:ea typeface="Calibri" panose="020F0502020204030204" pitchFamily="34" charset="0"/>
                        <a:cs typeface="Times New Roman" panose="02020603050405020304" pitchFamily="18" charset="0"/>
                      </a:endParaRPr>
                    </a:p>
                  </a:txBody>
                  <a:tcPr marL="45720" marR="45720"/>
                </a:tc>
                <a:tc vMerge="1">
                  <a:txBody>
                    <a:bodyPr/>
                    <a:lstStyle/>
                    <a:p>
                      <a:endParaRPr lang="en-US" sz="1200" dirty="0"/>
                    </a:p>
                  </a:txBody>
                  <a:tcPr/>
                </a:tc>
                <a:tc vMerge="1">
                  <a:txBody>
                    <a:bodyPr/>
                    <a:lstStyle/>
                    <a:p>
                      <a:endParaRPr lang="en-US" sz="1200" dirty="0">
                        <a:highlight>
                          <a:srgbClr val="FFFF00"/>
                        </a:highlight>
                      </a:endParaRPr>
                    </a:p>
                  </a:txBody>
                  <a:tcPr/>
                </a:tc>
                <a:tc vMerge="1">
                  <a:txBody>
                    <a:bodyPr/>
                    <a:lstStyle/>
                    <a:p>
                      <a:endParaRPr lang="en-US" sz="1200" dirty="0"/>
                    </a:p>
                  </a:txBody>
                  <a:tcPr/>
                </a:tc>
                <a:extLst>
                  <a:ext uri="{0D108BD9-81ED-4DB2-BD59-A6C34878D82A}">
                    <a16:rowId xmlns:a16="http://schemas.microsoft.com/office/drawing/2014/main" val="930690503"/>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38200"/>
            <a:ext cx="74989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Organization - Calendar Context Rules, continued</a:t>
            </a:r>
          </a:p>
        </p:txBody>
      </p:sp>
    </p:spTree>
    <p:extLst>
      <p:ext uri="{BB962C8B-B14F-4D97-AF65-F5344CB8AC3E}">
        <p14:creationId xmlns:p14="http://schemas.microsoft.com/office/powerpoint/2010/main" val="1933735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nvPr>
        </p:nvGraphicFramePr>
        <p:xfrm>
          <a:off x="350195" y="1249806"/>
          <a:ext cx="8443610" cy="231648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731520">
                <a:tc rowSpan="2">
                  <a:txBody>
                    <a:bodyPr/>
                    <a:lstStyle/>
                    <a:p>
                      <a:r>
                        <a:rPr lang="en-US" sz="1400" dirty="0"/>
                        <a:t>10200-new1</a:t>
                      </a:r>
                    </a:p>
                    <a:p>
                      <a:r>
                        <a:rPr lang="en-US" sz="1400" dirty="0">
                          <a:highlight>
                            <a:srgbClr val="FFFF00"/>
                          </a:highlight>
                        </a:rPr>
                        <a:t>NEW</a:t>
                      </a:r>
                    </a:p>
                  </a:txBody>
                  <a:tcPr marL="45720" marR="45720"/>
                </a:tc>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Arial" panose="020B0604020202020204" pitchFamily="34" charset="0"/>
                        </a:rPr>
                        <a:t>If INSTRUCTIONAL-PROGRAM-TYPE is "15", then for this CAMPUS-ID, the PK-FULL-DAY-WAIVER-INDICATOR-CODE must be “1”.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rowSpan="2">
                  <a:txBody>
                    <a:bodyPr/>
                    <a:lstStyle/>
                    <a:p>
                      <a:r>
                        <a:rPr lang="en-US" sz="1400" dirty="0"/>
                        <a:t>F</a:t>
                      </a:r>
                    </a:p>
                  </a:txBody>
                  <a:tcPr marL="45720" marR="45720"/>
                </a:tc>
                <a:tc rowSpan="2">
                  <a:txBody>
                    <a:bodyPr/>
                    <a:lstStyle/>
                    <a:p>
                      <a:r>
                        <a:rPr lang="en-US" sz="1400" dirty="0"/>
                        <a:t>3</a:t>
                      </a:r>
                      <a:endParaRPr lang="en-US" sz="1400" dirty="0">
                        <a:highlight>
                          <a:srgbClr val="FFFF00"/>
                        </a:highlight>
                      </a:endParaRPr>
                    </a:p>
                  </a:txBody>
                  <a:tcPr marL="45720" marR="45720"/>
                </a:tc>
                <a:tc rowSpan="2">
                  <a:txBody>
                    <a:bodyPr/>
                    <a:lstStyle/>
                    <a:p>
                      <a:r>
                        <a:rPr lang="en-US" sz="1400" dirty="0"/>
                        <a:t>District, </a:t>
                      </a:r>
                    </a:p>
                    <a:p>
                      <a:r>
                        <a:rPr lang="en-US" sz="1400" dirty="0"/>
                        <a:t>Campus,</a:t>
                      </a:r>
                    </a:p>
                    <a:p>
                      <a:r>
                        <a:rPr lang="en-US" sz="1400" dirty="0"/>
                        <a:t>Charter</a:t>
                      </a:r>
                    </a:p>
                  </a:txBody>
                  <a:tcPr marL="45720" marR="45720"/>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If TX-InstructionalProgramType indicates a half-day prekindergarten program with a waiver following 32,400 instructional minutes (15), then the associated campus must be reported as having received an exemption from offering a full-day prekindergarten program.</a:t>
                      </a:r>
                    </a:p>
                  </a:txBody>
                  <a:tcPr marL="68580" marR="68580" marT="0" marB="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38200"/>
            <a:ext cx="74989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Organization - Calendar Context Rules, continued</a:t>
            </a:r>
          </a:p>
        </p:txBody>
      </p:sp>
    </p:spTree>
    <p:extLst>
      <p:ext uri="{BB962C8B-B14F-4D97-AF65-F5344CB8AC3E}">
        <p14:creationId xmlns:p14="http://schemas.microsoft.com/office/powerpoint/2010/main" val="3454546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3563471"/>
            <a:ext cx="7133665" cy="49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33412" y="563449"/>
            <a:ext cx="7886700" cy="4427163"/>
          </a:xfrm>
        </p:spPr>
        <p:txBody>
          <a:bodyPr>
            <a:normAutofit lnSpcReduction="10000"/>
          </a:bodyPr>
          <a:lstStyle/>
          <a:p>
            <a:pPr marL="514350" indent="-514350">
              <a:buFont typeface="+mj-lt"/>
              <a:buAutoNum type="romanUcPeriod"/>
            </a:pPr>
            <a:r>
              <a:rPr lang="en-US" dirty="0"/>
              <a:t>CENSUS BLOCK</a:t>
            </a:r>
          </a:p>
          <a:p>
            <a:pPr marL="514350" indent="-514350">
              <a:buFont typeface="+mj-lt"/>
              <a:buAutoNum type="romanUcPeriod"/>
            </a:pPr>
            <a:endParaRPr lang="en-US" dirty="0"/>
          </a:p>
          <a:p>
            <a:pPr marL="514350" indent="-514350">
              <a:buFont typeface="+mj-lt"/>
              <a:buAutoNum type="romanUcPeriod"/>
            </a:pPr>
            <a:r>
              <a:rPr lang="en-US" dirty="0"/>
              <a:t>PREKINDERGARTEN PROGRAMS ELIGIBILITY AND FUNDING</a:t>
            </a:r>
          </a:p>
          <a:p>
            <a:pPr marL="514350" indent="-514350">
              <a:buFont typeface="+mj-lt"/>
              <a:buAutoNum type="romanUcPeriod"/>
            </a:pPr>
            <a:endParaRPr lang="en-US" dirty="0"/>
          </a:p>
          <a:p>
            <a:pPr marL="514350" indent="-514350">
              <a:buFont typeface="+mj-lt"/>
              <a:buAutoNum type="romanUcPeriod"/>
            </a:pPr>
            <a:r>
              <a:rPr lang="en-US" dirty="0"/>
              <a:t>PREKINDERGARTEN MINUTES AND INSTRUCTIONAL PROGRAMS</a:t>
            </a:r>
          </a:p>
          <a:p>
            <a:pPr marL="514350" indent="-514350">
              <a:buFont typeface="+mj-lt"/>
              <a:buAutoNum type="romanUcPeriod"/>
            </a:pPr>
            <a:endParaRPr lang="en-US" dirty="0"/>
          </a:p>
          <a:p>
            <a:pPr marL="514350" indent="-514350">
              <a:buFont typeface="+mj-lt"/>
              <a:buAutoNum type="romanUcPeriod"/>
            </a:pPr>
            <a:r>
              <a:rPr lang="en-US" dirty="0"/>
              <a:t>RESIDENTIAL FACILITY ATTENDANCE REPORTING</a:t>
            </a:r>
          </a:p>
          <a:p>
            <a:pPr marL="514350" indent="-514350">
              <a:buFont typeface="+mj-lt"/>
              <a:buAutoNum type="romanUcPeriod"/>
            </a:pPr>
            <a:endParaRPr lang="en-US" dirty="0"/>
          </a:p>
          <a:p>
            <a:pPr marL="514350" indent="-514350">
              <a:buFont typeface="+mj-lt"/>
              <a:buAutoNum type="romanUcPeriod"/>
            </a:pPr>
            <a:r>
              <a:rPr lang="en-US" dirty="0"/>
              <a:t>DYSLEXIA AND RELATED DISORDER SERVICES REPORTING</a:t>
            </a:r>
          </a:p>
          <a:p>
            <a:pPr marL="514350" indent="-514350">
              <a:buFont typeface="+mj-lt"/>
              <a:buAutoNum type="romanUcPeriod"/>
            </a:pPr>
            <a:endParaRPr lang="en-US" dirty="0"/>
          </a:p>
          <a:p>
            <a:endParaRPr lang="en-US" dirty="0"/>
          </a:p>
          <a:p>
            <a:pPr marL="514350" indent="-514350">
              <a:buFont typeface="+mj-lt"/>
              <a:buAutoNum type="romanUcPeriod"/>
            </a:pPr>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580891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DA8F3-8F16-434C-B502-BD510692D121}"/>
              </a:ext>
            </a:extLst>
          </p:cNvPr>
          <p:cNvSpPr>
            <a:spLocks noGrp="1"/>
          </p:cNvSpPr>
          <p:nvPr>
            <p:ph idx="1"/>
          </p:nvPr>
        </p:nvSpPr>
        <p:spPr>
          <a:xfrm>
            <a:off x="628650" y="1105235"/>
            <a:ext cx="7886700" cy="4954992"/>
          </a:xfrm>
        </p:spPr>
        <p:txBody>
          <a:bodyPr/>
          <a:lstStyle/>
          <a:p>
            <a:r>
              <a:rPr lang="en-US" dirty="0"/>
              <a:t>Under HB 3, the Dropout Recovery and Residential Facility Placement Allotment was added to establish a designated amount of funding per student in average daily attendance that resides in a residential placement facility or is at a designated dropout recovery school under Section 39.0548.</a:t>
            </a:r>
          </a:p>
          <a:p>
            <a:endParaRPr lang="en-US" dirty="0"/>
          </a:p>
        </p:txBody>
      </p:sp>
      <p:sp>
        <p:nvSpPr>
          <p:cNvPr id="5" name="Title 4">
            <a:extLst>
              <a:ext uri="{FF2B5EF4-FFF2-40B4-BE49-F238E27FC236}">
                <a16:creationId xmlns:a16="http://schemas.microsoft.com/office/drawing/2014/main" id="{BB801209-8330-4BA5-B765-CF0679CA0A06}"/>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1455864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56BE13F-7029-4B04-90F6-E34A1A30D823}"/>
              </a:ext>
            </a:extLst>
          </p:cNvPr>
          <p:cNvGraphicFramePr>
            <a:graphicFrameLocks noGrp="1"/>
          </p:cNvGraphicFramePr>
          <p:nvPr>
            <p:ph idx="1"/>
            <p:extLst>
              <p:ext uri="{D42A27DB-BD31-4B8C-83A1-F6EECF244321}">
                <p14:modId xmlns:p14="http://schemas.microsoft.com/office/powerpoint/2010/main" val="3412338004"/>
              </p:ext>
            </p:extLst>
          </p:nvPr>
        </p:nvGraphicFramePr>
        <p:xfrm>
          <a:off x="628653" y="1073579"/>
          <a:ext cx="7607029" cy="4391959"/>
        </p:xfrm>
        <a:graphic>
          <a:graphicData uri="http://schemas.openxmlformats.org/drawingml/2006/table">
            <a:tbl>
              <a:tblPr firstRow="1" firstCol="1" bandRow="1"/>
              <a:tblGrid>
                <a:gridCol w="7607029">
                  <a:extLst>
                    <a:ext uri="{9D8B030D-6E8A-4147-A177-3AD203B41FA5}">
                      <a16:colId xmlns:a16="http://schemas.microsoft.com/office/drawing/2014/main" val="2577731046"/>
                    </a:ext>
                  </a:extLst>
                </a:gridCol>
              </a:tblGrid>
              <a:tr h="225467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kern="1200" dirty="0">
                          <a:solidFill>
                            <a:schemeClr val="tx1"/>
                          </a:solidFill>
                          <a:effectLst/>
                          <a:latin typeface="+mn-lt"/>
                          <a:ea typeface="+mn-ea"/>
                          <a:cs typeface="+mn-cs"/>
                        </a:rPr>
                        <a:t>SECTION 1.034.  Subchapter D, Chapter 48, Education Code, as added by this Act, is amended by adding Section 48.153 to read as follows:</a:t>
                      </a:r>
                    </a:p>
                    <a:p>
                      <a:pPr marL="0" marR="0">
                        <a:lnSpc>
                          <a:spcPct val="107000"/>
                        </a:lnSpc>
                        <a:spcBef>
                          <a:spcPts val="0"/>
                        </a:spcBef>
                        <a:spcAft>
                          <a:spcPts val="0"/>
                        </a:spcAft>
                      </a:pPr>
                      <a:endParaRPr lang="en-US" sz="2000" u="sng"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u="sng" dirty="0">
                          <a:effectLst/>
                          <a:latin typeface="+mn-lt"/>
                          <a:ea typeface="Calibri" panose="020F0502020204030204" pitchFamily="34" charset="0"/>
                          <a:cs typeface="Times New Roman" panose="02020603050405020304" pitchFamily="18" charset="0"/>
                        </a:rPr>
                        <a:t>Sec. 48.153.  DROPOUT RECOVERY SCHOOL AND RESIDENTIAL PLACEMENT FACILITY ALLOTMENT.  A school district or open-enrollment charter school is entitled to $275 for each student in average daily attendance who:</a:t>
                      </a:r>
                    </a:p>
                    <a:p>
                      <a:pPr marL="0" marR="0">
                        <a:lnSpc>
                          <a:spcPct val="107000"/>
                        </a:lnSpc>
                        <a:spcBef>
                          <a:spcPts val="0"/>
                        </a:spcBef>
                        <a:spcAft>
                          <a:spcPts val="0"/>
                        </a:spcAft>
                      </a:pP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540247987"/>
                  </a:ext>
                </a:extLst>
              </a:tr>
              <a:tr h="1799190">
                <a:tc>
                  <a:txBody>
                    <a:bodyPr/>
                    <a:lstStyle/>
                    <a:p>
                      <a:pPr marL="342900" marR="0" lvl="0" indent="-342900">
                        <a:lnSpc>
                          <a:spcPct val="107000"/>
                        </a:lnSpc>
                        <a:spcBef>
                          <a:spcPts val="0"/>
                        </a:spcBef>
                        <a:spcAft>
                          <a:spcPts val="0"/>
                        </a:spcAft>
                        <a:buFont typeface="+mj-lt"/>
                        <a:buAutoNum type="arabicParenBoth"/>
                      </a:pPr>
                      <a:r>
                        <a:rPr lang="en-US" sz="2000" u="sng" dirty="0">
                          <a:effectLst/>
                          <a:latin typeface="+mn-lt"/>
                          <a:ea typeface="Calibri" panose="020F0502020204030204" pitchFamily="34" charset="0"/>
                          <a:cs typeface="Times New Roman" panose="02020603050405020304" pitchFamily="18" charset="0"/>
                        </a:rPr>
                        <a:t>resides in a residential placement facility; or</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Both"/>
                      </a:pPr>
                      <a:r>
                        <a:rPr lang="en-US" sz="2000" u="sng" dirty="0">
                          <a:effectLst/>
                          <a:latin typeface="+mn-lt"/>
                          <a:ea typeface="Calibri" panose="020F0502020204030204" pitchFamily="34" charset="0"/>
                          <a:cs typeface="Times New Roman" panose="02020603050405020304" pitchFamily="18" charset="0"/>
                        </a:rPr>
                        <a:t>is at a district or school or a campus of the district or school that is designated as a dropout recovery school under Section 39.0548.</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773181898"/>
                  </a:ext>
                </a:extLst>
              </a:tr>
            </a:tbl>
          </a:graphicData>
        </a:graphic>
      </p:graphicFrame>
      <p:sp>
        <p:nvSpPr>
          <p:cNvPr id="4" name="Title 3">
            <a:extLst>
              <a:ext uri="{FF2B5EF4-FFF2-40B4-BE49-F238E27FC236}">
                <a16:creationId xmlns:a16="http://schemas.microsoft.com/office/drawing/2014/main" id="{FCB4205F-E2C6-4C0A-A563-8BB83F7313D0}"/>
              </a:ext>
            </a:extLst>
          </p:cNvPr>
          <p:cNvSpPr>
            <a:spLocks noGrp="1"/>
          </p:cNvSpPr>
          <p:nvPr>
            <p:ph type="title"/>
          </p:nvPr>
        </p:nvSpPr>
        <p:spPr/>
        <p:txBody>
          <a:bodyPr/>
          <a:lstStyle/>
          <a:p>
            <a:r>
              <a:rPr lang="en-US" dirty="0"/>
              <a:t>HB 3 – Section 1.034</a:t>
            </a:r>
          </a:p>
        </p:txBody>
      </p:sp>
    </p:spTree>
    <p:extLst>
      <p:ext uri="{BB962C8B-B14F-4D97-AF65-F5344CB8AC3E}">
        <p14:creationId xmlns:p14="http://schemas.microsoft.com/office/powerpoint/2010/main" val="673759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DA8F3-8F16-434C-B502-BD510692D121}"/>
              </a:ext>
            </a:extLst>
          </p:cNvPr>
          <p:cNvSpPr>
            <a:spLocks noGrp="1"/>
          </p:cNvSpPr>
          <p:nvPr>
            <p:ph idx="1"/>
          </p:nvPr>
        </p:nvSpPr>
        <p:spPr>
          <a:xfrm>
            <a:off x="628650" y="1105235"/>
            <a:ext cx="7886700" cy="4954992"/>
          </a:xfrm>
        </p:spPr>
        <p:txBody>
          <a:bodyPr/>
          <a:lstStyle/>
          <a:p>
            <a:r>
              <a:rPr lang="en-US" dirty="0"/>
              <a:t>The collection of data related to eligible days present in a Residential Facility for special education and non-special education students has been added to the PEIMS Summer submission. (ADA is already captured for students in dropout recovery programs.)</a:t>
            </a:r>
          </a:p>
        </p:txBody>
      </p:sp>
      <p:sp>
        <p:nvSpPr>
          <p:cNvPr id="5" name="Title 4">
            <a:extLst>
              <a:ext uri="{FF2B5EF4-FFF2-40B4-BE49-F238E27FC236}">
                <a16:creationId xmlns:a16="http://schemas.microsoft.com/office/drawing/2014/main" id="{860F4AE3-0C34-4B02-BE9B-C557D7E0CB0C}"/>
              </a:ext>
            </a:extLst>
          </p:cNvPr>
          <p:cNvSpPr>
            <a:spLocks noGrp="1"/>
          </p:cNvSpPr>
          <p:nvPr>
            <p:ph type="title"/>
          </p:nvPr>
        </p:nvSpPr>
        <p:spPr>
          <a:xfrm>
            <a:off x="394283" y="44380"/>
            <a:ext cx="7776594" cy="793820"/>
          </a:xfrm>
        </p:spPr>
        <p:txBody>
          <a:bodyPr>
            <a:normAutofit fontScale="90000"/>
          </a:bodyPr>
          <a:lstStyle/>
          <a:p>
            <a:r>
              <a:rPr lang="en-US" dirty="0"/>
              <a:t>RESIDENTIAL FACILITY ATTENDANCE REPORTING</a:t>
            </a:r>
          </a:p>
        </p:txBody>
      </p:sp>
    </p:spTree>
    <p:extLst>
      <p:ext uri="{BB962C8B-B14F-4D97-AF65-F5344CB8AC3E}">
        <p14:creationId xmlns:p14="http://schemas.microsoft.com/office/powerpoint/2010/main" val="2910791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a:xfrm>
            <a:off x="151002" y="44380"/>
            <a:ext cx="7986319" cy="793820"/>
          </a:xfrm>
        </p:spPr>
        <p:txBody>
          <a:bodyPr>
            <a:normAutofit fontScale="90000"/>
          </a:bodyPr>
          <a:lstStyle/>
          <a:p>
            <a:r>
              <a:rPr lang="en-US" dirty="0"/>
              <a:t>TOTAL-ELIG-RESIDENTIAL-FACILITY-DAYS-PRESENT</a:t>
            </a:r>
            <a:endParaRPr lang="en-US" sz="4000" dirty="0"/>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p:txBody>
          <a:bodyPr/>
          <a:lstStyle/>
          <a:p>
            <a:r>
              <a:rPr lang="en-US" dirty="0"/>
              <a:t>TOTAL-ELIG-RESIDENTIAL-FACILITY-DAYS-PRESENT (E1652) has been added to the StudentExtension Complex Type to be collected in the PEIMS Summer Submission.</a:t>
            </a:r>
          </a:p>
          <a:p>
            <a:endParaRPr lang="en-US" dirty="0"/>
          </a:p>
          <a:p>
            <a:r>
              <a:rPr lang="en-US" dirty="0"/>
              <a:t>Definition: The total number of days the student was present and eligible for LEA services in a Residential Facility during a particular reporting period.</a:t>
            </a:r>
          </a:p>
        </p:txBody>
      </p:sp>
    </p:spTree>
    <p:extLst>
      <p:ext uri="{BB962C8B-B14F-4D97-AF65-F5344CB8AC3E}">
        <p14:creationId xmlns:p14="http://schemas.microsoft.com/office/powerpoint/2010/main" val="918425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125835" y="44380"/>
            <a:ext cx="7994708" cy="793820"/>
          </a:xfrm>
        </p:spPr>
        <p:txBody>
          <a:bodyPr>
            <a:noAutofit/>
          </a:bodyPr>
          <a:lstStyle/>
          <a:p>
            <a:r>
              <a:rPr lang="en-US" sz="4000" dirty="0"/>
              <a:t>TOTAL-ELIG-RESIDENTIAL-FACILITY-DAYS-PRESENT</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p:txBody>
          <a:bodyPr/>
          <a:lstStyle/>
          <a:p>
            <a:r>
              <a:rPr lang="en-US" dirty="0"/>
              <a:t>Element ID: E1652</a:t>
            </a:r>
          </a:p>
          <a:p>
            <a:r>
              <a:rPr lang="en-US" dirty="0"/>
              <a:t>Data Element: TOTAL-ELIG-RESIDENTIAL-FACILITY-DAYS-PRESENT</a:t>
            </a:r>
          </a:p>
          <a:p>
            <a:r>
              <a:rPr lang="en-US" dirty="0"/>
              <a:t>XML Name: TX-TotalEligibleDaysPresent</a:t>
            </a:r>
          </a:p>
          <a:p>
            <a:r>
              <a:rPr lang="en-US" dirty="0"/>
              <a:t>Code Table ID: N/A</a:t>
            </a:r>
          </a:p>
          <a:p>
            <a:r>
              <a:rPr lang="en-US" dirty="0"/>
              <a:t>Length: 5</a:t>
            </a:r>
          </a:p>
          <a:p>
            <a:r>
              <a:rPr lang="en-US" dirty="0"/>
              <a:t>Data Type: Numeric</a:t>
            </a:r>
          </a:p>
          <a:p>
            <a:r>
              <a:rPr lang="en-US" dirty="0"/>
              <a:t>Pattern: ###.#</a:t>
            </a:r>
          </a:p>
          <a:p>
            <a:r>
              <a:rPr lang="en-US" dirty="0"/>
              <a:t>Submission: 3</a:t>
            </a:r>
          </a:p>
          <a:p>
            <a:r>
              <a:rPr lang="en-US" dirty="0"/>
              <a:t>Mandatory: Yes</a:t>
            </a:r>
          </a:p>
          <a:p>
            <a:endParaRPr lang="en-US" dirty="0"/>
          </a:p>
        </p:txBody>
      </p:sp>
    </p:spTree>
    <p:extLst>
      <p:ext uri="{BB962C8B-B14F-4D97-AF65-F5344CB8AC3E}">
        <p14:creationId xmlns:p14="http://schemas.microsoft.com/office/powerpoint/2010/main" val="3905884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a:xfrm>
            <a:off x="544749" y="1221971"/>
            <a:ext cx="7970601" cy="4954992"/>
          </a:xfrm>
        </p:spPr>
        <p:txBody>
          <a:bodyPr>
            <a:normAutofit/>
          </a:bodyPr>
          <a:lstStyle/>
          <a:p>
            <a:r>
              <a:rPr lang="en-US" dirty="0"/>
              <a:t>FLEX-ATTEND-TOTAL-RESIDENTIAL-FACILITY-DAYS-ELIGIBLE (E1653) has been added to the SpecialProgramsReportingPeriodAttendanceExtension Complex Type to be reported in the PEIMS Summer and Extended Year Submissions.</a:t>
            </a:r>
          </a:p>
          <a:p>
            <a:endParaRPr lang="en-US" dirty="0"/>
          </a:p>
          <a:p>
            <a:r>
              <a:rPr lang="en-US" dirty="0"/>
              <a:t>Definition: The total number of days the student was present and eligible for LEA services in a Residential Facility in a flexible attendance program during a reporting period.</a:t>
            </a:r>
          </a:p>
          <a:p>
            <a:pPr marL="0" indent="0">
              <a:buNone/>
            </a:pPr>
            <a:endParaRPr lang="en-US" dirty="0"/>
          </a:p>
        </p:txBody>
      </p:sp>
      <p:sp>
        <p:nvSpPr>
          <p:cNvPr id="4" name="Title 3">
            <a:extLst>
              <a:ext uri="{FF2B5EF4-FFF2-40B4-BE49-F238E27FC236}">
                <a16:creationId xmlns:a16="http://schemas.microsoft.com/office/drawing/2014/main" id="{02748702-4EEF-4E2E-B763-04D5A7C28563}"/>
              </a:ext>
            </a:extLst>
          </p:cNvPr>
          <p:cNvSpPr>
            <a:spLocks noGrp="1"/>
          </p:cNvSpPr>
          <p:nvPr>
            <p:ph type="title"/>
          </p:nvPr>
        </p:nvSpPr>
        <p:spPr>
          <a:xfrm>
            <a:off x="0" y="44380"/>
            <a:ext cx="8515350" cy="793820"/>
          </a:xfrm>
        </p:spPr>
        <p:txBody>
          <a:bodyPr>
            <a:noAutofit/>
          </a:bodyPr>
          <a:lstStyle/>
          <a:p>
            <a:r>
              <a:rPr lang="en-US" sz="3400" dirty="0"/>
              <a:t>FLEX-ATTEND-TOTAL-RESIDENTIAL-FACILITY-DAYS-ELIGIBLE</a:t>
            </a:r>
          </a:p>
        </p:txBody>
      </p:sp>
    </p:spTree>
    <p:extLst>
      <p:ext uri="{BB962C8B-B14F-4D97-AF65-F5344CB8AC3E}">
        <p14:creationId xmlns:p14="http://schemas.microsoft.com/office/powerpoint/2010/main" val="4398699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0" y="44380"/>
            <a:ext cx="8179266" cy="793820"/>
          </a:xfrm>
        </p:spPr>
        <p:txBody>
          <a:bodyPr>
            <a:noAutofit/>
          </a:bodyPr>
          <a:lstStyle/>
          <a:p>
            <a:r>
              <a:rPr lang="en-US" sz="3400" dirty="0"/>
              <a:t>FLEX-ATTEND-TOTAL-RESIDENTIAL-FACILITY-DAYS-ELIGIBLE</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p:txBody>
          <a:bodyPr/>
          <a:lstStyle/>
          <a:p>
            <a:r>
              <a:rPr lang="en-US" b="1" dirty="0"/>
              <a:t>Element ID: </a:t>
            </a:r>
            <a:r>
              <a:rPr lang="en-US" dirty="0"/>
              <a:t>E1653</a:t>
            </a:r>
          </a:p>
          <a:p>
            <a:r>
              <a:rPr lang="en-US" b="1" dirty="0"/>
              <a:t>Data Element: </a:t>
            </a:r>
            <a:r>
              <a:rPr lang="en-US" dirty="0"/>
              <a:t>FLEX-ATTEND-TOTAL-RESIDENTIAL-FACILITY-DAYS-ELIGIBLE</a:t>
            </a:r>
          </a:p>
          <a:p>
            <a:r>
              <a:rPr lang="en-US" b="1" dirty="0"/>
              <a:t>XML Name: </a:t>
            </a:r>
            <a:r>
              <a:rPr lang="en-US" dirty="0"/>
              <a:t>TX-TotalEligibleDaysPresent</a:t>
            </a:r>
          </a:p>
          <a:p>
            <a:r>
              <a:rPr lang="en-US" b="1" dirty="0"/>
              <a:t>Code Table ID: </a:t>
            </a:r>
            <a:r>
              <a:rPr lang="en-US" dirty="0"/>
              <a:t>N/A</a:t>
            </a:r>
          </a:p>
          <a:p>
            <a:r>
              <a:rPr lang="en-US" b="1" dirty="0"/>
              <a:t>Length: </a:t>
            </a:r>
            <a:r>
              <a:rPr lang="en-US" dirty="0"/>
              <a:t>5</a:t>
            </a:r>
          </a:p>
          <a:p>
            <a:r>
              <a:rPr lang="en-US" b="1" dirty="0"/>
              <a:t>Data Type: </a:t>
            </a:r>
            <a:r>
              <a:rPr lang="en-US" dirty="0"/>
              <a:t>Numeric</a:t>
            </a:r>
          </a:p>
          <a:p>
            <a:r>
              <a:rPr lang="en-US" b="1" dirty="0"/>
              <a:t>Pattern: </a:t>
            </a:r>
            <a:r>
              <a:rPr lang="en-US" dirty="0"/>
              <a:t>###.#</a:t>
            </a:r>
          </a:p>
          <a:p>
            <a:r>
              <a:rPr lang="en-US" b="1" dirty="0"/>
              <a:t>Submission: </a:t>
            </a:r>
            <a:r>
              <a:rPr lang="en-US" dirty="0"/>
              <a:t>3 and 4</a:t>
            </a:r>
          </a:p>
          <a:p>
            <a:r>
              <a:rPr lang="en-US" b="1" dirty="0"/>
              <a:t>Mandatory:</a:t>
            </a:r>
            <a:r>
              <a:rPr lang="en-US" dirty="0"/>
              <a:t> Yes</a:t>
            </a:r>
          </a:p>
          <a:p>
            <a:endParaRPr lang="en-US" dirty="0"/>
          </a:p>
        </p:txBody>
      </p:sp>
    </p:spTree>
    <p:extLst>
      <p:ext uri="{BB962C8B-B14F-4D97-AF65-F5344CB8AC3E}">
        <p14:creationId xmlns:p14="http://schemas.microsoft.com/office/powerpoint/2010/main" val="1658632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p:txBody>
          <a:bodyPr>
            <a:normAutofit/>
          </a:bodyPr>
          <a:lstStyle/>
          <a:p>
            <a:r>
              <a:rPr lang="en-US" dirty="0"/>
              <a:t>STUDENT-CENSUS-BLOCK-GROUP </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p:txBody>
          <a:bodyPr/>
          <a:lstStyle/>
          <a:p>
            <a:r>
              <a:rPr lang="en-US" dirty="0"/>
              <a:t>STUDENT-CENSUS-BLOCK-GROUP (E1648) is added to the StudentExtension Complex Type to be collected in the PEIMS Fall Submission.</a:t>
            </a:r>
          </a:p>
          <a:p>
            <a:endParaRPr lang="en-US" dirty="0"/>
          </a:p>
          <a:p>
            <a:r>
              <a:rPr lang="en-US" dirty="0"/>
              <a:t>Definition: The census block in which a student resides.</a:t>
            </a:r>
          </a:p>
        </p:txBody>
      </p:sp>
    </p:spTree>
    <p:extLst>
      <p:ext uri="{BB962C8B-B14F-4D97-AF65-F5344CB8AC3E}">
        <p14:creationId xmlns:p14="http://schemas.microsoft.com/office/powerpoint/2010/main" val="3150031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1444-8029-40C0-8E8C-528905C9B0F4}"/>
              </a:ext>
            </a:extLst>
          </p:cNvPr>
          <p:cNvSpPr>
            <a:spLocks noGrp="1"/>
          </p:cNvSpPr>
          <p:nvPr>
            <p:ph type="title"/>
          </p:nvPr>
        </p:nvSpPr>
        <p:spPr>
          <a:xfrm>
            <a:off x="398835" y="44380"/>
            <a:ext cx="7791854" cy="793820"/>
          </a:xfrm>
        </p:spPr>
        <p:txBody>
          <a:bodyPr>
            <a:normAutofit/>
          </a:bodyPr>
          <a:lstStyle/>
          <a:p>
            <a:r>
              <a:rPr lang="en-US" dirty="0"/>
              <a:t>ATTENDANCE-EVENT-INDICATOR-TYPE</a:t>
            </a:r>
          </a:p>
        </p:txBody>
      </p:sp>
      <p:sp>
        <p:nvSpPr>
          <p:cNvPr id="3" name="Content Placeholder 2">
            <a:extLst>
              <a:ext uri="{FF2B5EF4-FFF2-40B4-BE49-F238E27FC236}">
                <a16:creationId xmlns:a16="http://schemas.microsoft.com/office/drawing/2014/main" id="{A225C381-8500-44E1-AB09-0DB2E0D08935}"/>
              </a:ext>
            </a:extLst>
          </p:cNvPr>
          <p:cNvSpPr>
            <a:spLocks noGrp="1"/>
          </p:cNvSpPr>
          <p:nvPr>
            <p:ph idx="1"/>
          </p:nvPr>
        </p:nvSpPr>
        <p:spPr/>
        <p:txBody>
          <a:bodyPr/>
          <a:lstStyle/>
          <a:p>
            <a:r>
              <a:rPr lang="en-US" dirty="0"/>
              <a:t>Two new codes are added to ATTENDANCE-EVENT-INDICATOR-TYPE (C188) code table</a:t>
            </a:r>
          </a:p>
          <a:p>
            <a:pPr marL="0" indent="0">
              <a:buNone/>
            </a:pPr>
            <a:endParaRPr lang="en-US" dirty="0"/>
          </a:p>
        </p:txBody>
      </p:sp>
      <p:graphicFrame>
        <p:nvGraphicFramePr>
          <p:cNvPr id="4" name="Table 3">
            <a:extLst>
              <a:ext uri="{FF2B5EF4-FFF2-40B4-BE49-F238E27FC236}">
                <a16:creationId xmlns:a16="http://schemas.microsoft.com/office/drawing/2014/main" id="{CBC9C783-689B-48D4-8FD0-D44F8749CB5B}"/>
              </a:ext>
            </a:extLst>
          </p:cNvPr>
          <p:cNvGraphicFramePr>
            <a:graphicFrameLocks noGrp="1"/>
          </p:cNvGraphicFramePr>
          <p:nvPr>
            <p:extLst>
              <p:ext uri="{D42A27DB-BD31-4B8C-83A1-F6EECF244321}">
                <p14:modId xmlns:p14="http://schemas.microsoft.com/office/powerpoint/2010/main" val="3012631340"/>
              </p:ext>
            </p:extLst>
          </p:nvPr>
        </p:nvGraphicFramePr>
        <p:xfrm>
          <a:off x="1246762" y="2544864"/>
          <a:ext cx="6096000" cy="1112520"/>
        </p:xfrm>
        <a:graphic>
          <a:graphicData uri="http://schemas.openxmlformats.org/drawingml/2006/table">
            <a:tbl>
              <a:tblPr firstRow="1" bandRow="1">
                <a:tableStyleId>{5C22544A-7EE6-4342-B048-85BDC9FD1C3A}</a:tableStyleId>
              </a:tblPr>
              <a:tblGrid>
                <a:gridCol w="951689">
                  <a:extLst>
                    <a:ext uri="{9D8B030D-6E8A-4147-A177-3AD203B41FA5}">
                      <a16:colId xmlns:a16="http://schemas.microsoft.com/office/drawing/2014/main" val="3514467696"/>
                    </a:ext>
                  </a:extLst>
                </a:gridCol>
                <a:gridCol w="5144311">
                  <a:extLst>
                    <a:ext uri="{9D8B030D-6E8A-4147-A177-3AD203B41FA5}">
                      <a16:colId xmlns:a16="http://schemas.microsoft.com/office/drawing/2014/main" val="2856435021"/>
                    </a:ext>
                  </a:extLst>
                </a:gridCol>
              </a:tblGrid>
              <a:tr h="370840">
                <a:tc>
                  <a:txBody>
                    <a:bodyPr/>
                    <a:lstStyle/>
                    <a:p>
                      <a:r>
                        <a:rPr lang="en-US" dirty="0"/>
                        <a:t>Code </a:t>
                      </a:r>
                    </a:p>
                  </a:txBody>
                  <a:tcPr/>
                </a:tc>
                <a:tc>
                  <a:txBody>
                    <a:bodyPr/>
                    <a:lstStyle/>
                    <a:p>
                      <a:r>
                        <a:rPr lang="en-US" dirty="0"/>
                        <a:t>Translation</a:t>
                      </a:r>
                    </a:p>
                  </a:txBody>
                  <a:tcPr/>
                </a:tc>
                <a:extLst>
                  <a:ext uri="{0D108BD9-81ED-4DB2-BD59-A6C34878D82A}">
                    <a16:rowId xmlns:a16="http://schemas.microsoft.com/office/drawing/2014/main" val="4190568017"/>
                  </a:ext>
                </a:extLst>
              </a:tr>
              <a:tr h="370840">
                <a:tc>
                  <a:txBody>
                    <a:bodyPr/>
                    <a:lstStyle/>
                    <a:p>
                      <a:r>
                        <a:rPr lang="en-US" dirty="0"/>
                        <a:t>13</a:t>
                      </a:r>
                    </a:p>
                  </a:txBody>
                  <a:tcPr/>
                </a:tc>
                <a:tc>
                  <a:txBody>
                    <a:bodyPr/>
                    <a:lstStyle/>
                    <a:p>
                      <a:r>
                        <a:rPr lang="en-US" dirty="0"/>
                        <a:t>Regular - Residential Facility</a:t>
                      </a:r>
                    </a:p>
                  </a:txBody>
                  <a:tcPr/>
                </a:tc>
                <a:extLst>
                  <a:ext uri="{0D108BD9-81ED-4DB2-BD59-A6C34878D82A}">
                    <a16:rowId xmlns:a16="http://schemas.microsoft.com/office/drawing/2014/main" val="2206087759"/>
                  </a:ext>
                </a:extLst>
              </a:tr>
              <a:tr h="370840">
                <a:tc>
                  <a:txBody>
                    <a:bodyPr/>
                    <a:lstStyle/>
                    <a:p>
                      <a:r>
                        <a:rPr lang="en-US" dirty="0"/>
                        <a:t>14</a:t>
                      </a:r>
                    </a:p>
                  </a:txBody>
                  <a:tcPr/>
                </a:tc>
                <a:tc>
                  <a:txBody>
                    <a:bodyPr/>
                    <a:lstStyle/>
                    <a:p>
                      <a:r>
                        <a:rPr lang="en-US" dirty="0"/>
                        <a:t>Flexible - Residential Facility</a:t>
                      </a:r>
                    </a:p>
                  </a:txBody>
                  <a:tcPr/>
                </a:tc>
                <a:extLst>
                  <a:ext uri="{0D108BD9-81ED-4DB2-BD59-A6C34878D82A}">
                    <a16:rowId xmlns:a16="http://schemas.microsoft.com/office/drawing/2014/main" val="2052067620"/>
                  </a:ext>
                </a:extLst>
              </a:tr>
            </a:tbl>
          </a:graphicData>
        </a:graphic>
      </p:graphicFrame>
    </p:spTree>
    <p:extLst>
      <p:ext uri="{BB962C8B-B14F-4D97-AF65-F5344CB8AC3E}">
        <p14:creationId xmlns:p14="http://schemas.microsoft.com/office/powerpoint/2010/main" val="3421691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sz="2800" dirty="0"/>
              <a:t>RESIDENTIAL FACILITY ATTENDANCE REPORTING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914266539"/>
              </p:ext>
            </p:extLst>
          </p:nvPr>
        </p:nvGraphicFramePr>
        <p:xfrm>
          <a:off x="347229" y="1618321"/>
          <a:ext cx="8443610" cy="28346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42401-new1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NEW</a:t>
                      </a:r>
                    </a:p>
                    <a:p>
                      <a:endParaRPr lang="en-US" sz="14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The combination of the following fields must be unique for each Residential Facility Attendance data item:  TX-UNIQUE-STUDENT-ID, CAMPUS-ID-OF-ENROLLMENT, ATTENDANCE-EVENT-INDICATOR, INSTRUCTIONAL-TRACK-INDICATOR-CODE, REPORTING-PERIOD-INDICATOR-CODE, and GRADE-LEVEL-CODE.</a:t>
                      </a:r>
                    </a:p>
                  </a:txBody>
                  <a:tcPr marL="45720" marR="45720"/>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The combination of the following fields must be unique for each Residential Facility Attendance data item: StudentUniqueStateId, TX-CampusIdOfEnrollment, TX-AttendanceEventIndicator, TX-InstructionalTrack, TX-ReportingPeriod, and TX-GradeLevel.</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4" name="Rectangle 3">
            <a:extLst>
              <a:ext uri="{FF2B5EF4-FFF2-40B4-BE49-F238E27FC236}">
                <a16:creationId xmlns:a16="http://schemas.microsoft.com/office/drawing/2014/main" id="{E96B0EB1-A9C3-403A-B14C-054A8E5864DC}"/>
              </a:ext>
            </a:extLst>
          </p:cNvPr>
          <p:cNvSpPr/>
          <p:nvPr/>
        </p:nvSpPr>
        <p:spPr>
          <a:xfrm>
            <a:off x="350195" y="980813"/>
            <a:ext cx="7498934" cy="369332"/>
          </a:xfrm>
          <a:prstGeom prst="rect">
            <a:avLst/>
          </a:prstGeom>
        </p:spPr>
        <p:txBody>
          <a:bodyPr wrap="square">
            <a:spAutoFit/>
          </a:bodyPr>
          <a:lstStyle/>
          <a:p>
            <a:r>
              <a:rPr lang="en-US" dirty="0"/>
              <a:t>Student - Special Programs Attendance Field Validation Rules</a:t>
            </a:r>
          </a:p>
        </p:txBody>
      </p:sp>
      <p:sp>
        <p:nvSpPr>
          <p:cNvPr id="5" name="Rectangle 4">
            <a:extLst>
              <a:ext uri="{FF2B5EF4-FFF2-40B4-BE49-F238E27FC236}">
                <a16:creationId xmlns:a16="http://schemas.microsoft.com/office/drawing/2014/main" id="{4F967247-8AEA-422E-A1C4-44A2376E81BD}"/>
              </a:ext>
            </a:extLst>
          </p:cNvPr>
          <p:cNvSpPr/>
          <p:nvPr/>
        </p:nvSpPr>
        <p:spPr>
          <a:xfrm>
            <a:off x="347229" y="4916513"/>
            <a:ext cx="8443610" cy="369332"/>
          </a:xfrm>
          <a:prstGeom prst="rect">
            <a:avLst/>
          </a:prstGeom>
        </p:spPr>
        <p:txBody>
          <a:bodyPr wrap="square">
            <a:spAutoFit/>
          </a:bodyPr>
          <a:lstStyle/>
          <a:p>
            <a:pPr marL="285750" indent="-285750">
              <a:buFont typeface="Arial" panose="020B0604020202020204" pitchFamily="34" charset="0"/>
              <a:buChar char="•"/>
            </a:pPr>
            <a:r>
              <a:rPr lang="en-US" dirty="0"/>
              <a:t>Unique key definition for Residential Facility Attendance data.</a:t>
            </a:r>
          </a:p>
        </p:txBody>
      </p:sp>
    </p:spTree>
    <p:extLst>
      <p:ext uri="{BB962C8B-B14F-4D97-AF65-F5344CB8AC3E}">
        <p14:creationId xmlns:p14="http://schemas.microsoft.com/office/powerpoint/2010/main" val="56576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sz="2800" dirty="0"/>
              <a:t>RESIDENTIAL FACILITY ATTENDANCE REPORTING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3882410568"/>
              </p:ext>
            </p:extLst>
          </p:nvPr>
        </p:nvGraphicFramePr>
        <p:xfrm>
          <a:off x="350195" y="1685433"/>
          <a:ext cx="8443610" cy="304800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42401-new2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NEW</a:t>
                      </a:r>
                    </a:p>
                    <a:p>
                      <a:endParaRPr lang="en-US" sz="1400" dirty="0"/>
                    </a:p>
                  </a:txBody>
                  <a:tcPr/>
                </a:tc>
                <a:tc>
                  <a:txBody>
                    <a:bodyPr/>
                    <a:lstStyle/>
                    <a:p>
                      <a:r>
                        <a:rPr lang="en-US" sz="1400" kern="1200" dirty="0">
                          <a:solidFill>
                            <a:schemeClr val="dk1"/>
                          </a:solidFill>
                          <a:latin typeface="+mn-lt"/>
                          <a:ea typeface="+mn-ea"/>
                          <a:cs typeface="+mn-cs"/>
                        </a:rPr>
                        <a:t>The combination of the following fields must be unique for each Flexible Attendance Residential Facility Attendance data item:  TX-UNIQUE-STUDENT-ID, CAMPUS-ID-OF-ENROLLMENT, ATTENDANCE-EVENT-INDICATOR, INSTRUCTIONAL-TRACK-INDICATOR-CODE, REPORTING-PERIOD-INDICATOR-CODE, and GRADE-LEVEL-CODE.</a:t>
                      </a:r>
                    </a:p>
                  </a:txBody>
                  <a:tcPr/>
                </a:tc>
                <a:tc rowSpan="2">
                  <a:txBody>
                    <a:bodyPr/>
                    <a:lstStyle/>
                    <a:p>
                      <a:r>
                        <a:rPr lang="en-US" sz="1400" dirty="0"/>
                        <a:t>F</a:t>
                      </a:r>
                    </a:p>
                  </a:txBody>
                  <a:tcPr/>
                </a:tc>
                <a:tc rowSpan="2">
                  <a:txBody>
                    <a:bodyPr/>
                    <a:lstStyle/>
                    <a:p>
                      <a:r>
                        <a:rPr lang="en-US" sz="1400" dirty="0"/>
                        <a:t>3, 4</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r>
                        <a:rPr lang="en-US" sz="1400" kern="1200" dirty="0">
                          <a:solidFill>
                            <a:schemeClr val="dk1"/>
                          </a:solidFill>
                          <a:latin typeface="+mn-lt"/>
                          <a:ea typeface="+mn-ea"/>
                          <a:cs typeface="+mn-cs"/>
                        </a:rPr>
                        <a:t>The combination of the following fields must be unique for each Residential Facility Flexible Attendance data item: StudentUniqueStateId, TX-CampusIdOfEnrollment, TX-AttendanceEventIndicator, TX-InstructionalTrack, TX-ReportingPeriod, and TX-GradeLevel.</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4" name="Rectangle 3">
            <a:extLst>
              <a:ext uri="{FF2B5EF4-FFF2-40B4-BE49-F238E27FC236}">
                <a16:creationId xmlns:a16="http://schemas.microsoft.com/office/drawing/2014/main" id="{E96B0EB1-A9C3-403A-B14C-054A8E5864DC}"/>
              </a:ext>
            </a:extLst>
          </p:cNvPr>
          <p:cNvSpPr/>
          <p:nvPr/>
        </p:nvSpPr>
        <p:spPr>
          <a:xfrm>
            <a:off x="350195" y="980813"/>
            <a:ext cx="7498934" cy="369332"/>
          </a:xfrm>
          <a:prstGeom prst="rect">
            <a:avLst/>
          </a:prstGeom>
        </p:spPr>
        <p:txBody>
          <a:bodyPr wrap="square">
            <a:spAutoFit/>
          </a:bodyPr>
          <a:lstStyle/>
          <a:p>
            <a:r>
              <a:rPr lang="en-US" dirty="0"/>
              <a:t>Student - Special Programs Attendance Field Validation Rules, continued</a:t>
            </a:r>
          </a:p>
        </p:txBody>
      </p:sp>
      <p:sp>
        <p:nvSpPr>
          <p:cNvPr id="5" name="Rectangle 4">
            <a:extLst>
              <a:ext uri="{FF2B5EF4-FFF2-40B4-BE49-F238E27FC236}">
                <a16:creationId xmlns:a16="http://schemas.microsoft.com/office/drawing/2014/main" id="{9930F800-90E2-4B8C-81BE-84B0A58DFEA2}"/>
              </a:ext>
            </a:extLst>
          </p:cNvPr>
          <p:cNvSpPr/>
          <p:nvPr/>
        </p:nvSpPr>
        <p:spPr>
          <a:xfrm>
            <a:off x="347229" y="4916513"/>
            <a:ext cx="8443610" cy="369332"/>
          </a:xfrm>
          <a:prstGeom prst="rect">
            <a:avLst/>
          </a:prstGeom>
        </p:spPr>
        <p:txBody>
          <a:bodyPr wrap="square">
            <a:spAutoFit/>
          </a:bodyPr>
          <a:lstStyle/>
          <a:p>
            <a:pPr marL="285750" indent="-285750">
              <a:buFont typeface="Arial" panose="020B0604020202020204" pitchFamily="34" charset="0"/>
              <a:buChar char="•"/>
            </a:pPr>
            <a:r>
              <a:rPr lang="en-US" dirty="0"/>
              <a:t>Unique key definition for Residential Facility Flexible Attendance data.</a:t>
            </a:r>
          </a:p>
        </p:txBody>
      </p:sp>
    </p:spTree>
    <p:extLst>
      <p:ext uri="{BB962C8B-B14F-4D97-AF65-F5344CB8AC3E}">
        <p14:creationId xmlns:p14="http://schemas.microsoft.com/office/powerpoint/2010/main" val="2473821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sz="2800" dirty="0"/>
              <a:t>RESIDENTIAL FACILITY ATTENDANCE REPORTING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255412944"/>
              </p:ext>
            </p:extLst>
          </p:nvPr>
        </p:nvGraphicFramePr>
        <p:xfrm>
          <a:off x="350195" y="1609932"/>
          <a:ext cx="8443610" cy="347472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42401-000D</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Special Programs Attendance (Biligual/ESL, Pregnancy Related Services, Special Education Mainstream, </a:t>
                      </a:r>
                      <a:r>
                        <a:rPr lang="en-US" sz="1400" kern="1200" dirty="0">
                          <a:solidFill>
                            <a:schemeClr val="dk1"/>
                          </a:solidFill>
                          <a:highlight>
                            <a:srgbClr val="FFFF00"/>
                          </a:highlight>
                          <a:latin typeface="+mn-lt"/>
                          <a:ea typeface="+mn-ea"/>
                          <a:cs typeface="+mn-cs"/>
                        </a:rPr>
                        <a:t>Residential Facility</a:t>
                      </a:r>
                      <a:r>
                        <a:rPr lang="en-US" sz="1400" kern="1200" dirty="0">
                          <a:solidFill>
                            <a:schemeClr val="dk1"/>
                          </a:solidFill>
                          <a:latin typeface="+mn-lt"/>
                          <a:ea typeface="+mn-ea"/>
                          <a:cs typeface="+mn-cs"/>
                        </a:rPr>
                        <a:t>) the following must be provided: TX-UNIQUE-STUDENT-ID, CAMPUS-ID-OF-ENROLLMENT, ATTENDANCE-EVENT-INDICATOR, INSTRUCTIONAL-TRACK-INDICATOR-CODE, REPORTING-PERIOD-INDICATOR-CODE, NUMBER-DAYS-TAUGHT, and GRADE-LEVEL-CODE.</a:t>
                      </a:r>
                    </a:p>
                  </a:txBody>
                  <a:tcPr marL="45720" marR="45720"/>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Special Programs Attendance (Biligual/ESL, Pregnancy Related Services, Special Education Mainstream, </a:t>
                      </a:r>
                      <a:r>
                        <a:rPr lang="en-US" sz="1400" kern="1200" dirty="0">
                          <a:solidFill>
                            <a:schemeClr val="dk1"/>
                          </a:solidFill>
                          <a:highlight>
                            <a:srgbClr val="FFFF00"/>
                          </a:highlight>
                          <a:latin typeface="+mn-lt"/>
                          <a:ea typeface="+mn-ea"/>
                          <a:cs typeface="+mn-cs"/>
                        </a:rPr>
                        <a:t>Residential Facility</a:t>
                      </a:r>
                      <a:r>
                        <a:rPr lang="en-US" sz="1400" kern="1200" dirty="0">
                          <a:solidFill>
                            <a:schemeClr val="dk1"/>
                          </a:solidFill>
                          <a:latin typeface="+mn-lt"/>
                          <a:ea typeface="+mn-ea"/>
                          <a:cs typeface="+mn-cs"/>
                        </a:rPr>
                        <a:t>), the following must be provided: StudentUniqueStateId, TX-CampusIdOfEnrollment, TX-AttendanceEventIndicator, TX-InstructionalTrack, TX-ReportingPeriod, TX-NumberDaysTaught, and TX-GradeLevel.</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4" name="Rectangle 3">
            <a:extLst>
              <a:ext uri="{FF2B5EF4-FFF2-40B4-BE49-F238E27FC236}">
                <a16:creationId xmlns:a16="http://schemas.microsoft.com/office/drawing/2014/main" id="{2C96437F-BE1F-40B3-9C6C-323830E0F4FC}"/>
              </a:ext>
            </a:extLst>
          </p:cNvPr>
          <p:cNvSpPr/>
          <p:nvPr/>
        </p:nvSpPr>
        <p:spPr>
          <a:xfrm>
            <a:off x="350195" y="980813"/>
            <a:ext cx="7498934" cy="369332"/>
          </a:xfrm>
          <a:prstGeom prst="rect">
            <a:avLst/>
          </a:prstGeom>
        </p:spPr>
        <p:txBody>
          <a:bodyPr wrap="square">
            <a:spAutoFit/>
          </a:bodyPr>
          <a:lstStyle/>
          <a:p>
            <a:r>
              <a:rPr lang="en-US" dirty="0"/>
              <a:t>Student - Special Programs Attendance Field Validation Rules, continued</a:t>
            </a:r>
          </a:p>
        </p:txBody>
      </p:sp>
      <p:sp>
        <p:nvSpPr>
          <p:cNvPr id="5" name="Rectangle 4">
            <a:extLst>
              <a:ext uri="{FF2B5EF4-FFF2-40B4-BE49-F238E27FC236}">
                <a16:creationId xmlns:a16="http://schemas.microsoft.com/office/drawing/2014/main" id="{5F75C0EC-0850-47BC-9DD7-645F85EF9F26}"/>
              </a:ext>
            </a:extLst>
          </p:cNvPr>
          <p:cNvSpPr/>
          <p:nvPr/>
        </p:nvSpPr>
        <p:spPr>
          <a:xfrm>
            <a:off x="350195" y="5344439"/>
            <a:ext cx="8443610" cy="369332"/>
          </a:xfrm>
          <a:prstGeom prst="rect">
            <a:avLst/>
          </a:prstGeom>
        </p:spPr>
        <p:txBody>
          <a:bodyPr wrap="square">
            <a:spAutoFit/>
          </a:bodyPr>
          <a:lstStyle/>
          <a:p>
            <a:pPr marL="285750" indent="-285750">
              <a:buFont typeface="Arial" panose="020B0604020202020204" pitchFamily="34" charset="0"/>
              <a:buChar char="•"/>
            </a:pPr>
            <a:r>
              <a:rPr lang="en-US" dirty="0"/>
              <a:t>Mandatory fields definition for Residential Facility Attendance data.</a:t>
            </a:r>
          </a:p>
        </p:txBody>
      </p:sp>
    </p:spTree>
    <p:extLst>
      <p:ext uri="{BB962C8B-B14F-4D97-AF65-F5344CB8AC3E}">
        <p14:creationId xmlns:p14="http://schemas.microsoft.com/office/powerpoint/2010/main" val="2414287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sz="2800" dirty="0"/>
              <a:t>RESIDENTIAL FACILITY ATTENDANCE REPORTING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323735143"/>
              </p:ext>
            </p:extLst>
          </p:nvPr>
        </p:nvGraphicFramePr>
        <p:xfrm>
          <a:off x="350195" y="1618321"/>
          <a:ext cx="8443610" cy="39014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42401-000H</a:t>
                      </a:r>
                    </a:p>
                  </a:txBody>
                  <a:tcPr/>
                </a:tc>
                <a:tc>
                  <a:txBody>
                    <a:bodyPr/>
                    <a:lstStyle/>
                    <a:p>
                      <a:r>
                        <a:rPr lang="en-US" sz="1400" kern="1200" dirty="0">
                          <a:solidFill>
                            <a:schemeClr val="dk1"/>
                          </a:solidFill>
                          <a:latin typeface="+mn-lt"/>
                          <a:ea typeface="+mn-ea"/>
                          <a:cs typeface="+mn-cs"/>
                        </a:rPr>
                        <a:t>For Special Programs Flexible Attendance (Bilingual/ESL, Pregnancy Related Services, Special Education Mainstream, </a:t>
                      </a:r>
                      <a:r>
                        <a:rPr lang="en-US" sz="1400" kern="1200" dirty="0">
                          <a:solidFill>
                            <a:schemeClr val="dk1"/>
                          </a:solidFill>
                          <a:highlight>
                            <a:srgbClr val="FFFF00"/>
                          </a:highlight>
                          <a:latin typeface="+mn-lt"/>
                          <a:ea typeface="+mn-ea"/>
                          <a:cs typeface="+mn-cs"/>
                        </a:rPr>
                        <a:t>Residential Facility</a:t>
                      </a:r>
                      <a:r>
                        <a:rPr lang="en-US" sz="1400" kern="1200" dirty="0">
                          <a:solidFill>
                            <a:schemeClr val="dk1"/>
                          </a:solidFill>
                          <a:latin typeface="+mn-lt"/>
                          <a:ea typeface="+mn-ea"/>
                          <a:cs typeface="+mn-cs"/>
                        </a:rPr>
                        <a:t>) the following must be provided: TX-UNIQUE-STUDENT-ID, CAMPUS-ID-OF-ENROLLMENT, ATTENDANCE-EVENT-INDICATOR, INSTRUCTIONAL-TRACK-INDICATOR-CODE, REPORTING-PERIOD-INDICATOR-CODE, NUMBER-DAYS-TAUGHT, GRADE-LEVEL-CODE, and FLEXIBLE-ATTENDANCE-PROGRAM-TYPE-CODE.</a:t>
                      </a:r>
                    </a:p>
                  </a:txBody>
                  <a:tcPr/>
                </a:tc>
                <a:tc rowSpan="2">
                  <a:txBody>
                    <a:bodyPr/>
                    <a:lstStyle/>
                    <a:p>
                      <a:r>
                        <a:rPr lang="en-US" sz="1400" dirty="0"/>
                        <a:t>F</a:t>
                      </a:r>
                    </a:p>
                  </a:txBody>
                  <a:tcPr/>
                </a:tc>
                <a:tc rowSpan="2">
                  <a:txBody>
                    <a:bodyPr/>
                    <a:lstStyle/>
                    <a:p>
                      <a:r>
                        <a:rPr lang="en-US" sz="1400" dirty="0"/>
                        <a:t>3, 4</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r>
                        <a:rPr lang="en-US" sz="1400" kern="1200" dirty="0">
                          <a:solidFill>
                            <a:schemeClr val="dk1"/>
                          </a:solidFill>
                          <a:latin typeface="+mn-lt"/>
                          <a:ea typeface="+mn-ea"/>
                          <a:cs typeface="+mn-cs"/>
                        </a:rPr>
                        <a:t>For Special Programs Flexible Attendance (Biligual/ESL, Pregnancy Related Services, Special Education Mainstream, </a:t>
                      </a:r>
                      <a:r>
                        <a:rPr lang="en-US" sz="1400" kern="1200" dirty="0">
                          <a:solidFill>
                            <a:schemeClr val="dk1"/>
                          </a:solidFill>
                          <a:highlight>
                            <a:srgbClr val="FFFF00"/>
                          </a:highlight>
                          <a:latin typeface="+mn-lt"/>
                          <a:ea typeface="+mn-ea"/>
                          <a:cs typeface="+mn-cs"/>
                        </a:rPr>
                        <a:t>Residential Facility</a:t>
                      </a:r>
                      <a:r>
                        <a:rPr lang="en-US" sz="1400" kern="1200" dirty="0">
                          <a:solidFill>
                            <a:schemeClr val="dk1"/>
                          </a:solidFill>
                          <a:latin typeface="+mn-lt"/>
                          <a:ea typeface="+mn-ea"/>
                          <a:cs typeface="+mn-cs"/>
                        </a:rPr>
                        <a:t>), the following must be provided: StudentUniqueStateId, TX-CampusIdOfEnrollment, TX-AttendanceEventIndicator, TX-InstructionalTrack, TX-ReportingPeriod, TX-NumberDaysTaught, TX-GradeLevel, and TX-FlexibleAttendanceProgram.</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4" name="Rectangle 3">
            <a:extLst>
              <a:ext uri="{FF2B5EF4-FFF2-40B4-BE49-F238E27FC236}">
                <a16:creationId xmlns:a16="http://schemas.microsoft.com/office/drawing/2014/main" id="{2C96437F-BE1F-40B3-9C6C-323830E0F4FC}"/>
              </a:ext>
            </a:extLst>
          </p:cNvPr>
          <p:cNvSpPr/>
          <p:nvPr/>
        </p:nvSpPr>
        <p:spPr>
          <a:xfrm>
            <a:off x="350195" y="980813"/>
            <a:ext cx="7498934" cy="369332"/>
          </a:xfrm>
          <a:prstGeom prst="rect">
            <a:avLst/>
          </a:prstGeom>
        </p:spPr>
        <p:txBody>
          <a:bodyPr wrap="square">
            <a:spAutoFit/>
          </a:bodyPr>
          <a:lstStyle/>
          <a:p>
            <a:r>
              <a:rPr lang="en-US" dirty="0"/>
              <a:t>Student - Special Programs Attendance Field Validation Rules, continued</a:t>
            </a:r>
          </a:p>
        </p:txBody>
      </p:sp>
      <p:sp>
        <p:nvSpPr>
          <p:cNvPr id="5" name="Rectangle 4">
            <a:extLst>
              <a:ext uri="{FF2B5EF4-FFF2-40B4-BE49-F238E27FC236}">
                <a16:creationId xmlns:a16="http://schemas.microsoft.com/office/drawing/2014/main" id="{73EC1945-FF34-4290-8CC9-82178C74D526}"/>
              </a:ext>
            </a:extLst>
          </p:cNvPr>
          <p:cNvSpPr/>
          <p:nvPr/>
        </p:nvSpPr>
        <p:spPr>
          <a:xfrm>
            <a:off x="350195" y="5692521"/>
            <a:ext cx="8443610" cy="369332"/>
          </a:xfrm>
          <a:prstGeom prst="rect">
            <a:avLst/>
          </a:prstGeom>
        </p:spPr>
        <p:txBody>
          <a:bodyPr wrap="square">
            <a:spAutoFit/>
          </a:bodyPr>
          <a:lstStyle/>
          <a:p>
            <a:pPr marL="285750" indent="-285750">
              <a:buFont typeface="Arial" panose="020B0604020202020204" pitchFamily="34" charset="0"/>
              <a:buChar char="•"/>
            </a:pPr>
            <a:r>
              <a:rPr lang="en-US" dirty="0"/>
              <a:t>Mandatory fields definition for Residential Facility Flexible Attendance data.</a:t>
            </a:r>
          </a:p>
        </p:txBody>
      </p:sp>
    </p:spTree>
    <p:extLst>
      <p:ext uri="{BB962C8B-B14F-4D97-AF65-F5344CB8AC3E}">
        <p14:creationId xmlns:p14="http://schemas.microsoft.com/office/powerpoint/2010/main" val="32718567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sz="2800" dirty="0"/>
              <a:t>RESIDENTIAL FACILITY ATTENDANCE REPORTING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990170341"/>
              </p:ext>
            </p:extLst>
          </p:nvPr>
        </p:nvGraphicFramePr>
        <p:xfrm>
          <a:off x="350195" y="1584765"/>
          <a:ext cx="8443610" cy="301752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42401-new3</a:t>
                      </a:r>
                    </a:p>
                    <a:p>
                      <a:r>
                        <a:rPr lang="en-US" sz="1400" dirty="0">
                          <a:highlight>
                            <a:srgbClr val="FFFF00"/>
                          </a:highlight>
                        </a:rPr>
                        <a:t>NEW</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TOTAL-ELIG-RESIDENTIAL-FACILITY-DAYS-PRESENT is not blank, then the last character of TOTAL-ELIG-RESIDENTIAL-FACILITY-DAYS-PRESENT must be either "0" or "5".</a:t>
                      </a:r>
                    </a:p>
                  </a:txBody>
                  <a:tcPr marL="45720" marR="45720"/>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A student's TX-TotalEligibleDaysPresent (Residential Facility) must be reported as either full or half days.</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370840">
                <a:tc rowSpan="2">
                  <a:txBody>
                    <a:bodyPr/>
                    <a:lstStyle/>
                    <a:p>
                      <a:r>
                        <a:rPr lang="en-US" sz="1400" dirty="0"/>
                        <a:t>42401-new4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NEW</a:t>
                      </a:r>
                    </a:p>
                    <a:p>
                      <a:endParaRPr lang="en-US" sz="1400" dirty="0"/>
                    </a:p>
                  </a:txBody>
                  <a:tcPr/>
                </a:tc>
                <a:tc>
                  <a:txBody>
                    <a:bodyPr/>
                    <a:lstStyle/>
                    <a:p>
                      <a:pPr>
                        <a:lnSpc>
                          <a:spcPct val="100000"/>
                        </a:lnSpc>
                        <a:spcBef>
                          <a:spcPts val="0"/>
                        </a:spcBef>
                        <a:spcAft>
                          <a:spcPts val="0"/>
                        </a:spcAft>
                      </a:pPr>
                      <a:r>
                        <a:rPr lang="en-US" sz="1400" kern="1200" dirty="0">
                          <a:solidFill>
                            <a:schemeClr val="dk1"/>
                          </a:solidFill>
                          <a:latin typeface="+mn-lt"/>
                          <a:ea typeface="+mn-ea"/>
                          <a:cs typeface="+mn-cs"/>
                        </a:rPr>
                        <a:t>If FLEX-ATTEND-TOTAL-RESIDENTIAL-FACILITY-DAYS-ELIGIBLE is not blank, then the last character of FLEX-ATTEND-TOTAL-RESIDENTIAL-FACILITY-DAYS-ELIGIBLE must be either "0" or "5".</a:t>
                      </a:r>
                    </a:p>
                  </a:txBody>
                  <a:tcPr/>
                </a:tc>
                <a:tc rowSpan="2">
                  <a:txBody>
                    <a:bodyPr/>
                    <a:lstStyle/>
                    <a:p>
                      <a:r>
                        <a:rPr lang="en-US" sz="1400" dirty="0"/>
                        <a:t>F</a:t>
                      </a:r>
                    </a:p>
                  </a:txBody>
                  <a:tcPr/>
                </a:tc>
                <a:tc rowSpan="2">
                  <a:txBody>
                    <a:bodyPr/>
                    <a:lstStyle/>
                    <a:p>
                      <a:r>
                        <a:rPr lang="en-US" sz="1400" dirty="0"/>
                        <a:t>3, 4</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pPr>
                        <a:lnSpc>
                          <a:spcPct val="100000"/>
                        </a:lnSpc>
                        <a:spcBef>
                          <a:spcPts val="0"/>
                        </a:spcBef>
                        <a:spcAft>
                          <a:spcPts val="0"/>
                        </a:spcAft>
                      </a:pPr>
                      <a:r>
                        <a:rPr lang="en-US" sz="1400" kern="1200" dirty="0">
                          <a:solidFill>
                            <a:schemeClr val="dk1"/>
                          </a:solidFill>
                          <a:latin typeface="+mn-lt"/>
                          <a:ea typeface="+mn-ea"/>
                          <a:cs typeface="+mn-cs"/>
                        </a:rPr>
                        <a:t>A student's TX-TotalEligibleDaysPresent (Flexible Attendance Residential Facility) must be reported as either full or half days.</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4" name="Rectangle 3">
            <a:extLst>
              <a:ext uri="{FF2B5EF4-FFF2-40B4-BE49-F238E27FC236}">
                <a16:creationId xmlns:a16="http://schemas.microsoft.com/office/drawing/2014/main" id="{DA15F95A-13DF-4444-AF78-B02E49D20FA9}"/>
              </a:ext>
            </a:extLst>
          </p:cNvPr>
          <p:cNvSpPr/>
          <p:nvPr/>
        </p:nvSpPr>
        <p:spPr>
          <a:xfrm>
            <a:off x="350195" y="980813"/>
            <a:ext cx="7498934" cy="369332"/>
          </a:xfrm>
          <a:prstGeom prst="rect">
            <a:avLst/>
          </a:prstGeom>
        </p:spPr>
        <p:txBody>
          <a:bodyPr wrap="square">
            <a:spAutoFit/>
          </a:bodyPr>
          <a:lstStyle/>
          <a:p>
            <a:r>
              <a:rPr lang="en-US" dirty="0"/>
              <a:t>Student - Special Programs Attendance Context Rules</a:t>
            </a:r>
          </a:p>
        </p:txBody>
      </p:sp>
      <p:sp>
        <p:nvSpPr>
          <p:cNvPr id="5" name="Rectangle 4">
            <a:extLst>
              <a:ext uri="{FF2B5EF4-FFF2-40B4-BE49-F238E27FC236}">
                <a16:creationId xmlns:a16="http://schemas.microsoft.com/office/drawing/2014/main" id="{B8F2A7B2-CAAA-4F8D-BB3E-864E753C04F5}"/>
              </a:ext>
            </a:extLst>
          </p:cNvPr>
          <p:cNvSpPr/>
          <p:nvPr/>
        </p:nvSpPr>
        <p:spPr>
          <a:xfrm>
            <a:off x="350195" y="4979518"/>
            <a:ext cx="8443610" cy="646331"/>
          </a:xfrm>
          <a:prstGeom prst="rect">
            <a:avLst/>
          </a:prstGeom>
        </p:spPr>
        <p:txBody>
          <a:bodyPr wrap="square">
            <a:spAutoFit/>
          </a:bodyPr>
          <a:lstStyle/>
          <a:p>
            <a:pPr marL="285750" indent="-285750">
              <a:buFont typeface="Arial" panose="020B0604020202020204" pitchFamily="34" charset="0"/>
              <a:buChar char="•"/>
            </a:pPr>
            <a:r>
              <a:rPr lang="en-US" dirty="0"/>
              <a:t>Residential Facility Attendance and Flexible Attendance Days must be reported as either full or half days, like all other attendance days data.</a:t>
            </a:r>
          </a:p>
        </p:txBody>
      </p:sp>
    </p:spTree>
    <p:extLst>
      <p:ext uri="{BB962C8B-B14F-4D97-AF65-F5344CB8AC3E}">
        <p14:creationId xmlns:p14="http://schemas.microsoft.com/office/powerpoint/2010/main" val="32073127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4384473"/>
            <a:ext cx="7886700" cy="49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33412" y="529893"/>
            <a:ext cx="7886700" cy="4427163"/>
          </a:xfrm>
        </p:spPr>
        <p:txBody>
          <a:bodyPr>
            <a:normAutofit lnSpcReduction="10000"/>
          </a:bodyPr>
          <a:lstStyle/>
          <a:p>
            <a:pPr marL="514350" indent="-514350">
              <a:buFont typeface="+mj-lt"/>
              <a:buAutoNum type="romanUcPeriod"/>
            </a:pPr>
            <a:r>
              <a:rPr lang="en-US" dirty="0"/>
              <a:t>CENSUS BLOCK</a:t>
            </a:r>
          </a:p>
          <a:p>
            <a:pPr marL="514350" indent="-514350">
              <a:buFont typeface="+mj-lt"/>
              <a:buAutoNum type="romanUcPeriod"/>
            </a:pPr>
            <a:endParaRPr lang="en-US" dirty="0"/>
          </a:p>
          <a:p>
            <a:pPr marL="514350" indent="-514350">
              <a:buFont typeface="+mj-lt"/>
              <a:buAutoNum type="romanUcPeriod"/>
            </a:pPr>
            <a:r>
              <a:rPr lang="en-US" dirty="0"/>
              <a:t>PREKINDERGARTEN PROGRAMS ELIGIBILITY AND FUNDING</a:t>
            </a:r>
          </a:p>
          <a:p>
            <a:pPr marL="514350" indent="-514350">
              <a:buFont typeface="+mj-lt"/>
              <a:buAutoNum type="romanUcPeriod"/>
            </a:pPr>
            <a:endParaRPr lang="en-US" dirty="0"/>
          </a:p>
          <a:p>
            <a:pPr marL="514350" indent="-514350">
              <a:buFont typeface="+mj-lt"/>
              <a:buAutoNum type="romanUcPeriod"/>
            </a:pPr>
            <a:r>
              <a:rPr lang="en-US" dirty="0"/>
              <a:t>PREKINDERGARTEN MINUTES AND INSTRUCTIONAL PROGRAMS</a:t>
            </a:r>
          </a:p>
          <a:p>
            <a:pPr marL="514350" indent="-514350">
              <a:buFont typeface="+mj-lt"/>
              <a:buAutoNum type="romanUcPeriod"/>
            </a:pPr>
            <a:endParaRPr lang="en-US" dirty="0"/>
          </a:p>
          <a:p>
            <a:pPr marL="514350" indent="-514350">
              <a:buFont typeface="+mj-lt"/>
              <a:buAutoNum type="romanUcPeriod"/>
            </a:pPr>
            <a:r>
              <a:rPr lang="en-US" dirty="0"/>
              <a:t>RESIDENTIAL FACILITY ATTENDANCE REPORTING</a:t>
            </a:r>
          </a:p>
          <a:p>
            <a:pPr marL="514350" indent="-514350">
              <a:buFont typeface="+mj-lt"/>
              <a:buAutoNum type="romanUcPeriod"/>
            </a:pPr>
            <a:endParaRPr lang="en-US" dirty="0"/>
          </a:p>
          <a:p>
            <a:pPr marL="514350" indent="-514350">
              <a:buFont typeface="+mj-lt"/>
              <a:buAutoNum type="romanUcPeriod"/>
            </a:pPr>
            <a:r>
              <a:rPr lang="en-US" dirty="0"/>
              <a:t>DYSLEXIA AND RELATED DISORDER SERVICES REPORTING</a:t>
            </a:r>
          </a:p>
          <a:p>
            <a:pPr marL="514350" indent="-514350">
              <a:buFont typeface="+mj-lt"/>
              <a:buAutoNum type="romanUcPeriod"/>
            </a:pPr>
            <a:endParaRPr lang="en-US" dirty="0"/>
          </a:p>
          <a:p>
            <a:endParaRPr lang="en-US" dirty="0"/>
          </a:p>
          <a:p>
            <a:pPr marL="514350" indent="-514350">
              <a:buFont typeface="+mj-lt"/>
              <a:buAutoNum type="romanUcPeriod"/>
            </a:pPr>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6240958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7DC0-67F1-46C9-A62D-049437C1888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7A1FF97-DE37-4B4D-A4FA-75681A683895}"/>
              </a:ext>
            </a:extLst>
          </p:cNvPr>
          <p:cNvSpPr>
            <a:spLocks noGrp="1"/>
          </p:cNvSpPr>
          <p:nvPr>
            <p:ph idx="1"/>
          </p:nvPr>
        </p:nvSpPr>
        <p:spPr/>
        <p:txBody>
          <a:bodyPr>
            <a:normAutofit fontScale="92500"/>
          </a:bodyPr>
          <a:lstStyle/>
          <a:p>
            <a:r>
              <a:rPr lang="en-US" dirty="0"/>
              <a:t>Under HB 3, Section 1.027, an allotment for services provided to students who have dyslexia or a related disorder was established.</a:t>
            </a:r>
          </a:p>
          <a:p>
            <a:r>
              <a:rPr lang="en-US" dirty="0"/>
              <a:t>Currently, LEAs report whether a student is identified as having dyslexia or a related disorder, but they do not report if services are provided to these students. </a:t>
            </a:r>
          </a:p>
          <a:p>
            <a:r>
              <a:rPr lang="en-US" dirty="0"/>
              <a:t>Due to the establishment of an allotment for services provided to students who have dyslexia or a related disorder, it will be necessary to provide a mechanism for LEAs to indicate the type(s) of services a student identified with dyslexia or a related disorder received at any time during the school year.</a:t>
            </a:r>
          </a:p>
          <a:p>
            <a:endParaRPr lang="en-US" dirty="0"/>
          </a:p>
        </p:txBody>
      </p:sp>
    </p:spTree>
    <p:extLst>
      <p:ext uri="{BB962C8B-B14F-4D97-AF65-F5344CB8AC3E}">
        <p14:creationId xmlns:p14="http://schemas.microsoft.com/office/powerpoint/2010/main" val="33875104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07FFD-8671-4DCB-8639-38B5D06B3110}"/>
              </a:ext>
            </a:extLst>
          </p:cNvPr>
          <p:cNvSpPr>
            <a:spLocks noGrp="1"/>
          </p:cNvSpPr>
          <p:nvPr>
            <p:ph type="title"/>
          </p:nvPr>
        </p:nvSpPr>
        <p:spPr/>
        <p:txBody>
          <a:bodyPr/>
          <a:lstStyle/>
          <a:p>
            <a:r>
              <a:rPr lang="en-US" dirty="0"/>
              <a:t>Legislation</a:t>
            </a:r>
          </a:p>
        </p:txBody>
      </p:sp>
      <p:sp>
        <p:nvSpPr>
          <p:cNvPr id="4" name="Content Placeholder 3">
            <a:extLst>
              <a:ext uri="{FF2B5EF4-FFF2-40B4-BE49-F238E27FC236}">
                <a16:creationId xmlns:a16="http://schemas.microsoft.com/office/drawing/2014/main" id="{BDBB0900-8168-4423-8E2A-348D64B41314}"/>
              </a:ext>
            </a:extLst>
          </p:cNvPr>
          <p:cNvSpPr>
            <a:spLocks noGrp="1"/>
          </p:cNvSpPr>
          <p:nvPr>
            <p:ph idx="1"/>
          </p:nvPr>
        </p:nvSpPr>
        <p:spPr>
          <a:xfrm>
            <a:off x="426720" y="975360"/>
            <a:ext cx="8088630" cy="5201603"/>
          </a:xfrm>
        </p:spPr>
        <p:txBody>
          <a:bodyPr>
            <a:normAutofit fontScale="70000" lnSpcReduction="20000"/>
          </a:bodyPr>
          <a:lstStyle/>
          <a:p>
            <a:pPr marL="0" indent="0">
              <a:buNone/>
            </a:pPr>
            <a:r>
              <a:rPr lang="en-US" sz="2600" u="sng" dirty="0"/>
              <a:t>Sec. 48.103.  ALLOTMENT FOR STUDENT WITH DYSLEXIA OR RELATED DISORDER.  </a:t>
            </a:r>
          </a:p>
          <a:p>
            <a:pPr marL="0" indent="0">
              <a:buNone/>
            </a:pPr>
            <a:r>
              <a:rPr lang="en-US" sz="2600" u="sng" dirty="0"/>
              <a:t>(a)  Subject to Subsection (b), for each student that a school district serves who has been identified as having dyslexia or a related disorder, the district is entitled to an annual allotment equal to the basic allotment multiplied by 0.1 or a greater amount provided by appropriation.</a:t>
            </a:r>
            <a:endParaRPr lang="en-US" sz="2600" dirty="0"/>
          </a:p>
          <a:p>
            <a:pPr marL="0" indent="0">
              <a:buNone/>
            </a:pPr>
            <a:r>
              <a:rPr lang="en-US" sz="2600" u="sng" dirty="0"/>
              <a:t>(b)  A school district is entitled to an allotment under Subsection (a) only for a student who:</a:t>
            </a:r>
            <a:endParaRPr lang="en-US" sz="2600" dirty="0"/>
          </a:p>
          <a:p>
            <a:pPr marL="457200" lvl="1" indent="0">
              <a:buNone/>
            </a:pPr>
            <a:r>
              <a:rPr lang="en-US" sz="2600" u="sng" dirty="0"/>
              <a:t>(1)  is receiving services for dyslexia or a related disorder in accordance with:</a:t>
            </a:r>
            <a:endParaRPr lang="en-US" sz="2600" dirty="0"/>
          </a:p>
          <a:p>
            <a:pPr marL="914400" lvl="2" indent="0">
              <a:buNone/>
            </a:pPr>
            <a:r>
              <a:rPr lang="en-US" sz="2600" u="sng" dirty="0"/>
              <a:t>(A)  an individualized education program developed for the student under Section 29.005; or</a:t>
            </a:r>
            <a:endParaRPr lang="en-US" sz="2600" dirty="0"/>
          </a:p>
          <a:p>
            <a:pPr marL="914400" lvl="2" indent="0">
              <a:buNone/>
            </a:pPr>
            <a:r>
              <a:rPr lang="en-US" sz="2600" u="sng" dirty="0"/>
              <a:t>(B)  a plan developed for the student under Section 504, Rehabilitation Act of 1973 (29 U.S.C. Section 794);</a:t>
            </a:r>
            <a:endParaRPr lang="en-US" sz="2600" dirty="0"/>
          </a:p>
          <a:p>
            <a:pPr marL="457200" lvl="1" indent="0">
              <a:buNone/>
            </a:pPr>
            <a:r>
              <a:rPr lang="en-US" sz="2600" u="sng" dirty="0"/>
              <a:t>(2)  is receiving instruction that:</a:t>
            </a:r>
            <a:endParaRPr lang="en-US" sz="2600" dirty="0"/>
          </a:p>
          <a:p>
            <a:pPr marL="914400" lvl="2" indent="0">
              <a:buNone/>
            </a:pPr>
            <a:r>
              <a:rPr lang="en-US" sz="2600" u="sng" dirty="0"/>
              <a:t>(A)  meets applicable dyslexia program criteria established by the State Board of Education; and</a:t>
            </a:r>
            <a:endParaRPr lang="en-US" sz="2600" dirty="0"/>
          </a:p>
          <a:p>
            <a:pPr marL="914400" lvl="2" indent="0">
              <a:buNone/>
            </a:pPr>
            <a:r>
              <a:rPr lang="en-US" sz="2600" u="sng" dirty="0"/>
              <a:t>(B)  is provided by a person with specific training in providing that instruction; or</a:t>
            </a:r>
            <a:endParaRPr lang="en-US" sz="2600" dirty="0"/>
          </a:p>
          <a:p>
            <a:pPr marL="457200" lvl="1" indent="0">
              <a:buNone/>
            </a:pPr>
            <a:r>
              <a:rPr lang="en-US" sz="2600" u="sng" dirty="0"/>
              <a:t>(3)  is permitted, on the basis of having dyslexia or a related disorder, to use modifications in the classroom or accommodations in the administration of assessment instruments under Section 39.023.</a:t>
            </a:r>
            <a:endParaRPr lang="en-US" sz="2600" dirty="0"/>
          </a:p>
          <a:p>
            <a:pPr marL="0" indent="0">
              <a:buNone/>
            </a:pPr>
            <a:r>
              <a:rPr lang="en-US" sz="2600" u="sng" dirty="0"/>
              <a:t>(c)  A school district may receive funding for a student under this section and Section 48.102 if the student satisfies the requirements of both sections.</a:t>
            </a:r>
            <a:endParaRPr lang="en-US" sz="2600" dirty="0"/>
          </a:p>
          <a:p>
            <a:pPr marL="0" indent="0">
              <a:buNone/>
            </a:pPr>
            <a:endParaRPr lang="en-US" dirty="0"/>
          </a:p>
        </p:txBody>
      </p:sp>
    </p:spTree>
    <p:extLst>
      <p:ext uri="{BB962C8B-B14F-4D97-AF65-F5344CB8AC3E}">
        <p14:creationId xmlns:p14="http://schemas.microsoft.com/office/powerpoint/2010/main" val="11801043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D005-069A-4FD4-A83B-CAB9B6EFFE83}"/>
              </a:ext>
            </a:extLst>
          </p:cNvPr>
          <p:cNvSpPr>
            <a:spLocks noGrp="1"/>
          </p:cNvSpPr>
          <p:nvPr>
            <p:ph type="title"/>
          </p:nvPr>
        </p:nvSpPr>
        <p:spPr/>
        <p:txBody>
          <a:bodyPr>
            <a:normAutofit/>
          </a:bodyPr>
          <a:lstStyle/>
          <a:p>
            <a:r>
              <a:rPr lang="en-US" dirty="0"/>
              <a:t>Dyslexia Services Data STRUCTURE</a:t>
            </a:r>
          </a:p>
        </p:txBody>
      </p:sp>
      <p:sp>
        <p:nvSpPr>
          <p:cNvPr id="3" name="Content Placeholder 2">
            <a:extLst>
              <a:ext uri="{FF2B5EF4-FFF2-40B4-BE49-F238E27FC236}">
                <a16:creationId xmlns:a16="http://schemas.microsoft.com/office/drawing/2014/main" id="{2CB52F39-5C83-4A3A-B44C-A53ADFF0D33F}"/>
              </a:ext>
            </a:extLst>
          </p:cNvPr>
          <p:cNvSpPr>
            <a:spLocks noGrp="1"/>
          </p:cNvSpPr>
          <p:nvPr>
            <p:ph idx="1"/>
          </p:nvPr>
        </p:nvSpPr>
        <p:spPr>
          <a:xfrm>
            <a:off x="492726" y="951504"/>
            <a:ext cx="7886700" cy="4954992"/>
          </a:xfrm>
        </p:spPr>
        <p:txBody>
          <a:bodyPr>
            <a:normAutofit fontScale="92500"/>
          </a:bodyPr>
          <a:lstStyle/>
          <a:p>
            <a:r>
              <a:rPr lang="en-US" sz="2600" dirty="0"/>
              <a:t>If a student receives services for Dyslexia or a related disorder at any time during the school year, the type of services will be reported with the new sub-complex type TX-DyslexiaServices and the new data element DYSLEXIA-SERVICES-CODE (E1650).</a:t>
            </a:r>
          </a:p>
          <a:p>
            <a:r>
              <a:rPr lang="en-US" sz="2600" dirty="0"/>
              <a:t>TX-DyslexiaServices sub-complex type is added to the StudentProgramExtension complex type as mandatory in the PEIMS Summer Submission.</a:t>
            </a:r>
          </a:p>
          <a:p>
            <a:r>
              <a:rPr lang="en-US" sz="2400" dirty="0"/>
              <a:t>DYSLEXIA-SERVICES-CODE (E1650) is added to the sub-complex type TX-DyslexiaServices on the StudentProgramExtension complex type to be reported in the PEIMS Summer submission.</a:t>
            </a:r>
          </a:p>
          <a:p>
            <a:r>
              <a:rPr lang="en-US" sz="2400" dirty="0"/>
              <a:t>Definition: DYSLEXIA-SERVICES-CODE indicates the type of dyslexia or related services a student has received at any time during the school year. </a:t>
            </a:r>
          </a:p>
          <a:p>
            <a:pPr marL="0" indent="0">
              <a:buNone/>
            </a:pPr>
            <a:endParaRPr lang="en-US" sz="2600" dirty="0"/>
          </a:p>
        </p:txBody>
      </p:sp>
    </p:spTree>
    <p:extLst>
      <p:ext uri="{BB962C8B-B14F-4D97-AF65-F5344CB8AC3E}">
        <p14:creationId xmlns:p14="http://schemas.microsoft.com/office/powerpoint/2010/main" val="26541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p:txBody>
          <a:bodyPr/>
          <a:lstStyle/>
          <a:p>
            <a:r>
              <a:rPr lang="en-US" dirty="0"/>
              <a:t>STUDENT-CENSUS-BLOCK-GROUP</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p:txBody>
          <a:bodyPr/>
          <a:lstStyle/>
          <a:p>
            <a:r>
              <a:rPr lang="en-US" b="1" dirty="0"/>
              <a:t>Element ID: </a:t>
            </a:r>
            <a:r>
              <a:rPr lang="en-US" dirty="0"/>
              <a:t>E1648</a:t>
            </a:r>
          </a:p>
          <a:p>
            <a:r>
              <a:rPr lang="en-US" b="1" dirty="0"/>
              <a:t>Data Element: </a:t>
            </a:r>
            <a:r>
              <a:rPr lang="en-US" dirty="0"/>
              <a:t>STUDENT-CENSUS-BLOCK-GROUP</a:t>
            </a:r>
          </a:p>
          <a:p>
            <a:r>
              <a:rPr lang="en-US" b="1" dirty="0"/>
              <a:t>XML Name: </a:t>
            </a:r>
            <a:r>
              <a:rPr lang="en-US" dirty="0"/>
              <a:t>TX-StudentCensusBlockGroup</a:t>
            </a:r>
          </a:p>
          <a:p>
            <a:r>
              <a:rPr lang="en-US" b="1" dirty="0"/>
              <a:t>Code Table ID: </a:t>
            </a:r>
            <a:r>
              <a:rPr lang="en-US" dirty="0"/>
              <a:t>N/A</a:t>
            </a:r>
          </a:p>
          <a:p>
            <a:r>
              <a:rPr lang="en-US" b="1" dirty="0"/>
              <a:t>Length: </a:t>
            </a:r>
            <a:r>
              <a:rPr lang="en-US" dirty="0"/>
              <a:t>12</a:t>
            </a:r>
          </a:p>
          <a:p>
            <a:r>
              <a:rPr lang="en-US" b="1" dirty="0"/>
              <a:t>Data Type: </a:t>
            </a:r>
            <a:r>
              <a:rPr lang="en-US" dirty="0"/>
              <a:t>String</a:t>
            </a:r>
          </a:p>
          <a:p>
            <a:r>
              <a:rPr lang="en-US" b="1" dirty="0"/>
              <a:t>Pattern: </a:t>
            </a:r>
            <a:r>
              <a:rPr lang="en-US" dirty="0"/>
              <a:t>#...</a:t>
            </a:r>
          </a:p>
          <a:p>
            <a:r>
              <a:rPr lang="en-US" b="1" dirty="0"/>
              <a:t>Submission: </a:t>
            </a:r>
            <a:r>
              <a:rPr lang="en-US" dirty="0"/>
              <a:t>1</a:t>
            </a:r>
          </a:p>
          <a:p>
            <a:r>
              <a:rPr lang="en-US" b="1" dirty="0"/>
              <a:t>Mandatory: </a:t>
            </a:r>
            <a:r>
              <a:rPr lang="en-US" dirty="0"/>
              <a:t>No</a:t>
            </a:r>
          </a:p>
          <a:p>
            <a:endParaRPr lang="en-US" dirty="0"/>
          </a:p>
        </p:txBody>
      </p:sp>
    </p:spTree>
    <p:extLst>
      <p:ext uri="{BB962C8B-B14F-4D97-AF65-F5344CB8AC3E}">
        <p14:creationId xmlns:p14="http://schemas.microsoft.com/office/powerpoint/2010/main" val="34882844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515567" y="44380"/>
            <a:ext cx="7431844" cy="793820"/>
          </a:xfrm>
        </p:spPr>
        <p:txBody>
          <a:bodyPr>
            <a:noAutofit/>
          </a:bodyPr>
          <a:lstStyle/>
          <a:p>
            <a:r>
              <a:rPr lang="en-US" dirty="0"/>
              <a:t>DYSLEXIA-SERVICES-CODE</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p:txBody>
          <a:bodyPr/>
          <a:lstStyle/>
          <a:p>
            <a:r>
              <a:rPr lang="en-US" b="1" dirty="0"/>
              <a:t>Element ID: </a:t>
            </a:r>
            <a:r>
              <a:rPr lang="en-US" dirty="0"/>
              <a:t>E1650</a:t>
            </a:r>
          </a:p>
          <a:p>
            <a:r>
              <a:rPr lang="en-US" b="1" dirty="0"/>
              <a:t>Data Element: </a:t>
            </a:r>
            <a:r>
              <a:rPr lang="en-US" dirty="0"/>
              <a:t>DYSLEXIA-SERVICES-CODE</a:t>
            </a:r>
          </a:p>
          <a:p>
            <a:r>
              <a:rPr lang="en-US" b="1" dirty="0"/>
              <a:t>XML Name: </a:t>
            </a:r>
            <a:r>
              <a:rPr lang="en-US" dirty="0"/>
              <a:t>TX-DyslexiaServicesCode</a:t>
            </a:r>
          </a:p>
          <a:p>
            <a:r>
              <a:rPr lang="en-US" b="1" dirty="0"/>
              <a:t>Code Table ID: </a:t>
            </a:r>
            <a:r>
              <a:rPr lang="en-US" dirty="0"/>
              <a:t>C224</a:t>
            </a:r>
          </a:p>
          <a:p>
            <a:r>
              <a:rPr lang="en-US" b="1" dirty="0"/>
              <a:t>Length: </a:t>
            </a:r>
            <a:r>
              <a:rPr lang="en-US" dirty="0"/>
              <a:t>2</a:t>
            </a:r>
          </a:p>
          <a:p>
            <a:r>
              <a:rPr lang="en-US" b="1" dirty="0"/>
              <a:t>Data Type: </a:t>
            </a:r>
            <a:r>
              <a:rPr lang="en-US" dirty="0"/>
              <a:t>Coded</a:t>
            </a:r>
          </a:p>
          <a:p>
            <a:r>
              <a:rPr lang="en-US" b="1" dirty="0"/>
              <a:t>Pattern: ##</a:t>
            </a:r>
            <a:endParaRPr lang="en-US" dirty="0"/>
          </a:p>
          <a:p>
            <a:r>
              <a:rPr lang="en-US" b="1" dirty="0"/>
              <a:t>Submission: </a:t>
            </a:r>
            <a:r>
              <a:rPr lang="en-US" dirty="0"/>
              <a:t>3</a:t>
            </a:r>
          </a:p>
          <a:p>
            <a:r>
              <a:rPr lang="en-US" b="1" dirty="0"/>
              <a:t>Mandatory:</a:t>
            </a:r>
            <a:r>
              <a:rPr lang="en-US" dirty="0"/>
              <a:t> No</a:t>
            </a:r>
          </a:p>
          <a:p>
            <a:endParaRPr lang="en-US" dirty="0"/>
          </a:p>
        </p:txBody>
      </p:sp>
    </p:spTree>
    <p:extLst>
      <p:ext uri="{BB962C8B-B14F-4D97-AF65-F5344CB8AC3E}">
        <p14:creationId xmlns:p14="http://schemas.microsoft.com/office/powerpoint/2010/main" val="15938829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a:xfrm>
            <a:off x="554477" y="44380"/>
            <a:ext cx="7392933" cy="793820"/>
          </a:xfrm>
        </p:spPr>
        <p:txBody>
          <a:bodyPr>
            <a:normAutofit/>
          </a:bodyPr>
          <a:lstStyle/>
          <a:p>
            <a:r>
              <a:rPr lang="en-US" dirty="0"/>
              <a:t>DYSLEXIA-SERVICES-CODE</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p:txBody>
          <a:bodyPr/>
          <a:lstStyle/>
          <a:p>
            <a:r>
              <a:rPr lang="en-US" dirty="0"/>
              <a:t>DYSLEXIA-SERVICES-CODE is an unbounded data element within the TX-DyslexiaServices sub-complex type;  LEAs should report each type of dyslexia service a student receives.</a:t>
            </a:r>
          </a:p>
          <a:p>
            <a:endParaRPr lang="en-US" dirty="0"/>
          </a:p>
          <a:p>
            <a:endParaRPr lang="en-US" dirty="0"/>
          </a:p>
        </p:txBody>
      </p:sp>
    </p:spTree>
    <p:extLst>
      <p:ext uri="{BB962C8B-B14F-4D97-AF65-F5344CB8AC3E}">
        <p14:creationId xmlns:p14="http://schemas.microsoft.com/office/powerpoint/2010/main" val="859332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FF85-66B7-4EB0-AAFD-5AA57298D65D}"/>
              </a:ext>
            </a:extLst>
          </p:cNvPr>
          <p:cNvSpPr>
            <a:spLocks noGrp="1"/>
          </p:cNvSpPr>
          <p:nvPr>
            <p:ph type="title"/>
          </p:nvPr>
        </p:nvSpPr>
        <p:spPr/>
        <p:txBody>
          <a:bodyPr/>
          <a:lstStyle/>
          <a:p>
            <a:r>
              <a:rPr lang="en-US" dirty="0"/>
              <a:t>DYSLEXIA SERVICES – XML Example</a:t>
            </a:r>
          </a:p>
        </p:txBody>
      </p:sp>
      <p:pic>
        <p:nvPicPr>
          <p:cNvPr id="6" name="Content Placeholder 5">
            <a:extLst>
              <a:ext uri="{FF2B5EF4-FFF2-40B4-BE49-F238E27FC236}">
                <a16:creationId xmlns:a16="http://schemas.microsoft.com/office/drawing/2014/main" id="{22AE0896-3CC8-4071-8EFB-AE85C985A73E}"/>
              </a:ext>
            </a:extLst>
          </p:cNvPr>
          <p:cNvPicPr>
            <a:picLocks noGrp="1" noChangeAspect="1"/>
          </p:cNvPicPr>
          <p:nvPr>
            <p:ph idx="1"/>
          </p:nvPr>
        </p:nvPicPr>
        <p:blipFill>
          <a:blip r:embed="rId2"/>
          <a:stretch>
            <a:fillRect/>
          </a:stretch>
        </p:blipFill>
        <p:spPr>
          <a:xfrm>
            <a:off x="628650" y="1712001"/>
            <a:ext cx="7886700" cy="3975335"/>
          </a:xfrm>
          <a:prstGeom prst="rect">
            <a:avLst/>
          </a:prstGeom>
        </p:spPr>
      </p:pic>
    </p:spTree>
    <p:extLst>
      <p:ext uri="{BB962C8B-B14F-4D97-AF65-F5344CB8AC3E}">
        <p14:creationId xmlns:p14="http://schemas.microsoft.com/office/powerpoint/2010/main" val="17002085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E870-02DF-4B05-82E1-16C151AE70F1}"/>
              </a:ext>
            </a:extLst>
          </p:cNvPr>
          <p:cNvSpPr>
            <a:spLocks noGrp="1"/>
          </p:cNvSpPr>
          <p:nvPr>
            <p:ph type="title"/>
          </p:nvPr>
        </p:nvSpPr>
        <p:spPr>
          <a:xfrm>
            <a:off x="487977" y="104671"/>
            <a:ext cx="7318757" cy="793820"/>
          </a:xfrm>
        </p:spPr>
        <p:txBody>
          <a:bodyPr>
            <a:normAutofit/>
          </a:bodyPr>
          <a:lstStyle/>
          <a:p>
            <a:r>
              <a:rPr lang="en-US" dirty="0"/>
              <a:t>DYSLEXIA-SERVICES-CODE</a:t>
            </a:r>
          </a:p>
        </p:txBody>
      </p:sp>
      <p:graphicFrame>
        <p:nvGraphicFramePr>
          <p:cNvPr id="4" name="Content Placeholder 3">
            <a:extLst>
              <a:ext uri="{FF2B5EF4-FFF2-40B4-BE49-F238E27FC236}">
                <a16:creationId xmlns:a16="http://schemas.microsoft.com/office/drawing/2014/main" id="{686F9E6F-F77A-4FFE-997D-1A39BF99044B}"/>
              </a:ext>
            </a:extLst>
          </p:cNvPr>
          <p:cNvGraphicFramePr>
            <a:graphicFrameLocks noGrp="1"/>
          </p:cNvGraphicFramePr>
          <p:nvPr>
            <p:ph idx="1"/>
          </p:nvPr>
        </p:nvGraphicFramePr>
        <p:xfrm>
          <a:off x="628654" y="1268606"/>
          <a:ext cx="7771768" cy="3763645"/>
        </p:xfrm>
        <a:graphic>
          <a:graphicData uri="http://schemas.openxmlformats.org/drawingml/2006/table">
            <a:tbl>
              <a:tblPr firstRow="1" firstCol="1" bandRow="1">
                <a:tableStyleId>{5C22544A-7EE6-4342-B048-85BDC9FD1C3A}</a:tableStyleId>
              </a:tblPr>
              <a:tblGrid>
                <a:gridCol w="672273">
                  <a:extLst>
                    <a:ext uri="{9D8B030D-6E8A-4147-A177-3AD203B41FA5}">
                      <a16:colId xmlns:a16="http://schemas.microsoft.com/office/drawing/2014/main" val="3544359643"/>
                    </a:ext>
                  </a:extLst>
                </a:gridCol>
                <a:gridCol w="2689090">
                  <a:extLst>
                    <a:ext uri="{9D8B030D-6E8A-4147-A177-3AD203B41FA5}">
                      <a16:colId xmlns:a16="http://schemas.microsoft.com/office/drawing/2014/main" val="816580896"/>
                    </a:ext>
                  </a:extLst>
                </a:gridCol>
                <a:gridCol w="2420182">
                  <a:extLst>
                    <a:ext uri="{9D8B030D-6E8A-4147-A177-3AD203B41FA5}">
                      <a16:colId xmlns:a16="http://schemas.microsoft.com/office/drawing/2014/main" val="4260732798"/>
                    </a:ext>
                  </a:extLst>
                </a:gridCol>
                <a:gridCol w="1035630">
                  <a:extLst>
                    <a:ext uri="{9D8B030D-6E8A-4147-A177-3AD203B41FA5}">
                      <a16:colId xmlns:a16="http://schemas.microsoft.com/office/drawing/2014/main" val="391409309"/>
                    </a:ext>
                  </a:extLst>
                </a:gridCol>
                <a:gridCol w="954593">
                  <a:extLst>
                    <a:ext uri="{9D8B030D-6E8A-4147-A177-3AD203B41FA5}">
                      <a16:colId xmlns:a16="http://schemas.microsoft.com/office/drawing/2014/main" val="2427382383"/>
                    </a:ext>
                  </a:extLst>
                </a:gridCol>
              </a:tblGrid>
              <a:tr h="318135">
                <a:tc>
                  <a:txBody>
                    <a:bodyPr/>
                    <a:lstStyle/>
                    <a:p>
                      <a:pPr marL="0" marR="0" algn="ctr">
                        <a:spcBef>
                          <a:spcPts val="0"/>
                        </a:spcBef>
                        <a:spcAft>
                          <a:spcPts val="0"/>
                        </a:spcAft>
                      </a:pPr>
                      <a:r>
                        <a:rPr lang="en-US" sz="1400" dirty="0">
                          <a:effectLst/>
                        </a:rPr>
                        <a:t>Code Table ID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XML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Date Issued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Date Updated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extLst>
                  <a:ext uri="{0D108BD9-81ED-4DB2-BD59-A6C34878D82A}">
                    <a16:rowId xmlns:a16="http://schemas.microsoft.com/office/drawing/2014/main" val="3754598091"/>
                  </a:ext>
                </a:extLst>
              </a:tr>
              <a:tr h="222250">
                <a:tc>
                  <a:txBody>
                    <a:bodyPr/>
                    <a:lstStyle/>
                    <a:p>
                      <a:pPr marL="0" marR="0">
                        <a:spcBef>
                          <a:spcPts val="0"/>
                        </a:spcBef>
                        <a:spcAft>
                          <a:spcPts val="0"/>
                        </a:spcAft>
                      </a:pPr>
                      <a:r>
                        <a:rPr lang="en-US" sz="1400" dirty="0">
                          <a:effectLst/>
                        </a:rPr>
                        <a:t>C224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DYSLEXIA-SERVICES-CODE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TX-DyslexiaServicesCode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8/15/2019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889857596"/>
                  </a:ext>
                </a:extLst>
              </a:tr>
              <a:tr h="222250">
                <a:tc>
                  <a:txBody>
                    <a:bodyPr/>
                    <a:lstStyle/>
                    <a:p>
                      <a:pPr marL="0" marR="0" algn="ctr">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gridSpan="4">
                  <a:txBody>
                    <a:bodyPr/>
                    <a:lstStyle/>
                    <a:p>
                      <a:pPr marL="0" marR="0" algn="ctr">
                        <a:spcBef>
                          <a:spcPts val="0"/>
                        </a:spcBef>
                        <a:spcAft>
                          <a:spcPts val="0"/>
                        </a:spcAft>
                      </a:pPr>
                      <a:r>
                        <a:rPr lang="en-US" sz="1400" dirty="0">
                          <a:effectLst/>
                        </a:rPr>
                        <a:t>Translation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4260187"/>
                  </a:ext>
                </a:extLst>
              </a:tr>
              <a:tr h="365760">
                <a:tc>
                  <a:txBody>
                    <a:bodyPr/>
                    <a:lstStyle/>
                    <a:p>
                      <a:pPr marL="0" marR="0" algn="ctr">
                        <a:spcBef>
                          <a:spcPts val="0"/>
                        </a:spcBef>
                        <a:spcAft>
                          <a:spcPts val="0"/>
                        </a:spcAft>
                      </a:pPr>
                      <a:r>
                        <a:rPr lang="en-US" sz="1400" dirty="0">
                          <a:effectLst/>
                        </a:rPr>
                        <a:t>00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Does not receive services for dyslexia or a related disorder.</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9577831"/>
                  </a:ext>
                </a:extLst>
              </a:tr>
              <a:tr h="548640">
                <a:tc>
                  <a:txBody>
                    <a:bodyPr/>
                    <a:lstStyle/>
                    <a:p>
                      <a:pPr marL="0" marR="0" algn="ctr">
                        <a:spcBef>
                          <a:spcPts val="0"/>
                        </a:spcBef>
                        <a:spcAft>
                          <a:spcPts val="0"/>
                        </a:spcAft>
                      </a:pPr>
                      <a:r>
                        <a:rPr lang="en-US" sz="1400" dirty="0">
                          <a:effectLst/>
                        </a:rPr>
                        <a:t>01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Receiving services for dyslexia or a related disorder with an individualized education program developed for the student under Section 29.005; or a plan developed for the student under Section 504, Rehabilitation Act of 1973 (29 U.S.C. Section 794).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9917899"/>
                  </a:ext>
                </a:extLst>
              </a:tr>
              <a:tr h="593725">
                <a:tc>
                  <a:txBody>
                    <a:bodyPr/>
                    <a:lstStyle/>
                    <a:p>
                      <a:pPr marL="0" marR="0" algn="ctr">
                        <a:spcBef>
                          <a:spcPts val="0"/>
                        </a:spcBef>
                        <a:spcAft>
                          <a:spcPts val="0"/>
                        </a:spcAft>
                      </a:pPr>
                      <a:r>
                        <a:rPr lang="en-US" sz="1400" dirty="0">
                          <a:effectLst/>
                        </a:rPr>
                        <a:t>02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Receiving instruction that meets applicable dyslexia program criteria established by the State Board of Education; and is provided by a person with specific training in providing that instruction.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20626"/>
                  </a:ext>
                </a:extLst>
              </a:tr>
              <a:tr h="222250">
                <a:tc>
                  <a:txBody>
                    <a:bodyPr/>
                    <a:lstStyle/>
                    <a:p>
                      <a:pPr marL="0" marR="0" algn="ctr">
                        <a:spcBef>
                          <a:spcPts val="0"/>
                        </a:spcBef>
                        <a:spcAft>
                          <a:spcPts val="0"/>
                        </a:spcAft>
                      </a:pPr>
                      <a:r>
                        <a:rPr lang="en-US" sz="1400" dirty="0">
                          <a:effectLst/>
                        </a:rPr>
                        <a:t>03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400" dirty="0">
                          <a:effectLst/>
                        </a:rPr>
                        <a:t>The student is permitted, on the basis of having dyslexia or a related disorder, to use modifications in the classroom or accommodations in the administration of assessment instruments under Section 39.023.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2222224"/>
                  </a:ext>
                </a:extLst>
              </a:tr>
            </a:tbl>
          </a:graphicData>
        </a:graphic>
      </p:graphicFrame>
    </p:spTree>
    <p:extLst>
      <p:ext uri="{BB962C8B-B14F-4D97-AF65-F5344CB8AC3E}">
        <p14:creationId xmlns:p14="http://schemas.microsoft.com/office/powerpoint/2010/main" val="10290436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7D51CE-84D7-4901-9875-84950DD12F61}"/>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283" b="16666"/>
          <a:stretch/>
        </p:blipFill>
        <p:spPr>
          <a:xfrm>
            <a:off x="0" y="2090698"/>
            <a:ext cx="9144000" cy="2990093"/>
          </a:xfrm>
          <a:prstGeom prst="rect">
            <a:avLst/>
          </a:prstGeom>
        </p:spPr>
      </p:pic>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Tree>
    <p:extLst>
      <p:ext uri="{BB962C8B-B14F-4D97-AF65-F5344CB8AC3E}">
        <p14:creationId xmlns:p14="http://schemas.microsoft.com/office/powerpoint/2010/main" val="3812044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C26D6-886D-4A7D-9C64-7CB453DD572C}"/>
              </a:ext>
            </a:extLst>
          </p:cNvPr>
          <p:cNvSpPr>
            <a:spLocks noGrp="1"/>
          </p:cNvSpPr>
          <p:nvPr>
            <p:ph type="title"/>
          </p:nvPr>
        </p:nvSpPr>
        <p:spPr/>
        <p:txBody>
          <a:bodyPr/>
          <a:lstStyle/>
          <a:p>
            <a:r>
              <a:rPr lang="en-US" dirty="0"/>
              <a:t>STUDENT-CENSUS-BLOCK-GROUP</a:t>
            </a:r>
          </a:p>
        </p:txBody>
      </p:sp>
      <p:graphicFrame>
        <p:nvGraphicFramePr>
          <p:cNvPr id="2" name="Table 1">
            <a:extLst>
              <a:ext uri="{FF2B5EF4-FFF2-40B4-BE49-F238E27FC236}">
                <a16:creationId xmlns:a16="http://schemas.microsoft.com/office/drawing/2014/main" id="{BAFEB793-01FA-48B0-A7E1-C65846C0056F}"/>
              </a:ext>
            </a:extLst>
          </p:cNvPr>
          <p:cNvGraphicFramePr>
            <a:graphicFrameLocks noGrp="1"/>
          </p:cNvGraphicFramePr>
          <p:nvPr>
            <p:extLst>
              <p:ext uri="{D42A27DB-BD31-4B8C-83A1-F6EECF244321}">
                <p14:modId xmlns:p14="http://schemas.microsoft.com/office/powerpoint/2010/main" val="724892933"/>
              </p:ext>
            </p:extLst>
          </p:nvPr>
        </p:nvGraphicFramePr>
        <p:xfrm>
          <a:off x="914399" y="2300097"/>
          <a:ext cx="7456516" cy="741680"/>
        </p:xfrm>
        <a:graphic>
          <a:graphicData uri="http://schemas.openxmlformats.org/drawingml/2006/table">
            <a:tbl>
              <a:tblPr firstRow="1" bandRow="1">
                <a:tableStyleId>{5C22544A-7EE6-4342-B048-85BDC9FD1C3A}</a:tableStyleId>
              </a:tblPr>
              <a:tblGrid>
                <a:gridCol w="1864129">
                  <a:extLst>
                    <a:ext uri="{9D8B030D-6E8A-4147-A177-3AD203B41FA5}">
                      <a16:colId xmlns:a16="http://schemas.microsoft.com/office/drawing/2014/main" val="2151378390"/>
                    </a:ext>
                  </a:extLst>
                </a:gridCol>
                <a:gridCol w="1864129">
                  <a:extLst>
                    <a:ext uri="{9D8B030D-6E8A-4147-A177-3AD203B41FA5}">
                      <a16:colId xmlns:a16="http://schemas.microsoft.com/office/drawing/2014/main" val="681764131"/>
                    </a:ext>
                  </a:extLst>
                </a:gridCol>
                <a:gridCol w="1864129">
                  <a:extLst>
                    <a:ext uri="{9D8B030D-6E8A-4147-A177-3AD203B41FA5}">
                      <a16:colId xmlns:a16="http://schemas.microsoft.com/office/drawing/2014/main" val="2821632479"/>
                    </a:ext>
                  </a:extLst>
                </a:gridCol>
                <a:gridCol w="1864129">
                  <a:extLst>
                    <a:ext uri="{9D8B030D-6E8A-4147-A177-3AD203B41FA5}">
                      <a16:colId xmlns:a16="http://schemas.microsoft.com/office/drawing/2014/main" val="2798109433"/>
                    </a:ext>
                  </a:extLst>
                </a:gridCol>
              </a:tblGrid>
              <a:tr h="370840">
                <a:tc>
                  <a:txBody>
                    <a:bodyPr/>
                    <a:lstStyle/>
                    <a:p>
                      <a:r>
                        <a:rPr lang="en-US" dirty="0"/>
                        <a:t>State ID</a:t>
                      </a:r>
                    </a:p>
                  </a:txBody>
                  <a:tcPr/>
                </a:tc>
                <a:tc>
                  <a:txBody>
                    <a:bodyPr/>
                    <a:lstStyle/>
                    <a:p>
                      <a:r>
                        <a:rPr lang="en-US" dirty="0"/>
                        <a:t>County ID</a:t>
                      </a:r>
                    </a:p>
                  </a:txBody>
                  <a:tcPr/>
                </a:tc>
                <a:tc>
                  <a:txBody>
                    <a:bodyPr/>
                    <a:lstStyle/>
                    <a:p>
                      <a:r>
                        <a:rPr lang="en-US" dirty="0"/>
                        <a:t>Census Tract</a:t>
                      </a:r>
                    </a:p>
                  </a:txBody>
                  <a:tcPr/>
                </a:tc>
                <a:tc>
                  <a:txBody>
                    <a:bodyPr/>
                    <a:lstStyle/>
                    <a:p>
                      <a:r>
                        <a:rPr lang="en-US" dirty="0"/>
                        <a:t>Block Group</a:t>
                      </a:r>
                    </a:p>
                  </a:txBody>
                  <a:tcPr/>
                </a:tc>
                <a:extLst>
                  <a:ext uri="{0D108BD9-81ED-4DB2-BD59-A6C34878D82A}">
                    <a16:rowId xmlns:a16="http://schemas.microsoft.com/office/drawing/2014/main" val="431674543"/>
                  </a:ext>
                </a:extLst>
              </a:tr>
              <a:tr h="370840">
                <a:tc>
                  <a:txBody>
                    <a:bodyPr/>
                    <a:lstStyle/>
                    <a:p>
                      <a:r>
                        <a:rPr lang="en-US" dirty="0"/>
                        <a:t>2 digits</a:t>
                      </a:r>
                    </a:p>
                  </a:txBody>
                  <a:tcPr/>
                </a:tc>
                <a:tc>
                  <a:txBody>
                    <a:bodyPr/>
                    <a:lstStyle/>
                    <a:p>
                      <a:r>
                        <a:rPr lang="en-US" dirty="0"/>
                        <a:t>3 digits</a:t>
                      </a:r>
                    </a:p>
                  </a:txBody>
                  <a:tcPr/>
                </a:tc>
                <a:tc>
                  <a:txBody>
                    <a:bodyPr/>
                    <a:lstStyle/>
                    <a:p>
                      <a:r>
                        <a:rPr lang="en-US" dirty="0"/>
                        <a:t>6 digits</a:t>
                      </a:r>
                    </a:p>
                  </a:txBody>
                  <a:tcPr/>
                </a:tc>
                <a:tc>
                  <a:txBody>
                    <a:bodyPr/>
                    <a:lstStyle/>
                    <a:p>
                      <a:r>
                        <a:rPr lang="en-US" dirty="0"/>
                        <a:t>1 digit</a:t>
                      </a:r>
                    </a:p>
                  </a:txBody>
                  <a:tcPr/>
                </a:tc>
                <a:extLst>
                  <a:ext uri="{0D108BD9-81ED-4DB2-BD59-A6C34878D82A}">
                    <a16:rowId xmlns:a16="http://schemas.microsoft.com/office/drawing/2014/main" val="1490346759"/>
                  </a:ext>
                </a:extLst>
              </a:tr>
            </a:tbl>
          </a:graphicData>
        </a:graphic>
      </p:graphicFrame>
      <p:sp>
        <p:nvSpPr>
          <p:cNvPr id="5" name="TextBox 4">
            <a:extLst>
              <a:ext uri="{FF2B5EF4-FFF2-40B4-BE49-F238E27FC236}">
                <a16:creationId xmlns:a16="http://schemas.microsoft.com/office/drawing/2014/main" id="{A526EB81-BF2C-4AEA-B3C9-06B9454623EA}"/>
              </a:ext>
            </a:extLst>
          </p:cNvPr>
          <p:cNvSpPr txBox="1"/>
          <p:nvPr/>
        </p:nvSpPr>
        <p:spPr>
          <a:xfrm>
            <a:off x="415636" y="1092095"/>
            <a:ext cx="8179724" cy="954107"/>
          </a:xfrm>
          <a:prstGeom prst="rect">
            <a:avLst/>
          </a:prstGeom>
          <a:noFill/>
        </p:spPr>
        <p:txBody>
          <a:bodyPr wrap="square" rtlCol="0">
            <a:spAutoFit/>
          </a:bodyPr>
          <a:lstStyle/>
          <a:p>
            <a:r>
              <a:rPr lang="en-US" sz="2800" dirty="0"/>
              <a:t>STUDENT-CENSUS-BLOCK-GROUP is a concatenation of several fields:</a:t>
            </a:r>
          </a:p>
        </p:txBody>
      </p:sp>
      <p:sp>
        <p:nvSpPr>
          <p:cNvPr id="6" name="TextBox 5">
            <a:extLst>
              <a:ext uri="{FF2B5EF4-FFF2-40B4-BE49-F238E27FC236}">
                <a16:creationId xmlns:a16="http://schemas.microsoft.com/office/drawing/2014/main" id="{2A52CADD-482F-4CCD-B666-135F33E44A23}"/>
              </a:ext>
            </a:extLst>
          </p:cNvPr>
          <p:cNvSpPr txBox="1"/>
          <p:nvPr/>
        </p:nvSpPr>
        <p:spPr>
          <a:xfrm>
            <a:off x="914399" y="3657601"/>
            <a:ext cx="7456516" cy="1384995"/>
          </a:xfrm>
          <a:prstGeom prst="rect">
            <a:avLst/>
          </a:prstGeom>
          <a:noFill/>
        </p:spPr>
        <p:txBody>
          <a:bodyPr wrap="square" rtlCol="0">
            <a:spAutoFit/>
          </a:bodyPr>
          <a:lstStyle/>
          <a:p>
            <a:r>
              <a:rPr lang="en-US" sz="2800" dirty="0"/>
              <a:t>A tool to assist LEAs with determining census block will be available by September 1, 2019.  Training will be in mid to late August.</a:t>
            </a:r>
          </a:p>
        </p:txBody>
      </p:sp>
    </p:spTree>
    <p:extLst>
      <p:ext uri="{BB962C8B-B14F-4D97-AF65-F5344CB8AC3E}">
        <p14:creationId xmlns:p14="http://schemas.microsoft.com/office/powerpoint/2010/main" val="236742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A8D1-4F08-4B9D-B990-D0D2652F4C1C}"/>
              </a:ext>
            </a:extLst>
          </p:cNvPr>
          <p:cNvSpPr>
            <a:spLocks noGrp="1"/>
          </p:cNvSpPr>
          <p:nvPr>
            <p:ph type="title"/>
          </p:nvPr>
        </p:nvSpPr>
        <p:spPr/>
        <p:txBody>
          <a:bodyPr/>
          <a:lstStyle/>
          <a:p>
            <a:r>
              <a:rPr lang="en-US" dirty="0"/>
              <a:t>STUDENT-CENSUS-BLOCK-GROUP</a:t>
            </a:r>
          </a:p>
        </p:txBody>
      </p:sp>
      <p:graphicFrame>
        <p:nvGraphicFramePr>
          <p:cNvPr id="4" name="Content Placeholder 3">
            <a:extLst>
              <a:ext uri="{FF2B5EF4-FFF2-40B4-BE49-F238E27FC236}">
                <a16:creationId xmlns:a16="http://schemas.microsoft.com/office/drawing/2014/main" id="{08526EEB-C6CC-4A60-85BD-83F82CF8A488}"/>
              </a:ext>
            </a:extLst>
          </p:cNvPr>
          <p:cNvGraphicFramePr>
            <a:graphicFrameLocks noGrp="1"/>
          </p:cNvGraphicFramePr>
          <p:nvPr>
            <p:ph idx="1"/>
            <p:extLst>
              <p:ext uri="{D42A27DB-BD31-4B8C-83A1-F6EECF244321}">
                <p14:modId xmlns:p14="http://schemas.microsoft.com/office/powerpoint/2010/main" val="474499037"/>
              </p:ext>
            </p:extLst>
          </p:nvPr>
        </p:nvGraphicFramePr>
        <p:xfrm>
          <a:off x="628650" y="1222375"/>
          <a:ext cx="7966710" cy="3017520"/>
        </p:xfrm>
        <a:graphic>
          <a:graphicData uri="http://schemas.openxmlformats.org/drawingml/2006/table">
            <a:tbl>
              <a:tblPr firstRow="1" bandRow="1">
                <a:tableStyleId>{5C22544A-7EE6-4342-B048-85BDC9FD1C3A}</a:tableStyleId>
              </a:tblPr>
              <a:tblGrid>
                <a:gridCol w="3096062">
                  <a:extLst>
                    <a:ext uri="{9D8B030D-6E8A-4147-A177-3AD203B41FA5}">
                      <a16:colId xmlns:a16="http://schemas.microsoft.com/office/drawing/2014/main" val="883252200"/>
                    </a:ext>
                  </a:extLst>
                </a:gridCol>
                <a:gridCol w="4870648">
                  <a:extLst>
                    <a:ext uri="{9D8B030D-6E8A-4147-A177-3AD203B41FA5}">
                      <a16:colId xmlns:a16="http://schemas.microsoft.com/office/drawing/2014/main" val="129754542"/>
                    </a:ext>
                  </a:extLst>
                </a:gridCol>
              </a:tblGrid>
              <a:tr h="389358">
                <a:tc>
                  <a:txBody>
                    <a:bodyPr/>
                    <a:lstStyle/>
                    <a:p>
                      <a:pPr algn="ctr"/>
                      <a:r>
                        <a:rPr lang="en-US" dirty="0"/>
                        <a:t>If the student: </a:t>
                      </a:r>
                    </a:p>
                  </a:txBody>
                  <a:tcPr/>
                </a:tc>
                <a:tc>
                  <a:txBody>
                    <a:bodyPr/>
                    <a:lstStyle/>
                    <a:p>
                      <a:pPr algn="ctr"/>
                      <a:r>
                        <a:rPr lang="en-US" dirty="0"/>
                        <a:t>Then:</a:t>
                      </a:r>
                    </a:p>
                  </a:txBody>
                  <a:tcPr/>
                </a:tc>
                <a:extLst>
                  <a:ext uri="{0D108BD9-81ED-4DB2-BD59-A6C34878D82A}">
                    <a16:rowId xmlns:a16="http://schemas.microsoft.com/office/drawing/2014/main" val="2651916533"/>
                  </a:ext>
                </a:extLst>
              </a:tr>
              <a:tr h="389358">
                <a:tc>
                  <a:txBody>
                    <a:bodyPr/>
                    <a:lstStyle/>
                    <a:p>
                      <a:r>
                        <a:rPr lang="en-US" dirty="0"/>
                        <a:t>Is homeless</a:t>
                      </a:r>
                    </a:p>
                  </a:txBody>
                  <a:tcPr/>
                </a:tc>
                <a:tc>
                  <a:txBody>
                    <a:bodyPr/>
                    <a:lstStyle/>
                    <a:p>
                      <a:r>
                        <a:rPr lang="en-US" dirty="0"/>
                        <a:t>STUDENT-CENSUS-BLOCK-GROUP is not reported.</a:t>
                      </a:r>
                    </a:p>
                  </a:txBody>
                  <a:tcPr/>
                </a:tc>
                <a:extLst>
                  <a:ext uri="{0D108BD9-81ED-4DB2-BD59-A6C34878D82A}">
                    <a16:rowId xmlns:a16="http://schemas.microsoft.com/office/drawing/2014/main" val="2492398151"/>
                  </a:ext>
                </a:extLst>
              </a:tr>
              <a:tr h="973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reported with an ADA-ELIGIBILITY-CODE of 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STUDENT-CENSUS-BLOCK-GROUP is not reported.</a:t>
                      </a:r>
                    </a:p>
                  </a:txBody>
                  <a:tcPr/>
                </a:tc>
                <a:extLst>
                  <a:ext uri="{0D108BD9-81ED-4DB2-BD59-A6C34878D82A}">
                    <a16:rowId xmlns:a16="http://schemas.microsoft.com/office/drawing/2014/main" val="1520457490"/>
                  </a:ext>
                </a:extLst>
              </a:tr>
              <a:tr h="1265411">
                <a:tc>
                  <a:txBody>
                    <a:bodyPr/>
                    <a:lstStyle/>
                    <a:p>
                      <a:r>
                        <a:rPr lang="en-US" dirty="0"/>
                        <a:t>Resides in more than one location (e.g. joint custody arrangement)</a:t>
                      </a:r>
                    </a:p>
                  </a:txBody>
                  <a:tcPr/>
                </a:tc>
                <a:tc>
                  <a:txBody>
                    <a:bodyPr/>
                    <a:lstStyle/>
                    <a:p>
                      <a:r>
                        <a:rPr lang="en-US" dirty="0"/>
                        <a:t>Use address of parent in the attendance zone; if both parents or neither parent resides in the attendance zone, then the campus chooses which address to use.</a:t>
                      </a:r>
                    </a:p>
                  </a:txBody>
                  <a:tcPr/>
                </a:tc>
                <a:extLst>
                  <a:ext uri="{0D108BD9-81ED-4DB2-BD59-A6C34878D82A}">
                    <a16:rowId xmlns:a16="http://schemas.microsoft.com/office/drawing/2014/main" val="1634840131"/>
                  </a:ext>
                </a:extLst>
              </a:tr>
            </a:tbl>
          </a:graphicData>
        </a:graphic>
      </p:graphicFrame>
    </p:spTree>
    <p:extLst>
      <p:ext uri="{BB962C8B-B14F-4D97-AF65-F5344CB8AC3E}">
        <p14:creationId xmlns:p14="http://schemas.microsoft.com/office/powerpoint/2010/main" val="3405472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FC7AC-AD9A-460A-A71D-D800057AFC08}"/>
              </a:ext>
            </a:extLst>
          </p:cNvPr>
          <p:cNvSpPr>
            <a:spLocks noGrp="1"/>
          </p:cNvSpPr>
          <p:nvPr>
            <p:ph type="title"/>
          </p:nvPr>
        </p:nvSpPr>
        <p:spPr>
          <a:xfrm>
            <a:off x="194553" y="0"/>
            <a:ext cx="8081251" cy="793820"/>
          </a:xfrm>
        </p:spPr>
        <p:txBody>
          <a:bodyPr>
            <a:noAutofit/>
          </a:bodyPr>
          <a:lstStyle/>
          <a:p>
            <a:r>
              <a:rPr lang="en-US" sz="4000" dirty="0"/>
              <a:t>Student Census Block Group Roster report</a:t>
            </a:r>
          </a:p>
        </p:txBody>
      </p:sp>
      <p:graphicFrame>
        <p:nvGraphicFramePr>
          <p:cNvPr id="4" name="Content Placeholder 3">
            <a:extLst>
              <a:ext uri="{FF2B5EF4-FFF2-40B4-BE49-F238E27FC236}">
                <a16:creationId xmlns:a16="http://schemas.microsoft.com/office/drawing/2014/main" id="{E96E9EE7-4F7B-442A-A0A8-713CFFE8E556}"/>
              </a:ext>
            </a:extLst>
          </p:cNvPr>
          <p:cNvGraphicFramePr>
            <a:graphicFrameLocks noGrp="1"/>
          </p:cNvGraphicFramePr>
          <p:nvPr>
            <p:ph idx="1"/>
            <p:extLst>
              <p:ext uri="{D42A27DB-BD31-4B8C-83A1-F6EECF244321}">
                <p14:modId xmlns:p14="http://schemas.microsoft.com/office/powerpoint/2010/main" val="1985755860"/>
              </p:ext>
            </p:extLst>
          </p:nvPr>
        </p:nvGraphicFramePr>
        <p:xfrm>
          <a:off x="291830" y="1167318"/>
          <a:ext cx="8521430" cy="1108953"/>
        </p:xfrm>
        <a:graphic>
          <a:graphicData uri="http://schemas.openxmlformats.org/drawingml/2006/table">
            <a:tbl>
              <a:tblPr firstRow="1" firstCol="1" bandRow="1">
                <a:tableStyleId>{5C22544A-7EE6-4342-B048-85BDC9FD1C3A}</a:tableStyleId>
              </a:tblPr>
              <a:tblGrid>
                <a:gridCol w="942223">
                  <a:extLst>
                    <a:ext uri="{9D8B030D-6E8A-4147-A177-3AD203B41FA5}">
                      <a16:colId xmlns:a16="http://schemas.microsoft.com/office/drawing/2014/main" val="2665639255"/>
                    </a:ext>
                  </a:extLst>
                </a:gridCol>
                <a:gridCol w="906717">
                  <a:extLst>
                    <a:ext uri="{9D8B030D-6E8A-4147-A177-3AD203B41FA5}">
                      <a16:colId xmlns:a16="http://schemas.microsoft.com/office/drawing/2014/main" val="3940363513"/>
                    </a:ext>
                  </a:extLst>
                </a:gridCol>
                <a:gridCol w="696969">
                  <a:extLst>
                    <a:ext uri="{9D8B030D-6E8A-4147-A177-3AD203B41FA5}">
                      <a16:colId xmlns:a16="http://schemas.microsoft.com/office/drawing/2014/main" val="1975198265"/>
                    </a:ext>
                  </a:extLst>
                </a:gridCol>
                <a:gridCol w="740365">
                  <a:extLst>
                    <a:ext uri="{9D8B030D-6E8A-4147-A177-3AD203B41FA5}">
                      <a16:colId xmlns:a16="http://schemas.microsoft.com/office/drawing/2014/main" val="1335713982"/>
                    </a:ext>
                  </a:extLst>
                </a:gridCol>
                <a:gridCol w="366238">
                  <a:extLst>
                    <a:ext uri="{9D8B030D-6E8A-4147-A177-3AD203B41FA5}">
                      <a16:colId xmlns:a16="http://schemas.microsoft.com/office/drawing/2014/main" val="2197487380"/>
                    </a:ext>
                  </a:extLst>
                </a:gridCol>
                <a:gridCol w="346511">
                  <a:extLst>
                    <a:ext uri="{9D8B030D-6E8A-4147-A177-3AD203B41FA5}">
                      <a16:colId xmlns:a16="http://schemas.microsoft.com/office/drawing/2014/main" val="291781483"/>
                    </a:ext>
                  </a:extLst>
                </a:gridCol>
                <a:gridCol w="343224">
                  <a:extLst>
                    <a:ext uri="{9D8B030D-6E8A-4147-A177-3AD203B41FA5}">
                      <a16:colId xmlns:a16="http://schemas.microsoft.com/office/drawing/2014/main" val="185471082"/>
                    </a:ext>
                  </a:extLst>
                </a:gridCol>
                <a:gridCol w="773899">
                  <a:extLst>
                    <a:ext uri="{9D8B030D-6E8A-4147-A177-3AD203B41FA5}">
                      <a16:colId xmlns:a16="http://schemas.microsoft.com/office/drawing/2014/main" val="1382861791"/>
                    </a:ext>
                  </a:extLst>
                </a:gridCol>
                <a:gridCol w="865951">
                  <a:extLst>
                    <a:ext uri="{9D8B030D-6E8A-4147-A177-3AD203B41FA5}">
                      <a16:colId xmlns:a16="http://schemas.microsoft.com/office/drawing/2014/main" val="1943522064"/>
                    </a:ext>
                  </a:extLst>
                </a:gridCol>
                <a:gridCol w="827264">
                  <a:extLst>
                    <a:ext uri="{9D8B030D-6E8A-4147-A177-3AD203B41FA5}">
                      <a16:colId xmlns:a16="http://schemas.microsoft.com/office/drawing/2014/main" val="2178730461"/>
                    </a:ext>
                  </a:extLst>
                </a:gridCol>
                <a:gridCol w="688314">
                  <a:extLst>
                    <a:ext uri="{9D8B030D-6E8A-4147-A177-3AD203B41FA5}">
                      <a16:colId xmlns:a16="http://schemas.microsoft.com/office/drawing/2014/main" val="159197370"/>
                    </a:ext>
                  </a:extLst>
                </a:gridCol>
                <a:gridCol w="1023755">
                  <a:extLst>
                    <a:ext uri="{9D8B030D-6E8A-4147-A177-3AD203B41FA5}">
                      <a16:colId xmlns:a16="http://schemas.microsoft.com/office/drawing/2014/main" val="691783256"/>
                    </a:ext>
                  </a:extLst>
                </a:gridCol>
              </a:tblGrid>
              <a:tr h="665372">
                <a:tc>
                  <a:txBody>
                    <a:bodyPr/>
                    <a:lstStyle/>
                    <a:p>
                      <a:pPr marL="0" marR="0">
                        <a:spcBef>
                          <a:spcPts val="0"/>
                        </a:spcBef>
                        <a:spcAft>
                          <a:spcPts val="0"/>
                        </a:spcAft>
                      </a:pPr>
                      <a:r>
                        <a:rPr lang="en-US" sz="900" u="none" dirty="0">
                          <a:effectLst/>
                        </a:rPr>
                        <a:t>Student Name</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spcBef>
                          <a:spcPts val="0"/>
                        </a:spcBef>
                        <a:spcAft>
                          <a:spcPts val="0"/>
                        </a:spcAft>
                      </a:pPr>
                      <a:r>
                        <a:rPr lang="en-US" sz="900" u="none" dirty="0">
                          <a:effectLst/>
                        </a:rPr>
                        <a:t>Unique Id</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spcBef>
                          <a:spcPts val="0"/>
                        </a:spcBef>
                        <a:spcAft>
                          <a:spcPts val="0"/>
                        </a:spcAft>
                      </a:pPr>
                      <a:r>
                        <a:rPr lang="en-US" sz="900" u="none" dirty="0">
                          <a:effectLst/>
                        </a:rPr>
                        <a:t>Local Id</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spcBef>
                          <a:spcPts val="0"/>
                        </a:spcBef>
                        <a:spcAft>
                          <a:spcPts val="0"/>
                        </a:spcAft>
                      </a:pPr>
                      <a:r>
                        <a:rPr lang="en-US" sz="900" u="none" dirty="0">
                          <a:effectLst/>
                        </a:rPr>
                        <a:t>Student Id</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u="none" dirty="0">
                          <a:effectLst/>
                        </a:rPr>
                        <a:t>Gen</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u="none" dirty="0">
                          <a:effectLst/>
                        </a:rPr>
                        <a:t>Sex</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u="none" dirty="0">
                          <a:effectLst/>
                        </a:rPr>
                        <a:t>Eth</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u="none" dirty="0">
                          <a:effectLst/>
                        </a:rPr>
                        <a:t>DOB</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u="none" dirty="0">
                          <a:effectLst/>
                        </a:rPr>
                        <a:t>Economic Disadvantage</a:t>
                      </a:r>
                      <a:endParaRPr lang="en-US" sz="1100" u="none" dirty="0">
                        <a:effectLst/>
                      </a:endParaRPr>
                    </a:p>
                    <a:p>
                      <a:pPr marL="0" marR="0" algn="ctr">
                        <a:spcBef>
                          <a:spcPts val="0"/>
                        </a:spcBef>
                        <a:spcAft>
                          <a:spcPts val="0"/>
                        </a:spcAft>
                      </a:pPr>
                      <a:r>
                        <a:rPr lang="en-US" sz="900" u="none" dirty="0">
                          <a:effectLst/>
                        </a:rPr>
                        <a:t>Code</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u="none" dirty="0">
                          <a:effectLst/>
                        </a:rPr>
                        <a:t>Homeless Status Code</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u="none" dirty="0">
                          <a:effectLst/>
                        </a:rPr>
                        <a:t>Student Attribution Code</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u="none" dirty="0">
                          <a:effectLst/>
                        </a:rPr>
                        <a:t>Census Block</a:t>
                      </a:r>
                      <a:endParaRPr lang="en-US" sz="1100" u="none"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3870233036"/>
                  </a:ext>
                </a:extLst>
              </a:tr>
              <a:tr h="443581">
                <a:tc>
                  <a:txBody>
                    <a:bodyPr/>
                    <a:lstStyle/>
                    <a:p>
                      <a:pPr marL="0" marR="0">
                        <a:spcBef>
                          <a:spcPts val="0"/>
                        </a:spcBef>
                        <a:spcAft>
                          <a:spcPts val="0"/>
                        </a:spcAft>
                      </a:pPr>
                      <a:r>
                        <a:rPr lang="en-US" sz="900" dirty="0">
                          <a:effectLst/>
                        </a:rPr>
                        <a:t>Last, First Middle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spcBef>
                          <a:spcPts val="0"/>
                        </a:spcBef>
                        <a:spcAft>
                          <a:spcPts val="0"/>
                        </a:spcAft>
                      </a:pPr>
                      <a:r>
                        <a:rPr lang="en-US" sz="900" dirty="0">
                          <a:effectLst/>
                        </a:rPr>
                        <a:t>Nnnnnnnnnn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spcBef>
                          <a:spcPts val="0"/>
                        </a:spcBef>
                        <a:spcAft>
                          <a:spcPts val="0"/>
                        </a:spcAft>
                      </a:pPr>
                      <a:r>
                        <a:rPr lang="en-US" sz="900" dirty="0">
                          <a:effectLst/>
                        </a:rPr>
                        <a:t>nnnnnnnn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spcBef>
                          <a:spcPts val="0"/>
                        </a:spcBef>
                        <a:spcAft>
                          <a:spcPts val="0"/>
                        </a:spcAft>
                      </a:pPr>
                      <a:r>
                        <a:rPr lang="en-US" sz="900" dirty="0">
                          <a:effectLst/>
                        </a:rPr>
                        <a:t>nnn-nn-nnnn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dirty="0">
                          <a:effectLst/>
                        </a:rPr>
                        <a:t>X</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dirty="0">
                          <a:effectLst/>
                        </a:rPr>
                        <a:t>X</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dirty="0">
                          <a:effectLst/>
                        </a:rPr>
                        <a:t>X</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spcBef>
                          <a:spcPts val="0"/>
                        </a:spcBef>
                        <a:spcAft>
                          <a:spcPts val="0"/>
                        </a:spcAft>
                      </a:pPr>
                      <a:r>
                        <a:rPr lang="en-US" sz="900" dirty="0">
                          <a:effectLst/>
                        </a:rPr>
                        <a:t>mm/dd/yyyy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dirty="0">
                          <a:effectLst/>
                        </a:rPr>
                        <a:t>nn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dirty="0">
                          <a:effectLst/>
                        </a:rPr>
                        <a:t>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dirty="0">
                          <a:effectLst/>
                        </a:rPr>
                        <a:t>nn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marL="0" marR="0" algn="ctr">
                        <a:spcBef>
                          <a:spcPts val="0"/>
                        </a:spcBef>
                        <a:spcAft>
                          <a:spcPts val="0"/>
                        </a:spcAft>
                      </a:pPr>
                      <a:r>
                        <a:rPr lang="en-US" sz="900" dirty="0">
                          <a:effectLst/>
                        </a:rPr>
                        <a:t>nnnnnnnnnnnn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3841003183"/>
                  </a:ext>
                </a:extLst>
              </a:tr>
            </a:tbl>
          </a:graphicData>
        </a:graphic>
      </p:graphicFrame>
      <p:sp>
        <p:nvSpPr>
          <p:cNvPr id="8" name="TextBox 7">
            <a:extLst>
              <a:ext uri="{FF2B5EF4-FFF2-40B4-BE49-F238E27FC236}">
                <a16:creationId xmlns:a16="http://schemas.microsoft.com/office/drawing/2014/main" id="{D6AC43DC-34E8-4174-9892-4ED6E2918E0B}"/>
              </a:ext>
            </a:extLst>
          </p:cNvPr>
          <p:cNvSpPr txBox="1"/>
          <p:nvPr/>
        </p:nvSpPr>
        <p:spPr>
          <a:xfrm>
            <a:off x="291830" y="2694562"/>
            <a:ext cx="6935821" cy="369332"/>
          </a:xfrm>
          <a:prstGeom prst="rect">
            <a:avLst/>
          </a:prstGeom>
          <a:noFill/>
        </p:spPr>
        <p:txBody>
          <a:bodyPr wrap="square" rtlCol="0">
            <a:spAutoFit/>
          </a:bodyPr>
          <a:lstStyle/>
          <a:p>
            <a:r>
              <a:rPr lang="en-US" dirty="0"/>
              <a:t>This report will be available at the campus &amp; LEA level.</a:t>
            </a:r>
          </a:p>
        </p:txBody>
      </p:sp>
    </p:spTree>
    <p:extLst>
      <p:ext uri="{BB962C8B-B14F-4D97-AF65-F5344CB8AC3E}">
        <p14:creationId xmlns:p14="http://schemas.microsoft.com/office/powerpoint/2010/main" val="3053649786"/>
      </p:ext>
    </p:extLst>
  </p:cSld>
  <p:clrMapOvr>
    <a:masterClrMapping/>
  </p:clrMapOvr>
</p:sld>
</file>

<file path=ppt/theme/theme1.xml><?xml version="1.0" encoding="utf-8"?>
<a:theme xmlns:a="http://schemas.openxmlformats.org/drawingml/2006/main" name="TSDS Template 2018 small">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8 small" id="{777CE247-BA66-4CDA-B431-38F26959802E}" vid="{1911D800-EA15-427B-94A7-2C221DC0AE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llection xmlns="5c8ce246-9bf7-4847-93b0-5471cf462eac">
      <Value>Not Applicable</Value>
    </Collection>
    <Legislation xmlns="5c8ce246-9bf7-4847-93b0-5471cf462eac">HB 3</Legislation>
    <Document_x0020_Type xmlns="5c8ce246-9bf7-4847-93b0-5471cf462eac">Other</Document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49F776A6EE404F9F9167DF72F5BC07" ma:contentTypeVersion="10" ma:contentTypeDescription="Create a new document." ma:contentTypeScope="" ma:versionID="eb67187b0828bcac435dd555d871dba0">
  <xsd:schema xmlns:xsd="http://www.w3.org/2001/XMLSchema" xmlns:xs="http://www.w3.org/2001/XMLSchema" xmlns:p="http://schemas.microsoft.com/office/2006/metadata/properties" xmlns:ns2="5c8ce246-9bf7-4847-93b0-5471cf462eac" xmlns:ns3="8db5e514-a680-4fd2-83c7-aca22b4666fd" targetNamespace="http://schemas.microsoft.com/office/2006/metadata/properties" ma:root="true" ma:fieldsID="a039b595cd3321168f713a622d34f443" ns2:_="" ns3:_="">
    <xsd:import namespace="5c8ce246-9bf7-4847-93b0-5471cf462eac"/>
    <xsd:import namespace="8db5e514-a680-4fd2-83c7-aca22b466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_x0020_Type"/>
                <xsd:element ref="ns2:Collection" minOccurs="0"/>
                <xsd:element ref="ns2:Legisl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ce246-9bf7-4847-93b0-5471cf462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Type" ma:index="12" ma:displayName="Document Type" ma:default="Proposal" ma:format="RadioButtons" ma:internalName="Document_x0020_Type">
      <xsd:simpleType>
        <xsd:restriction base="dms:Choice">
          <xsd:enumeration value="Agenda"/>
          <xsd:enumeration value="Minutes"/>
          <xsd:enumeration value="Proposal"/>
          <xsd:enumeration value="Other"/>
        </xsd:restriction>
      </xsd:simpleType>
    </xsd:element>
    <xsd:element name="Collection" ma:index="13" nillable="true" ma:displayName="Collection" ma:default="PEIMS" ma:internalName="Collec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EIMS"/>
                        <xsd:enumeration value="Class Roster"/>
                        <xsd:enumeration value="Dashboards"/>
                        <xsd:enumeration value="ECDS"/>
                        <xsd:enumeration value="RF Tracker"/>
                        <xsd:enumeration value="SPPI-14"/>
                        <xsd:enumeration value="TREx"/>
                        <xsd:enumeration value="Not Applicable"/>
                      </xsd:restriction>
                    </xsd:simpleType>
                  </xsd:union>
                </xsd:simpleType>
              </xsd:element>
            </xsd:sequence>
          </xsd:extension>
        </xsd:complexContent>
      </xsd:complexType>
    </xsd:element>
    <xsd:element name="Legislation" ma:index="14" nillable="true" ma:displayName="Legislation" ma:internalName="Legislation">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5e514-a680-4fd2-83c7-aca22b466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B798A6-5D2E-4618-B8D4-368B987AE71D}">
  <ds:schemaRefs>
    <ds:schemaRef ds:uri="http://schemas.microsoft.com/sharepoint/v3/contenttype/forms"/>
  </ds:schemaRefs>
</ds:datastoreItem>
</file>

<file path=customXml/itemProps2.xml><?xml version="1.0" encoding="utf-8"?>
<ds:datastoreItem xmlns:ds="http://schemas.openxmlformats.org/officeDocument/2006/customXml" ds:itemID="{B27F567E-1E18-4D4B-A3E9-07C4FB2587A1}">
  <ds:schemaRefs>
    <ds:schemaRef ds:uri="http://schemas.microsoft.com/office/2006/metadata/properties"/>
    <ds:schemaRef ds:uri="http://schemas.microsoft.com/office/2006/documentManagement/types"/>
    <ds:schemaRef ds:uri="5c8ce246-9bf7-4847-93b0-5471cf462eac"/>
    <ds:schemaRef ds:uri="http://purl.org/dc/elements/1.1/"/>
    <ds:schemaRef ds:uri="http://schemas.microsoft.com/office/infopath/2007/PartnerControls"/>
    <ds:schemaRef ds:uri="http://purl.org/dc/dcmitype/"/>
    <ds:schemaRef ds:uri="http://purl.org/dc/terms/"/>
    <ds:schemaRef ds:uri="http://schemas.openxmlformats.org/package/2006/metadata/core-properties"/>
    <ds:schemaRef ds:uri="8db5e514-a680-4fd2-83c7-aca22b4666fd"/>
    <ds:schemaRef ds:uri="http://www.w3.org/XML/1998/namespace"/>
  </ds:schemaRefs>
</ds:datastoreItem>
</file>

<file path=customXml/itemProps3.xml><?xml version="1.0" encoding="utf-8"?>
<ds:datastoreItem xmlns:ds="http://schemas.openxmlformats.org/officeDocument/2006/customXml" ds:itemID="{E5228F5C-AE07-4DD1-BC01-DB50C0A2A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ce246-9bf7-4847-93b0-5471cf462eac"/>
    <ds:schemaRef ds:uri="8db5e514-a680-4fd2-83c7-aca22b466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3033</TotalTime>
  <Words>5299</Words>
  <Application>Microsoft Office PowerPoint</Application>
  <PresentationFormat>On-screen Show (4:3)</PresentationFormat>
  <Paragraphs>961</Paragraphs>
  <Slides>64</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Times New Roman</vt:lpstr>
      <vt:lpstr>Tw Cen MT</vt:lpstr>
      <vt:lpstr>Tw Cen MT Condensed</vt:lpstr>
      <vt:lpstr>Tw Cen MT Condensed Extra Bold</vt:lpstr>
      <vt:lpstr>TSDS Template 2018 small</vt:lpstr>
      <vt:lpstr>HB 3 Data Collection Updates – part 1</vt:lpstr>
      <vt:lpstr>aGENDA</vt:lpstr>
      <vt:lpstr>Background</vt:lpstr>
      <vt:lpstr>HB 3 – Section 1.028 (Excerpt)</vt:lpstr>
      <vt:lpstr>STUDENT-CENSUS-BLOCK-GROUP </vt:lpstr>
      <vt:lpstr>STUDENT-CENSUS-BLOCK-GROUP</vt:lpstr>
      <vt:lpstr>STUDENT-CENSUS-BLOCK-GROUP</vt:lpstr>
      <vt:lpstr>STUDENT-CENSUS-BLOCK-GROUP</vt:lpstr>
      <vt:lpstr>Student Census Block Group Roster report</vt:lpstr>
      <vt:lpstr>CENSUS BLOCK Business Rules</vt:lpstr>
      <vt:lpstr>aGENDA</vt:lpstr>
      <vt:lpstr>Background</vt:lpstr>
      <vt:lpstr>HB 3 – Section 1.013 Excerpt</vt:lpstr>
      <vt:lpstr>HB 3 – Section 2.019 Excerpt</vt:lpstr>
      <vt:lpstr>HB 3 – Section 2.021 Excerpt</vt:lpstr>
      <vt:lpstr>PK-FULL-DAY-WAIVER-INDICATOR-CODE</vt:lpstr>
      <vt:lpstr>PK-FULL-DAY-WAIVER-INDICATOR-CODE</vt:lpstr>
      <vt:lpstr>PK-FUNDING-SOURCE-CODE (C186) code table</vt:lpstr>
      <vt:lpstr>PK-SCHOOL-TYPE-CODE (C209) code table</vt:lpstr>
      <vt:lpstr>Reporting Guidance</vt:lpstr>
      <vt:lpstr>PK Funding Source Reporting for PEIMS Fall submission </vt:lpstr>
      <vt:lpstr>PK Funding Source Reporting for PEIMS Fall submission </vt:lpstr>
      <vt:lpstr>PK Funding Source Required for Summer Submission</vt:lpstr>
      <vt:lpstr>Business Rules</vt:lpstr>
      <vt:lpstr>Business Rules</vt:lpstr>
      <vt:lpstr>SB 1679</vt:lpstr>
      <vt:lpstr>PK-ELIGIBLE-PREVIOUS-YEAR-INDICATOR-CODE</vt:lpstr>
      <vt:lpstr>PK-ELIGIBLE-PREVIOUS-YEAR-INDICATOR-CODE</vt:lpstr>
      <vt:lpstr>Business Rules</vt:lpstr>
      <vt:lpstr>Business Rules</vt:lpstr>
      <vt:lpstr>Business Rules</vt:lpstr>
      <vt:lpstr>aGENDA</vt:lpstr>
      <vt:lpstr>Background</vt:lpstr>
      <vt:lpstr>INSTRUCTIONAL-PROGRAM-TYPE (C215) code table</vt:lpstr>
      <vt:lpstr>INSTRUCTIONAL-PROGRAM-TYPE (C215) code table</vt:lpstr>
      <vt:lpstr>Reporting Guidance</vt:lpstr>
      <vt:lpstr>Business Rules</vt:lpstr>
      <vt:lpstr>Business Rules</vt:lpstr>
      <vt:lpstr>Business Rules</vt:lpstr>
      <vt:lpstr>Business Rules</vt:lpstr>
      <vt:lpstr>Business Rules</vt:lpstr>
      <vt:lpstr>aGENDA</vt:lpstr>
      <vt:lpstr>BACKGROUND</vt:lpstr>
      <vt:lpstr>HB 3 – Section 1.034</vt:lpstr>
      <vt:lpstr>RESIDENTIAL FACILITY ATTENDANCE REPORTING</vt:lpstr>
      <vt:lpstr>TOTAL-ELIG-RESIDENTIAL-FACILITY-DAYS-PRESENT</vt:lpstr>
      <vt:lpstr>TOTAL-ELIG-RESIDENTIAL-FACILITY-DAYS-PRESENT</vt:lpstr>
      <vt:lpstr>FLEX-ATTEND-TOTAL-RESIDENTIAL-FACILITY-DAYS-ELIGIBLE</vt:lpstr>
      <vt:lpstr>FLEX-ATTEND-TOTAL-RESIDENTIAL-FACILITY-DAYS-ELIGIBLE</vt:lpstr>
      <vt:lpstr>ATTENDANCE-EVENT-INDICATOR-TYPE</vt:lpstr>
      <vt:lpstr>RESIDENTIAL FACILITY ATTENDANCE REPORTING Business Rules</vt:lpstr>
      <vt:lpstr>RESIDENTIAL FACILITY ATTENDANCE REPORTING Business Rules</vt:lpstr>
      <vt:lpstr>RESIDENTIAL FACILITY ATTENDANCE REPORTING Business Rules</vt:lpstr>
      <vt:lpstr>RESIDENTIAL FACILITY ATTENDANCE REPORTING Business Rules</vt:lpstr>
      <vt:lpstr>RESIDENTIAL FACILITY ATTENDANCE REPORTING Business Rules</vt:lpstr>
      <vt:lpstr>aGENDA</vt:lpstr>
      <vt:lpstr>background</vt:lpstr>
      <vt:lpstr>Legislation</vt:lpstr>
      <vt:lpstr>Dyslexia Services Data STRUCTURE</vt:lpstr>
      <vt:lpstr>DYSLEXIA-SERVICES-CODE</vt:lpstr>
      <vt:lpstr>DYSLEXIA-SERVICES-CODE</vt:lpstr>
      <vt:lpstr>DYSLEXIA SERVICES – XML Example</vt:lpstr>
      <vt:lpstr>DYSLEXIA-SERVICES-CODE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Summer - HB 3 Updates Part 1</dc:title>
  <dc:creator>Elledge, Michele</dc:creator>
  <cp:lastModifiedBy>Elledge, Michele</cp:lastModifiedBy>
  <cp:revision>166</cp:revision>
  <dcterms:created xsi:type="dcterms:W3CDTF">2019-05-31T14:09:25Z</dcterms:created>
  <dcterms:modified xsi:type="dcterms:W3CDTF">2019-07-24T16:10:08Z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0x0101008B49F776A6EE404F9F9167DF72F5BC07</vt:lpwstr>
  </property>
</Properties>
</file>