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5" r:id="rId5"/>
  </p:sldMasterIdLst>
  <p:notesMasterIdLst>
    <p:notesMasterId r:id="rId36"/>
  </p:notesMasterIdLst>
  <p:sldIdLst>
    <p:sldId id="256" r:id="rId6"/>
    <p:sldId id="302" r:id="rId7"/>
    <p:sldId id="803" r:id="rId8"/>
    <p:sldId id="805" r:id="rId9"/>
    <p:sldId id="804" r:id="rId10"/>
    <p:sldId id="806" r:id="rId11"/>
    <p:sldId id="809" r:id="rId12"/>
    <p:sldId id="808" r:id="rId13"/>
    <p:sldId id="807" r:id="rId14"/>
    <p:sldId id="810" r:id="rId15"/>
    <p:sldId id="812" r:id="rId16"/>
    <p:sldId id="873" r:id="rId17"/>
    <p:sldId id="874" r:id="rId18"/>
    <p:sldId id="264" r:id="rId19"/>
    <p:sldId id="813" r:id="rId20"/>
    <p:sldId id="291" r:id="rId21"/>
    <p:sldId id="818" r:id="rId22"/>
    <p:sldId id="819" r:id="rId23"/>
    <p:sldId id="875" r:id="rId24"/>
    <p:sldId id="852" r:id="rId25"/>
    <p:sldId id="850" r:id="rId26"/>
    <p:sldId id="872" r:id="rId27"/>
    <p:sldId id="854" r:id="rId28"/>
    <p:sldId id="855" r:id="rId29"/>
    <p:sldId id="876" r:id="rId30"/>
    <p:sldId id="704" r:id="rId31"/>
    <p:sldId id="707" r:id="rId32"/>
    <p:sldId id="709" r:id="rId33"/>
    <p:sldId id="857"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249" autoAdjust="0"/>
  </p:normalViewPr>
  <p:slideViewPr>
    <p:cSldViewPr snapToGrid="0">
      <p:cViewPr varScale="1">
        <p:scale>
          <a:sx n="110" d="100"/>
          <a:sy n="110" d="100"/>
        </p:scale>
        <p:origin x="990" y="102"/>
      </p:cViewPr>
      <p:guideLst/>
    </p:cSldViewPr>
  </p:slideViewPr>
  <p:notesTextViewPr>
    <p:cViewPr>
      <p:scale>
        <a:sx n="1" d="1"/>
        <a:sy n="1" d="1"/>
      </p:scale>
      <p:origin x="0" y="0"/>
    </p:cViewPr>
  </p:notesTextViewPr>
  <p:sorterViewPr>
    <p:cViewPr>
      <p:scale>
        <a:sx n="100" d="100"/>
        <a:sy n="100" d="100"/>
      </p:scale>
      <p:origin x="0" y="-5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BDE92A57-AEAE-4980-AAB3-E8FB252E9E68}"/>
    <pc:docChg chg="modSld">
      <pc:chgData name="Elledge, Michele" userId="e798f8b8-56fa-4e2c-bbca-38566d765dd9" providerId="ADAL" clId="{BDE92A57-AEAE-4980-AAB3-E8FB252E9E68}" dt="2019-07-24T15:51:58.976" v="16" actId="20577"/>
      <pc:docMkLst>
        <pc:docMk/>
      </pc:docMkLst>
      <pc:sldChg chg="modSp">
        <pc:chgData name="Elledge, Michele" userId="e798f8b8-56fa-4e2c-bbca-38566d765dd9" providerId="ADAL" clId="{BDE92A57-AEAE-4980-AAB3-E8FB252E9E68}" dt="2019-07-24T15:51:58.976" v="16" actId="20577"/>
        <pc:sldMkLst>
          <pc:docMk/>
          <pc:sldMk cId="1026211915" sldId="264"/>
        </pc:sldMkLst>
        <pc:spChg chg="mod">
          <ac:chgData name="Elledge, Michele" userId="e798f8b8-56fa-4e2c-bbca-38566d765dd9" providerId="ADAL" clId="{BDE92A57-AEAE-4980-AAB3-E8FB252E9E68}" dt="2019-07-24T15:51:58.976" v="16" actId="20577"/>
          <ac:spMkLst>
            <pc:docMk/>
            <pc:sldMk cId="1026211915" sldId="264"/>
            <ac:spMk id="3" creationId="{2FADFA1C-AB2E-4C40-936F-E36B592A131C}"/>
          </ac:spMkLst>
        </pc:spChg>
      </pc:sldChg>
      <pc:sldChg chg="addSp delSp modSp">
        <pc:chgData name="Elledge, Michele" userId="e798f8b8-56fa-4e2c-bbca-38566d765dd9" providerId="ADAL" clId="{BDE92A57-AEAE-4980-AAB3-E8FB252E9E68}" dt="2019-07-24T15:51:39.626" v="10" actId="6549"/>
        <pc:sldMkLst>
          <pc:docMk/>
          <pc:sldMk cId="2801624836" sldId="803"/>
        </pc:sldMkLst>
        <pc:spChg chg="mod">
          <ac:chgData name="Elledge, Michele" userId="e798f8b8-56fa-4e2c-bbca-38566d765dd9" providerId="ADAL" clId="{BDE92A57-AEAE-4980-AAB3-E8FB252E9E68}" dt="2019-07-24T15:51:39.626" v="10" actId="6549"/>
          <ac:spMkLst>
            <pc:docMk/>
            <pc:sldMk cId="2801624836" sldId="803"/>
            <ac:spMk id="3" creationId="{7D3DA8F3-8F16-434C-B502-BD510692D121}"/>
          </ac:spMkLst>
        </pc:spChg>
        <pc:graphicFrameChg chg="add del mod">
          <ac:chgData name="Elledge, Michele" userId="e798f8b8-56fa-4e2c-bbca-38566d765dd9" providerId="ADAL" clId="{BDE92A57-AEAE-4980-AAB3-E8FB252E9E68}" dt="2019-07-24T15:49:54.053" v="1"/>
          <ac:graphicFrameMkLst>
            <pc:docMk/>
            <pc:sldMk cId="2801624836" sldId="803"/>
            <ac:graphicFrameMk id="2" creationId="{49E0E4C3-25FF-4962-86B8-1408894D8826}"/>
          </ac:graphicFrameMkLst>
        </pc:graphicFrameChg>
      </pc:sldChg>
    </pc:docChg>
  </pc:docChgLst>
  <pc:docChgLst>
    <pc:chgData name="Helms, Jeanine" userId="89688bc7-19a8-4659-8277-c7b73639ff2c" providerId="ADAL" clId="{913807C2-2CFC-4E75-9F20-1B7457F2B868}"/>
    <pc:docChg chg="undo redo modSld">
      <pc:chgData name="Helms, Jeanine" userId="89688bc7-19a8-4659-8277-c7b73639ff2c" providerId="ADAL" clId="{913807C2-2CFC-4E75-9F20-1B7457F2B868}" dt="2019-07-24T15:37:15.396" v="43" actId="115"/>
      <pc:docMkLst>
        <pc:docMk/>
      </pc:docMkLst>
      <pc:sldChg chg="modSp">
        <pc:chgData name="Helms, Jeanine" userId="89688bc7-19a8-4659-8277-c7b73639ff2c" providerId="ADAL" clId="{913807C2-2CFC-4E75-9F20-1B7457F2B868}" dt="2019-07-24T15:35:32.115" v="25" actId="6549"/>
        <pc:sldMkLst>
          <pc:docMk/>
          <pc:sldMk cId="1026211915" sldId="264"/>
        </pc:sldMkLst>
        <pc:spChg chg="mod">
          <ac:chgData name="Helms, Jeanine" userId="89688bc7-19a8-4659-8277-c7b73639ff2c" providerId="ADAL" clId="{913807C2-2CFC-4E75-9F20-1B7457F2B868}" dt="2019-07-24T15:35:32.115" v="25" actId="6549"/>
          <ac:spMkLst>
            <pc:docMk/>
            <pc:sldMk cId="1026211915" sldId="264"/>
            <ac:spMk id="3" creationId="{2FADFA1C-AB2E-4C40-936F-E36B592A131C}"/>
          </ac:spMkLst>
        </pc:spChg>
      </pc:sldChg>
      <pc:sldChg chg="modSp">
        <pc:chgData name="Helms, Jeanine" userId="89688bc7-19a8-4659-8277-c7b73639ff2c" providerId="ADAL" clId="{913807C2-2CFC-4E75-9F20-1B7457F2B868}" dt="2019-07-24T15:31:30.470" v="8" actId="1076"/>
        <pc:sldMkLst>
          <pc:docMk/>
          <pc:sldMk cId="1685340823" sldId="302"/>
        </pc:sldMkLst>
        <pc:spChg chg="mod">
          <ac:chgData name="Helms, Jeanine" userId="89688bc7-19a8-4659-8277-c7b73639ff2c" providerId="ADAL" clId="{913807C2-2CFC-4E75-9F20-1B7457F2B868}" dt="2019-07-24T15:31:30.470" v="8" actId="1076"/>
          <ac:spMkLst>
            <pc:docMk/>
            <pc:sldMk cId="1685340823" sldId="302"/>
            <ac:spMk id="2" creationId="{F8FE82A1-A3AD-4EEB-A237-A62DBB2A579B}"/>
          </ac:spMkLst>
        </pc:spChg>
        <pc:spChg chg="mod">
          <ac:chgData name="Helms, Jeanine" userId="89688bc7-19a8-4659-8277-c7b73639ff2c" providerId="ADAL" clId="{913807C2-2CFC-4E75-9F20-1B7457F2B868}" dt="2019-07-24T15:31:07.469" v="2" actId="2085"/>
          <ac:spMkLst>
            <pc:docMk/>
            <pc:sldMk cId="1685340823" sldId="302"/>
            <ac:spMk id="4" creationId="{39A47105-71A6-4330-B181-3AF55C46F394}"/>
          </ac:spMkLst>
        </pc:spChg>
      </pc:sldChg>
      <pc:sldChg chg="modSp">
        <pc:chgData name="Helms, Jeanine" userId="89688bc7-19a8-4659-8277-c7b73639ff2c" providerId="ADAL" clId="{913807C2-2CFC-4E75-9F20-1B7457F2B868}" dt="2019-07-24T15:35:23.689" v="24" actId="115"/>
        <pc:sldMkLst>
          <pc:docMk/>
          <pc:sldMk cId="3207442866" sldId="813"/>
        </pc:sldMkLst>
        <pc:spChg chg="mod">
          <ac:chgData name="Helms, Jeanine" userId="89688bc7-19a8-4659-8277-c7b73639ff2c" providerId="ADAL" clId="{913807C2-2CFC-4E75-9F20-1B7457F2B868}" dt="2019-07-24T15:35:23.689" v="24" actId="115"/>
          <ac:spMkLst>
            <pc:docMk/>
            <pc:sldMk cId="3207442866" sldId="813"/>
            <ac:spMk id="4" creationId="{4260854A-562B-4F47-ABB9-8BB11AA06E5B}"/>
          </ac:spMkLst>
        </pc:spChg>
      </pc:sldChg>
      <pc:sldChg chg="modSp">
        <pc:chgData name="Helms, Jeanine" userId="89688bc7-19a8-4659-8277-c7b73639ff2c" providerId="ADAL" clId="{913807C2-2CFC-4E75-9F20-1B7457F2B868}" dt="2019-07-24T15:36:28.687" v="37" actId="6549"/>
        <pc:sldMkLst>
          <pc:docMk/>
          <pc:sldMk cId="3696496449" sldId="819"/>
        </pc:sldMkLst>
        <pc:graphicFrameChg chg="modGraphic">
          <ac:chgData name="Helms, Jeanine" userId="89688bc7-19a8-4659-8277-c7b73639ff2c" providerId="ADAL" clId="{913807C2-2CFC-4E75-9F20-1B7457F2B868}" dt="2019-07-24T15:36:28.687" v="37" actId="6549"/>
          <ac:graphicFrameMkLst>
            <pc:docMk/>
            <pc:sldMk cId="3696496449" sldId="819"/>
            <ac:graphicFrameMk id="6" creationId="{1CA9AB9B-438A-4B10-8E6F-5F437A1E9016}"/>
          </ac:graphicFrameMkLst>
        </pc:graphicFrameChg>
      </pc:sldChg>
      <pc:sldChg chg="modSp">
        <pc:chgData name="Helms, Jeanine" userId="89688bc7-19a8-4659-8277-c7b73639ff2c" providerId="ADAL" clId="{913807C2-2CFC-4E75-9F20-1B7457F2B868}" dt="2019-07-24T15:37:15.396" v="43" actId="115"/>
        <pc:sldMkLst>
          <pc:docMk/>
          <pc:sldMk cId="4086424846" sldId="872"/>
        </pc:sldMkLst>
        <pc:spChg chg="mod">
          <ac:chgData name="Helms, Jeanine" userId="89688bc7-19a8-4659-8277-c7b73639ff2c" providerId="ADAL" clId="{913807C2-2CFC-4E75-9F20-1B7457F2B868}" dt="2019-07-24T15:37:15.396" v="43" actId="115"/>
          <ac:spMkLst>
            <pc:docMk/>
            <pc:sldMk cId="4086424846" sldId="872"/>
            <ac:spMk id="3" creationId="{FC55EBA8-618E-49B3-95B3-181C683F86E6}"/>
          </ac:spMkLst>
        </pc:spChg>
      </pc:sldChg>
      <pc:sldChg chg="modSp">
        <pc:chgData name="Helms, Jeanine" userId="89688bc7-19a8-4659-8277-c7b73639ff2c" providerId="ADAL" clId="{913807C2-2CFC-4E75-9F20-1B7457F2B868}" dt="2019-07-24T15:31:47.617" v="11" actId="1076"/>
        <pc:sldMkLst>
          <pc:docMk/>
          <pc:sldMk cId="992975869" sldId="874"/>
        </pc:sldMkLst>
        <pc:spChg chg="mod">
          <ac:chgData name="Helms, Jeanine" userId="89688bc7-19a8-4659-8277-c7b73639ff2c" providerId="ADAL" clId="{913807C2-2CFC-4E75-9F20-1B7457F2B868}" dt="2019-07-24T15:31:47.617" v="11" actId="1076"/>
          <ac:spMkLst>
            <pc:docMk/>
            <pc:sldMk cId="992975869" sldId="874"/>
            <ac:spMk id="2" creationId="{F8FE82A1-A3AD-4EEB-A237-A62DBB2A579B}"/>
          </ac:spMkLst>
        </pc:spChg>
        <pc:spChg chg="mod">
          <ac:chgData name="Helms, Jeanine" userId="89688bc7-19a8-4659-8277-c7b73639ff2c" providerId="ADAL" clId="{913807C2-2CFC-4E75-9F20-1B7457F2B868}" dt="2019-07-24T15:31:41.270" v="10" actId="2085"/>
          <ac:spMkLst>
            <pc:docMk/>
            <pc:sldMk cId="992975869" sldId="874"/>
            <ac:spMk id="4" creationId="{39A47105-71A6-4330-B181-3AF55C46F394}"/>
          </ac:spMkLst>
        </pc:spChg>
      </pc:sldChg>
      <pc:sldChg chg="modSp">
        <pc:chgData name="Helms, Jeanine" userId="89688bc7-19a8-4659-8277-c7b73639ff2c" providerId="ADAL" clId="{913807C2-2CFC-4E75-9F20-1B7457F2B868}" dt="2019-07-24T15:32:40.553" v="14" actId="1076"/>
        <pc:sldMkLst>
          <pc:docMk/>
          <pc:sldMk cId="2890824321" sldId="875"/>
        </pc:sldMkLst>
        <pc:spChg chg="mod">
          <ac:chgData name="Helms, Jeanine" userId="89688bc7-19a8-4659-8277-c7b73639ff2c" providerId="ADAL" clId="{913807C2-2CFC-4E75-9F20-1B7457F2B868}" dt="2019-07-24T15:32:40.553" v="14" actId="1076"/>
          <ac:spMkLst>
            <pc:docMk/>
            <pc:sldMk cId="2890824321" sldId="875"/>
            <ac:spMk id="2" creationId="{F8FE82A1-A3AD-4EEB-A237-A62DBB2A579B}"/>
          </ac:spMkLst>
        </pc:spChg>
        <pc:spChg chg="mod">
          <ac:chgData name="Helms, Jeanine" userId="89688bc7-19a8-4659-8277-c7b73639ff2c" providerId="ADAL" clId="{913807C2-2CFC-4E75-9F20-1B7457F2B868}" dt="2019-07-24T15:32:28.959" v="13" actId="2085"/>
          <ac:spMkLst>
            <pc:docMk/>
            <pc:sldMk cId="2890824321" sldId="875"/>
            <ac:spMk id="4" creationId="{39A47105-71A6-4330-B181-3AF55C46F394}"/>
          </ac:spMkLst>
        </pc:spChg>
      </pc:sldChg>
      <pc:sldChg chg="modSp">
        <pc:chgData name="Helms, Jeanine" userId="89688bc7-19a8-4659-8277-c7b73639ff2c" providerId="ADAL" clId="{913807C2-2CFC-4E75-9F20-1B7457F2B868}" dt="2019-07-24T15:33:08.636" v="17" actId="1076"/>
        <pc:sldMkLst>
          <pc:docMk/>
          <pc:sldMk cId="2436945464" sldId="876"/>
        </pc:sldMkLst>
        <pc:spChg chg="mod">
          <ac:chgData name="Helms, Jeanine" userId="89688bc7-19a8-4659-8277-c7b73639ff2c" providerId="ADAL" clId="{913807C2-2CFC-4E75-9F20-1B7457F2B868}" dt="2019-07-24T15:33:08.636" v="17" actId="1076"/>
          <ac:spMkLst>
            <pc:docMk/>
            <pc:sldMk cId="2436945464" sldId="876"/>
            <ac:spMk id="2" creationId="{F8FE82A1-A3AD-4EEB-A237-A62DBB2A579B}"/>
          </ac:spMkLst>
        </pc:spChg>
        <pc:spChg chg="mod">
          <ac:chgData name="Helms, Jeanine" userId="89688bc7-19a8-4659-8277-c7b73639ff2c" providerId="ADAL" clId="{913807C2-2CFC-4E75-9F20-1B7457F2B868}" dt="2019-07-24T15:33:00.855" v="16" actId="2085"/>
          <ac:spMkLst>
            <pc:docMk/>
            <pc:sldMk cId="2436945464" sldId="876"/>
            <ac:spMk id="4" creationId="{39A47105-71A6-4330-B181-3AF55C46F3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0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6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05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31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6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7/24/2019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7/24/2019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514580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7/24/2019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210947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9543645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34075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8403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4949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14363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274338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36467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412868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34248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0604858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6947233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534898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248544432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hyperlink" Target="mailto:DRCU@tea.texas.go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capitol.texas.gov/tlodocs/86R/billtext/html/HB00003F.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fontScale="90000"/>
          </a:bodyPr>
          <a:lstStyle/>
          <a:p>
            <a:r>
              <a:rPr lang="en-US" dirty="0"/>
              <a:t>HB 3 Data Collection Updates – Part 2</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a:t>
            </a:r>
            <a:r>
              <a:rPr lang="en-US" sz="1800"/>
              <a:t>– Augus</a:t>
            </a:r>
            <a:r>
              <a:rPr lang="en-US"/>
              <a:t>t 1, 2019</a:t>
            </a:r>
            <a:endParaRPr lang="en-US" sz="1800" dirty="0"/>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5630-38CC-464E-A1C6-2165FE5C1093}"/>
              </a:ext>
            </a:extLst>
          </p:cNvPr>
          <p:cNvSpPr>
            <a:spLocks noGrp="1"/>
          </p:cNvSpPr>
          <p:nvPr>
            <p:ph type="title"/>
          </p:nvPr>
        </p:nvSpPr>
        <p:spPr>
          <a:xfrm>
            <a:off x="447675" y="169135"/>
            <a:ext cx="7318757" cy="518700"/>
          </a:xfrm>
        </p:spPr>
        <p:txBody>
          <a:bodyPr>
            <a:normAutofit fontScale="90000"/>
          </a:bodyPr>
          <a:lstStyle/>
          <a:p>
            <a:r>
              <a:rPr lang="en-US" dirty="0"/>
              <a:t>GIFTED-TALENTED-PROGRAM-CODE</a:t>
            </a:r>
          </a:p>
        </p:txBody>
      </p:sp>
      <p:graphicFrame>
        <p:nvGraphicFramePr>
          <p:cNvPr id="4" name="Content Placeholder 3">
            <a:extLst>
              <a:ext uri="{FF2B5EF4-FFF2-40B4-BE49-F238E27FC236}">
                <a16:creationId xmlns:a16="http://schemas.microsoft.com/office/drawing/2014/main" id="{3EB1FA63-851E-4CCA-9634-05917DB2DBF5}"/>
              </a:ext>
            </a:extLst>
          </p:cNvPr>
          <p:cNvGraphicFramePr>
            <a:graphicFrameLocks noGrp="1"/>
          </p:cNvGraphicFramePr>
          <p:nvPr>
            <p:ph idx="1"/>
          </p:nvPr>
        </p:nvGraphicFramePr>
        <p:xfrm>
          <a:off x="447675" y="942974"/>
          <a:ext cx="8115301" cy="5227191"/>
        </p:xfrm>
        <a:graphic>
          <a:graphicData uri="http://schemas.openxmlformats.org/drawingml/2006/table">
            <a:tbl>
              <a:tblPr firstRow="1" firstCol="1" bandRow="1">
                <a:tableStyleId>{5C22544A-7EE6-4342-B048-85BDC9FD1C3A}</a:tableStyleId>
              </a:tblPr>
              <a:tblGrid>
                <a:gridCol w="724581">
                  <a:extLst>
                    <a:ext uri="{9D8B030D-6E8A-4147-A177-3AD203B41FA5}">
                      <a16:colId xmlns:a16="http://schemas.microsoft.com/office/drawing/2014/main" val="2353582283"/>
                    </a:ext>
                  </a:extLst>
                </a:gridCol>
                <a:gridCol w="2970780">
                  <a:extLst>
                    <a:ext uri="{9D8B030D-6E8A-4147-A177-3AD203B41FA5}">
                      <a16:colId xmlns:a16="http://schemas.microsoft.com/office/drawing/2014/main" val="3632668135"/>
                    </a:ext>
                  </a:extLst>
                </a:gridCol>
                <a:gridCol w="2543514">
                  <a:extLst>
                    <a:ext uri="{9D8B030D-6E8A-4147-A177-3AD203B41FA5}">
                      <a16:colId xmlns:a16="http://schemas.microsoft.com/office/drawing/2014/main" val="1192217103"/>
                    </a:ext>
                  </a:extLst>
                </a:gridCol>
                <a:gridCol w="1095375">
                  <a:extLst>
                    <a:ext uri="{9D8B030D-6E8A-4147-A177-3AD203B41FA5}">
                      <a16:colId xmlns:a16="http://schemas.microsoft.com/office/drawing/2014/main" val="2445925707"/>
                    </a:ext>
                  </a:extLst>
                </a:gridCol>
                <a:gridCol w="781051">
                  <a:extLst>
                    <a:ext uri="{9D8B030D-6E8A-4147-A177-3AD203B41FA5}">
                      <a16:colId xmlns:a16="http://schemas.microsoft.com/office/drawing/2014/main" val="523268540"/>
                    </a:ext>
                  </a:extLst>
                </a:gridCol>
              </a:tblGrid>
              <a:tr h="392687">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defTabSz="914400" rtl="0" eaLnBrk="1" latinLnBrk="0" hangingPunct="1">
                        <a:spcBef>
                          <a:spcPts val="0"/>
                        </a:spcBef>
                        <a:spcAft>
                          <a:spcPts val="0"/>
                        </a:spcAft>
                      </a:pPr>
                      <a:r>
                        <a:rPr lang="en-US" sz="1400" b="1" kern="1200" dirty="0">
                          <a:solidFill>
                            <a:schemeClr val="lt1"/>
                          </a:solidFill>
                          <a:effectLst/>
                          <a:latin typeface="+mn-lt"/>
                          <a:ea typeface="+mn-ea"/>
                          <a:cs typeface="+mn-cs"/>
                        </a:rPr>
                        <a:t>Date Updated</a:t>
                      </a:r>
                    </a:p>
                  </a:txBody>
                  <a:tcPr marL="61904" marR="61904" marT="0" marB="0" anchor="b"/>
                </a:tc>
                <a:extLst>
                  <a:ext uri="{0D108BD9-81ED-4DB2-BD59-A6C34878D82A}">
                    <a16:rowId xmlns:a16="http://schemas.microsoft.com/office/drawing/2014/main" val="1962358664"/>
                  </a:ext>
                </a:extLst>
              </a:tr>
              <a:tr h="261792">
                <a:tc>
                  <a:txBody>
                    <a:bodyPr/>
                    <a:lstStyle/>
                    <a:p>
                      <a:pPr marL="0" marR="0">
                        <a:spcBef>
                          <a:spcPts val="0"/>
                        </a:spcBef>
                        <a:spcAft>
                          <a:spcPts val="0"/>
                        </a:spcAft>
                      </a:pPr>
                      <a:r>
                        <a:rPr lang="en-US" sz="1400" dirty="0">
                          <a:effectLst/>
                        </a:rPr>
                        <a:t>C223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GIFTED-TALENTED-PROGRAM-CODE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TX-GiftedTalentedProgramCode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9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extLst>
                  <a:ext uri="{0D108BD9-81ED-4DB2-BD59-A6C34878D82A}">
                    <a16:rowId xmlns:a16="http://schemas.microsoft.com/office/drawing/2014/main" val="3913346986"/>
                  </a:ext>
                </a:extLst>
              </a:tr>
              <a:tr h="19089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gridSpan="4">
                  <a:txBody>
                    <a:bodyPr/>
                    <a:lstStyle/>
                    <a:p>
                      <a:pPr marL="0" marR="0" algn="ctr">
                        <a:spcBef>
                          <a:spcPts val="0"/>
                        </a:spcBef>
                        <a:spcAft>
                          <a:spcPts val="0"/>
                        </a:spcAft>
                      </a:pPr>
                      <a:r>
                        <a:rPr lang="en-US" sz="1400" b="1" dirty="0">
                          <a:effectLst/>
                        </a:rPr>
                        <a:t>Translation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86933"/>
                  </a:ext>
                </a:extLst>
              </a:tr>
              <a:tr h="190890">
                <a:tc>
                  <a:txBody>
                    <a:bodyPr/>
                    <a:lstStyle/>
                    <a:p>
                      <a:pPr marL="0" marR="0" algn="ctr">
                        <a:spcBef>
                          <a:spcPts val="0"/>
                        </a:spcBef>
                        <a:spcAft>
                          <a:spcPts val="0"/>
                        </a:spcAft>
                      </a:pPr>
                      <a:r>
                        <a:rPr lang="en-US" sz="1400" dirty="0">
                          <a:effectLst/>
                        </a:rPr>
                        <a:t>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Does not provide a program for gifted and talented students.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1327241"/>
                  </a:ext>
                </a:extLst>
              </a:tr>
              <a:tr h="768569">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Pull-out </a:t>
                      </a:r>
                    </a:p>
                    <a:p>
                      <a:pPr marL="0" marR="0">
                        <a:spcBef>
                          <a:spcPts val="0"/>
                        </a:spcBef>
                        <a:spcAft>
                          <a:spcPts val="0"/>
                        </a:spcAft>
                      </a:pPr>
                      <a:r>
                        <a:rPr lang="en-US" sz="1400" dirty="0">
                          <a:effectLst/>
                        </a:rPr>
                        <a:t>Part-time services in a classroom, other than the student's regular class, that take place on a regular schedule provided by a gifted/talented 30-hour foundational and 6-hour update trained teacher.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849008"/>
                  </a:ext>
                </a:extLst>
              </a:tr>
              <a:tr h="612963">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Push-in </a:t>
                      </a:r>
                    </a:p>
                    <a:p>
                      <a:pPr marL="0" marR="0">
                        <a:spcBef>
                          <a:spcPts val="0"/>
                        </a:spcBef>
                        <a:spcAft>
                          <a:spcPts val="0"/>
                        </a:spcAft>
                      </a:pPr>
                      <a:r>
                        <a:rPr lang="en-US" sz="1400" dirty="0">
                          <a:effectLst/>
                        </a:rPr>
                        <a:t>A gifted/talented 30-hour foundational and 6-hour update trained teacher provides occasional services to a student while the student is in their regular classroom.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0608753"/>
                  </a:ext>
                </a:extLst>
              </a:tr>
              <a:tr h="78307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Full-time gifted only </a:t>
                      </a:r>
                    </a:p>
                    <a:p>
                      <a:pPr marL="0" marR="0">
                        <a:spcBef>
                          <a:spcPts val="0"/>
                        </a:spcBef>
                        <a:spcAft>
                          <a:spcPts val="0"/>
                        </a:spcAft>
                      </a:pPr>
                      <a:r>
                        <a:rPr lang="en-US" sz="1400" dirty="0">
                          <a:effectLst/>
                        </a:rPr>
                        <a:t>The student receives the majority of their core subjects from teachers with gifted/talented 30-hour foundational and 6-hour update training with peers who are all identified as gifted/talented.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6082238"/>
                  </a:ext>
                </a:extLst>
              </a:tr>
              <a:tr h="788095">
                <a:tc>
                  <a:txBody>
                    <a:bodyPr/>
                    <a:lstStyle/>
                    <a:p>
                      <a:pPr marL="0" marR="0" algn="ctr">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Full-time inclusion </a:t>
                      </a:r>
                    </a:p>
                    <a:p>
                      <a:pPr marL="0" marR="0">
                        <a:spcBef>
                          <a:spcPts val="0"/>
                        </a:spcBef>
                        <a:spcAft>
                          <a:spcPts val="0"/>
                        </a:spcAft>
                      </a:pPr>
                      <a:r>
                        <a:rPr lang="en-US" sz="1400" dirty="0">
                          <a:effectLst/>
                        </a:rPr>
                        <a:t>The student receives a majority of their core subjects from a specific teacher or teachers with gifted/talented 30-hour foundational and 6-hour update training, but the classes may include peers who are not identified as gifted/talented.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8555041"/>
                  </a:ext>
                </a:extLst>
              </a:tr>
              <a:tr h="783070">
                <a:tc>
                  <a:txBody>
                    <a:bodyPr/>
                    <a:lstStyle/>
                    <a:p>
                      <a:pPr marL="0" marR="0" algn="ctr">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Special day school </a:t>
                      </a:r>
                    </a:p>
                    <a:p>
                      <a:pPr marL="0" marR="0">
                        <a:spcBef>
                          <a:spcPts val="0"/>
                        </a:spcBef>
                        <a:spcAft>
                          <a:spcPts val="0"/>
                        </a:spcAft>
                      </a:pPr>
                      <a:r>
                        <a:rPr lang="en-US" sz="1400" dirty="0">
                          <a:effectLst/>
                        </a:rPr>
                        <a:t>A special school which is administratively separate from regular schools and is organized to serve gifted/talented students with gifted/talented 30-hour foundational and 6-hour update trained teachers.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3927312"/>
                  </a:ext>
                </a:extLst>
              </a:tr>
            </a:tbl>
          </a:graphicData>
        </a:graphic>
      </p:graphicFrame>
    </p:spTree>
    <p:extLst>
      <p:ext uri="{BB962C8B-B14F-4D97-AF65-F5344CB8AC3E}">
        <p14:creationId xmlns:p14="http://schemas.microsoft.com/office/powerpoint/2010/main" val="231514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GIFTED AND TALENTED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313887"/>
          <a:ext cx="8443610" cy="21945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10010-000E</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Local Education Agency, the following must be provided: DISTRICT-ID, ARMED-SERVICES-VOC-APT-BATTERY-INDICATOR-CODE, and </a:t>
                      </a:r>
                      <a:r>
                        <a:rPr lang="en-US" sz="1400" kern="1200" dirty="0">
                          <a:solidFill>
                            <a:schemeClr val="dk1"/>
                          </a:solidFill>
                          <a:highlight>
                            <a:srgbClr val="FFFF00"/>
                          </a:highlight>
                          <a:latin typeface="+mn-lt"/>
                          <a:ea typeface="+mn-ea"/>
                          <a:cs typeface="+mn-cs"/>
                        </a:rPr>
                        <a:t>GIFTED-TALENTED-PROGRAM-CODE. </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Local Education Agency, the following must be provided: StateOrganizationId, TX-ArmedServicesVocAptBatteryIndicatorCode, and </a:t>
                      </a:r>
                      <a:r>
                        <a:rPr lang="en-US" sz="1400" kern="1200" dirty="0">
                          <a:solidFill>
                            <a:schemeClr val="dk1"/>
                          </a:solidFill>
                          <a:highlight>
                            <a:srgbClr val="FFFF00"/>
                          </a:highlight>
                          <a:latin typeface="+mn-lt"/>
                          <a:ea typeface="+mn-ea"/>
                          <a:cs typeface="+mn-cs"/>
                        </a:rPr>
                        <a:t>TX-GiftedTalentedProgramCode</a:t>
                      </a:r>
                      <a:r>
                        <a:rPr lang="en-US" sz="1400" kern="1200" dirty="0">
                          <a:solidFill>
                            <a:schemeClr val="dk1"/>
                          </a:solidFill>
                          <a:latin typeface="+mn-lt"/>
                          <a:ea typeface="+mn-ea"/>
                          <a:cs typeface="+mn-cs"/>
                        </a:rPr>
                        <a:t>.</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District Field Level Validation Rule</a:t>
            </a:r>
          </a:p>
        </p:txBody>
      </p:sp>
      <p:sp>
        <p:nvSpPr>
          <p:cNvPr id="8" name="Rectangle 7">
            <a:extLst>
              <a:ext uri="{FF2B5EF4-FFF2-40B4-BE49-F238E27FC236}">
                <a16:creationId xmlns:a16="http://schemas.microsoft.com/office/drawing/2014/main" id="{AFE08534-D6AA-4679-9121-AC9B0E6EF59C}"/>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The new GIFTED-TALENTED-PROGRAM-CODE must be reported by all LEAs in PEIMS Submission 1.</a:t>
            </a:r>
          </a:p>
        </p:txBody>
      </p:sp>
    </p:spTree>
    <p:extLst>
      <p:ext uri="{BB962C8B-B14F-4D97-AF65-F5344CB8AC3E}">
        <p14:creationId xmlns:p14="http://schemas.microsoft.com/office/powerpoint/2010/main" val="218348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GIFTED AND TALENTED Business Rules</a:t>
            </a:r>
          </a:p>
        </p:txBody>
      </p:sp>
      <p:sp>
        <p:nvSpPr>
          <p:cNvPr id="5" name="Rectangle 4">
            <a:extLst>
              <a:ext uri="{FF2B5EF4-FFF2-40B4-BE49-F238E27FC236}">
                <a16:creationId xmlns:a16="http://schemas.microsoft.com/office/drawing/2014/main" id="{2275C2E3-DB49-4D39-9CA5-5A7D898530EF}"/>
              </a:ext>
            </a:extLst>
          </p:cNvPr>
          <p:cNvSpPr/>
          <p:nvPr/>
        </p:nvSpPr>
        <p:spPr>
          <a:xfrm>
            <a:off x="358583" y="1064549"/>
            <a:ext cx="65078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Enrollment Context Rule</a:t>
            </a:r>
          </a:p>
        </p:txBody>
      </p:sp>
      <p:graphicFrame>
        <p:nvGraphicFramePr>
          <p:cNvPr id="7" name="Content Placeholder 5">
            <a:extLst>
              <a:ext uri="{FF2B5EF4-FFF2-40B4-BE49-F238E27FC236}">
                <a16:creationId xmlns:a16="http://schemas.microsoft.com/office/drawing/2014/main" id="{2482530D-3068-453E-B4F0-7DDB3C91929E}"/>
              </a:ext>
            </a:extLst>
          </p:cNvPr>
          <p:cNvGraphicFramePr>
            <a:graphicFrameLocks/>
          </p:cNvGraphicFramePr>
          <p:nvPr/>
        </p:nvGraphicFramePr>
        <p:xfrm>
          <a:off x="358583" y="1568126"/>
          <a:ext cx="8443610" cy="19812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40110-new1</a:t>
                      </a:r>
                    </a:p>
                    <a:p>
                      <a:r>
                        <a:rPr lang="en-US" sz="1400" dirty="0">
                          <a:highlight>
                            <a:srgbClr val="FFFF00"/>
                          </a:highlight>
                        </a:rPr>
                        <a:t>NEW</a:t>
                      </a:r>
                      <a:endParaRPr lang="en-US" sz="1400" dirty="0"/>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there is at least one student in the LEA with GIFTED-TALENTED-INDICATOR-CODE of “1”, then the LEA must report at least one GIFTED-TALENTED-PROGRAM-CODE that is not “00”. </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at least one student in the LEA is reported as participating in a state-approved gifted and talented program, then the LEA must report at least one TX-GiftedTalentedProgramCode.</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9" name="Rectangle 8">
            <a:extLst>
              <a:ext uri="{FF2B5EF4-FFF2-40B4-BE49-F238E27FC236}">
                <a16:creationId xmlns:a16="http://schemas.microsoft.com/office/drawing/2014/main" id="{F90F2766-4C3C-4084-A1CF-E9E7589D5323}"/>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If at least one student is reported as participating in the gifted and talented program, then the LEA must report what types of gifted and talented programs they provide.</a:t>
            </a:r>
          </a:p>
        </p:txBody>
      </p:sp>
    </p:spTree>
    <p:extLst>
      <p:ext uri="{BB962C8B-B14F-4D97-AF65-F5344CB8AC3E}">
        <p14:creationId xmlns:p14="http://schemas.microsoft.com/office/powerpoint/2010/main" val="232013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428814"/>
            <a:ext cx="7877177" cy="857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42935" y="242019"/>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99297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58253"/>
            <a:ext cx="7893449"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t>Under HB 3, Section 1.017, the requirement for a local education agency (LEA) to report the number of students participating in each of the categories of expanded learning opportunities (ELOs) offered at each campus was removed.  </a:t>
            </a:r>
          </a:p>
          <a:p>
            <a:endParaRPr lang="en-US" sz="2600" dirty="0"/>
          </a:p>
          <a:p>
            <a:pPr marL="457200" indent="-457200">
              <a:buFont typeface="Arial" panose="020B0604020202020204" pitchFamily="34" charset="0"/>
              <a:buChar char="•"/>
            </a:pPr>
            <a:r>
              <a:rPr lang="en-US" sz="2600" dirty="0"/>
              <a:t>Since there is no longer a requirement for LEAs to report student level participation in ELOs, the associated reporting complex types, data elements, guidance and reports will be removed.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ELOs offered at each campus will be reported.</a:t>
            </a:r>
          </a:p>
        </p:txBody>
      </p:sp>
    </p:spTree>
    <p:extLst>
      <p:ext uri="{BB962C8B-B14F-4D97-AF65-F5344CB8AC3E}">
        <p14:creationId xmlns:p14="http://schemas.microsoft.com/office/powerpoint/2010/main" val="102621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HB 3 – Section 1.017 Excerpt </a:t>
            </a:r>
          </a:p>
        </p:txBody>
      </p:sp>
      <p:sp>
        <p:nvSpPr>
          <p:cNvPr id="4" name="Content Placeholder 3">
            <a:extLst>
              <a:ext uri="{FF2B5EF4-FFF2-40B4-BE49-F238E27FC236}">
                <a16:creationId xmlns:a16="http://schemas.microsoft.com/office/drawing/2014/main" id="{4260854A-562B-4F47-ABB9-8BB11AA06E5B}"/>
              </a:ext>
            </a:extLst>
          </p:cNvPr>
          <p:cNvSpPr>
            <a:spLocks noGrp="1"/>
          </p:cNvSpPr>
          <p:nvPr>
            <p:ph idx="1"/>
          </p:nvPr>
        </p:nvSpPr>
        <p:spPr/>
        <p:txBody>
          <a:bodyPr>
            <a:normAutofit lnSpcReduction="10000"/>
          </a:bodyPr>
          <a:lstStyle/>
          <a:p>
            <a:pPr marL="0" indent="0">
              <a:buNone/>
            </a:pPr>
            <a:r>
              <a:rPr lang="en-US" u="sng" dirty="0"/>
              <a:t>Sec. 48.009.  REQUIRED PEIMS REPORTING. </a:t>
            </a:r>
          </a:p>
          <a:p>
            <a:pPr marL="0" indent="0">
              <a:buNone/>
            </a:pPr>
            <a:r>
              <a:rPr lang="en-US" u="sng" dirty="0"/>
              <a:t>(b)</a:t>
            </a:r>
            <a:r>
              <a:rPr lang="en-US" dirty="0"/>
              <a:t> [</a:t>
            </a:r>
            <a:r>
              <a:rPr lang="en-US" strike="sngStrike" dirty="0"/>
              <a:t>(a-1)</a:t>
            </a:r>
            <a:r>
              <a:rPr lang="en-US" dirty="0"/>
              <a:t>]  The commissioner by rule shall require each school district and open-enrollment charter school to report through the Public Education Information Management System information regarding</a:t>
            </a:r>
            <a:r>
              <a:rPr lang="en-US" u="sng" dirty="0"/>
              <a:t>:</a:t>
            </a:r>
            <a:endParaRPr lang="en-US" dirty="0"/>
          </a:p>
          <a:p>
            <a:pPr marL="0" indent="0">
              <a:buNone/>
            </a:pPr>
            <a:r>
              <a:rPr lang="en-US" dirty="0"/>
              <a:t>  </a:t>
            </a:r>
            <a:r>
              <a:rPr lang="en-US" u="sng" dirty="0"/>
              <a:t>(3)</a:t>
            </a:r>
            <a:r>
              <a:rPr lang="en-US" dirty="0"/>
              <a:t>   [</a:t>
            </a:r>
            <a:r>
              <a:rPr lang="en-US" strike="sngStrike" dirty="0"/>
              <a:t>(1)</a:t>
            </a:r>
            <a:r>
              <a:rPr lang="en-US" dirty="0"/>
              <a:t>] the availability of expanded learning opportunities as described by Section 33.252 </a:t>
            </a:r>
            <a:r>
              <a:rPr lang="en-US" u="sng" dirty="0"/>
              <a:t>at each campus</a:t>
            </a:r>
            <a:r>
              <a:rPr lang="en-US" dirty="0"/>
              <a:t>; [</a:t>
            </a:r>
            <a:r>
              <a:rPr lang="en-US" strike="sngStrike" dirty="0"/>
              <a:t>and</a:t>
            </a:r>
            <a:r>
              <a:rPr lang="en-US" dirty="0"/>
              <a:t>]</a:t>
            </a:r>
          </a:p>
          <a:p>
            <a:pPr marL="0" indent="0">
              <a:buNone/>
            </a:pPr>
            <a:r>
              <a:rPr lang="en-US" dirty="0"/>
              <a:t>  </a:t>
            </a:r>
            <a:r>
              <a:rPr lang="en-US" u="sng" dirty="0"/>
              <a:t>(4)</a:t>
            </a:r>
            <a:r>
              <a:rPr lang="en-US" dirty="0"/>
              <a:t> [</a:t>
            </a:r>
            <a:r>
              <a:rPr lang="en-US" strike="sngStrike" dirty="0"/>
              <a:t>(2)  the number of students participating in each of the categories of expanded learning opportunities listed under Section 33.252(b).</a:t>
            </a:r>
            <a:endParaRPr lang="en-US" dirty="0"/>
          </a:p>
        </p:txBody>
      </p:sp>
    </p:spTree>
    <p:extLst>
      <p:ext uri="{BB962C8B-B14F-4D97-AF65-F5344CB8AC3E}">
        <p14:creationId xmlns:p14="http://schemas.microsoft.com/office/powerpoint/2010/main" val="320744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p:txBody>
          <a:bodyPr>
            <a:normAutofit/>
          </a:bodyPr>
          <a:lstStyle/>
          <a:p>
            <a:r>
              <a:rPr lang="en-US" dirty="0"/>
              <a:t>ELO Campus only reporting </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354842" y="1060686"/>
            <a:ext cx="8434316" cy="4954992"/>
          </a:xfrm>
        </p:spPr>
        <p:txBody>
          <a:bodyPr>
            <a:normAutofit fontScale="85000" lnSpcReduction="20000"/>
          </a:bodyPr>
          <a:lstStyle/>
          <a:p>
            <a:r>
              <a:rPr lang="en-US" dirty="0"/>
              <a:t>Remove all data elements and complex types associated with collecting student level participation in ELOs from the StudentProgramExtension complex type as follows:</a:t>
            </a:r>
          </a:p>
          <a:p>
            <a:pPr lvl="1"/>
            <a:endParaRPr lang="en-US" dirty="0"/>
          </a:p>
          <a:p>
            <a:pPr lvl="1"/>
            <a:r>
              <a:rPr lang="en-US" dirty="0"/>
              <a:t>Complex Type TX-StudentELOS</a:t>
            </a:r>
          </a:p>
          <a:p>
            <a:pPr lvl="1"/>
            <a:r>
              <a:rPr lang="en-US" dirty="0"/>
              <a:t>Complex Type TX-StudentELO</a:t>
            </a:r>
          </a:p>
          <a:p>
            <a:pPr lvl="1"/>
            <a:r>
              <a:rPr lang="en-US" dirty="0"/>
              <a:t>CAMPUS-ID-OF-ENROLLMENT (E0782)</a:t>
            </a:r>
          </a:p>
          <a:p>
            <a:pPr lvl="1"/>
            <a:r>
              <a:rPr lang="en-US" dirty="0"/>
              <a:t>ELO-TYPE-CODE (E1614)</a:t>
            </a:r>
          </a:p>
          <a:p>
            <a:pPr lvl="1"/>
            <a:r>
              <a:rPr lang="en-US" dirty="0"/>
              <a:t>ELO-PARTICIPATION-DAYS (E1622)</a:t>
            </a:r>
          </a:p>
          <a:p>
            <a:pPr lvl="1"/>
            <a:r>
              <a:rPr lang="en-US" dirty="0"/>
              <a:t>ELO-RIGOROUS-COURSEWORK-INDICATOR-CODE (E1615)</a:t>
            </a:r>
          </a:p>
          <a:p>
            <a:pPr lvl="1"/>
            <a:r>
              <a:rPr lang="en-US" dirty="0"/>
              <a:t>ELO-MENTORING-INDICATOR-CODE (E1616)</a:t>
            </a:r>
          </a:p>
          <a:p>
            <a:pPr lvl="1"/>
            <a:r>
              <a:rPr lang="en-US" dirty="0"/>
              <a:t>ELO-TUTORING-INDICATOR-CODE (E1617)</a:t>
            </a:r>
          </a:p>
          <a:p>
            <a:pPr lvl="1"/>
            <a:r>
              <a:rPr lang="en-US" dirty="0"/>
              <a:t>ELO-PHYSICAL-ACTIVITY-INDICATOR-CODE (E1618)</a:t>
            </a:r>
          </a:p>
          <a:p>
            <a:pPr lvl="1"/>
            <a:r>
              <a:rPr lang="en-US" dirty="0"/>
              <a:t>ELO-ACADEMIC-SUPPORT-INDICATOR-CODE (E1619)</a:t>
            </a:r>
          </a:p>
          <a:p>
            <a:pPr lvl="1"/>
            <a:r>
              <a:rPr lang="en-US" dirty="0"/>
              <a:t>ELO-EDUCATIONAL-ENRICHMENT-INDICATOR-CODE (E1620)</a:t>
            </a:r>
          </a:p>
          <a:p>
            <a:r>
              <a:rPr lang="en-US" dirty="0"/>
              <a:t>Remove guidance in TEDS associated with student level ELO participation.</a:t>
            </a:r>
          </a:p>
          <a:p>
            <a:pPr lvl="1"/>
            <a:endParaRPr lang="en-US" dirty="0"/>
          </a:p>
          <a:p>
            <a:pPr lvl="1"/>
            <a:endParaRPr lang="en-US" dirty="0"/>
          </a:p>
        </p:txBody>
      </p:sp>
    </p:spTree>
    <p:extLst>
      <p:ext uri="{BB962C8B-B14F-4D97-AF65-F5344CB8AC3E}">
        <p14:creationId xmlns:p14="http://schemas.microsoft.com/office/powerpoint/2010/main" val="315003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83665239"/>
              </p:ext>
            </p:extLst>
          </p:nvPr>
        </p:nvGraphicFramePr>
        <p:xfrm>
          <a:off x="350195" y="1282467"/>
          <a:ext cx="8443610" cy="4968240"/>
        </p:xfrm>
        <a:graphic>
          <a:graphicData uri="http://schemas.openxmlformats.org/drawingml/2006/table">
            <a:tbl>
              <a:tblPr firstRow="1" bandRow="1">
                <a:tableStyleId>{5C22544A-7EE6-4342-B048-85BDC9FD1C3A}</a:tableStyleId>
              </a:tblPr>
              <a:tblGrid>
                <a:gridCol w="733170">
                  <a:extLst>
                    <a:ext uri="{9D8B030D-6E8A-4147-A177-3AD203B41FA5}">
                      <a16:colId xmlns:a16="http://schemas.microsoft.com/office/drawing/2014/main" val="914786228"/>
                    </a:ext>
                  </a:extLst>
                </a:gridCol>
                <a:gridCol w="4922019">
                  <a:extLst>
                    <a:ext uri="{9D8B030D-6E8A-4147-A177-3AD203B41FA5}">
                      <a16:colId xmlns:a16="http://schemas.microsoft.com/office/drawing/2014/main" val="76551550"/>
                    </a:ext>
                  </a:extLst>
                </a:gridCol>
                <a:gridCol w="827902">
                  <a:extLst>
                    <a:ext uri="{9D8B030D-6E8A-4147-A177-3AD203B41FA5}">
                      <a16:colId xmlns:a16="http://schemas.microsoft.com/office/drawing/2014/main" val="329940339"/>
                    </a:ext>
                  </a:extLst>
                </a:gridCol>
                <a:gridCol w="1062682">
                  <a:extLst>
                    <a:ext uri="{9D8B030D-6E8A-4147-A177-3AD203B41FA5}">
                      <a16:colId xmlns:a16="http://schemas.microsoft.com/office/drawing/2014/main" val="2648978631"/>
                    </a:ext>
                  </a:extLst>
                </a:gridCol>
                <a:gridCol w="897837">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1188720">
                <a:tc rowSpan="2">
                  <a:txBody>
                    <a:bodyPr/>
                    <a:lstStyle/>
                    <a:p>
                      <a:r>
                        <a:rPr lang="en-US" sz="1400" dirty="0"/>
                        <a:t>40110-000K</a:t>
                      </a:r>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TX-UNIQUE-STUDENT-ID, CAREER-AND-TECHNICAL-ED-IND-CD, GIFTED-TALENTED-INDICATOR-CODE, PREGNANCY-RELATED-SERVICES, SPECIAL-ED-INDICATOR-CODE, INTERVENTION-STRATEGY-INDICATOR-CODE, and SECTION-504-INDICATOR-CODE </a:t>
                      </a:r>
                      <a:r>
                        <a:rPr lang="en-US" sz="1400" strike="sngStrike" kern="1200" dirty="0">
                          <a:solidFill>
                            <a:schemeClr val="dk1"/>
                          </a:solidFill>
                          <a:highlight>
                            <a:srgbClr val="FFFF00"/>
                          </a:highlight>
                          <a:latin typeface="+mn-lt"/>
                          <a:ea typeface="+mn-ea"/>
                          <a:cs typeface="+mn-cs"/>
                        </a:rPr>
                        <a:t>EXPANDED-LEARNING-OPPORTUNITY-INDICATOR-CODE.</a:t>
                      </a: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StudentUniqueStateId, TX-CareerAndTechnologyEd, TX-GiftedAndTalented, TX-PregnancyRelatedSvcs, TX-SpecialEducation, TX-InterventionStrategyIndicator, and TX-Section504Indicator </a:t>
                      </a:r>
                      <a:r>
                        <a:rPr lang="en-US" sz="1400" strike="sngStrike" kern="1200" dirty="0">
                          <a:solidFill>
                            <a:schemeClr val="dk1"/>
                          </a:solidFill>
                          <a:highlight>
                            <a:srgbClr val="FFFF00"/>
                          </a:highlight>
                          <a:latin typeface="+mn-lt"/>
                          <a:ea typeface="+mn-ea"/>
                          <a:cs typeface="+mn-cs"/>
                        </a:rPr>
                        <a:t>TX-ExpandedLearningOpportunityIndicatorCode</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09600">
                <a:tc rowSpan="2">
                  <a:txBody>
                    <a:bodyPr/>
                    <a:lstStyle/>
                    <a:p>
                      <a:r>
                        <a:rPr lang="en-US" sz="1400" dirty="0"/>
                        <a:t>40110-000L</a:t>
                      </a:r>
                    </a:p>
                  </a:txBody>
                  <a:tcPr/>
                </a:tc>
                <a:tc>
                  <a:txBody>
                    <a:bodyPr/>
                    <a:lstStyle/>
                    <a:p>
                      <a:pPr marL="0" marR="0">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TX-UNIQUE-STUDENT-ID, BILINGUAL/ESL-SUMMER-SCHOOL-INDICATOR-CODE, and GIFTED-TALENTED-INDICATOR-CODE </a:t>
                      </a:r>
                      <a:r>
                        <a:rPr lang="en-US" sz="1400" strike="sngStrike" kern="1200" dirty="0">
                          <a:solidFill>
                            <a:schemeClr val="dk1"/>
                          </a:solidFill>
                          <a:highlight>
                            <a:srgbClr val="FFFF00"/>
                          </a:highlight>
                          <a:latin typeface="+mn-lt"/>
                          <a:ea typeface="+mn-ea"/>
                          <a:cs typeface="+mn-cs"/>
                        </a:rPr>
                        <a:t>EXPANDED-LEARNING-OPPORTUNITY-INDICATOR-CODE</a:t>
                      </a:r>
                      <a:r>
                        <a:rPr lang="en-US" sz="1400" kern="1200" dirty="0">
                          <a:solidFill>
                            <a:schemeClr val="dk1"/>
                          </a:solidFill>
                          <a:latin typeface="+mn-lt"/>
                          <a:ea typeface="+mn-ea"/>
                          <a:cs typeface="+mn-cs"/>
                        </a:rPr>
                        <a:t>.</a:t>
                      </a:r>
                    </a:p>
                  </a:txBody>
                  <a:tcPr marL="68580" marR="68580" marT="0" marB="0"/>
                </a:tc>
                <a:tc rowSpan="2">
                  <a:txBody>
                    <a:bodyPr/>
                    <a:lstStyle/>
                    <a:p>
                      <a:r>
                        <a:rPr lang="en-US" sz="1400" dirty="0"/>
                        <a:t>F</a:t>
                      </a:r>
                    </a:p>
                  </a:txBody>
                  <a:tcPr/>
                </a:tc>
                <a:tc rowSpan="2">
                  <a:txBody>
                    <a:bodyPr/>
                    <a:lstStyle/>
                    <a:p>
                      <a:r>
                        <a:rPr lang="en-US" sz="1400" dirty="0"/>
                        <a:t>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pPr marL="0" marR="0">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StudentUniqueStateId, TX-BilingualESLSummer, and TX-GiftedAndTalented </a:t>
                      </a:r>
                      <a:r>
                        <a:rPr lang="en-US" sz="1400" strike="sngStrike" kern="1200" dirty="0">
                          <a:solidFill>
                            <a:schemeClr val="dk1"/>
                          </a:solidFill>
                          <a:highlight>
                            <a:srgbClr val="FFFF00"/>
                          </a:highlight>
                          <a:latin typeface="+mn-lt"/>
                          <a:ea typeface="+mn-ea"/>
                          <a:cs typeface="+mn-cs"/>
                        </a:rPr>
                        <a:t>TX-ExpandedLearningOpportunityIndicatorCode</a:t>
                      </a:r>
                      <a:r>
                        <a:rPr lang="en-US" sz="1400" kern="1200" dirty="0">
                          <a:solidFill>
                            <a:schemeClr val="dk1"/>
                          </a:solidFill>
                          <a:latin typeface="+mn-lt"/>
                          <a:ea typeface="+mn-ea"/>
                          <a:cs typeface="+mn-cs"/>
                        </a:rPr>
                        <a:t>.</a:t>
                      </a:r>
                    </a:p>
                  </a:txBody>
                  <a:tcPr marL="68580" marR="68580" marT="0" marB="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D2E04F66-F1E2-47FC-B71A-786A5594C9B7}"/>
              </a:ext>
            </a:extLst>
          </p:cNvPr>
          <p:cNvSpPr/>
          <p:nvPr/>
        </p:nvSpPr>
        <p:spPr>
          <a:xfrm>
            <a:off x="350195" y="866499"/>
            <a:ext cx="4033605" cy="369332"/>
          </a:xfrm>
          <a:prstGeom prst="rect">
            <a:avLst/>
          </a:prstGeom>
        </p:spPr>
        <p:txBody>
          <a:bodyPr wrap="none">
            <a:spAutoFit/>
          </a:bodyPr>
          <a:lstStyle/>
          <a:p>
            <a:r>
              <a:rPr lang="en-US" dirty="0"/>
              <a:t>Student - Enrollment Field Validation Rules</a:t>
            </a:r>
          </a:p>
        </p:txBody>
      </p:sp>
    </p:spTree>
    <p:extLst>
      <p:ext uri="{BB962C8B-B14F-4D97-AF65-F5344CB8AC3E}">
        <p14:creationId xmlns:p14="http://schemas.microsoft.com/office/powerpoint/2010/main" val="121934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322667511"/>
              </p:ext>
            </p:extLst>
          </p:nvPr>
        </p:nvGraphicFramePr>
        <p:xfrm>
          <a:off x="350195" y="1426469"/>
          <a:ext cx="8443610" cy="4420576"/>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2285">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 </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633199">
                <a:tc>
                  <a:txBody>
                    <a:bodyPr/>
                    <a:lstStyle/>
                    <a:p>
                      <a:r>
                        <a:rPr lang="en-US" sz="1200" strike="sngStrike" dirty="0"/>
                        <a:t>40110-0196</a:t>
                      </a:r>
                    </a:p>
                    <a:p>
                      <a:r>
                        <a:rPr lang="en-US" sz="1200" strike="noStrike" dirty="0">
                          <a:highlight>
                            <a:srgbClr val="FFFF00"/>
                          </a:highlight>
                        </a:rPr>
                        <a:t>DELETED RULE</a:t>
                      </a:r>
                    </a:p>
                  </a:txBody>
                  <a:tcPr/>
                </a:tc>
                <a:tc>
                  <a:txBody>
                    <a:bodyPr/>
                    <a:lstStyle/>
                    <a:p>
                      <a:pPr marL="0" marR="0" algn="l" defTabSz="914400" rtl="0" eaLnBrk="1" latinLnBrk="0" hangingPunct="1">
                        <a:lnSpc>
                          <a:spcPts val="1200"/>
                        </a:lnSpc>
                        <a:spcBef>
                          <a:spcPts val="200"/>
                        </a:spcBef>
                        <a:spcAft>
                          <a:spcPts val="200"/>
                        </a:spcAft>
                      </a:pPr>
                      <a:r>
                        <a:rPr lang="en-US" sz="1200" strike="sngStrike" kern="1200" dirty="0">
                          <a:solidFill>
                            <a:schemeClr val="dk1"/>
                          </a:solidFill>
                          <a:latin typeface="+mn-lt"/>
                          <a:ea typeface="+mn-ea"/>
                          <a:cs typeface="+mn-cs"/>
                        </a:rPr>
                        <a:t>If EXPANDED-LEARNING-OPPORTUNITY-INDICATOR-CODE is "1", then TX-StudentELOS must be reported.</a:t>
                      </a:r>
                    </a:p>
                  </a:txBody>
                  <a:tcPr marL="45720" marR="45720"/>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3501745496"/>
                  </a:ext>
                </a:extLst>
              </a:tr>
              <a:tr h="814113">
                <a:tc>
                  <a:txBody>
                    <a:bodyPr/>
                    <a:lstStyle/>
                    <a:p>
                      <a:r>
                        <a:rPr lang="en-US" sz="1200" strike="sngStrike" dirty="0"/>
                        <a:t>40110-0197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EXPANDED-LEARNING-OPPORTUNITY-INDICATOR-CODE is "0", then TX-StudentELOS must not be reported.</a:t>
                      </a:r>
                    </a:p>
                  </a:txBody>
                  <a:tcPr/>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840698305"/>
                  </a:ext>
                </a:extLst>
              </a:tr>
              <a:tr h="1175941">
                <a:tc>
                  <a:txBody>
                    <a:bodyPr/>
                    <a:lstStyle/>
                    <a:p>
                      <a:r>
                        <a:rPr lang="en-US" sz="1200" strike="sngStrike" dirty="0"/>
                        <a:t>40110-0198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EXPANDED-LEARNING-OPPORTUNITY-INDICATOR-CODE is "1", then at least one of the following fields must be "1": ELO-RIGOROUS-COURSEWORK-INDICATOR-CODE, ELO-MENTORING-INDICATOR-CODE, ELO-TUTORING-INDICATOR-CODE, ELO-PHYSICAL-ACTIVITY-INDICATOR-CODE, ELO-ACADEMIC-SUPPORT-INDICATOR-CODE, or ELO-EDUCATIONAL-ENRICHMENT-INDICATOR-CODE.</a:t>
                      </a:r>
                    </a:p>
                  </a:txBody>
                  <a:tcPr/>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2251709834"/>
                  </a:ext>
                </a:extLst>
              </a:tr>
              <a:tr h="633199">
                <a:tc>
                  <a:txBody>
                    <a:bodyPr/>
                    <a:lstStyle/>
                    <a:p>
                      <a:r>
                        <a:rPr lang="en-US" sz="1200" strike="sngStrike" dirty="0"/>
                        <a:t>40110-0199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ELO-TYPE-CODE is not blank, then ELO-TYPE-CODE must be "01", "02", or "03".</a:t>
                      </a:r>
                    </a:p>
                  </a:txBody>
                  <a:tcPr/>
                </a:tc>
                <a:tc>
                  <a:txBody>
                    <a:bodyPr/>
                    <a:lstStyle/>
                    <a:p>
                      <a:r>
                        <a:rPr lang="en-US" sz="1200" strike="sngStrike" dirty="0"/>
                        <a:t>F</a:t>
                      </a:r>
                    </a:p>
                  </a:txBody>
                  <a:tcPr/>
                </a:tc>
                <a:tc>
                  <a:txBody>
                    <a:bodyPr/>
                    <a:lstStyle/>
                    <a:p>
                      <a:r>
                        <a:rPr lang="en-US" sz="1200" strike="sngStrike" dirty="0"/>
                        <a:t>3</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618008109"/>
                  </a:ext>
                </a:extLst>
              </a:tr>
              <a:tr h="680383">
                <a:tc>
                  <a:txBody>
                    <a:bodyPr/>
                    <a:lstStyle/>
                    <a:p>
                      <a:r>
                        <a:rPr lang="en-US" sz="1200" strike="sngStrike" dirty="0"/>
                        <a:t>40110-0200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ELO-TYPE-CODE is not blank, then ELO-TYPE-CODE must be "04".</a:t>
                      </a:r>
                    </a:p>
                  </a:txBody>
                  <a:tcPr/>
                </a:tc>
                <a:tc>
                  <a:txBody>
                    <a:bodyPr/>
                    <a:lstStyle/>
                    <a:p>
                      <a:r>
                        <a:rPr lang="en-US" sz="1200" strike="sngStrike" dirty="0"/>
                        <a:t>F</a:t>
                      </a:r>
                    </a:p>
                  </a:txBody>
                  <a:tcPr/>
                </a:tc>
                <a:tc>
                  <a:txBody>
                    <a:bodyPr/>
                    <a:lstStyle/>
                    <a:p>
                      <a:r>
                        <a:rPr lang="en-US" sz="1200" strike="sngStrike" dirty="0"/>
                        <a:t>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4253618111"/>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3292633" cy="369332"/>
          </a:xfrm>
          <a:prstGeom prst="rect">
            <a:avLst/>
          </a:prstGeom>
        </p:spPr>
        <p:txBody>
          <a:bodyPr wrap="none">
            <a:spAutoFit/>
          </a:bodyPr>
          <a:lstStyle/>
          <a:p>
            <a:r>
              <a:rPr lang="en-US" dirty="0"/>
              <a:t>Student - Enrollment Context Rules</a:t>
            </a:r>
          </a:p>
        </p:txBody>
      </p:sp>
    </p:spTree>
    <p:extLst>
      <p:ext uri="{BB962C8B-B14F-4D97-AF65-F5344CB8AC3E}">
        <p14:creationId xmlns:p14="http://schemas.microsoft.com/office/powerpoint/2010/main" val="369649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48257" y="2689412"/>
            <a:ext cx="7877177" cy="52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48257" y="225241"/>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9082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33411" y="474073"/>
            <a:ext cx="7877177" cy="480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1" y="174907"/>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7DC0-67F1-46C9-A62D-049437C1888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7A1FF97-DE37-4B4D-A4FA-75681A683895}"/>
              </a:ext>
            </a:extLst>
          </p:cNvPr>
          <p:cNvSpPr>
            <a:spLocks noGrp="1"/>
          </p:cNvSpPr>
          <p:nvPr>
            <p:ph idx="1"/>
          </p:nvPr>
        </p:nvSpPr>
        <p:spPr/>
        <p:txBody>
          <a:bodyPr>
            <a:normAutofit fontScale="92500"/>
          </a:bodyPr>
          <a:lstStyle/>
          <a:p>
            <a:r>
              <a:rPr lang="en-US" dirty="0"/>
              <a:t>Under HB 3, Section 1.017, TEC section 48.009 addresses required PEIMS reporting.  </a:t>
            </a:r>
          </a:p>
          <a:p>
            <a:pPr lvl="1"/>
            <a:r>
              <a:rPr lang="en-US" dirty="0"/>
              <a:t>Included in this section is a requirement for the commissioner to adopt rules to include pregnancy as a reason a student withdraws from or otherwise no longer attends public school.</a:t>
            </a:r>
          </a:p>
          <a:p>
            <a:endParaRPr lang="en-US" dirty="0"/>
          </a:p>
          <a:p>
            <a:r>
              <a:rPr lang="en-US" dirty="0"/>
              <a:t>Additionally, under HB 330, the commissioner is to exclude from the computation of dropout rates students who have suffered a condition, injury, or illness that requires substantial medical care and leaves the student unable to attend school and assigned to a medical or residential treatment facility.</a:t>
            </a:r>
          </a:p>
          <a:p>
            <a:endParaRPr lang="en-US" dirty="0"/>
          </a:p>
          <a:p>
            <a:endParaRPr lang="en-US" dirty="0"/>
          </a:p>
        </p:txBody>
      </p:sp>
    </p:spTree>
    <p:extLst>
      <p:ext uri="{BB962C8B-B14F-4D97-AF65-F5344CB8AC3E}">
        <p14:creationId xmlns:p14="http://schemas.microsoft.com/office/powerpoint/2010/main" val="309391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F862-32CE-4144-B447-1CDABB488994}"/>
              </a:ext>
            </a:extLst>
          </p:cNvPr>
          <p:cNvSpPr>
            <a:spLocks noGrp="1"/>
          </p:cNvSpPr>
          <p:nvPr>
            <p:ph type="title"/>
          </p:nvPr>
        </p:nvSpPr>
        <p:spPr/>
        <p:txBody>
          <a:bodyPr/>
          <a:lstStyle/>
          <a:p>
            <a:r>
              <a:rPr lang="en-US" dirty="0"/>
              <a:t>HB 3 – Section 1.017 Excerpt</a:t>
            </a:r>
          </a:p>
        </p:txBody>
      </p:sp>
      <p:sp>
        <p:nvSpPr>
          <p:cNvPr id="3" name="Content Placeholder 2">
            <a:extLst>
              <a:ext uri="{FF2B5EF4-FFF2-40B4-BE49-F238E27FC236}">
                <a16:creationId xmlns:a16="http://schemas.microsoft.com/office/drawing/2014/main" id="{1A2B2AE8-E9FA-4B02-B88A-BEF8CAA6EC80}"/>
              </a:ext>
            </a:extLst>
          </p:cNvPr>
          <p:cNvSpPr>
            <a:spLocks noGrp="1"/>
          </p:cNvSpPr>
          <p:nvPr>
            <p:ph idx="1"/>
          </p:nvPr>
        </p:nvSpPr>
        <p:spPr/>
        <p:txBody>
          <a:bodyPr/>
          <a:lstStyle/>
          <a:p>
            <a:pPr marL="0" indent="0">
              <a:buNone/>
            </a:pPr>
            <a:r>
              <a:rPr lang="en-US" u="sng" dirty="0"/>
              <a:t>Sec. 48.009.  REQUIRED PEIMS REPORTING.</a:t>
            </a:r>
          </a:p>
          <a:p>
            <a:pPr marL="0" indent="0">
              <a:buNone/>
            </a:pPr>
            <a:endParaRPr lang="en-US" u="sng" dirty="0"/>
          </a:p>
          <a:p>
            <a:pPr marL="0" indent="0">
              <a:buNone/>
            </a:pPr>
            <a:r>
              <a:rPr lang="en-US" u="sng" dirty="0"/>
              <a:t>(d)  Not later than January 1, 2020, the commissioner shall adopt rules requiring the Public Education Information Management System (PEIMS) to include pregnancy as a reason a student withdraws from or otherwise no longer attends public school.</a:t>
            </a:r>
          </a:p>
          <a:p>
            <a:pPr marL="0" indent="0">
              <a:buNone/>
            </a:pPr>
            <a:endParaRPr lang="en-US" dirty="0"/>
          </a:p>
          <a:p>
            <a:endParaRPr lang="en-US" dirty="0"/>
          </a:p>
        </p:txBody>
      </p:sp>
    </p:spTree>
    <p:extLst>
      <p:ext uri="{BB962C8B-B14F-4D97-AF65-F5344CB8AC3E}">
        <p14:creationId xmlns:p14="http://schemas.microsoft.com/office/powerpoint/2010/main" val="49091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C87-1A1A-4B3B-9B3E-FAC2CBD121FC}"/>
              </a:ext>
            </a:extLst>
          </p:cNvPr>
          <p:cNvSpPr>
            <a:spLocks noGrp="1"/>
          </p:cNvSpPr>
          <p:nvPr>
            <p:ph type="title"/>
          </p:nvPr>
        </p:nvSpPr>
        <p:spPr/>
        <p:txBody>
          <a:bodyPr/>
          <a:lstStyle/>
          <a:p>
            <a:r>
              <a:rPr lang="en-US" dirty="0"/>
              <a:t>HB 330 (Excerpt)</a:t>
            </a:r>
          </a:p>
        </p:txBody>
      </p:sp>
      <p:sp>
        <p:nvSpPr>
          <p:cNvPr id="3" name="Content Placeholder 2">
            <a:extLst>
              <a:ext uri="{FF2B5EF4-FFF2-40B4-BE49-F238E27FC236}">
                <a16:creationId xmlns:a16="http://schemas.microsoft.com/office/drawing/2014/main" id="{FC55EBA8-618E-49B3-95B3-181C683F86E6}"/>
              </a:ext>
            </a:extLst>
          </p:cNvPr>
          <p:cNvSpPr>
            <a:spLocks noGrp="1"/>
          </p:cNvSpPr>
          <p:nvPr>
            <p:ph idx="1"/>
          </p:nvPr>
        </p:nvSpPr>
        <p:spPr/>
        <p:txBody>
          <a:bodyPr>
            <a:normAutofit lnSpcReduction="10000"/>
          </a:bodyPr>
          <a:lstStyle/>
          <a:p>
            <a:pPr marL="0" indent="0">
              <a:buNone/>
            </a:pPr>
            <a:r>
              <a:rPr lang="en-US" dirty="0"/>
              <a:t>SECTION 1.  Section 39.053(g-1), Education Code, is amended to read as follows:</a:t>
            </a:r>
          </a:p>
          <a:p>
            <a:pPr marL="0" indent="0">
              <a:buNone/>
            </a:pPr>
            <a:r>
              <a:rPr lang="en-US" dirty="0"/>
              <a:t>(g-1)  In computing dropout and completion rates such as high school graduation rates under Subsection (c)(1)(B)(ix), the commissioner shall exclude:</a:t>
            </a:r>
          </a:p>
          <a:p>
            <a:pPr marL="0" indent="0">
              <a:buNone/>
            </a:pPr>
            <a:r>
              <a:rPr lang="en-US" dirty="0"/>
              <a:t>…</a:t>
            </a:r>
          </a:p>
          <a:p>
            <a:pPr marL="0" indent="0">
              <a:buNone/>
            </a:pPr>
            <a:r>
              <a:rPr lang="en-US" u="sng" dirty="0"/>
              <a:t>(7)  students who have suffered a condition, injury, or illness that requires substantial medical care and leaves the student:</a:t>
            </a:r>
            <a:endParaRPr lang="en-US" dirty="0"/>
          </a:p>
          <a:p>
            <a:pPr marL="0" indent="0">
              <a:buNone/>
            </a:pPr>
            <a:r>
              <a:rPr lang="en-US" dirty="0"/>
              <a:t>  </a:t>
            </a:r>
            <a:r>
              <a:rPr lang="en-US" u="sng" dirty="0"/>
              <a:t>(A)  unable to attend school; and</a:t>
            </a:r>
            <a:endParaRPr lang="en-US" dirty="0"/>
          </a:p>
          <a:p>
            <a:pPr marL="0" indent="0">
              <a:buNone/>
            </a:pPr>
            <a:r>
              <a:rPr lang="en-US" dirty="0"/>
              <a:t>  </a:t>
            </a:r>
            <a:r>
              <a:rPr lang="en-US" u="sng" dirty="0"/>
              <a:t>(B)  assigned to a medical or residential treatment facility</a:t>
            </a:r>
            <a:r>
              <a:rPr lang="en-US" dirty="0"/>
              <a:t>.</a:t>
            </a:r>
          </a:p>
        </p:txBody>
      </p:sp>
    </p:spTree>
    <p:extLst>
      <p:ext uri="{BB962C8B-B14F-4D97-AF65-F5344CB8AC3E}">
        <p14:creationId xmlns:p14="http://schemas.microsoft.com/office/powerpoint/2010/main" val="408642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B5B-B0C6-421F-830F-221E203BEDFA}"/>
              </a:ext>
            </a:extLst>
          </p:cNvPr>
          <p:cNvSpPr>
            <a:spLocks noGrp="1"/>
          </p:cNvSpPr>
          <p:nvPr>
            <p:ph type="title"/>
          </p:nvPr>
        </p:nvSpPr>
        <p:spPr/>
        <p:txBody>
          <a:bodyPr>
            <a:normAutofit fontScale="90000"/>
          </a:bodyPr>
          <a:lstStyle/>
          <a:p>
            <a:r>
              <a:rPr lang="en-US" dirty="0"/>
              <a:t>LEAVER-REASON-CODE (C162) code table</a:t>
            </a:r>
          </a:p>
        </p:txBody>
      </p:sp>
      <p:sp>
        <p:nvSpPr>
          <p:cNvPr id="3" name="Content Placeholder 2">
            <a:extLst>
              <a:ext uri="{FF2B5EF4-FFF2-40B4-BE49-F238E27FC236}">
                <a16:creationId xmlns:a16="http://schemas.microsoft.com/office/drawing/2014/main" id="{5303352C-8CFD-47AF-8E32-11B6335CC0CF}"/>
              </a:ext>
            </a:extLst>
          </p:cNvPr>
          <p:cNvSpPr>
            <a:spLocks noGrp="1"/>
          </p:cNvSpPr>
          <p:nvPr>
            <p:ph idx="1"/>
          </p:nvPr>
        </p:nvSpPr>
        <p:spPr/>
        <p:txBody>
          <a:bodyPr/>
          <a:lstStyle/>
          <a:p>
            <a:r>
              <a:rPr lang="en-US" dirty="0"/>
              <a:t>Two new codes will be added to the LEAVER-REASON-CODE (C162) code table as follows:</a:t>
            </a:r>
          </a:p>
          <a:p>
            <a:endParaRPr lang="en-US" dirty="0"/>
          </a:p>
        </p:txBody>
      </p:sp>
      <p:graphicFrame>
        <p:nvGraphicFramePr>
          <p:cNvPr id="6" name="Table 5">
            <a:extLst>
              <a:ext uri="{FF2B5EF4-FFF2-40B4-BE49-F238E27FC236}">
                <a16:creationId xmlns:a16="http://schemas.microsoft.com/office/drawing/2014/main" id="{70978DC2-A664-49DA-80A3-DA2A295F3079}"/>
              </a:ext>
            </a:extLst>
          </p:cNvPr>
          <p:cNvGraphicFramePr>
            <a:graphicFrameLocks noGrp="1"/>
          </p:cNvGraphicFramePr>
          <p:nvPr>
            <p:extLst>
              <p:ext uri="{D42A27DB-BD31-4B8C-83A1-F6EECF244321}">
                <p14:modId xmlns:p14="http://schemas.microsoft.com/office/powerpoint/2010/main" val="521816902"/>
              </p:ext>
            </p:extLst>
          </p:nvPr>
        </p:nvGraphicFramePr>
        <p:xfrm>
          <a:off x="1008916" y="2273626"/>
          <a:ext cx="6938493" cy="2364740"/>
        </p:xfrm>
        <a:graphic>
          <a:graphicData uri="http://schemas.openxmlformats.org/drawingml/2006/table">
            <a:tbl>
              <a:tblPr firstRow="1" firstCol="1" bandRow="1">
                <a:tableStyleId>{5C22544A-7EE6-4342-B048-85BDC9FD1C3A}</a:tableStyleId>
              </a:tblPr>
              <a:tblGrid>
                <a:gridCol w="599196">
                  <a:extLst>
                    <a:ext uri="{9D8B030D-6E8A-4147-A177-3AD203B41FA5}">
                      <a16:colId xmlns:a16="http://schemas.microsoft.com/office/drawing/2014/main" val="2647051006"/>
                    </a:ext>
                  </a:extLst>
                </a:gridCol>
                <a:gridCol w="1917427">
                  <a:extLst>
                    <a:ext uri="{9D8B030D-6E8A-4147-A177-3AD203B41FA5}">
                      <a16:colId xmlns:a16="http://schemas.microsoft.com/office/drawing/2014/main" val="4266769455"/>
                    </a:ext>
                  </a:extLst>
                </a:gridCol>
                <a:gridCol w="2131683">
                  <a:extLst>
                    <a:ext uri="{9D8B030D-6E8A-4147-A177-3AD203B41FA5}">
                      <a16:colId xmlns:a16="http://schemas.microsoft.com/office/drawing/2014/main" val="182354970"/>
                    </a:ext>
                  </a:extLst>
                </a:gridCol>
                <a:gridCol w="928136">
                  <a:extLst>
                    <a:ext uri="{9D8B030D-6E8A-4147-A177-3AD203B41FA5}">
                      <a16:colId xmlns:a16="http://schemas.microsoft.com/office/drawing/2014/main" val="4225762470"/>
                    </a:ext>
                  </a:extLst>
                </a:gridCol>
                <a:gridCol w="1362051">
                  <a:extLst>
                    <a:ext uri="{9D8B030D-6E8A-4147-A177-3AD203B41FA5}">
                      <a16:colId xmlns:a16="http://schemas.microsoft.com/office/drawing/2014/main" val="3708193176"/>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45826"/>
                  </a:ext>
                </a:extLst>
              </a:tr>
              <a:tr h="222250">
                <a:tc>
                  <a:txBody>
                    <a:bodyPr/>
                    <a:lstStyle/>
                    <a:p>
                      <a:pPr marL="0" marR="0">
                        <a:spcBef>
                          <a:spcPts val="0"/>
                        </a:spcBef>
                        <a:spcAft>
                          <a:spcPts val="0"/>
                        </a:spcAft>
                      </a:pPr>
                      <a:r>
                        <a:rPr lang="en-US" sz="1400" dirty="0">
                          <a:effectLst/>
                        </a:rPr>
                        <a:t>C162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LEAVER-REASON-CODE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TX-LeaverReasonCodeType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3/2/1998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775599"/>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0485935"/>
                  </a:ext>
                </a:extLst>
              </a:tr>
              <a:tr h="222250">
                <a:tc>
                  <a:txBody>
                    <a:bodyPr/>
                    <a:lstStyle/>
                    <a:p>
                      <a:pPr marL="0" marR="0" algn="ctr">
                        <a:spcBef>
                          <a:spcPts val="0"/>
                        </a:spcBef>
                        <a:spcAft>
                          <a:spcPts val="0"/>
                        </a:spcAft>
                      </a:pPr>
                      <a:r>
                        <a:rPr lang="en-US" sz="1400" dirty="0">
                          <a:effectLst/>
                        </a:rPr>
                        <a:t>08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Pregnancy - </a:t>
                      </a:r>
                    </a:p>
                    <a:p>
                      <a:pPr marL="0" marR="0">
                        <a:spcBef>
                          <a:spcPts val="0"/>
                        </a:spcBef>
                        <a:spcAft>
                          <a:spcPts val="0"/>
                        </a:spcAft>
                      </a:pPr>
                      <a:r>
                        <a:rPr lang="en-US" sz="1400" dirty="0">
                          <a:effectLst/>
                        </a:rPr>
                        <a:t>Student (female or male) withdrew from/left school because of pregnancy.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574388"/>
                  </a:ext>
                </a:extLst>
              </a:tr>
              <a:tr h="222250">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Injury - </a:t>
                      </a:r>
                    </a:p>
                    <a:p>
                      <a:pPr marL="0" marR="0">
                        <a:spcBef>
                          <a:spcPts val="0"/>
                        </a:spcBef>
                        <a:spcAft>
                          <a:spcPts val="0"/>
                        </a:spcAft>
                      </a:pPr>
                      <a:r>
                        <a:rPr lang="en-US" sz="1400" dirty="0">
                          <a:effectLst/>
                        </a:rPr>
                        <a:t>Student has suffered a condition, injury, or illness that requires substantial medical care and leaves the student unable to attend school and assigned to a medical or residential treatment facility.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187553"/>
                  </a:ext>
                </a:extLst>
              </a:tr>
            </a:tbl>
          </a:graphicData>
        </a:graphic>
      </p:graphicFrame>
    </p:spTree>
    <p:extLst>
      <p:ext uri="{BB962C8B-B14F-4D97-AF65-F5344CB8AC3E}">
        <p14:creationId xmlns:p14="http://schemas.microsoft.com/office/powerpoint/2010/main" val="318326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B5B-B0C6-421F-830F-221E203BEDFA}"/>
              </a:ext>
            </a:extLst>
          </p:cNvPr>
          <p:cNvSpPr>
            <a:spLocks noGrp="1"/>
          </p:cNvSpPr>
          <p:nvPr>
            <p:ph type="title"/>
          </p:nvPr>
        </p:nvSpPr>
        <p:spPr/>
        <p:txBody>
          <a:bodyPr>
            <a:normAutofit fontScale="90000"/>
          </a:bodyPr>
          <a:lstStyle/>
          <a:p>
            <a:r>
              <a:rPr lang="en-US" dirty="0"/>
              <a:t>LEAVER-REASON-CODE (C162-A) code table</a:t>
            </a:r>
          </a:p>
        </p:txBody>
      </p:sp>
      <p:sp>
        <p:nvSpPr>
          <p:cNvPr id="3" name="Content Placeholder 2">
            <a:extLst>
              <a:ext uri="{FF2B5EF4-FFF2-40B4-BE49-F238E27FC236}">
                <a16:creationId xmlns:a16="http://schemas.microsoft.com/office/drawing/2014/main" id="{5303352C-8CFD-47AF-8E32-11B6335CC0CF}"/>
              </a:ext>
            </a:extLst>
          </p:cNvPr>
          <p:cNvSpPr>
            <a:spLocks noGrp="1"/>
          </p:cNvSpPr>
          <p:nvPr>
            <p:ph idx="1"/>
          </p:nvPr>
        </p:nvSpPr>
        <p:spPr/>
        <p:txBody>
          <a:bodyPr/>
          <a:lstStyle/>
          <a:p>
            <a:r>
              <a:rPr lang="en-US" dirty="0"/>
              <a:t>Two new codes will be added to the LEAVER-REASON-CODE (C162-A) code table as follows:</a:t>
            </a:r>
          </a:p>
          <a:p>
            <a:endParaRPr lang="en-US" dirty="0"/>
          </a:p>
        </p:txBody>
      </p:sp>
      <p:graphicFrame>
        <p:nvGraphicFramePr>
          <p:cNvPr id="6" name="Table 5">
            <a:extLst>
              <a:ext uri="{FF2B5EF4-FFF2-40B4-BE49-F238E27FC236}">
                <a16:creationId xmlns:a16="http://schemas.microsoft.com/office/drawing/2014/main" id="{70978DC2-A664-49DA-80A3-DA2A295F3079}"/>
              </a:ext>
            </a:extLst>
          </p:cNvPr>
          <p:cNvGraphicFramePr>
            <a:graphicFrameLocks noGrp="1"/>
          </p:cNvGraphicFramePr>
          <p:nvPr>
            <p:extLst>
              <p:ext uri="{D42A27DB-BD31-4B8C-83A1-F6EECF244321}">
                <p14:modId xmlns:p14="http://schemas.microsoft.com/office/powerpoint/2010/main" val="4158280587"/>
              </p:ext>
            </p:extLst>
          </p:nvPr>
        </p:nvGraphicFramePr>
        <p:xfrm>
          <a:off x="976731" y="2554979"/>
          <a:ext cx="7190537" cy="1529080"/>
        </p:xfrm>
        <a:graphic>
          <a:graphicData uri="http://schemas.openxmlformats.org/drawingml/2006/table">
            <a:tbl>
              <a:tblPr firstRow="1" firstCol="1" bandRow="1">
                <a:tableStyleId>{5C22544A-7EE6-4342-B048-85BDC9FD1C3A}</a:tableStyleId>
              </a:tblPr>
              <a:tblGrid>
                <a:gridCol w="684813">
                  <a:extLst>
                    <a:ext uri="{9D8B030D-6E8A-4147-A177-3AD203B41FA5}">
                      <a16:colId xmlns:a16="http://schemas.microsoft.com/office/drawing/2014/main" val="2647051006"/>
                    </a:ext>
                  </a:extLst>
                </a:gridCol>
                <a:gridCol w="2191402">
                  <a:extLst>
                    <a:ext uri="{9D8B030D-6E8A-4147-A177-3AD203B41FA5}">
                      <a16:colId xmlns:a16="http://schemas.microsoft.com/office/drawing/2014/main" val="4266769455"/>
                    </a:ext>
                  </a:extLst>
                </a:gridCol>
                <a:gridCol w="2191402">
                  <a:extLst>
                    <a:ext uri="{9D8B030D-6E8A-4147-A177-3AD203B41FA5}">
                      <a16:colId xmlns:a16="http://schemas.microsoft.com/office/drawing/2014/main" val="182354970"/>
                    </a:ext>
                  </a:extLst>
                </a:gridCol>
                <a:gridCol w="1095701">
                  <a:extLst>
                    <a:ext uri="{9D8B030D-6E8A-4147-A177-3AD203B41FA5}">
                      <a16:colId xmlns:a16="http://schemas.microsoft.com/office/drawing/2014/main" val="4225762470"/>
                    </a:ext>
                  </a:extLst>
                </a:gridCol>
                <a:gridCol w="1027219">
                  <a:extLst>
                    <a:ext uri="{9D8B030D-6E8A-4147-A177-3AD203B41FA5}">
                      <a16:colId xmlns:a16="http://schemas.microsoft.com/office/drawing/2014/main" val="3708193176"/>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45826"/>
                  </a:ext>
                </a:extLst>
              </a:tr>
              <a:tr h="222250">
                <a:tc>
                  <a:txBody>
                    <a:bodyPr/>
                    <a:lstStyle/>
                    <a:p>
                      <a:pPr marL="0" marR="0">
                        <a:spcBef>
                          <a:spcPts val="0"/>
                        </a:spcBef>
                        <a:spcAft>
                          <a:spcPts val="0"/>
                        </a:spcAft>
                      </a:pPr>
                      <a:r>
                        <a:rPr lang="en-US" sz="1400" dirty="0">
                          <a:effectLst/>
                        </a:rPr>
                        <a:t>C162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LEAVER-REASON-CODE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TX-LeaverReasonCodeType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3/2/1998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775599"/>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0485935"/>
                  </a:ext>
                </a:extLst>
              </a:tr>
              <a:tr h="222250">
                <a:tc>
                  <a:txBody>
                    <a:bodyPr/>
                    <a:lstStyle/>
                    <a:p>
                      <a:pPr marL="0" marR="0" algn="ctr">
                        <a:spcBef>
                          <a:spcPts val="0"/>
                        </a:spcBef>
                        <a:spcAft>
                          <a:spcPts val="0"/>
                        </a:spcAft>
                      </a:pPr>
                      <a:r>
                        <a:rPr lang="en-US" sz="1400" dirty="0">
                          <a:effectLst/>
                        </a:rPr>
                        <a:t>08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Pregnancy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574388"/>
                  </a:ext>
                </a:extLst>
              </a:tr>
              <a:tr h="222250">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Injury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187553"/>
                  </a:ext>
                </a:extLst>
              </a:tr>
            </a:tbl>
          </a:graphicData>
        </a:graphic>
      </p:graphicFrame>
    </p:spTree>
    <p:extLst>
      <p:ext uri="{BB962C8B-B14F-4D97-AF65-F5344CB8AC3E}">
        <p14:creationId xmlns:p14="http://schemas.microsoft.com/office/powerpoint/2010/main" val="257232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3526550"/>
            <a:ext cx="7877177" cy="50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111002"/>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43694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09550" y="1066800"/>
            <a:ext cx="6572250" cy="5425440"/>
          </a:xfrm>
        </p:spPr>
        <p:txBody>
          <a:bodyPr>
            <a:normAutofit fontScale="92500" lnSpcReduction="10000"/>
          </a:bodyPr>
          <a:lstStyle/>
          <a:p>
            <a:r>
              <a:rPr lang="en-US" dirty="0"/>
              <a:t>The Data Reporting Compliance Unit (DRCU) recently completed its review of 2018 Leaver Records Data Validation Compliance Review submissions.</a:t>
            </a:r>
          </a:p>
          <a:p>
            <a:pPr marL="0" indent="0">
              <a:buNone/>
            </a:pPr>
            <a:endParaRPr lang="en-US" sz="200" dirty="0"/>
          </a:p>
          <a:p>
            <a:r>
              <a:rPr lang="en-US" dirty="0"/>
              <a:t>Based on that review, 42 LEAs were assigned corrective action plans (CAPs).</a:t>
            </a:r>
          </a:p>
          <a:p>
            <a:pPr marL="0" indent="0">
              <a:buNone/>
            </a:pPr>
            <a:endParaRPr lang="en-US" sz="200" dirty="0"/>
          </a:p>
          <a:p>
            <a:r>
              <a:rPr lang="en-US" dirty="0"/>
              <a:t>Only LEAs that failed to submit compliance reviews according to instructions given in a To the Administrator Addressed letter published on February 28, 2019 were assigned CAPs for the first year.</a:t>
            </a:r>
          </a:p>
          <a:p>
            <a:pPr marL="0" indent="0">
              <a:buNone/>
            </a:pPr>
            <a:endParaRPr lang="en-US" sz="200" dirty="0"/>
          </a:p>
          <a:p>
            <a:r>
              <a:rPr lang="en-US" dirty="0"/>
              <a:t>LEAs need your guidance in addition to ESC Performance-Based Monitoring (PBM) contact guidance.</a:t>
            </a:r>
          </a:p>
        </p:txBody>
      </p:sp>
      <p:graphicFrame>
        <p:nvGraphicFramePr>
          <p:cNvPr id="6" name="Content Placeholder 6">
            <a:extLst>
              <a:ext uri="{FF2B5EF4-FFF2-40B4-BE49-F238E27FC236}">
                <a16:creationId xmlns:a16="http://schemas.microsoft.com/office/drawing/2014/main" id="{7B0AAFBE-44DC-4C5E-B128-B139ED94E428}"/>
              </a:ext>
            </a:extLst>
          </p:cNvPr>
          <p:cNvGraphicFramePr>
            <a:graphicFrameLocks/>
          </p:cNvGraphicFramePr>
          <p:nvPr/>
        </p:nvGraphicFramePr>
        <p:xfrm>
          <a:off x="6934200" y="975360"/>
          <a:ext cx="2057400" cy="54254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3494901603"/>
                    </a:ext>
                  </a:extLst>
                </a:gridCol>
                <a:gridCol w="1143000">
                  <a:extLst>
                    <a:ext uri="{9D8B030D-6E8A-4147-A177-3AD203B41FA5}">
                      <a16:colId xmlns:a16="http://schemas.microsoft.com/office/drawing/2014/main" val="3044144766"/>
                    </a:ext>
                  </a:extLst>
                </a:gridCol>
              </a:tblGrid>
              <a:tr h="304800">
                <a:tc gridSpan="2">
                  <a:txBody>
                    <a:bodyPr/>
                    <a:lstStyle/>
                    <a:p>
                      <a:r>
                        <a:rPr lang="en-US" sz="1200" dirty="0"/>
                        <a:t>CAP Assignments by Region</a:t>
                      </a:r>
                    </a:p>
                  </a:txBody>
                  <a:tcPr/>
                </a:tc>
                <a:tc hMerge="1">
                  <a:txBody>
                    <a:bodyPr/>
                    <a:lstStyle/>
                    <a:p>
                      <a:endParaRPr lang="en-US" dirty="0"/>
                    </a:p>
                  </a:txBody>
                  <a:tcPr/>
                </a:tc>
                <a:extLst>
                  <a:ext uri="{0D108BD9-81ED-4DB2-BD59-A6C34878D82A}">
                    <a16:rowId xmlns:a16="http://schemas.microsoft.com/office/drawing/2014/main" val="945061197"/>
                  </a:ext>
                </a:extLst>
              </a:tr>
              <a:tr h="223982">
                <a:tc>
                  <a:txBody>
                    <a:bodyPr/>
                    <a:lstStyle/>
                    <a:p>
                      <a:pPr>
                        <a:spcBef>
                          <a:spcPts val="600"/>
                        </a:spcBef>
                        <a:spcAft>
                          <a:spcPts val="600"/>
                        </a:spcAft>
                      </a:pPr>
                      <a:r>
                        <a:rPr lang="en-US" sz="1000" b="1" dirty="0"/>
                        <a:t>Region</a:t>
                      </a:r>
                    </a:p>
                  </a:txBody>
                  <a:tcPr/>
                </a:tc>
                <a:tc>
                  <a:txBody>
                    <a:bodyPr/>
                    <a:lstStyle/>
                    <a:p>
                      <a:pPr marL="0" indent="0" algn="l"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LEA Count</a:t>
                      </a:r>
                    </a:p>
                  </a:txBody>
                  <a:tcPr/>
                </a:tc>
                <a:extLst>
                  <a:ext uri="{0D108BD9-81ED-4DB2-BD59-A6C34878D82A}">
                    <a16:rowId xmlns:a16="http://schemas.microsoft.com/office/drawing/2014/main" val="470753568"/>
                  </a:ext>
                </a:extLst>
              </a:tr>
              <a:tr h="208742">
                <a:tc>
                  <a:txBody>
                    <a:bodyPr/>
                    <a:lstStyle/>
                    <a:p>
                      <a:pPr>
                        <a:spcBef>
                          <a:spcPts val="600"/>
                        </a:spcBef>
                        <a:spcAft>
                          <a:spcPts val="600"/>
                        </a:spcAft>
                      </a:pPr>
                      <a:r>
                        <a:rPr lang="en-US" sz="1000" dirty="0"/>
                        <a:t>01</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3308547975"/>
                  </a:ext>
                </a:extLst>
              </a:tr>
              <a:tr h="211939">
                <a:tc>
                  <a:txBody>
                    <a:bodyPr/>
                    <a:lstStyle/>
                    <a:p>
                      <a:pPr>
                        <a:spcBef>
                          <a:spcPts val="600"/>
                        </a:spcBef>
                        <a:spcAft>
                          <a:spcPts val="600"/>
                        </a:spcAft>
                      </a:pPr>
                      <a:r>
                        <a:rPr lang="en-US" sz="1000" dirty="0"/>
                        <a:t>02</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6</a:t>
                      </a:r>
                    </a:p>
                  </a:txBody>
                  <a:tcPr/>
                </a:tc>
                <a:extLst>
                  <a:ext uri="{0D108BD9-81ED-4DB2-BD59-A6C34878D82A}">
                    <a16:rowId xmlns:a16="http://schemas.microsoft.com/office/drawing/2014/main" val="373289730"/>
                  </a:ext>
                </a:extLst>
              </a:tr>
              <a:tr h="178262">
                <a:tc>
                  <a:txBody>
                    <a:bodyPr/>
                    <a:lstStyle/>
                    <a:p>
                      <a:pPr>
                        <a:spcBef>
                          <a:spcPts val="600"/>
                        </a:spcBef>
                        <a:spcAft>
                          <a:spcPts val="600"/>
                        </a:spcAft>
                      </a:pPr>
                      <a:r>
                        <a:rPr lang="en-US" sz="1000" dirty="0"/>
                        <a:t>03</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853623951"/>
                  </a:ext>
                </a:extLst>
              </a:tr>
              <a:tr h="239222">
                <a:tc>
                  <a:txBody>
                    <a:bodyPr/>
                    <a:lstStyle/>
                    <a:p>
                      <a:pPr>
                        <a:spcBef>
                          <a:spcPts val="600"/>
                        </a:spcBef>
                        <a:spcAft>
                          <a:spcPts val="600"/>
                        </a:spcAft>
                      </a:pPr>
                      <a:r>
                        <a:rPr lang="en-US" sz="1000" dirty="0"/>
                        <a:t>04</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3</a:t>
                      </a:r>
                    </a:p>
                  </a:txBody>
                  <a:tcPr/>
                </a:tc>
                <a:extLst>
                  <a:ext uri="{0D108BD9-81ED-4DB2-BD59-A6C34878D82A}">
                    <a16:rowId xmlns:a16="http://schemas.microsoft.com/office/drawing/2014/main" val="3288599480"/>
                  </a:ext>
                </a:extLst>
              </a:tr>
              <a:tr h="223982">
                <a:tc>
                  <a:txBody>
                    <a:bodyPr/>
                    <a:lstStyle/>
                    <a:p>
                      <a:pPr>
                        <a:spcBef>
                          <a:spcPts val="600"/>
                        </a:spcBef>
                        <a:spcAft>
                          <a:spcPts val="600"/>
                        </a:spcAft>
                      </a:pPr>
                      <a:r>
                        <a:rPr lang="en-US" sz="1000" dirty="0"/>
                        <a:t>05</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5</a:t>
                      </a:r>
                    </a:p>
                  </a:txBody>
                  <a:tcPr/>
                </a:tc>
                <a:extLst>
                  <a:ext uri="{0D108BD9-81ED-4DB2-BD59-A6C34878D82A}">
                    <a16:rowId xmlns:a16="http://schemas.microsoft.com/office/drawing/2014/main" val="3077004739"/>
                  </a:ext>
                </a:extLst>
              </a:tr>
              <a:tr h="208742">
                <a:tc>
                  <a:txBody>
                    <a:bodyPr/>
                    <a:lstStyle/>
                    <a:p>
                      <a:pPr>
                        <a:spcBef>
                          <a:spcPts val="600"/>
                        </a:spcBef>
                        <a:spcAft>
                          <a:spcPts val="600"/>
                        </a:spcAft>
                      </a:pPr>
                      <a:r>
                        <a:rPr lang="en-US" sz="1000" dirty="0"/>
                        <a:t>06</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1179334953"/>
                  </a:ext>
                </a:extLst>
              </a:tr>
              <a:tr h="193502">
                <a:tc>
                  <a:txBody>
                    <a:bodyPr/>
                    <a:lstStyle/>
                    <a:p>
                      <a:pPr>
                        <a:spcBef>
                          <a:spcPts val="600"/>
                        </a:spcBef>
                        <a:spcAft>
                          <a:spcPts val="600"/>
                        </a:spcAft>
                      </a:pPr>
                      <a:r>
                        <a:rPr lang="en-US" sz="1000" dirty="0"/>
                        <a:t>07</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464713162"/>
                  </a:ext>
                </a:extLst>
              </a:tr>
              <a:tr h="178262">
                <a:tc>
                  <a:txBody>
                    <a:bodyPr/>
                    <a:lstStyle/>
                    <a:p>
                      <a:pPr>
                        <a:spcBef>
                          <a:spcPts val="600"/>
                        </a:spcBef>
                        <a:spcAft>
                          <a:spcPts val="600"/>
                        </a:spcAft>
                      </a:pPr>
                      <a:r>
                        <a:rPr lang="en-US" sz="1000" dirty="0"/>
                        <a:t>08</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937411049"/>
                  </a:ext>
                </a:extLst>
              </a:tr>
              <a:tr h="239222">
                <a:tc>
                  <a:txBody>
                    <a:bodyPr/>
                    <a:lstStyle/>
                    <a:p>
                      <a:pPr>
                        <a:spcBef>
                          <a:spcPts val="600"/>
                        </a:spcBef>
                        <a:spcAft>
                          <a:spcPts val="600"/>
                        </a:spcAft>
                      </a:pPr>
                      <a:r>
                        <a:rPr lang="en-US" sz="1000" dirty="0"/>
                        <a:t>09</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3915208967"/>
                  </a:ext>
                </a:extLst>
              </a:tr>
              <a:tr h="223982">
                <a:tc>
                  <a:txBody>
                    <a:bodyPr/>
                    <a:lstStyle/>
                    <a:p>
                      <a:pPr>
                        <a:spcBef>
                          <a:spcPts val="600"/>
                        </a:spcBef>
                        <a:spcAft>
                          <a:spcPts val="600"/>
                        </a:spcAft>
                      </a:pPr>
                      <a:r>
                        <a:rPr lang="en-US" sz="1000" dirty="0"/>
                        <a:t>10</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15</a:t>
                      </a:r>
                    </a:p>
                  </a:txBody>
                  <a:tcPr/>
                </a:tc>
                <a:extLst>
                  <a:ext uri="{0D108BD9-81ED-4DB2-BD59-A6C34878D82A}">
                    <a16:rowId xmlns:a16="http://schemas.microsoft.com/office/drawing/2014/main" val="2820239851"/>
                  </a:ext>
                </a:extLst>
              </a:tr>
              <a:tr h="208742">
                <a:tc>
                  <a:txBody>
                    <a:bodyPr/>
                    <a:lstStyle/>
                    <a:p>
                      <a:pPr>
                        <a:spcBef>
                          <a:spcPts val="600"/>
                        </a:spcBef>
                        <a:spcAft>
                          <a:spcPts val="600"/>
                        </a:spcAft>
                      </a:pPr>
                      <a:r>
                        <a:rPr lang="en-US" sz="1000" dirty="0"/>
                        <a:t>11</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987085828"/>
                  </a:ext>
                </a:extLst>
              </a:tr>
              <a:tr h="193502">
                <a:tc>
                  <a:txBody>
                    <a:bodyPr/>
                    <a:lstStyle/>
                    <a:p>
                      <a:pPr>
                        <a:spcBef>
                          <a:spcPts val="600"/>
                        </a:spcBef>
                        <a:spcAft>
                          <a:spcPts val="600"/>
                        </a:spcAft>
                      </a:pPr>
                      <a:r>
                        <a:rPr lang="en-US" sz="1000" dirty="0"/>
                        <a:t>12</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2</a:t>
                      </a:r>
                    </a:p>
                  </a:txBody>
                  <a:tcPr/>
                </a:tc>
                <a:extLst>
                  <a:ext uri="{0D108BD9-81ED-4DB2-BD59-A6C34878D82A}">
                    <a16:rowId xmlns:a16="http://schemas.microsoft.com/office/drawing/2014/main" val="3843211166"/>
                  </a:ext>
                </a:extLst>
              </a:tr>
              <a:tr h="178262">
                <a:tc>
                  <a:txBody>
                    <a:bodyPr/>
                    <a:lstStyle/>
                    <a:p>
                      <a:pPr>
                        <a:spcBef>
                          <a:spcPts val="600"/>
                        </a:spcBef>
                        <a:spcAft>
                          <a:spcPts val="600"/>
                        </a:spcAft>
                      </a:pPr>
                      <a:r>
                        <a:rPr lang="en-US" sz="1000" dirty="0"/>
                        <a:t>13</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3</a:t>
                      </a:r>
                    </a:p>
                  </a:txBody>
                  <a:tcPr/>
                </a:tc>
                <a:extLst>
                  <a:ext uri="{0D108BD9-81ED-4DB2-BD59-A6C34878D82A}">
                    <a16:rowId xmlns:a16="http://schemas.microsoft.com/office/drawing/2014/main" val="1449725482"/>
                  </a:ext>
                </a:extLst>
              </a:tr>
              <a:tr h="163022">
                <a:tc>
                  <a:txBody>
                    <a:bodyPr/>
                    <a:lstStyle/>
                    <a:p>
                      <a:pPr>
                        <a:spcBef>
                          <a:spcPts val="600"/>
                        </a:spcBef>
                        <a:spcAft>
                          <a:spcPts val="600"/>
                        </a:spcAft>
                      </a:pPr>
                      <a:r>
                        <a:rPr lang="en-US" sz="1000" dirty="0"/>
                        <a:t>14</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617254663"/>
                  </a:ext>
                </a:extLst>
              </a:tr>
              <a:tr h="147782">
                <a:tc>
                  <a:txBody>
                    <a:bodyPr/>
                    <a:lstStyle/>
                    <a:p>
                      <a:pPr>
                        <a:spcBef>
                          <a:spcPts val="600"/>
                        </a:spcBef>
                        <a:spcAft>
                          <a:spcPts val="600"/>
                        </a:spcAft>
                      </a:pPr>
                      <a:r>
                        <a:rPr lang="en-US" sz="1000" dirty="0"/>
                        <a:t>15</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674624113"/>
                  </a:ext>
                </a:extLst>
              </a:tr>
              <a:tr h="208742">
                <a:tc>
                  <a:txBody>
                    <a:bodyPr/>
                    <a:lstStyle/>
                    <a:p>
                      <a:pPr>
                        <a:spcBef>
                          <a:spcPts val="600"/>
                        </a:spcBef>
                        <a:spcAft>
                          <a:spcPts val="600"/>
                        </a:spcAft>
                      </a:pPr>
                      <a:r>
                        <a:rPr lang="en-US" sz="1000" dirty="0"/>
                        <a:t>16</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3736404721"/>
                  </a:ext>
                </a:extLst>
              </a:tr>
              <a:tr h="117302">
                <a:tc>
                  <a:txBody>
                    <a:bodyPr/>
                    <a:lstStyle/>
                    <a:p>
                      <a:pPr>
                        <a:spcBef>
                          <a:spcPts val="600"/>
                        </a:spcBef>
                        <a:spcAft>
                          <a:spcPts val="600"/>
                        </a:spcAft>
                      </a:pPr>
                      <a:r>
                        <a:rPr lang="en-US" sz="1000" dirty="0"/>
                        <a:t>17</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1448395532"/>
                  </a:ext>
                </a:extLst>
              </a:tr>
              <a:tr h="178262">
                <a:tc>
                  <a:txBody>
                    <a:bodyPr/>
                    <a:lstStyle/>
                    <a:p>
                      <a:pPr>
                        <a:spcBef>
                          <a:spcPts val="600"/>
                        </a:spcBef>
                        <a:spcAft>
                          <a:spcPts val="600"/>
                        </a:spcAft>
                      </a:pPr>
                      <a:r>
                        <a:rPr lang="en-US" sz="1000" dirty="0"/>
                        <a:t>18</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714771130"/>
                  </a:ext>
                </a:extLst>
              </a:tr>
              <a:tr h="163022">
                <a:tc>
                  <a:txBody>
                    <a:bodyPr/>
                    <a:lstStyle/>
                    <a:p>
                      <a:pPr>
                        <a:spcBef>
                          <a:spcPts val="600"/>
                        </a:spcBef>
                        <a:spcAft>
                          <a:spcPts val="600"/>
                        </a:spcAft>
                      </a:pPr>
                      <a:r>
                        <a:rPr lang="en-US" sz="1000" dirty="0"/>
                        <a:t>19</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1880258983"/>
                  </a:ext>
                </a:extLst>
              </a:tr>
              <a:tr h="147782">
                <a:tc>
                  <a:txBody>
                    <a:bodyPr/>
                    <a:lstStyle/>
                    <a:p>
                      <a:pPr>
                        <a:spcBef>
                          <a:spcPts val="600"/>
                        </a:spcBef>
                        <a:spcAft>
                          <a:spcPts val="600"/>
                        </a:spcAft>
                      </a:pPr>
                      <a:r>
                        <a:rPr lang="en-US" sz="1000" dirty="0"/>
                        <a:t>20</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5</a:t>
                      </a:r>
                    </a:p>
                  </a:txBody>
                  <a:tcPr/>
                </a:tc>
                <a:extLst>
                  <a:ext uri="{0D108BD9-81ED-4DB2-BD59-A6C34878D82A}">
                    <a16:rowId xmlns:a16="http://schemas.microsoft.com/office/drawing/2014/main" val="1398450729"/>
                  </a:ext>
                </a:extLst>
              </a:tr>
            </a:tbl>
          </a:graphicData>
        </a:graphic>
      </p:graphicFrame>
    </p:spTree>
    <p:extLst>
      <p:ext uri="{BB962C8B-B14F-4D97-AF65-F5344CB8AC3E}">
        <p14:creationId xmlns:p14="http://schemas.microsoft.com/office/powerpoint/2010/main" val="415446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5255030"/>
          </a:xfrm>
        </p:spPr>
        <p:txBody>
          <a:bodyPr>
            <a:normAutofit fontScale="62500" lnSpcReduction="20000"/>
          </a:bodyPr>
          <a:lstStyle/>
          <a:p>
            <a:r>
              <a:rPr lang="en-US" dirty="0"/>
              <a:t>Documentation supporting the use of a leaver reason code must exist in the district at the time the leaver data are submitted, i.e., no later than the PEIMS Submission 1 January resubmission date.</a:t>
            </a:r>
          </a:p>
          <a:p>
            <a:pPr marL="0" indent="0">
              <a:buNone/>
            </a:pPr>
            <a:endParaRPr lang="en-US" sz="300" dirty="0"/>
          </a:p>
          <a:p>
            <a:r>
              <a:rPr lang="en-US" dirty="0"/>
              <a:t>Leaver Reason Code 24 versus 87</a:t>
            </a:r>
          </a:p>
          <a:p>
            <a:pPr lvl="1"/>
            <a:r>
              <a:rPr lang="en-US" dirty="0"/>
              <a:t>24: Student entered college and is working towards as Associate’s or Bachelor’s degree</a:t>
            </a:r>
          </a:p>
          <a:p>
            <a:pPr marL="1257300" lvl="2"/>
            <a:r>
              <a:rPr lang="en-US" dirty="0"/>
              <a:t>Student is enrolled full-time (at least 9 credit hours per semester)</a:t>
            </a:r>
          </a:p>
          <a:p>
            <a:pPr marL="1257300" lvl="2"/>
            <a:r>
              <a:rPr lang="en-US" dirty="0"/>
              <a:t>Also for a student that entered dual-credit program, such as the Texas Academy of Mathematics and Science at the University of North Texas</a:t>
            </a:r>
          </a:p>
          <a:p>
            <a:pPr lvl="1"/>
            <a:r>
              <a:rPr lang="en-US" dirty="0"/>
              <a:t>87: Student withdrew from/left school to enroll in the Texas Tech University ISD High School Diploma Program or the University of Texas Austin High School Diploma Program</a:t>
            </a:r>
          </a:p>
          <a:p>
            <a:pPr marL="457200" lvl="1" indent="0">
              <a:buNone/>
            </a:pPr>
            <a:endParaRPr lang="en-US" sz="300" dirty="0"/>
          </a:p>
          <a:p>
            <a:r>
              <a:rPr lang="en-US" dirty="0"/>
              <a:t>Leaver Reason Code 60, Student is home schooled</a:t>
            </a:r>
          </a:p>
          <a:p>
            <a:pPr lvl="1"/>
            <a:r>
              <a:rPr lang="en-US" dirty="0"/>
              <a:t>Per federal requirement, it is </a:t>
            </a:r>
            <a:r>
              <a:rPr lang="en-US" u="sng" dirty="0"/>
              <a:t>not</a:t>
            </a:r>
            <a:r>
              <a:rPr lang="en-US" dirty="0"/>
              <a:t> permissible for a district to document that, at the time of withdrawal, the student intended to be home schooled.</a:t>
            </a:r>
          </a:p>
          <a:p>
            <a:pPr marL="457200" lvl="1" indent="0">
              <a:buNone/>
            </a:pPr>
            <a:endParaRPr lang="en-US" sz="300" dirty="0"/>
          </a:p>
          <a:p>
            <a:r>
              <a:rPr lang="en-US" dirty="0"/>
              <a:t>Leaver Reason Code 60 versus 81 and 82</a:t>
            </a:r>
          </a:p>
          <a:p>
            <a:pPr lvl="1"/>
            <a:r>
              <a:rPr lang="en-US" dirty="0"/>
              <a:t>81: Student enrolled in a private school in Texas</a:t>
            </a:r>
          </a:p>
          <a:p>
            <a:pPr lvl="1"/>
            <a:r>
              <a:rPr lang="en-US" dirty="0"/>
              <a:t>82: Student enrolled in a public or private school outside of Texas</a:t>
            </a:r>
          </a:p>
          <a:p>
            <a:pPr lvl="1"/>
            <a:r>
              <a:rPr lang="en-US" dirty="0"/>
              <a:t>Some confusion seems to stem from certain language on transcript request forms, etc., such as the words private school, nontraditional, secondary education, or even a physical address outside of Texas on certain communication.</a:t>
            </a:r>
          </a:p>
          <a:p>
            <a:pPr lvl="1"/>
            <a:r>
              <a:rPr lang="en-US" dirty="0"/>
              <a:t>LEAs should use leaver reason code 60 if an organization does not offer instruction or have a facility, and seems to exist only within the authority of homeschooling.</a:t>
            </a:r>
          </a:p>
          <a:p>
            <a:pPr lvl="1"/>
            <a:r>
              <a:rPr lang="en-US" dirty="0"/>
              <a:t>In these situations, LEAs must still obtain the proper documentation to support using leaver reason code 60 as outlined in Appendix D.</a:t>
            </a:r>
          </a:p>
        </p:txBody>
      </p:sp>
    </p:spTree>
    <p:extLst>
      <p:ext uri="{BB962C8B-B14F-4D97-AF65-F5344CB8AC3E}">
        <p14:creationId xmlns:p14="http://schemas.microsoft.com/office/powerpoint/2010/main" val="122533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7318757" cy="793820"/>
          </a:xfrm>
        </p:spPr>
        <p:txBody>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5255030"/>
          </a:xfrm>
        </p:spPr>
        <p:txBody>
          <a:bodyPr>
            <a:normAutofit fontScale="62500" lnSpcReduction="20000"/>
          </a:bodyPr>
          <a:lstStyle/>
          <a:p>
            <a:r>
              <a:rPr lang="en-US" dirty="0"/>
              <a:t>Leaver Reason Code 78: Student was expelled under the provisions of TEC §37.007 and cannot return to school</a:t>
            </a:r>
          </a:p>
          <a:p>
            <a:pPr lvl="1"/>
            <a:r>
              <a:rPr lang="en-US" dirty="0"/>
              <a:t>If a charter school expels a student for a reason outlined in TEC §37.007, the LEA may use this code even though charters are not required to follow TEC §37.007.</a:t>
            </a:r>
          </a:p>
          <a:p>
            <a:pPr lvl="1"/>
            <a:r>
              <a:rPr lang="en-US" dirty="0"/>
              <a:t>If a student is expelled by a charter for a reason other than those outlined in TEC §37.007, the LEA should use leaver reason code 98.</a:t>
            </a:r>
          </a:p>
          <a:p>
            <a:pPr marL="457200" lvl="1" indent="0">
              <a:buNone/>
            </a:pPr>
            <a:endParaRPr lang="en-US" sz="300" dirty="0"/>
          </a:p>
          <a:p>
            <a:r>
              <a:rPr lang="en-US" dirty="0"/>
              <a:t>Leaver Reason Code 83: Student was attending and was withdrawn from school by the district when the district discovered that the student was not entitled to enrollment in the district because a) the student with not a resident of the district, b) was not entitled under other provisions of TEC §25.001 or as a transfer student, or c) was not entitled to public school enrollment under TEC §38.001 or a corresponding rule of the Texas Department of State Health Services because the student was not immunized.</a:t>
            </a:r>
          </a:p>
          <a:p>
            <a:pPr lvl="1"/>
            <a:r>
              <a:rPr lang="en-US" dirty="0"/>
              <a:t>Documentation Requirement – All district actions to withdraw a student must be documented or the documentation for use of this leaver reason code may be considered insufficient.</a:t>
            </a:r>
          </a:p>
          <a:p>
            <a:pPr marL="457200" lvl="1" indent="0">
              <a:buNone/>
            </a:pPr>
            <a:endParaRPr lang="en-US" sz="300" dirty="0"/>
          </a:p>
          <a:p>
            <a:r>
              <a:rPr lang="en-US" dirty="0"/>
              <a:t>Leaver Reason Code 89: Student is incarcerated in a state jail or federal penitentiary as an adult or as a person certified to stand trial as an adult.</a:t>
            </a:r>
          </a:p>
          <a:p>
            <a:pPr marL="0" indent="0">
              <a:buNone/>
            </a:pPr>
            <a:endParaRPr lang="en-US" sz="300" dirty="0"/>
          </a:p>
          <a:p>
            <a:r>
              <a:rPr lang="en-US" dirty="0"/>
              <a:t>Leaver Reason Code 98: Other (reason unknown or not listed above)</a:t>
            </a:r>
          </a:p>
          <a:p>
            <a:pPr lvl="1"/>
            <a:r>
              <a:rPr lang="en-US" dirty="0"/>
              <a:t>This code is used for students who are withdrawn by the school district after a period of time because they have quit attending school and their reason for leaving is not known.</a:t>
            </a:r>
          </a:p>
          <a:p>
            <a:pPr lvl="1"/>
            <a:r>
              <a:rPr lang="en-US" dirty="0"/>
              <a:t>It is also used for students who withdrew from/left school for reasons not listed.</a:t>
            </a:r>
          </a:p>
        </p:txBody>
      </p:sp>
    </p:spTree>
    <p:extLst>
      <p:ext uri="{BB962C8B-B14F-4D97-AF65-F5344CB8AC3E}">
        <p14:creationId xmlns:p14="http://schemas.microsoft.com/office/powerpoint/2010/main" val="57494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a:xfrm>
            <a:off x="268942" y="96177"/>
            <a:ext cx="7886700" cy="793820"/>
          </a:xfrm>
        </p:spPr>
        <p:txBody>
          <a:bodyPr>
            <a:noAutofit/>
          </a:bodyPr>
          <a:lstStyle/>
          <a:p>
            <a:r>
              <a:rPr lang="en-US" sz="3600" dirty="0"/>
              <a:t>LEAVER RECORDS: LESSONS LEARNED -- Questions?</a:t>
            </a:r>
          </a:p>
        </p:txBody>
      </p:sp>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p:txBody>
          <a:bodyPr>
            <a:normAutofit/>
          </a:bodyPr>
          <a:lstStyle/>
          <a:p>
            <a:pPr marL="0" indent="0" algn="ctr">
              <a:spcBef>
                <a:spcPts val="1350"/>
              </a:spcBef>
              <a:buNone/>
            </a:pPr>
            <a:r>
              <a:rPr lang="en-US" sz="4000" b="1" spc="75" dirty="0">
                <a:solidFill>
                  <a:srgbClr val="008496"/>
                </a:solidFill>
              </a:rPr>
              <a:t>Data Reporting Compliance Unit</a:t>
            </a:r>
          </a:p>
          <a:p>
            <a:pPr marL="0" indent="0" algn="ctr">
              <a:spcBef>
                <a:spcPts val="1350"/>
              </a:spcBef>
              <a:buNone/>
            </a:pPr>
            <a:r>
              <a:rPr lang="en-US" sz="4000" b="1" spc="75" dirty="0">
                <a:solidFill>
                  <a:srgbClr val="008496"/>
                </a:solidFill>
                <a:hlinkClick r:id="rId2"/>
              </a:rPr>
              <a:t>DRCU@tea.texas.gov</a:t>
            </a:r>
            <a:endParaRPr lang="en-US" sz="4000" b="1" spc="75" dirty="0">
              <a:solidFill>
                <a:srgbClr val="008496"/>
              </a:solidFill>
            </a:endParaRPr>
          </a:p>
          <a:p>
            <a:pPr marL="0" indent="0" algn="ctr">
              <a:spcBef>
                <a:spcPts val="1350"/>
              </a:spcBef>
              <a:buNone/>
            </a:pPr>
            <a:r>
              <a:rPr lang="en-US" sz="4000" b="1" spc="75" dirty="0">
                <a:solidFill>
                  <a:srgbClr val="008496"/>
                </a:solidFill>
              </a:rPr>
              <a:t>512.463.5738</a:t>
            </a:r>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C7095D-9982-4D29-A6F1-CCB0D5BEEA40}" type="datetime1">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7/24/2019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rPr>
              <a:t>p | </a:t>
            </a:r>
            <a:fld id="{72973CF6-C3DE-4D08-87E3-37EC75F458AE}"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01574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normAutofit/>
          </a:bodyPr>
          <a:lstStyle/>
          <a:p>
            <a:r>
              <a:rPr lang="en-US" dirty="0"/>
              <a:t>Under </a:t>
            </a:r>
            <a:r>
              <a:rPr lang="en-US" dirty="0">
                <a:hlinkClick r:id="rId2"/>
              </a:rPr>
              <a:t>HB 3</a:t>
            </a:r>
            <a:r>
              <a:rPr lang="en-US" dirty="0"/>
              <a:t>, LEAs must annually certify that the LEA has established a program for gifted and talented students as required under TEC 29.124. </a:t>
            </a:r>
          </a:p>
          <a:p>
            <a:pPr marL="0" indent="0">
              <a:buNone/>
            </a:pPr>
            <a:endParaRPr lang="en-US" dirty="0"/>
          </a:p>
        </p:txBody>
      </p:sp>
      <p:sp>
        <p:nvSpPr>
          <p:cNvPr id="5" name="Title 4">
            <a:extLst>
              <a:ext uri="{FF2B5EF4-FFF2-40B4-BE49-F238E27FC236}">
                <a16:creationId xmlns:a16="http://schemas.microsoft.com/office/drawing/2014/main" id="{F936C531-15D9-4F56-85ED-60C4BBBAC25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80162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HB 3 – Section 2.018 (Excerpt)</a:t>
            </a:r>
          </a:p>
        </p:txBody>
      </p:sp>
      <p:graphicFrame>
        <p:nvGraphicFramePr>
          <p:cNvPr id="7" name="Content Placeholder 6">
            <a:extLst>
              <a:ext uri="{FF2B5EF4-FFF2-40B4-BE49-F238E27FC236}">
                <a16:creationId xmlns:a16="http://schemas.microsoft.com/office/drawing/2014/main" id="{2E14AAF6-90F6-45EE-836D-60647F8A0250}"/>
              </a:ext>
            </a:extLst>
          </p:cNvPr>
          <p:cNvGraphicFramePr>
            <a:graphicFrameLocks noGrp="1"/>
          </p:cNvGraphicFramePr>
          <p:nvPr>
            <p:ph idx="1"/>
          </p:nvPr>
        </p:nvGraphicFramePr>
        <p:xfrm>
          <a:off x="511521" y="984684"/>
          <a:ext cx="8120957" cy="8850384"/>
        </p:xfrm>
        <a:graphic>
          <a:graphicData uri="http://schemas.openxmlformats.org/drawingml/2006/table">
            <a:tbl>
              <a:tblPr firstRow="1" firstCol="1" bandRow="1"/>
              <a:tblGrid>
                <a:gridCol w="8120957">
                  <a:extLst>
                    <a:ext uri="{9D8B030D-6E8A-4147-A177-3AD203B41FA5}">
                      <a16:colId xmlns:a16="http://schemas.microsoft.com/office/drawing/2014/main" val="466123234"/>
                    </a:ext>
                  </a:extLst>
                </a:gridCol>
              </a:tblGrid>
              <a:tr h="2298642">
                <a:tc>
                  <a:txBody>
                    <a:bodyPr/>
                    <a:lstStyle/>
                    <a:p>
                      <a:r>
                        <a:rPr lang="en-US" sz="1800" kern="1200" dirty="0">
                          <a:solidFill>
                            <a:schemeClr val="tx1"/>
                          </a:solidFill>
                          <a:effectLst/>
                          <a:latin typeface="+mn-lt"/>
                          <a:ea typeface="+mn-ea"/>
                          <a:cs typeface="+mn-cs"/>
                        </a:rPr>
                        <a:t>SECTION 2.018.  Subchapter D, Chapter 29, Education Code, is  </a:t>
                      </a:r>
                    </a:p>
                    <a:p>
                      <a:r>
                        <a:rPr lang="en-US" sz="1800" kern="1200" dirty="0">
                          <a:solidFill>
                            <a:schemeClr val="tx1"/>
                          </a:solidFill>
                          <a:effectLst/>
                          <a:latin typeface="+mn-lt"/>
                          <a:ea typeface="+mn-ea"/>
                          <a:cs typeface="+mn-cs"/>
                        </a:rPr>
                        <a:t>   amended by adding Section 29.124 to read as follows: </a:t>
                      </a:r>
                    </a:p>
                    <a:p>
                      <a:r>
                        <a:rPr lang="en-US" sz="1800" kern="1200" dirty="0">
                          <a:solidFill>
                            <a:schemeClr val="tx1"/>
                          </a:solidFill>
                          <a:effectLst/>
                          <a:latin typeface="+mn-lt"/>
                          <a:ea typeface="+mn-ea"/>
                          <a:cs typeface="+mn-cs"/>
                        </a:rPr>
                        <a:t>          Sec. 29.124.  CERTIFICATION AND REPORTING REQUIRED. (a)   </a:t>
                      </a:r>
                    </a:p>
                    <a:p>
                      <a:r>
                        <a:rPr lang="en-US" sz="1800" kern="1200" dirty="0">
                          <a:solidFill>
                            <a:schemeClr val="tx1"/>
                          </a:solidFill>
                          <a:effectLst/>
                          <a:latin typeface="+mn-lt"/>
                          <a:ea typeface="+mn-ea"/>
                          <a:cs typeface="+mn-cs"/>
                        </a:rPr>
                        <a:t>   Each school district shall annually certify to the commissioner  </a:t>
                      </a:r>
                    </a:p>
                    <a:p>
                      <a:r>
                        <a:rPr lang="en-US" sz="1800" kern="1200" dirty="0">
                          <a:solidFill>
                            <a:schemeClr val="tx1"/>
                          </a:solidFill>
                          <a:effectLst/>
                          <a:latin typeface="+mn-lt"/>
                          <a:ea typeface="+mn-ea"/>
                          <a:cs typeface="+mn-cs"/>
                        </a:rPr>
                        <a:t>   that the district has established a program for gifted and talented  </a:t>
                      </a:r>
                    </a:p>
                    <a:p>
                      <a:r>
                        <a:rPr lang="en-US" sz="1800" kern="1200" dirty="0">
                          <a:solidFill>
                            <a:schemeClr val="tx1"/>
                          </a:solidFill>
                          <a:effectLst/>
                          <a:latin typeface="+mn-lt"/>
                          <a:ea typeface="+mn-ea"/>
                          <a:cs typeface="+mn-cs"/>
                        </a:rPr>
                        <a:t>   students as required by this subchapter and that the program is  </a:t>
                      </a:r>
                    </a:p>
                    <a:p>
                      <a:r>
                        <a:rPr lang="en-US" sz="1800" kern="1200" dirty="0">
                          <a:solidFill>
                            <a:schemeClr val="tx1"/>
                          </a:solidFill>
                          <a:effectLst/>
                          <a:latin typeface="+mn-lt"/>
                          <a:ea typeface="+mn-ea"/>
                          <a:cs typeface="+mn-cs"/>
                        </a:rPr>
                        <a:t>   consistent with the state plan developed under Section 29.123. </a:t>
                      </a:r>
                    </a:p>
                    <a:p>
                      <a:r>
                        <a:rPr lang="en-US" sz="1800" kern="1200" dirty="0">
                          <a:solidFill>
                            <a:schemeClr val="tx1"/>
                          </a:solidFill>
                          <a:effectLst/>
                          <a:latin typeface="+mn-lt"/>
                          <a:ea typeface="+mn-ea"/>
                          <a:cs typeface="+mn-cs"/>
                        </a:rPr>
                        <a:t>          (b)  If the commissioner determines that a school district  </a:t>
                      </a:r>
                    </a:p>
                    <a:p>
                      <a:r>
                        <a:rPr lang="en-US" sz="1800" kern="1200" dirty="0">
                          <a:solidFill>
                            <a:schemeClr val="tx1"/>
                          </a:solidFill>
                          <a:effectLst/>
                          <a:latin typeface="+mn-lt"/>
                          <a:ea typeface="+mn-ea"/>
                          <a:cs typeface="+mn-cs"/>
                        </a:rPr>
                        <a:t>   has failed to comply with Subsection (a) for a school year, the  </a:t>
                      </a:r>
                    </a:p>
                    <a:p>
                      <a:r>
                        <a:rPr lang="en-US" sz="1800" kern="1200" dirty="0">
                          <a:solidFill>
                            <a:schemeClr val="tx1"/>
                          </a:solidFill>
                          <a:effectLst/>
                          <a:latin typeface="+mn-lt"/>
                          <a:ea typeface="+mn-ea"/>
                          <a:cs typeface="+mn-cs"/>
                        </a:rPr>
                        <a:t>   commissioner shall reduce the total amount of funding to which the  </a:t>
                      </a:r>
                    </a:p>
                    <a:p>
                      <a:r>
                        <a:rPr lang="en-US" sz="1800" kern="1200" dirty="0">
                          <a:solidFill>
                            <a:schemeClr val="tx1"/>
                          </a:solidFill>
                          <a:effectLst/>
                          <a:latin typeface="+mn-lt"/>
                          <a:ea typeface="+mn-ea"/>
                          <a:cs typeface="+mn-cs"/>
                        </a:rPr>
                        <a:t>   district is entitled under Chapter 48 for that school year by an  </a:t>
                      </a:r>
                    </a:p>
                    <a:p>
                      <a:r>
                        <a:rPr lang="en-US" sz="1800" kern="1200" dirty="0">
                          <a:solidFill>
                            <a:schemeClr val="tx1"/>
                          </a:solidFill>
                          <a:effectLst/>
                          <a:latin typeface="+mn-lt"/>
                          <a:ea typeface="+mn-ea"/>
                          <a:cs typeface="+mn-cs"/>
                        </a:rPr>
                        <a:t>   amount equal to the basic allotment multiplied by the product of: </a:t>
                      </a:r>
                    </a:p>
                    <a:p>
                      <a:r>
                        <a:rPr lang="en-US" sz="1800" kern="1200" dirty="0">
                          <a:solidFill>
                            <a:schemeClr val="tx1"/>
                          </a:solidFill>
                          <a:effectLst/>
                          <a:latin typeface="+mn-lt"/>
                          <a:ea typeface="+mn-ea"/>
                          <a:cs typeface="+mn-cs"/>
                        </a:rPr>
                        <a:t>                (1)  0.12; and </a:t>
                      </a:r>
                    </a:p>
                    <a:p>
                      <a:r>
                        <a:rPr lang="en-US" sz="1800" kern="1200" dirty="0">
                          <a:solidFill>
                            <a:schemeClr val="tx1"/>
                          </a:solidFill>
                          <a:effectLst/>
                          <a:latin typeface="+mn-lt"/>
                          <a:ea typeface="+mn-ea"/>
                          <a:cs typeface="+mn-cs"/>
                        </a:rPr>
                        <a:t>                (2)  an amount equal to five percent of the students in  </a:t>
                      </a:r>
                    </a:p>
                    <a:p>
                      <a:r>
                        <a:rPr lang="en-US" sz="1800" kern="1200" dirty="0">
                          <a:solidFill>
                            <a:schemeClr val="tx1"/>
                          </a:solidFill>
                          <a:effectLst/>
                          <a:latin typeface="+mn-lt"/>
                          <a:ea typeface="+mn-ea"/>
                          <a:cs typeface="+mn-cs"/>
                        </a:rPr>
                        <a:t>   average daily attendance in the district. </a:t>
                      </a:r>
                    </a:p>
                    <a:p>
                      <a:r>
                        <a:rPr lang="en-US" sz="1800" kern="1200" dirty="0">
                          <a:solidFill>
                            <a:schemeClr val="tx1"/>
                          </a:solidFill>
                          <a:effectLst/>
                          <a:latin typeface="+mn-lt"/>
                          <a:ea typeface="+mn-ea"/>
                          <a:cs typeface="+mn-cs"/>
                        </a:rPr>
                        <a:t>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5266229"/>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7225663"/>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355379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746148"/>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86083356"/>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8805303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666230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27035349"/>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11133385"/>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033838014"/>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800950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89807533"/>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896240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9748510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741659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42273321"/>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079724"/>
                  </a:ext>
                </a:extLst>
              </a:tr>
            </a:tbl>
          </a:graphicData>
        </a:graphic>
      </p:graphicFrame>
    </p:spTree>
    <p:extLst>
      <p:ext uri="{BB962C8B-B14F-4D97-AF65-F5344CB8AC3E}">
        <p14:creationId xmlns:p14="http://schemas.microsoft.com/office/powerpoint/2010/main" val="323421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Legislation</a:t>
            </a:r>
          </a:p>
        </p:txBody>
      </p:sp>
      <p:graphicFrame>
        <p:nvGraphicFramePr>
          <p:cNvPr id="7" name="Content Placeholder 6">
            <a:extLst>
              <a:ext uri="{FF2B5EF4-FFF2-40B4-BE49-F238E27FC236}">
                <a16:creationId xmlns:a16="http://schemas.microsoft.com/office/drawing/2014/main" id="{2E14AAF6-90F6-45EE-836D-60647F8A0250}"/>
              </a:ext>
            </a:extLst>
          </p:cNvPr>
          <p:cNvGraphicFramePr>
            <a:graphicFrameLocks noGrp="1"/>
          </p:cNvGraphicFramePr>
          <p:nvPr>
            <p:ph idx="1"/>
          </p:nvPr>
        </p:nvGraphicFramePr>
        <p:xfrm>
          <a:off x="511521" y="984685"/>
          <a:ext cx="8120957" cy="8306253"/>
        </p:xfrm>
        <a:graphic>
          <a:graphicData uri="http://schemas.openxmlformats.org/drawingml/2006/table">
            <a:tbl>
              <a:tblPr firstRow="1" firstCol="1" bandRow="1"/>
              <a:tblGrid>
                <a:gridCol w="8120957">
                  <a:extLst>
                    <a:ext uri="{9D8B030D-6E8A-4147-A177-3AD203B41FA5}">
                      <a16:colId xmlns:a16="http://schemas.microsoft.com/office/drawing/2014/main" val="466123234"/>
                    </a:ext>
                  </a:extLst>
                </a:gridCol>
              </a:tblGrid>
              <a:tr h="1978038">
                <a:tc>
                  <a:txBody>
                    <a:bodyPr/>
                    <a:lstStyle/>
                    <a:p>
                      <a:r>
                        <a:rPr lang="en-US" sz="1800" kern="1200" dirty="0">
                          <a:solidFill>
                            <a:schemeClr val="tx1"/>
                          </a:solidFill>
                          <a:effectLst/>
                          <a:latin typeface="+mn-lt"/>
                          <a:ea typeface="+mn-ea"/>
                          <a:cs typeface="+mn-cs"/>
                        </a:rPr>
                        <a:t>          (c)  The commissioner may restore to a school district all or  </a:t>
                      </a:r>
                    </a:p>
                    <a:p>
                      <a:r>
                        <a:rPr lang="en-US" sz="1800" kern="1200" dirty="0">
                          <a:solidFill>
                            <a:schemeClr val="tx1"/>
                          </a:solidFill>
                          <a:effectLst/>
                          <a:latin typeface="+mn-lt"/>
                          <a:ea typeface="+mn-ea"/>
                          <a:cs typeface="+mn-cs"/>
                        </a:rPr>
                        <a:t>   part of the funding withheld from the district's entitlement under  </a:t>
                      </a:r>
                    </a:p>
                    <a:p>
                      <a:r>
                        <a:rPr lang="en-US" sz="1800" kern="1200" dirty="0">
                          <a:solidFill>
                            <a:schemeClr val="tx1"/>
                          </a:solidFill>
                          <a:effectLst/>
                          <a:latin typeface="+mn-lt"/>
                          <a:ea typeface="+mn-ea"/>
                          <a:cs typeface="+mn-cs"/>
                        </a:rPr>
                        <a:t>   Subsection (b) if during the school year the district complies with  </a:t>
                      </a:r>
                    </a:p>
                    <a:p>
                      <a:r>
                        <a:rPr lang="en-US" sz="1800" kern="1200" dirty="0">
                          <a:solidFill>
                            <a:schemeClr val="tx1"/>
                          </a:solidFill>
                          <a:effectLst/>
                          <a:latin typeface="+mn-lt"/>
                          <a:ea typeface="+mn-ea"/>
                          <a:cs typeface="+mn-cs"/>
                        </a:rPr>
                        <a:t>   Subsection (a). </a:t>
                      </a:r>
                    </a:p>
                    <a:p>
                      <a:r>
                        <a:rPr lang="en-US" sz="1800" kern="1200" dirty="0">
                          <a:solidFill>
                            <a:schemeClr val="tx1"/>
                          </a:solidFill>
                          <a:effectLst/>
                          <a:latin typeface="+mn-lt"/>
                          <a:ea typeface="+mn-ea"/>
                          <a:cs typeface="+mn-cs"/>
                        </a:rPr>
                        <a:t>          (d)  At the same time that a school district makes the  </a:t>
                      </a:r>
                    </a:p>
                    <a:p>
                      <a:r>
                        <a:rPr lang="en-US" sz="1800" kern="1200" dirty="0">
                          <a:solidFill>
                            <a:schemeClr val="tx1"/>
                          </a:solidFill>
                          <a:effectLst/>
                          <a:latin typeface="+mn-lt"/>
                          <a:ea typeface="+mn-ea"/>
                          <a:cs typeface="+mn-cs"/>
                        </a:rPr>
                        <a:t>   certification required under Subsection (a), the district shall  </a:t>
                      </a:r>
                    </a:p>
                    <a:p>
                      <a:r>
                        <a:rPr lang="en-US" sz="1800" kern="1200" dirty="0">
                          <a:solidFill>
                            <a:schemeClr val="tx1"/>
                          </a:solidFill>
                          <a:effectLst/>
                          <a:latin typeface="+mn-lt"/>
                          <a:ea typeface="+mn-ea"/>
                          <a:cs typeface="+mn-cs"/>
                        </a:rPr>
                        <a:t>   report to the commissioner regarding the use of funds on the  </a:t>
                      </a:r>
                    </a:p>
                    <a:p>
                      <a:r>
                        <a:rPr lang="en-US" sz="1800" kern="1200" dirty="0">
                          <a:solidFill>
                            <a:schemeClr val="tx1"/>
                          </a:solidFill>
                          <a:effectLst/>
                          <a:latin typeface="+mn-lt"/>
                          <a:ea typeface="+mn-ea"/>
                          <a:cs typeface="+mn-cs"/>
                        </a:rPr>
                        <a:t>   district's program for gifted and talented students as provided by  </a:t>
                      </a:r>
                    </a:p>
                    <a:p>
                      <a:r>
                        <a:rPr lang="en-US" sz="1800" kern="1200" dirty="0">
                          <a:solidFill>
                            <a:schemeClr val="tx1"/>
                          </a:solidFill>
                          <a:effectLst/>
                          <a:latin typeface="+mn-lt"/>
                          <a:ea typeface="+mn-ea"/>
                          <a:cs typeface="+mn-cs"/>
                        </a:rPr>
                        <a:t>   State Board of Education rule. </a:t>
                      </a:r>
                    </a:p>
                    <a:p>
                      <a:r>
                        <a:rPr lang="en-US" sz="1800" kern="1200" dirty="0">
                          <a:solidFill>
                            <a:schemeClr val="tx1"/>
                          </a:solidFill>
                          <a:effectLst/>
                          <a:latin typeface="+mn-lt"/>
                          <a:ea typeface="+mn-ea"/>
                          <a:cs typeface="+mn-cs"/>
                        </a:rPr>
                        <a:t>          (e)  Nothing in this section may be construed as limiting the  </a:t>
                      </a:r>
                    </a:p>
                    <a:p>
                      <a:r>
                        <a:rPr lang="en-US" sz="1800" kern="1200" dirty="0">
                          <a:solidFill>
                            <a:schemeClr val="tx1"/>
                          </a:solidFill>
                          <a:effectLst/>
                          <a:latin typeface="+mn-lt"/>
                          <a:ea typeface="+mn-ea"/>
                          <a:cs typeface="+mn-cs"/>
                        </a:rPr>
                        <a:t>   number of students that a school district may identify as gifted and  </a:t>
                      </a:r>
                    </a:p>
                    <a:p>
                      <a:r>
                        <a:rPr lang="en-US" sz="1800" kern="1200" dirty="0">
                          <a:solidFill>
                            <a:schemeClr val="tx1"/>
                          </a:solidFill>
                          <a:effectLst/>
                          <a:latin typeface="+mn-lt"/>
                          <a:ea typeface="+mn-ea"/>
                          <a:cs typeface="+mn-cs"/>
                        </a:rPr>
                        <a:t>   talented or serve under the district's program for gifted and  </a:t>
                      </a:r>
                    </a:p>
                    <a:p>
                      <a:r>
                        <a:rPr lang="en-US" sz="1800" kern="1200" dirty="0">
                          <a:solidFill>
                            <a:schemeClr val="tx1"/>
                          </a:solidFill>
                          <a:effectLst/>
                          <a:latin typeface="+mn-lt"/>
                          <a:ea typeface="+mn-ea"/>
                          <a:cs typeface="+mn-cs"/>
                        </a:rPr>
                        <a:t>   talented students.</a:t>
                      </a: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5266229"/>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7225663"/>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355379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746148"/>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86083356"/>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8805303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666230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27035349"/>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11133385"/>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033838014"/>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800950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89807533"/>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896240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9748510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741659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42273321"/>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079724"/>
                  </a:ext>
                </a:extLst>
              </a:tr>
            </a:tbl>
          </a:graphicData>
        </a:graphic>
      </p:graphicFrame>
    </p:spTree>
    <p:extLst>
      <p:ext uri="{BB962C8B-B14F-4D97-AF65-F5344CB8AC3E}">
        <p14:creationId xmlns:p14="http://schemas.microsoft.com/office/powerpoint/2010/main" val="41803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14A3-94CA-4D89-BB93-7EFAD5CA150D}"/>
              </a:ext>
            </a:extLst>
          </p:cNvPr>
          <p:cNvSpPr>
            <a:spLocks noGrp="1"/>
          </p:cNvSpPr>
          <p:nvPr>
            <p:ph type="title"/>
          </p:nvPr>
        </p:nvSpPr>
        <p:spPr>
          <a:xfrm>
            <a:off x="323851" y="38100"/>
            <a:ext cx="7642610" cy="793820"/>
          </a:xfrm>
        </p:spPr>
        <p:txBody>
          <a:bodyPr>
            <a:noAutofit/>
          </a:bodyPr>
          <a:lstStyle/>
          <a:p>
            <a:r>
              <a:rPr lang="en-US" dirty="0"/>
              <a:t>Gifted AND Talented data structure</a:t>
            </a:r>
          </a:p>
        </p:txBody>
      </p:sp>
      <p:sp>
        <p:nvSpPr>
          <p:cNvPr id="3" name="Content Placeholder 2">
            <a:extLst>
              <a:ext uri="{FF2B5EF4-FFF2-40B4-BE49-F238E27FC236}">
                <a16:creationId xmlns:a16="http://schemas.microsoft.com/office/drawing/2014/main" id="{DEA42B25-66A8-4EC0-BCB9-881BD2BFBAED}"/>
              </a:ext>
            </a:extLst>
          </p:cNvPr>
          <p:cNvSpPr>
            <a:spLocks noGrp="1"/>
          </p:cNvSpPr>
          <p:nvPr>
            <p:ph idx="1"/>
          </p:nvPr>
        </p:nvSpPr>
        <p:spPr/>
        <p:txBody>
          <a:bodyPr>
            <a:normAutofit/>
          </a:bodyPr>
          <a:lstStyle/>
          <a:p>
            <a:r>
              <a:rPr lang="en-US" dirty="0"/>
              <a:t>TX-GiftedTalentedPrograms sub-complex is added to the LocalEducationAgencyExtension complex type to be reported in the PEIMS Fall Submission.</a:t>
            </a:r>
          </a:p>
          <a:p>
            <a:r>
              <a:rPr lang="en-US" dirty="0"/>
              <a:t>GIFTED-TALENTED-PROGRAM-CODE (E1645) is added to the sub-complex type TX-GiftedTalentedPrograms on the LocalEducationAgencyExtension complex type to be reported in the PEIMS Fall Submission.</a:t>
            </a:r>
          </a:p>
          <a:p>
            <a:r>
              <a:rPr lang="en-US" dirty="0"/>
              <a:t>Definition: GIFTED-TALENTED-PROGRAM-CODE indicates a gifted and talented program the LEA has established is consistent with the state plan developed under TEC 29.123.</a:t>
            </a:r>
          </a:p>
          <a:p>
            <a:endParaRPr lang="en-US" dirty="0"/>
          </a:p>
          <a:p>
            <a:endParaRPr lang="en-US" dirty="0"/>
          </a:p>
        </p:txBody>
      </p:sp>
    </p:spTree>
    <p:extLst>
      <p:ext uri="{BB962C8B-B14F-4D97-AF65-F5344CB8AC3E}">
        <p14:creationId xmlns:p14="http://schemas.microsoft.com/office/powerpoint/2010/main" val="34383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GIFTED-TALENTED-PROGRAM-CODE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628650" y="1147156"/>
            <a:ext cx="7886700" cy="5029807"/>
          </a:xfrm>
        </p:spPr>
        <p:txBody>
          <a:bodyPr/>
          <a:lstStyle/>
          <a:p>
            <a:r>
              <a:rPr lang="en-US" b="1" dirty="0"/>
              <a:t>Element ID: </a:t>
            </a:r>
            <a:r>
              <a:rPr lang="en-US" dirty="0"/>
              <a:t>E1645</a:t>
            </a:r>
          </a:p>
          <a:p>
            <a:r>
              <a:rPr lang="en-US" b="1" dirty="0"/>
              <a:t>Data Element: </a:t>
            </a:r>
            <a:r>
              <a:rPr lang="en-US" dirty="0"/>
              <a:t>GIFTED-TALENTED-PROGRAM- CODE</a:t>
            </a:r>
          </a:p>
          <a:p>
            <a:r>
              <a:rPr lang="en-US" b="1" dirty="0"/>
              <a:t>XML Name: </a:t>
            </a:r>
            <a:r>
              <a:rPr lang="en-US" dirty="0"/>
              <a:t>TX-GiftedTalentedProgramCode</a:t>
            </a:r>
          </a:p>
          <a:p>
            <a:r>
              <a:rPr lang="en-US" b="1" dirty="0"/>
              <a:t>Code Table ID: </a:t>
            </a:r>
            <a:r>
              <a:rPr lang="en-US" dirty="0"/>
              <a:t>C223</a:t>
            </a:r>
          </a:p>
          <a:p>
            <a:r>
              <a:rPr lang="en-US" b="1" dirty="0"/>
              <a:t>Length: </a:t>
            </a:r>
            <a:r>
              <a:rPr lang="en-US" dirty="0"/>
              <a:t>2</a:t>
            </a:r>
            <a:r>
              <a:rPr lang="en-US" b="1" dirty="0"/>
              <a:t> </a:t>
            </a:r>
            <a:endParaRPr lang="en-US" dirty="0"/>
          </a:p>
          <a:p>
            <a:r>
              <a:rPr lang="en-US" b="1" dirty="0"/>
              <a:t>Data Type: </a:t>
            </a:r>
            <a:r>
              <a:rPr lang="en-US" dirty="0"/>
              <a:t>Coded</a:t>
            </a:r>
          </a:p>
          <a:p>
            <a:r>
              <a:rPr lang="en-US" b="1" dirty="0"/>
              <a:t>Pattern: **</a:t>
            </a:r>
            <a:endParaRPr lang="en-US" dirty="0"/>
          </a:p>
          <a:p>
            <a:r>
              <a:rPr lang="en-US" b="1" dirty="0"/>
              <a:t>Submission: </a:t>
            </a:r>
            <a:r>
              <a:rPr lang="en-US" dirty="0"/>
              <a:t>1</a:t>
            </a:r>
          </a:p>
          <a:p>
            <a:r>
              <a:rPr lang="en-US" b="1" dirty="0"/>
              <a:t>Mandatory: </a:t>
            </a:r>
            <a:r>
              <a:rPr lang="en-US" dirty="0"/>
              <a:t>Yes</a:t>
            </a:r>
          </a:p>
          <a:p>
            <a:endParaRPr lang="en-US" dirty="0"/>
          </a:p>
        </p:txBody>
      </p:sp>
    </p:spTree>
    <p:extLst>
      <p:ext uri="{BB962C8B-B14F-4D97-AF65-F5344CB8AC3E}">
        <p14:creationId xmlns:p14="http://schemas.microsoft.com/office/powerpoint/2010/main" val="184371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GIFTED-TALENTED-PROGRAM-CODE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282102" y="1066329"/>
            <a:ext cx="8492247" cy="4954992"/>
          </a:xfrm>
        </p:spPr>
        <p:txBody>
          <a:bodyPr>
            <a:normAutofit/>
          </a:bodyPr>
          <a:lstStyle/>
          <a:p>
            <a:endParaRPr lang="en-US" sz="2400" dirty="0"/>
          </a:p>
          <a:p>
            <a:r>
              <a:rPr lang="en-US" dirty="0"/>
              <a:t>Each LEA will report their Gifted and Talented Program offering(s) with new sub-complex type TX-GiftedTalentedPrograms and the new data element GIFTED-TALENTED-PROGRAM-CODE (E1645).  </a:t>
            </a:r>
          </a:p>
          <a:p>
            <a:pPr marL="0" indent="0">
              <a:buNone/>
            </a:pPr>
            <a:endParaRPr lang="en-US" dirty="0"/>
          </a:p>
          <a:p>
            <a:r>
              <a:rPr lang="en-US" dirty="0"/>
              <a:t>GIFTED-TALENTED-PROGRAM-CODE is an unbounded data element within the TX-GiftedTalentedPrograms sub-complex type; LEAs should report each program they offer.</a:t>
            </a:r>
            <a:endParaRPr lang="en-US" sz="2400" dirty="0"/>
          </a:p>
        </p:txBody>
      </p:sp>
    </p:spTree>
    <p:extLst>
      <p:ext uri="{BB962C8B-B14F-4D97-AF65-F5344CB8AC3E}">
        <p14:creationId xmlns:p14="http://schemas.microsoft.com/office/powerpoint/2010/main" val="243049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E7F3-CA5C-4B89-BBAC-97F93BD99166}"/>
              </a:ext>
            </a:extLst>
          </p:cNvPr>
          <p:cNvSpPr>
            <a:spLocks noGrp="1"/>
          </p:cNvSpPr>
          <p:nvPr>
            <p:ph type="title"/>
          </p:nvPr>
        </p:nvSpPr>
        <p:spPr/>
        <p:txBody>
          <a:bodyPr/>
          <a:lstStyle/>
          <a:p>
            <a:r>
              <a:rPr lang="en-US" dirty="0"/>
              <a:t>Gifted and talented – xml example</a:t>
            </a:r>
          </a:p>
        </p:txBody>
      </p:sp>
      <p:sp>
        <p:nvSpPr>
          <p:cNvPr id="3" name="Content Placeholder 2">
            <a:extLst>
              <a:ext uri="{FF2B5EF4-FFF2-40B4-BE49-F238E27FC236}">
                <a16:creationId xmlns:a16="http://schemas.microsoft.com/office/drawing/2014/main" id="{F6E93DC5-7147-4CF2-945D-3B00BC1A0811}"/>
              </a:ext>
            </a:extLst>
          </p:cNvPr>
          <p:cNvSpPr>
            <a:spLocks noGrp="1"/>
          </p:cNvSpPr>
          <p:nvPr>
            <p:ph idx="1"/>
          </p:nvPr>
        </p:nvSpPr>
        <p:spPr>
          <a:xfrm>
            <a:off x="628652" y="1221971"/>
            <a:ext cx="7886697" cy="4954992"/>
          </a:xfrm>
        </p:spPr>
        <p:txBody>
          <a:bodyPr>
            <a:normAutofit/>
          </a:bodyPr>
          <a:lstStyle/>
          <a:p>
            <a:pPr marL="0" indent="0">
              <a:buNone/>
            </a:pPr>
            <a:r>
              <a:rPr lang="en-US" sz="1600" dirty="0"/>
              <a:t>&lt;LocalEducationAgency&gt;</a:t>
            </a:r>
          </a:p>
          <a:p>
            <a:pPr marL="0" indent="0">
              <a:buNone/>
            </a:pPr>
            <a:r>
              <a:rPr lang="en-US" sz="1600" dirty="0"/>
              <a:t>     &lt;StateOrganizationId&gt;111222&lt;/StateOrganizationId&gt;</a:t>
            </a:r>
          </a:p>
          <a:p>
            <a:pPr marL="0" indent="0">
              <a:buNone/>
            </a:pPr>
            <a:r>
              <a:rPr lang="en-US" sz="1600" dirty="0"/>
              <a:t>     &lt;TX-GiftedTalentedPrograms&gt;</a:t>
            </a:r>
          </a:p>
          <a:p>
            <a:pPr marL="0" indent="0">
              <a:buNone/>
            </a:pPr>
            <a:r>
              <a:rPr lang="en-US" sz="1600" dirty="0"/>
              <a:t>             &lt;TX-GiftedTalentedProgramCode&gt;01&lt;/TX-GiftedTalentedProgramCode&gt;</a:t>
            </a:r>
          </a:p>
          <a:p>
            <a:pPr marL="0" indent="0">
              <a:buNone/>
            </a:pPr>
            <a:r>
              <a:rPr lang="en-US" sz="1600" dirty="0"/>
              <a:t>             &lt;TX-GiftedTalentedProgramCode&gt;02&lt;/TX-GiftedTalentedProgramCode&gt;</a:t>
            </a:r>
          </a:p>
          <a:p>
            <a:pPr marL="0" indent="0">
              <a:buNone/>
            </a:pPr>
            <a:r>
              <a:rPr lang="en-US" sz="1600" dirty="0"/>
              <a:t>             &lt;TX-GiftedTalentedProgramCode&gt;03&lt;/TX-GiftedTalentedProgramCode&gt;</a:t>
            </a:r>
          </a:p>
          <a:p>
            <a:pPr marL="0" indent="0">
              <a:buNone/>
            </a:pPr>
            <a:r>
              <a:rPr lang="en-US" sz="1600" dirty="0"/>
              <a:t>      &lt;/TX-GiftedTalentedPrograms&gt;</a:t>
            </a:r>
          </a:p>
          <a:p>
            <a:pPr marL="0" indent="0">
              <a:buNone/>
            </a:pPr>
            <a:r>
              <a:rPr lang="en-US" sz="1600" dirty="0"/>
              <a:t>&lt;/LocalEducationAgency&gt;</a:t>
            </a:r>
          </a:p>
          <a:p>
            <a:pPr marL="0" indent="0">
              <a:buNone/>
            </a:pPr>
            <a:endParaRPr lang="en-US" dirty="0"/>
          </a:p>
        </p:txBody>
      </p:sp>
    </p:spTree>
    <p:extLst>
      <p:ext uri="{BB962C8B-B14F-4D97-AF65-F5344CB8AC3E}">
        <p14:creationId xmlns:p14="http://schemas.microsoft.com/office/powerpoint/2010/main" val="1035134104"/>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llection xmlns="5c8ce246-9bf7-4847-93b0-5471cf462eac">
      <Value>Not Applicable</Value>
    </Collection>
    <Legislation xmlns="5c8ce246-9bf7-4847-93b0-5471cf462eac" xsi:nil="true"/>
    <Document_x0020_Type xmlns="5c8ce246-9bf7-4847-93b0-5471cf462eac">Other</Document_x0020_Type>
  </documentManagement>
</p:properties>
</file>

<file path=customXml/itemProps1.xml><?xml version="1.0" encoding="utf-8"?>
<ds:datastoreItem xmlns:ds="http://schemas.openxmlformats.org/officeDocument/2006/customXml" ds:itemID="{F84F861F-ACD1-4E42-8405-4CDF44136A6C}">
  <ds:schemaRefs>
    <ds:schemaRef ds:uri="http://schemas.microsoft.com/sharepoint/v3/contenttype/forms"/>
  </ds:schemaRefs>
</ds:datastoreItem>
</file>

<file path=customXml/itemProps2.xml><?xml version="1.0" encoding="utf-8"?>
<ds:datastoreItem xmlns:ds="http://schemas.openxmlformats.org/officeDocument/2006/customXml" ds:itemID="{BC68B5B9-8E1D-463B-BC65-F54B08ED6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72F2DC-5338-4AF5-BABB-42BF1F881196}">
  <ds:schemaRefs>
    <ds:schemaRef ds:uri="http://schemas.microsoft.com/office/2006/metadata/properties"/>
    <ds:schemaRef ds:uri="http://schemas.microsoft.com/office/2006/documentManagement/types"/>
    <ds:schemaRef ds:uri="5c8ce246-9bf7-4847-93b0-5471cf462eac"/>
    <ds:schemaRef ds:uri="http://purl.org/dc/elements/1.1/"/>
    <ds:schemaRef ds:uri="http://purl.org/dc/dcmitype/"/>
    <ds:schemaRef ds:uri="8db5e514-a680-4fd2-83c7-aca22b4666fd"/>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6154</TotalTime>
  <Words>2569</Words>
  <Application>Microsoft Office PowerPoint</Application>
  <PresentationFormat>On-screen Show (4:3)</PresentationFormat>
  <Paragraphs>415</Paragraphs>
  <Slides>30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Tw Cen MT</vt:lpstr>
      <vt:lpstr>Tw Cen MT Condensed</vt:lpstr>
      <vt:lpstr>Tw Cen MT Condensed Extra Bold</vt:lpstr>
      <vt:lpstr>TSDS Template 2018 small</vt:lpstr>
      <vt:lpstr>TSDS Template 2017 - Circles - Dark</vt:lpstr>
      <vt:lpstr>HB 3 Data Collection Updates – Part 2</vt:lpstr>
      <vt:lpstr>aGENDA</vt:lpstr>
      <vt:lpstr>BACKGROUND</vt:lpstr>
      <vt:lpstr>HB 3 – Section 2.018 (Excerpt)</vt:lpstr>
      <vt:lpstr>Legislation</vt:lpstr>
      <vt:lpstr>Gifted AND Talented data structure</vt:lpstr>
      <vt:lpstr>GIFTED-TALENTED-PROGRAM-CODE</vt:lpstr>
      <vt:lpstr>GIFTED-TALENTED-PROGRAM-CODE</vt:lpstr>
      <vt:lpstr>Gifted and talented – xml example</vt:lpstr>
      <vt:lpstr>GIFTED-TALENTED-PROGRAM-CODE</vt:lpstr>
      <vt:lpstr>GIFTED AND TALENTED Business Rules</vt:lpstr>
      <vt:lpstr>GIFTED AND TALENTED Business Rules</vt:lpstr>
      <vt:lpstr>aGENDA</vt:lpstr>
      <vt:lpstr>Background</vt:lpstr>
      <vt:lpstr>HB 3 – Section 1.017 Excerpt </vt:lpstr>
      <vt:lpstr>ELO Campus only reporting </vt:lpstr>
      <vt:lpstr>Business Rules</vt:lpstr>
      <vt:lpstr>Business Rules</vt:lpstr>
      <vt:lpstr>aGENDA</vt:lpstr>
      <vt:lpstr>background</vt:lpstr>
      <vt:lpstr>HB 3 – Section 1.017 Excerpt</vt:lpstr>
      <vt:lpstr>HB 330 (Excerpt)</vt:lpstr>
      <vt:lpstr>LEAVER-REASON-CODE (C162) code table</vt:lpstr>
      <vt:lpstr>LEAVER-REASON-CODE (C162-A) code table</vt:lpstr>
      <vt:lpstr>aGENDA</vt:lpstr>
      <vt:lpstr>LEAVER RECORDS: LESSONS LEARNED</vt:lpstr>
      <vt:lpstr>LEAVER RECORDS: LESSONS LEARNED</vt:lpstr>
      <vt:lpstr>LEAVER RECORDS: LESSONS LEARNED</vt:lpstr>
      <vt:lpstr>LEAVER RECORDS: LESSONS LEARNED --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2019 Training-HB 3 Updates Part 2</dc:title>
  <dc:creator>Elledge, Michele</dc:creator>
  <cp:keywords>HB 3 training, ELO, PK, Dyslexia Services, Leaver Reasons</cp:keywords>
  <cp:lastModifiedBy>Elledge, Michele</cp:lastModifiedBy>
  <cp:revision>204</cp:revision>
  <dcterms:created xsi:type="dcterms:W3CDTF">2019-05-31T14:09:25Z</dcterms:created>
  <dcterms:modified xsi:type="dcterms:W3CDTF">2019-07-24T15:52:04Z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