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10"/>
  </p:notesMasterIdLst>
  <p:handoutMasterIdLst>
    <p:handoutMasterId r:id="rId11"/>
  </p:handoutMasterIdLst>
  <p:sldIdLst>
    <p:sldId id="466" r:id="rId5"/>
    <p:sldId id="302" r:id="rId6"/>
    <p:sldId id="713" r:id="rId7"/>
    <p:sldId id="849" r:id="rId8"/>
    <p:sldId id="264" r:id="rId9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6E"/>
    <a:srgbClr val="006299"/>
    <a:srgbClr val="FFCC66"/>
    <a:srgbClr val="FFCC99"/>
    <a:srgbClr val="FFFF99"/>
    <a:srgbClr val="47EBFF"/>
    <a:srgbClr val="FFFF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9" autoAdjust="0"/>
    <p:restoredTop sz="94026" autoAdjust="0"/>
  </p:normalViewPr>
  <p:slideViewPr>
    <p:cSldViewPr>
      <p:cViewPr varScale="1">
        <p:scale>
          <a:sx n="107" d="100"/>
          <a:sy n="107" d="100"/>
        </p:scale>
        <p:origin x="20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660" y="108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dge, Michele" userId="e798f8b8-56fa-4e2c-bbca-38566d765dd9" providerId="ADAL" clId="{5395E080-F115-4DBF-BC95-8523EAF28FB5}"/>
    <pc:docChg chg="modSld">
      <pc:chgData name="Elledge, Michele" userId="e798f8b8-56fa-4e2c-bbca-38566d765dd9" providerId="ADAL" clId="{5395E080-F115-4DBF-BC95-8523EAF28FB5}" dt="2019-07-20T11:38:25.535" v="6" actId="20577"/>
      <pc:docMkLst>
        <pc:docMk/>
      </pc:docMkLst>
    </pc:docChg>
  </pc:docChgLst>
  <pc:docChgLst>
    <pc:chgData name="Elledge, Michele" userId="e798f8b8-56fa-4e2c-bbca-38566d765dd9" providerId="ADAL" clId="{7E3F803D-9B78-4A98-8A64-739D914010A6}"/>
    <pc:docChg chg="custSel modSld">
      <pc:chgData name="Elledge, Michele" userId="e798f8b8-56fa-4e2c-bbca-38566d765dd9" providerId="ADAL" clId="{7E3F803D-9B78-4A98-8A64-739D914010A6}" dt="2019-07-23T18:16:31.284" v="152" actId="5793"/>
      <pc:docMkLst>
        <pc:docMk/>
      </pc:docMkLst>
      <pc:sldChg chg="modSp">
        <pc:chgData name="Elledge, Michele" userId="e798f8b8-56fa-4e2c-bbca-38566d765dd9" providerId="ADAL" clId="{7E3F803D-9B78-4A98-8A64-739D914010A6}" dt="2019-07-23T18:16:31.284" v="152" actId="5793"/>
        <pc:sldMkLst>
          <pc:docMk/>
          <pc:sldMk cId="1029043619" sldId="849"/>
        </pc:sldMkLst>
        <pc:spChg chg="mod">
          <ac:chgData name="Elledge, Michele" userId="e798f8b8-56fa-4e2c-bbca-38566d765dd9" providerId="ADAL" clId="{7E3F803D-9B78-4A98-8A64-739D914010A6}" dt="2019-07-23T18:16:31.284" v="152" actId="5793"/>
          <ac:spMkLst>
            <pc:docMk/>
            <pc:sldMk cId="1029043619" sldId="849"/>
            <ac:spMk id="3" creationId="{ADC99E39-C8FF-4890-AFCD-4FA95342D218}"/>
          </ac:spMkLst>
        </pc:spChg>
        <pc:graphicFrameChg chg="modGraphic">
          <ac:chgData name="Elledge, Michele" userId="e798f8b8-56fa-4e2c-bbca-38566d765dd9" providerId="ADAL" clId="{7E3F803D-9B78-4A98-8A64-739D914010A6}" dt="2019-07-23T18:14:30.487" v="3" actId="400"/>
          <ac:graphicFrameMkLst>
            <pc:docMk/>
            <pc:sldMk cId="1029043619" sldId="849"/>
            <ac:graphicFrameMk id="4" creationId="{686F9E6F-F77A-4FFE-997D-1A39BF99044B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7/23/2019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 anchor="ctr">
            <a:noAutofit/>
          </a:bodyPr>
          <a:lstStyle>
            <a:lvl1pPr algn="r">
              <a:defRPr sz="48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 dirty="0"/>
              <a:t>Date: &lt;MM/DD/YYYY&gt;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6E25-09F2-4560-B83B-32573EAB577D}" type="datetime1">
              <a:rPr lang="en-US" smtClean="0"/>
              <a:t>7/23/2019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5734-CAD1-4263-A67C-1DFD4AA9C666}" type="datetime1">
              <a:rPr lang="en-US" smtClean="0"/>
              <a:t>7/23/2019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C3F125-71B9-46F3-9F8B-A69A73D5BBCC}" type="datetime1">
              <a:rPr lang="en-US" smtClean="0"/>
              <a:t>7/23/2019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July 30, 2019 - August 1, 2019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fld id="{17664E7C-DF17-49E2-8696-B5F18CB43932}" type="datetime1">
              <a:rPr lang="en-US" smtClean="0"/>
              <a:t>7/23/2019</a:t>
            </a:fld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CDE3-8951-4087-BC6C-524DAA6B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96083-A289-406F-98BA-CC5CBBBB6FC7}" type="datetime1">
              <a:rPr lang="en-US" smtClean="0"/>
              <a:t>7/23/2019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0EFE-74C0-423C-8C07-07D2C81AC221}" type="datetime1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July 30, 2019 - August 1,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8C65-99C3-4DD6-91EE-E38790DB6376}" type="datetime1">
              <a:rPr lang="en-US" smtClean="0"/>
              <a:t>7/23/2019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62F8-B795-4C7F-86C6-1C7D8CCEAC01}" type="datetime1">
              <a:rPr lang="en-US" smtClean="0"/>
              <a:t>7/23/2019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496-9561-4D1D-9B8A-1D94D146627B}" type="datetime1">
              <a:rPr lang="en-US" smtClean="0"/>
              <a:t>7/23/2019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D305-A687-4E1F-A5B2-4E359CB20A62}" type="datetime1">
              <a:rPr lang="en-US" smtClean="0"/>
              <a:t>7/23/2019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8F7E-DA3C-461D-A583-43E3017B184F}" type="datetime1">
              <a:rPr lang="en-US" smtClean="0"/>
              <a:t>7/23/2019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6EA3-A4BA-4F2F-A5B1-6E0719E640B3}" type="datetime1">
              <a:rPr lang="en-US" smtClean="0"/>
              <a:t>7/23/2019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82590C94-F64D-41A3-BAE2-D75E2879FE98}" type="datetime1">
              <a:rPr lang="en-US" smtClean="0"/>
              <a:t>7/23/2019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1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2007-2019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-1" y="4960141"/>
            <a:ext cx="6234115" cy="1116337"/>
          </a:xfrm>
        </p:spPr>
        <p:txBody>
          <a:bodyPr>
            <a:noAutofit/>
          </a:bodyPr>
          <a:lstStyle/>
          <a:p>
            <a:r>
              <a:rPr lang="en-US" sz="3600" dirty="0"/>
              <a:t>Texas Records Exchange (TREx)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July 31, 2019 – August 1, 2019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2019-2020 School Year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A47105-71A6-4330-B181-3AF55C46F394}"/>
              </a:ext>
            </a:extLst>
          </p:cNvPr>
          <p:cNvSpPr/>
          <p:nvPr/>
        </p:nvSpPr>
        <p:spPr>
          <a:xfrm>
            <a:off x="623888" y="555939"/>
            <a:ext cx="6843712" cy="434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E82A1-A3AD-4EEB-A237-A62DBB2A5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TREx Update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4BA-42CA-4632-A9FB-A91EC94F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08F-9388-4E0D-885C-DAE343E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602"/>
            <a:ext cx="7886700" cy="793820"/>
          </a:xfrm>
        </p:spPr>
        <p:txBody>
          <a:bodyPr>
            <a:noAutofit/>
          </a:bodyPr>
          <a:lstStyle/>
          <a:p>
            <a:r>
              <a:rPr lang="en-US" dirty="0"/>
              <a:t>STAAR Performance Level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58150" cy="5137157"/>
          </a:xfrm>
        </p:spPr>
        <p:txBody>
          <a:bodyPr>
            <a:normAutofit/>
          </a:bodyPr>
          <a:lstStyle/>
          <a:p>
            <a:r>
              <a:rPr lang="en-US" dirty="0"/>
              <a:t>STAAR-PERFORMANCE-LEVEL reflects the level the student achieved on the STAAR® End of Course assessment.</a:t>
            </a:r>
          </a:p>
          <a:p>
            <a:endParaRPr lang="en-US" dirty="0"/>
          </a:p>
          <a:p>
            <a:r>
              <a:rPr lang="en-US" dirty="0"/>
              <a:t>Codes from the TC31 code Table are used to transmit the STAAR-PERFORMANCE-LEVEL.</a:t>
            </a:r>
          </a:p>
        </p:txBody>
      </p:sp>
    </p:spTree>
    <p:extLst>
      <p:ext uri="{BB962C8B-B14F-4D97-AF65-F5344CB8AC3E}">
        <p14:creationId xmlns:p14="http://schemas.microsoft.com/office/powerpoint/2010/main" val="33818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E870-02DF-4B05-82E1-16C151A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471157" cy="793820"/>
          </a:xfrm>
        </p:spPr>
        <p:txBody>
          <a:bodyPr>
            <a:noAutofit/>
          </a:bodyPr>
          <a:lstStyle/>
          <a:p>
            <a:r>
              <a:rPr lang="en-US" sz="3600" dirty="0"/>
              <a:t>STAAR Performance Level Code Table Changes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6F9E6F-F77A-4FFE-997D-1A39BF9904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992877"/>
              </p:ext>
            </p:extLst>
          </p:nvPr>
        </p:nvGraphicFramePr>
        <p:xfrm>
          <a:off x="381000" y="1371600"/>
          <a:ext cx="8305799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468">
                  <a:extLst>
                    <a:ext uri="{9D8B030D-6E8A-4147-A177-3AD203B41FA5}">
                      <a16:colId xmlns:a16="http://schemas.microsoft.com/office/drawing/2014/main" val="3544359643"/>
                    </a:ext>
                  </a:extLst>
                </a:gridCol>
                <a:gridCol w="3167732">
                  <a:extLst>
                    <a:ext uri="{9D8B030D-6E8A-4147-A177-3AD203B41FA5}">
                      <a16:colId xmlns:a16="http://schemas.microsoft.com/office/drawing/2014/main" val="81658089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260732798"/>
                    </a:ext>
                  </a:extLst>
                </a:gridCol>
                <a:gridCol w="2209799">
                  <a:extLst>
                    <a:ext uri="{9D8B030D-6E8A-4147-A177-3AD203B41FA5}">
                      <a16:colId xmlns:a16="http://schemas.microsoft.com/office/drawing/2014/main" val="391409309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TC31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STAAR-PERFORMANCE-LEVEL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PerformanceLevel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Updated:  7/20/2019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8985759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Code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Translation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2601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sng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720" marR="4572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 - Substitute Assessment, Level I </a:t>
                      </a:r>
                      <a:r>
                        <a:rPr lang="en-US" sz="180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(No longer valid)</a:t>
                      </a:r>
                      <a:endParaRPr lang="en-US" sz="1800" strike="sngStrik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5778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80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Substitute Assessment</a:t>
                      </a:r>
                      <a:r>
                        <a:rPr lang="en-US" sz="18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Level II</a:t>
                      </a:r>
                      <a:endParaRPr lang="en-US" sz="1800" strike="sngStrik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9178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DC99E39-C8FF-4890-AFCD-4FA95342D218}"/>
              </a:ext>
            </a:extLst>
          </p:cNvPr>
          <p:cNvSpPr/>
          <p:nvPr/>
        </p:nvSpPr>
        <p:spPr>
          <a:xfrm>
            <a:off x="380999" y="3048000"/>
            <a:ext cx="8305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</a:rPr>
              <a:t>This information indicates that the student has met the assessment requirement for graduation with a </a:t>
            </a:r>
            <a:r>
              <a:rPr lang="en-US">
                <a:ea typeface="Calibri" panose="020F0502020204030204" pitchFamily="34" charset="0"/>
              </a:rPr>
              <a:t>substitute assessment.</a:t>
            </a:r>
            <a:endParaRPr 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4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2C28E-199C-41C0-968F-6E1D0C1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 | </a:t>
            </a:r>
            <a:fld id="{72973CF6-C3DE-4D08-87E3-37EC75F458A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picture of classroom" title="picture">
            <a:extLst>
              <a:ext uri="{FF2B5EF4-FFF2-40B4-BE49-F238E27FC236}">
                <a16:creationId xmlns:a16="http://schemas.microsoft.com/office/drawing/2014/main" id="{F9F5AC73-36C5-4DAA-A922-060E6B7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1832659"/>
            <a:ext cx="9144000" cy="38615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F183F-3412-43E2-81DE-8847D75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934537"/>
            <a:ext cx="5915025" cy="52991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350"/>
              </a:spcBef>
              <a:buNone/>
            </a:pPr>
            <a:r>
              <a:rPr lang="en-US" sz="3200" b="1" spc="75" dirty="0">
                <a:solidFill>
                  <a:srgbClr val="008496"/>
                </a:solidFill>
              </a:rPr>
              <a:t>www.texa</a:t>
            </a:r>
            <a:r>
              <a:rPr lang="en-US" sz="3200" b="1" spc="113" dirty="0">
                <a:solidFill>
                  <a:srgbClr val="008496"/>
                </a:solidFill>
              </a:rPr>
              <a:t>s</a:t>
            </a:r>
            <a:r>
              <a:rPr lang="en-US" sz="3200" b="1" spc="75" dirty="0">
                <a:solidFill>
                  <a:srgbClr val="008496"/>
                </a:solidFill>
              </a:rPr>
              <a:t>studen</a:t>
            </a:r>
            <a:r>
              <a:rPr lang="en-US" sz="3200" b="1" spc="225" dirty="0">
                <a:solidFill>
                  <a:srgbClr val="008496"/>
                </a:solidFill>
              </a:rPr>
              <a:t>t</a:t>
            </a:r>
            <a:r>
              <a:rPr lang="en-US" sz="3200" b="1" spc="75" dirty="0">
                <a:solidFill>
                  <a:srgbClr val="008496"/>
                </a:solidFill>
              </a:rPr>
              <a:t>dat</a:t>
            </a:r>
            <a:r>
              <a:rPr lang="en-US" sz="3200" b="1" spc="127" dirty="0">
                <a:solidFill>
                  <a:srgbClr val="008496"/>
                </a:solidFill>
              </a:rPr>
              <a:t>a</a:t>
            </a:r>
            <a:r>
              <a:rPr lang="en-US" sz="3200" b="1" spc="75" dirty="0">
                <a:solidFill>
                  <a:srgbClr val="008496"/>
                </a:solidFill>
              </a:rPr>
              <a:t>system.org</a:t>
            </a:r>
            <a:endParaRPr lang="en-US" sz="3200" spc="7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E5C1E-E191-4791-AD05-9F11AF9D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2044576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llection xmlns="5c8ce246-9bf7-4847-93b0-5471cf462eac">
      <Value>TREx</Value>
    </Collection>
    <Legislation xmlns="5c8ce246-9bf7-4847-93b0-5471cf462eac" xsi:nil="true"/>
    <Document_x0020_Type xmlns="5c8ce246-9bf7-4847-93b0-5471cf462eac">Other</Document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9F776A6EE404F9F9167DF72F5BC07" ma:contentTypeVersion="10" ma:contentTypeDescription="Create a new document." ma:contentTypeScope="" ma:versionID="eb67187b0828bcac435dd555d871dba0">
  <xsd:schema xmlns:xsd="http://www.w3.org/2001/XMLSchema" xmlns:xs="http://www.w3.org/2001/XMLSchema" xmlns:p="http://schemas.microsoft.com/office/2006/metadata/properties" xmlns:ns2="5c8ce246-9bf7-4847-93b0-5471cf462eac" xmlns:ns3="8db5e514-a680-4fd2-83c7-aca22b4666fd" targetNamespace="http://schemas.microsoft.com/office/2006/metadata/properties" ma:root="true" ma:fieldsID="a039b595cd3321168f713a622d34f443" ns2:_="" ns3:_="">
    <xsd:import namespace="5c8ce246-9bf7-4847-93b0-5471cf462eac"/>
    <xsd:import namespace="8db5e514-a680-4fd2-83c7-aca22b4666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ocument_x0020_Type"/>
                <xsd:element ref="ns2:Collection" minOccurs="0"/>
                <xsd:element ref="ns2:Legisl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ce246-9bf7-4847-93b0-5471cf462e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_x0020_Type" ma:index="12" ma:displayName="Document Type" ma:default="Proposal" ma:format="RadioButtons" ma:internalName="Document_x0020_Type">
      <xsd:simpleType>
        <xsd:restriction base="dms:Choice">
          <xsd:enumeration value="Agenda"/>
          <xsd:enumeration value="Minutes"/>
          <xsd:enumeration value="Proposal"/>
          <xsd:enumeration value="Other"/>
        </xsd:restriction>
      </xsd:simpleType>
    </xsd:element>
    <xsd:element name="Collection" ma:index="13" nillable="true" ma:displayName="Collection" ma:default="PEIMS" ma:internalName="Collection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EIMS"/>
                        <xsd:enumeration value="Class Roster"/>
                        <xsd:enumeration value="Dashboards"/>
                        <xsd:enumeration value="ECDS"/>
                        <xsd:enumeration value="RF Tracker"/>
                        <xsd:enumeration value="SPPI-14"/>
                        <xsd:enumeration value="TREx"/>
                        <xsd:enumeration value="Not Applicabl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egislation" ma:index="14" nillable="true" ma:displayName="Legislation" ma:internalName="Legislation">
      <xsd:simpleType>
        <xsd:restriction base="dms:Text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5e514-a680-4fd2-83c7-aca22b4666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B45A69-778E-4D41-A5A4-6C4FF6432815}">
  <ds:schemaRefs>
    <ds:schemaRef ds:uri="http://purl.org/dc/elements/1.1/"/>
    <ds:schemaRef ds:uri="http://schemas.microsoft.com/office/2006/metadata/properties"/>
    <ds:schemaRef ds:uri="8db5e514-a680-4fd2-83c7-aca22b4666fd"/>
    <ds:schemaRef ds:uri="5c8ce246-9bf7-4847-93b0-5471cf462ea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375069-AB02-4EAC-BB24-4E105FCD3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8ce246-9bf7-4847-93b0-5471cf462eac"/>
    <ds:schemaRef ds:uri="8db5e514-a680-4fd2-83c7-aca22b4666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78650</TotalTime>
  <Words>104</Words>
  <Application>Microsoft Office PowerPoint</Application>
  <PresentationFormat>On-screen Show (4:3)</PresentationFormat>
  <Paragraphs>28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Symbol</vt:lpstr>
      <vt:lpstr>Tw Cen MT</vt:lpstr>
      <vt:lpstr>Tw Cen MT Condensed</vt:lpstr>
      <vt:lpstr>Tw Cen MT Condensed Extra Bold</vt:lpstr>
      <vt:lpstr>TSDS Template 2017 - Circles - Dark</vt:lpstr>
      <vt:lpstr>Texas Records Exchange (TREx) update</vt:lpstr>
      <vt:lpstr>aGENDA</vt:lpstr>
      <vt:lpstr>STAAR Performance Level </vt:lpstr>
      <vt:lpstr>STAAR Performance Level Code Table Changes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Dyslexia Risk Reporting</dc:title>
  <dc:creator>jcaven</dc:creator>
  <cp:keywords>Dyslexia Risk</cp:keywords>
  <cp:lastModifiedBy>Elledge, Michele</cp:lastModifiedBy>
  <cp:revision>1925</cp:revision>
  <cp:lastPrinted>2018-02-01T22:53:24Z</cp:lastPrinted>
  <dcterms:created xsi:type="dcterms:W3CDTF">2009-09-01T20:11:00Z</dcterms:created>
  <dcterms:modified xsi:type="dcterms:W3CDTF">2019-07-23T18:16:33Z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0x0101008B49F776A6EE404F9F9167DF72F5BC07</vt:lpwstr>
  </property>
  <property fmtid="{D5CDD505-2E9C-101B-9397-08002B2CF9AE}" pid="3" name="_NewReviewCycle">
    <vt:lpwstr/>
  </property>
  <property fmtid="{D5CDD505-2E9C-101B-9397-08002B2CF9AE}" pid="4" name="_dlc_DocIdItemGuid">
    <vt:lpwstr>7fd8e421-004a-41be-b615-d2e44760db7c</vt:lpwstr>
  </property>
</Properties>
</file>