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32"/>
  </p:notesMasterIdLst>
  <p:handoutMasterIdLst>
    <p:handoutMasterId r:id="rId33"/>
  </p:handoutMasterIdLst>
  <p:sldIdLst>
    <p:sldId id="466" r:id="rId5"/>
    <p:sldId id="687" r:id="rId6"/>
    <p:sldId id="786" r:id="rId7"/>
    <p:sldId id="785" r:id="rId8"/>
    <p:sldId id="761" r:id="rId9"/>
    <p:sldId id="746" r:id="rId10"/>
    <p:sldId id="762" r:id="rId11"/>
    <p:sldId id="790" r:id="rId12"/>
    <p:sldId id="766" r:id="rId13"/>
    <p:sldId id="791" r:id="rId14"/>
    <p:sldId id="755" r:id="rId15"/>
    <p:sldId id="787" r:id="rId16"/>
    <p:sldId id="748" r:id="rId17"/>
    <p:sldId id="764" r:id="rId18"/>
    <p:sldId id="731" r:id="rId19"/>
    <p:sldId id="750" r:id="rId20"/>
    <p:sldId id="758" r:id="rId21"/>
    <p:sldId id="793" r:id="rId22"/>
    <p:sldId id="800" r:id="rId23"/>
    <p:sldId id="792" r:id="rId24"/>
    <p:sldId id="794" r:id="rId25"/>
    <p:sldId id="801" r:id="rId26"/>
    <p:sldId id="802" r:id="rId27"/>
    <p:sldId id="782" r:id="rId28"/>
    <p:sldId id="796" r:id="rId29"/>
    <p:sldId id="798" r:id="rId30"/>
    <p:sldId id="264" r:id="rId31"/>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Simons, Leanne" initials="SL" lastIdx="4" clrIdx="7">
    <p:extLst>
      <p:ext uri="{19B8F6BF-5375-455C-9EA6-DF929625EA0E}">
        <p15:presenceInfo xmlns:p15="http://schemas.microsoft.com/office/powerpoint/2012/main" userId="S-1-5-21-424224527-328161685-9522986-2768" providerId="AD"/>
      </p:ext>
    </p:extLst>
  </p:cmAuthor>
  <p:cmAuthor id="1" name="Sharon Reddehase" initials="SNR" lastIdx="1" clrIdx="1"/>
  <p:cmAuthor id="8" name="Hanson, Terri" initials="HT" lastIdx="2" clrIdx="8">
    <p:extLst>
      <p:ext uri="{19B8F6BF-5375-455C-9EA6-DF929625EA0E}">
        <p15:presenceInfo xmlns:p15="http://schemas.microsoft.com/office/powerpoint/2012/main" userId="S::Terri.Hanson@tea.texas.gov::a02fd813-d4f3-43fd-83dd-7393041517de" providerId="AD"/>
      </p:ext>
    </p:extLst>
  </p:cmAuthor>
  <p:cmAuthor id="2" name="mulrich" initials="mu" lastIdx="4" clrIdx="2"/>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4" name="Johnson, Scott" initials="JS" lastIdx="5" clrIdx="4">
    <p:extLst>
      <p:ext uri="{19B8F6BF-5375-455C-9EA6-DF929625EA0E}">
        <p15:presenceInfo xmlns:p15="http://schemas.microsoft.com/office/powerpoint/2012/main" userId="S::Scott.Johnson@tea.texas.gov::bec97677-f0c6-4bfb-b610-83dc74061801" providerId="AD"/>
      </p:ext>
    </p:extLst>
  </p:cmAuthor>
  <p:cmAuthor id="5" name="Sharp, Stephanie" initials="SS" lastIdx="3" clrIdx="5">
    <p:extLst>
      <p:ext uri="{19B8F6BF-5375-455C-9EA6-DF929625EA0E}">
        <p15:presenceInfo xmlns:p15="http://schemas.microsoft.com/office/powerpoint/2012/main" userId="S::stephanie.sharp@tea.texas.gov::4b7f997e-11e2-446b-b7b6-32dc105769b7" providerId="AD"/>
      </p:ext>
    </p:extLst>
  </p:cmAuthor>
  <p:cmAuthor id="6" name="Linden, Edward" initials="LE" lastIdx="4" clrIdx="6">
    <p:extLst>
      <p:ext uri="{19B8F6BF-5375-455C-9EA6-DF929625EA0E}">
        <p15:presenceInfo xmlns:p15="http://schemas.microsoft.com/office/powerpoint/2012/main" userId="S::edward.linden@tea.texas.gov::433a1750-097b-48bf-9475-b5c5f617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ADE95-DEB8-4174-B502-0C67B40212DD}" v="2" dt="2020-03-26T02:15:37.667"/>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282" y="8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3/26/2020</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3/26/2020</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to verify dates.</a:t>
            </a:r>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a:p>
        </p:txBody>
      </p:sp>
    </p:spTree>
    <p:extLst>
      <p:ext uri="{BB962C8B-B14F-4D97-AF65-F5344CB8AC3E}">
        <p14:creationId xmlns:p14="http://schemas.microsoft.com/office/powerpoint/2010/main" val="4034844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CharterSchools@tea.texa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a:t>Charter school waitlist</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a:t>April 2020</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a:latin typeface="Tw Cen MT Condensed"/>
              </a:rPr>
              <a:t>Ed Linden - Subject Matter Expert</a:t>
            </a:r>
          </a:p>
        </p:txBody>
      </p:sp>
      <p:sp>
        <p:nvSpPr>
          <p:cNvPr id="5" name="Subtitle 1">
            <a:extLst>
              <a:ext uri="{FF2B5EF4-FFF2-40B4-BE49-F238E27FC236}">
                <a16:creationId xmlns:a16="http://schemas.microsoft.com/office/drawing/2014/main" id="{27BCA3B3-D08E-4CE4-8806-8FB238C01164}"/>
              </a:ext>
            </a:extLst>
          </p:cNvPr>
          <p:cNvSpPr>
            <a:spLocks noGrp="1"/>
          </p:cNvSpPr>
          <p:nvPr>
            <p:ph type="subTitle" idx="1"/>
          </p:nvPr>
        </p:nvSpPr>
        <p:spPr>
          <a:xfrm>
            <a:off x="6457950" y="4960141"/>
            <a:ext cx="2400300" cy="1112442"/>
          </a:xfrm>
        </p:spPr>
        <p:txBody>
          <a:bodyPr>
            <a:normAutofit/>
          </a:bodyPr>
          <a:lstStyle/>
          <a:p>
            <a:r>
              <a:rPr lang="en-US" sz="2000"/>
              <a:t>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Data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dirty="0">
                <a:latin typeface="+mn-lt"/>
                <a:cs typeface="Calibri"/>
              </a:rPr>
              <a:t>CSW will promote data from the following </a:t>
            </a:r>
            <a:r>
              <a:rPr lang="en-US" b="1" dirty="0">
                <a:latin typeface="+mn-lt"/>
                <a:cs typeface="Calibri"/>
              </a:rPr>
              <a:t>TSDS</a:t>
            </a:r>
            <a:r>
              <a:rPr lang="en-US" dirty="0">
                <a:latin typeface="+mn-lt"/>
                <a:cs typeface="Calibri"/>
              </a:rPr>
              <a:t> interchanges.</a:t>
            </a:r>
          </a:p>
          <a:p>
            <a:pPr lvl="1"/>
            <a:r>
              <a:rPr lang="en-US" dirty="0">
                <a:latin typeface="+mn-lt"/>
                <a:cs typeface="Calibri"/>
              </a:rPr>
              <a:t>InterchangeEducationOrganizationExtension</a:t>
            </a:r>
          </a:p>
          <a:p>
            <a:pPr lvl="1"/>
            <a:r>
              <a:rPr lang="en-US" dirty="0">
                <a:latin typeface="+mn-lt"/>
                <a:cs typeface="Calibri"/>
              </a:rPr>
              <a:t>InterchangeStudentParentExtension</a:t>
            </a:r>
          </a:p>
          <a:p>
            <a:pPr lvl="1"/>
            <a:r>
              <a:rPr lang="en-US" dirty="0">
                <a:latin typeface="+mn-lt"/>
                <a:cs typeface="Calibri"/>
              </a:rPr>
              <a:t>InterchangeStudentEnrollmentExtension</a:t>
            </a:r>
          </a:p>
        </p:txBody>
      </p:sp>
    </p:spTree>
    <p:extLst>
      <p:ext uri="{BB962C8B-B14F-4D97-AF65-F5344CB8AC3E}">
        <p14:creationId xmlns:p14="http://schemas.microsoft.com/office/powerpoint/2010/main" val="347571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3" y="44380"/>
            <a:ext cx="8297150" cy="793820"/>
          </a:xfrm>
        </p:spPr>
        <p:txBody>
          <a:bodyPr>
            <a:normAutofit/>
          </a:bodyPr>
          <a:lstStyle/>
          <a:p>
            <a:r>
              <a:rPr lang="en-US" sz="3600" err="1">
                <a:latin typeface="Tw Cen MT Condensed"/>
              </a:rPr>
              <a:t>tsds</a:t>
            </a:r>
            <a:r>
              <a:rPr lang="en-US" sz="3600">
                <a:latin typeface="Tw Cen MT Condensed"/>
              </a:rPr>
              <a:t> collection – complex types/elements</a:t>
            </a:r>
            <a:endParaRPr lang="en-US" sz="360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a:p>
        </p:txBody>
      </p:sp>
      <p:sp>
        <p:nvSpPr>
          <p:cNvPr id="2" name="Rectangle 1">
            <a:extLst>
              <a:ext uri="{FF2B5EF4-FFF2-40B4-BE49-F238E27FC236}">
                <a16:creationId xmlns:a16="http://schemas.microsoft.com/office/drawing/2014/main" id="{58106CEB-DD8C-465E-98A0-B847CCB6631A}"/>
              </a:ext>
            </a:extLst>
          </p:cNvPr>
          <p:cNvSpPr/>
          <p:nvPr/>
        </p:nvSpPr>
        <p:spPr>
          <a:xfrm>
            <a:off x="218197" y="1024631"/>
            <a:ext cx="8707606" cy="3585597"/>
          </a:xfrm>
          <a:prstGeom prst="rect">
            <a:avLst/>
          </a:prstGeom>
        </p:spPr>
        <p:txBody>
          <a:bodyPr wrap="square" anchor="t">
            <a:spAutoFit/>
          </a:bodyPr>
          <a:lstStyle/>
          <a:p>
            <a:pPr marL="285750" indent="-285750">
              <a:buFont typeface="Arial" panose="020B0604020202020204" pitchFamily="34" charset="0"/>
              <a:buChar char="•"/>
            </a:pPr>
            <a:r>
              <a:rPr lang="en-US" sz="2000" b="1">
                <a:cs typeface="Calibri"/>
              </a:rPr>
              <a:t>Education Organization</a:t>
            </a:r>
          </a:p>
          <a:p>
            <a:pPr marL="742950" lvl="1" indent="-285750">
              <a:buFont typeface="Arial" panose="020B0604020202020204" pitchFamily="34" charset="0"/>
              <a:buChar char="•"/>
            </a:pPr>
            <a:r>
              <a:rPr lang="en-US" sz="1700">
                <a:cs typeface="Calibri"/>
              </a:rPr>
              <a:t>LocalEducationAgency</a:t>
            </a:r>
          </a:p>
          <a:p>
            <a:pPr marL="1200150" lvl="2" indent="-285750">
              <a:buFont typeface="Arial" panose="020B0604020202020204" pitchFamily="34" charset="0"/>
              <a:buChar char="•"/>
            </a:pPr>
            <a:r>
              <a:rPr lang="en-US" sz="1400">
                <a:cs typeface="Calibri"/>
              </a:rPr>
              <a:t>E0212 DISTRICT-ID</a:t>
            </a:r>
          </a:p>
          <a:p>
            <a:pPr marL="742950" lvl="1" indent="-285750">
              <a:buFont typeface="Arial" panose="020B0604020202020204" pitchFamily="34" charset="0"/>
              <a:buChar char="•"/>
            </a:pPr>
            <a:r>
              <a:rPr lang="en-US" sz="1700">
                <a:cs typeface="Calibri"/>
              </a:rPr>
              <a:t>SchoolExtension</a:t>
            </a:r>
          </a:p>
          <a:p>
            <a:pPr marL="1200150" lvl="2" indent="-285750">
              <a:buFont typeface="Arial" panose="020B0604020202020204" pitchFamily="34" charset="0"/>
              <a:buChar char="•"/>
            </a:pPr>
            <a:r>
              <a:rPr lang="en-US" sz="1400">
                <a:cs typeface="Calibri"/>
              </a:rPr>
              <a:t>E0266 CAMPUS-ID</a:t>
            </a:r>
          </a:p>
          <a:p>
            <a:pPr marL="1200150" lvl="2" indent="-285750">
              <a:buClr>
                <a:schemeClr val="tx1"/>
              </a:buClr>
              <a:buFont typeface="Arial" panose="020B0604020202020204" pitchFamily="34" charset="0"/>
              <a:buChar char="•"/>
            </a:pPr>
            <a:r>
              <a:rPr lang="en-US" sz="1400" i="1">
                <a:solidFill>
                  <a:srgbClr val="FF0000"/>
                </a:solidFill>
              </a:rPr>
              <a:t>*NEW</a:t>
            </a:r>
            <a:r>
              <a:rPr lang="en-US" sz="1400"/>
              <a:t> E1674 NUMBER-CHARTER-STUDENTS-ENROLLED</a:t>
            </a:r>
          </a:p>
          <a:p>
            <a:pPr marL="1200150" lvl="2" indent="-285750">
              <a:buClr>
                <a:schemeClr val="tx1"/>
              </a:buClr>
              <a:buFont typeface="Arial" panose="020B0604020202020204" pitchFamily="34" charset="0"/>
              <a:buChar char="•"/>
            </a:pPr>
            <a:r>
              <a:rPr lang="en-US" sz="1400" i="1">
                <a:solidFill>
                  <a:srgbClr val="FF0000"/>
                </a:solidFill>
              </a:rPr>
              <a:t>*NEW</a:t>
            </a:r>
            <a:r>
              <a:rPr lang="en-US" sz="1400" i="1"/>
              <a:t> </a:t>
            </a:r>
            <a:r>
              <a:rPr lang="en-US" sz="1400"/>
              <a:t>E1675 CHARTER-EDUCATIONAL-ENROLLMENT-CAPACITY</a:t>
            </a:r>
          </a:p>
          <a:p>
            <a:pPr marL="1200150" lvl="2" indent="-285750">
              <a:buClr>
                <a:schemeClr val="tx1"/>
              </a:buClr>
              <a:buFont typeface="Arial" panose="020B0604020202020204" pitchFamily="34" charset="0"/>
              <a:buChar char="•"/>
            </a:pPr>
            <a:r>
              <a:rPr lang="en-US" sz="1400" i="1">
                <a:solidFill>
                  <a:srgbClr val="FF0000"/>
                </a:solidFill>
              </a:rPr>
              <a:t>*NEW</a:t>
            </a:r>
            <a:r>
              <a:rPr lang="en-US" sz="1400" i="1"/>
              <a:t> </a:t>
            </a:r>
            <a:r>
              <a:rPr lang="en-US" sz="1400"/>
              <a:t>E1676 CHARTER-ADMISSION-WAITLIST-INDICATOR-CODE</a:t>
            </a:r>
          </a:p>
          <a:p>
            <a:pPr marL="1200150" lvl="2" indent="-285750">
              <a:buClr>
                <a:schemeClr val="tx1"/>
              </a:buClr>
              <a:buFont typeface="Arial" panose="020B0604020202020204" pitchFamily="34" charset="0"/>
              <a:buChar char="•"/>
            </a:pPr>
            <a:endParaRPr lang="en-US" sz="2000"/>
          </a:p>
          <a:p>
            <a:r>
              <a:rPr lang="en-US" sz="1700">
                <a:cs typeface="Calibri"/>
              </a:rPr>
              <a:t>*Three new optional data elements above will be added to the TSDS collection to report Charter School Waitlist information in the </a:t>
            </a:r>
            <a:r>
              <a:rPr lang="en-US" sz="1700" b="1">
                <a:cs typeface="Calibri"/>
              </a:rPr>
              <a:t>SchoolExtension</a:t>
            </a:r>
            <a:r>
              <a:rPr lang="en-US" sz="1700">
                <a:cs typeface="Calibri"/>
              </a:rPr>
              <a:t> complex type for interchange </a:t>
            </a:r>
            <a:r>
              <a:rPr lang="en-US" sz="1700" b="1">
                <a:cs typeface="Calibri"/>
              </a:rPr>
              <a:t>EducationOrganizationExtension</a:t>
            </a:r>
            <a:r>
              <a:rPr lang="en-US" sz="1700">
                <a:cs typeface="Calibri"/>
              </a:rPr>
              <a:t>.</a:t>
            </a:r>
          </a:p>
          <a:p>
            <a:endParaRPr lang="en-US" sz="1600">
              <a:cs typeface="Calibri"/>
            </a:endParaRPr>
          </a:p>
          <a:p>
            <a:endParaRPr lang="en-US" sz="1600"/>
          </a:p>
        </p:txBody>
      </p:sp>
    </p:spTree>
    <p:extLst>
      <p:ext uri="{BB962C8B-B14F-4D97-AF65-F5344CB8AC3E}">
        <p14:creationId xmlns:p14="http://schemas.microsoft.com/office/powerpoint/2010/main" val="268977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sz="3600" err="1">
                <a:latin typeface="Tw Cen MT Condensed"/>
              </a:rPr>
              <a:t>tsds</a:t>
            </a:r>
            <a:r>
              <a:rPr lang="en-US" sz="3600">
                <a:latin typeface="Tw Cen MT Condensed"/>
              </a:rPr>
              <a:t> collection – complex types/elements</a:t>
            </a:r>
            <a:endParaRPr lang="en-US" sz="360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a:p>
        </p:txBody>
      </p:sp>
      <p:sp>
        <p:nvSpPr>
          <p:cNvPr id="4" name="Rectangle 3">
            <a:extLst>
              <a:ext uri="{FF2B5EF4-FFF2-40B4-BE49-F238E27FC236}">
                <a16:creationId xmlns:a16="http://schemas.microsoft.com/office/drawing/2014/main" id="{B7058DAD-3016-48DB-8240-8065F54BA9A8}"/>
              </a:ext>
            </a:extLst>
          </p:cNvPr>
          <p:cNvSpPr/>
          <p:nvPr/>
        </p:nvSpPr>
        <p:spPr>
          <a:xfrm>
            <a:off x="210260" y="947895"/>
            <a:ext cx="8621191" cy="4770537"/>
          </a:xfrm>
          <a:prstGeom prst="rect">
            <a:avLst/>
          </a:prstGeom>
        </p:spPr>
        <p:txBody>
          <a:bodyPr wrap="square" anchor="t">
            <a:spAutoFit/>
          </a:bodyPr>
          <a:lstStyle/>
          <a:p>
            <a:pPr marL="285750" indent="-285750">
              <a:buFont typeface="Arial" panose="020B0604020202020204" pitchFamily="34" charset="0"/>
              <a:buChar char="•"/>
            </a:pPr>
            <a:r>
              <a:rPr lang="en-US" sz="2000" b="1" dirty="0">
                <a:cs typeface="Calibri"/>
              </a:rPr>
              <a:t>Student Parent</a:t>
            </a:r>
          </a:p>
          <a:p>
            <a:pPr marL="742950" lvl="1" indent="-285750">
              <a:buFont typeface="Arial" panose="020B0604020202020204" pitchFamily="34" charset="0"/>
              <a:buChar char="•"/>
            </a:pPr>
            <a:r>
              <a:rPr lang="en-US" sz="1700" dirty="0" err="1">
                <a:cs typeface="Calibri"/>
              </a:rPr>
              <a:t>StudentExtension</a:t>
            </a:r>
            <a:endParaRPr lang="en-US" sz="1700" dirty="0">
              <a:cs typeface="Calibri"/>
            </a:endParaRPr>
          </a:p>
          <a:p>
            <a:pPr marL="1200150" lvl="2" indent="-285750">
              <a:buFont typeface="Arial" panose="020B0604020202020204" pitchFamily="34" charset="0"/>
              <a:buChar char="•"/>
            </a:pPr>
            <a:r>
              <a:rPr lang="en-US" sz="1400" dirty="0">
                <a:cs typeface="Calibri"/>
              </a:rPr>
              <a:t>E1523</a:t>
            </a:r>
            <a:r>
              <a:rPr lang="en-US" sz="1400" dirty="0">
                <a:solidFill>
                  <a:srgbClr val="000000"/>
                </a:solidFill>
                <a:ea typeface="Calibri" panose="020F0502020204030204" pitchFamily="34" charset="0"/>
                <a:cs typeface="Calibri" panose="020F0502020204030204" pitchFamily="34" charset="0"/>
              </a:rPr>
              <a:t> TX-UNIQUE-STUDENT-ID</a:t>
            </a:r>
            <a:endParaRPr lang="en-US" sz="1400" dirty="0">
              <a:cs typeface="Calibri"/>
            </a:endParaRPr>
          </a:p>
          <a:p>
            <a:pPr marL="1200150" lvl="2" indent="-285750">
              <a:buFont typeface="Arial" panose="020B0604020202020204" pitchFamily="34" charset="0"/>
              <a:buChar char="•"/>
            </a:pPr>
            <a:r>
              <a:rPr lang="en-US" sz="1400" dirty="0">
                <a:cs typeface="Calibri"/>
              </a:rPr>
              <a:t>E1090 </a:t>
            </a:r>
            <a:r>
              <a:rPr lang="en-US" sz="1400" dirty="0">
                <a:solidFill>
                  <a:srgbClr val="000000"/>
                </a:solidFill>
                <a:ea typeface="Calibri" panose="020F0502020204030204" pitchFamily="34" charset="0"/>
                <a:cs typeface="Calibri" panose="020F0502020204030204" pitchFamily="34" charset="0"/>
              </a:rPr>
              <a:t>STUDENT-IDENTIFICATION-SYSTEM</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E0001 STUDENT-ID</a:t>
            </a:r>
            <a:endParaRPr lang="en-US" sz="1400" dirty="0">
              <a:solidFill>
                <a:srgbClr val="000000"/>
              </a:solidFill>
              <a:ea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E0703 FIRST-NAME</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E0705 LAST-NAME</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E0006 DATE-OF-BIRTH</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E1325 SEX</a:t>
            </a:r>
          </a:p>
          <a:p>
            <a:pPr marL="1200150" lvl="2" indent="-285750">
              <a:buFont typeface="Arial" panose="020B0604020202020204" pitchFamily="34" charset="0"/>
              <a:buChar char="•"/>
            </a:pPr>
            <a:r>
              <a:rPr lang="en-US" sz="1400" i="1" dirty="0">
                <a:solidFill>
                  <a:srgbClr val="FF0000"/>
                </a:solidFill>
                <a:cs typeface="Calibri"/>
              </a:rPr>
              <a:t>*NEW</a:t>
            </a:r>
            <a:r>
              <a:rPr lang="en-US" sz="1400" dirty="0">
                <a:solidFill>
                  <a:srgbClr val="000000"/>
                </a:solidFill>
                <a:cs typeface="Calibri"/>
              </a:rPr>
              <a:t> E1677 CHARTER-WAITLIST-INDICATOR-CODE</a:t>
            </a:r>
            <a:endParaRPr lang="en-US" sz="1400" dirty="0">
              <a:cs typeface="Calibri"/>
            </a:endParaRPr>
          </a:p>
          <a:p>
            <a:pPr marL="285750" indent="-285750">
              <a:buFont typeface="Arial" panose="020B0604020202020204" pitchFamily="34" charset="0"/>
              <a:buChar char="•"/>
            </a:pPr>
            <a:r>
              <a:rPr lang="en-US" sz="2000" b="1" dirty="0">
                <a:cs typeface="Calibri"/>
              </a:rPr>
              <a:t>Student Enrollment</a:t>
            </a:r>
          </a:p>
          <a:p>
            <a:pPr marL="742950" lvl="1" indent="-285750">
              <a:buFont typeface="Arial" panose="020B0604020202020204" pitchFamily="34" charset="0"/>
              <a:buChar char="•"/>
            </a:pPr>
            <a:r>
              <a:rPr lang="en-US" sz="1700">
                <a:cs typeface="Calibri"/>
              </a:rPr>
              <a:t>StudentSchoolAssociationExtension</a:t>
            </a:r>
            <a:endParaRPr lang="en-US" sz="1700" dirty="0">
              <a:cs typeface="Calibri"/>
            </a:endParaRPr>
          </a:p>
          <a:p>
            <a:pPr marL="1200150" lvl="2" indent="-285750">
              <a:buFont typeface="Arial" panose="020B0604020202020204" pitchFamily="34" charset="0"/>
              <a:buChar char="•"/>
            </a:pPr>
            <a:r>
              <a:rPr lang="en-US" sz="1400" dirty="0">
                <a:cs typeface="Calibri"/>
              </a:rPr>
              <a:t>E1523 </a:t>
            </a:r>
            <a:r>
              <a:rPr lang="en-US" sz="1400" dirty="0">
                <a:solidFill>
                  <a:srgbClr val="000000"/>
                </a:solidFill>
                <a:ea typeface="Calibri" panose="020F0502020204030204" pitchFamily="34" charset="0"/>
                <a:cs typeface="Calibri" panose="020F0502020204030204" pitchFamily="34" charset="0"/>
              </a:rPr>
              <a:t>TX-UNIQUE-STUDENT-ID</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E0266 CAMPUS-ID</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E1517 ENTRY-GRADE-LEVEL-TYPE</a:t>
            </a:r>
          </a:p>
          <a:p>
            <a:pPr marL="1200150" lvl="2" indent="-285750">
              <a:buFont typeface="Arial" panose="020B0604020202020204" pitchFamily="34" charset="0"/>
              <a:buChar char="•"/>
            </a:pPr>
            <a:endParaRPr lang="en-US" sz="1400" dirty="0">
              <a:solidFill>
                <a:srgbClr val="000000"/>
              </a:solidFill>
              <a:cs typeface="Calibri" panose="020F0502020204030204" pitchFamily="34" charset="0"/>
            </a:endParaRPr>
          </a:p>
          <a:p>
            <a:r>
              <a:rPr lang="en-US" sz="1700" dirty="0">
                <a:cs typeface="Calibri"/>
              </a:rPr>
              <a:t>*One new optional data element above will be added to the TSDS collection to report Charter School Waitlist information in the </a:t>
            </a:r>
            <a:r>
              <a:rPr lang="en-US" sz="1700" b="1" dirty="0" err="1">
                <a:cs typeface="Calibri"/>
              </a:rPr>
              <a:t>StudentExtension</a:t>
            </a:r>
            <a:r>
              <a:rPr lang="en-US" sz="1700" dirty="0">
                <a:cs typeface="Calibri"/>
              </a:rPr>
              <a:t> complex type for the interchange </a:t>
            </a:r>
            <a:r>
              <a:rPr lang="en-US" sz="1700" b="1" dirty="0" err="1">
                <a:cs typeface="Calibri"/>
              </a:rPr>
              <a:t>StudentParentExtension</a:t>
            </a:r>
            <a:r>
              <a:rPr lang="en-US" sz="1400" dirty="0">
                <a:cs typeface="Calibri"/>
              </a:rPr>
              <a:t>.</a:t>
            </a:r>
          </a:p>
          <a:p>
            <a:pPr lvl="2"/>
            <a:endParaRPr lang="en-US" sz="1400" dirty="0">
              <a:solidFill>
                <a:srgbClr val="000000"/>
              </a:solidFill>
              <a:cs typeface="Calibri" panose="020F0502020204030204" pitchFamily="34" charset="0"/>
            </a:endParaRPr>
          </a:p>
        </p:txBody>
      </p:sp>
    </p:spTree>
    <p:extLst>
      <p:ext uri="{BB962C8B-B14F-4D97-AF65-F5344CB8AC3E}">
        <p14:creationId xmlns:p14="http://schemas.microsoft.com/office/powerpoint/2010/main" val="11161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CODE TABLES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210550" cy="4954992"/>
          </a:xfrm>
        </p:spPr>
        <p:txBody>
          <a:bodyPr>
            <a:normAutofit/>
          </a:bodyPr>
          <a:lstStyle/>
          <a:p>
            <a:r>
              <a:rPr lang="en-US">
                <a:latin typeface="+mn-lt"/>
                <a:cs typeface="Calibri" panose="020F0502020204030204" pitchFamily="34" charset="0"/>
              </a:rPr>
              <a:t>There are no new </a:t>
            </a:r>
            <a:r>
              <a:rPr lang="en-US" b="1">
                <a:latin typeface="+mn-lt"/>
                <a:cs typeface="Calibri" panose="020F0502020204030204" pitchFamily="34" charset="0"/>
              </a:rPr>
              <a:t>code tables </a:t>
            </a:r>
            <a:r>
              <a:rPr lang="en-US">
                <a:latin typeface="+mn-lt"/>
                <a:cs typeface="Calibri" panose="020F0502020204030204" pitchFamily="34" charset="0"/>
              </a:rPr>
              <a:t>being added for the Charter School Waitlist data collection.</a:t>
            </a:r>
          </a:p>
          <a:p>
            <a:pPr marL="0" indent="0">
              <a:buNone/>
            </a:pPr>
            <a:endParaRPr lang="en-US">
              <a:latin typeface="+mn-lt"/>
              <a:cs typeface="Calibri" panose="020F0502020204030204" pitchFamily="34" charset="0"/>
            </a:endParaRPr>
          </a:p>
        </p:txBody>
      </p:sp>
    </p:spTree>
    <p:extLst>
      <p:ext uri="{BB962C8B-B14F-4D97-AF65-F5344CB8AC3E}">
        <p14:creationId xmlns:p14="http://schemas.microsoft.com/office/powerpoint/2010/main" val="90326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77383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14</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Core application</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58660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CORE APPLICATION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lnSpcReduction="10000"/>
          </a:bodyPr>
          <a:lstStyle/>
          <a:p>
            <a:r>
              <a:rPr lang="en-US">
                <a:latin typeface="+mn-lt"/>
                <a:cs typeface="Calibri"/>
              </a:rPr>
              <a:t>CSW will be added to the </a:t>
            </a:r>
            <a:r>
              <a:rPr lang="en-US" b="1" u="sng">
                <a:latin typeface="+mn-lt"/>
                <a:cs typeface="Calibri"/>
              </a:rPr>
              <a:t>Core</a:t>
            </a:r>
            <a:r>
              <a:rPr lang="en-US">
                <a:latin typeface="+mn-lt"/>
                <a:cs typeface="Calibri"/>
              </a:rPr>
              <a:t> application.</a:t>
            </a:r>
          </a:p>
          <a:p>
            <a:endParaRPr lang="en-US">
              <a:latin typeface="+mn-lt"/>
              <a:cs typeface="Calibri"/>
            </a:endParaRPr>
          </a:p>
          <a:p>
            <a:r>
              <a:rPr lang="en-US">
                <a:latin typeface="+mn-lt"/>
                <a:cs typeface="Calibri"/>
              </a:rPr>
              <a:t>It will be District-level only, with no campus-level data submissions.</a:t>
            </a:r>
          </a:p>
          <a:p>
            <a:pPr marL="0" indent="0">
              <a:buNone/>
            </a:pPr>
            <a:endParaRPr lang="en-US">
              <a:latin typeface="+mn-lt"/>
              <a:cs typeface="Calibri" panose="020F0502020204030204" pitchFamily="34" charset="0"/>
            </a:endParaRPr>
          </a:p>
          <a:p>
            <a:r>
              <a:rPr lang="en-US">
                <a:latin typeface="+mn-lt"/>
                <a:cs typeface="Calibri"/>
              </a:rPr>
              <a:t>ESCs will be able to </a:t>
            </a:r>
            <a:r>
              <a:rPr lang="en-US" b="1">
                <a:latin typeface="+mn-lt"/>
                <a:cs typeface="Calibri"/>
              </a:rPr>
              <a:t>monitor</a:t>
            </a:r>
            <a:r>
              <a:rPr lang="en-US">
                <a:latin typeface="+mn-lt"/>
                <a:cs typeface="Calibri"/>
              </a:rPr>
              <a:t> Charter School data submissions but will not submit any of their own data.</a:t>
            </a:r>
          </a:p>
          <a:p>
            <a:endParaRPr lang="en-US">
              <a:latin typeface="+mn-lt"/>
              <a:cs typeface="Calibri"/>
            </a:endParaRPr>
          </a:p>
          <a:p>
            <a:r>
              <a:rPr lang="en-US">
                <a:cs typeface="Calibri"/>
              </a:rPr>
              <a:t>Functionality will be similar to other Core collections. LEAs will be able to </a:t>
            </a:r>
            <a:r>
              <a:rPr lang="en-US" b="1">
                <a:cs typeface="Calibri"/>
              </a:rPr>
              <a:t>promote</a:t>
            </a:r>
            <a:r>
              <a:rPr lang="en-US">
                <a:cs typeface="Calibri"/>
              </a:rPr>
              <a:t>, </a:t>
            </a:r>
            <a:r>
              <a:rPr lang="en-US" b="1">
                <a:cs typeface="Calibri"/>
              </a:rPr>
              <a:t>validate</a:t>
            </a:r>
            <a:r>
              <a:rPr lang="en-US">
                <a:cs typeface="Calibri"/>
              </a:rPr>
              <a:t>, </a:t>
            </a:r>
            <a:r>
              <a:rPr lang="en-US" b="1">
                <a:cs typeface="Calibri"/>
              </a:rPr>
              <a:t>run</a:t>
            </a:r>
            <a:r>
              <a:rPr lang="en-US">
                <a:cs typeface="Calibri"/>
              </a:rPr>
              <a:t> </a:t>
            </a:r>
            <a:r>
              <a:rPr lang="en-US" b="1">
                <a:cs typeface="Calibri"/>
              </a:rPr>
              <a:t>reports</a:t>
            </a:r>
            <a:r>
              <a:rPr lang="en-US">
                <a:cs typeface="Calibri"/>
              </a:rPr>
              <a:t>, </a:t>
            </a:r>
            <a:r>
              <a:rPr lang="en-US" b="1">
                <a:cs typeface="Calibri"/>
              </a:rPr>
              <a:t>complete</a:t>
            </a:r>
            <a:r>
              <a:rPr lang="en-US">
                <a:cs typeface="Calibri"/>
              </a:rPr>
              <a:t>, and apply for </a:t>
            </a:r>
            <a:r>
              <a:rPr lang="en-US" b="1">
                <a:cs typeface="Calibri"/>
              </a:rPr>
              <a:t>extensions</a:t>
            </a:r>
            <a:r>
              <a:rPr lang="en-US">
                <a:cs typeface="Calibri"/>
              </a:rPr>
              <a:t>.</a:t>
            </a:r>
          </a:p>
        </p:txBody>
      </p:sp>
    </p:spTree>
    <p:extLst>
      <p:ext uri="{BB962C8B-B14F-4D97-AF65-F5344CB8AC3E}">
        <p14:creationId xmlns:p14="http://schemas.microsoft.com/office/powerpoint/2010/main" val="376939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PROMOTION LOGIC</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11399" y="951503"/>
            <a:ext cx="8746169" cy="5404853"/>
          </a:xfrm>
        </p:spPr>
        <p:txBody>
          <a:bodyPr vert="horz" lIns="91440" tIns="45720" rIns="91440" bIns="45720" rtlCol="0" anchor="t">
            <a:normAutofit lnSpcReduction="10000"/>
          </a:bodyPr>
          <a:lstStyle/>
          <a:p>
            <a:r>
              <a:rPr lang="en-US"/>
              <a:t>The following criteria logic will be applied when promoting </a:t>
            </a:r>
            <a:r>
              <a:rPr lang="en-US" b="1"/>
              <a:t>campus level data</a:t>
            </a:r>
            <a:r>
              <a:rPr lang="en-US"/>
              <a:t>:</a:t>
            </a:r>
            <a:endParaRPr lang="en-US" sz="1400"/>
          </a:p>
          <a:p>
            <a:endParaRPr lang="en-US" sz="1400"/>
          </a:p>
          <a:p>
            <a:pPr lvl="1"/>
            <a:r>
              <a:rPr lang="en-US" sz="2800"/>
              <a:t>All Charter campuses will include the following data elements for the charter holder’s charter:</a:t>
            </a:r>
          </a:p>
          <a:p>
            <a:pPr lvl="2"/>
            <a:r>
              <a:rPr lang="en-US" b="1">
                <a:latin typeface="Tw Cen MT"/>
              </a:rPr>
              <a:t>E1674 NUMBER-CHARTER-STUDENTS-ENROLLED</a:t>
            </a:r>
            <a:endParaRPr lang="en-US" sz="2600" b="1">
              <a:latin typeface="Tw Cen MT"/>
            </a:endParaRPr>
          </a:p>
          <a:p>
            <a:pPr lvl="2"/>
            <a:r>
              <a:rPr lang="en-US" b="1">
                <a:latin typeface="Tw Cen MT"/>
              </a:rPr>
              <a:t>E1675 CHARTER-EDUCATIONAL-ENROLLMENT-CAPACITY</a:t>
            </a:r>
          </a:p>
          <a:p>
            <a:pPr lvl="2"/>
            <a:r>
              <a:rPr lang="en-US" b="1">
                <a:latin typeface="Tw Cen MT"/>
              </a:rPr>
              <a:t>E1676 CHARTER-ADMISSION-WAITLIST-INDICATOR-CODE</a:t>
            </a:r>
          </a:p>
          <a:p>
            <a:pPr lvl="3"/>
            <a:endParaRPr lang="en-US" sz="2400" b="1"/>
          </a:p>
          <a:p>
            <a:r>
              <a:rPr lang="en-US"/>
              <a:t>The following criteria logic will be applied when promoting </a:t>
            </a:r>
            <a:r>
              <a:rPr lang="en-US" b="1"/>
              <a:t>student level data</a:t>
            </a:r>
            <a:r>
              <a:rPr lang="en-US"/>
              <a:t>:</a:t>
            </a:r>
            <a:endParaRPr lang="en-US" sz="1400"/>
          </a:p>
          <a:p>
            <a:endParaRPr lang="en-US" sz="1400"/>
          </a:p>
          <a:p>
            <a:pPr lvl="1"/>
            <a:r>
              <a:rPr lang="en-US"/>
              <a:t>Students coded with the following data element:</a:t>
            </a:r>
          </a:p>
          <a:p>
            <a:pPr lvl="2"/>
            <a:r>
              <a:rPr lang="en-US" b="1">
                <a:latin typeface="Tw Cen MT"/>
              </a:rPr>
              <a:t> E1677 CHARTER-WAITLIST-INDICATOR-CODE (C088):</a:t>
            </a:r>
            <a:endParaRPr lang="en-US">
              <a:latin typeface="Tw Cen MT"/>
            </a:endParaRPr>
          </a:p>
          <a:p>
            <a:pPr lvl="3"/>
            <a:r>
              <a:rPr lang="en-US" b="1"/>
              <a:t>Code 1 </a:t>
            </a:r>
            <a:r>
              <a:rPr lang="en-US"/>
              <a:t>– Participant In Program Or Service, Or Condition Or Situation Applicable To This Person Or Campus</a:t>
            </a:r>
          </a:p>
          <a:p>
            <a:endParaRPr lang="en-US"/>
          </a:p>
          <a:p>
            <a:pPr lvl="2"/>
            <a:endParaRPr lang="en-US" i="1"/>
          </a:p>
        </p:txBody>
      </p:sp>
    </p:spTree>
    <p:extLst>
      <p:ext uri="{BB962C8B-B14F-4D97-AF65-F5344CB8AC3E}">
        <p14:creationId xmlns:p14="http://schemas.microsoft.com/office/powerpoint/2010/main" val="264260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a:bodyPr>
          <a:lstStyle/>
          <a:p>
            <a:pPr marL="57150" indent="0">
              <a:buNone/>
            </a:pPr>
            <a:endParaRPr lang="en-US" sz="2400" dirty="0">
              <a:latin typeface="Tw Cen MT"/>
              <a:ea typeface="Calibri" panose="020F0502020204030204" pitchFamily="34" charset="0"/>
              <a:cs typeface="Calibri"/>
            </a:endParaRPr>
          </a:p>
          <a:p>
            <a:pPr marL="1657350" lvl="3"/>
            <a:endParaRPr lang="en-US" sz="1400" dirty="0">
              <a:latin typeface="Tw Cen MT"/>
              <a:ea typeface="Calibri" panose="020F0502020204030204" pitchFamily="34" charset="0"/>
              <a:cs typeface="Calibri"/>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A8D032E-609C-4F98-BF7B-360A4536E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3" y="838200"/>
            <a:ext cx="8879335" cy="2057037"/>
          </a:xfrm>
          <a:prstGeom prst="rect">
            <a:avLst/>
          </a:prstGeom>
        </p:spPr>
      </p:pic>
      <p:pic>
        <p:nvPicPr>
          <p:cNvPr id="6" name="Picture 5">
            <a:extLst>
              <a:ext uri="{FF2B5EF4-FFF2-40B4-BE49-F238E27FC236}">
                <a16:creationId xmlns:a16="http://schemas.microsoft.com/office/drawing/2014/main" id="{AA019AA9-2870-4389-8C27-0825D0531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52" y="3709262"/>
            <a:ext cx="8907615" cy="1669143"/>
          </a:xfrm>
          <a:prstGeom prst="rect">
            <a:avLst/>
          </a:prstGeom>
        </p:spPr>
      </p:pic>
    </p:spTree>
    <p:extLst>
      <p:ext uri="{BB962C8B-B14F-4D97-AF65-F5344CB8AC3E}">
        <p14:creationId xmlns:p14="http://schemas.microsoft.com/office/powerpoint/2010/main" val="49260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 –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819346"/>
            <a:ext cx="8879334" cy="5741709"/>
          </a:xfrm>
        </p:spPr>
        <p:txBody>
          <a:bodyPr vert="horz" lIns="91440" tIns="45720" rIns="91440" bIns="45720" rtlCol="0" anchor="t">
            <a:normAutofit/>
          </a:bodyPr>
          <a:lstStyle/>
          <a:p>
            <a:pPr marL="0" indent="-57150">
              <a:buNone/>
            </a:pPr>
            <a:endParaRPr lang="en-US" sz="2200" dirty="0">
              <a:cs typeface="Calibri"/>
            </a:endParaRPr>
          </a:p>
          <a:p>
            <a:pPr marL="457200" lvl="1" indent="0">
              <a:buNone/>
            </a:pPr>
            <a:endParaRPr lang="en-US" i="1" dirty="0">
              <a:latin typeface="Tw Cen MT"/>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AB5355-B757-4429-8B20-2640765A7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2" y="1169123"/>
            <a:ext cx="8879334" cy="1677129"/>
          </a:xfrm>
          <a:prstGeom prst="rect">
            <a:avLst/>
          </a:prstGeom>
        </p:spPr>
      </p:pic>
      <p:pic>
        <p:nvPicPr>
          <p:cNvPr id="6" name="Picture 5">
            <a:extLst>
              <a:ext uri="{FF2B5EF4-FFF2-40B4-BE49-F238E27FC236}">
                <a16:creationId xmlns:a16="http://schemas.microsoft.com/office/drawing/2014/main" id="{E356463B-16BB-40D9-B34E-6D01DC841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3622859"/>
            <a:ext cx="8879335" cy="1564010"/>
          </a:xfrm>
          <a:prstGeom prst="rect">
            <a:avLst/>
          </a:prstGeom>
        </p:spPr>
      </p:pic>
    </p:spTree>
    <p:extLst>
      <p:ext uri="{BB962C8B-B14F-4D97-AF65-F5344CB8AC3E}">
        <p14:creationId xmlns:p14="http://schemas.microsoft.com/office/powerpoint/2010/main" val="260980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New Validation rules –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819346"/>
            <a:ext cx="8879334" cy="5741709"/>
          </a:xfrm>
        </p:spPr>
        <p:txBody>
          <a:bodyPr vert="horz" lIns="91440" tIns="45720" rIns="91440" bIns="45720" rtlCol="0" anchor="t">
            <a:normAutofit/>
          </a:bodyPr>
          <a:lstStyle/>
          <a:p>
            <a:pPr marL="0" indent="-57150">
              <a:buNone/>
            </a:pPr>
            <a:endParaRPr lang="en-US" sz="2200" dirty="0">
              <a:cs typeface="Calibri"/>
            </a:endParaRPr>
          </a:p>
          <a:p>
            <a:pPr marL="457200" lvl="1" indent="0">
              <a:buNone/>
            </a:pPr>
            <a:endParaRPr lang="en-US" i="1" dirty="0">
              <a:latin typeface="Tw Cen MT"/>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61C2CA0-7C08-4337-A5AE-4274567BA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3" y="1105174"/>
            <a:ext cx="8879334" cy="2101237"/>
          </a:xfrm>
          <a:prstGeom prst="rect">
            <a:avLst/>
          </a:prstGeom>
        </p:spPr>
      </p:pic>
      <p:pic>
        <p:nvPicPr>
          <p:cNvPr id="12" name="Picture 11">
            <a:extLst>
              <a:ext uri="{FF2B5EF4-FFF2-40B4-BE49-F238E27FC236}">
                <a16:creationId xmlns:a16="http://schemas.microsoft.com/office/drawing/2014/main" id="{59893DBC-0BC8-46E3-AE61-A0E86EB95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2" y="3846496"/>
            <a:ext cx="8879335" cy="1548345"/>
          </a:xfrm>
          <a:prstGeom prst="rect">
            <a:avLst/>
          </a:prstGeom>
        </p:spPr>
      </p:pic>
    </p:spTree>
    <p:extLst>
      <p:ext uri="{BB962C8B-B14F-4D97-AF65-F5344CB8AC3E}">
        <p14:creationId xmlns:p14="http://schemas.microsoft.com/office/powerpoint/2010/main" val="172088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598788"/>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Background</a:t>
            </a:r>
          </a:p>
        </p:txBody>
      </p:sp>
      <p:sp>
        <p:nvSpPr>
          <p:cNvPr id="7" name="Rectangle 6"/>
          <p:cNvSpPr/>
          <p:nvPr/>
        </p:nvSpPr>
        <p:spPr>
          <a:xfrm>
            <a:off x="566738" y="504395"/>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latin typeface="Tw Cen MT Condensed"/>
              </a:rPr>
              <a:t>existing Validation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32333" y="1114603"/>
            <a:ext cx="8879334" cy="4954992"/>
          </a:xfrm>
        </p:spPr>
        <p:txBody>
          <a:bodyPr vert="horz" lIns="91440" tIns="45720" rIns="91440" bIns="45720" rtlCol="0" anchor="t">
            <a:normAutofit fontScale="92500" lnSpcReduction="10000"/>
          </a:bodyPr>
          <a:lstStyle/>
          <a:p>
            <a:pPr>
              <a:buFont typeface="Arial"/>
              <a:buChar char="•"/>
            </a:pPr>
            <a:r>
              <a:rPr lang="en-US">
                <a:latin typeface="TW Cen MT"/>
                <a:cs typeface="Calibri"/>
              </a:rPr>
              <a:t>This collection will leverage existing validations as well. Examples:</a:t>
            </a:r>
          </a:p>
          <a:p>
            <a:pPr>
              <a:buFont typeface="Arial"/>
              <a:buChar char="•"/>
            </a:pPr>
            <a:endParaRPr lang="en-US">
              <a:latin typeface="Tw Cen MT"/>
              <a:cs typeface="Calibri"/>
            </a:endParaRPr>
          </a:p>
          <a:p>
            <a:pPr marL="800100" lvl="1" indent="-342900">
              <a:buFont typeface="Arial"/>
              <a:buChar char="•"/>
            </a:pPr>
            <a:r>
              <a:rPr lang="en-US" b="1">
                <a:latin typeface="TW Cen MT"/>
                <a:cs typeface="Calibri"/>
              </a:rPr>
              <a:t>10010-000A:</a:t>
            </a:r>
            <a:r>
              <a:rPr lang="en-US">
                <a:latin typeface="TW Cen MT"/>
                <a:cs typeface="Calibri"/>
              </a:rPr>
              <a:t> DISTRICT-ID must be unique for each Local Education Agency.</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40100-000A: </a:t>
            </a:r>
            <a:r>
              <a:rPr lang="en-US">
                <a:latin typeface="TW Cen MT"/>
                <a:cs typeface="Calibri"/>
              </a:rPr>
              <a:t>The combination of the following fields</a:t>
            </a:r>
            <a:r>
              <a:rPr lang="en-US" b="1">
                <a:latin typeface="TW Cen MT"/>
                <a:cs typeface="Calibri"/>
              </a:rPr>
              <a:t> </a:t>
            </a:r>
            <a:r>
              <a:rPr lang="en-US">
                <a:latin typeface="TW Cen MT"/>
                <a:cs typeface="Calibri"/>
              </a:rPr>
              <a:t>must be unique for each student: DISTRICT-ID and TX-UNIQUE-STUDENT-ID.</a:t>
            </a:r>
          </a:p>
          <a:p>
            <a:pPr marL="800100" lvl="1" indent="-342900">
              <a:buFont typeface="Arial"/>
              <a:buChar char="•"/>
            </a:pPr>
            <a:endParaRPr lang="en-US">
              <a:latin typeface="Tw Cen MT"/>
              <a:cs typeface="Calibri"/>
            </a:endParaRPr>
          </a:p>
          <a:p>
            <a:pPr marL="800100" lvl="1" indent="-342900">
              <a:buFont typeface="Arial"/>
              <a:buChar char="•"/>
            </a:pPr>
            <a:r>
              <a:rPr lang="en-US" b="1" i="1">
                <a:latin typeface="TW Cen MT"/>
                <a:cs typeface="Calibri"/>
              </a:rPr>
              <a:t>40100-0017: </a:t>
            </a:r>
            <a:r>
              <a:rPr lang="en-US" i="1">
                <a:latin typeface="TW Cen MT"/>
                <a:cs typeface="Calibri"/>
              </a:rPr>
              <a:t>DATE-OF-BIRTH must be a valid date.</a:t>
            </a:r>
          </a:p>
          <a:p>
            <a:pPr marL="800100" lvl="1" indent="-342900">
              <a:buFont typeface="Arial"/>
              <a:buChar char="•"/>
            </a:pPr>
            <a:endParaRPr lang="en-US">
              <a:latin typeface="Tw Cen MT"/>
              <a:cs typeface="Calibri"/>
            </a:endParaRPr>
          </a:p>
          <a:p>
            <a:pPr marL="800100" lvl="1" indent="-342900">
              <a:buFont typeface="Arial"/>
              <a:buChar char="•"/>
            </a:pPr>
            <a:r>
              <a:rPr lang="en-US" b="1">
                <a:latin typeface="TW Cen MT"/>
                <a:cs typeface="Calibri"/>
              </a:rPr>
              <a:t>41163-000D: </a:t>
            </a:r>
            <a:r>
              <a:rPr lang="en-US">
                <a:latin typeface="TW Cen MT"/>
                <a:cs typeface="Calibri"/>
              </a:rPr>
              <a:t>The combination of the following fields</a:t>
            </a:r>
            <a:r>
              <a:rPr lang="en-US" b="1">
                <a:latin typeface="TW Cen MT"/>
                <a:cs typeface="Calibri"/>
              </a:rPr>
              <a:t> </a:t>
            </a:r>
            <a:r>
              <a:rPr lang="en-US">
                <a:latin typeface="TW Cen MT"/>
                <a:cs typeface="Calibri"/>
              </a:rPr>
              <a:t>must be unique for each Student Special Education Program Association: DISTRICT-ID and TX-UNIQUE-STUDENT-ID.</a:t>
            </a:r>
            <a:endParaRPr lang="en-US">
              <a:latin typeface="Tw Cen MT"/>
              <a:cs typeface="Calibri"/>
            </a:endParaRPr>
          </a:p>
          <a:p>
            <a:pPr marL="457200" lvl="1"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58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dirty="0">
                <a:latin typeface="+mn-lt"/>
                <a:cs typeface="Calibri" panose="020F0502020204030204" pitchFamily="34" charset="0"/>
              </a:rPr>
              <a:t>Expecting only </a:t>
            </a:r>
            <a:r>
              <a:rPr lang="en-US" b="1" dirty="0">
                <a:latin typeface="+mn-lt"/>
                <a:cs typeface="Calibri" panose="020F0502020204030204" pitchFamily="34" charset="0"/>
              </a:rPr>
              <a:t>one</a:t>
            </a:r>
            <a:r>
              <a:rPr lang="en-US" dirty="0">
                <a:latin typeface="+mn-lt"/>
                <a:cs typeface="Calibri" panose="020F0502020204030204" pitchFamily="34" charset="0"/>
              </a:rPr>
              <a:t> report at both the LEA and ESC levels.</a:t>
            </a:r>
          </a:p>
          <a:p>
            <a:endParaRPr lang="en-US" dirty="0">
              <a:latin typeface="+mn-lt"/>
              <a:cs typeface="Calibri" panose="020F0502020204030204" pitchFamily="34" charset="0"/>
            </a:endParaRPr>
          </a:p>
          <a:p>
            <a:pPr lvl="1"/>
            <a:r>
              <a:rPr lang="en-US" dirty="0">
                <a:latin typeface="+mn-lt"/>
                <a:cs typeface="Calibri"/>
              </a:rPr>
              <a:t>Report will be similar in structure to “</a:t>
            </a:r>
            <a:r>
              <a:rPr lang="en-US" b="1" dirty="0">
                <a:latin typeface="+mn-lt"/>
                <a:cs typeface="Calibri"/>
              </a:rPr>
              <a:t>roster</a:t>
            </a:r>
            <a:r>
              <a:rPr lang="en-US" dirty="0">
                <a:latin typeface="+mn-lt"/>
                <a:cs typeface="Calibri"/>
              </a:rPr>
              <a:t>” style reports seen in other TSDS data collections.</a:t>
            </a:r>
          </a:p>
          <a:p>
            <a:pPr lvl="1"/>
            <a:endParaRPr lang="en-US" dirty="0">
              <a:latin typeface="+mn-lt"/>
              <a:cs typeface="Calibri"/>
            </a:endParaRPr>
          </a:p>
          <a:p>
            <a:pPr lvl="1"/>
            <a:r>
              <a:rPr lang="en-US" dirty="0">
                <a:latin typeface="+mn-lt"/>
                <a:cs typeface="Calibri"/>
              </a:rPr>
              <a:t>LEAs will use this report to verify all data submitted for the data collection.</a:t>
            </a:r>
          </a:p>
          <a:p>
            <a:pPr lvl="1"/>
            <a:endParaRPr lang="en-US" dirty="0">
              <a:latin typeface="+mn-lt"/>
              <a:cs typeface="Calibri"/>
            </a:endParaRPr>
          </a:p>
          <a:p>
            <a:pPr lvl="1"/>
            <a:r>
              <a:rPr lang="en-US" dirty="0">
                <a:latin typeface="+mn-lt"/>
                <a:cs typeface="Calibri"/>
              </a:rPr>
              <a:t>ESCs will be able to run this report for all of their LEAs to monitor their submissions.</a:t>
            </a:r>
          </a:p>
        </p:txBody>
      </p:sp>
    </p:spTree>
    <p:extLst>
      <p:ext uri="{BB962C8B-B14F-4D97-AF65-F5344CB8AC3E}">
        <p14:creationId xmlns:p14="http://schemas.microsoft.com/office/powerpoint/2010/main" val="117828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a:p>
        </p:txBody>
      </p:sp>
      <p:pic>
        <p:nvPicPr>
          <p:cNvPr id="6" name="Picture 5">
            <a:extLst>
              <a:ext uri="{FF2B5EF4-FFF2-40B4-BE49-F238E27FC236}">
                <a16:creationId xmlns:a16="http://schemas.microsoft.com/office/drawing/2014/main" id="{CA033A91-5F69-4D49-B738-A6CE62BF3219}"/>
              </a:ext>
            </a:extLst>
          </p:cNvPr>
          <p:cNvPicPr>
            <a:picLocks noChangeAspect="1"/>
          </p:cNvPicPr>
          <p:nvPr/>
        </p:nvPicPr>
        <p:blipFill>
          <a:blip r:embed="rId2"/>
          <a:stretch>
            <a:fillRect/>
          </a:stretch>
        </p:blipFill>
        <p:spPr>
          <a:xfrm>
            <a:off x="96101" y="1738461"/>
            <a:ext cx="8951798" cy="4066134"/>
          </a:xfrm>
          <a:prstGeom prst="rect">
            <a:avLst/>
          </a:prstGeom>
          <a:ln>
            <a:solidFill>
              <a:schemeClr val="tx1"/>
            </a:solidFill>
          </a:ln>
        </p:spPr>
      </p:pic>
      <p:sp>
        <p:nvSpPr>
          <p:cNvPr id="10" name="Rectangle 9">
            <a:extLst>
              <a:ext uri="{FF2B5EF4-FFF2-40B4-BE49-F238E27FC236}">
                <a16:creationId xmlns:a16="http://schemas.microsoft.com/office/drawing/2014/main" id="{453F371D-83EA-4797-A6A0-9652B65B5003}"/>
              </a:ext>
            </a:extLst>
          </p:cNvPr>
          <p:cNvSpPr/>
          <p:nvPr/>
        </p:nvSpPr>
        <p:spPr>
          <a:xfrm>
            <a:off x="232347" y="1053405"/>
            <a:ext cx="8641829" cy="523220"/>
          </a:xfrm>
          <a:prstGeom prst="rect">
            <a:avLst/>
          </a:prstGeom>
        </p:spPr>
        <p:txBody>
          <a:bodyPr wrap="square">
            <a:spAutoFit/>
          </a:bodyPr>
          <a:lstStyle/>
          <a:p>
            <a:pPr algn="ctr"/>
            <a:r>
              <a:rPr lang="en-US" sz="2800" dirty="0">
                <a:cs typeface="Calibri"/>
              </a:rPr>
              <a:t>CSW-100-001 CSW Roster Report</a:t>
            </a:r>
            <a:endParaRPr lang="en-US" sz="2800" dirty="0"/>
          </a:p>
        </p:txBody>
      </p:sp>
    </p:spTree>
    <p:extLst>
      <p:ext uri="{BB962C8B-B14F-4D97-AF65-F5344CB8AC3E}">
        <p14:creationId xmlns:p14="http://schemas.microsoft.com/office/powerpoint/2010/main" val="269398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3330016"/>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23</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Frequently Asked Questions</a:t>
            </a:r>
          </a:p>
        </p:txBody>
      </p:sp>
      <p:sp>
        <p:nvSpPr>
          <p:cNvPr id="7" name="Rectangle 6"/>
          <p:cNvSpPr/>
          <p:nvPr/>
        </p:nvSpPr>
        <p:spPr>
          <a:xfrm>
            <a:off x="566738" y="504395"/>
            <a:ext cx="8001000" cy="372409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356577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24</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062739"/>
            <a:ext cx="8763000" cy="4093428"/>
          </a:xfrm>
          <a:prstGeom prst="rect">
            <a:avLst/>
          </a:prstGeom>
        </p:spPr>
        <p:txBody>
          <a:bodyPr wrap="square" anchor="t">
            <a:spAutoFit/>
          </a:bodyPr>
          <a:lstStyle/>
          <a:p>
            <a:endParaRPr lang="en-US" sz="2400" b="1" dirty="0"/>
          </a:p>
          <a:p>
            <a:r>
              <a:rPr lang="en-US" sz="2400" b="1" dirty="0"/>
              <a:t>Why are the new Charter School data elements not collected in the Fall PEIMS collection?</a:t>
            </a:r>
          </a:p>
          <a:p>
            <a:endParaRPr lang="en-US" sz="2400" b="1" dirty="0"/>
          </a:p>
          <a:p>
            <a:endParaRPr lang="en-US" sz="800" b="1" dirty="0"/>
          </a:p>
          <a:p>
            <a:pPr lvl="1"/>
            <a:r>
              <a:rPr lang="en-US" sz="2400" dirty="0">
                <a:cs typeface="Calibri" panose="020F0502020204030204" pitchFamily="34" charset="0"/>
              </a:rPr>
              <a:t>Due to the timeline for CSW data being due at the end of October as defined in legislation, this CSW data was unable to be included in the PEIMS FALL submission, which is due on December 3, 2020.</a:t>
            </a:r>
          </a:p>
          <a:p>
            <a:endParaRPr lang="en-US" sz="1200" i="1" dirty="0">
              <a:cs typeface="Calibri" panose="020F0502020204030204" pitchFamily="34" charset="0"/>
            </a:endParaRPr>
          </a:p>
          <a:p>
            <a:endParaRPr lang="en-US" sz="2400" b="1" dirty="0">
              <a:cs typeface="Calibri" panose="020F0502020204030204" pitchFamily="34" charset="0"/>
            </a:endParaRP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FREQUENTLY ASKED QUESTIONS</a:t>
            </a:r>
          </a:p>
        </p:txBody>
      </p:sp>
    </p:spTree>
    <p:extLst>
      <p:ext uri="{BB962C8B-B14F-4D97-AF65-F5344CB8AC3E}">
        <p14:creationId xmlns:p14="http://schemas.microsoft.com/office/powerpoint/2010/main" val="198790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25</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484451"/>
            <a:ext cx="8763000" cy="2492990"/>
          </a:xfrm>
          <a:prstGeom prst="rect">
            <a:avLst/>
          </a:prstGeom>
        </p:spPr>
        <p:txBody>
          <a:bodyPr wrap="square" anchor="t">
            <a:spAutoFit/>
          </a:bodyPr>
          <a:lstStyle/>
          <a:p>
            <a:r>
              <a:rPr lang="en-US" sz="2400" b="1" dirty="0">
                <a:cs typeface="Calibri" panose="020F0502020204030204" pitchFamily="34" charset="0"/>
              </a:rPr>
              <a:t>How will students apply to a Charter School campus waitlist?</a:t>
            </a:r>
          </a:p>
          <a:p>
            <a:endParaRPr lang="en-US" sz="2400" b="1" dirty="0">
              <a:cs typeface="Calibri" panose="020F0502020204030204" pitchFamily="34" charset="0"/>
            </a:endParaRPr>
          </a:p>
          <a:p>
            <a:endParaRPr lang="en-US" sz="1200" b="1" dirty="0">
              <a:cs typeface="Calibri" panose="020F0502020204030204" pitchFamily="34" charset="0"/>
            </a:endParaRPr>
          </a:p>
          <a:p>
            <a:pPr lvl="1"/>
            <a:r>
              <a:rPr lang="en-US" sz="2400" dirty="0">
                <a:cs typeface="Calibri" panose="020F0502020204030204" pitchFamily="34" charset="0"/>
              </a:rPr>
              <a:t>As part of SB 2293, TEA was required to develop a common application form for Charters to use as part of their application process.  </a:t>
            </a:r>
            <a:endParaRPr lang="en-US" sz="2400" dirty="0"/>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FREQUENTLY ASKED QUESTIONS</a:t>
            </a:r>
          </a:p>
        </p:txBody>
      </p:sp>
    </p:spTree>
    <p:extLst>
      <p:ext uri="{BB962C8B-B14F-4D97-AF65-F5344CB8AC3E}">
        <p14:creationId xmlns:p14="http://schemas.microsoft.com/office/powerpoint/2010/main" val="376234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26</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190500" y="1484451"/>
            <a:ext cx="8763000" cy="2431435"/>
          </a:xfrm>
          <a:prstGeom prst="rect">
            <a:avLst/>
          </a:prstGeom>
        </p:spPr>
        <p:txBody>
          <a:bodyPr wrap="square" anchor="t">
            <a:spAutoFit/>
          </a:bodyPr>
          <a:lstStyle/>
          <a:p>
            <a:r>
              <a:rPr lang="en-US" sz="2400" b="1">
                <a:cs typeface="Calibri"/>
              </a:rPr>
              <a:t>Can students apply to more than one charter school or more than one charter school campus?</a:t>
            </a:r>
          </a:p>
          <a:p>
            <a:endParaRPr lang="en-US" sz="2400" b="1">
              <a:cs typeface="Calibri"/>
            </a:endParaRPr>
          </a:p>
          <a:p>
            <a:endParaRPr lang="en-US" sz="800" b="1">
              <a:cs typeface="Calibri" panose="020F0502020204030204" pitchFamily="34" charset="0"/>
            </a:endParaRPr>
          </a:p>
          <a:p>
            <a:pPr lvl="1"/>
            <a:r>
              <a:rPr lang="en-US" sz="2400">
                <a:cs typeface="Calibri" panose="020F0502020204030204" pitchFamily="34" charset="0"/>
              </a:rPr>
              <a:t>Yes. Students can apply to multiple charter schools and multiple campuses at the same Charter.</a:t>
            </a:r>
          </a:p>
          <a:p>
            <a:endParaRPr lang="en-US" sz="240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FREQUENTLY ASKED QUESTIONS</a:t>
            </a:r>
          </a:p>
        </p:txBody>
      </p:sp>
    </p:spTree>
    <p:extLst>
      <p:ext uri="{BB962C8B-B14F-4D97-AF65-F5344CB8AC3E}">
        <p14:creationId xmlns:p14="http://schemas.microsoft.com/office/powerpoint/2010/main" val="113540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27</a:t>
            </a:fld>
            <a:endParaRPr lang="en-US"/>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159799" y="44380"/>
            <a:ext cx="8047767" cy="793820"/>
          </a:xfrm>
        </p:spPr>
        <p:txBody>
          <a:bodyPr>
            <a:normAutofit fontScale="90000"/>
          </a:bodyPr>
          <a:lstStyle/>
          <a:p>
            <a:r>
              <a:rPr lang="en-US">
                <a:cs typeface="Calibri" panose="020F0502020204030204" pitchFamily="34" charset="0"/>
              </a:rPr>
              <a:t>Division of Charter School Administration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a:p>
        </p:txBody>
      </p:sp>
      <p:sp>
        <p:nvSpPr>
          <p:cNvPr id="6" name="Content Placeholder 3">
            <a:extLst>
              <a:ext uri="{FF2B5EF4-FFF2-40B4-BE49-F238E27FC236}">
                <a16:creationId xmlns:a16="http://schemas.microsoft.com/office/drawing/2014/main" id="{F24ADACE-886A-405B-BA20-CECDBA036567}"/>
              </a:ext>
            </a:extLst>
          </p:cNvPr>
          <p:cNvSpPr txBox="1">
            <a:spLocks/>
          </p:cNvSpPr>
          <p:nvPr/>
        </p:nvSpPr>
        <p:spPr>
          <a:xfrm>
            <a:off x="628650" y="1237962"/>
            <a:ext cx="7886700" cy="4954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Calibri" panose="020F0502020204030204" pitchFamily="34" charset="0"/>
              </a:rPr>
              <a:t>Division of Charter School Administration</a:t>
            </a: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r>
              <a:rPr lang="en-US" dirty="0">
                <a:latin typeface="Calibri" panose="020F0502020204030204" pitchFamily="34" charset="0"/>
                <a:cs typeface="Calibri" panose="020F0502020204030204" pitchFamily="34" charset="0"/>
              </a:rPr>
              <a:t>Heather Mauze		Division Director</a:t>
            </a: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None/>
            </a:pPr>
            <a:r>
              <a:rPr lang="en-US" u="sng" dirty="0">
                <a:hlinkClick r:id="rId2"/>
              </a:rPr>
              <a:t>CharterSchools@tea.texas.gov</a:t>
            </a:r>
            <a:r>
              <a:rPr lang="en-US" dirty="0"/>
              <a:t> </a:t>
            </a:r>
            <a:endParaRPr lang="en-US" sz="2800" b="1" dirty="0"/>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457200" lvl="1"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54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73863" y="864287"/>
            <a:ext cx="8796273" cy="5404853"/>
          </a:xfrm>
        </p:spPr>
        <p:txBody>
          <a:bodyPr>
            <a:noAutofit/>
          </a:bodyPr>
          <a:lstStyle/>
          <a:p>
            <a:r>
              <a:rPr lang="en-US" sz="1600">
                <a:latin typeface="+mn-lt"/>
                <a:cs typeface="Calibri" panose="020F0502020204030204" pitchFamily="34" charset="0"/>
              </a:rPr>
              <a:t>Charter School Waitlist (CSW) was included in Senate Bill 2293.</a:t>
            </a:r>
            <a:br>
              <a:rPr lang="en-US" sz="800">
                <a:latin typeface="+mn-lt"/>
                <a:cs typeface="Calibri" panose="020F0502020204030204" pitchFamily="34" charset="0"/>
              </a:rPr>
            </a:br>
            <a:endParaRPr lang="en-US" sz="800">
              <a:latin typeface="+mn-lt"/>
              <a:cs typeface="Calibri" panose="020F0502020204030204" pitchFamily="34" charset="0"/>
            </a:endParaRPr>
          </a:p>
          <a:p>
            <a:r>
              <a:rPr lang="en-US" sz="1600">
                <a:latin typeface="+mn-lt"/>
                <a:cs typeface="Calibri" panose="020F0502020204030204" pitchFamily="34" charset="0"/>
              </a:rPr>
              <a:t>Beginning with the 2020-2021 school year charter schools will be required to report CSW collection data as of the </a:t>
            </a:r>
            <a:r>
              <a:rPr lang="en-US" sz="1600" b="1">
                <a:latin typeface="+mn-lt"/>
                <a:cs typeface="Calibri" panose="020F0502020204030204" pitchFamily="34" charset="0"/>
              </a:rPr>
              <a:t>last Friday in September.</a:t>
            </a:r>
            <a:r>
              <a:rPr lang="en-US" sz="1600">
                <a:latin typeface="+mn-lt"/>
                <a:cs typeface="Calibri" panose="020F0502020204030204" pitchFamily="34" charset="0"/>
              </a:rPr>
              <a:t> The data will be due to the agency on the </a:t>
            </a:r>
            <a:r>
              <a:rPr lang="en-US" sz="1600" b="1">
                <a:latin typeface="+mn-lt"/>
                <a:cs typeface="Calibri" panose="020F0502020204030204" pitchFamily="34" charset="0"/>
              </a:rPr>
              <a:t>last Friday in October</a:t>
            </a:r>
            <a:r>
              <a:rPr lang="en-US" sz="1600">
                <a:latin typeface="+mn-lt"/>
                <a:cs typeface="Calibri" panose="020F0502020204030204" pitchFamily="34" charset="0"/>
              </a:rPr>
              <a:t>, per legislation. Students who have applied but are not enrolled in the charter school and who are on a waitlist, must be reported to the agency in addition to the number of students enrolled and the educational enrollment capacity.</a:t>
            </a:r>
          </a:p>
          <a:p>
            <a:pPr lvl="0"/>
            <a:r>
              <a:rPr lang="en-US" sz="1600">
                <a:solidFill>
                  <a:srgbClr val="171616"/>
                </a:solidFill>
                <a:latin typeface="+mn-lt"/>
              </a:rPr>
              <a:t>The following information will be collected and reported for </a:t>
            </a:r>
            <a:r>
              <a:rPr lang="en-US" sz="1600" b="1">
                <a:solidFill>
                  <a:srgbClr val="171616"/>
                </a:solidFill>
                <a:latin typeface="+mn-lt"/>
              </a:rPr>
              <a:t>each campus </a:t>
            </a:r>
            <a:r>
              <a:rPr lang="en-US" sz="1600">
                <a:solidFill>
                  <a:srgbClr val="171616"/>
                </a:solidFill>
                <a:latin typeface="+mn-lt"/>
              </a:rPr>
              <a:t>operating under the charter holder's charter:</a:t>
            </a:r>
          </a:p>
          <a:p>
            <a:pPr lvl="1"/>
            <a:r>
              <a:rPr lang="en-US" sz="1600" b="1">
                <a:solidFill>
                  <a:srgbClr val="171616"/>
                </a:solidFill>
                <a:latin typeface="+mn-lt"/>
              </a:rPr>
              <a:t>The number of students enrolled</a:t>
            </a:r>
          </a:p>
          <a:p>
            <a:pPr lvl="1"/>
            <a:r>
              <a:rPr lang="en-US" sz="1600" b="1">
                <a:solidFill>
                  <a:srgbClr val="171616"/>
                </a:solidFill>
                <a:latin typeface="+mn-lt"/>
              </a:rPr>
              <a:t>The enrollment capacity</a:t>
            </a:r>
          </a:p>
          <a:p>
            <a:pPr lvl="1"/>
            <a:r>
              <a:rPr lang="en-US" sz="1600" b="1">
                <a:solidFill>
                  <a:srgbClr val="171616"/>
                </a:solidFill>
                <a:latin typeface="+mn-lt"/>
              </a:rPr>
              <a:t>If a charter’s campus uses a waiting list to grant admission</a:t>
            </a:r>
          </a:p>
          <a:p>
            <a:pPr lvl="0"/>
            <a:r>
              <a:rPr lang="en-US" sz="1600">
                <a:solidFill>
                  <a:srgbClr val="171616"/>
                </a:solidFill>
                <a:latin typeface="+mn-lt"/>
              </a:rPr>
              <a:t>If a charter holder uses a waiting list for admission to a campus the following information will be reported:</a:t>
            </a:r>
          </a:p>
          <a:p>
            <a:pPr lvl="1"/>
            <a:r>
              <a:rPr lang="en-US" sz="1600" b="1">
                <a:solidFill>
                  <a:srgbClr val="171616"/>
                </a:solidFill>
                <a:latin typeface="+mn-lt"/>
                <a:cs typeface="Calibri" panose="020F0502020204030204" pitchFamily="34" charset="0"/>
              </a:rPr>
              <a:t>Student demographic and entry grade level information</a:t>
            </a:r>
          </a:p>
          <a:p>
            <a:pPr lvl="1"/>
            <a:r>
              <a:rPr lang="en-US" sz="1600" b="1">
                <a:solidFill>
                  <a:srgbClr val="171616"/>
                </a:solidFill>
                <a:latin typeface="+mn-lt"/>
              </a:rPr>
              <a:t>The total number of students on the waiting list</a:t>
            </a:r>
          </a:p>
          <a:p>
            <a:pPr lvl="1"/>
            <a:r>
              <a:rPr lang="en-US" sz="1600" b="1">
                <a:solidFill>
                  <a:srgbClr val="171616"/>
                </a:solidFill>
                <a:latin typeface="+mn-lt"/>
              </a:rPr>
              <a:t>The number of students on the waiting list disaggregated by grade level</a:t>
            </a:r>
          </a:p>
          <a:p>
            <a:pPr lvl="1"/>
            <a:r>
              <a:rPr lang="en-US" sz="1600" b="1">
                <a:solidFill>
                  <a:srgbClr val="171616"/>
                </a:solidFill>
                <a:latin typeface="+mn-lt"/>
              </a:rPr>
              <a:t>Note: TEA will collect this data at the student level</a:t>
            </a:r>
            <a:endParaRPr lang="en-US" sz="800">
              <a:solidFill>
                <a:srgbClr val="171616"/>
              </a:solidFill>
              <a:latin typeface="+mn-lt"/>
            </a:endParaRPr>
          </a:p>
          <a:p>
            <a:pPr marL="0" lvl="0"/>
            <a:r>
              <a:rPr lang="en-US" sz="1600">
                <a:solidFill>
                  <a:srgbClr val="171616"/>
                </a:solidFill>
                <a:latin typeface="+mn-lt"/>
                <a:cs typeface="Calibri" panose="020F0502020204030204" pitchFamily="34" charset="0"/>
              </a:rPr>
              <a:t>This data collection will be added to the Core application:</a:t>
            </a:r>
          </a:p>
          <a:p>
            <a:pPr lvl="1"/>
            <a:r>
              <a:rPr lang="en-US" sz="1600">
                <a:solidFill>
                  <a:srgbClr val="171616"/>
                </a:solidFill>
                <a:latin typeface="+mn-lt"/>
                <a:cs typeface="Calibri" panose="020F0502020204030204" pitchFamily="34" charset="0"/>
              </a:rPr>
              <a:t>It is brand new for LEAs. There is </a:t>
            </a:r>
            <a:r>
              <a:rPr lang="en-US" sz="1600" b="1">
                <a:solidFill>
                  <a:srgbClr val="171616"/>
                </a:solidFill>
                <a:latin typeface="+mn-lt"/>
                <a:cs typeface="Calibri" panose="020F0502020204030204" pitchFamily="34" charset="0"/>
              </a:rPr>
              <a:t>no legacy system or current collection</a:t>
            </a:r>
            <a:r>
              <a:rPr lang="en-US" sz="1600">
                <a:solidFill>
                  <a:srgbClr val="171616"/>
                </a:solidFill>
                <a:latin typeface="+mn-lt"/>
                <a:cs typeface="Calibri" panose="020F0502020204030204" pitchFamily="34" charset="0"/>
              </a:rPr>
              <a:t>.</a:t>
            </a:r>
            <a:endParaRPr lang="en-US" sz="1600"/>
          </a:p>
        </p:txBody>
      </p:sp>
    </p:spTree>
    <p:extLst>
      <p:ext uri="{BB962C8B-B14F-4D97-AF65-F5344CB8AC3E}">
        <p14:creationId xmlns:p14="http://schemas.microsoft.com/office/powerpoint/2010/main" val="73579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140327"/>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timeline</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298167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TIMELINE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81000" y="1221971"/>
            <a:ext cx="8191500" cy="4954992"/>
          </a:xfrm>
        </p:spPr>
        <p:txBody>
          <a:bodyPr>
            <a:normAutofit/>
          </a:bodyPr>
          <a:lstStyle/>
          <a:p>
            <a:pPr marL="0" indent="0">
              <a:buNone/>
            </a:pPr>
            <a:endParaRPr lang="en-US"/>
          </a:p>
          <a:p>
            <a:endParaRPr lang="en-US"/>
          </a:p>
          <a:p>
            <a:pPr marL="0" indent="0">
              <a:buNone/>
            </a:pPr>
            <a:endParaRPr lang="en-US"/>
          </a:p>
          <a:p>
            <a:pPr marL="0" indent="0">
              <a:buNone/>
            </a:pPr>
            <a:endParaRPr lang="en-US"/>
          </a:p>
          <a:p>
            <a:pPr lvl="1"/>
            <a:endParaRPr lang="en-US"/>
          </a:p>
          <a:p>
            <a:pPr marL="0" indent="0">
              <a:buNone/>
            </a:pPr>
            <a:endParaRPr lang="en-US"/>
          </a:p>
          <a:p>
            <a:pPr marL="0" indent="0">
              <a:buNone/>
            </a:pPr>
            <a:endParaRPr lang="en-US"/>
          </a:p>
          <a:p>
            <a:pPr marL="0" indent="0">
              <a:buNone/>
            </a:pPr>
            <a:endParaRPr lang="en-US"/>
          </a:p>
          <a:p>
            <a:pPr marL="0" indent="0">
              <a:buNone/>
            </a:pPr>
            <a:endParaRPr lang="en-US" sz="1800"/>
          </a:p>
          <a:p>
            <a:pPr marL="0" indent="0">
              <a:buNone/>
            </a:pPr>
            <a:r>
              <a:rPr lang="en-US" sz="1800"/>
              <a:t>TAA Letter was sent on March 12, 2020 to Charter School administrators and ESCs.</a:t>
            </a:r>
          </a:p>
        </p:txBody>
      </p:sp>
      <p:graphicFrame>
        <p:nvGraphicFramePr>
          <p:cNvPr id="2" name="Table 2">
            <a:extLst>
              <a:ext uri="{FF2B5EF4-FFF2-40B4-BE49-F238E27FC236}">
                <a16:creationId xmlns:a16="http://schemas.microsoft.com/office/drawing/2014/main" id="{EEC7286B-F906-43E1-87A7-426BDB0FE2FE}"/>
              </a:ext>
            </a:extLst>
          </p:cNvPr>
          <p:cNvGraphicFramePr>
            <a:graphicFrameLocks noGrp="1"/>
          </p:cNvGraphicFramePr>
          <p:nvPr/>
        </p:nvGraphicFramePr>
        <p:xfrm>
          <a:off x="381000" y="1397000"/>
          <a:ext cx="8191500" cy="3708402"/>
        </p:xfrm>
        <a:graphic>
          <a:graphicData uri="http://schemas.openxmlformats.org/drawingml/2006/table">
            <a:tbl>
              <a:tblPr firstRow="1" bandRow="1">
                <a:tableStyleId>{93296810-A885-4BE3-A3E7-6D5BEEA58F35}</a:tableStyleId>
              </a:tblPr>
              <a:tblGrid>
                <a:gridCol w="5324475">
                  <a:extLst>
                    <a:ext uri="{9D8B030D-6E8A-4147-A177-3AD203B41FA5}">
                      <a16:colId xmlns:a16="http://schemas.microsoft.com/office/drawing/2014/main" val="2173082847"/>
                    </a:ext>
                  </a:extLst>
                </a:gridCol>
                <a:gridCol w="2867025">
                  <a:extLst>
                    <a:ext uri="{9D8B030D-6E8A-4147-A177-3AD203B41FA5}">
                      <a16:colId xmlns:a16="http://schemas.microsoft.com/office/drawing/2014/main" val="685607405"/>
                    </a:ext>
                  </a:extLst>
                </a:gridCol>
              </a:tblGrid>
              <a:tr h="618067">
                <a:tc gridSpan="2">
                  <a:txBody>
                    <a:bodyPr/>
                    <a:lstStyle/>
                    <a:p>
                      <a:r>
                        <a:rPr lang="en-US" sz="2400"/>
                        <a:t>Charter School Waitlist (CSW) Collection</a:t>
                      </a:r>
                    </a:p>
                  </a:txBody>
                  <a:tcPr/>
                </a:tc>
                <a:tc hMerge="1">
                  <a:txBody>
                    <a:bodyPr/>
                    <a:lstStyle/>
                    <a:p>
                      <a:endParaRPr lang="en-US"/>
                    </a:p>
                  </a:txBody>
                  <a:tcPr/>
                </a:tc>
                <a:extLst>
                  <a:ext uri="{0D108BD9-81ED-4DB2-BD59-A6C34878D82A}">
                    <a16:rowId xmlns:a16="http://schemas.microsoft.com/office/drawing/2014/main" val="1284838274"/>
                  </a:ext>
                </a:extLst>
              </a:tr>
              <a:tr h="618067">
                <a:tc>
                  <a:txBody>
                    <a:bodyPr/>
                    <a:lstStyle/>
                    <a:p>
                      <a:r>
                        <a:rPr lang="en-US" sz="2400"/>
                        <a:t>TSDS ready to load data to eDM</a:t>
                      </a:r>
                    </a:p>
                  </a:txBody>
                  <a:tcPr/>
                </a:tc>
                <a:tc>
                  <a:txBody>
                    <a:bodyPr/>
                    <a:lstStyle/>
                    <a:p>
                      <a:r>
                        <a:rPr lang="en-US" sz="2400" b="1"/>
                        <a:t>August 3, 2020</a:t>
                      </a:r>
                    </a:p>
                  </a:txBody>
                  <a:tcPr/>
                </a:tc>
                <a:extLst>
                  <a:ext uri="{0D108BD9-81ED-4DB2-BD59-A6C34878D82A}">
                    <a16:rowId xmlns:a16="http://schemas.microsoft.com/office/drawing/2014/main" val="3346017213"/>
                  </a:ext>
                </a:extLst>
              </a:tr>
              <a:tr h="618067">
                <a:tc>
                  <a:txBody>
                    <a:bodyPr/>
                    <a:lstStyle/>
                    <a:p>
                      <a:r>
                        <a:rPr lang="en-US" sz="2400"/>
                        <a:t>CSW ready for users to promote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September 14, 2020</a:t>
                      </a:r>
                    </a:p>
                  </a:txBody>
                  <a:tcPr/>
                </a:tc>
                <a:extLst>
                  <a:ext uri="{0D108BD9-81ED-4DB2-BD59-A6C34878D82A}">
                    <a16:rowId xmlns:a16="http://schemas.microsoft.com/office/drawing/2014/main" val="4006051926"/>
                  </a:ext>
                </a:extLst>
              </a:tr>
              <a:tr h="618067">
                <a:tc>
                  <a:txBody>
                    <a:bodyPr/>
                    <a:lstStyle/>
                    <a:p>
                      <a:r>
                        <a:rPr lang="en-US" sz="2400"/>
                        <a:t>CSW ready for users to complete</a:t>
                      </a:r>
                    </a:p>
                  </a:txBody>
                  <a:tcPr/>
                </a:tc>
                <a:tc>
                  <a:txBody>
                    <a:bodyPr/>
                    <a:lstStyle/>
                    <a:p>
                      <a:r>
                        <a:rPr lang="en-US" sz="2400" b="1"/>
                        <a:t>September 25, 2020</a:t>
                      </a:r>
                    </a:p>
                  </a:txBody>
                  <a:tcPr/>
                </a:tc>
                <a:extLst>
                  <a:ext uri="{0D108BD9-81ED-4DB2-BD59-A6C34878D82A}">
                    <a16:rowId xmlns:a16="http://schemas.microsoft.com/office/drawing/2014/main" val="360006968"/>
                  </a:ext>
                </a:extLst>
              </a:tr>
              <a:tr h="618067">
                <a:tc>
                  <a:txBody>
                    <a:bodyPr/>
                    <a:lstStyle/>
                    <a:p>
                      <a:r>
                        <a:rPr lang="en-US" sz="2400"/>
                        <a:t>CSW submission due date for LEAs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t>October 30, 2020</a:t>
                      </a:r>
                    </a:p>
                  </a:txBody>
                  <a:tcPr/>
                </a:tc>
                <a:extLst>
                  <a:ext uri="{0D108BD9-81ED-4DB2-BD59-A6C34878D82A}">
                    <a16:rowId xmlns:a16="http://schemas.microsoft.com/office/drawing/2014/main" val="3749727890"/>
                  </a:ext>
                </a:extLst>
              </a:tr>
              <a:tr h="618067">
                <a:tc>
                  <a:txBody>
                    <a:bodyPr/>
                    <a:lstStyle/>
                    <a:p>
                      <a:r>
                        <a:rPr lang="en-US" sz="2400"/>
                        <a:t>CSW data available to customers</a:t>
                      </a:r>
                    </a:p>
                  </a:txBody>
                  <a:tcPr/>
                </a:tc>
                <a:tc>
                  <a:txBody>
                    <a:bodyPr/>
                    <a:lstStyle/>
                    <a:p>
                      <a:r>
                        <a:rPr lang="en-US" sz="2400" b="1"/>
                        <a:t>November 13, 2020</a:t>
                      </a:r>
                    </a:p>
                  </a:txBody>
                  <a:tcPr/>
                </a:tc>
                <a:extLst>
                  <a:ext uri="{0D108BD9-81ED-4DB2-BD59-A6C34878D82A}">
                    <a16:rowId xmlns:a16="http://schemas.microsoft.com/office/drawing/2014/main" val="2639392556"/>
                  </a:ext>
                </a:extLst>
              </a:tr>
            </a:tbl>
          </a:graphicData>
        </a:graphic>
      </p:graphicFrame>
    </p:spTree>
    <p:extLst>
      <p:ext uri="{BB962C8B-B14F-4D97-AF65-F5344CB8AC3E}">
        <p14:creationId xmlns:p14="http://schemas.microsoft.com/office/powerpoint/2010/main" val="419957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664116"/>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Teal roles and privileges</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27477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Teal roles and privileges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279680" cy="4954992"/>
          </a:xfrm>
        </p:spPr>
        <p:txBody>
          <a:bodyPr vert="horz" lIns="91440" tIns="45720" rIns="91440" bIns="45720" rtlCol="0" anchor="t">
            <a:normAutofit fontScale="92500" lnSpcReduction="10000"/>
          </a:bodyPr>
          <a:lstStyle/>
          <a:p>
            <a:r>
              <a:rPr lang="en-US">
                <a:latin typeface="+mn-lt"/>
                <a:cs typeface="Calibri"/>
              </a:rPr>
              <a:t>Charter School Waitlist (CSW) will utilize the following </a:t>
            </a:r>
            <a:r>
              <a:rPr lang="en-US" b="1">
                <a:latin typeface="+mn-lt"/>
                <a:cs typeface="Calibri"/>
              </a:rPr>
              <a:t>existing</a:t>
            </a:r>
            <a:r>
              <a:rPr lang="en-US">
                <a:latin typeface="+mn-lt"/>
                <a:cs typeface="Calibri"/>
              </a:rPr>
              <a:t> TEAL roles:</a:t>
            </a:r>
          </a:p>
          <a:p>
            <a:pPr lvl="1"/>
            <a:r>
              <a:rPr lang="en-US">
                <a:latin typeface="+mn-lt"/>
                <a:cs typeface="Calibri"/>
              </a:rPr>
              <a:t>Core ESC Data Viewer</a:t>
            </a:r>
          </a:p>
          <a:p>
            <a:pPr lvl="1"/>
            <a:r>
              <a:rPr lang="en-US">
                <a:latin typeface="+mn-lt"/>
                <a:cs typeface="Calibri"/>
              </a:rPr>
              <a:t>Core LEA Data Approver</a:t>
            </a:r>
          </a:p>
          <a:p>
            <a:pPr lvl="1"/>
            <a:r>
              <a:rPr lang="en-US">
                <a:latin typeface="+mn-lt"/>
                <a:cs typeface="Calibri"/>
              </a:rPr>
              <a:t>Core LEA Data Completer</a:t>
            </a:r>
          </a:p>
          <a:p>
            <a:pPr lvl="1"/>
            <a:r>
              <a:rPr lang="en-US">
                <a:latin typeface="+mn-lt"/>
                <a:cs typeface="Calibri"/>
              </a:rPr>
              <a:t>Core LEA Data Promoter</a:t>
            </a:r>
          </a:p>
          <a:p>
            <a:pPr lvl="1"/>
            <a:r>
              <a:rPr lang="en-US">
                <a:latin typeface="+mn-lt"/>
                <a:cs typeface="Calibri"/>
              </a:rPr>
              <a:t>Core LEA Data Viewer</a:t>
            </a:r>
          </a:p>
          <a:p>
            <a:pPr lvl="1"/>
            <a:endParaRPr lang="en-US">
              <a:latin typeface="+mn-lt"/>
              <a:cs typeface="Calibri" panose="020F0502020204030204" pitchFamily="34" charset="0"/>
            </a:endParaRPr>
          </a:p>
          <a:p>
            <a:r>
              <a:rPr lang="en-US">
                <a:latin typeface="+mn-lt"/>
                <a:cs typeface="Calibri"/>
              </a:rPr>
              <a:t>A new </a:t>
            </a:r>
            <a:r>
              <a:rPr lang="en-US" b="1">
                <a:latin typeface="+mn-lt"/>
                <a:cs typeface="Calibri"/>
              </a:rPr>
              <a:t>privilege</a:t>
            </a:r>
            <a:r>
              <a:rPr lang="en-US">
                <a:latin typeface="+mn-lt"/>
                <a:cs typeface="Calibri"/>
              </a:rPr>
              <a:t>, ‘CSW Access’, will be added to each of these roles.</a:t>
            </a:r>
          </a:p>
          <a:p>
            <a:pPr marL="457200" lvl="1" indent="0">
              <a:buNone/>
            </a:pPr>
            <a:endParaRPr lang="en-US">
              <a:latin typeface="+mn-lt"/>
              <a:cs typeface="Calibri" panose="020F0502020204030204" pitchFamily="34" charset="0"/>
            </a:endParaRPr>
          </a:p>
          <a:p>
            <a:r>
              <a:rPr lang="en-US">
                <a:latin typeface="+mn-lt"/>
                <a:cs typeface="Calibri"/>
              </a:rPr>
              <a:t>Stay tuned to the upcoming FCN Webinars, Newsletters, and Training for more information regarding the TEAL Roles and Privileges.</a:t>
            </a:r>
          </a:p>
        </p:txBody>
      </p:sp>
    </p:spTree>
    <p:extLst>
      <p:ext uri="{BB962C8B-B14F-4D97-AF65-F5344CB8AC3E}">
        <p14:creationId xmlns:p14="http://schemas.microsoft.com/office/powerpoint/2010/main" val="139133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223411"/>
            <a:ext cx="7943850" cy="369332"/>
          </a:xfrm>
          <a:prstGeom prst="rect">
            <a:avLst/>
          </a:prstGeom>
          <a:solidFill>
            <a:schemeClr val="bg1"/>
          </a:solidFill>
        </p:spPr>
        <p:txBody>
          <a:bodyPr wrap="square">
            <a:spAutoFit/>
          </a:bodyPr>
          <a:lstStyle/>
          <a:p>
            <a:r>
              <a:rPr lang="en-US">
                <a:solidFill>
                  <a:srgbClr val="000000"/>
                </a:solidFill>
                <a:latin typeface="Times New Roman" panose="02020603050405020304" pitchFamily="18" charset="0"/>
              </a:rPr>
              <a:t> </a:t>
            </a:r>
            <a:endParaRPr lang="en-US"/>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9</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Data collection</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366784382"/>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80e764af-c3d1-4a99-9cc7-3e7b95ffbb23">
      <UserInfo>
        <DisplayName>Chen, Eric</DisplayName>
        <AccountId>22</AccountId>
        <AccountType/>
      </UserInfo>
      <UserInfo>
        <DisplayName>Linden, Edward</DisplayName>
        <AccountId>550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www.w3.org/XML/1998/namespace"/>
    <ds:schemaRef ds:uri="http://schemas.microsoft.com/office/2006/documentManagement/types"/>
    <ds:schemaRef ds:uri="http://purl.org/dc/terms/"/>
    <ds:schemaRef ds:uri="974450b4-c27d-433e-acbb-557b61fa1f94"/>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80e764af-c3d1-4a99-9cc7-3e7b95ffbb23"/>
    <ds:schemaRef ds:uri="http://purl.org/dc/dcmityp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935A26B1-C848-4B53-89C1-1F86AA75D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1145</TotalTime>
  <Words>896</Words>
  <Application>Microsoft Office PowerPoint</Application>
  <PresentationFormat>On-screen Show (4:3)</PresentationFormat>
  <Paragraphs>257</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Times New Roman</vt:lpstr>
      <vt:lpstr>Tw Cen MT</vt:lpstr>
      <vt:lpstr>Tw Cen MT</vt:lpstr>
      <vt:lpstr>Tw Cen MT Condensed</vt:lpstr>
      <vt:lpstr>Tw Cen MT Condensed Extra Bold</vt:lpstr>
      <vt:lpstr>TSDS Template 2017 - Circles - Dark</vt:lpstr>
      <vt:lpstr>Charter school waitlist</vt:lpstr>
      <vt:lpstr>Background</vt:lpstr>
      <vt:lpstr>Division of Charter School Administration</vt:lpstr>
      <vt:lpstr>background</vt:lpstr>
      <vt:lpstr>timeline</vt:lpstr>
      <vt:lpstr>TIMELINE</vt:lpstr>
      <vt:lpstr>Teal roles and privileges</vt:lpstr>
      <vt:lpstr>Teal roles and privileges</vt:lpstr>
      <vt:lpstr>Data collection</vt:lpstr>
      <vt:lpstr>Data collection</vt:lpstr>
      <vt:lpstr>tsds collection – complex types/elements</vt:lpstr>
      <vt:lpstr>tsds collection – complex types/elements</vt:lpstr>
      <vt:lpstr>CODE TABLES</vt:lpstr>
      <vt:lpstr>Core application</vt:lpstr>
      <vt:lpstr>CORE APPLICATION</vt:lpstr>
      <vt:lpstr>PROMOTION LOGIC</vt:lpstr>
      <vt:lpstr>New Validation rules</vt:lpstr>
      <vt:lpstr>New Validation rules – cont'd</vt:lpstr>
      <vt:lpstr>New Validation rules – cont'd</vt:lpstr>
      <vt:lpstr>existing Validation rules</vt:lpstr>
      <vt:lpstr>reports</vt:lpstr>
      <vt:lpstr>reports</vt:lpstr>
      <vt:lpstr>Frequently Asked Questions</vt:lpstr>
      <vt:lpstr>FREQUENTLY ASKED QUESTIONS</vt:lpstr>
      <vt:lpstr>FREQUENTLY ASKED QUESTIONS</vt:lpstr>
      <vt:lpstr>FREQUENTLY ASKED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 ESC Vendor Training - Charter School Waitlist</dc:title>
  <dc:creator>jcaven</dc:creator>
  <cp:lastModifiedBy>Sharp, Stephanie</cp:lastModifiedBy>
  <cp:revision>3</cp:revision>
  <cp:lastPrinted>2018-02-01T22:53:24Z</cp:lastPrinted>
  <dcterms:created xsi:type="dcterms:W3CDTF">2009-09-01T20:11:00Z</dcterms:created>
  <dcterms:modified xsi:type="dcterms:W3CDTF">2020-03-26T15:15:38Z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y fmtid="{D5CDD505-2E9C-101B-9397-08002B2CF9AE}" pid="3" name="_NewReviewCycle">
    <vt:lpwstr/>
  </property>
  <property fmtid="{D5CDD505-2E9C-101B-9397-08002B2CF9AE}" pid="4" name="_dlc_DocIdItemGuid">
    <vt:lpwstr>7fd8e421-004a-41be-b615-d2e44760db7c</vt:lpwstr>
  </property>
</Properties>
</file>