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19"/>
  </p:notesMasterIdLst>
  <p:sldIdLst>
    <p:sldId id="287" r:id="rId6"/>
    <p:sldId id="266" r:id="rId7"/>
    <p:sldId id="303" r:id="rId8"/>
    <p:sldId id="741" r:id="rId9"/>
    <p:sldId id="742" r:id="rId10"/>
    <p:sldId id="305" r:id="rId11"/>
    <p:sldId id="302" r:id="rId12"/>
    <p:sldId id="751" r:id="rId13"/>
    <p:sldId id="783" r:id="rId14"/>
    <p:sldId id="784" r:id="rId15"/>
    <p:sldId id="785" r:id="rId16"/>
    <p:sldId id="787" r:id="rId17"/>
    <p:sldId id="7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8A7CF-4DA2-4119-9506-320BD2764D84}" v="16" dt="2020-03-18T20:05:26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Carlene" userId="0d1f9cee-ddb3-4b9b-814f-31b67fb14512" providerId="ADAL" clId="{7F98A7CF-4DA2-4119-9506-320BD2764D84}"/>
    <pc:docChg chg="undo redo custSel delSld modSld sldOrd">
      <pc:chgData name="Thomas, Carlene" userId="0d1f9cee-ddb3-4b9b-814f-31b67fb14512" providerId="ADAL" clId="{7F98A7CF-4DA2-4119-9506-320BD2764D84}" dt="2020-03-18T20:05:06.369" v="1177" actId="14100"/>
      <pc:docMkLst>
        <pc:docMk/>
      </pc:docMkLst>
      <pc:sldChg chg="modSp">
        <pc:chgData name="Thomas, Carlene" userId="0d1f9cee-ddb3-4b9b-814f-31b67fb14512" providerId="ADAL" clId="{7F98A7CF-4DA2-4119-9506-320BD2764D84}" dt="2020-03-18T20:01:10.656" v="1063" actId="20577"/>
        <pc:sldMkLst>
          <pc:docMk/>
          <pc:sldMk cId="3444125536" sldId="266"/>
        </pc:sldMkLst>
        <pc:spChg chg="mod">
          <ac:chgData name="Thomas, Carlene" userId="0d1f9cee-ddb3-4b9b-814f-31b67fb14512" providerId="ADAL" clId="{7F98A7CF-4DA2-4119-9506-320BD2764D84}" dt="2020-03-18T20:01:10.656" v="1063" actId="20577"/>
          <ac:spMkLst>
            <pc:docMk/>
            <pc:sldMk cId="3444125536" sldId="266"/>
            <ac:spMk id="3" creationId="{00000000-0000-0000-0000-000000000000}"/>
          </ac:spMkLst>
        </pc:spChg>
      </pc:sldChg>
      <pc:sldChg chg="modSp ord">
        <pc:chgData name="Thomas, Carlene" userId="0d1f9cee-ddb3-4b9b-814f-31b67fb14512" providerId="ADAL" clId="{7F98A7CF-4DA2-4119-9506-320BD2764D84}" dt="2020-03-18T20:00:27.353" v="1053" actId="20577"/>
        <pc:sldMkLst>
          <pc:docMk/>
          <pc:sldMk cId="3733943772" sldId="302"/>
        </pc:sldMkLst>
        <pc:spChg chg="mod">
          <ac:chgData name="Thomas, Carlene" userId="0d1f9cee-ddb3-4b9b-814f-31b67fb14512" providerId="ADAL" clId="{7F98A7CF-4DA2-4119-9506-320BD2764D84}" dt="2020-03-18T19:59:32.211" v="999" actId="27636"/>
          <ac:spMkLst>
            <pc:docMk/>
            <pc:sldMk cId="3733943772" sldId="302"/>
            <ac:spMk id="2" creationId="{C80F5DE9-9D53-46EE-9ECB-4FEDB5CF307F}"/>
          </ac:spMkLst>
        </pc:spChg>
        <pc:graphicFrameChg chg="mod modGraphic">
          <ac:chgData name="Thomas, Carlene" userId="0d1f9cee-ddb3-4b9b-814f-31b67fb14512" providerId="ADAL" clId="{7F98A7CF-4DA2-4119-9506-320BD2764D84}" dt="2020-03-18T20:00:27.353" v="1053" actId="20577"/>
          <ac:graphicFrameMkLst>
            <pc:docMk/>
            <pc:sldMk cId="3733943772" sldId="302"/>
            <ac:graphicFrameMk id="8" creationId="{AD14D032-244E-423A-BA7B-6F26024D8455}"/>
          </ac:graphicFrameMkLst>
        </pc:graphicFrameChg>
      </pc:sldChg>
      <pc:sldChg chg="modSp">
        <pc:chgData name="Thomas, Carlene" userId="0d1f9cee-ddb3-4b9b-814f-31b67fb14512" providerId="ADAL" clId="{7F98A7CF-4DA2-4119-9506-320BD2764D84}" dt="2020-03-18T20:01:19.315" v="1071" actId="20577"/>
        <pc:sldMkLst>
          <pc:docMk/>
          <pc:sldMk cId="448714167" sldId="303"/>
        </pc:sldMkLst>
        <pc:spChg chg="mod">
          <ac:chgData name="Thomas, Carlene" userId="0d1f9cee-ddb3-4b9b-814f-31b67fb14512" providerId="ADAL" clId="{7F98A7CF-4DA2-4119-9506-320BD2764D84}" dt="2020-03-18T20:01:19.315" v="1071" actId="20577"/>
          <ac:spMkLst>
            <pc:docMk/>
            <pc:sldMk cId="448714167" sldId="303"/>
            <ac:spMk id="2" creationId="{00000000-0000-0000-0000-000000000000}"/>
          </ac:spMkLst>
        </pc:spChg>
      </pc:sldChg>
      <pc:sldChg chg="modSp">
        <pc:chgData name="Thomas, Carlene" userId="0d1f9cee-ddb3-4b9b-814f-31b67fb14512" providerId="ADAL" clId="{7F98A7CF-4DA2-4119-9506-320BD2764D84}" dt="2020-03-18T19:56:18.134" v="879" actId="113"/>
        <pc:sldMkLst>
          <pc:docMk/>
          <pc:sldMk cId="1483357749" sldId="305"/>
        </pc:sldMkLst>
        <pc:spChg chg="mod">
          <ac:chgData name="Thomas, Carlene" userId="0d1f9cee-ddb3-4b9b-814f-31b67fb14512" providerId="ADAL" clId="{7F98A7CF-4DA2-4119-9506-320BD2764D84}" dt="2020-03-18T19:56:18.134" v="879" actId="113"/>
          <ac:spMkLst>
            <pc:docMk/>
            <pc:sldMk cId="1483357749" sldId="305"/>
            <ac:spMk id="4" creationId="{1433E50F-411D-4665-A936-EDF7D3BD4E97}"/>
          </ac:spMkLst>
        </pc:spChg>
        <pc:spChg chg="mod">
          <ac:chgData name="Thomas, Carlene" userId="0d1f9cee-ddb3-4b9b-814f-31b67fb14512" providerId="ADAL" clId="{7F98A7CF-4DA2-4119-9506-320BD2764D84}" dt="2020-03-18T19:55:55.594" v="877" actId="114"/>
          <ac:spMkLst>
            <pc:docMk/>
            <pc:sldMk cId="1483357749" sldId="305"/>
            <ac:spMk id="5" creationId="{F524C3A4-C28C-493C-8940-01C0FE7192FC}"/>
          </ac:spMkLst>
        </pc:spChg>
      </pc:sldChg>
      <pc:sldChg chg="del">
        <pc:chgData name="Thomas, Carlene" userId="0d1f9cee-ddb3-4b9b-814f-31b67fb14512" providerId="ADAL" clId="{7F98A7CF-4DA2-4119-9506-320BD2764D84}" dt="2020-03-18T20:01:46.318" v="1072" actId="47"/>
        <pc:sldMkLst>
          <pc:docMk/>
          <pc:sldMk cId="2558640361" sldId="306"/>
        </pc:sldMkLst>
      </pc:sldChg>
      <pc:sldChg chg="del">
        <pc:chgData name="Thomas, Carlene" userId="0d1f9cee-ddb3-4b9b-814f-31b67fb14512" providerId="ADAL" clId="{7F98A7CF-4DA2-4119-9506-320BD2764D84}" dt="2020-03-18T20:01:46.318" v="1072" actId="47"/>
        <pc:sldMkLst>
          <pc:docMk/>
          <pc:sldMk cId="1272923898" sldId="307"/>
        </pc:sldMkLst>
      </pc:sldChg>
      <pc:sldChg chg="del">
        <pc:chgData name="Thomas, Carlene" userId="0d1f9cee-ddb3-4b9b-814f-31b67fb14512" providerId="ADAL" clId="{7F98A7CF-4DA2-4119-9506-320BD2764D84}" dt="2020-03-18T20:01:46.318" v="1072" actId="47"/>
        <pc:sldMkLst>
          <pc:docMk/>
          <pc:sldMk cId="4055545378" sldId="308"/>
        </pc:sldMkLst>
      </pc:sldChg>
      <pc:sldChg chg="del">
        <pc:chgData name="Thomas, Carlene" userId="0d1f9cee-ddb3-4b9b-814f-31b67fb14512" providerId="ADAL" clId="{7F98A7CF-4DA2-4119-9506-320BD2764D84}" dt="2020-03-18T20:03:12.950" v="1077" actId="2696"/>
        <pc:sldMkLst>
          <pc:docMk/>
          <pc:sldMk cId="464290441" sldId="350"/>
        </pc:sldMkLst>
      </pc:sldChg>
      <pc:sldChg chg="addSp modSp">
        <pc:chgData name="Thomas, Carlene" userId="0d1f9cee-ddb3-4b9b-814f-31b67fb14512" providerId="ADAL" clId="{7F98A7CF-4DA2-4119-9506-320BD2764D84}" dt="2020-03-18T20:04:19.808" v="1164" actId="114"/>
        <pc:sldMkLst>
          <pc:docMk/>
          <pc:sldMk cId="1003457534" sldId="741"/>
        </pc:sldMkLst>
        <pc:spChg chg="add mod">
          <ac:chgData name="Thomas, Carlene" userId="0d1f9cee-ddb3-4b9b-814f-31b67fb14512" providerId="ADAL" clId="{7F98A7CF-4DA2-4119-9506-320BD2764D84}" dt="2020-03-18T20:04:19.808" v="1164" actId="114"/>
          <ac:spMkLst>
            <pc:docMk/>
            <pc:sldMk cId="1003457534" sldId="741"/>
            <ac:spMk id="3" creationId="{C1831F76-B2DA-44BD-8FC4-FFA9128255DB}"/>
          </ac:spMkLst>
        </pc:spChg>
        <pc:graphicFrameChg chg="modGraphic">
          <ac:chgData name="Thomas, Carlene" userId="0d1f9cee-ddb3-4b9b-814f-31b67fb14512" providerId="ADAL" clId="{7F98A7CF-4DA2-4119-9506-320BD2764D84}" dt="2020-03-18T19:47:20.972" v="580" actId="113"/>
          <ac:graphicFrameMkLst>
            <pc:docMk/>
            <pc:sldMk cId="1003457534" sldId="741"/>
            <ac:graphicFrameMk id="2" creationId="{613333CF-55D6-4733-8E90-9467E38760EB}"/>
          </ac:graphicFrameMkLst>
        </pc:graphicFrameChg>
      </pc:sldChg>
      <pc:sldChg chg="addSp delSp modSp delAnim modAnim">
        <pc:chgData name="Thomas, Carlene" userId="0d1f9cee-ddb3-4b9b-814f-31b67fb14512" providerId="ADAL" clId="{7F98A7CF-4DA2-4119-9506-320BD2764D84}" dt="2020-03-18T20:05:06.369" v="1177" actId="14100"/>
        <pc:sldMkLst>
          <pc:docMk/>
          <pc:sldMk cId="354004242" sldId="742"/>
        </pc:sldMkLst>
        <pc:spChg chg="del">
          <ac:chgData name="Thomas, Carlene" userId="0d1f9cee-ddb3-4b9b-814f-31b67fb14512" providerId="ADAL" clId="{7F98A7CF-4DA2-4119-9506-320BD2764D84}" dt="2020-03-18T19:21:34.869" v="103" actId="478"/>
          <ac:spMkLst>
            <pc:docMk/>
            <pc:sldMk cId="354004242" sldId="742"/>
            <ac:spMk id="3" creationId="{780778D7-DB72-460F-9A40-7F2233A46CAD}"/>
          </ac:spMkLst>
        </pc:spChg>
        <pc:spChg chg="mod">
          <ac:chgData name="Thomas, Carlene" userId="0d1f9cee-ddb3-4b9b-814f-31b67fb14512" providerId="ADAL" clId="{7F98A7CF-4DA2-4119-9506-320BD2764D84}" dt="2020-03-18T19:20:45.357" v="45" actId="20577"/>
          <ac:spMkLst>
            <pc:docMk/>
            <pc:sldMk cId="354004242" sldId="742"/>
            <ac:spMk id="4" creationId="{00000000-0000-0000-0000-000000000000}"/>
          </ac:spMkLst>
        </pc:spChg>
        <pc:spChg chg="del mod">
          <ac:chgData name="Thomas, Carlene" userId="0d1f9cee-ddb3-4b9b-814f-31b67fb14512" providerId="ADAL" clId="{7F98A7CF-4DA2-4119-9506-320BD2764D84}" dt="2020-03-18T19:26:19.721" v="245" actId="478"/>
          <ac:spMkLst>
            <pc:docMk/>
            <pc:sldMk cId="354004242" sldId="742"/>
            <ac:spMk id="5" creationId="{BB9E689E-E523-45C4-A410-53DA5FF8711D}"/>
          </ac:spMkLst>
        </pc:spChg>
        <pc:spChg chg="del">
          <ac:chgData name="Thomas, Carlene" userId="0d1f9cee-ddb3-4b9b-814f-31b67fb14512" providerId="ADAL" clId="{7F98A7CF-4DA2-4119-9506-320BD2764D84}" dt="2020-03-18T19:44:34.970" v="483" actId="478"/>
          <ac:spMkLst>
            <pc:docMk/>
            <pc:sldMk cId="354004242" sldId="742"/>
            <ac:spMk id="6" creationId="{3D2F388D-A95A-42AD-9E8F-E26FA2AD88FE}"/>
          </ac:spMkLst>
        </pc:spChg>
        <pc:spChg chg="del mod">
          <ac:chgData name="Thomas, Carlene" userId="0d1f9cee-ddb3-4b9b-814f-31b67fb14512" providerId="ADAL" clId="{7F98A7CF-4DA2-4119-9506-320BD2764D84}" dt="2020-03-18T19:44:46.126" v="486" actId="478"/>
          <ac:spMkLst>
            <pc:docMk/>
            <pc:sldMk cId="354004242" sldId="742"/>
            <ac:spMk id="7" creationId="{B8CA0A5C-69C6-4E1F-BD57-D5FD74A628DA}"/>
          </ac:spMkLst>
        </pc:spChg>
        <pc:spChg chg="add mod">
          <ac:chgData name="Thomas, Carlene" userId="0d1f9cee-ddb3-4b9b-814f-31b67fb14512" providerId="ADAL" clId="{7F98A7CF-4DA2-4119-9506-320BD2764D84}" dt="2020-03-18T20:05:06.369" v="1177" actId="14100"/>
          <ac:spMkLst>
            <pc:docMk/>
            <pc:sldMk cId="354004242" sldId="742"/>
            <ac:spMk id="8" creationId="{A9B030D8-3698-49A1-B794-C56758BB6FF2}"/>
          </ac:spMkLst>
        </pc:spChg>
        <pc:graphicFrameChg chg="mod modGraphic">
          <ac:chgData name="Thomas, Carlene" userId="0d1f9cee-ddb3-4b9b-814f-31b67fb14512" providerId="ADAL" clId="{7F98A7CF-4DA2-4119-9506-320BD2764D84}" dt="2020-03-18T19:47:26.603" v="582" actId="113"/>
          <ac:graphicFrameMkLst>
            <pc:docMk/>
            <pc:sldMk cId="354004242" sldId="742"/>
            <ac:graphicFrameMk id="2" creationId="{613333CF-55D6-4733-8E90-9467E38760EB}"/>
          </ac:graphicFrameMkLst>
        </pc:graphicFrameChg>
      </pc:sldChg>
      <pc:sldChg chg="del">
        <pc:chgData name="Thomas, Carlene" userId="0d1f9cee-ddb3-4b9b-814f-31b67fb14512" providerId="ADAL" clId="{7F98A7CF-4DA2-4119-9506-320BD2764D84}" dt="2020-03-18T20:01:46.318" v="1072" actId="47"/>
        <pc:sldMkLst>
          <pc:docMk/>
          <pc:sldMk cId="628207288" sldId="750"/>
        </pc:sldMkLst>
      </pc:sldChg>
      <pc:sldChg chg="modSp">
        <pc:chgData name="Thomas, Carlene" userId="0d1f9cee-ddb3-4b9b-814f-31b67fb14512" providerId="ADAL" clId="{7F98A7CF-4DA2-4119-9506-320BD2764D84}" dt="2020-03-18T20:01:57.025" v="1073" actId="20577"/>
        <pc:sldMkLst>
          <pc:docMk/>
          <pc:sldMk cId="4056305881" sldId="751"/>
        </pc:sldMkLst>
        <pc:spChg chg="mod">
          <ac:chgData name="Thomas, Carlene" userId="0d1f9cee-ddb3-4b9b-814f-31b67fb14512" providerId="ADAL" clId="{7F98A7CF-4DA2-4119-9506-320BD2764D84}" dt="2020-03-18T20:01:57.025" v="1073" actId="20577"/>
          <ac:spMkLst>
            <pc:docMk/>
            <pc:sldMk cId="4056305881" sldId="751"/>
            <ac:spMk id="2" creationId="{00000000-0000-0000-0000-000000000000}"/>
          </ac:spMkLst>
        </pc:spChg>
      </pc:sldChg>
      <pc:sldChg chg="modSp">
        <pc:chgData name="Thomas, Carlene" userId="0d1f9cee-ddb3-4b9b-814f-31b67fb14512" providerId="ADAL" clId="{7F98A7CF-4DA2-4119-9506-320BD2764D84}" dt="2020-03-18T20:02:46.747" v="1076" actId="113"/>
        <pc:sldMkLst>
          <pc:docMk/>
          <pc:sldMk cId="904011287" sldId="784"/>
        </pc:sldMkLst>
        <pc:graphicFrameChg chg="modGraphic">
          <ac:chgData name="Thomas, Carlene" userId="0d1f9cee-ddb3-4b9b-814f-31b67fb14512" providerId="ADAL" clId="{7F98A7CF-4DA2-4119-9506-320BD2764D84}" dt="2020-03-18T20:02:46.747" v="1076" actId="113"/>
          <ac:graphicFrameMkLst>
            <pc:docMk/>
            <pc:sldMk cId="904011287" sldId="784"/>
            <ac:graphicFrameMk id="10" creationId="{53B7D0DA-325D-48BC-AA1A-F294B228807E}"/>
          </ac:graphicFrameMkLst>
        </pc:graphicFrameChg>
      </pc:sldChg>
      <pc:sldChg chg="del">
        <pc:chgData name="Thomas, Carlene" userId="0d1f9cee-ddb3-4b9b-814f-31b67fb14512" providerId="ADAL" clId="{7F98A7CF-4DA2-4119-9506-320BD2764D84}" dt="2020-03-18T20:03:12.950" v="1077" actId="2696"/>
        <pc:sldMkLst>
          <pc:docMk/>
          <pc:sldMk cId="2610175382" sldId="788"/>
        </pc:sldMkLst>
      </pc:sldChg>
      <pc:sldChg chg="del">
        <pc:chgData name="Thomas, Carlene" userId="0d1f9cee-ddb3-4b9b-814f-31b67fb14512" providerId="ADAL" clId="{7F98A7CF-4DA2-4119-9506-320BD2764D84}" dt="2020-03-18T20:03:12.950" v="1077" actId="2696"/>
        <pc:sldMkLst>
          <pc:docMk/>
          <pc:sldMk cId="3588473723" sldId="789"/>
        </pc:sldMkLst>
      </pc:sldChg>
      <pc:sldChg chg="del">
        <pc:chgData name="Thomas, Carlene" userId="0d1f9cee-ddb3-4b9b-814f-31b67fb14512" providerId="ADAL" clId="{7F98A7CF-4DA2-4119-9506-320BD2764D84}" dt="2020-03-18T20:03:12.950" v="1077" actId="2696"/>
        <pc:sldMkLst>
          <pc:docMk/>
          <pc:sldMk cId="2775777949" sldId="7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113DD-E856-4933-9D35-4A1CD890883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13CF-5422-4AD5-BF57-D175EB1C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Elizet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7E5B-A789-4D0B-846F-2E1C4A7A26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3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Elizet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7E5B-A789-4D0B-846F-2E1C4A7A26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2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ACDD-CF80-0846-A9D4-A013DD70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1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5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78527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61020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45B-E70B-4D3A-85FE-7C36B858BD50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3/18/2020</a:t>
            </a:fld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English Learner Support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4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03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5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17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40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46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8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8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Code%20Guide%20for%20BE-ESL%20Association_Funding%20Update_August%202019.pdf" TargetMode="External"/><Relationship Id="rId2" Type="http://schemas.openxmlformats.org/officeDocument/2006/relationships/hyperlink" Target="https://tea.texas.gov/sites/default/files/LEP-EL%20Decision%20Chart%20for%20LPAC%20-%20Complete%20with%20Accessible%20Version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.texas.gov/sites/default/files/TEDS%20Updated%202019-2020%20Code%20Tables%20Related%20to%20English%20Learner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ene.thomas@tea.texa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lishLearnerSupport@tea.texa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Bilingual%20Education%20Exception%20Scenario%20Chain%202019-2020%20updat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sites/default/files/ESL%20Waiver%20Scenario%20Chain%202019_2020%20updat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D092FA72-D7FA-3148-8D9B-BF3190E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4"/>
          <a:stretch/>
        </p:blipFill>
        <p:spPr>
          <a:xfrm>
            <a:off x="0" y="1179492"/>
            <a:ext cx="12192000" cy="567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9492"/>
            <a:ext cx="4462943" cy="2751239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Spring TSDS ESC Training for Bilingual &amp; ESL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930732"/>
            <a:ext cx="4462942" cy="1087342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English Learner Support Division</a:t>
            </a:r>
          </a:p>
          <a:p>
            <a:r>
              <a:rPr lang="en-US" dirty="0"/>
              <a:t>March 31, 2020</a:t>
            </a: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DE9-9D53-46EE-9ECB-4FEDB5C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Bilingual/ESL Funding Code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C6C2C-C47D-4944-B479-A80B8F8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3B7D0DA-325D-48BC-AA1A-F294B2288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28654"/>
              </p:ext>
            </p:extLst>
          </p:nvPr>
        </p:nvGraphicFramePr>
        <p:xfrm>
          <a:off x="1297056" y="1615769"/>
          <a:ext cx="9597887" cy="362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14">
                  <a:extLst>
                    <a:ext uri="{9D8B030D-6E8A-4147-A177-3AD203B41FA5}">
                      <a16:colId xmlns:a16="http://schemas.microsoft.com/office/drawing/2014/main" val="3778406525"/>
                    </a:ext>
                  </a:extLst>
                </a:gridCol>
                <a:gridCol w="2686542">
                  <a:extLst>
                    <a:ext uri="{9D8B030D-6E8A-4147-A177-3AD203B41FA5}">
                      <a16:colId xmlns:a16="http://schemas.microsoft.com/office/drawing/2014/main" val="2699496923"/>
                    </a:ext>
                  </a:extLst>
                </a:gridCol>
                <a:gridCol w="4070824">
                  <a:extLst>
                    <a:ext uri="{9D8B030D-6E8A-4147-A177-3AD203B41FA5}">
                      <a16:colId xmlns:a16="http://schemas.microsoft.com/office/drawing/2014/main" val="151905646"/>
                    </a:ext>
                  </a:extLst>
                </a:gridCol>
                <a:gridCol w="1713907">
                  <a:extLst>
                    <a:ext uri="{9D8B030D-6E8A-4147-A177-3AD203B41FA5}">
                      <a16:colId xmlns:a16="http://schemas.microsoft.com/office/drawing/2014/main" val="3148015788"/>
                    </a:ext>
                  </a:extLst>
                </a:gridCol>
              </a:tblGrid>
              <a:tr h="7883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Code Table ID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XML Name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Date Issued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11489"/>
                  </a:ext>
                </a:extLst>
              </a:tr>
              <a:tr h="788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C225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BILINGUAL/ESL-FUNDING-CODE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TX-BilingualESLFundingCode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8/30/2019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602660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+mn-lt"/>
                        </a:rPr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15087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in 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or alternative 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Bilingual or ESL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134998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D1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Student in Bilingual Dual Language Immersion/</a:t>
                      </a:r>
                      <a:r>
                        <a:rPr lang="en-US" sz="2000" b="1" dirty="0">
                          <a:latin typeface="+mn-lt"/>
                        </a:rPr>
                        <a:t>One-Way</a:t>
                      </a:r>
                      <a:r>
                        <a:rPr lang="en-US" sz="2000" dirty="0">
                          <a:latin typeface="+mn-lt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39735"/>
                  </a:ext>
                </a:extLst>
              </a:tr>
              <a:tr h="512435"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D2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Student in Bilingual Dual Language Immersion/</a:t>
                      </a:r>
                      <a:r>
                        <a:rPr lang="en-US" sz="2000" b="1" dirty="0">
                          <a:latin typeface="+mn-lt"/>
                        </a:rPr>
                        <a:t>Two-Way</a:t>
                      </a:r>
                      <a:r>
                        <a:rPr lang="en-US" sz="2000" dirty="0">
                          <a:latin typeface="+mn-lt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9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01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DE9-9D53-46EE-9ECB-4FEDB5C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Bilingual Education Allotment (BEA) Funding Weights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C6C2C-C47D-4944-B479-A80B8F8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758F8D9-EA5D-4D7D-9230-3C393D4AFA45}"/>
              </a:ext>
            </a:extLst>
          </p:cNvPr>
          <p:cNvGraphicFramePr>
            <a:graphicFrameLocks/>
          </p:cNvGraphicFramePr>
          <p:nvPr/>
        </p:nvGraphicFramePr>
        <p:xfrm>
          <a:off x="385894" y="1409959"/>
          <a:ext cx="11417417" cy="460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192">
                  <a:extLst>
                    <a:ext uri="{9D8B030D-6E8A-4147-A177-3AD203B41FA5}">
                      <a16:colId xmlns:a16="http://schemas.microsoft.com/office/drawing/2014/main" val="2451502095"/>
                    </a:ext>
                  </a:extLst>
                </a:gridCol>
                <a:gridCol w="5478011">
                  <a:extLst>
                    <a:ext uri="{9D8B030D-6E8A-4147-A177-3AD203B41FA5}">
                      <a16:colId xmlns:a16="http://schemas.microsoft.com/office/drawing/2014/main" val="1918034790"/>
                    </a:ext>
                  </a:extLst>
                </a:gridCol>
                <a:gridCol w="1900107">
                  <a:extLst>
                    <a:ext uri="{9D8B030D-6E8A-4147-A177-3AD203B41FA5}">
                      <a16:colId xmlns:a16="http://schemas.microsoft.com/office/drawing/2014/main" val="1053230218"/>
                    </a:ext>
                  </a:extLst>
                </a:gridCol>
                <a:gridCol w="1900107">
                  <a:extLst>
                    <a:ext uri="{9D8B030D-6E8A-4147-A177-3AD203B41FA5}">
                      <a16:colId xmlns:a16="http://schemas.microsoft.com/office/drawing/2014/main" val="285630906"/>
                    </a:ext>
                  </a:extLst>
                </a:gridCol>
              </a:tblGrid>
              <a:tr h="591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LEP/EL Indicator Code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Bilingual/ESL Funding Code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Funding Weight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Funding Amount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170420"/>
                  </a:ext>
                </a:extLst>
              </a:tr>
              <a:tr h="899163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LEP/EL</a:t>
                      </a:r>
                      <a:endParaRPr lang="en-US" b="0" dirty="0">
                        <a:latin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BE:</a:t>
                      </a: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(ESL, Transitional Bilingual, or Alternative Language Program)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94799"/>
                  </a:ext>
                </a:extLst>
              </a:tr>
              <a:tr h="594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LEP/EL</a:t>
                      </a:r>
                      <a:endParaRPr lang="en-US" sz="2000" b="0" dirty="0">
                        <a:effectLst/>
                        <a:latin typeface="TW Cen M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D1: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(Dual Language One-Way)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939855"/>
                  </a:ext>
                </a:extLst>
              </a:tr>
              <a:tr h="594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LEP/EL</a:t>
                      </a:r>
                      <a:endParaRPr lang="en-US" sz="2000" b="0" dirty="0">
                        <a:effectLst/>
                        <a:latin typeface="TW Cen M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D2: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(Dual Language Two-Way)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13391"/>
                  </a:ext>
                </a:extLst>
              </a:tr>
              <a:tr h="1089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  <a:ea typeface="Calibri" panose="020F0502020204030204" pitchFamily="34" charset="0"/>
                          <a:cs typeface="Times New Roman"/>
                        </a:rPr>
                        <a:t>Non-LEP/English Proficient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or BE: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effectLst/>
                          <a:latin typeface="Tw Cen MT"/>
                        </a:rPr>
                        <a:t>(ESL, Transitional Bilingual, Alternative Language Program, or Dual Language One-Way)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584"/>
                  </a:ext>
                </a:extLst>
              </a:tr>
              <a:tr h="593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TW Cen MT"/>
                        </a:rPr>
                        <a:t>Non-LEP/English Proficient</a:t>
                      </a:r>
                      <a:endParaRPr lang="en-US" sz="2000" b="0" dirty="0">
                        <a:effectLst/>
                        <a:latin typeface="TW Cen M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 dirty="0">
                          <a:effectLst/>
                          <a:latin typeface="Tw Cen MT"/>
                        </a:rPr>
                        <a:t>D2:</a:t>
                      </a:r>
                    </a:p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effectLst/>
                          <a:latin typeface="Tw Cen MT"/>
                        </a:rPr>
                        <a:t>(Dual Language Two-Way)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2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4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AA83-6E4C-4CF0-8B19-EC4F3D08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7FC7F-8CF5-45C0-A630-43DFF255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D3CC-433D-41F5-B957-510F47C7CA3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LEP/EL </a:t>
            </a:r>
            <a:r>
              <a:rPr lang="en-US" b="0" dirty="0">
                <a:hlinkClick r:id="rId2" tooltip="Decision Chart"/>
              </a:rPr>
              <a:t>Decision Chart</a:t>
            </a:r>
            <a:r>
              <a:rPr lang="en-US" b="0" dirty="0"/>
              <a:t> for the LPAC with PEIMS codes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hlinkClick r:id="rId3" tooltip="Code Guide for BE-ESL Association_Funding Update_August 2019.pdf"/>
              </a:rPr>
              <a:t>Code Guide</a:t>
            </a:r>
            <a:r>
              <a:rPr lang="en-US" b="0" dirty="0"/>
              <a:t> for Bilingual and ESL Program Association</a:t>
            </a:r>
            <a:r>
              <a:rPr lang="en-US" b="0"/>
              <a:t> 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hlinkClick r:id="rId4" tooltip="TEDS Updated 2019-2020 Code Tables Related to English Learners.pdf"/>
              </a:rPr>
              <a:t>Texas Education Data Standards (TEDS) Section 4</a:t>
            </a:r>
            <a:r>
              <a:rPr lang="en-US" b="0" dirty="0"/>
              <a:t> </a:t>
            </a:r>
            <a:r>
              <a:rPr lang="en-US" b="0" i="1" dirty="0"/>
              <a:t>2019-2020 EL related code tables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4457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1665" y="2627289"/>
            <a:ext cx="10058400" cy="3451539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cap="none" dirty="0">
                <a:solidFill>
                  <a:schemeClr val="accent5"/>
                </a:solidFill>
              </a:rPr>
              <a:t>Carlene Thomas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cap="none" dirty="0"/>
              <a:t>ESL Program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cap="none" dirty="0">
                <a:hlinkClick r:id="rId3"/>
              </a:rPr>
              <a:t>carlene.thomas@tea.texas.gov</a:t>
            </a:r>
            <a:endParaRPr lang="en-US" b="1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cap="none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Main phone: 512-463-9414</a:t>
            </a:r>
            <a:endParaRPr lang="en-US" b="1" dirty="0"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cs typeface="Calibri Light"/>
              </a:rPr>
              <a:t>E-MAIL: </a:t>
            </a:r>
            <a:r>
              <a:rPr lang="en-US" dirty="0">
                <a:cs typeface="Calibri Light"/>
                <a:hlinkClick r:id="rId4"/>
              </a:rPr>
              <a:t>EnglishLearnerSupport@tea.texas.gov</a:t>
            </a:r>
            <a:endParaRPr lang="en-US" b="1" dirty="0"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 Ligh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055E0-DAA6-4F50-AADE-AC8E9AA4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1E8B2-75EA-41FE-AF7C-2FBA9BCFF8AA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3/18/2020</a:t>
            </a:fld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t>     </a:t>
            </a:r>
            <a:fld id="{EA89072E-2125-40D6-847A-9E6B768971D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Open Sans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6358F-B914-47A5-8830-6F435332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charset="0"/>
                <a:ea typeface="+mn-ea"/>
                <a:cs typeface="+mn-cs"/>
              </a:rPr>
              <a:t>English Learner Support</a:t>
            </a:r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1068387" y="95759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392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 Code Connections</a:t>
            </a:r>
          </a:p>
          <a:p>
            <a:pPr lvl="1"/>
            <a:r>
              <a:rPr lang="en-US" dirty="0"/>
              <a:t>Bilingual Programs</a:t>
            </a:r>
          </a:p>
          <a:p>
            <a:pPr lvl="1"/>
            <a:r>
              <a:rPr lang="en-US" dirty="0"/>
              <a:t>ESL Programs</a:t>
            </a:r>
          </a:p>
          <a:p>
            <a:pPr lvl="1"/>
            <a:r>
              <a:rPr lang="en-US" dirty="0"/>
              <a:t>Alternative Language Programs</a:t>
            </a:r>
            <a:endParaRPr lang="en-US" sz="2200" dirty="0"/>
          </a:p>
          <a:p>
            <a:pPr marL="0" indent="0">
              <a:buNone/>
            </a:pPr>
            <a:r>
              <a:rPr lang="en-US" dirty="0"/>
              <a:t>Bilingual Education Allotment (BEA) Funding</a:t>
            </a:r>
          </a:p>
          <a:p>
            <a:pPr lvl="1"/>
            <a:r>
              <a:rPr lang="en-US" dirty="0" err="1"/>
              <a:t>Bilingual/ESL</a:t>
            </a:r>
            <a:r>
              <a:rPr lang="en-US" dirty="0"/>
              <a:t> Funding Code</a:t>
            </a:r>
          </a:p>
          <a:p>
            <a:pPr lvl="1"/>
            <a:r>
              <a:rPr lang="en-US" dirty="0"/>
              <a:t>BEA Weighted Funding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D50C3C7-7F50-0845-B992-9105C5E2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" y="1107054"/>
            <a:ext cx="12116740" cy="807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1699"/>
            <a:ext cx="12192000" cy="906065"/>
          </a:xfrm>
        </p:spPr>
        <p:txBody>
          <a:bodyPr/>
          <a:lstStyle/>
          <a:p>
            <a:r>
              <a:rPr lang="en-US" dirty="0"/>
              <a:t>Program Code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1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1966213" y="174674"/>
            <a:ext cx="8221489" cy="908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5"/>
                </a:solidFill>
                <a:latin typeface="+mn-lt"/>
                <a:ea typeface="Calibri" charset="0"/>
                <a:cs typeface="Calibri" charset="0"/>
              </a:rPr>
              <a:t>Bilingual Education Program Code</a:t>
            </a:r>
          </a:p>
          <a:p>
            <a:pPr algn="l"/>
            <a:r>
              <a:rPr lang="en-US" sz="3600" b="1" dirty="0">
                <a:solidFill>
                  <a:schemeClr val="accent5"/>
                </a:solidFill>
                <a:latin typeface="+mn-lt"/>
                <a:ea typeface="Calibri" charset="0"/>
                <a:cs typeface="Calibri" charset="0"/>
              </a:rPr>
              <a:t>Certification Connection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333CF-55D6-4733-8E90-9467E3876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14600"/>
              </p:ext>
            </p:extLst>
          </p:nvPr>
        </p:nvGraphicFramePr>
        <p:xfrm>
          <a:off x="555172" y="1093332"/>
          <a:ext cx="11136084" cy="480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3464042132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2530071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val="3777676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Bilingual Education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Certification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5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Transitional Bilingual Education (TBE)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Early-Exit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Late-Exit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self-contained (1) or departmentalized (2+), TBE teachers must be certified 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education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TBE program requirements (including certification) continue </a:t>
                      </a:r>
                      <a:r>
                        <a:rPr lang="en-US" sz="1600" b="1" dirty="0"/>
                        <a:t>through the elementary grades </a:t>
                      </a:r>
                      <a:r>
                        <a:rPr lang="en-US" sz="1600" dirty="0"/>
                        <a:t>(up through 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or 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if clustered with elementary grades)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Dual Language Immersion (DLI)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One-Way </a:t>
                      </a:r>
                    </a:p>
                    <a:p>
                      <a:pPr marL="283464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Two-Way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self-contained (1) or departmentalized (2+), DLI teachers must be certified 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paired-teaching (2), may have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teacher bilingual education certified (partner language instruction)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teacher English as a Second Language (ESL) certified (English instruction)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DLI program goals intend for DLI students to continue with program participation through the duration of the program (elementary grades), including English learners who reclassify as English proficient. 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DLI programs may extend into middle and high school; certification requirements continue to apply.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9483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831F76-B2DA-44BD-8FC4-FFA9128255DB}"/>
              </a:ext>
            </a:extLst>
          </p:cNvPr>
          <p:cNvSpPr txBox="1"/>
          <p:nvPr/>
        </p:nvSpPr>
        <p:spPr>
          <a:xfrm>
            <a:off x="7279880" y="6122163"/>
            <a:ext cx="436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Resource: </a:t>
            </a:r>
            <a:r>
              <a:rPr lang="en-US" sz="1400" i="1" dirty="0">
                <a:hlinkClick r:id="rId3"/>
              </a:rPr>
              <a:t>Bilingual Education Exception Scenario Chain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0345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1691640" y="194296"/>
            <a:ext cx="9725043" cy="90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300" b="1" dirty="0">
                <a:solidFill>
                  <a:srgbClr val="4472C4"/>
                </a:solidFill>
                <a:latin typeface="Calibri" panose="020F0502020204030204"/>
                <a:ea typeface="Calibri" charset="0"/>
                <a:cs typeface="Calibri" charset="0"/>
              </a:rPr>
              <a:t>English as a Second Language (ESL) Program Code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300" b="1" dirty="0">
                <a:solidFill>
                  <a:srgbClr val="4472C4"/>
                </a:solidFill>
                <a:latin typeface="Calibri" panose="020F0502020204030204"/>
                <a:ea typeface="Calibri" charset="0"/>
                <a:cs typeface="Calibri" charset="0"/>
              </a:rPr>
              <a:t>Certification Connection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333CF-55D6-4733-8E90-9467E3876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01710"/>
              </p:ext>
            </p:extLst>
          </p:nvPr>
        </p:nvGraphicFramePr>
        <p:xfrm>
          <a:off x="527958" y="1396496"/>
          <a:ext cx="11136084" cy="422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3464042132"/>
                    </a:ext>
                  </a:extLst>
                </a:gridCol>
                <a:gridCol w="3820886">
                  <a:extLst>
                    <a:ext uri="{9D8B030D-6E8A-4147-A177-3AD203B41FA5}">
                      <a16:colId xmlns:a16="http://schemas.microsoft.com/office/drawing/2014/main" val="2530071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val="3777676813"/>
                    </a:ext>
                  </a:extLst>
                </a:gridCol>
              </a:tblGrid>
              <a:tr h="355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ESL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Certification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50565"/>
                  </a:ext>
                </a:extLst>
              </a:tr>
              <a:tr h="1422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Content-Based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All content area teachers </a:t>
                      </a:r>
                      <a:r>
                        <a:rPr lang="en-US" sz="1800" dirty="0"/>
                        <a:t>of English learners in Content-Based ESL are certified 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ESL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Content areas include English language arts and reading (ELAR), mathematics, science, and social studies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74688"/>
                  </a:ext>
                </a:extLst>
              </a:tr>
              <a:tr h="2398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Pull-Out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English language arts and reading (ELAR) instruction </a:t>
                      </a:r>
                      <a:r>
                        <a:rPr lang="en-US" dirty="0"/>
                        <a:t>is provided to English learners in Pull-Out ESL by teachers who are certified in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content/grade level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ESL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Pull-Out ESL can be implemented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by the ELAR classroom teacher who is ESL certified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through co-teaching of an ESL certified teacher and ELAR certified teacher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through an additional ESL/ELAR course/block provided by an ESL and ELAR certified teacher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0300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030D8-3698-49A1-B794-C56758BB6FF2}"/>
              </a:ext>
            </a:extLst>
          </p:cNvPr>
          <p:cNvSpPr txBox="1"/>
          <p:nvPr/>
        </p:nvSpPr>
        <p:spPr>
          <a:xfrm>
            <a:off x="8779024" y="6122163"/>
            <a:ext cx="286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Resource: </a:t>
            </a:r>
            <a:r>
              <a:rPr lang="en-US" sz="1400" i="1" dirty="0">
                <a:hlinkClick r:id="rId3"/>
              </a:rPr>
              <a:t>ESL Waiver Scenario Chain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40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2302-43EA-4FEA-8057-570CC80F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Language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47850-48A9-4758-A6CF-8063CE4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3E50F-411D-4665-A936-EDF7D3BD4E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Key Notes: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English learners participating in an </a:t>
            </a:r>
            <a:r>
              <a:rPr lang="en-US" i="1" dirty="0"/>
              <a:t>Alternative Language Program </a:t>
            </a:r>
            <a:r>
              <a:rPr lang="en-US" b="1" dirty="0"/>
              <a:t>are served and do generate BEA funds</a:t>
            </a:r>
            <a:r>
              <a:rPr lang="en-US" dirty="0"/>
              <a:t>.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Alternative Language Program </a:t>
            </a:r>
            <a:r>
              <a:rPr lang="en-US" dirty="0"/>
              <a:t>codes </a:t>
            </a:r>
            <a:r>
              <a:rPr lang="en-US" b="1" dirty="0"/>
              <a:t>can only be utilized </a:t>
            </a:r>
            <a:r>
              <a:rPr lang="en-US" dirty="0"/>
              <a:t>if a district has submitted a bilingual education exception or ESL waiver.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4C3A4-C28C-493C-8940-01C0FE719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Alternative Language Programs </a:t>
            </a:r>
            <a:r>
              <a:rPr lang="en-US" dirty="0"/>
              <a:t>are provided when the district has submitted a bilingual education exception or ESL waiver for the current school year due to insufficient number of appropriately certified teachers.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5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5DE9-9D53-46EE-9ECB-4FEDB5C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Parental Permission and Program Code Connection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C6C2C-C47D-4944-B479-A80B8F8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14D032-244E-423A-BA7B-6F26024D845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085540427"/>
              </p:ext>
            </p:extLst>
          </p:nvPr>
        </p:nvGraphicFramePr>
        <p:xfrm>
          <a:off x="266209" y="1413971"/>
          <a:ext cx="11659581" cy="423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29">
                  <a:extLst>
                    <a:ext uri="{9D8B030D-6E8A-4147-A177-3AD203B41FA5}">
                      <a16:colId xmlns:a16="http://schemas.microsoft.com/office/drawing/2014/main" val="3901693489"/>
                    </a:ext>
                  </a:extLst>
                </a:gridCol>
                <a:gridCol w="6601561">
                  <a:extLst>
                    <a:ext uri="{9D8B030D-6E8A-4147-A177-3AD203B41FA5}">
                      <a16:colId xmlns:a16="http://schemas.microsoft.com/office/drawing/2014/main" val="2426917215"/>
                    </a:ext>
                  </a:extLst>
                </a:gridCol>
                <a:gridCol w="3351491">
                  <a:extLst>
                    <a:ext uri="{9D8B030D-6E8A-4147-A177-3AD203B41FA5}">
                      <a16:colId xmlns:a16="http://schemas.microsoft.com/office/drawing/2014/main" val="2269334819"/>
                    </a:ext>
                  </a:extLst>
                </a:gridCol>
              </a:tblGrid>
              <a:tr h="1135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Parental Permission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Associated Alternative Language Program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901896"/>
                  </a:ext>
                </a:extLst>
              </a:tr>
              <a:tr h="1397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or guardian has approved placement of a LEP/English learner (EL) student in the Bilingual Program, but the district is implementing an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Language Program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approved by the Texas Education Agency due to the district's submission of 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Bilingual Education Exception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current school year, per 19 TAC §89.1207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01</a:t>
                      </a:r>
                    </a:p>
                    <a:p>
                      <a:pPr algn="ctr"/>
                      <a:r>
                        <a:rPr lang="en-US" sz="1800" b="0" dirty="0"/>
                        <a:t>Alternative Bilingual </a:t>
                      </a:r>
                    </a:p>
                    <a:p>
                      <a:pPr algn="ctr"/>
                      <a:r>
                        <a:rPr lang="en-US" sz="1800" b="0" dirty="0"/>
                        <a:t>Language 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041820"/>
                  </a:ext>
                </a:extLst>
              </a:tr>
              <a:tr h="15865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 or guardian has approved the placement of a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LEP/English learner (EL)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 in the ESL Program, but the district is implementing an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Language Program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approved by the Texas Education Agency due to the district's submission of an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ESL Waiver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current school year, per 19 TAC §89.1207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02</a:t>
                      </a:r>
                    </a:p>
                    <a:p>
                      <a:pPr algn="ctr"/>
                      <a:r>
                        <a:rPr lang="en-US" sz="1800" b="0" dirty="0"/>
                        <a:t>Alternative ESL </a:t>
                      </a:r>
                    </a:p>
                    <a:p>
                      <a:pPr algn="ctr"/>
                      <a:r>
                        <a:rPr lang="en-US" sz="1800" b="0" dirty="0"/>
                        <a:t>Language Program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0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D50C3C7-7F50-0845-B992-9105C5E2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24171"/>
          <a:stretch/>
        </p:blipFill>
        <p:spPr>
          <a:xfrm>
            <a:off x="0" y="973121"/>
            <a:ext cx="12192000" cy="5884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3121"/>
            <a:ext cx="12192000" cy="906065"/>
          </a:xfrm>
        </p:spPr>
        <p:txBody>
          <a:bodyPr/>
          <a:lstStyle/>
          <a:p>
            <a:r>
              <a:rPr lang="en-US" dirty="0"/>
              <a:t>BEA Funding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0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AA83-6E4C-4CF0-8B19-EC4F3D08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Bilingual/ESL Funding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7FC7F-8CF5-45C0-A630-43DFF255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8AB57-2DBE-44A3-AE96-942C49E95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D3CC-433D-41F5-B957-510F47C7CA3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New</a:t>
            </a:r>
          </a:p>
          <a:p>
            <a:pPr lvl="0"/>
            <a:r>
              <a:rPr lang="en-US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Bilingual/ESL Funding Code will be reported in the PEIMS Summer and Extended Year Submissions.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r>
              <a:rPr lang="en-US" dirty="0"/>
              <a:t>Definition</a:t>
            </a:r>
          </a:p>
          <a:p>
            <a:pPr lvl="0"/>
            <a:r>
              <a:rPr lang="en-US" b="0" dirty="0"/>
              <a:t>The Bilingual/ESL Funding Code 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</a:rPr>
              <a:t>indicates the language program in which the student participates during the reporting period.</a:t>
            </a:r>
          </a:p>
        </p:txBody>
      </p:sp>
    </p:spTree>
    <p:extLst>
      <p:ext uri="{BB962C8B-B14F-4D97-AF65-F5344CB8AC3E}">
        <p14:creationId xmlns:p14="http://schemas.microsoft.com/office/powerpoint/2010/main" val="3834787906"/>
      </p:ext>
    </p:extLst>
  </p:cSld>
  <p:clrMapOvr>
    <a:masterClrMapping/>
  </p:clrMapOvr>
</p:sld>
</file>

<file path=ppt/theme/theme1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C99A2C20-094B-47C5-9BBF-50F4AB7CF89F}" vid="{0C873569-AEFC-403E-9CD3-8FD6BF8D165F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C99A2C20-094B-47C5-9BBF-50F4AB7CF89F}" vid="{EB00982A-E654-4E9E-9965-0F939F0286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9F776A6EE404F9F9167DF72F5BC07" ma:contentTypeVersion="10" ma:contentTypeDescription="Create a new document." ma:contentTypeScope="" ma:versionID="12c9ce04cc2b0987dc39a52587f17d4d">
  <xsd:schema xmlns:xsd="http://www.w3.org/2001/XMLSchema" xmlns:xs="http://www.w3.org/2001/XMLSchema" xmlns:p="http://schemas.microsoft.com/office/2006/metadata/properties" xmlns:ns2="5c8ce246-9bf7-4847-93b0-5471cf462eac" xmlns:ns3="8db5e514-a680-4fd2-83c7-aca22b4666fd" targetNamespace="http://schemas.microsoft.com/office/2006/metadata/properties" ma:root="true" ma:fieldsID="8bedc21c0577dcbb0bb6a38f57fd407c" ns2:_="" ns3:_="">
    <xsd:import namespace="5c8ce246-9bf7-4847-93b0-5471cf462eac"/>
    <xsd:import namespace="8db5e514-a680-4fd2-83c7-aca22b466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_x0020_Type"/>
                <xsd:element ref="ns2:Collection" minOccurs="0"/>
                <xsd:element ref="ns2:Legisl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e246-9bf7-4847-93b0-5471cf462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2" ma:displayName="Document Type" ma:default="Proposal" ma:format="RadioButtons" ma:internalName="Document_x0020_Type">
      <xsd:simpleType>
        <xsd:restriction base="dms:Choice">
          <xsd:enumeration value="Agenda"/>
          <xsd:enumeration value="Minutes"/>
          <xsd:enumeration value="Proposal"/>
          <xsd:enumeration value="Other"/>
        </xsd:restriction>
      </xsd:simpleType>
    </xsd:element>
    <xsd:element name="Collection" ma:index="13" nillable="true" ma:displayName="Collection" ma:default="PEIMS" ma:internalName="Collection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EIMS"/>
                        <xsd:enumeration value="Class Roster"/>
                        <xsd:enumeration value="Dashboards"/>
                        <xsd:enumeration value="ECDS"/>
                        <xsd:enumeration value="RF Tracker"/>
                        <xsd:enumeration value="Special Ed Language Acquisition"/>
                        <xsd:enumeration value="SPPI-14"/>
                        <xsd:enumeration value="TREx"/>
                        <xsd:enumeration value="Not Applicab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egislation" ma:index="14" nillable="true" ma:displayName="Legislation" ma:internalName="Legislation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e514-a680-4fd2-83c7-aca22b466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ection xmlns="5c8ce246-9bf7-4847-93b0-5471cf462eac">
      <Value>PEIMS</Value>
    </Collection>
    <Legislation xmlns="5c8ce246-9bf7-4847-93b0-5471cf462eac" xsi:nil="true"/>
    <Document_x0020_Type xmlns="5c8ce246-9bf7-4847-93b0-5471cf462eac">Proposal</Document_x0020_Type>
  </documentManagement>
</p:properties>
</file>

<file path=customXml/itemProps1.xml><?xml version="1.0" encoding="utf-8"?>
<ds:datastoreItem xmlns:ds="http://schemas.openxmlformats.org/officeDocument/2006/customXml" ds:itemID="{9AE35346-07D4-47EC-BB99-F7C137DF8543}"/>
</file>

<file path=customXml/itemProps2.xml><?xml version="1.0" encoding="utf-8"?>
<ds:datastoreItem xmlns:ds="http://schemas.openxmlformats.org/officeDocument/2006/customXml" ds:itemID="{90B598EB-C7E9-45E7-ACC5-12601FD3F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44B8C8-7E7C-4DD4-A1A7-987BD4EA95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826</Words>
  <Application>Microsoft Office PowerPoint</Application>
  <PresentationFormat>Widescreen</PresentationFormat>
  <Paragraphs>162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Open Sans</vt:lpstr>
      <vt:lpstr>Open Sans (Headings)</vt:lpstr>
      <vt:lpstr>Open Sans Light</vt:lpstr>
      <vt:lpstr>Tw Cen MT</vt:lpstr>
      <vt:lpstr>Tw Cen MT</vt:lpstr>
      <vt:lpstr>Wingdings</vt:lpstr>
      <vt:lpstr>TEA Main Slide</vt:lpstr>
      <vt:lpstr>Section Title Slides</vt:lpstr>
      <vt:lpstr>Spring TSDS ESC Training for Bilingual &amp; ESL Programming</vt:lpstr>
      <vt:lpstr>Agenda</vt:lpstr>
      <vt:lpstr>Program Code Connections</vt:lpstr>
      <vt:lpstr>PowerPoint Presentation</vt:lpstr>
      <vt:lpstr>PowerPoint Presentation</vt:lpstr>
      <vt:lpstr>Alternative Language Programs</vt:lpstr>
      <vt:lpstr>Parental Permission and Program Code Connection</vt:lpstr>
      <vt:lpstr>BEA Funding</vt:lpstr>
      <vt:lpstr>New Bilingual/ESL Funding Code</vt:lpstr>
      <vt:lpstr>Bilingual/ESL Funding Code Table</vt:lpstr>
      <vt:lpstr>Bilingual Education Allotment (BEA) Funding Weights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- ESC Vendor Training - BE-ESL Programs</dc:title>
  <dc:creator>Thomas, Carlene</dc:creator>
  <cp:lastModifiedBy>Thomas, Carlene</cp:lastModifiedBy>
  <cp:revision>5</cp:revision>
  <dcterms:created xsi:type="dcterms:W3CDTF">2020-03-18T13:40:54Z</dcterms:created>
  <dcterms:modified xsi:type="dcterms:W3CDTF">2020-03-18T20:05:37Z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0x0101008B49F776A6EE404F9F9167DF72F5BC07</vt:lpwstr>
  </property>
</Properties>
</file>