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696" r:id="rId6"/>
    <p:sldMasterId id="2147483714" r:id="rId7"/>
    <p:sldMasterId id="2147483733" r:id="rId8"/>
    <p:sldMasterId id="2147483759" r:id="rId9"/>
    <p:sldMasterId id="2147483777" r:id="rId10"/>
  </p:sldMasterIdLst>
  <p:notesMasterIdLst>
    <p:notesMasterId r:id="rId15"/>
  </p:notesMasterIdLst>
  <p:sldIdLst>
    <p:sldId id="1084" r:id="rId11"/>
    <p:sldId id="1070" r:id="rId12"/>
    <p:sldId id="1697" r:id="rId13"/>
    <p:sldId id="1696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eland, Debbie" initials="WD" lastIdx="1" clrIdx="0">
    <p:extLst>
      <p:ext uri="{19B8F6BF-5375-455C-9EA6-DF929625EA0E}">
        <p15:presenceInfo xmlns:p15="http://schemas.microsoft.com/office/powerpoint/2012/main" userId="S::Debbie.Wieland@tea.texas.gov::acb9ac61-2550-482a-945c-2fc04c80a8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3890" autoAdjust="0"/>
  </p:normalViewPr>
  <p:slideViewPr>
    <p:cSldViewPr snapToGrid="0">
      <p:cViewPr varScale="1">
        <p:scale>
          <a:sx n="68" d="100"/>
          <a:sy n="68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E14B067-A374-43E4-BC61-D8E66C67AE1D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D4FFA80-A890-4984-B595-1EA65BEB8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8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13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svg"/><Relationship Id="rId4" Type="http://schemas.openxmlformats.org/officeDocument/2006/relationships/image" Target="../media/image20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svg"/><Relationship Id="rId4" Type="http://schemas.openxmlformats.org/officeDocument/2006/relationships/image" Target="../media/image13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C2C9-7485-44D7-ADB3-9ADA92043FF4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3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C78E-A624-4BAE-800A-D333580F809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075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69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7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9" y="168751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3" y="4108328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9" y="4108327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7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36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5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6" y="1876926"/>
            <a:ext cx="5101055" cy="40746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154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1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4" y="1876926"/>
            <a:ext cx="5101055" cy="407469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9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91"/>
            <a:ext cx="9574715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41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Open Sans (Headings)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9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274320" indent="0" algn="ctr">
              <a:lnSpc>
                <a:spcPct val="120000"/>
              </a:lnSpc>
              <a:buNone/>
              <a:defRPr sz="1800">
                <a:solidFill>
                  <a:schemeClr val="bg1"/>
                </a:solidFill>
                <a:latin typeface="Open Sans (Headings)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619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91"/>
            <a:ext cx="9574715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6" y="3631344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3" y="3639582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5" y="3256248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8" y="3553469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5" y="3553469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5" y="3553469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100" y="3553469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8" y="3553469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7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7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49" y="3626886"/>
            <a:ext cx="146827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5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7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7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7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9" y="2535258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8" y="4166493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9" y="2535259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3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2" y="2535259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8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18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1361309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91"/>
            <a:ext cx="9574715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7" y="1515072"/>
            <a:ext cx="1530351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2"/>
            <a:ext cx="1530351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4"/>
            <a:ext cx="569011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5" y="4457100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5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 rot="16200000">
            <a:off x="933312" y="3915500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4" y="2133145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5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7" y="2801037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2"/>
            <a:ext cx="569011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50" y="4434295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5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5" y="3926542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09" y="2930906"/>
            <a:ext cx="569011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40" y="4434295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5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5" y="3936873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2" y="2129572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5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3" y="2801037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7" y="2930906"/>
            <a:ext cx="569011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7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2" y="4434294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5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40" y="3936873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9" y="2126448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75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5" y="2801037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7" y="2129572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45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60" y="2801037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4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7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9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7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2" y="3119048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7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8"/>
            <a:ext cx="2695435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2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7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75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7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2"/>
            <a:ext cx="1530351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2"/>
            <a:ext cx="1530351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9" y="4927575"/>
            <a:ext cx="1530351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5"/>
            <a:ext cx="1530351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5"/>
            <a:ext cx="1530351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5"/>
            <a:ext cx="1530351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18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2337288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4228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3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6813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8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1B73-32E6-4957-9662-F0605C9DCCF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52B8-7D8C-489C-9787-5917BABAA4B3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4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B8EF-733D-4169-803E-29BF0C56AD58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399910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F84-0460-4883-A960-90106A205DA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880993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A6025-6563-4726-800B-8C16D28142D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2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11875" y="1268412"/>
            <a:ext cx="12192000" cy="5589588"/>
          </a:xfrm>
        </p:spPr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Open Sans" panose="020B0606030504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32304DDB-0F7C-4728-A8AA-E5782C99738E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05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Open Sans" panose="020B0606030504020204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29137"/>
            <a:ext cx="2743200" cy="192338"/>
          </a:xfrm>
        </p:spPr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BCAF528E-AE2C-4A63-874D-CC9BA9113906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4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56EFFD68-A72D-43E1-BB1C-AC841C19FD8B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1pPr>
            <a:lvl2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2pPr>
            <a:lvl3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i="0" baseline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4pPr>
            <a:lvl5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1pPr>
            <a:lvl2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2pPr>
            <a:lvl3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3pPr>
            <a:lvl4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4pPr>
            <a:lvl5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562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373916"/>
            <a:ext cx="959788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Open Sans" panose="020B0606030504020204"/>
              </a:defRPr>
            </a:lvl1pPr>
          </a:lstStyle>
          <a:p>
            <a:fld id="{4F2D12FD-33F6-49D7-B1AD-78D7CC2B314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4444" y="1441644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Open Sans" panose="020B0606030504020204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1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6FAB-EA9E-4EA2-A172-82C8F8122D5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25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CC09637-B1EE-4B07-9D77-2556E5A9E2B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Open Sans" panose="020B0606030504020204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Open Sans" panose="020B0606030504020204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191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00033"/>
            <a:ext cx="959788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2B8A77FE-D710-4476-8065-CF3D54CB35E3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92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85F3-DF6C-4333-A564-32E4E670C3D8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34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DB193383-76EB-4611-8E6A-11FB5D64AA9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03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3A41981E-BE5E-4329-A75D-1A47E6005AC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599" y="6517880"/>
            <a:ext cx="2743200" cy="192338"/>
          </a:xfrm>
        </p:spPr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70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1E62C1D4-6004-4B57-BEA4-5B4F4D072449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551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8250E201-09E1-4135-8853-45DCA36F657B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459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719A72B2-E65F-4566-861D-D7E504B8ED1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035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156FA18-CC14-4C42-B056-EB66A5550501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350367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4A8D3080-0537-4810-98B1-59F9A56C55C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305675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FC71C-98F6-4FA1-87A5-5C7232A55C3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8887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F6C44991-6A89-4FBA-9DF7-FCD758C48D75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06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11875" y="1268412"/>
            <a:ext cx="12192000" cy="5589588"/>
          </a:xfrm>
        </p:spPr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Open Sans" panose="020B0606030504020204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Open Sans" panose="020B060603050402020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D957AE6E-8C98-4164-87BD-E54F22AEFC9C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19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Open Sans" panose="020B0606030504020204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29137"/>
            <a:ext cx="2743200" cy="192338"/>
          </a:xfrm>
        </p:spPr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86D8F86B-02CB-4045-BDB1-2B031E2F7395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47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E81B60EA-8DA5-45F4-9750-DC84A0A8E9DC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1pPr>
            <a:lvl2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2pPr>
            <a:lvl3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i="0" baseline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4pPr>
            <a:lvl5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1pPr>
            <a:lvl2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2pPr>
            <a:lvl3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3pPr>
            <a:lvl4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4pPr>
            <a:lvl5pPr>
              <a:defRPr i="0"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027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373916"/>
            <a:ext cx="959788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Open Sans" panose="020B0606030504020204"/>
              </a:defRPr>
            </a:lvl1pPr>
          </a:lstStyle>
          <a:p>
            <a:fld id="{222B297E-D315-480E-80F0-FD977F37182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4444" y="1441644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Open Sans" panose="020B0606030504020204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8017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A5462507-EBE2-4A8F-92C3-DA0DB49B8B6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Open Sans" panose="020B0606030504020204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Open Sans" panose="020B0606030504020204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Open Sans" panose="020B0606030504020204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Open Sans" panose="020B0606030504020204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024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00033"/>
            <a:ext cx="959788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9F1D598F-BD5A-4CCC-8902-3524A15422EA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6310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177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7595F4F2-557B-47D6-9CDD-755A8855659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44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8F2FE83C-1CEF-4DF5-B0BB-EA69CBDD49A7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599" y="6517880"/>
            <a:ext cx="2743200" cy="192338"/>
          </a:xfrm>
        </p:spPr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35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0A09-04D4-4D5E-9517-BE785FD0ACF9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65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8F2FE83C-1CEF-4DF5-B0BB-EA69CBDD49A7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17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642DF664-5670-40EF-B7C2-80D38C8F3D2F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69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7C77715E-A812-4800-BF93-C4EBEFF9B187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476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CC22C0E2-A7F7-4425-B822-CC5FEDF6D9F2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605231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A22DC5F9-D77C-45C1-AB86-346E2E886B8F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" panose="020B0606030504020204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846634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2DEAD580-F9DE-4776-B204-F93A0A138A8B}" type="datetime1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en Sans" panose="020B0606030504020204"/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88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32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996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0840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64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BAFD-45AD-44E9-85E0-A8C5EED6133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89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19642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315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659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16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577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22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311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202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4268272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14915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B6797-DD45-40BA-A696-FDD06EA47723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906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FD6D91E-87DE-4288-A5DA-3023548BD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8" y="254173"/>
            <a:ext cx="1467657" cy="7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                           29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8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3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7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61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126772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582423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23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306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Firth Level</a:t>
            </a:r>
          </a:p>
        </p:txBody>
      </p:sp>
    </p:spTree>
    <p:extLst>
      <p:ext uri="{BB962C8B-B14F-4D97-AF65-F5344CB8AC3E}">
        <p14:creationId xmlns:p14="http://schemas.microsoft.com/office/powerpoint/2010/main" val="2237528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71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9232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96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0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86F-4CCA-4A48-9478-99E4F5A79798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7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Open Sans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24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876926"/>
            <a:ext cx="5101055" cy="40746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0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876926"/>
            <a:ext cx="5101055" cy="4074694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3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Open Sans (Headings)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Open Sans (Headings)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76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2358092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Open Sans (Body)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5753637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113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74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72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94F1-5631-4325-B59D-EB4BAED1CD1B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864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549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3861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4159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44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88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65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407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737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19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34004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08F6F-D635-44E4-892A-1AA54E4A4F40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6922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30025364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27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TE - Standar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407209"/>
            <a:ext cx="10059452" cy="876300"/>
          </a:xfrm>
        </p:spPr>
        <p:txBody>
          <a:bodyPr>
            <a:noAutofit/>
          </a:bodyPr>
          <a:lstStyle>
            <a:lvl1pPr>
              <a:defRPr sz="3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40664" y="1420420"/>
            <a:ext cx="11055750" cy="473431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Tx/>
              <a:buNone/>
              <a:defRPr sz="2600"/>
            </a:lvl1pPr>
            <a:lvl2pPr marL="342900" indent="-3429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.AppleSystemUIFont" charset="-120"/>
              <a:buChar char="&gt;"/>
              <a:tabLst/>
              <a:defRPr sz="2600"/>
            </a:lvl2pPr>
            <a:lvl3pPr marL="685800">
              <a:lnSpc>
                <a:spcPct val="100000"/>
              </a:lnSpc>
              <a:buClr>
                <a:schemeClr val="accent2"/>
              </a:buClr>
              <a:defRPr sz="2600"/>
            </a:lvl3pPr>
            <a:lvl4pPr marL="914400">
              <a:lnSpc>
                <a:spcPct val="100000"/>
              </a:lnSpc>
              <a:buClr>
                <a:schemeClr val="accent2"/>
              </a:buClr>
              <a:defRPr sz="2400"/>
            </a:lvl4pPr>
            <a:lvl5pPr marL="1143000">
              <a:lnSpc>
                <a:spcPct val="100000"/>
              </a:lnSpc>
              <a:buClr>
                <a:schemeClr val="accent2"/>
              </a:buCl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966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43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7"/>
          <p:cNvSpPr txBox="1">
            <a:spLocks/>
          </p:cNvSpPr>
          <p:nvPr userDrawn="1"/>
        </p:nvSpPr>
        <p:spPr>
          <a:xfrm>
            <a:off x="3" y="6477002"/>
            <a:ext cx="12192004" cy="321996"/>
          </a:xfrm>
          <a:prstGeom prst="rect">
            <a:avLst/>
          </a:prstGeom>
        </p:spPr>
        <p:txBody>
          <a:bodyPr lIns="91439" tIns="45719" rIns="91439" bIns="45719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33" b="1" dirty="0">
                <a:solidFill>
                  <a:srgbClr val="9FDF58"/>
                </a:solidFill>
              </a:rPr>
              <a:t>Labor Market and Career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417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4126774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42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582423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1800" b="1" spc="105" baseline="0">
                <a:solidFill>
                  <a:srgbClr val="44546A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812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495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1800" b="1" spc="150" baseline="0">
                <a:solidFill>
                  <a:srgbClr val="44546A"/>
                </a:solidFill>
                <a:latin typeface="Open Sans (Headings)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0409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4" y="1881361"/>
            <a:ext cx="4937761" cy="402335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 baseline="0"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61"/>
            <a:ext cx="4937760" cy="402335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Open Sans (Headings)"/>
              </a:defRPr>
            </a:lvl1pPr>
            <a:lvl2pPr>
              <a:defRPr>
                <a:latin typeface="Open Sans (Headings)"/>
              </a:defRPr>
            </a:lvl2pPr>
            <a:lvl3pPr>
              <a:defRPr>
                <a:latin typeface="Open Sans (Headings)"/>
              </a:defRPr>
            </a:lvl3pPr>
            <a:lvl4pPr>
              <a:defRPr>
                <a:latin typeface="Open Sans (Headings)"/>
              </a:defRPr>
            </a:lvl4pPr>
            <a:lvl5pPr>
              <a:defRPr>
                <a:latin typeface="Open Sans (Headings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Firth Level</a:t>
            </a:r>
          </a:p>
        </p:txBody>
      </p:sp>
    </p:spTree>
    <p:extLst>
      <p:ext uri="{BB962C8B-B14F-4D97-AF65-F5344CB8AC3E}">
        <p14:creationId xmlns:p14="http://schemas.microsoft.com/office/powerpoint/2010/main" val="32811481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201" y="1825627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37211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91"/>
            <a:ext cx="9574715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514350" indent="-17145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200150" indent="-17145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9094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5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2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42C1E2F-0E26-40D6-9D7B-EA574668FC6E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24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621DB1-018A-4A4E-9309-BF891EE92DA6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5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C6EBE"/>
          </a:solidFill>
          <a:latin typeface="Open Sans" panose="020B0606030504020204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6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4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C6EBE"/>
          </a:solidFill>
          <a:latin typeface="Open Sans" panose="020B0606030504020204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6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4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Open Sans" panose="020B06060305040202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                  29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CCRSM Leadership Summit       June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1" r:id="rId16"/>
    <p:sldLayoutId id="2147483732" r:id="rId1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61D47DF-865E-42EC-80EC-108F60589132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Open Sans Semi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9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4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61D47DF-865E-42EC-80EC-108F60589132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2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4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3C6EBE"/>
          </a:solidFill>
          <a:latin typeface="Open Sans Semibold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3F53-84E5-412E-9046-EF4B11521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E3CEB-975E-4978-A410-B02700032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266" y="1721430"/>
            <a:ext cx="3665467" cy="4328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DD59D1-1D4A-48CD-A840-8F6431440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017" y="1729872"/>
            <a:ext cx="3665467" cy="43299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8F856-5EB6-4AC7-9386-71A16715A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16" y="1722727"/>
            <a:ext cx="3665467" cy="43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0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2A9396-2EB3-45E0-AF53-AFC3C7B59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Data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6A5C573-7AAF-4B07-A20E-7A4FE3939B60}"/>
              </a:ext>
            </a:extLst>
          </p:cNvPr>
          <p:cNvGraphicFramePr>
            <a:graphicFrameLocks noGrp="1"/>
          </p:cNvGraphicFramePr>
          <p:nvPr/>
        </p:nvGraphicFramePr>
        <p:xfrm>
          <a:off x="398799" y="1838325"/>
          <a:ext cx="113919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7300">
                  <a:extLst>
                    <a:ext uri="{9D8B030D-6E8A-4147-A177-3AD203B41FA5}">
                      <a16:colId xmlns:a16="http://schemas.microsoft.com/office/drawing/2014/main" val="3729644066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3357337504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1068700610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58808950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Perkins IV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Perkins V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159595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r>
                        <a:rPr lang="en-US" dirty="0"/>
                        <a:t>District Self-Reported through PEIMS Using Locally Developed Programs of Study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Data Source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Auto-Calculated Using Existing Certified PEIMS Course Completion Records and Statewide or approved Regional Programs of Study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43803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Greater District Workload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Based on Student Intent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Not Equitable Across the State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District Workload Reduction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Based on Course Completion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Comparable Across Districts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622028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70B69663-D1C2-4ABC-8914-D622AAA8E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510" y="3316565"/>
            <a:ext cx="914479" cy="914479"/>
          </a:xfrm>
          <a:prstGeom prst="rect">
            <a:avLst/>
          </a:prstGeom>
        </p:spPr>
      </p:pic>
      <p:pic>
        <p:nvPicPr>
          <p:cNvPr id="22" name="Graphic 21" descr="Warning">
            <a:extLst>
              <a:ext uri="{FF2B5EF4-FFF2-40B4-BE49-F238E27FC236}">
                <a16:creationId xmlns:a16="http://schemas.microsoft.com/office/drawing/2014/main" id="{3B3CDD47-8F78-42B6-AAC4-0534B02E1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2769" y="4658512"/>
            <a:ext cx="914400" cy="914400"/>
          </a:xfrm>
          <a:prstGeom prst="rect">
            <a:avLst/>
          </a:prstGeom>
        </p:spPr>
      </p:pic>
      <p:pic>
        <p:nvPicPr>
          <p:cNvPr id="24" name="Graphic 23" descr="Bullseye">
            <a:extLst>
              <a:ext uri="{FF2B5EF4-FFF2-40B4-BE49-F238E27FC236}">
                <a16:creationId xmlns:a16="http://schemas.microsoft.com/office/drawing/2014/main" id="{52064D8F-96C4-4581-8E6C-61539847E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74833" y="4658512"/>
            <a:ext cx="914400" cy="914400"/>
          </a:xfrm>
          <a:prstGeom prst="rect">
            <a:avLst/>
          </a:prstGeom>
        </p:spPr>
      </p:pic>
      <p:pic>
        <p:nvPicPr>
          <p:cNvPr id="3" name="Graphic 2" descr="Monitor">
            <a:extLst>
              <a:ext uri="{FF2B5EF4-FFF2-40B4-BE49-F238E27FC236}">
                <a16:creationId xmlns:a16="http://schemas.microsoft.com/office/drawing/2014/main" id="{FCB1ACB8-7424-4800-894B-19B75C0D84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607" y="2062061"/>
            <a:ext cx="914400" cy="9144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D25D94C-2262-4EBD-90BF-46ED8075901E}"/>
              </a:ext>
            </a:extLst>
          </p:cNvPr>
          <p:cNvSpPr/>
          <p:nvPr/>
        </p:nvSpPr>
        <p:spPr>
          <a:xfrm>
            <a:off x="5723274" y="2159856"/>
            <a:ext cx="742950" cy="71881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pic>
        <p:nvPicPr>
          <p:cNvPr id="9" name="Content Placeholder 8" descr="Smart Phone">
            <a:extLst>
              <a:ext uri="{FF2B5EF4-FFF2-40B4-BE49-F238E27FC236}">
                <a16:creationId xmlns:a16="http://schemas.microsoft.com/office/drawing/2014/main" id="{061EE0DA-6C2E-4945-8B07-99E79D2620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02934" y="2062061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406698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9F5D-267D-4221-8378-7255D1CAC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Indicator Code Decision Chart (E0031)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E1DAC0-764F-4C0E-B6E4-BC28F4BCA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58609-8F7F-4AA4-923C-993AE3AD8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36"/>
          <a:stretch/>
        </p:blipFill>
        <p:spPr>
          <a:xfrm>
            <a:off x="3918857" y="1274173"/>
            <a:ext cx="4488873" cy="5176663"/>
          </a:xfrm>
          <a:prstGeom prst="rect">
            <a:avLst/>
          </a:prstGeom>
        </p:spPr>
      </p:pic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98FE591D-3942-44AA-BC97-A30432AC8D21}"/>
              </a:ext>
            </a:extLst>
          </p:cNvPr>
          <p:cNvSpPr/>
          <p:nvPr/>
        </p:nvSpPr>
        <p:spPr>
          <a:xfrm>
            <a:off x="2802577" y="962526"/>
            <a:ext cx="6757059" cy="5670885"/>
          </a:xfrm>
          <a:prstGeom prst="mathMultiply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9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DE7C5-725A-4701-8841-AD5F67A78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Career &amp; Technical Education Indicator Definitions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0C06FF-9026-4E59-9B6D-D818BB8EE0C9}"/>
              </a:ext>
            </a:extLst>
          </p:cNvPr>
          <p:cNvGrpSpPr/>
          <p:nvPr/>
        </p:nvGrpSpPr>
        <p:grpSpPr>
          <a:xfrm>
            <a:off x="0" y="1324845"/>
            <a:ext cx="12143440" cy="2574673"/>
            <a:chOff x="0" y="2312430"/>
            <a:chExt cx="12143440" cy="257467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9650291-07B3-47ED-A36C-6265E7E228BD}"/>
                </a:ext>
              </a:extLst>
            </p:cNvPr>
            <p:cNvGrpSpPr>
              <a:grpSpLocks/>
            </p:cNvGrpSpPr>
            <p:nvPr/>
          </p:nvGrpSpPr>
          <p:grpSpPr>
            <a:xfrm>
              <a:off x="0" y="2312430"/>
              <a:ext cx="12143440" cy="2574673"/>
              <a:chOff x="0" y="3311777"/>
              <a:chExt cx="12143440" cy="261838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B612D2B-4753-446A-9C76-0B0F51EC10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14706"/>
              <a:stretch/>
            </p:blipFill>
            <p:spPr>
              <a:xfrm>
                <a:off x="4889527" y="3311777"/>
                <a:ext cx="2386293" cy="261746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030DF9F-D8CA-4342-B8ED-A1B3961E4C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4654"/>
              <a:stretch/>
            </p:blipFill>
            <p:spPr>
              <a:xfrm>
                <a:off x="0" y="3312704"/>
                <a:ext cx="2381250" cy="261746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54E88CA-60B0-4701-8184-4E139950BB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14706"/>
              <a:stretch/>
            </p:blipFill>
            <p:spPr>
              <a:xfrm>
                <a:off x="2440769" y="3311777"/>
                <a:ext cx="2386292" cy="261746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9135AE4-EEFE-4DA1-9A4C-695B81A9CD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4654"/>
              <a:stretch/>
            </p:blipFill>
            <p:spPr>
              <a:xfrm>
                <a:off x="7335338" y="3311777"/>
                <a:ext cx="2365896" cy="261746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59A0C98-BAA6-4A73-9B10-9F051119E7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14706"/>
              <a:stretch/>
            </p:blipFill>
            <p:spPr>
              <a:xfrm>
                <a:off x="9760752" y="3311777"/>
                <a:ext cx="2382688" cy="2617460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97C14F8-EB76-40A4-84C5-CABAAEC4DC58}"/>
                </a:ext>
              </a:extLst>
            </p:cNvPr>
            <p:cNvCxnSpPr/>
            <p:nvPr/>
          </p:nvCxnSpPr>
          <p:spPr>
            <a:xfrm>
              <a:off x="0" y="4886191"/>
              <a:ext cx="1214344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BE4CE-EAB3-4582-801C-4068955FC5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653" y="4212865"/>
            <a:ext cx="1769943" cy="22545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29D40B-D04A-4238-B436-DE535ABBA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2753" y="4212865"/>
            <a:ext cx="1794664" cy="2254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B60FA4-EC03-458B-A716-324AEF233E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8631" y="4216934"/>
            <a:ext cx="1766177" cy="22545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C4B3C7-3AA6-4AA8-8CAF-88DC7FCD0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64990" y="4216934"/>
            <a:ext cx="1794664" cy="2250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1C05A7-C606-4A16-B411-E8CDCD2AEC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60868" y="4212865"/>
            <a:ext cx="1782455" cy="22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 Slides POS Train the Trainer" id="{9EAF91AD-EE40-4865-8412-7E7526523412}" vid="{21CDDD15-5121-4EFE-9E76-A48BCCB85E60}"/>
    </a:ext>
  </a:extLst>
</a:theme>
</file>

<file path=ppt/theme/theme2.xml><?xml version="1.0" encoding="utf-8"?>
<a:theme xmlns:a="http://schemas.openxmlformats.org/drawingml/2006/main" name="TEA Main Slide">
  <a:themeElements>
    <a:clrScheme name="TEA Color Pale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6CB9"/>
      </a:accent1>
      <a:accent2>
        <a:srgbClr val="F06039"/>
      </a:accent2>
      <a:accent3>
        <a:srgbClr val="808285"/>
      </a:accent3>
      <a:accent4>
        <a:srgbClr val="DEC34D"/>
      </a:accent4>
      <a:accent5>
        <a:srgbClr val="0095D1"/>
      </a:accent5>
      <a:accent6>
        <a:srgbClr val="70AD47"/>
      </a:accent6>
      <a:hlink>
        <a:srgbClr val="325786"/>
      </a:hlink>
      <a:folHlink>
        <a:srgbClr val="BF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D78F17D3-976F-4575-BC9B-B8D978AA3BC3}"/>
    </a:ext>
  </a:extLst>
</a:theme>
</file>

<file path=ppt/theme/theme3.xml><?xml version="1.0" encoding="utf-8"?>
<a:theme xmlns:a="http://schemas.openxmlformats.org/drawingml/2006/main" name="1_TEA Main Slide">
  <a:themeElements>
    <a:clrScheme name="TEA Color Palet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6CB9"/>
      </a:accent1>
      <a:accent2>
        <a:srgbClr val="F06039"/>
      </a:accent2>
      <a:accent3>
        <a:srgbClr val="808285"/>
      </a:accent3>
      <a:accent4>
        <a:srgbClr val="DEC34D"/>
      </a:accent4>
      <a:accent5>
        <a:srgbClr val="0095D1"/>
      </a:accent5>
      <a:accent6>
        <a:srgbClr val="70AD47"/>
      </a:accent6>
      <a:hlink>
        <a:srgbClr val="325786"/>
      </a:hlink>
      <a:folHlink>
        <a:srgbClr val="BF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D78F17D3-976F-4575-BC9B-B8D978AA3BC3}"/>
    </a:ext>
  </a:extLst>
</a:theme>
</file>

<file path=ppt/theme/theme4.xml><?xml version="1.0" encoding="utf-8"?>
<a:theme xmlns:a="http://schemas.openxmlformats.org/drawingml/2006/main" name="3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 PTECH Presentation Final" id="{732DE103-F412-4FC3-A952-2A694A1F8573}" vid="{2E24F800-EAD0-4FD9-829E-ED8BED4791E7}"/>
    </a:ext>
  </a:extLst>
</a:theme>
</file>

<file path=ppt/theme/theme5.xml><?xml version="1.0" encoding="utf-8"?>
<a:theme xmlns:a="http://schemas.openxmlformats.org/drawingml/2006/main" name="4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[Read-Only]" id="{E7DB4C95-055E-47C3-B6D5-BDF7E6FDDF5B}" vid="{D78F17D3-976F-4575-BC9B-B8D978AA3BC3}"/>
    </a:ext>
  </a:extLst>
</a:theme>
</file>

<file path=ppt/theme/theme7.xml><?xml version="1.0" encoding="utf-8"?>
<a:theme xmlns:a="http://schemas.openxmlformats.org/drawingml/2006/main" name="6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llection xmlns="5c8ce246-9bf7-4847-93b0-5471cf462eac">
      <Value>PEIMS</Value>
    </Collection>
    <Legislation xmlns="5c8ce246-9bf7-4847-93b0-5471cf462eac" xsi:nil="true"/>
    <Document_x0020_Type xmlns="5c8ce246-9bf7-4847-93b0-5471cf462eac">Proposal</Document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49F776A6EE404F9F9167DF72F5BC07" ma:contentTypeVersion="10" ma:contentTypeDescription="Create a new document." ma:contentTypeScope="" ma:versionID="12c9ce04cc2b0987dc39a52587f17d4d">
  <xsd:schema xmlns:xsd="http://www.w3.org/2001/XMLSchema" xmlns:xs="http://www.w3.org/2001/XMLSchema" xmlns:p="http://schemas.microsoft.com/office/2006/metadata/properties" xmlns:ns2="5c8ce246-9bf7-4847-93b0-5471cf462eac" xmlns:ns3="8db5e514-a680-4fd2-83c7-aca22b4666fd" targetNamespace="http://schemas.microsoft.com/office/2006/metadata/properties" ma:root="true" ma:fieldsID="8bedc21c0577dcbb0bb6a38f57fd407c" ns2:_="" ns3:_="">
    <xsd:import namespace="5c8ce246-9bf7-4847-93b0-5471cf462eac"/>
    <xsd:import namespace="8db5e514-a680-4fd2-83c7-aca22b466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ocument_x0020_Type"/>
                <xsd:element ref="ns2:Collection" minOccurs="0"/>
                <xsd:element ref="ns2:Legisl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ce246-9bf7-4847-93b0-5471cf462e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Type" ma:index="12" ma:displayName="Document Type" ma:default="Proposal" ma:format="RadioButtons" ma:internalName="Document_x0020_Type">
      <xsd:simpleType>
        <xsd:restriction base="dms:Choice">
          <xsd:enumeration value="Agenda"/>
          <xsd:enumeration value="Minutes"/>
          <xsd:enumeration value="Proposal"/>
          <xsd:enumeration value="Other"/>
        </xsd:restriction>
      </xsd:simpleType>
    </xsd:element>
    <xsd:element name="Collection" ma:index="13" nillable="true" ma:displayName="Collection" ma:default="PEIMS" ma:internalName="Collection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PEIMS"/>
                        <xsd:enumeration value="Class Roster"/>
                        <xsd:enumeration value="Dashboards"/>
                        <xsd:enumeration value="ECDS"/>
                        <xsd:enumeration value="RF Tracker"/>
                        <xsd:enumeration value="Special Ed Language Acquisition"/>
                        <xsd:enumeration value="SPPI-14"/>
                        <xsd:enumeration value="TREx"/>
                        <xsd:enumeration value="Not Applicable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egislation" ma:index="14" nillable="true" ma:displayName="Legislation" ma:internalName="Legislation">
      <xsd:simpleType>
        <xsd:restriction base="dms:Text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5e514-a680-4fd2-83c7-aca22b466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F428A3-CA8C-4D4E-BAAD-E961B5D8A6DB}">
  <ds:schemaRefs>
    <ds:schemaRef ds:uri="http://purl.org/dc/elements/1.1/"/>
    <ds:schemaRef ds:uri="http://schemas.microsoft.com/office/2006/metadata/properties"/>
    <ds:schemaRef ds:uri="http://purl.org/dc/terms/"/>
    <ds:schemaRef ds:uri="8bb3e6f9-c742-4fc0-99e7-97940f6a4d63"/>
    <ds:schemaRef ds:uri="30618d2e-60c7-46df-85ac-6f09e5b25b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0BB410-7E07-4C37-B3CD-76B81AD4EC70}"/>
</file>

<file path=customXml/itemProps3.xml><?xml version="1.0" encoding="utf-8"?>
<ds:datastoreItem xmlns:ds="http://schemas.openxmlformats.org/officeDocument/2006/customXml" ds:itemID="{60486424-EBBB-45AF-A9AB-3CA2162ABC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3058</TotalTime>
  <Words>75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.AppleSystemUIFont</vt:lpstr>
      <vt:lpstr>Arial</vt:lpstr>
      <vt:lpstr>Calibri</vt:lpstr>
      <vt:lpstr>Calibri (Body)</vt:lpstr>
      <vt:lpstr>Calibri Light</vt:lpstr>
      <vt:lpstr>Open Sans</vt:lpstr>
      <vt:lpstr>Open Sans (Body)</vt:lpstr>
      <vt:lpstr>Open Sans (Headings)</vt:lpstr>
      <vt:lpstr>Open Sans Light</vt:lpstr>
      <vt:lpstr>Open Sans Semibold</vt:lpstr>
      <vt:lpstr>Wingdings</vt:lpstr>
      <vt:lpstr>2_TEA Main Slide</vt:lpstr>
      <vt:lpstr>TEA Main Slide</vt:lpstr>
      <vt:lpstr>1_TEA Main Slide</vt:lpstr>
      <vt:lpstr>3_TEA Main Slide</vt:lpstr>
      <vt:lpstr>4_TEA Main Slide</vt:lpstr>
      <vt:lpstr>5_TEA Main Slide</vt:lpstr>
      <vt:lpstr>6_TEA Main Slide</vt:lpstr>
      <vt:lpstr>Definitions </vt:lpstr>
      <vt:lpstr>CTE Data</vt:lpstr>
      <vt:lpstr>CTE Indicator Code Decision Chart (E0031)</vt:lpstr>
      <vt:lpstr>Career &amp; Technical Education Indicator 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CTE Education Series: Learn About LMI</dc:title>
  <dc:creator>Brantley, Amanda</dc:creator>
  <cp:keywords/>
  <cp:lastModifiedBy>Simons, Leanne</cp:lastModifiedBy>
  <cp:revision>108</cp:revision>
  <cp:lastPrinted>2020-01-13T21:19:42Z</cp:lastPrinted>
  <dcterms:created xsi:type="dcterms:W3CDTF">2019-09-16T20:08:13Z</dcterms:created>
  <dcterms:modified xsi:type="dcterms:W3CDTF">2020-03-24T12:47:50Z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0x0101008B49F776A6EE404F9F9167DF72F5BC07</vt:lpwstr>
  </property>
</Properties>
</file>