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3" r:id="rId4"/>
  </p:sldMasterIdLst>
  <p:notesMasterIdLst>
    <p:notesMasterId r:id="rId21"/>
  </p:notesMasterIdLst>
  <p:handoutMasterIdLst>
    <p:handoutMasterId r:id="rId22"/>
  </p:handoutMasterIdLst>
  <p:sldIdLst>
    <p:sldId id="466" r:id="rId5"/>
    <p:sldId id="302" r:id="rId6"/>
    <p:sldId id="865" r:id="rId7"/>
    <p:sldId id="872" r:id="rId8"/>
    <p:sldId id="851" r:id="rId9"/>
    <p:sldId id="860" r:id="rId10"/>
    <p:sldId id="873" r:id="rId11"/>
    <p:sldId id="853" r:id="rId12"/>
    <p:sldId id="874" r:id="rId13"/>
    <p:sldId id="866" r:id="rId14"/>
    <p:sldId id="871" r:id="rId15"/>
    <p:sldId id="875" r:id="rId16"/>
    <p:sldId id="856" r:id="rId17"/>
    <p:sldId id="876" r:id="rId18"/>
    <p:sldId id="857" r:id="rId19"/>
    <p:sldId id="264" r:id="rId20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1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 Young" initials="ZY" lastIdx="2" clrIdx="0"/>
  <p:cmAuthor id="1" name="Sharon Reddehase" initials="SNR" lastIdx="1" clrIdx="1"/>
  <p:cmAuthor id="2" name="mulrich" initials="mu" lastIdx="4" clrIdx="2"/>
  <p:cmAuthor id="3" name="Hanson, Terri" initials="HT" lastIdx="5" clrIdx="3">
    <p:extLst>
      <p:ext uri="{19B8F6BF-5375-455C-9EA6-DF929625EA0E}">
        <p15:presenceInfo xmlns:p15="http://schemas.microsoft.com/office/powerpoint/2012/main" userId="S::Terri.Hanson@tea.texas.gov::a02fd813-d4f3-43fd-83dd-7393041517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6E"/>
    <a:srgbClr val="006299"/>
    <a:srgbClr val="FFCC66"/>
    <a:srgbClr val="FFCC99"/>
    <a:srgbClr val="FFFF99"/>
    <a:srgbClr val="47EBFF"/>
    <a:srgbClr val="FFFFFF"/>
    <a:srgbClr val="81F0FF"/>
    <a:srgbClr val="8DDCE7"/>
    <a:srgbClr val="00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896EDC-21D9-4E0C-88B0-450FDE8CBDC7}" v="5" dt="2020-03-24T18:47:33.876"/>
  </p1510:revLst>
</p1510:revInfo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6134" autoAdjust="0"/>
  </p:normalViewPr>
  <p:slideViewPr>
    <p:cSldViewPr>
      <p:cViewPr varScale="1">
        <p:scale>
          <a:sx n="81" d="100"/>
          <a:sy n="81" d="100"/>
        </p:scale>
        <p:origin x="15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660" y="108"/>
      </p:cViewPr>
      <p:guideLst>
        <p:guide orient="horz" pos="2921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A030672E-E987-4208-B802-497B74C6D590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563BF832-B673-4E9B-A5C5-DEC0860B50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71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DB0EB5D8-2522-4108-8D60-F7CA4D8873A0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1" tIns="46462" rIns="92921" bIns="464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6"/>
            <a:ext cx="5598160" cy="4171950"/>
          </a:xfrm>
          <a:prstGeom prst="rect">
            <a:avLst/>
          </a:prstGeom>
        </p:spPr>
        <p:txBody>
          <a:bodyPr vert="horz" lIns="92921" tIns="46462" rIns="92921" bIns="464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7872E534-9B96-469B-99C0-8551271B58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52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5325"/>
            <a:ext cx="463550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102" indent="-232102" defTabSz="914378">
              <a:spcBef>
                <a:spcPct val="0"/>
              </a:spcBef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20616-7B71-4702-A286-C5FF8E60A4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2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7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2 codes and translations</a:t>
            </a:r>
          </a:p>
          <a:p>
            <a:r>
              <a:rPr lang="en-US" dirty="0"/>
              <a:t>Update subheading</a:t>
            </a:r>
          </a:p>
          <a:p>
            <a:r>
              <a:rPr lang="en-US" dirty="0"/>
              <a:t>Updated 4 code translations</a:t>
            </a:r>
          </a:p>
          <a:p>
            <a:r>
              <a:rPr lang="en-US" dirty="0"/>
              <a:t>Deleted 3 codes and related translations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7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2 codes and translations</a:t>
            </a:r>
          </a:p>
          <a:p>
            <a:r>
              <a:rPr lang="en-US" dirty="0"/>
              <a:t>Update subheading</a:t>
            </a:r>
          </a:p>
          <a:p>
            <a:r>
              <a:rPr lang="en-US" dirty="0"/>
              <a:t>Updated 4 code translations</a:t>
            </a:r>
          </a:p>
          <a:p>
            <a:r>
              <a:rPr lang="en-US" dirty="0"/>
              <a:t>Deleted 3 codes and related translations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2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38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75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41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(C214)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0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A19093A7-17B2-42F2-BC15-D155A163D5D4}"/>
              </a:ext>
            </a:extLst>
          </p:cNvPr>
          <p:cNvSpPr/>
          <p:nvPr userDrawn="1"/>
        </p:nvSpPr>
        <p:spPr>
          <a:xfrm>
            <a:off x="0" y="-2"/>
            <a:ext cx="9144000" cy="4580313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1C6279F-7E64-4580-B82C-636B492657D8}"/>
              </a:ext>
            </a:extLst>
          </p:cNvPr>
          <p:cNvSpPr/>
          <p:nvPr userDrawn="1"/>
        </p:nvSpPr>
        <p:spPr>
          <a:xfrm>
            <a:off x="0" y="5"/>
            <a:ext cx="9144000" cy="4572001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EF672B-BA5C-42F5-8F2C-46DFAA94B5C7}"/>
              </a:ext>
            </a:extLst>
          </p:cNvPr>
          <p:cNvSpPr/>
          <p:nvPr userDrawn="1"/>
        </p:nvSpPr>
        <p:spPr>
          <a:xfrm>
            <a:off x="-15848" y="4572005"/>
            <a:ext cx="9159848" cy="229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279EF-48C7-41FA-8606-A02206C20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960141"/>
            <a:ext cx="5872942" cy="1116337"/>
          </a:xfrm>
        </p:spPr>
        <p:txBody>
          <a:bodyPr anchor="ctr">
            <a:noAutofit/>
          </a:bodyPr>
          <a:lstStyle>
            <a:lvl1pPr algn="r">
              <a:defRPr sz="4800" b="1" cap="all" spc="200" baseline="0">
                <a:solidFill>
                  <a:srgbClr val="00486E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4998F-5D03-4585-9D8D-7886D9600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60141"/>
            <a:ext cx="2400300" cy="111244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latin typeface="Tw Cen MT Condensed" panose="020B0606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AFF0D4-8E30-4E75-A8F5-5224DA77D163}"/>
              </a:ext>
            </a:extLst>
          </p:cNvPr>
          <p:cNvCxnSpPr>
            <a:cxnSpLocks/>
          </p:cNvCxnSpPr>
          <p:nvPr/>
        </p:nvCxnSpPr>
        <p:spPr>
          <a:xfrm flipV="1">
            <a:off x="6315299" y="4960138"/>
            <a:ext cx="0" cy="148566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426CD62-85C5-47A4-835F-2545B76C6A2C}"/>
              </a:ext>
            </a:extLst>
          </p:cNvPr>
          <p:cNvSpPr/>
          <p:nvPr/>
        </p:nvSpPr>
        <p:spPr>
          <a:xfrm>
            <a:off x="3615755" y="6445806"/>
            <a:ext cx="1993111" cy="41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C01F6116-4FD3-46C7-BBD5-4F4013C6E7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7950" y="6091157"/>
            <a:ext cx="2392794" cy="37632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2pPr>
            <a:lvl3pPr marL="9144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3pPr>
            <a:lvl4pPr marL="13716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4pPr>
            <a:lvl5pPr marL="18288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 dirty="0"/>
              <a:t>Date: &lt;MM/DD/YYYY&gt;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1E13F-DB4C-497B-B6B9-56EFEDE39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2" y="6091158"/>
            <a:ext cx="5891213" cy="376321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latin typeface="Tw Cen MT Condensed" panose="020B0606020104020203" pitchFamily="34" charset="0"/>
              </a:defRPr>
            </a:lvl2pPr>
            <a:lvl3pPr algn="r">
              <a:defRPr sz="1800">
                <a:latin typeface="Tw Cen MT Condensed" panose="020B0606020104020203" pitchFamily="34" charset="0"/>
              </a:defRPr>
            </a:lvl3pPr>
            <a:lvl4pPr algn="r">
              <a:defRPr sz="1800">
                <a:latin typeface="Tw Cen MT Condensed" panose="020B0606020104020203" pitchFamily="34" charset="0"/>
              </a:defRPr>
            </a:lvl4pPr>
            <a:lvl5pPr algn="r">
              <a:defRPr sz="1800"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0AF88E5-4FAB-48C4-AC97-B65301CF721D}"/>
              </a:ext>
            </a:extLst>
          </p:cNvPr>
          <p:cNvSpPr/>
          <p:nvPr userDrawn="1"/>
        </p:nvSpPr>
        <p:spPr>
          <a:xfrm>
            <a:off x="516467" y="48260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16C5CBD-D954-4DBB-97B0-FC6A538E45AD}"/>
              </a:ext>
            </a:extLst>
          </p:cNvPr>
          <p:cNvSpPr/>
          <p:nvPr userDrawn="1"/>
        </p:nvSpPr>
        <p:spPr>
          <a:xfrm>
            <a:off x="274566" y="94464"/>
            <a:ext cx="507663" cy="507662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99083FA-2D9A-44C0-9952-7BCAEFBC65C1}"/>
              </a:ext>
            </a:extLst>
          </p:cNvPr>
          <p:cNvSpPr/>
          <p:nvPr userDrawn="1"/>
        </p:nvSpPr>
        <p:spPr>
          <a:xfrm>
            <a:off x="4769501" y="48260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69DF855-9FFF-4621-8829-83C8A552195E}"/>
              </a:ext>
            </a:extLst>
          </p:cNvPr>
          <p:cNvSpPr/>
          <p:nvPr userDrawn="1"/>
        </p:nvSpPr>
        <p:spPr>
          <a:xfrm>
            <a:off x="2234729" y="2032169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3B20B43-B457-486E-B14D-61D4AC44DD95}"/>
              </a:ext>
            </a:extLst>
          </p:cNvPr>
          <p:cNvSpPr/>
          <p:nvPr userDrawn="1"/>
        </p:nvSpPr>
        <p:spPr>
          <a:xfrm>
            <a:off x="8504745" y="162968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9870116-B99D-482C-84F0-60506920B350}"/>
              </a:ext>
            </a:extLst>
          </p:cNvPr>
          <p:cNvSpPr/>
          <p:nvPr userDrawn="1"/>
        </p:nvSpPr>
        <p:spPr>
          <a:xfrm>
            <a:off x="6858645" y="1432338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9B48DCF-DB8F-4598-BC1F-6B08BB72F92B}"/>
              </a:ext>
            </a:extLst>
          </p:cNvPr>
          <p:cNvSpPr/>
          <p:nvPr userDrawn="1"/>
        </p:nvSpPr>
        <p:spPr>
          <a:xfrm>
            <a:off x="1" y="3267931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58CC5C0-F723-4FCE-B40C-700B1DF5C5E6}"/>
              </a:ext>
            </a:extLst>
          </p:cNvPr>
          <p:cNvSpPr/>
          <p:nvPr userDrawn="1"/>
        </p:nvSpPr>
        <p:spPr>
          <a:xfrm>
            <a:off x="274566" y="3612793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3DC4EA3-841D-41D4-AC0F-524C5CD3D228}"/>
              </a:ext>
            </a:extLst>
          </p:cNvPr>
          <p:cNvSpPr/>
          <p:nvPr userDrawn="1"/>
        </p:nvSpPr>
        <p:spPr>
          <a:xfrm>
            <a:off x="5023006" y="1936318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F8239E3-F866-4FD1-9245-CB03039C9804}"/>
              </a:ext>
            </a:extLst>
          </p:cNvPr>
          <p:cNvSpPr/>
          <p:nvPr userDrawn="1"/>
        </p:nvSpPr>
        <p:spPr>
          <a:xfrm>
            <a:off x="7700506" y="276026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B1290F2-7094-440B-BB21-95DB8C14EC31}"/>
              </a:ext>
            </a:extLst>
          </p:cNvPr>
          <p:cNvSpPr/>
          <p:nvPr userDrawn="1"/>
        </p:nvSpPr>
        <p:spPr>
          <a:xfrm>
            <a:off x="5272490" y="375201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825D3CB-3A9E-4A07-A646-845E2AA3328E}"/>
              </a:ext>
            </a:extLst>
          </p:cNvPr>
          <p:cNvSpPr/>
          <p:nvPr userDrawn="1"/>
        </p:nvSpPr>
        <p:spPr>
          <a:xfrm>
            <a:off x="1417049" y="2935682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83C0755-1EAC-40A1-9C97-0A92C6391DE1}"/>
              </a:ext>
            </a:extLst>
          </p:cNvPr>
          <p:cNvSpPr/>
          <p:nvPr userDrawn="1"/>
        </p:nvSpPr>
        <p:spPr>
          <a:xfrm>
            <a:off x="4101206" y="348865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14FE0B1-B432-415E-A09A-D4209EDD3C4E}"/>
              </a:ext>
            </a:extLst>
          </p:cNvPr>
          <p:cNvSpPr/>
          <p:nvPr userDrawn="1"/>
        </p:nvSpPr>
        <p:spPr>
          <a:xfrm>
            <a:off x="3758086" y="3029970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B3F2819-A933-45DB-9420-DD1517F8A7F5}"/>
              </a:ext>
            </a:extLst>
          </p:cNvPr>
          <p:cNvSpPr/>
          <p:nvPr userDrawn="1"/>
        </p:nvSpPr>
        <p:spPr>
          <a:xfrm>
            <a:off x="8328909" y="624898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A8B01D0-6CAC-49DC-8301-F80FA3E8A05F}"/>
              </a:ext>
            </a:extLst>
          </p:cNvPr>
          <p:cNvSpPr/>
          <p:nvPr userDrawn="1"/>
        </p:nvSpPr>
        <p:spPr>
          <a:xfrm>
            <a:off x="6080650" y="2923534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FBF6708-DCF7-47F9-9DA0-4AD2DD90C375}"/>
              </a:ext>
            </a:extLst>
          </p:cNvPr>
          <p:cNvSpPr/>
          <p:nvPr userDrawn="1"/>
        </p:nvSpPr>
        <p:spPr>
          <a:xfrm>
            <a:off x="7269007" y="377767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3B0E7B3-951C-419F-9B21-049CA87BDB4A}"/>
              </a:ext>
            </a:extLst>
          </p:cNvPr>
          <p:cNvSpPr/>
          <p:nvPr userDrawn="1"/>
        </p:nvSpPr>
        <p:spPr>
          <a:xfrm>
            <a:off x="3687718" y="89053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258D8FA-234E-4F82-A64E-1297B1194E50}"/>
              </a:ext>
            </a:extLst>
          </p:cNvPr>
          <p:cNvSpPr/>
          <p:nvPr userDrawn="1"/>
        </p:nvSpPr>
        <p:spPr>
          <a:xfrm>
            <a:off x="2264621" y="3177365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E53AB52-F1BB-48B6-828E-5F572D75BE2B}"/>
              </a:ext>
            </a:extLst>
          </p:cNvPr>
          <p:cNvSpPr/>
          <p:nvPr userDrawn="1"/>
        </p:nvSpPr>
        <p:spPr>
          <a:xfrm>
            <a:off x="5737670" y="811122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7930203-CE6F-44DB-B224-9E7CCF69959D}"/>
              </a:ext>
            </a:extLst>
          </p:cNvPr>
          <p:cNvSpPr/>
          <p:nvPr userDrawn="1"/>
        </p:nvSpPr>
        <p:spPr>
          <a:xfrm>
            <a:off x="7488761" y="178512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214E1A2-8E01-438C-9174-634BBB6C5ACF}"/>
              </a:ext>
            </a:extLst>
          </p:cNvPr>
          <p:cNvSpPr/>
          <p:nvPr userDrawn="1"/>
        </p:nvSpPr>
        <p:spPr>
          <a:xfrm>
            <a:off x="8196297" y="3685280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2D78ED5-FE66-4962-A2A2-482ACEBF27F1}"/>
              </a:ext>
            </a:extLst>
          </p:cNvPr>
          <p:cNvSpPr/>
          <p:nvPr userDrawn="1"/>
        </p:nvSpPr>
        <p:spPr>
          <a:xfrm>
            <a:off x="259853" y="2459693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F2A6C5D-DCE7-4C82-A38A-D5FF37E3F3EA}"/>
              </a:ext>
            </a:extLst>
          </p:cNvPr>
          <p:cNvSpPr/>
          <p:nvPr userDrawn="1"/>
        </p:nvSpPr>
        <p:spPr>
          <a:xfrm>
            <a:off x="2645047" y="154328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5F36162-7909-4DCA-8217-097025E4371B}"/>
              </a:ext>
            </a:extLst>
          </p:cNvPr>
          <p:cNvSpPr/>
          <p:nvPr userDrawn="1"/>
        </p:nvSpPr>
        <p:spPr>
          <a:xfrm>
            <a:off x="1456343" y="4186878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3977517-7971-4721-91A8-74E9B7B94B7F}"/>
              </a:ext>
            </a:extLst>
          </p:cNvPr>
          <p:cNvSpPr/>
          <p:nvPr userDrawn="1"/>
        </p:nvSpPr>
        <p:spPr>
          <a:xfrm>
            <a:off x="8306047" y="137092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8773A50-3663-4464-9FCA-D3340407760E}"/>
              </a:ext>
            </a:extLst>
          </p:cNvPr>
          <p:cNvSpPr/>
          <p:nvPr userDrawn="1"/>
        </p:nvSpPr>
        <p:spPr>
          <a:xfrm>
            <a:off x="5969614" y="252823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18AFBD-D6FF-4F7D-AF9E-1F524E63913A}"/>
              </a:ext>
            </a:extLst>
          </p:cNvPr>
          <p:cNvSpPr/>
          <p:nvPr userDrawn="1"/>
        </p:nvSpPr>
        <p:spPr>
          <a:xfrm>
            <a:off x="2830343" y="80103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865EB85-4339-43F8-8F41-2241A66F13AE}"/>
              </a:ext>
            </a:extLst>
          </p:cNvPr>
          <p:cNvSpPr/>
          <p:nvPr userDrawn="1"/>
        </p:nvSpPr>
        <p:spPr>
          <a:xfrm>
            <a:off x="241583" y="239495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476389D-2E02-456B-A6E1-E9AA055C1A1D}"/>
              </a:ext>
            </a:extLst>
          </p:cNvPr>
          <p:cNvSpPr/>
          <p:nvPr userDrawn="1"/>
        </p:nvSpPr>
        <p:spPr>
          <a:xfrm>
            <a:off x="-57653" y="81012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AF77523-C8AB-4390-9B9C-5CC0404BC4AF}"/>
              </a:ext>
            </a:extLst>
          </p:cNvPr>
          <p:cNvSpPr/>
          <p:nvPr userDrawn="1"/>
        </p:nvSpPr>
        <p:spPr>
          <a:xfrm>
            <a:off x="2234729" y="194267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CB8F82A-B8C6-4E93-BB63-24449D832D67}"/>
              </a:ext>
            </a:extLst>
          </p:cNvPr>
          <p:cNvSpPr/>
          <p:nvPr userDrawn="1"/>
        </p:nvSpPr>
        <p:spPr>
          <a:xfrm>
            <a:off x="5136446" y="334226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6072445-02C0-496C-A16E-89620954330A}"/>
              </a:ext>
            </a:extLst>
          </p:cNvPr>
          <p:cNvSpPr/>
          <p:nvPr userDrawn="1"/>
        </p:nvSpPr>
        <p:spPr>
          <a:xfrm>
            <a:off x="6334481" y="160567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77004CE-76C3-4383-A172-0E539428E7B9}"/>
              </a:ext>
            </a:extLst>
          </p:cNvPr>
          <p:cNvSpPr/>
          <p:nvPr userDrawn="1"/>
        </p:nvSpPr>
        <p:spPr>
          <a:xfrm>
            <a:off x="3607306" y="229517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4403FA1-28DC-4A66-9EE4-964D99BC617E}"/>
              </a:ext>
            </a:extLst>
          </p:cNvPr>
          <p:cNvSpPr/>
          <p:nvPr userDrawn="1"/>
        </p:nvSpPr>
        <p:spPr>
          <a:xfrm>
            <a:off x="1882565" y="72907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2292B38-36C1-45E3-895A-5EAA2508C917}"/>
              </a:ext>
            </a:extLst>
          </p:cNvPr>
          <p:cNvSpPr/>
          <p:nvPr userDrawn="1"/>
        </p:nvSpPr>
        <p:spPr>
          <a:xfrm>
            <a:off x="8958279" y="228600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AD138DD-2E39-4697-A91A-941B704FDC32}"/>
              </a:ext>
            </a:extLst>
          </p:cNvPr>
          <p:cNvSpPr/>
          <p:nvPr userDrawn="1"/>
        </p:nvSpPr>
        <p:spPr>
          <a:xfrm>
            <a:off x="8489266" y="200994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94FF2EF-5827-48AC-8A75-B7646946606E}"/>
              </a:ext>
            </a:extLst>
          </p:cNvPr>
          <p:cNvSpPr/>
          <p:nvPr userDrawn="1"/>
        </p:nvSpPr>
        <p:spPr>
          <a:xfrm>
            <a:off x="4481637" y="11183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CADB883C-43E3-4D87-BFAF-20CC8CED922C}"/>
              </a:ext>
            </a:extLst>
          </p:cNvPr>
          <p:cNvSpPr/>
          <p:nvPr userDrawn="1"/>
        </p:nvSpPr>
        <p:spPr>
          <a:xfrm>
            <a:off x="6233807" y="395194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BF01446D-4B1C-490A-96BB-1DBCEEE29381}"/>
              </a:ext>
            </a:extLst>
          </p:cNvPr>
          <p:cNvSpPr/>
          <p:nvPr userDrawn="1"/>
        </p:nvSpPr>
        <p:spPr>
          <a:xfrm>
            <a:off x="6677402" y="409587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2280F93-0CCB-4987-8D4A-E1E0AA42D1EA}"/>
              </a:ext>
            </a:extLst>
          </p:cNvPr>
          <p:cNvSpPr/>
          <p:nvPr userDrawn="1"/>
        </p:nvSpPr>
        <p:spPr>
          <a:xfrm>
            <a:off x="3615753" y="408788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A3C2268-1788-4525-A082-DD31FC4D0738}"/>
              </a:ext>
            </a:extLst>
          </p:cNvPr>
          <p:cNvSpPr/>
          <p:nvPr userDrawn="1"/>
        </p:nvSpPr>
        <p:spPr>
          <a:xfrm>
            <a:off x="4879074" y="438163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3C09B74-24BF-4BAE-9CFE-EC85DBA97EB5}"/>
              </a:ext>
            </a:extLst>
          </p:cNvPr>
          <p:cNvSpPr/>
          <p:nvPr userDrawn="1"/>
        </p:nvSpPr>
        <p:spPr>
          <a:xfrm>
            <a:off x="1967633" y="393387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473CF90-AB11-4522-8B67-68A639271F7B}"/>
              </a:ext>
            </a:extLst>
          </p:cNvPr>
          <p:cNvSpPr/>
          <p:nvPr userDrawn="1"/>
        </p:nvSpPr>
        <p:spPr>
          <a:xfrm>
            <a:off x="934330" y="2810137"/>
            <a:ext cx="80557" cy="103888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E01AA4E-F07D-4969-8675-0FE92009B9FA}"/>
              </a:ext>
            </a:extLst>
          </p:cNvPr>
          <p:cNvSpPr/>
          <p:nvPr userDrawn="1"/>
        </p:nvSpPr>
        <p:spPr>
          <a:xfrm>
            <a:off x="5863471" y="91826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91FCAE3-2A92-47CB-ABB0-003B285122B5}"/>
              </a:ext>
            </a:extLst>
          </p:cNvPr>
          <p:cNvSpPr/>
          <p:nvPr userDrawn="1"/>
        </p:nvSpPr>
        <p:spPr>
          <a:xfrm>
            <a:off x="6126403" y="9597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877BF94-AC05-427D-AFBC-A54EEAFEA433}"/>
              </a:ext>
            </a:extLst>
          </p:cNvPr>
          <p:cNvSpPr/>
          <p:nvPr userDrawn="1"/>
        </p:nvSpPr>
        <p:spPr>
          <a:xfrm>
            <a:off x="7474558" y="67040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67772CE-8395-449B-A460-B010DF33763D}"/>
              </a:ext>
            </a:extLst>
          </p:cNvPr>
          <p:cNvSpPr/>
          <p:nvPr userDrawn="1"/>
        </p:nvSpPr>
        <p:spPr>
          <a:xfrm>
            <a:off x="4625569" y="163646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E7922A8A-7ABF-4891-B548-79CC1168A2D3}"/>
              </a:ext>
            </a:extLst>
          </p:cNvPr>
          <p:cNvSpPr/>
          <p:nvPr userDrawn="1"/>
        </p:nvSpPr>
        <p:spPr>
          <a:xfrm>
            <a:off x="6757768" y="2567203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8FC29F4-95AD-4762-8A8B-CD600964D676}"/>
              </a:ext>
            </a:extLst>
          </p:cNvPr>
          <p:cNvSpPr/>
          <p:nvPr userDrawn="1"/>
        </p:nvSpPr>
        <p:spPr>
          <a:xfrm>
            <a:off x="4491573" y="1976746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8987EBB-265A-471F-8D1E-39DD1F6A435D}"/>
              </a:ext>
            </a:extLst>
          </p:cNvPr>
          <p:cNvSpPr/>
          <p:nvPr userDrawn="1"/>
        </p:nvSpPr>
        <p:spPr>
          <a:xfrm>
            <a:off x="7836157" y="111839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1E6D095E-A05F-44CF-8DB9-14F3BBD09EBB}"/>
              </a:ext>
            </a:extLst>
          </p:cNvPr>
          <p:cNvSpPr/>
          <p:nvPr userDrawn="1"/>
        </p:nvSpPr>
        <p:spPr>
          <a:xfrm>
            <a:off x="1849172" y="863694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CE34B436-473E-47F5-848E-4CCF12802D87}"/>
              </a:ext>
            </a:extLst>
          </p:cNvPr>
          <p:cNvSpPr/>
          <p:nvPr userDrawn="1"/>
        </p:nvSpPr>
        <p:spPr>
          <a:xfrm>
            <a:off x="817357" y="3961492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7CD731FE-86C9-40C7-93D2-77C23E8F18F6}"/>
              </a:ext>
            </a:extLst>
          </p:cNvPr>
          <p:cNvSpPr/>
          <p:nvPr userDrawn="1"/>
        </p:nvSpPr>
        <p:spPr>
          <a:xfrm>
            <a:off x="5865428" y="265543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E9473288-A26D-4460-A855-629478BD6DBB}"/>
              </a:ext>
            </a:extLst>
          </p:cNvPr>
          <p:cNvSpPr/>
          <p:nvPr userDrawn="1"/>
        </p:nvSpPr>
        <p:spPr>
          <a:xfrm>
            <a:off x="1677285" y="66968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85C86D59-6495-40B5-9199-689F7B507343}"/>
              </a:ext>
            </a:extLst>
          </p:cNvPr>
          <p:cNvSpPr/>
          <p:nvPr userDrawn="1"/>
        </p:nvSpPr>
        <p:spPr>
          <a:xfrm>
            <a:off x="4274533" y="242817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75705BE5-85E3-4404-A063-E8B7CF9FB8C6}"/>
              </a:ext>
            </a:extLst>
          </p:cNvPr>
          <p:cNvSpPr/>
          <p:nvPr userDrawn="1"/>
        </p:nvSpPr>
        <p:spPr>
          <a:xfrm>
            <a:off x="2799097" y="2912171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E0087375-9EE0-45F9-9F92-F353D57053FE}"/>
              </a:ext>
            </a:extLst>
          </p:cNvPr>
          <p:cNvSpPr/>
          <p:nvPr userDrawn="1"/>
        </p:nvSpPr>
        <p:spPr>
          <a:xfrm>
            <a:off x="3313237" y="402921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29945AE2-1B79-4F3D-AF9B-AE4FF24AB8C8}"/>
              </a:ext>
            </a:extLst>
          </p:cNvPr>
          <p:cNvSpPr/>
          <p:nvPr userDrawn="1"/>
        </p:nvSpPr>
        <p:spPr>
          <a:xfrm>
            <a:off x="7314165" y="35184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F0AD61D9-1F7B-4C92-8DCB-DE748798523F}"/>
              </a:ext>
            </a:extLst>
          </p:cNvPr>
          <p:cNvSpPr/>
          <p:nvPr userDrawn="1"/>
        </p:nvSpPr>
        <p:spPr>
          <a:xfrm>
            <a:off x="8471400" y="2887058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2CF9062-6195-4B75-A5B7-BB409FCE80AD}"/>
              </a:ext>
            </a:extLst>
          </p:cNvPr>
          <p:cNvSpPr/>
          <p:nvPr userDrawn="1"/>
        </p:nvSpPr>
        <p:spPr>
          <a:xfrm>
            <a:off x="7466565" y="36708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3152F93-F9CE-49FE-95D8-00623B523124}"/>
              </a:ext>
            </a:extLst>
          </p:cNvPr>
          <p:cNvSpPr/>
          <p:nvPr userDrawn="1"/>
        </p:nvSpPr>
        <p:spPr>
          <a:xfrm>
            <a:off x="3963033" y="488852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797D983-D27E-416E-80FC-1723B25B1EA8}"/>
              </a:ext>
            </a:extLst>
          </p:cNvPr>
          <p:cNvSpPr/>
          <p:nvPr userDrawn="1"/>
        </p:nvSpPr>
        <p:spPr>
          <a:xfrm>
            <a:off x="3695029" y="1745629"/>
            <a:ext cx="213163" cy="200254"/>
          </a:xfrm>
          <a:prstGeom prst="ellipse">
            <a:avLst/>
          </a:prstGeom>
          <a:solidFill>
            <a:srgbClr val="CCF0F5">
              <a:alpha val="60000"/>
            </a:srgbClr>
          </a:solidFill>
          <a:ln w="28575">
            <a:solidFill>
              <a:srgbClr val="CCF0F5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18886C8-A531-4CAB-BD0D-CD9B5FA95412}"/>
              </a:ext>
            </a:extLst>
          </p:cNvPr>
          <p:cNvSpPr/>
          <p:nvPr userDrawn="1"/>
        </p:nvSpPr>
        <p:spPr>
          <a:xfrm>
            <a:off x="896909" y="1661776"/>
            <a:ext cx="301049" cy="30104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724458B-FA00-47E4-9E9E-42DBDB936AD7}"/>
              </a:ext>
            </a:extLst>
          </p:cNvPr>
          <p:cNvSpPr/>
          <p:nvPr userDrawn="1"/>
        </p:nvSpPr>
        <p:spPr>
          <a:xfrm>
            <a:off x="4075243" y="98626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7089EA4-AF14-4035-AE6E-3AF98DEE93CE}"/>
              </a:ext>
            </a:extLst>
          </p:cNvPr>
          <p:cNvSpPr/>
          <p:nvPr userDrawn="1"/>
        </p:nvSpPr>
        <p:spPr>
          <a:xfrm>
            <a:off x="417450" y="140089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2E1F6DCC-C76B-495F-87E6-0BD84AFB9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3" y="172374"/>
            <a:ext cx="2740434" cy="847178"/>
          </a:xfrm>
          <a:prstGeom prst="rect">
            <a:avLst/>
          </a:prstGeom>
          <a:effectLst>
            <a:outerShdw blurRad="228600" dist="38100" dir="2700000" algn="tl" rotWithShape="0">
              <a:srgbClr val="00486E">
                <a:alpha val="75000"/>
              </a:srgbClr>
            </a:outerShdw>
          </a:effectLst>
        </p:spPr>
      </p:pic>
      <p:sp>
        <p:nvSpPr>
          <p:cNvPr id="177" name="Oval 176">
            <a:extLst>
              <a:ext uri="{FF2B5EF4-FFF2-40B4-BE49-F238E27FC236}">
                <a16:creationId xmlns:a16="http://schemas.microsoft.com/office/drawing/2014/main" id="{3D7AFF94-7BD4-46AC-B544-BECCBABC0ABF}"/>
              </a:ext>
            </a:extLst>
          </p:cNvPr>
          <p:cNvSpPr/>
          <p:nvPr userDrawn="1"/>
        </p:nvSpPr>
        <p:spPr>
          <a:xfrm>
            <a:off x="1852674" y="1126321"/>
            <a:ext cx="432320" cy="432319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CE1429F-0521-4AE1-BC2B-7D229C437AF2}"/>
              </a:ext>
            </a:extLst>
          </p:cNvPr>
          <p:cNvSpPr/>
          <p:nvPr userDrawn="1"/>
        </p:nvSpPr>
        <p:spPr>
          <a:xfrm>
            <a:off x="1375655" y="1191097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488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4E0841-D30F-48C8-AADD-BDBED54AB46B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7B976-F21C-4802-9AEC-D7F6074EDB35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D7DFE-2AD5-4665-BBA7-E4EB1E41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828471" y="3155247"/>
            <a:ext cx="5975555" cy="49097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26C9A-9EFC-451B-9E88-0B6227660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12961"/>
            <a:ext cx="7886700" cy="57640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1E86E-F602-4656-8C14-E75DA7CC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6E25-09F2-4560-B83B-32573EAB577D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E20D-8072-4681-9F29-06771EB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1EC63-CF6F-475A-95C1-D235CD082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BEBF7-70F5-42BC-8238-F4623FD496A2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9444A-441B-4C24-B6CE-ECA1BFDC3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0048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DF34B-0BC8-42DD-9A36-E80EE0D1B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2310-20E5-437C-A57F-37AFC3A0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734-CAD1-4263-A67C-1DFD4AA9C666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B7C6-C575-48DC-9CBD-23E67BBB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F9DDD-C7E4-4A44-9D7A-BE5BDC26A5E9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6E8175-9594-4866-85C8-DF977C0D8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5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2C3F125-71B9-46F3-9F8B-A69A73D5BBCC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July 30, 2019 - August 1, 2019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D65362-7A43-41B1-A0D9-ADFD6B6F3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475" y="152401"/>
            <a:ext cx="246490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61AAB-AB0D-4611-8E93-CF53FBF24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3895"/>
            <a:ext cx="1147590" cy="6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53DA37-52D9-47A9-8992-92277BE7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CE9FD2-B2C1-45AA-8277-E0660851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00486E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1D17D2BA-F70E-4B42-822F-247A5F2A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914400" cy="365125"/>
          </a:xfrm>
        </p:spPr>
        <p:txBody>
          <a:bodyPr rtlCol="0"/>
          <a:lstStyle/>
          <a:p>
            <a:fld id="{17664E7C-DF17-49E2-8696-B5F18CB43932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6D06DF6B-1361-440D-A963-F64526BF7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05700" y="6248206"/>
            <a:ext cx="1409700" cy="365125"/>
          </a:xfrm>
        </p:spPr>
        <p:txBody>
          <a:bodyPr rtlCol="0"/>
          <a:lstStyle>
            <a:lvl1pPr>
              <a:defRPr sz="1200">
                <a:latin typeface="Tw Cen MT Condensed Extra Bold" panose="020B0803020202020204" pitchFamily="34" charset="0"/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409EFCE-5A05-48E1-91EC-8155F9F99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AF1B7-6553-47DE-803D-A5B5991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40722"/>
            <a:ext cx="762000" cy="4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2208-70AF-4017-9E4B-D73263C1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FED4-E389-4EAA-A13D-6BD6C8EDC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ECDE3-8951-4087-BC6C-524DAA6B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6083-A289-406F-98BA-CC5CBBBB6FC7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7C1A4-EDCF-4876-9A5A-A464F291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0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6E98B4-8D70-4D34-8F62-75DC302BEA4B}"/>
              </a:ext>
            </a:extLst>
          </p:cNvPr>
          <p:cNvSpPr/>
          <p:nvPr/>
        </p:nvSpPr>
        <p:spPr>
          <a:xfrm>
            <a:off x="0" y="7"/>
            <a:ext cx="9144000" cy="5104015"/>
          </a:xfrm>
          <a:prstGeom prst="rect">
            <a:avLst/>
          </a:prstGeom>
          <a:solidFill>
            <a:srgbClr val="C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6670-E935-43B5-8CD5-6158FBB2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0334"/>
            <a:ext cx="7886700" cy="44271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BC8C-91C8-44D7-949D-054B097A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0EFE-74C0-423C-8C07-07D2C81AC221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7AA8-8228-4BFD-A656-875C0DAF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July 30, 2019 - August 1,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DD9D1-684A-42C7-9F96-001C5B5C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9719-A796-44EB-8D22-C7BBB0DB36DB}"/>
              </a:ext>
            </a:extLst>
          </p:cNvPr>
          <p:cNvSpPr/>
          <p:nvPr/>
        </p:nvSpPr>
        <p:spPr>
          <a:xfrm>
            <a:off x="0" y="5104022"/>
            <a:ext cx="9144000" cy="1753985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826C2-EA8D-456F-B88F-CAF62343F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195455"/>
            <a:ext cx="7886700" cy="102437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CF0F5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1577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B209-14CA-4CF4-81E4-B217D9FD7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AC14D-7AE0-4CC5-89E0-589EF1E6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E3C59-73DF-491B-9E57-533944C2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C65-99C3-4DD6-91EE-E38790DB6376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9CEC-AF39-4708-9C6F-752CDF92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816D5A5-8085-4C88-BA61-6393CDFE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0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11D21-DC36-4AE2-85B9-7B550F6C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23961"/>
            <a:ext cx="3868340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2D9E5-807B-41EE-A7C1-ED1EDF8F4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47873"/>
            <a:ext cx="3868340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C3DF0-82A6-44D7-873C-00F48D05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23961"/>
            <a:ext cx="3887391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AF12E-DF00-46A5-9AF8-E72E320B9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047873"/>
            <a:ext cx="3887391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00F68-945C-445E-9056-B59F0D08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2F8-B795-4C7F-86C6-1C7D8CCEAC01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F36AE-1051-4E2C-9232-8F4F3A1C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72A139E-6485-4047-AF53-EA8FE564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13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BF65F-0B7C-4436-B524-2EEA417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496-9561-4D1D-9B8A-1D94D146627B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A4C6-F5FA-4611-AFF8-6957DDA1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F1B5F7C-F40B-456D-AE88-3BD50DB6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D305-A687-4E1F-A5B2-4E359CB20A62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09839-3449-4E1C-ACCD-2276591F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19831-EA00-4F62-9ECE-2C3BE66EA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C7602-9307-4028-B790-1ADA0274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8F7E-DA3C-461D-A583-43E3017B184F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50CF0-FD73-4DFC-A009-AF195537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D7901F1-A88C-4C34-97C4-54B77729C7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B0053EA-9CD2-48B5-BB97-FD4CB17F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7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57945-47D0-4C1A-A55F-AD2E46B92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3F707-12A1-40A4-A298-5FD64018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A3DF3-E086-4F2A-A582-DE9BD872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6EA3-A4BA-4F2F-A5B1-6E0719E640B3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A61FF-FC29-41BB-875E-A5DB66A7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A6E5743-FAAC-4A5C-A11A-EC2ADE1AFED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D134985-1A44-4116-8C6E-B5B15958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5D019-0078-4C8A-BE74-0ED85029E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57797-DE19-4E1A-AE60-F2E6D1D12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82590C94-F64D-41A3-BAE2-D75E2879FE98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3EDC-28D6-485E-BFC5-576FC412C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DD35D-5D43-4C99-9DEB-2FFABDB73BE6}"/>
              </a:ext>
            </a:extLst>
          </p:cNvPr>
          <p:cNvSpPr/>
          <p:nvPr/>
        </p:nvSpPr>
        <p:spPr>
          <a:xfrm>
            <a:off x="0" y="1"/>
            <a:ext cx="9144000" cy="79382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97DF6-EC0F-4B5D-B7D8-CB6277F0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807DE4-E7FA-4D98-8EA1-9DA24079CE23}"/>
              </a:ext>
            </a:extLst>
          </p:cNvPr>
          <p:cNvSpPr txBox="1"/>
          <p:nvPr/>
        </p:nvSpPr>
        <p:spPr>
          <a:xfrm>
            <a:off x="2775859" y="6400420"/>
            <a:ext cx="3592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rPr>
              <a:t>© Copyright 2007-2019 Texas Education Agency (TEA).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55F6A-3C10-460A-A6E7-6A6A8E26A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00" y="127908"/>
            <a:ext cx="818876" cy="4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100" baseline="0">
          <a:solidFill>
            <a:srgbClr val="CCF0F5"/>
          </a:solidFill>
          <a:latin typeface="Tw Cen MT Condensed" panose="020B0606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-1" y="4960141"/>
            <a:ext cx="6234115" cy="1116337"/>
          </a:xfrm>
        </p:spPr>
        <p:txBody>
          <a:bodyPr>
            <a:noAutofit/>
          </a:bodyPr>
          <a:lstStyle/>
          <a:p>
            <a:r>
              <a:rPr lang="en-US" sz="3600" dirty="0"/>
              <a:t>Code Table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0DECE-A2B1-4E71-A31F-ACC2D35EA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800" y="6091157"/>
            <a:ext cx="2449944" cy="376321"/>
          </a:xfrm>
        </p:spPr>
        <p:txBody>
          <a:bodyPr/>
          <a:lstStyle/>
          <a:p>
            <a:r>
              <a:rPr lang="en-US" dirty="0"/>
              <a:t>March-April 2020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43D684-D8D2-4D27-B5CB-9251A02D8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2020-2021 School Year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AD3F9-89B3-4173-AB67-D49E4AAC3596}"/>
              </a:ext>
            </a:extLst>
          </p:cNvPr>
          <p:cNvSpPr txBox="1"/>
          <p:nvPr/>
        </p:nvSpPr>
        <p:spPr>
          <a:xfrm>
            <a:off x="6553200" y="5105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by: Leticia </a:t>
            </a:r>
            <a:r>
              <a:rPr lang="en-US" dirty="0" err="1"/>
              <a:t>Ollervidez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Leaver-reason-code (c162 and C162-a)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058150" cy="5365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Upon review of HB3 and HB330, it was determined the language was revised. GED terminology was replaced with ‘High School Equivalency Certificate’. </a:t>
            </a:r>
          </a:p>
          <a:p>
            <a:pPr marL="0" indent="0">
              <a:buNone/>
            </a:pPr>
            <a:r>
              <a:rPr lang="en-US" dirty="0"/>
              <a:t>All translations in Code Table C162 (LEAVER-REASON-CODE) and LEAVER-REASON-CODE using ‘GED’ were updated to align with this change. </a:t>
            </a:r>
          </a:p>
          <a:p>
            <a:pPr marL="0" indent="0">
              <a:buNone/>
            </a:pPr>
            <a:r>
              <a:rPr lang="en-US" u="sng" dirty="0"/>
              <a:t>Updated Codes:</a:t>
            </a:r>
          </a:p>
          <a:p>
            <a:pPr lvl="1"/>
            <a:r>
              <a:rPr lang="en-US" dirty="0"/>
              <a:t>Header information</a:t>
            </a:r>
          </a:p>
          <a:p>
            <a:pPr lvl="1"/>
            <a:r>
              <a:rPr lang="en-US" dirty="0"/>
              <a:t>Code 86</a:t>
            </a:r>
          </a:p>
          <a:p>
            <a:pPr lvl="1"/>
            <a:r>
              <a:rPr lang="en-US" dirty="0"/>
              <a:t>Code 88</a:t>
            </a:r>
          </a:p>
          <a:p>
            <a:pPr lvl="1"/>
            <a:r>
              <a:rPr lang="en-US" dirty="0"/>
              <a:t>Code 89</a:t>
            </a:r>
          </a:p>
          <a:p>
            <a:pPr lvl="1"/>
            <a:r>
              <a:rPr lang="en-US" dirty="0"/>
              <a:t>Code 90</a:t>
            </a:r>
          </a:p>
        </p:txBody>
      </p:sp>
    </p:spTree>
    <p:extLst>
      <p:ext uri="{BB962C8B-B14F-4D97-AF65-F5344CB8AC3E}">
        <p14:creationId xmlns:p14="http://schemas.microsoft.com/office/powerpoint/2010/main" val="268174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Leaver-reason-code BUSINESS RULES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7422"/>
            <a:ext cx="8058150" cy="554893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b="1" dirty="0"/>
              <a:t>The following Business Validation Rules were updated to match translation changes:</a:t>
            </a:r>
          </a:p>
          <a:p>
            <a:pPr marL="0" indent="0">
              <a:buNone/>
            </a:pPr>
            <a:endParaRPr lang="en-US" sz="2900" b="1" dirty="0"/>
          </a:p>
          <a:p>
            <a:pPr marL="0" indent="0">
              <a:buNone/>
            </a:pPr>
            <a:r>
              <a:rPr lang="en-US" sz="2900" b="1" dirty="0"/>
              <a:t>40203-0023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900" dirty="0"/>
              <a:t>If LEAVER-REASON-CODE is "01", "24", "88", "90", or "98", then student address information must be provided (ADDRESS-TYPE, STREET-NUMBER-NAME, CITY, STATE-ABBREVIATION, POSTAL-CODE).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9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900" dirty="0"/>
              <a:t>Student address information must be provided for any school leaver with the following TX-</a:t>
            </a:r>
            <a:r>
              <a:rPr lang="en-US" sz="2900" dirty="0" err="1"/>
              <a:t>LeaverReasonCode</a:t>
            </a:r>
            <a:r>
              <a:rPr lang="en-US" sz="2900" dirty="0"/>
              <a:t>: "Graduated From A Campus In This District Or Charter" (01), "College, Pursue Associate’s or Bachelor’s Degree" (24), "Court-</a:t>
            </a:r>
            <a:r>
              <a:rPr lang="en-US" sz="2900" dirty="0">
                <a:highlight>
                  <a:srgbClr val="FFFF00"/>
                </a:highlight>
              </a:rPr>
              <a:t>O</a:t>
            </a:r>
            <a:r>
              <a:rPr lang="en-US" sz="2900" dirty="0"/>
              <a:t>rdered </a:t>
            </a:r>
            <a:r>
              <a:rPr lang="en-US" sz="2900" dirty="0">
                <a:highlight>
                  <a:srgbClr val="FFFF00"/>
                </a:highlight>
              </a:rPr>
              <a:t>T</a:t>
            </a:r>
            <a:r>
              <a:rPr lang="en-US" sz="2900" dirty="0"/>
              <a:t>o </a:t>
            </a:r>
            <a:r>
              <a:rPr lang="en-US" sz="2900" dirty="0">
                <a:highlight>
                  <a:srgbClr val="FFFF00"/>
                </a:highlight>
              </a:rPr>
              <a:t>A</a:t>
            </a:r>
            <a:r>
              <a:rPr lang="en-US" sz="2900" dirty="0"/>
              <a:t> </a:t>
            </a:r>
            <a:r>
              <a:rPr lang="en-US" sz="2900" dirty="0">
                <a:highlight>
                  <a:srgbClr val="FFFF00"/>
                </a:highlight>
              </a:rPr>
              <a:t>High School Equivalency Program</a:t>
            </a:r>
            <a:r>
              <a:rPr lang="en-US" sz="2900" dirty="0"/>
              <a:t>, </a:t>
            </a:r>
            <a:r>
              <a:rPr lang="en-US" sz="2900" dirty="0">
                <a:highlight>
                  <a:srgbClr val="FFFF00"/>
                </a:highlight>
              </a:rPr>
              <a:t>H</a:t>
            </a:r>
            <a:r>
              <a:rPr lang="en-US" sz="2900" dirty="0"/>
              <a:t>as </a:t>
            </a:r>
            <a:r>
              <a:rPr lang="en-US" sz="2900" dirty="0">
                <a:highlight>
                  <a:srgbClr val="FFFF00"/>
                </a:highlight>
              </a:rPr>
              <a:t>N</a:t>
            </a:r>
            <a:r>
              <a:rPr lang="en-US" sz="2900" dirty="0"/>
              <a:t>ot </a:t>
            </a:r>
            <a:r>
              <a:rPr lang="en-US" sz="2900" dirty="0">
                <a:highlight>
                  <a:srgbClr val="FFFF00"/>
                </a:highlight>
              </a:rPr>
              <a:t>E</a:t>
            </a:r>
            <a:r>
              <a:rPr lang="en-US" sz="2900" dirty="0"/>
              <a:t>arned </a:t>
            </a:r>
            <a:r>
              <a:rPr lang="en-US" sz="2900" dirty="0">
                <a:highlight>
                  <a:srgbClr val="FFFF00"/>
                </a:highlight>
              </a:rPr>
              <a:t>A</a:t>
            </a:r>
            <a:r>
              <a:rPr lang="en-US" sz="2900" dirty="0"/>
              <a:t> </a:t>
            </a:r>
            <a:r>
              <a:rPr lang="en-US" sz="2900" dirty="0">
                <a:highlight>
                  <a:srgbClr val="FFFF00"/>
                </a:highlight>
              </a:rPr>
              <a:t>Texas Certificate of High School Equivalency (</a:t>
            </a:r>
            <a:r>
              <a:rPr lang="en-US" sz="2900" dirty="0" err="1">
                <a:highlight>
                  <a:srgbClr val="FFFF00"/>
                </a:highlight>
              </a:rPr>
              <a:t>TxCHSE</a:t>
            </a:r>
            <a:r>
              <a:rPr lang="en-US" sz="2900" dirty="0">
                <a:highlight>
                  <a:srgbClr val="FFFF00"/>
                </a:highlight>
              </a:rPr>
              <a:t>)" </a:t>
            </a:r>
            <a:r>
              <a:rPr lang="en-US" sz="2900" dirty="0"/>
              <a:t>(88), "Graduated </a:t>
            </a:r>
            <a:r>
              <a:rPr lang="en-US" sz="2900" dirty="0">
                <a:highlight>
                  <a:srgbClr val="FFFF00"/>
                </a:highlight>
              </a:rPr>
              <a:t>F</a:t>
            </a:r>
            <a:r>
              <a:rPr lang="en-US" sz="2900" dirty="0"/>
              <a:t>rom </a:t>
            </a:r>
            <a:r>
              <a:rPr lang="en-US" sz="2900" dirty="0">
                <a:highlight>
                  <a:srgbClr val="FFFF00"/>
                </a:highlight>
              </a:rPr>
              <a:t>A</a:t>
            </a:r>
            <a:r>
              <a:rPr lang="en-US" sz="2900" dirty="0"/>
              <a:t>nother </a:t>
            </a:r>
            <a:r>
              <a:rPr lang="en-US" sz="2900" dirty="0">
                <a:highlight>
                  <a:srgbClr val="FFFF00"/>
                </a:highlight>
              </a:rPr>
              <a:t>S</a:t>
            </a:r>
            <a:r>
              <a:rPr lang="en-US" sz="2900" dirty="0"/>
              <a:t>tate </a:t>
            </a:r>
            <a:r>
              <a:rPr lang="en-US" sz="2900" dirty="0">
                <a:highlight>
                  <a:srgbClr val="FFFF00"/>
                </a:highlight>
              </a:rPr>
              <a:t>U</a:t>
            </a:r>
            <a:r>
              <a:rPr lang="en-US" sz="2900" dirty="0"/>
              <a:t>nder </a:t>
            </a:r>
            <a:r>
              <a:rPr lang="en-US" sz="2900" dirty="0">
                <a:highlight>
                  <a:srgbClr val="FFFF00"/>
                </a:highlight>
              </a:rPr>
              <a:t>P</a:t>
            </a:r>
            <a:r>
              <a:rPr lang="en-US" sz="2900" dirty="0"/>
              <a:t>rovisions </a:t>
            </a:r>
            <a:r>
              <a:rPr lang="en-US" sz="2900" dirty="0">
                <a:highlight>
                  <a:srgbClr val="FFFF00"/>
                </a:highlight>
              </a:rPr>
              <a:t>O</a:t>
            </a:r>
            <a:r>
              <a:rPr lang="en-US" sz="2900" dirty="0"/>
              <a:t>f </a:t>
            </a:r>
            <a:r>
              <a:rPr lang="en-US" sz="2900" dirty="0">
                <a:highlight>
                  <a:srgbClr val="FFFF00"/>
                </a:highlight>
              </a:rPr>
              <a:t>T</a:t>
            </a:r>
            <a:r>
              <a:rPr lang="en-US" sz="2900" dirty="0"/>
              <a:t>he Interstate Compact </a:t>
            </a:r>
            <a:r>
              <a:rPr lang="en-US" sz="2900" dirty="0">
                <a:highlight>
                  <a:srgbClr val="FFFF00"/>
                </a:highlight>
              </a:rPr>
              <a:t>O</a:t>
            </a:r>
            <a:r>
              <a:rPr lang="en-US" sz="2900" dirty="0"/>
              <a:t>n Educational Opportunity </a:t>
            </a:r>
            <a:r>
              <a:rPr lang="en-US" sz="2900" dirty="0">
                <a:highlight>
                  <a:srgbClr val="FFFF00"/>
                </a:highlight>
              </a:rPr>
              <a:t>F</a:t>
            </a:r>
            <a:r>
              <a:rPr lang="en-US" sz="2900" dirty="0"/>
              <a:t>or Military Children" (90), or "Other" (98).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b="1" dirty="0"/>
              <a:t>40203-0024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900" dirty="0"/>
              <a:t>If LEAVER-REASON-CODE is "01", "24", "88", "90", or "98", then parent address information should be provided (ADDRESS-TYPE, STREET-NUMBER-NAME, CITY, STATE-ABBREVIATION, POSTAL-CODE).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9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900" dirty="0"/>
              <a:t>Parent address information must be provided for any school leaver with the following TX-</a:t>
            </a:r>
            <a:r>
              <a:rPr lang="en-US" sz="2900" dirty="0" err="1"/>
              <a:t>LeaverReasonCode</a:t>
            </a:r>
            <a:r>
              <a:rPr lang="en-US" sz="2900" dirty="0"/>
              <a:t>: "Graduated From A Campus In This District Or Charter" (01), "College, Pursue Associate’s or Bachelor’s Degree" (24), "Court-</a:t>
            </a:r>
            <a:r>
              <a:rPr lang="en-US" sz="2900" dirty="0">
                <a:highlight>
                  <a:srgbClr val="FFFF00"/>
                </a:highlight>
              </a:rPr>
              <a:t>O</a:t>
            </a:r>
            <a:r>
              <a:rPr lang="en-US" sz="2900" dirty="0"/>
              <a:t>rdered </a:t>
            </a:r>
            <a:r>
              <a:rPr lang="en-US" sz="2900" dirty="0">
                <a:highlight>
                  <a:srgbClr val="FFFF00"/>
                </a:highlight>
              </a:rPr>
              <a:t>T</a:t>
            </a:r>
            <a:r>
              <a:rPr lang="en-US" sz="2900" dirty="0"/>
              <a:t>o </a:t>
            </a:r>
            <a:r>
              <a:rPr lang="en-US" sz="2900" dirty="0">
                <a:highlight>
                  <a:srgbClr val="FFFF00"/>
                </a:highlight>
              </a:rPr>
              <a:t>A</a:t>
            </a:r>
            <a:r>
              <a:rPr lang="en-US" sz="2900" dirty="0"/>
              <a:t> </a:t>
            </a:r>
            <a:r>
              <a:rPr lang="en-US" sz="2900" dirty="0">
                <a:highlight>
                  <a:srgbClr val="FFFF00"/>
                </a:highlight>
              </a:rPr>
              <a:t>High School Equivalency Program</a:t>
            </a:r>
            <a:r>
              <a:rPr lang="en-US" sz="2900" dirty="0"/>
              <a:t>, </a:t>
            </a:r>
            <a:r>
              <a:rPr lang="en-US" sz="2900" dirty="0">
                <a:highlight>
                  <a:srgbClr val="FFFF00"/>
                </a:highlight>
              </a:rPr>
              <a:t>H</a:t>
            </a:r>
            <a:r>
              <a:rPr lang="en-US" sz="2900" dirty="0"/>
              <a:t>as </a:t>
            </a:r>
            <a:r>
              <a:rPr lang="en-US" sz="2900" dirty="0">
                <a:highlight>
                  <a:srgbClr val="FFFF00"/>
                </a:highlight>
              </a:rPr>
              <a:t>N</a:t>
            </a:r>
            <a:r>
              <a:rPr lang="en-US" sz="2900" dirty="0"/>
              <a:t>ot </a:t>
            </a:r>
            <a:r>
              <a:rPr lang="en-US" sz="2900" dirty="0">
                <a:highlight>
                  <a:srgbClr val="FFFF00"/>
                </a:highlight>
              </a:rPr>
              <a:t>E</a:t>
            </a:r>
            <a:r>
              <a:rPr lang="en-US" sz="2900" dirty="0"/>
              <a:t>arned </a:t>
            </a:r>
            <a:r>
              <a:rPr lang="en-US" sz="2900" dirty="0">
                <a:highlight>
                  <a:srgbClr val="FFFF00"/>
                </a:highlight>
              </a:rPr>
              <a:t>A</a:t>
            </a:r>
            <a:r>
              <a:rPr lang="en-US" sz="2900" dirty="0"/>
              <a:t> </a:t>
            </a:r>
            <a:r>
              <a:rPr lang="en-US" sz="2900" dirty="0">
                <a:highlight>
                  <a:srgbClr val="FFFF00"/>
                </a:highlight>
              </a:rPr>
              <a:t>Texas Certificate of High School Equivalency (</a:t>
            </a:r>
            <a:r>
              <a:rPr lang="en-US" sz="2900" dirty="0" err="1">
                <a:highlight>
                  <a:srgbClr val="FFFF00"/>
                </a:highlight>
              </a:rPr>
              <a:t>TxCHSE</a:t>
            </a:r>
            <a:r>
              <a:rPr lang="en-US" sz="2900" dirty="0">
                <a:highlight>
                  <a:srgbClr val="FFFF00"/>
                </a:highlight>
              </a:rPr>
              <a:t>)</a:t>
            </a:r>
            <a:r>
              <a:rPr lang="en-US" sz="2900" dirty="0"/>
              <a:t>" (88), "Graduated </a:t>
            </a:r>
            <a:r>
              <a:rPr lang="en-US" sz="2900" dirty="0">
                <a:highlight>
                  <a:srgbClr val="FFFF00"/>
                </a:highlight>
              </a:rPr>
              <a:t>F</a:t>
            </a:r>
            <a:r>
              <a:rPr lang="en-US" sz="2900" dirty="0"/>
              <a:t>rom </a:t>
            </a:r>
            <a:r>
              <a:rPr lang="en-US" sz="2900" dirty="0">
                <a:highlight>
                  <a:srgbClr val="FFFF00"/>
                </a:highlight>
              </a:rPr>
              <a:t>A</a:t>
            </a:r>
            <a:r>
              <a:rPr lang="en-US" sz="2900" dirty="0"/>
              <a:t>nother </a:t>
            </a:r>
            <a:r>
              <a:rPr lang="en-US" sz="2900" dirty="0">
                <a:highlight>
                  <a:srgbClr val="FFFF00"/>
                </a:highlight>
              </a:rPr>
              <a:t>S</a:t>
            </a:r>
            <a:r>
              <a:rPr lang="en-US" sz="2900" dirty="0"/>
              <a:t>tate </a:t>
            </a:r>
            <a:r>
              <a:rPr lang="en-US" sz="2900" dirty="0">
                <a:highlight>
                  <a:srgbClr val="FFFF00"/>
                </a:highlight>
              </a:rPr>
              <a:t>U</a:t>
            </a:r>
            <a:r>
              <a:rPr lang="en-US" sz="2900" dirty="0"/>
              <a:t>nder </a:t>
            </a:r>
            <a:r>
              <a:rPr lang="en-US" sz="2900" dirty="0">
                <a:highlight>
                  <a:srgbClr val="FFFF00"/>
                </a:highlight>
              </a:rPr>
              <a:t>P</a:t>
            </a:r>
            <a:r>
              <a:rPr lang="en-US" sz="2900" dirty="0"/>
              <a:t>rovisions </a:t>
            </a:r>
            <a:r>
              <a:rPr lang="en-US" sz="2900" dirty="0">
                <a:highlight>
                  <a:srgbClr val="FFFF00"/>
                </a:highlight>
              </a:rPr>
              <a:t>O</a:t>
            </a:r>
            <a:r>
              <a:rPr lang="en-US" sz="2900" dirty="0"/>
              <a:t>f </a:t>
            </a:r>
            <a:r>
              <a:rPr lang="en-US" sz="2900" dirty="0">
                <a:highlight>
                  <a:srgbClr val="FFFF00"/>
                </a:highlight>
              </a:rPr>
              <a:t>T</a:t>
            </a:r>
            <a:r>
              <a:rPr lang="en-US" sz="2900" dirty="0"/>
              <a:t>he Interstate Compact </a:t>
            </a:r>
            <a:r>
              <a:rPr lang="en-US" sz="2900" dirty="0">
                <a:highlight>
                  <a:srgbClr val="FFFF00"/>
                </a:highlight>
              </a:rPr>
              <a:t>O</a:t>
            </a:r>
            <a:r>
              <a:rPr lang="en-US" sz="2900" dirty="0"/>
              <a:t>n Educational Opportunity For Military Children" (90), or "Other" (98).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7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A47105-71A6-4330-B181-3AF55C46F394}"/>
              </a:ext>
            </a:extLst>
          </p:cNvPr>
          <p:cNvSpPr/>
          <p:nvPr/>
        </p:nvSpPr>
        <p:spPr>
          <a:xfrm>
            <a:off x="620424" y="2438400"/>
            <a:ext cx="7681912" cy="4346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82A1-A3AD-4EEB-A237-A62DBB2A5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638175"/>
            <a:ext cx="7886700" cy="43293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Overview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SERVICE-ID (C022)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LANGUAGE-CODE (C092)</a:t>
            </a:r>
          </a:p>
          <a:p>
            <a:pPr marL="514350" indent="-514350">
              <a:buFont typeface="+mj-lt"/>
              <a:buAutoNum type="romanUcPeriod" startAt="3"/>
            </a:pPr>
            <a:r>
              <a:rPr lang="en-US" dirty="0"/>
              <a:t>LEAVER-REASON-CODE (C162 and C162-A)</a:t>
            </a:r>
          </a:p>
          <a:p>
            <a:pPr marL="514350" indent="-514350">
              <a:buFont typeface="+mj-lt"/>
              <a:buAutoNum type="romanUcPeriod" startAt="3"/>
            </a:pPr>
            <a:r>
              <a:rPr lang="en-US" dirty="0"/>
              <a:t>SCHOOL-YEAR-TYPE (C193)</a:t>
            </a:r>
          </a:p>
          <a:p>
            <a:pPr marL="514350" indent="-514350">
              <a:buFont typeface="+mj-lt"/>
              <a:buAutoNum type="romanUcPeriod" startAt="3"/>
            </a:pPr>
            <a:r>
              <a:rPr lang="en-US" dirty="0"/>
              <a:t>INDUSTRY-CERTIFICATION-LICENSURE-CODE (C214)</a:t>
            </a:r>
          </a:p>
          <a:p>
            <a:pPr marL="514350" indent="-514350">
              <a:buFont typeface="+mj-lt"/>
              <a:buAutoNum type="romanUcPeriod" startAt="3"/>
            </a:pPr>
            <a:endParaRPr lang="en-US" dirty="0"/>
          </a:p>
          <a:p>
            <a:pPr marL="514350" indent="-514350">
              <a:buFont typeface="+mj-lt"/>
              <a:buAutoNum type="romanUcPeriod" startAt="3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F34BA-42CA-4632-A9FB-A91EC94F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SCHOOL-YEAR-TYPE (C193)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E08F-9388-4E0D-885C-DAE343E0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75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SCHOOL-YEAR-TYPE (C193)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58150" cy="5137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Per Quality Assurance initiatives, TEA added three new codes to C193 to support year ranges used by data element E1437 CLASS OF.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41 – 2036-2037</a:t>
            </a:r>
          </a:p>
          <a:p>
            <a:r>
              <a:rPr lang="en-US" dirty="0"/>
              <a:t>42 – 2037-2038</a:t>
            </a:r>
          </a:p>
          <a:p>
            <a:r>
              <a:rPr lang="en-US" dirty="0"/>
              <a:t>43 – 2038-2039</a:t>
            </a:r>
          </a:p>
        </p:txBody>
      </p:sp>
    </p:spTree>
    <p:extLst>
      <p:ext uri="{BB962C8B-B14F-4D97-AF65-F5344CB8AC3E}">
        <p14:creationId xmlns:p14="http://schemas.microsoft.com/office/powerpoint/2010/main" val="598318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A47105-71A6-4330-B181-3AF55C46F394}"/>
              </a:ext>
            </a:extLst>
          </p:cNvPr>
          <p:cNvSpPr/>
          <p:nvPr/>
        </p:nvSpPr>
        <p:spPr>
          <a:xfrm>
            <a:off x="533400" y="2895600"/>
            <a:ext cx="7681912" cy="4346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82A1-A3AD-4EEB-A237-A62DBB2A5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638175"/>
            <a:ext cx="7886700" cy="43293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Overview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SERVICE-ID (C022)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LANGUAGE-CODE (C092)</a:t>
            </a:r>
          </a:p>
          <a:p>
            <a:pPr marL="514350" indent="-514350">
              <a:buFont typeface="+mj-lt"/>
              <a:buAutoNum type="romanUcPeriod" startAt="3"/>
            </a:pPr>
            <a:r>
              <a:rPr lang="en-US" dirty="0"/>
              <a:t>LEAVER-REASON-CODE (C162 and C162-A)</a:t>
            </a:r>
          </a:p>
          <a:p>
            <a:pPr marL="514350" indent="-514350">
              <a:buFont typeface="+mj-lt"/>
              <a:buAutoNum type="romanUcPeriod" startAt="3"/>
            </a:pPr>
            <a:r>
              <a:rPr lang="en-US" dirty="0"/>
              <a:t>SCHOOL-YEAR-TYPE (C193)</a:t>
            </a:r>
          </a:p>
          <a:p>
            <a:pPr marL="514350" indent="-514350">
              <a:buFont typeface="+mj-lt"/>
              <a:buAutoNum type="romanUcPeriod" startAt="3"/>
            </a:pPr>
            <a:r>
              <a:rPr lang="en-US" dirty="0"/>
              <a:t>INDUSTRY-CERTIFICATION-LICENSURE-CODE (C214)</a:t>
            </a:r>
          </a:p>
          <a:p>
            <a:pPr marL="514350" indent="-514350">
              <a:buFont typeface="+mj-lt"/>
              <a:buAutoNum type="romanUcPeriod" startAt="3"/>
            </a:pPr>
            <a:endParaRPr lang="en-US" dirty="0"/>
          </a:p>
          <a:p>
            <a:pPr marL="514350" indent="-514350">
              <a:buFont typeface="+mj-lt"/>
              <a:buAutoNum type="romanUcPeriod" startAt="3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F34BA-42CA-4632-A9FB-A91EC94F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INDUSTRY-CERTIFICATION-LICENSURE-CODE (C214)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E08F-9388-4E0D-885C-DAE343E0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37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" y="20175"/>
            <a:ext cx="8145864" cy="7938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INDUSTRY-CERTIFICATION-LICENSURE-CODE (C214)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7902"/>
            <a:ext cx="8058150" cy="5137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the 2020-2021 school year, the TEA College, Career, and Military Preparation Division added one new code and deleted one code.</a:t>
            </a:r>
          </a:p>
          <a:p>
            <a:r>
              <a:rPr lang="en-US" dirty="0"/>
              <a:t>Added Code:</a:t>
            </a:r>
          </a:p>
          <a:p>
            <a:pPr lvl="1"/>
            <a:r>
              <a:rPr lang="en-US" dirty="0"/>
              <a:t>931 – Medical Laboratory Technician</a:t>
            </a:r>
          </a:p>
          <a:p>
            <a:r>
              <a:rPr lang="en-US" dirty="0"/>
              <a:t>Deleted Code:</a:t>
            </a:r>
          </a:p>
          <a:p>
            <a:pPr lvl="1"/>
            <a:r>
              <a:rPr lang="en-US" dirty="0"/>
              <a:t>400 – Certified Patient Care Technician (CPCT)	</a:t>
            </a:r>
          </a:p>
          <a:p>
            <a:pPr lvl="2"/>
            <a:r>
              <a:rPr lang="en-US" dirty="0"/>
              <a:t>Duplicate of 786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65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2C28E-199C-41C0-968F-6E1D0C16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 | </a:t>
            </a:r>
            <a:fld id="{72973CF6-C3DE-4D08-87E3-37EC75F458A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picture of classroom" title="picture">
            <a:extLst>
              <a:ext uri="{FF2B5EF4-FFF2-40B4-BE49-F238E27FC236}">
                <a16:creationId xmlns:a16="http://schemas.microsoft.com/office/drawing/2014/main" id="{F9F5AC73-36C5-4DAA-A922-060E6B7F6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28771"/>
          <a:stretch/>
        </p:blipFill>
        <p:spPr>
          <a:xfrm>
            <a:off x="0" y="1832659"/>
            <a:ext cx="9144000" cy="386159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AF183F-3412-43E2-81DE-8847D75B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7" y="934537"/>
            <a:ext cx="5915025" cy="529911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1350"/>
              </a:spcBef>
              <a:buNone/>
            </a:pPr>
            <a:r>
              <a:rPr lang="en-US" sz="3200" b="1" spc="75" dirty="0">
                <a:solidFill>
                  <a:srgbClr val="008496"/>
                </a:solidFill>
              </a:rPr>
              <a:t>www.texa</a:t>
            </a:r>
            <a:r>
              <a:rPr lang="en-US" sz="3200" b="1" spc="113" dirty="0">
                <a:solidFill>
                  <a:srgbClr val="008496"/>
                </a:solidFill>
              </a:rPr>
              <a:t>s</a:t>
            </a:r>
            <a:r>
              <a:rPr lang="en-US" sz="3200" b="1" spc="75" dirty="0">
                <a:solidFill>
                  <a:srgbClr val="008496"/>
                </a:solidFill>
              </a:rPr>
              <a:t>studen</a:t>
            </a:r>
            <a:r>
              <a:rPr lang="en-US" sz="3200" b="1" spc="225" dirty="0">
                <a:solidFill>
                  <a:srgbClr val="008496"/>
                </a:solidFill>
              </a:rPr>
              <a:t>t</a:t>
            </a:r>
            <a:r>
              <a:rPr lang="en-US" sz="3200" b="1" spc="75" dirty="0">
                <a:solidFill>
                  <a:srgbClr val="008496"/>
                </a:solidFill>
              </a:rPr>
              <a:t>dat</a:t>
            </a:r>
            <a:r>
              <a:rPr lang="en-US" sz="3200" b="1" spc="127" dirty="0">
                <a:solidFill>
                  <a:srgbClr val="008496"/>
                </a:solidFill>
              </a:rPr>
              <a:t>a</a:t>
            </a:r>
            <a:r>
              <a:rPr lang="en-US" sz="3200" b="1" spc="75" dirty="0">
                <a:solidFill>
                  <a:srgbClr val="008496"/>
                </a:solidFill>
              </a:rPr>
              <a:t>system.org</a:t>
            </a:r>
            <a:endParaRPr lang="en-US" sz="3200" spc="7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E5C1E-E191-4791-AD05-9F11AF9D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1204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A47105-71A6-4330-B181-3AF55C46F394}"/>
              </a:ext>
            </a:extLst>
          </p:cNvPr>
          <p:cNvSpPr/>
          <p:nvPr/>
        </p:nvSpPr>
        <p:spPr>
          <a:xfrm>
            <a:off x="623888" y="555939"/>
            <a:ext cx="7681912" cy="4346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82A1-A3AD-4EEB-A237-A62DBB2A5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638175"/>
            <a:ext cx="7886700" cy="43293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Overview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SERVICE-ID (C022)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LANGUAGE-CODE (C092)</a:t>
            </a:r>
          </a:p>
          <a:p>
            <a:pPr marL="514350" indent="-514350">
              <a:buFont typeface="+mj-lt"/>
              <a:buAutoNum type="romanUcPeriod" startAt="3"/>
            </a:pPr>
            <a:r>
              <a:rPr lang="en-US" dirty="0"/>
              <a:t>LEAVER-REASON-CODE (C162 and C162-A)</a:t>
            </a:r>
          </a:p>
          <a:p>
            <a:pPr marL="514350" indent="-514350">
              <a:buFont typeface="+mj-lt"/>
              <a:buAutoNum type="romanUcPeriod" startAt="3"/>
            </a:pPr>
            <a:r>
              <a:rPr lang="en-US" dirty="0"/>
              <a:t>SCHOOL-YEAR-TYPE (C193)</a:t>
            </a:r>
          </a:p>
          <a:p>
            <a:pPr marL="514350" indent="-514350">
              <a:buFont typeface="+mj-lt"/>
              <a:buAutoNum type="romanUcPeriod" startAt="3"/>
            </a:pPr>
            <a:r>
              <a:rPr lang="en-US" dirty="0"/>
              <a:t>INDUSTRY-CERTIFICATION-LICENSURE-CODE (C214)</a:t>
            </a:r>
          </a:p>
          <a:p>
            <a:pPr marL="514350" indent="-514350">
              <a:buFont typeface="+mj-lt"/>
              <a:buAutoNum type="romanUcPeriod" startAt="3"/>
            </a:pPr>
            <a:endParaRPr lang="en-US" dirty="0"/>
          </a:p>
          <a:p>
            <a:pPr marL="514350" indent="-514350">
              <a:buFont typeface="+mj-lt"/>
              <a:buAutoNum type="romanUcPeriod" startAt="3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F34BA-42CA-4632-A9FB-A91EC94F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E08F-9388-4E0D-885C-DAE343E0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058150" cy="536575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200" dirty="0"/>
              <a:t>The changes to the TSDS code tables were the result of legislative items or at the request of TEA Program Areas.</a:t>
            </a:r>
          </a:p>
        </p:txBody>
      </p:sp>
    </p:spTree>
    <p:extLst>
      <p:ext uri="{BB962C8B-B14F-4D97-AF65-F5344CB8AC3E}">
        <p14:creationId xmlns:p14="http://schemas.microsoft.com/office/powerpoint/2010/main" val="20908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A47105-71A6-4330-B181-3AF55C46F394}"/>
              </a:ext>
            </a:extLst>
          </p:cNvPr>
          <p:cNvSpPr/>
          <p:nvPr/>
        </p:nvSpPr>
        <p:spPr>
          <a:xfrm>
            <a:off x="633412" y="1066800"/>
            <a:ext cx="7681912" cy="4346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82A1-A3AD-4EEB-A237-A62DBB2A5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638175"/>
            <a:ext cx="7886700" cy="43293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Overview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SERVICE-ID (C022)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LANGUAGE-CODE (C092)</a:t>
            </a:r>
          </a:p>
          <a:p>
            <a:pPr marL="514350" indent="-514350">
              <a:buFont typeface="+mj-lt"/>
              <a:buAutoNum type="romanUcPeriod" startAt="3"/>
            </a:pPr>
            <a:r>
              <a:rPr lang="en-US" dirty="0"/>
              <a:t>LEAVER-REASON-CODE (C162 and C162-A)</a:t>
            </a:r>
          </a:p>
          <a:p>
            <a:pPr marL="514350" indent="-514350">
              <a:buFont typeface="+mj-lt"/>
              <a:buAutoNum type="romanUcPeriod" startAt="3"/>
            </a:pPr>
            <a:r>
              <a:rPr lang="en-US" dirty="0"/>
              <a:t>SCHOOL-YEAR-TYPE (C193)</a:t>
            </a:r>
          </a:p>
          <a:p>
            <a:pPr marL="514350" indent="-514350">
              <a:buFont typeface="+mj-lt"/>
              <a:buAutoNum type="romanUcPeriod" startAt="3"/>
            </a:pPr>
            <a:r>
              <a:rPr lang="en-US" dirty="0"/>
              <a:t>INDUSTRY-CERTIFICATION-LICENSURE-CODE (C214)</a:t>
            </a:r>
          </a:p>
          <a:p>
            <a:pPr marL="514350" indent="-514350">
              <a:buFont typeface="+mj-lt"/>
              <a:buAutoNum type="romanUcPeriod" startAt="3"/>
            </a:pPr>
            <a:endParaRPr lang="en-US" dirty="0"/>
          </a:p>
          <a:p>
            <a:pPr marL="514350" indent="-514350">
              <a:buFont typeface="+mj-lt"/>
              <a:buAutoNum type="romanUcPeriod" startAt="3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F34BA-42CA-4632-A9FB-A91EC94F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Service-id (C022)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E08F-9388-4E0D-885C-DAE343E0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1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Service-id (C022)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058150" cy="53657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Each school year, the TEA Curriculum Division has changes to the SERVICE-ID table. For the 2020-2021 school year, two new codes were added, one subheading was updated, four translations were updated, and three codes were deleted.</a:t>
            </a:r>
          </a:p>
          <a:p>
            <a:r>
              <a:rPr lang="en-US" dirty="0"/>
              <a:t>Addition of Codes:</a:t>
            </a:r>
          </a:p>
          <a:p>
            <a:pPr lvl="1"/>
            <a:r>
              <a:rPr lang="en-US" dirty="0"/>
              <a:t>03200800 – English Language Development and Acquisition (First time taken)</a:t>
            </a:r>
          </a:p>
          <a:p>
            <a:pPr lvl="1"/>
            <a:r>
              <a:rPr lang="en-US" dirty="0"/>
              <a:t>03200810 – English Language Development and Acquisition (Second time taken)</a:t>
            </a:r>
          </a:p>
          <a:p>
            <a:r>
              <a:rPr lang="en-US" dirty="0"/>
              <a:t>Update to subheading, replaced “Minimum High School Program (MHSP) with “Foundation high school program”</a:t>
            </a:r>
          </a:p>
          <a:p>
            <a:pPr lvl="1"/>
            <a:r>
              <a:rPr lang="en-US" dirty="0"/>
              <a:t>Subchapter P. Transportation, Distribution, and Logistics Cluster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3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Service-id (C022) CONT’D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058150" cy="53657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Updates to Code Translations for:</a:t>
            </a:r>
          </a:p>
          <a:p>
            <a:pPr lvl="1"/>
            <a:r>
              <a:rPr lang="en-US" dirty="0"/>
              <a:t>I3100500 - International Baccalaureate (IB) Mathematics: Analysis and Approaches Standard Level</a:t>
            </a:r>
          </a:p>
          <a:p>
            <a:pPr lvl="1"/>
            <a:r>
              <a:rPr lang="en-US" dirty="0"/>
              <a:t>I3100600 - International Baccalaureate (IB) Mathematics: Analysis and Approaches Higher Level</a:t>
            </a:r>
          </a:p>
          <a:p>
            <a:pPr lvl="1"/>
            <a:r>
              <a:rPr lang="en-US" dirty="0"/>
              <a:t>I3100700 - International Baccalaureate (IB) Mathematics: Applications and Interpretations Standard Level</a:t>
            </a:r>
          </a:p>
          <a:p>
            <a:pPr lvl="1"/>
            <a:r>
              <a:rPr lang="en-US" dirty="0"/>
              <a:t>I3100800 - International Baccalaureate (IB) Mathematics: Applications and Interpretations Higher Level</a:t>
            </a:r>
          </a:p>
          <a:p>
            <a:r>
              <a:rPr lang="en-US" dirty="0"/>
              <a:t>Deletion of Codes:</a:t>
            </a:r>
          </a:p>
          <a:p>
            <a:pPr lvl="1"/>
            <a:r>
              <a:rPr lang="en-US" dirty="0"/>
              <a:t>N1280040 - Foundations of Intensive Language Acquisition and Support</a:t>
            </a:r>
          </a:p>
          <a:p>
            <a:pPr lvl="1"/>
            <a:r>
              <a:rPr lang="en-US" dirty="0"/>
              <a:t>N1280042 - Newcomers' English Language Development A</a:t>
            </a:r>
          </a:p>
          <a:p>
            <a:pPr lvl="1"/>
            <a:r>
              <a:rPr lang="en-US" dirty="0"/>
              <a:t>N1280043 - Newcomers' English Language Development B</a:t>
            </a:r>
          </a:p>
        </p:txBody>
      </p:sp>
    </p:spTree>
    <p:extLst>
      <p:ext uri="{BB962C8B-B14F-4D97-AF65-F5344CB8AC3E}">
        <p14:creationId xmlns:p14="http://schemas.microsoft.com/office/powerpoint/2010/main" val="355524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A47105-71A6-4330-B181-3AF55C46F394}"/>
              </a:ext>
            </a:extLst>
          </p:cNvPr>
          <p:cNvSpPr/>
          <p:nvPr/>
        </p:nvSpPr>
        <p:spPr>
          <a:xfrm>
            <a:off x="610033" y="1524000"/>
            <a:ext cx="7681912" cy="4346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82A1-A3AD-4EEB-A237-A62DBB2A5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638175"/>
            <a:ext cx="7886700" cy="43293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Overview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SERVICE-ID (C022)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LANGUAGE-CODE (C092)</a:t>
            </a:r>
          </a:p>
          <a:p>
            <a:pPr marL="514350" indent="-514350">
              <a:buFont typeface="+mj-lt"/>
              <a:buAutoNum type="romanUcPeriod" startAt="3"/>
            </a:pPr>
            <a:r>
              <a:rPr lang="en-US" dirty="0"/>
              <a:t>LEAVER-REASON-CODE (C162 and C162-A)</a:t>
            </a:r>
          </a:p>
          <a:p>
            <a:pPr marL="514350" indent="-514350">
              <a:buFont typeface="+mj-lt"/>
              <a:buAutoNum type="romanUcPeriod" startAt="3"/>
            </a:pPr>
            <a:r>
              <a:rPr lang="en-US" dirty="0"/>
              <a:t>SCHOOL-YEAR-TYPE (C193)</a:t>
            </a:r>
          </a:p>
          <a:p>
            <a:pPr marL="514350" indent="-514350">
              <a:buFont typeface="+mj-lt"/>
              <a:buAutoNum type="romanUcPeriod" startAt="3"/>
            </a:pPr>
            <a:r>
              <a:rPr lang="en-US" dirty="0"/>
              <a:t>INDUSTRY-CERTIFICATION-LICENSURE-CODE (C214)</a:t>
            </a:r>
          </a:p>
          <a:p>
            <a:pPr marL="514350" indent="-514350">
              <a:buFont typeface="+mj-lt"/>
              <a:buAutoNum type="romanUcPeriod" startAt="3"/>
            </a:pPr>
            <a:endParaRPr lang="en-US" dirty="0"/>
          </a:p>
          <a:p>
            <a:pPr marL="514350" indent="-514350">
              <a:buFont typeface="+mj-lt"/>
              <a:buAutoNum type="romanUcPeriod" startAt="3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F34BA-42CA-4632-A9FB-A91EC94F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LANGUAGE-CODE (C092)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E08F-9388-4E0D-885C-DAE343E0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38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LANGUAGE-CODE (C092)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058150" cy="5365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the 2020-2021school year, per request from the English Learner Support Division a new code was added to C092 to properly identify ASL as a language option.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Added:</a:t>
            </a:r>
          </a:p>
          <a:p>
            <a:r>
              <a:rPr lang="en-US" dirty="0"/>
              <a:t> 6B – American Sign Language (ASL) 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9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A47105-71A6-4330-B181-3AF55C46F394}"/>
              </a:ext>
            </a:extLst>
          </p:cNvPr>
          <p:cNvSpPr/>
          <p:nvPr/>
        </p:nvSpPr>
        <p:spPr>
          <a:xfrm>
            <a:off x="654194" y="1981200"/>
            <a:ext cx="7681912" cy="4346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82A1-A3AD-4EEB-A237-A62DBB2A5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638175"/>
            <a:ext cx="7886700" cy="43293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Overview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SERVICE-ID (C022)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LANGUAGE-CODE (C092)</a:t>
            </a:r>
          </a:p>
          <a:p>
            <a:pPr marL="514350" indent="-514350">
              <a:buFont typeface="+mj-lt"/>
              <a:buAutoNum type="romanUcPeriod" startAt="3"/>
            </a:pPr>
            <a:r>
              <a:rPr lang="en-US" dirty="0"/>
              <a:t>LEAVER-REASON-CODE (C162 and C162-A)</a:t>
            </a:r>
          </a:p>
          <a:p>
            <a:pPr marL="514350" indent="-514350">
              <a:buFont typeface="+mj-lt"/>
              <a:buAutoNum type="romanUcPeriod" startAt="3"/>
            </a:pPr>
            <a:r>
              <a:rPr lang="en-US" dirty="0"/>
              <a:t>SCHOOL-YEAR-TYPE (C193)</a:t>
            </a:r>
          </a:p>
          <a:p>
            <a:pPr marL="514350" indent="-514350">
              <a:buFont typeface="+mj-lt"/>
              <a:buAutoNum type="romanUcPeriod" startAt="3"/>
            </a:pPr>
            <a:r>
              <a:rPr lang="en-US" dirty="0"/>
              <a:t>INDUSTRY-CERTIFICATION-LICENSURE-CODE (C214)</a:t>
            </a:r>
          </a:p>
          <a:p>
            <a:pPr marL="514350" indent="-514350">
              <a:buFont typeface="+mj-lt"/>
              <a:buAutoNum type="romanUcPeriod" startAt="3"/>
            </a:pPr>
            <a:endParaRPr lang="en-US" dirty="0"/>
          </a:p>
          <a:p>
            <a:pPr marL="514350" indent="-514350">
              <a:buFont typeface="+mj-lt"/>
              <a:buAutoNum type="romanUcPeriod" startAt="3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F34BA-42CA-4632-A9FB-A91EC94F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LEAVER-REASON-CODE (C162 and C162-A)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E08F-9388-4E0D-885C-DAE343E0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76257"/>
      </p:ext>
    </p:extLst>
  </p:cSld>
  <p:clrMapOvr>
    <a:masterClrMapping/>
  </p:clrMapOvr>
</p:sld>
</file>

<file path=ppt/theme/theme1.xml><?xml version="1.0" encoding="utf-8"?>
<a:theme xmlns:a="http://schemas.openxmlformats.org/drawingml/2006/main" name="TSDS Template 2017 - Circles - Dark">
  <a:themeElements>
    <a:clrScheme name="Custom 15">
      <a:dk1>
        <a:srgbClr val="171616"/>
      </a:dk1>
      <a:lt1>
        <a:srgbClr val="FFFFFF"/>
      </a:lt1>
      <a:dk2>
        <a:srgbClr val="00486E"/>
      </a:dk2>
      <a:lt2>
        <a:srgbClr val="CCF0F5"/>
      </a:lt2>
      <a:accent1>
        <a:srgbClr val="00B5CB"/>
      </a:accent1>
      <a:accent2>
        <a:srgbClr val="C5EEF3"/>
      </a:accent2>
      <a:accent3>
        <a:srgbClr val="0083CC"/>
      </a:accent3>
      <a:accent4>
        <a:srgbClr val="73CD9D"/>
      </a:accent4>
      <a:accent5>
        <a:srgbClr val="5B9BD5"/>
      </a:accent5>
      <a:accent6>
        <a:srgbClr val="129579"/>
      </a:accent6>
      <a:hlink>
        <a:srgbClr val="006299"/>
      </a:hlink>
      <a:folHlink>
        <a:srgbClr val="445A74"/>
      </a:folHlink>
    </a:clrScheme>
    <a:fontScheme name="Custom 1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DS Template 2017 - Circles - Dark.potx" id="{BD8F2053-5D5C-48B9-9A00-EB66070B26A3}" vid="{696618C3-7B74-4109-9EBE-521A54AF3D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54A2239A664D43B5160F5C36E82278" ma:contentTypeVersion="12" ma:contentTypeDescription="Create a new document." ma:contentTypeScope="" ma:versionID="2f28bb903ae9fd104f362b290c6f7123">
  <xsd:schema xmlns:xsd="http://www.w3.org/2001/XMLSchema" xmlns:xs="http://www.w3.org/2001/XMLSchema" xmlns:p="http://schemas.microsoft.com/office/2006/metadata/properties" xmlns:ns3="974450b4-c27d-433e-acbb-557b61fa1f94" xmlns:ns4="80e764af-c3d1-4a99-9cc7-3e7b95ffbb23" targetNamespace="http://schemas.microsoft.com/office/2006/metadata/properties" ma:root="true" ma:fieldsID="b70d92a55d36866d52348046603dbd5e" ns3:_="" ns4:_="">
    <xsd:import namespace="974450b4-c27d-433e-acbb-557b61fa1f94"/>
    <xsd:import namespace="80e764af-c3d1-4a99-9cc7-3e7b95ffbb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450b4-c27d-433e-acbb-557b61fa1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764af-c3d1-4a99-9cc7-3e7b95ffbb2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B45A69-778E-4D41-A5A4-6C4FF6432815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974450b4-c27d-433e-acbb-557b61fa1f94"/>
    <ds:schemaRef ds:uri="http://schemas.openxmlformats.org/package/2006/metadata/core-properties"/>
    <ds:schemaRef ds:uri="http://schemas.microsoft.com/office/infopath/2007/PartnerControls"/>
    <ds:schemaRef ds:uri="80e764af-c3d1-4a99-9cc7-3e7b95ffbb2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204C14-91B9-45BA-8FFF-0F8E553DDC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BC3D91-2319-48BD-8E17-020C96BF7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4450b4-c27d-433e-acbb-557b61fa1f94"/>
    <ds:schemaRef ds:uri="80e764af-c3d1-4a99-9cc7-3e7b95ffbb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79255</TotalTime>
  <Words>944</Words>
  <Application>Microsoft Office PowerPoint</Application>
  <PresentationFormat>On-screen Show (4:3)</PresentationFormat>
  <Paragraphs>164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Tw Cen MT</vt:lpstr>
      <vt:lpstr>Tw Cen MT Condensed</vt:lpstr>
      <vt:lpstr>Tw Cen MT Condensed Extra Bold</vt:lpstr>
      <vt:lpstr>TSDS Template 2017 - Circles - Dark</vt:lpstr>
      <vt:lpstr>Code Table changes</vt:lpstr>
      <vt:lpstr>aGENDA</vt:lpstr>
      <vt:lpstr>overview</vt:lpstr>
      <vt:lpstr>Service-id (C022)</vt:lpstr>
      <vt:lpstr>Service-id (C022)</vt:lpstr>
      <vt:lpstr>Service-id (C022) CONT’D</vt:lpstr>
      <vt:lpstr>LANGUAGE-CODE (C092)</vt:lpstr>
      <vt:lpstr>LANGUAGE-CODE (C092)</vt:lpstr>
      <vt:lpstr>LEAVER-REASON-CODE (C162 and C162-A)</vt:lpstr>
      <vt:lpstr>Leaver-reason-code (c162 and C162-a)</vt:lpstr>
      <vt:lpstr>Leaver-reason-code BUSINESS RULES</vt:lpstr>
      <vt:lpstr>SCHOOL-YEAR-TYPE (C193)</vt:lpstr>
      <vt:lpstr>SCHOOL-YEAR-TYPE (C193)</vt:lpstr>
      <vt:lpstr>INDUSTRY-CERTIFICATION-LICENSURE-CODE (C214)</vt:lpstr>
      <vt:lpstr>INDUSTRY-CERTIFICATION-LICENSURE-CODE (C214)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Spring - ESC Vendor Training - Code Table Changes</dc:title>
  <dc:creator>jcaven</dc:creator>
  <cp:keywords>Programs of Study, Industry Certification, Service Id C022</cp:keywords>
  <cp:lastModifiedBy>Sharp, Stephanie</cp:lastModifiedBy>
  <cp:revision>1975</cp:revision>
  <cp:lastPrinted>2018-02-01T22:53:24Z</cp:lastPrinted>
  <dcterms:created xsi:type="dcterms:W3CDTF">2009-09-01T20:11:00Z</dcterms:created>
  <dcterms:modified xsi:type="dcterms:W3CDTF">2020-03-25T13:39:50Z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0x0101007B54A2239A664D43B5160F5C36E82278</vt:lpwstr>
  </property>
  <property fmtid="{D5CDD505-2E9C-101B-9397-08002B2CF9AE}" pid="3" name="_NewReviewCycle">
    <vt:lpwstr/>
  </property>
  <property fmtid="{D5CDD505-2E9C-101B-9397-08002B2CF9AE}" pid="4" name="_dlc_DocIdItemGuid">
    <vt:lpwstr>7fd8e421-004a-41be-b615-d2e44760db7c</vt:lpwstr>
  </property>
</Properties>
</file>