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80"/>
  </p:notesMasterIdLst>
  <p:handoutMasterIdLst>
    <p:handoutMasterId r:id="rId81"/>
  </p:handoutMasterIdLst>
  <p:sldIdLst>
    <p:sldId id="466" r:id="rId5"/>
    <p:sldId id="827" r:id="rId6"/>
    <p:sldId id="824" r:id="rId7"/>
    <p:sldId id="826" r:id="rId8"/>
    <p:sldId id="790" r:id="rId9"/>
    <p:sldId id="829" r:id="rId10"/>
    <p:sldId id="770" r:id="rId11"/>
    <p:sldId id="828" r:id="rId12"/>
    <p:sldId id="791" r:id="rId13"/>
    <p:sldId id="804" r:id="rId14"/>
    <p:sldId id="831" r:id="rId15"/>
    <p:sldId id="823" r:id="rId16"/>
    <p:sldId id="748" r:id="rId17"/>
    <p:sldId id="877" r:id="rId18"/>
    <p:sldId id="830" r:id="rId19"/>
    <p:sldId id="731" r:id="rId20"/>
    <p:sldId id="758" r:id="rId21"/>
    <p:sldId id="850" r:id="rId22"/>
    <p:sldId id="876" r:id="rId23"/>
    <p:sldId id="832" r:id="rId24"/>
    <p:sldId id="833" r:id="rId25"/>
    <p:sldId id="797" r:id="rId26"/>
    <p:sldId id="810" r:id="rId27"/>
    <p:sldId id="836" r:id="rId28"/>
    <p:sldId id="811" r:id="rId29"/>
    <p:sldId id="837" r:id="rId30"/>
    <p:sldId id="842" r:id="rId31"/>
    <p:sldId id="813" r:id="rId32"/>
    <p:sldId id="844" r:id="rId33"/>
    <p:sldId id="814" r:id="rId34"/>
    <p:sldId id="854" r:id="rId35"/>
    <p:sldId id="857" r:id="rId36"/>
    <p:sldId id="816" r:id="rId37"/>
    <p:sldId id="882" r:id="rId38"/>
    <p:sldId id="884" r:id="rId39"/>
    <p:sldId id="881" r:id="rId40"/>
    <p:sldId id="880" r:id="rId41"/>
    <p:sldId id="883" r:id="rId42"/>
    <p:sldId id="885" r:id="rId43"/>
    <p:sldId id="845" r:id="rId44"/>
    <p:sldId id="846" r:id="rId45"/>
    <p:sldId id="841" r:id="rId46"/>
    <p:sldId id="851" r:id="rId47"/>
    <p:sldId id="853" r:id="rId48"/>
    <p:sldId id="852" r:id="rId49"/>
    <p:sldId id="840" r:id="rId50"/>
    <p:sldId id="838" r:id="rId51"/>
    <p:sldId id="834" r:id="rId52"/>
    <p:sldId id="786" r:id="rId53"/>
    <p:sldId id="835" r:id="rId54"/>
    <p:sldId id="848" r:id="rId55"/>
    <p:sldId id="796" r:id="rId56"/>
    <p:sldId id="856" r:id="rId57"/>
    <p:sldId id="803" r:id="rId58"/>
    <p:sldId id="855" r:id="rId59"/>
    <p:sldId id="849" r:id="rId60"/>
    <p:sldId id="859" r:id="rId61"/>
    <p:sldId id="867" r:id="rId62"/>
    <p:sldId id="868" r:id="rId63"/>
    <p:sldId id="869" r:id="rId64"/>
    <p:sldId id="878" r:id="rId65"/>
    <p:sldId id="879" r:id="rId66"/>
    <p:sldId id="802" r:id="rId67"/>
    <p:sldId id="860" r:id="rId68"/>
    <p:sldId id="865" r:id="rId69"/>
    <p:sldId id="864" r:id="rId70"/>
    <p:sldId id="870" r:id="rId71"/>
    <p:sldId id="871" r:id="rId72"/>
    <p:sldId id="872" r:id="rId73"/>
    <p:sldId id="873" r:id="rId74"/>
    <p:sldId id="874" r:id="rId75"/>
    <p:sldId id="875" r:id="rId76"/>
    <p:sldId id="862" r:id="rId77"/>
    <p:sldId id="861" r:id="rId78"/>
    <p:sldId id="264" r:id="rId7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7" name="DeSantis, Candice" initials="DC [2]" lastIdx="20" clrIdx="7">
    <p:extLst>
      <p:ext uri="{19B8F6BF-5375-455C-9EA6-DF929625EA0E}">
        <p15:presenceInfo xmlns:p15="http://schemas.microsoft.com/office/powerpoint/2012/main" userId="S::Candice.DeSantis@tea.texas.gov::ebf7425b-4c1c-4725-9788-d1206430aedf" providerId="AD"/>
      </p:ext>
    </p:extLst>
  </p:cmAuthor>
  <p:cmAuthor id="1" name="Sharon Reddehase" initials="SNR" lastIdx="1" clrIdx="1"/>
  <p:cmAuthor id="8" name="Simons, Leanne" initials="SL" lastIdx="14" clrIdx="8">
    <p:extLst>
      <p:ext uri="{19B8F6BF-5375-455C-9EA6-DF929625EA0E}">
        <p15:presenceInfo xmlns:p15="http://schemas.microsoft.com/office/powerpoint/2012/main" userId="S-1-5-21-424224527-328161685-9522986-2768" providerId="AD"/>
      </p:ext>
    </p:extLst>
  </p:cmAuthor>
  <p:cmAuthor id="2" name="mulrich" initials="mu" lastIdx="4" clrIdx="2"/>
  <p:cmAuthor id="9" name="Hanson, Terri" initials="HT" lastIdx="6" clrIdx="9">
    <p:extLst>
      <p:ext uri="{19B8F6BF-5375-455C-9EA6-DF929625EA0E}">
        <p15:presenceInfo xmlns:p15="http://schemas.microsoft.com/office/powerpoint/2012/main" userId="S::Terri.Hanson@tea.texas.gov::a02fd813-d4f3-43fd-83dd-7393041517de" providerId="AD"/>
      </p:ext>
    </p:extLst>
  </p:cmAuthor>
  <p:cmAuthor id="3" name="DeSantis, Candice" initials="DC" lastIdx="1" clrIdx="3">
    <p:extLst>
      <p:ext uri="{19B8F6BF-5375-455C-9EA6-DF929625EA0E}">
        <p15:presenceInfo xmlns:p15="http://schemas.microsoft.com/office/powerpoint/2012/main" userId="S::Candice.DeSantis@tea.state.tx.us::ebf7425b-4c1c-4725-9788-d1206430aedf" providerId="AD"/>
      </p:ext>
    </p:extLst>
  </p:cmAuthor>
  <p:cmAuthor id="4" name="Johnson, Scott" initials="JS" lastIdx="42" clrIdx="4">
    <p:extLst>
      <p:ext uri="{19B8F6BF-5375-455C-9EA6-DF929625EA0E}">
        <p15:presenceInfo xmlns:p15="http://schemas.microsoft.com/office/powerpoint/2012/main" userId="S::Scott.Johnson@tea.texas.gov::bec97677-f0c6-4bfb-b610-83dc74061801" providerId="AD"/>
      </p:ext>
    </p:extLst>
  </p:cmAuthor>
  <p:cmAuthor id="5" name="Adaky, Kathy" initials="AK" lastIdx="3" clrIdx="5">
    <p:extLst>
      <p:ext uri="{19B8F6BF-5375-455C-9EA6-DF929625EA0E}">
        <p15:presenceInfo xmlns:p15="http://schemas.microsoft.com/office/powerpoint/2012/main" userId="S::kathy.adaky@tea.texas.gov::8c2da59b-9e4a-4960-a749-115f3818b707" providerId="AD"/>
      </p:ext>
    </p:extLst>
  </p:cmAuthor>
  <p:cmAuthor id="6" name="Sharp, Stephanie" initials="SS" lastIdx="6" clrIdx="6">
    <p:extLst>
      <p:ext uri="{19B8F6BF-5375-455C-9EA6-DF929625EA0E}">
        <p15:presenceInfo xmlns:p15="http://schemas.microsoft.com/office/powerpoint/2012/main" userId="S::stephanie.sharp@tea.texas.gov::4b7f997e-11e2-446b-b7b6-32dc105769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86E"/>
    <a:srgbClr val="006299"/>
    <a:srgbClr val="FFCC66"/>
    <a:srgbClr val="FFCC99"/>
    <a:srgbClr val="FFFF99"/>
    <a:srgbClr val="47EB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282" y="8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10"/>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4/3/2020</a:t>
            </a:fld>
            <a:endParaRPr lang="en-US"/>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7840" cy="461804"/>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idx="1"/>
          </p:nvPr>
        </p:nvSpPr>
        <p:spPr>
          <a:xfrm>
            <a:off x="3970940" y="0"/>
            <a:ext cx="3037840" cy="461804"/>
          </a:xfrm>
          <a:prstGeom prst="rect">
            <a:avLst/>
          </a:prstGeom>
        </p:spPr>
        <p:txBody>
          <a:bodyPr vert="horz" lIns="92921" tIns="46462" rIns="92921" bIns="46462" rtlCol="0"/>
          <a:lstStyle>
            <a:lvl1pPr algn="r">
              <a:defRPr sz="1200"/>
            </a:lvl1pPr>
          </a:lstStyle>
          <a:p>
            <a:fld id="{DB0EB5D8-2522-4108-8D60-F7CA4D8873A0}" type="datetimeFigureOut">
              <a:rPr lang="en-US" smtClean="0"/>
              <a:pPr/>
              <a:t>4/3/2020</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921" tIns="46462" rIns="92921" bIns="46462"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772668"/>
            <a:ext cx="3037840" cy="461804"/>
          </a:xfrm>
          <a:prstGeom prst="rect">
            <a:avLst/>
          </a:prstGeom>
        </p:spPr>
        <p:txBody>
          <a:bodyPr vert="horz" lIns="92921" tIns="46462" rIns="92921" bIns="46462"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772668"/>
            <a:ext cx="3037840" cy="461804"/>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Still need to verify dates.</a:t>
            </a:r>
          </a:p>
        </p:txBody>
      </p:sp>
      <p:sp>
        <p:nvSpPr>
          <p:cNvPr id="4" name="Slide Number Placeholder 3"/>
          <p:cNvSpPr>
            <a:spLocks noGrp="1"/>
          </p:cNvSpPr>
          <p:nvPr>
            <p:ph type="sldNum" sz="quarter" idx="5"/>
          </p:nvPr>
        </p:nvSpPr>
        <p:spPr/>
        <p:txBody>
          <a:bodyPr/>
          <a:lstStyle/>
          <a:p>
            <a:fld id="{7872E534-9B96-469B-99C0-8551271B58B1}" type="slidenum">
              <a:rPr lang="en-US" smtClean="0"/>
              <a:pPr/>
              <a:t>7</a:t>
            </a:fld>
            <a:endParaRPr lang="en-US"/>
          </a:p>
        </p:txBody>
      </p:sp>
    </p:spTree>
    <p:extLst>
      <p:ext uri="{BB962C8B-B14F-4D97-AF65-F5344CB8AC3E}">
        <p14:creationId xmlns:p14="http://schemas.microsoft.com/office/powerpoint/2010/main" val="34836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20</a:t>
            </a:fld>
            <a:endParaRPr lang="en-US"/>
          </a:p>
        </p:txBody>
      </p:sp>
    </p:spTree>
    <p:extLst>
      <p:ext uri="{BB962C8B-B14F-4D97-AF65-F5344CB8AC3E}">
        <p14:creationId xmlns:p14="http://schemas.microsoft.com/office/powerpoint/2010/main" val="54277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48</a:t>
            </a:fld>
            <a:endParaRPr lang="en-US"/>
          </a:p>
        </p:txBody>
      </p:sp>
    </p:spTree>
    <p:extLst>
      <p:ext uri="{BB962C8B-B14F-4D97-AF65-F5344CB8AC3E}">
        <p14:creationId xmlns:p14="http://schemas.microsoft.com/office/powerpoint/2010/main" val="272037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50</a:t>
            </a:fld>
            <a:endParaRPr lang="en-US"/>
          </a:p>
        </p:txBody>
      </p:sp>
    </p:spTree>
    <p:extLst>
      <p:ext uri="{BB962C8B-B14F-4D97-AF65-F5344CB8AC3E}">
        <p14:creationId xmlns:p14="http://schemas.microsoft.com/office/powerpoint/2010/main" val="3894241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2007-2020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4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tea.texas.gov/academics/college-career-and-military-prep/career-and-technical-education"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tea.texas.gov/academics/college-career-and-military-prep/career-and-technical-education/approved-cte-programs-study"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69.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dirty="0"/>
              <a:t>2020-2021PEIMS DATA COLLECTIONS </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vert="horz" lIns="91440" tIns="45720" rIns="91440" bIns="45720" rtlCol="0" anchor="t">
            <a:noAutofit/>
          </a:bodyPr>
          <a:lstStyle/>
          <a:p>
            <a:r>
              <a:rPr lang="en-US">
                <a:latin typeface="Tw Cen MT Condensed"/>
              </a:rPr>
              <a:t>April 2020</a:t>
            </a:r>
            <a:endParaRPr lang="en-US"/>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a:xfrm>
            <a:off x="342902" y="6091158"/>
            <a:ext cx="5891213" cy="376321"/>
          </a:xfrm>
        </p:spPr>
        <p:txBody>
          <a:bodyPr/>
          <a:lstStyle/>
          <a:p>
            <a:r>
              <a:rPr lang="en-US">
                <a:latin typeface="Tw Cen MT Condensed"/>
              </a:rPr>
              <a:t>Kathy Adaky, Candice DeSantis – Subject Matter Experts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lstStyle/>
          <a:p>
            <a:r>
              <a:rPr lang="en-US">
                <a:latin typeface="Tw Cen MT Condensed"/>
              </a:rPr>
              <a:t>Data collection</a:t>
            </a:r>
            <a:endParaRPr lang="en-US"/>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10</a:t>
            </a:fld>
            <a:endParaRPr lang="en-US"/>
          </a:p>
        </p:txBody>
      </p:sp>
      <p:sp>
        <p:nvSpPr>
          <p:cNvPr id="11" name="Content Placeholder 10">
            <a:extLst>
              <a:ext uri="{FF2B5EF4-FFF2-40B4-BE49-F238E27FC236}">
                <a16:creationId xmlns:a16="http://schemas.microsoft.com/office/drawing/2014/main" id="{662F0548-32B4-47D5-AE11-F3DDC1E0AD4A}"/>
              </a:ext>
            </a:extLst>
          </p:cNvPr>
          <p:cNvSpPr>
            <a:spLocks noGrp="1"/>
          </p:cNvSpPr>
          <p:nvPr>
            <p:ph idx="1"/>
          </p:nvPr>
        </p:nvSpPr>
        <p:spPr/>
        <p:txBody>
          <a:bodyPr vert="horz" lIns="91440" tIns="45720" rIns="91440" bIns="45720" rtlCol="0" anchor="t">
            <a:normAutofit/>
          </a:bodyPr>
          <a:lstStyle/>
          <a:p>
            <a:r>
              <a:rPr lang="en-US" b="1" err="1">
                <a:cs typeface="Calibri"/>
              </a:rPr>
              <a:t>InterchangeStudentAttendance</a:t>
            </a:r>
            <a:endParaRPr lang="en-US" b="1">
              <a:cs typeface="Calibri"/>
            </a:endParaRPr>
          </a:p>
          <a:p>
            <a:pPr lvl="1"/>
            <a:r>
              <a:rPr lang="en-US" b="1" i="1">
                <a:solidFill>
                  <a:srgbClr val="FF0000"/>
                </a:solidFill>
                <a:cs typeface="Calibri"/>
              </a:rPr>
              <a:t>NEW </a:t>
            </a:r>
            <a:r>
              <a:rPr lang="en-US" err="1">
                <a:cs typeface="Calibri"/>
              </a:rPr>
              <a:t>StudentTruancyExtension</a:t>
            </a:r>
            <a:r>
              <a:rPr lang="en-US">
                <a:cs typeface="Calibri"/>
              </a:rPr>
              <a:t> complex type</a:t>
            </a:r>
          </a:p>
          <a:p>
            <a:pPr lvl="2"/>
            <a:r>
              <a:rPr lang="en-US">
                <a:cs typeface="Calibri"/>
              </a:rPr>
              <a:t>E1523 </a:t>
            </a:r>
            <a:r>
              <a:rPr lang="en-US">
                <a:latin typeface="Tw Cen MT"/>
              </a:rPr>
              <a:t>TX-UNIQUE-STUDENT-ID </a:t>
            </a:r>
          </a:p>
          <a:p>
            <a:pPr lvl="2"/>
            <a:r>
              <a:rPr lang="en-US">
                <a:latin typeface="Tw Cen MT"/>
              </a:rPr>
              <a:t>E0782</a:t>
            </a:r>
            <a:r>
              <a:rPr lang="en-US">
                <a:cs typeface="Calibri"/>
              </a:rPr>
              <a:t> </a:t>
            </a:r>
            <a:r>
              <a:rPr lang="en-US">
                <a:latin typeface="Tw Cen MT"/>
              </a:rPr>
              <a:t>CAMPUS-ID-OF-ENROLLMENT </a:t>
            </a:r>
          </a:p>
          <a:p>
            <a:pPr lvl="2"/>
            <a:r>
              <a:rPr lang="en-US">
                <a:latin typeface="Tw Cen MT"/>
              </a:rPr>
              <a:t>E0017</a:t>
            </a:r>
            <a:r>
              <a:rPr lang="en-US">
                <a:cs typeface="Calibri"/>
              </a:rPr>
              <a:t> </a:t>
            </a:r>
            <a:r>
              <a:rPr lang="en-US">
                <a:latin typeface="Tw Cen MT"/>
              </a:rPr>
              <a:t>GRADE-LEVEL-CODE</a:t>
            </a:r>
            <a:endParaRPr lang="en-US">
              <a:cs typeface="Calibri"/>
            </a:endParaRPr>
          </a:p>
          <a:p>
            <a:pPr lvl="2"/>
            <a:r>
              <a:rPr lang="en-US" b="1" i="1">
                <a:solidFill>
                  <a:srgbClr val="FF0000"/>
                </a:solidFill>
                <a:cs typeface="Calibri"/>
              </a:rPr>
              <a:t>NEW</a:t>
            </a:r>
            <a:r>
              <a:rPr lang="en-US">
                <a:cs typeface="Calibri"/>
              </a:rPr>
              <a:t> </a:t>
            </a:r>
            <a:r>
              <a:rPr lang="en-US">
                <a:latin typeface="Tw Cen MT"/>
              </a:rPr>
              <a:t>E1657</a:t>
            </a:r>
            <a:r>
              <a:rPr lang="en-US">
                <a:cs typeface="Calibri"/>
              </a:rPr>
              <a:t> </a:t>
            </a:r>
            <a:r>
              <a:rPr lang="en-US">
                <a:latin typeface="Tw Cen MT"/>
              </a:rPr>
              <a:t>EXCESSIVE-UNEXCUSED-ABSENCE-INDICATOR-CODE</a:t>
            </a:r>
          </a:p>
          <a:p>
            <a:pPr lvl="2"/>
            <a:r>
              <a:rPr lang="en-US" b="1" i="1">
                <a:solidFill>
                  <a:srgbClr val="FF0000"/>
                </a:solidFill>
                <a:cs typeface="Calibri"/>
              </a:rPr>
              <a:t>NEW </a:t>
            </a:r>
            <a:r>
              <a:rPr lang="en-US">
                <a:latin typeface="Tw Cen MT"/>
              </a:rPr>
              <a:t>E1658</a:t>
            </a:r>
            <a:r>
              <a:rPr lang="en-US">
                <a:cs typeface="Calibri"/>
              </a:rPr>
              <a:t> </a:t>
            </a:r>
            <a:r>
              <a:rPr lang="en-US">
                <a:latin typeface="Tw Cen MT"/>
              </a:rPr>
              <a:t>TRUANCY-PREVENTION-MEASURE-INDICATOR-CODE</a:t>
            </a:r>
            <a:endParaRPr lang="en-US">
              <a:cs typeface="Calibri"/>
            </a:endParaRPr>
          </a:p>
          <a:p>
            <a:pPr lvl="2"/>
            <a:r>
              <a:rPr lang="en-US" b="1" i="1">
                <a:solidFill>
                  <a:srgbClr val="FF0000"/>
                </a:solidFill>
                <a:cs typeface="Calibri"/>
              </a:rPr>
              <a:t>NEW</a:t>
            </a:r>
            <a:r>
              <a:rPr lang="en-US">
                <a:cs typeface="Calibri"/>
              </a:rPr>
              <a:t> </a:t>
            </a:r>
            <a:r>
              <a:rPr lang="en-US">
                <a:latin typeface="Tw Cen MT"/>
              </a:rPr>
              <a:t>E1659</a:t>
            </a:r>
            <a:r>
              <a:rPr lang="en-US">
                <a:cs typeface="Calibri"/>
              </a:rPr>
              <a:t> </a:t>
            </a:r>
            <a:r>
              <a:rPr lang="en-US">
                <a:latin typeface="Tw Cen MT"/>
              </a:rPr>
              <a:t>TRUANCY-COMPLAINT-FILED-INDICATOR-CODE</a:t>
            </a:r>
            <a:endParaRPr lang="en-US">
              <a:cs typeface="Calibri"/>
            </a:endParaRPr>
          </a:p>
        </p:txBody>
      </p:sp>
    </p:spTree>
    <p:extLst>
      <p:ext uri="{BB962C8B-B14F-4D97-AF65-F5344CB8AC3E}">
        <p14:creationId xmlns:p14="http://schemas.microsoft.com/office/powerpoint/2010/main" val="146018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normAutofit/>
          </a:bodyPr>
          <a:lstStyle/>
          <a:p>
            <a:r>
              <a:rPr lang="en-US">
                <a:latin typeface="Tw Cen MT Condensed"/>
              </a:rPr>
              <a:t>HB 548 Truancy DATA ELEMENTS</a:t>
            </a:r>
            <a:endParaRPr lang="en-US"/>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11</a:t>
            </a:fld>
            <a:endParaRPr lang="en-US"/>
          </a:p>
        </p:txBody>
      </p:sp>
      <p:sp>
        <p:nvSpPr>
          <p:cNvPr id="11" name="Content Placeholder 10">
            <a:extLst>
              <a:ext uri="{FF2B5EF4-FFF2-40B4-BE49-F238E27FC236}">
                <a16:creationId xmlns:a16="http://schemas.microsoft.com/office/drawing/2014/main" id="{662F0548-32B4-47D5-AE11-F3DDC1E0AD4A}"/>
              </a:ext>
            </a:extLst>
          </p:cNvPr>
          <p:cNvSpPr>
            <a:spLocks noGrp="1"/>
          </p:cNvSpPr>
          <p:nvPr>
            <p:ph idx="1"/>
          </p:nvPr>
        </p:nvSpPr>
        <p:spPr>
          <a:xfrm>
            <a:off x="628650" y="1221971"/>
            <a:ext cx="8298534" cy="4954992"/>
          </a:xfrm>
        </p:spPr>
        <p:txBody>
          <a:bodyPr vert="horz" lIns="91440" tIns="45720" rIns="91440" bIns="45720" rtlCol="0" anchor="t">
            <a:normAutofit fontScale="70000" lnSpcReduction="20000"/>
          </a:bodyPr>
          <a:lstStyle/>
          <a:p>
            <a:r>
              <a:rPr lang="en-US" sz="3400" b="1"/>
              <a:t>CAMPUS-ID-OF-ENROLLMENT (E0782)</a:t>
            </a:r>
            <a:r>
              <a:rPr lang="en-US" sz="3400"/>
              <a:t> </a:t>
            </a:r>
          </a:p>
          <a:p>
            <a:pPr lvl="1"/>
            <a:r>
              <a:rPr lang="en-US" sz="2600"/>
              <a:t>For </a:t>
            </a:r>
            <a:r>
              <a:rPr lang="en-US" sz="2600" err="1"/>
              <a:t>StudentTruancyExtension</a:t>
            </a:r>
            <a:r>
              <a:rPr lang="en-US" sz="2600"/>
              <a:t>, the CAMPUS-ID-OF-ENROLLMENT is the campus at which the student was enrolled when the student met the threshold of 10 or more unexcused absences for a day or parts of a day. When calculating the number of unexcused absences, include absences that have accumulated at other campuses within the LEA.   </a:t>
            </a:r>
          </a:p>
          <a:p>
            <a:endParaRPr lang="en-US"/>
          </a:p>
          <a:p>
            <a:r>
              <a:rPr lang="en-US" sz="3400" b="1"/>
              <a:t>GRADE-LEVEL-CODE (E0017)</a:t>
            </a:r>
          </a:p>
          <a:p>
            <a:pPr lvl="1"/>
            <a:r>
              <a:rPr lang="en-US" sz="2600"/>
              <a:t>For </a:t>
            </a:r>
            <a:r>
              <a:rPr lang="en-US" sz="2600" err="1"/>
              <a:t>StudentTruancyExtension</a:t>
            </a:r>
            <a:r>
              <a:rPr lang="en-US" sz="2600"/>
              <a:t>, the GRADE-LEVEL-CODE indicates the grade level of the student at the time the student met the threshold of 10 or more unexcused absences for a day or parts of a day.   </a:t>
            </a:r>
          </a:p>
          <a:p>
            <a:endParaRPr lang="en-US"/>
          </a:p>
          <a:p>
            <a:r>
              <a:rPr lang="en-US" sz="3400" b="1"/>
              <a:t>EXCESSIVE-UNEXCUSED-ABSENCE-INDICATOR-CODE (E1657)</a:t>
            </a:r>
            <a:r>
              <a:rPr lang="en-US" sz="3400"/>
              <a:t> </a:t>
            </a:r>
          </a:p>
          <a:p>
            <a:pPr lvl="1"/>
            <a:r>
              <a:rPr lang="en-US" sz="2600"/>
              <a:t>Indicates a student who is required to attend school (age 6 to 18 years under TEC 25.086), but did not attend without excuse for 10 or more days or parts of days within a six month period of a school year.  An unexcused absence is defined as any absence that is not excused by state law or LEA local policy. A partial day is defined in accordance with LEA local policy.    </a:t>
            </a:r>
          </a:p>
          <a:p>
            <a:endParaRPr lang="en-US">
              <a:cs typeface="Calibri"/>
            </a:endParaRPr>
          </a:p>
        </p:txBody>
      </p:sp>
    </p:spTree>
    <p:extLst>
      <p:ext uri="{BB962C8B-B14F-4D97-AF65-F5344CB8AC3E}">
        <p14:creationId xmlns:p14="http://schemas.microsoft.com/office/powerpoint/2010/main" val="103842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normAutofit/>
          </a:bodyPr>
          <a:lstStyle/>
          <a:p>
            <a:r>
              <a:rPr lang="en-US" dirty="0">
                <a:latin typeface="Tw Cen MT Condensed"/>
              </a:rPr>
              <a:t>HB 548 Truancy DATA ELEMENTS CONT’d</a:t>
            </a:r>
            <a:endParaRPr lang="en-US" dirty="0"/>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12</a:t>
            </a:fld>
            <a:endParaRPr lang="en-US"/>
          </a:p>
        </p:txBody>
      </p:sp>
      <p:sp>
        <p:nvSpPr>
          <p:cNvPr id="11" name="Content Placeholder 10">
            <a:extLst>
              <a:ext uri="{FF2B5EF4-FFF2-40B4-BE49-F238E27FC236}">
                <a16:creationId xmlns:a16="http://schemas.microsoft.com/office/drawing/2014/main" id="{662F0548-32B4-47D5-AE11-F3DDC1E0AD4A}"/>
              </a:ext>
            </a:extLst>
          </p:cNvPr>
          <p:cNvSpPr>
            <a:spLocks noGrp="1"/>
          </p:cNvSpPr>
          <p:nvPr>
            <p:ph idx="1"/>
          </p:nvPr>
        </p:nvSpPr>
        <p:spPr>
          <a:xfrm>
            <a:off x="628650" y="1221971"/>
            <a:ext cx="7987450" cy="4954992"/>
          </a:xfrm>
        </p:spPr>
        <p:txBody>
          <a:bodyPr vert="horz" lIns="91440" tIns="45720" rIns="91440" bIns="45720" rtlCol="0" anchor="t">
            <a:normAutofit/>
          </a:bodyPr>
          <a:lstStyle/>
          <a:p>
            <a:r>
              <a:rPr lang="en-US" sz="2400" b="1"/>
              <a:t>TRUANCY-PREVENTION-MEASURE-INDICATOR-CODE (E1658)</a:t>
            </a:r>
            <a:r>
              <a:rPr lang="en-US" sz="2400"/>
              <a:t> </a:t>
            </a:r>
          </a:p>
          <a:p>
            <a:pPr lvl="1"/>
            <a:r>
              <a:rPr lang="en-US" sz="1800"/>
              <a:t>Indicates the LEA initiated a truancy prevention measure under TEC 25.0915 (a-4) for the student.</a:t>
            </a:r>
          </a:p>
          <a:p>
            <a:endParaRPr lang="en-US"/>
          </a:p>
          <a:p>
            <a:r>
              <a:rPr lang="en-US" sz="2400" b="1"/>
              <a:t>TRUANCY-COMPLAINT-FILED-INDICATOR-CODE (E1659)</a:t>
            </a:r>
            <a:r>
              <a:rPr lang="en-US" sz="2400"/>
              <a:t> </a:t>
            </a:r>
          </a:p>
          <a:p>
            <a:pPr lvl="1"/>
            <a:r>
              <a:rPr lang="en-US" sz="1800"/>
              <a:t>Indicates whether an attendance officer or other school official has filed a complaint against a student’s parent or legal guardian, under TEC 25.093. </a:t>
            </a:r>
          </a:p>
          <a:p>
            <a:pPr lvl="1"/>
            <a:endParaRPr lang="en-US">
              <a:cs typeface="Calibri"/>
            </a:endParaRPr>
          </a:p>
          <a:p>
            <a:endParaRPr lang="en-US">
              <a:cs typeface="Calibri"/>
            </a:endParaRPr>
          </a:p>
        </p:txBody>
      </p:sp>
    </p:spTree>
    <p:extLst>
      <p:ext uri="{BB962C8B-B14F-4D97-AF65-F5344CB8AC3E}">
        <p14:creationId xmlns:p14="http://schemas.microsoft.com/office/powerpoint/2010/main" val="2476890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REPORTING REQUIREMENTS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13</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8210550" cy="4954992"/>
          </a:xfrm>
        </p:spPr>
        <p:txBody>
          <a:bodyPr>
            <a:normAutofit/>
          </a:bodyPr>
          <a:lstStyle/>
          <a:p>
            <a:endParaRPr lang="en-US" dirty="0">
              <a:cs typeface="Calibri"/>
            </a:endParaRPr>
          </a:p>
          <a:p>
            <a:pPr marL="0" indent="0">
              <a:buNone/>
            </a:pPr>
            <a:r>
              <a:rPr lang="en-US" dirty="0">
                <a:cs typeface="Calibri"/>
              </a:rPr>
              <a:t>Only report the student the </a:t>
            </a:r>
            <a:r>
              <a:rPr lang="en-US" b="1" dirty="0">
                <a:cs typeface="Calibri"/>
              </a:rPr>
              <a:t>first</a:t>
            </a:r>
            <a:r>
              <a:rPr lang="en-US" dirty="0">
                <a:cs typeface="Calibri"/>
              </a:rPr>
              <a:t> time the student reaches the threshold of 10 or more unexcused absences for a day or parts of days.</a:t>
            </a:r>
          </a:p>
          <a:p>
            <a:pPr marL="0" indent="0">
              <a:buNone/>
            </a:pPr>
            <a:endParaRPr lang="en-US" dirty="0">
              <a:latin typeface="+mn-lt"/>
              <a:cs typeface="Calibri" panose="020F0502020204030204" pitchFamily="34" charset="0"/>
            </a:endParaRPr>
          </a:p>
        </p:txBody>
      </p:sp>
    </p:spTree>
    <p:extLst>
      <p:ext uri="{BB962C8B-B14F-4D97-AF65-F5344CB8AC3E}">
        <p14:creationId xmlns:p14="http://schemas.microsoft.com/office/powerpoint/2010/main" val="90326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CODE TABLES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14</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8210550" cy="4954992"/>
          </a:xfrm>
        </p:spPr>
        <p:txBody>
          <a:bodyPr>
            <a:normAutofit/>
          </a:bodyPr>
          <a:lstStyle/>
          <a:p>
            <a:r>
              <a:rPr lang="en-US">
                <a:latin typeface="+mn-lt"/>
                <a:cs typeface="Calibri" panose="020F0502020204030204" pitchFamily="34" charset="0"/>
              </a:rPr>
              <a:t>There are no new </a:t>
            </a:r>
            <a:r>
              <a:rPr lang="en-US" b="1">
                <a:latin typeface="+mn-lt"/>
                <a:cs typeface="Calibri" panose="020F0502020204030204" pitchFamily="34" charset="0"/>
              </a:rPr>
              <a:t>code tables </a:t>
            </a:r>
            <a:r>
              <a:rPr lang="en-US">
                <a:latin typeface="+mn-lt"/>
                <a:cs typeface="Calibri" panose="020F0502020204030204" pitchFamily="34" charset="0"/>
              </a:rPr>
              <a:t>being added for Truancy. Existing PEIMS code tables will be used.</a:t>
            </a:r>
          </a:p>
          <a:p>
            <a:pPr marL="0" indent="0">
              <a:buNone/>
            </a:pPr>
            <a:endParaRPr lang="en-US">
              <a:latin typeface="+mn-lt"/>
              <a:cs typeface="Calibri" panose="020F0502020204030204" pitchFamily="34" charset="0"/>
            </a:endParaRPr>
          </a:p>
        </p:txBody>
      </p:sp>
    </p:spTree>
    <p:extLst>
      <p:ext uri="{BB962C8B-B14F-4D97-AF65-F5344CB8AC3E}">
        <p14:creationId xmlns:p14="http://schemas.microsoft.com/office/powerpoint/2010/main" val="1104765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76262" y="2764782"/>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15</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PEIMS APPLICATION</a:t>
            </a:r>
          </a:p>
        </p:txBody>
      </p:sp>
      <p:sp>
        <p:nvSpPr>
          <p:cNvPr id="7" name="Rectangle 6"/>
          <p:cNvSpPr/>
          <p:nvPr/>
        </p:nvSpPr>
        <p:spPr>
          <a:xfrm>
            <a:off x="566738" y="504395"/>
            <a:ext cx="8001000" cy="5109091"/>
          </a:xfrm>
          <a:prstGeom prst="rect">
            <a:avLst/>
          </a:prstGeom>
          <a:noFill/>
        </p:spPr>
        <p:txBody>
          <a:bodyPr wrap="square" anchor="t">
            <a:spAutoFit/>
          </a:bodyPr>
          <a:lstStyle/>
          <a:p>
            <a:pPr>
              <a:spcBef>
                <a:spcPts val="600"/>
              </a:spcBef>
              <a:spcAft>
                <a:spcPts val="600"/>
              </a:spcAft>
            </a:pPr>
            <a:r>
              <a:rPr lang="en-US" sz="2600" b="1">
                <a:solidFill>
                  <a:sysClr val="windowText" lastClr="000000"/>
                </a:solidFill>
              </a:rPr>
              <a:t>TRUANCY (HB 548)</a:t>
            </a:r>
          </a:p>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Timeline</a:t>
            </a:r>
          </a:p>
          <a:p>
            <a:pPr marL="514350" indent="-514350">
              <a:spcBef>
                <a:spcPts val="600"/>
              </a:spcBef>
              <a:spcAft>
                <a:spcPts val="600"/>
              </a:spcAft>
              <a:buFont typeface="+mj-lt"/>
              <a:buAutoNum type="romanUcPeriod"/>
            </a:pPr>
            <a:r>
              <a:rPr lang="en-US" sz="2600" b="1">
                <a:solidFill>
                  <a:sysClr val="windowText" lastClr="000000"/>
                </a:solidFill>
              </a:rPr>
              <a:t>Data Collection</a:t>
            </a:r>
          </a:p>
          <a:p>
            <a:pPr marL="514350" indent="-514350">
              <a:spcBef>
                <a:spcPts val="600"/>
              </a:spcBef>
              <a:spcAft>
                <a:spcPts val="600"/>
              </a:spcAft>
              <a:buFont typeface="+mj-lt"/>
              <a:buAutoNum type="romanUcPeriod"/>
            </a:pPr>
            <a:r>
              <a:rPr lang="en-US" sz="2600" b="1">
                <a:solidFill>
                  <a:sysClr val="windowText" lastClr="000000"/>
                </a:solidFill>
              </a:rPr>
              <a:t>PEIMS Application</a:t>
            </a:r>
          </a:p>
          <a:p>
            <a:pPr>
              <a:spcBef>
                <a:spcPts val="600"/>
              </a:spcBef>
              <a:spcAft>
                <a:spcPts val="600"/>
              </a:spcAft>
            </a:pPr>
            <a:endParaRPr lang="en-US" sz="2600" b="1"/>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742994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PEIMS APPLICATION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16</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r>
              <a:rPr lang="en-US" err="1">
                <a:latin typeface="+mn-lt"/>
                <a:cs typeface="Calibri"/>
              </a:rPr>
              <a:t>StudentTruancyExtension</a:t>
            </a:r>
            <a:r>
              <a:rPr lang="en-US">
                <a:latin typeface="+mn-lt"/>
                <a:cs typeface="Calibri"/>
              </a:rPr>
              <a:t> will be added to the </a:t>
            </a:r>
            <a:r>
              <a:rPr lang="en-US" b="1">
                <a:latin typeface="+mn-lt"/>
                <a:cs typeface="Calibri"/>
              </a:rPr>
              <a:t>PEIMS</a:t>
            </a:r>
            <a:r>
              <a:rPr lang="en-US">
                <a:latin typeface="+mn-lt"/>
                <a:cs typeface="Calibri"/>
              </a:rPr>
              <a:t> </a:t>
            </a:r>
            <a:r>
              <a:rPr lang="en-US" b="1">
                <a:latin typeface="+mn-lt"/>
                <a:cs typeface="Calibri"/>
              </a:rPr>
              <a:t>Summer</a:t>
            </a:r>
            <a:r>
              <a:rPr lang="en-US">
                <a:latin typeface="+mn-lt"/>
                <a:cs typeface="Calibri"/>
              </a:rPr>
              <a:t> data submission.</a:t>
            </a:r>
          </a:p>
          <a:p>
            <a:endParaRPr lang="en-US">
              <a:latin typeface="+mn-lt"/>
              <a:cs typeface="Calibri"/>
            </a:endParaRPr>
          </a:p>
          <a:p>
            <a:r>
              <a:rPr lang="en-US">
                <a:latin typeface="Tw Cen MT"/>
              </a:rPr>
              <a:t>Data will be provided at the student level by campus, and grade level.</a:t>
            </a:r>
          </a:p>
          <a:p>
            <a:endParaRPr lang="en-US">
              <a:latin typeface="+mn-lt"/>
              <a:cs typeface="Calibri" panose="020F0502020204030204" pitchFamily="34" charset="0"/>
            </a:endParaRPr>
          </a:p>
          <a:p>
            <a:r>
              <a:rPr lang="en-US">
                <a:latin typeface="+mn-lt"/>
                <a:cs typeface="Calibri"/>
              </a:rPr>
              <a:t>No additional functionality is expected in the PEIMS application for Truancy. </a:t>
            </a:r>
            <a:endParaRPr lang="en-US">
              <a:cs typeface="Calibri"/>
            </a:endParaRPr>
          </a:p>
        </p:txBody>
      </p:sp>
    </p:spTree>
    <p:extLst>
      <p:ext uri="{BB962C8B-B14F-4D97-AF65-F5344CB8AC3E}">
        <p14:creationId xmlns:p14="http://schemas.microsoft.com/office/powerpoint/2010/main" val="3769390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latin typeface="Tw Cen MT Condensed"/>
              </a:rPr>
              <a:t>Validation rules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17</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32333" y="1114603"/>
            <a:ext cx="8879334" cy="4954992"/>
          </a:xfrm>
        </p:spPr>
        <p:txBody>
          <a:bodyPr vert="horz" lIns="91440" tIns="45720" rIns="91440" bIns="45720" rtlCol="0" anchor="t">
            <a:normAutofit/>
          </a:bodyPr>
          <a:lstStyle/>
          <a:p>
            <a:pPr marL="0" indent="0">
              <a:buNone/>
            </a:pPr>
            <a:r>
              <a:rPr lang="en-US" b="1" dirty="0">
                <a:latin typeface="Tw Cen MT"/>
                <a:ea typeface="Calibri" panose="020F0502020204030204" pitchFamily="34" charset="0"/>
                <a:cs typeface="Calibri"/>
              </a:rPr>
              <a:t>New Business Validation Rules:</a:t>
            </a:r>
            <a:endParaRPr lang="en-US" b="1" dirty="0"/>
          </a:p>
          <a:p>
            <a:pPr marL="0" indent="0">
              <a:buNone/>
            </a:pPr>
            <a:endParaRPr lang="en-US" dirty="0">
              <a:latin typeface="Tw Cen MT"/>
              <a:ea typeface="Calibri" panose="020F0502020204030204" pitchFamily="34" charset="0"/>
              <a:cs typeface="Calibri" panose="020F0502020204030204" pitchFamily="34" charset="0"/>
            </a:endParaRPr>
          </a:p>
          <a:p>
            <a:pPr lvl="1" indent="-457200"/>
            <a:endParaRPr lang="en-US" dirty="0">
              <a:latin typeface="Tw Cen MT"/>
              <a:ea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96E335A-8443-40F9-ABBD-835B9F95A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8" y="1463522"/>
            <a:ext cx="8945679" cy="1593108"/>
          </a:xfrm>
          <a:prstGeom prst="rect">
            <a:avLst/>
          </a:prstGeom>
        </p:spPr>
      </p:pic>
      <p:pic>
        <p:nvPicPr>
          <p:cNvPr id="6" name="Picture 5">
            <a:extLst>
              <a:ext uri="{FF2B5EF4-FFF2-40B4-BE49-F238E27FC236}">
                <a16:creationId xmlns:a16="http://schemas.microsoft.com/office/drawing/2014/main" id="{0D54CF41-EA20-4918-993C-F2106BF59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8" y="3801371"/>
            <a:ext cx="9012024" cy="1825890"/>
          </a:xfrm>
          <a:prstGeom prst="rect">
            <a:avLst/>
          </a:prstGeom>
        </p:spPr>
      </p:pic>
    </p:spTree>
    <p:extLst>
      <p:ext uri="{BB962C8B-B14F-4D97-AF65-F5344CB8AC3E}">
        <p14:creationId xmlns:p14="http://schemas.microsoft.com/office/powerpoint/2010/main" val="492602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latin typeface="Tw Cen MT Condensed"/>
              </a:rPr>
              <a:t>Validation rules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18</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32333" y="1114603"/>
            <a:ext cx="8879334" cy="5192293"/>
          </a:xfrm>
        </p:spPr>
        <p:txBody>
          <a:bodyPr vert="horz" lIns="91440" tIns="45720" rIns="91440" bIns="45720" rtlCol="0" anchor="t">
            <a:normAutofit/>
          </a:bodyPr>
          <a:lstStyle/>
          <a:p>
            <a:pPr marL="0" indent="0">
              <a:buNone/>
            </a:pPr>
            <a:r>
              <a:rPr lang="en-US" b="1" dirty="0">
                <a:latin typeface="Tw Cen MT"/>
                <a:ea typeface="Calibri" panose="020F0502020204030204" pitchFamily="34" charset="0"/>
                <a:cs typeface="Calibri"/>
              </a:rPr>
              <a:t>New Field Validation Rules:</a:t>
            </a:r>
            <a:endParaRPr lang="en-US" b="1" dirty="0"/>
          </a:p>
          <a:p>
            <a:pPr marL="0" indent="0">
              <a:buNone/>
            </a:pPr>
            <a:endParaRPr lang="en-US" dirty="0">
              <a:latin typeface="Tw Cen MT"/>
              <a:ea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7F022AE-F7F4-450C-AEC8-3FA16E691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32" y="1722292"/>
            <a:ext cx="8879335" cy="1988457"/>
          </a:xfrm>
          <a:prstGeom prst="rect">
            <a:avLst/>
          </a:prstGeom>
        </p:spPr>
      </p:pic>
      <p:pic>
        <p:nvPicPr>
          <p:cNvPr id="6" name="Picture 5">
            <a:extLst>
              <a:ext uri="{FF2B5EF4-FFF2-40B4-BE49-F238E27FC236}">
                <a16:creationId xmlns:a16="http://schemas.microsoft.com/office/drawing/2014/main" id="{B9BEFFD1-DA23-4E06-B720-869B49F89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7" y="4072301"/>
            <a:ext cx="8908780" cy="2466618"/>
          </a:xfrm>
          <a:prstGeom prst="rect">
            <a:avLst/>
          </a:prstGeom>
        </p:spPr>
      </p:pic>
    </p:spTree>
    <p:extLst>
      <p:ext uri="{BB962C8B-B14F-4D97-AF65-F5344CB8AC3E}">
        <p14:creationId xmlns:p14="http://schemas.microsoft.com/office/powerpoint/2010/main" val="1506105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reports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19</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dirty="0"/>
              <a:t>There will be a new report at the LEA and Campus level that will provide data for those students who are indicated as having Excessive Unexcused Absences, Truancy Prevention Measures, and/or a Truancy Complaint Filed.  </a:t>
            </a:r>
          </a:p>
          <a:p>
            <a:pPr marL="0" indent="0">
              <a:buNone/>
            </a:pPr>
            <a:endParaRPr lang="en-US" dirty="0"/>
          </a:p>
          <a:p>
            <a:pPr marL="0" indent="0">
              <a:buNone/>
            </a:pPr>
            <a:r>
              <a:rPr lang="en-US" dirty="0"/>
              <a:t>The report will include the following information: </a:t>
            </a:r>
          </a:p>
          <a:p>
            <a:pPr lvl="1"/>
            <a:r>
              <a:rPr lang="en-US" dirty="0"/>
              <a:t>Student Name</a:t>
            </a:r>
          </a:p>
          <a:p>
            <a:pPr lvl="1"/>
            <a:r>
              <a:rPr lang="en-US" dirty="0"/>
              <a:t>Unique ID</a:t>
            </a:r>
          </a:p>
          <a:p>
            <a:pPr lvl="1"/>
            <a:r>
              <a:rPr lang="en-US" dirty="0"/>
              <a:t>Local ID</a:t>
            </a:r>
          </a:p>
          <a:p>
            <a:pPr lvl="1"/>
            <a:r>
              <a:rPr lang="en-US" dirty="0"/>
              <a:t>Student ID</a:t>
            </a:r>
          </a:p>
          <a:p>
            <a:pPr lvl="1"/>
            <a:r>
              <a:rPr lang="en-US" dirty="0"/>
              <a:t>Campus ID of Enrollment</a:t>
            </a:r>
          </a:p>
          <a:p>
            <a:pPr lvl="1"/>
            <a:r>
              <a:rPr lang="en-US" dirty="0"/>
              <a:t>Grade Level</a:t>
            </a:r>
          </a:p>
          <a:p>
            <a:pPr lvl="1"/>
            <a:r>
              <a:rPr lang="en-US" dirty="0"/>
              <a:t>Excessive Unexcused Absence Indicator Code</a:t>
            </a:r>
          </a:p>
          <a:p>
            <a:pPr lvl="1"/>
            <a:r>
              <a:rPr lang="en-US" dirty="0"/>
              <a:t>Truancy Prevention Measure Indicator Code</a:t>
            </a:r>
          </a:p>
          <a:p>
            <a:pPr lvl="1"/>
            <a:r>
              <a:rPr lang="en-US" dirty="0"/>
              <a:t>Truancy Complaint Filed Indicator Code</a:t>
            </a:r>
          </a:p>
        </p:txBody>
      </p:sp>
    </p:spTree>
    <p:extLst>
      <p:ext uri="{BB962C8B-B14F-4D97-AF65-F5344CB8AC3E}">
        <p14:creationId xmlns:p14="http://schemas.microsoft.com/office/powerpoint/2010/main" val="178053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a:p>
        </p:txBody>
      </p:sp>
      <p:sp>
        <p:nvSpPr>
          <p:cNvPr id="7" name="Rectangle 6"/>
          <p:cNvSpPr/>
          <p:nvPr/>
        </p:nvSpPr>
        <p:spPr>
          <a:xfrm>
            <a:off x="628650" y="284826"/>
            <a:ext cx="7886700" cy="5047536"/>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PEIMS DATA COLLECTIONS</a:t>
            </a:r>
          </a:p>
          <a:p>
            <a:pPr marL="914400" lvl="1" indent="-457200" fontAlgn="base">
              <a:spcBef>
                <a:spcPts val="0"/>
              </a:spcBef>
              <a:spcAft>
                <a:spcPts val="600"/>
              </a:spcAft>
              <a:buAutoNum type="romanUcPeriod"/>
            </a:pPr>
            <a:r>
              <a:rPr lang="en-US" sz="2000" dirty="0">
                <a:latin typeface="Calibri"/>
                <a:cs typeface="Arial"/>
              </a:rPr>
              <a:t>Truancy (HB 548)</a:t>
            </a:r>
          </a:p>
          <a:p>
            <a:pPr marL="914400" lvl="1" indent="-457200">
              <a:spcAft>
                <a:spcPts val="600"/>
              </a:spcAft>
              <a:buAutoNum type="romanUcPeriod"/>
            </a:pPr>
            <a:r>
              <a:rPr lang="en-US" sz="2000" dirty="0">
                <a:latin typeface="Calibri"/>
                <a:cs typeface="Arial"/>
              </a:rPr>
              <a:t>Additional Days (HB 3)</a:t>
            </a:r>
          </a:p>
          <a:p>
            <a:pPr marL="914400" lvl="1" indent="-457200">
              <a:spcAft>
                <a:spcPts val="600"/>
              </a:spcAft>
              <a:buAutoNum type="romanUcPeriod"/>
            </a:pPr>
            <a:r>
              <a:rPr lang="en-US" sz="2000" dirty="0">
                <a:latin typeface="Calibri"/>
                <a:cs typeface="Arial"/>
              </a:rPr>
              <a:t>Expanded Learning Opportunity</a:t>
            </a:r>
          </a:p>
          <a:p>
            <a:pPr marL="914400" lvl="1" indent="-457200">
              <a:spcAft>
                <a:spcPts val="600"/>
              </a:spcAft>
              <a:buAutoNum type="romanUcPeriod"/>
            </a:pPr>
            <a:r>
              <a:rPr lang="en-US" sz="2000" dirty="0">
                <a:latin typeface="Calibri"/>
                <a:cs typeface="Arial"/>
              </a:rPr>
              <a:t>CTE Auto-Calculation</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agenda</a:t>
            </a:r>
          </a:p>
        </p:txBody>
      </p:sp>
    </p:spTree>
    <p:extLst>
      <p:ext uri="{BB962C8B-B14F-4D97-AF65-F5344CB8AC3E}">
        <p14:creationId xmlns:p14="http://schemas.microsoft.com/office/powerpoint/2010/main" val="2636650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1175160"/>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20</a:t>
            </a:fld>
            <a:endParaRPr lang="en-US"/>
          </a:p>
        </p:txBody>
      </p:sp>
      <p:sp>
        <p:nvSpPr>
          <p:cNvPr id="7" name="Rectangle 6"/>
          <p:cNvSpPr/>
          <p:nvPr/>
        </p:nvSpPr>
        <p:spPr>
          <a:xfrm>
            <a:off x="628650" y="284826"/>
            <a:ext cx="7886700" cy="5047536"/>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PEIMS DATA COLLECTIONS</a:t>
            </a:r>
          </a:p>
          <a:p>
            <a:pPr marL="1028700" lvl="1" indent="-571500" fontAlgn="base">
              <a:spcBef>
                <a:spcPts val="0"/>
              </a:spcBef>
              <a:spcAft>
                <a:spcPts val="600"/>
              </a:spcAft>
              <a:buFont typeface="+mj-lt"/>
              <a:buAutoNum type="romanLcPeriod"/>
            </a:pPr>
            <a:r>
              <a:rPr lang="en-US" sz="2000" dirty="0">
                <a:latin typeface="Calibri"/>
                <a:cs typeface="Arial"/>
              </a:rPr>
              <a:t>Truancy (HB 548)</a:t>
            </a:r>
          </a:p>
          <a:p>
            <a:pPr marL="1028700" lvl="1" indent="-571500">
              <a:spcAft>
                <a:spcPts val="600"/>
              </a:spcAft>
              <a:buAutoNum type="romanLcPeriod"/>
            </a:pPr>
            <a:r>
              <a:rPr lang="en-US" sz="2000" dirty="0">
                <a:latin typeface="Calibri"/>
                <a:cs typeface="Arial"/>
              </a:rPr>
              <a:t>Additional Days (HB 3)</a:t>
            </a:r>
          </a:p>
          <a:p>
            <a:pPr marL="1028700" lvl="1" indent="-571500">
              <a:spcAft>
                <a:spcPts val="600"/>
              </a:spcAft>
              <a:buFontTx/>
              <a:buAutoNum type="romanLcPeriod"/>
            </a:pPr>
            <a:r>
              <a:rPr lang="en-US" sz="2000" dirty="0">
                <a:latin typeface="Calibri"/>
                <a:cs typeface="Arial"/>
              </a:rPr>
              <a:t>Expanded Learning Opportunity</a:t>
            </a:r>
          </a:p>
          <a:p>
            <a:pPr marL="1028700" lvl="1" indent="-571500">
              <a:spcAft>
                <a:spcPts val="600"/>
              </a:spcAft>
              <a:buFontTx/>
              <a:buAutoNum type="romanLcPeriod"/>
            </a:pPr>
            <a:r>
              <a:rPr lang="en-US" sz="2000" dirty="0">
                <a:latin typeface="Calibri"/>
                <a:cs typeface="Arial"/>
              </a:rPr>
              <a:t>CTE Auto-Calculation</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Additional Days (HB 3)</a:t>
            </a:r>
          </a:p>
        </p:txBody>
      </p:sp>
    </p:spTree>
    <p:extLst>
      <p:ext uri="{BB962C8B-B14F-4D97-AF65-F5344CB8AC3E}">
        <p14:creationId xmlns:p14="http://schemas.microsoft.com/office/powerpoint/2010/main" val="3901728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1136291"/>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21</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background</a:t>
            </a:r>
          </a:p>
        </p:txBody>
      </p:sp>
      <p:sp>
        <p:nvSpPr>
          <p:cNvPr id="7" name="Rectangle 6"/>
          <p:cNvSpPr/>
          <p:nvPr/>
        </p:nvSpPr>
        <p:spPr>
          <a:xfrm>
            <a:off x="566738" y="504395"/>
            <a:ext cx="8001000" cy="5139869"/>
          </a:xfrm>
          <a:prstGeom prst="rect">
            <a:avLst/>
          </a:prstGeom>
          <a:noFill/>
        </p:spPr>
        <p:txBody>
          <a:bodyPr wrap="square" anchor="t">
            <a:spAutoFit/>
          </a:bodyPr>
          <a:lstStyle/>
          <a:p>
            <a:pPr>
              <a:spcBef>
                <a:spcPts val="600"/>
              </a:spcBef>
              <a:spcAft>
                <a:spcPts val="600"/>
              </a:spcAft>
            </a:pPr>
            <a:r>
              <a:rPr lang="en-US" sz="2800" b="1"/>
              <a:t>Additional Days (HB 3)</a:t>
            </a:r>
            <a:endParaRPr lang="en-US" sz="2600" b="1">
              <a:solidFill>
                <a:sysClr val="windowText" lastClr="000000"/>
              </a:solidFill>
            </a:endParaRPr>
          </a:p>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Timeline</a:t>
            </a:r>
          </a:p>
          <a:p>
            <a:pPr marL="514350" indent="-514350">
              <a:spcBef>
                <a:spcPts val="600"/>
              </a:spcBef>
              <a:spcAft>
                <a:spcPts val="600"/>
              </a:spcAft>
              <a:buFont typeface="+mj-lt"/>
              <a:buAutoNum type="romanUcPeriod"/>
            </a:pPr>
            <a:r>
              <a:rPr lang="en-US" sz="2600" b="1">
                <a:solidFill>
                  <a:sysClr val="windowText" lastClr="000000"/>
                </a:solidFill>
              </a:rPr>
              <a:t>Data Collection</a:t>
            </a:r>
          </a:p>
          <a:p>
            <a:pPr marL="514350" indent="-514350">
              <a:spcBef>
                <a:spcPts val="600"/>
              </a:spcBef>
              <a:spcAft>
                <a:spcPts val="600"/>
              </a:spcAft>
              <a:buFont typeface="+mj-lt"/>
              <a:buAutoNum type="romanUcPeriod"/>
            </a:pPr>
            <a:r>
              <a:rPr lang="en-US" sz="2600" b="1">
                <a:solidFill>
                  <a:sysClr val="windowText" lastClr="000000"/>
                </a:solidFill>
              </a:rPr>
              <a:t>PEIMS Application</a:t>
            </a:r>
          </a:p>
          <a:p>
            <a:pPr>
              <a:spcBef>
                <a:spcPts val="600"/>
              </a:spcBef>
              <a:spcAft>
                <a:spcPts val="600"/>
              </a:spcAft>
            </a:pPr>
            <a:endParaRPr lang="en-US" sz="2600" b="1"/>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512807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Background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22</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92500" lnSpcReduction="20000"/>
          </a:bodyPr>
          <a:lstStyle/>
          <a:p>
            <a:r>
              <a:rPr lang="en-US" dirty="0"/>
              <a:t>From the 2019 legislative session, Section  1.014 of House Bill (HB) 3 requires the commissioner to adjust the average daily attendance of a school district or open-enrollment charter school under Section 48.005 that offers </a:t>
            </a:r>
            <a:r>
              <a:rPr lang="en-US" b="1" dirty="0"/>
              <a:t>up to an additional 30 days of half-day instruction for students enrolled in prekindergarten through fifth grade</a:t>
            </a:r>
            <a:r>
              <a:rPr lang="en-US" dirty="0"/>
              <a:t>. This will be done by increasing the average daily attendance of the qualifying district or school by the amount that results from the quotient of the sum of attendance by students for each of the 30 additional instructional days of half-day instruction that are provided divided by 180.</a:t>
            </a:r>
          </a:p>
          <a:p>
            <a:pPr marL="457200" lvl="1" indent="0">
              <a:buNone/>
            </a:pPr>
            <a:endParaRPr lang="en-US" dirty="0">
              <a:cs typeface="Calibri" panose="020F0502020204030204" pitchFamily="34" charset="0"/>
            </a:endParaRPr>
          </a:p>
          <a:p>
            <a:r>
              <a:rPr lang="en-US" dirty="0">
                <a:cs typeface="Calibri" panose="020F0502020204030204" pitchFamily="34" charset="0"/>
              </a:rPr>
              <a:t>In addition to three (3) new data elements, regular attendance and staff data will also be </a:t>
            </a:r>
            <a:r>
              <a:rPr lang="en-US" b="1" dirty="0">
                <a:cs typeface="Calibri" panose="020F0502020204030204" pitchFamily="34" charset="0"/>
              </a:rPr>
              <a:t>included in the PEIMS Extended Year submission</a:t>
            </a:r>
            <a:r>
              <a:rPr lang="en-US" dirty="0">
                <a:cs typeface="Calibri" panose="020F0502020204030204" pitchFamily="34" charset="0"/>
              </a:rPr>
              <a:t>.</a:t>
            </a:r>
          </a:p>
        </p:txBody>
      </p:sp>
    </p:spTree>
    <p:extLst>
      <p:ext uri="{BB962C8B-B14F-4D97-AF65-F5344CB8AC3E}">
        <p14:creationId xmlns:p14="http://schemas.microsoft.com/office/powerpoint/2010/main" val="3032111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FE70-8BAE-46E5-A0E8-43F6C2DBAE92}"/>
              </a:ext>
            </a:extLst>
          </p:cNvPr>
          <p:cNvSpPr>
            <a:spLocks noGrp="1"/>
          </p:cNvSpPr>
          <p:nvPr>
            <p:ph type="title"/>
          </p:nvPr>
        </p:nvSpPr>
        <p:spPr/>
        <p:txBody>
          <a:bodyPr/>
          <a:lstStyle/>
          <a:p>
            <a:r>
              <a:rPr lang="en-US"/>
              <a:t>Additional Days Program area</a:t>
            </a:r>
          </a:p>
        </p:txBody>
      </p:sp>
      <p:sp>
        <p:nvSpPr>
          <p:cNvPr id="3" name="Content Placeholder 2">
            <a:extLst>
              <a:ext uri="{FF2B5EF4-FFF2-40B4-BE49-F238E27FC236}">
                <a16:creationId xmlns:a16="http://schemas.microsoft.com/office/drawing/2014/main" id="{B586F3BA-20DE-4A3F-AB4E-B9DED8150A46}"/>
              </a:ext>
            </a:extLst>
          </p:cNvPr>
          <p:cNvSpPr>
            <a:spLocks noGrp="1"/>
          </p:cNvSpPr>
          <p:nvPr>
            <p:ph idx="1"/>
          </p:nvPr>
        </p:nvSpPr>
        <p:spPr/>
        <p:txBody>
          <a:bodyPr/>
          <a:lstStyle/>
          <a:p>
            <a:pPr marL="0" indent="0">
              <a:buNone/>
            </a:pPr>
            <a:r>
              <a:rPr lang="en-US" b="1" dirty="0">
                <a:cs typeface="Calibri" panose="020F0502020204030204" pitchFamily="34" charset="0"/>
              </a:rPr>
              <a:t>Office of School Programs</a:t>
            </a:r>
          </a:p>
          <a:p>
            <a:pPr fontAlgn="t"/>
            <a:endParaRPr lang="en-US" b="1" dirty="0"/>
          </a:p>
          <a:p>
            <a:pPr marL="0" indent="0" algn="ctr" fontAlgn="t">
              <a:buNone/>
            </a:pPr>
            <a:r>
              <a:rPr lang="en-US" b="1" dirty="0"/>
              <a:t>Brian Doran  </a:t>
            </a:r>
            <a:r>
              <a:rPr lang="en-US" dirty="0"/>
              <a:t>Manager of Strategy &amp; Operations</a:t>
            </a:r>
          </a:p>
          <a:p>
            <a:endParaRPr lang="en-US" dirty="0"/>
          </a:p>
        </p:txBody>
      </p:sp>
      <p:sp>
        <p:nvSpPr>
          <p:cNvPr id="4" name="Slide Number Placeholder 3">
            <a:extLst>
              <a:ext uri="{FF2B5EF4-FFF2-40B4-BE49-F238E27FC236}">
                <a16:creationId xmlns:a16="http://schemas.microsoft.com/office/drawing/2014/main" id="{AE9C2AEE-06F5-4F6B-8024-A3FFF60F1C81}"/>
              </a:ext>
            </a:extLst>
          </p:cNvPr>
          <p:cNvSpPr>
            <a:spLocks noGrp="1"/>
          </p:cNvSpPr>
          <p:nvPr>
            <p:ph type="sldNum" sz="quarter" idx="12"/>
          </p:nvPr>
        </p:nvSpPr>
        <p:spPr/>
        <p:txBody>
          <a:bodyPr/>
          <a:lstStyle/>
          <a:p>
            <a:fld id="{25037DA4-2335-4A87-8586-64B2BAB08211}" type="slidenum">
              <a:rPr lang="en-US" smtClean="0"/>
              <a:pPr/>
              <a:t>23</a:t>
            </a:fld>
            <a:endParaRPr lang="en-US"/>
          </a:p>
        </p:txBody>
      </p:sp>
    </p:spTree>
    <p:extLst>
      <p:ext uri="{BB962C8B-B14F-4D97-AF65-F5344CB8AC3E}">
        <p14:creationId xmlns:p14="http://schemas.microsoft.com/office/powerpoint/2010/main" val="2944319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1711326"/>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24</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TIMELINE</a:t>
            </a:r>
          </a:p>
        </p:txBody>
      </p:sp>
      <p:sp>
        <p:nvSpPr>
          <p:cNvPr id="7" name="Rectangle 6"/>
          <p:cNvSpPr/>
          <p:nvPr/>
        </p:nvSpPr>
        <p:spPr>
          <a:xfrm>
            <a:off x="566738" y="504395"/>
            <a:ext cx="8001000" cy="5139869"/>
          </a:xfrm>
          <a:prstGeom prst="rect">
            <a:avLst/>
          </a:prstGeom>
          <a:noFill/>
        </p:spPr>
        <p:txBody>
          <a:bodyPr wrap="square" anchor="t">
            <a:spAutoFit/>
          </a:bodyPr>
          <a:lstStyle/>
          <a:p>
            <a:pPr>
              <a:spcBef>
                <a:spcPts val="600"/>
              </a:spcBef>
              <a:spcAft>
                <a:spcPts val="600"/>
              </a:spcAft>
            </a:pPr>
            <a:r>
              <a:rPr lang="en-US" sz="2800" b="1"/>
              <a:t>Additional Days (HB 3)</a:t>
            </a:r>
            <a:endParaRPr lang="en-US" sz="2600" b="1">
              <a:solidFill>
                <a:sysClr val="windowText" lastClr="000000"/>
              </a:solidFill>
            </a:endParaRPr>
          </a:p>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Timeline</a:t>
            </a:r>
          </a:p>
          <a:p>
            <a:pPr marL="514350" indent="-514350">
              <a:spcBef>
                <a:spcPts val="600"/>
              </a:spcBef>
              <a:spcAft>
                <a:spcPts val="600"/>
              </a:spcAft>
              <a:buFont typeface="+mj-lt"/>
              <a:buAutoNum type="romanUcPeriod"/>
            </a:pPr>
            <a:r>
              <a:rPr lang="en-US" sz="2600" b="1">
                <a:solidFill>
                  <a:sysClr val="windowText" lastClr="000000"/>
                </a:solidFill>
              </a:rPr>
              <a:t>Data Collection</a:t>
            </a:r>
          </a:p>
          <a:p>
            <a:pPr marL="514350" indent="-514350">
              <a:spcBef>
                <a:spcPts val="600"/>
              </a:spcBef>
              <a:spcAft>
                <a:spcPts val="600"/>
              </a:spcAft>
              <a:buFont typeface="+mj-lt"/>
              <a:buAutoNum type="romanUcPeriod"/>
            </a:pPr>
            <a:r>
              <a:rPr lang="en-US" sz="2600" b="1">
                <a:solidFill>
                  <a:sysClr val="windowText" lastClr="000000"/>
                </a:solidFill>
              </a:rPr>
              <a:t>PEIMS Application</a:t>
            </a:r>
          </a:p>
          <a:p>
            <a:pPr>
              <a:spcBef>
                <a:spcPts val="600"/>
              </a:spcBef>
              <a:spcAft>
                <a:spcPts val="600"/>
              </a:spcAft>
            </a:pPr>
            <a:endParaRPr lang="en-US" sz="2600" b="1"/>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421368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FE3F-9A0B-4A28-A3C2-38A5EF01DBFD}"/>
              </a:ext>
            </a:extLst>
          </p:cNvPr>
          <p:cNvSpPr>
            <a:spLocks noGrp="1"/>
          </p:cNvSpPr>
          <p:nvPr>
            <p:ph type="title"/>
          </p:nvPr>
        </p:nvSpPr>
        <p:spPr/>
        <p:txBody>
          <a:bodyPr/>
          <a:lstStyle/>
          <a:p>
            <a:r>
              <a:rPr lang="en-US"/>
              <a:t>Timeline</a:t>
            </a:r>
          </a:p>
        </p:txBody>
      </p:sp>
      <p:sp>
        <p:nvSpPr>
          <p:cNvPr id="4" name="Slide Number Placeholder 3">
            <a:extLst>
              <a:ext uri="{FF2B5EF4-FFF2-40B4-BE49-F238E27FC236}">
                <a16:creationId xmlns:a16="http://schemas.microsoft.com/office/drawing/2014/main" id="{B4E7D639-1154-4763-AED1-A6A2A2CEF9CE}"/>
              </a:ext>
            </a:extLst>
          </p:cNvPr>
          <p:cNvSpPr>
            <a:spLocks noGrp="1"/>
          </p:cNvSpPr>
          <p:nvPr>
            <p:ph type="sldNum" sz="quarter" idx="12"/>
          </p:nvPr>
        </p:nvSpPr>
        <p:spPr/>
        <p:txBody>
          <a:bodyPr/>
          <a:lstStyle/>
          <a:p>
            <a:fld id="{25037DA4-2335-4A87-8586-64B2BAB08211}" type="slidenum">
              <a:rPr lang="en-US" smtClean="0"/>
              <a:pPr/>
              <a:t>25</a:t>
            </a:fld>
            <a:endParaRPr lang="en-US"/>
          </a:p>
        </p:txBody>
      </p:sp>
      <p:graphicFrame>
        <p:nvGraphicFramePr>
          <p:cNvPr id="6" name="Table 2">
            <a:extLst>
              <a:ext uri="{FF2B5EF4-FFF2-40B4-BE49-F238E27FC236}">
                <a16:creationId xmlns:a16="http://schemas.microsoft.com/office/drawing/2014/main" id="{B53D0C86-1577-4E09-918A-163BA3752744}"/>
              </a:ext>
            </a:extLst>
          </p:cNvPr>
          <p:cNvGraphicFramePr>
            <a:graphicFrameLocks noGrp="1"/>
          </p:cNvGraphicFramePr>
          <p:nvPr>
            <p:extLst>
              <p:ext uri="{D42A27DB-BD31-4B8C-83A1-F6EECF244321}">
                <p14:modId xmlns:p14="http://schemas.microsoft.com/office/powerpoint/2010/main" val="1400954471"/>
              </p:ext>
            </p:extLst>
          </p:nvPr>
        </p:nvGraphicFramePr>
        <p:xfrm>
          <a:off x="373224" y="1024000"/>
          <a:ext cx="8191500" cy="5350934"/>
        </p:xfrm>
        <a:graphic>
          <a:graphicData uri="http://schemas.openxmlformats.org/drawingml/2006/table">
            <a:tbl>
              <a:tblPr firstRow="1" bandRow="1">
                <a:tableStyleId>{93296810-A885-4BE3-A3E7-6D5BEEA58F35}</a:tableStyleId>
              </a:tblPr>
              <a:tblGrid>
                <a:gridCol w="5324475">
                  <a:extLst>
                    <a:ext uri="{9D8B030D-6E8A-4147-A177-3AD203B41FA5}">
                      <a16:colId xmlns:a16="http://schemas.microsoft.com/office/drawing/2014/main" val="2173082847"/>
                    </a:ext>
                  </a:extLst>
                </a:gridCol>
                <a:gridCol w="2867025">
                  <a:extLst>
                    <a:ext uri="{9D8B030D-6E8A-4147-A177-3AD203B41FA5}">
                      <a16:colId xmlns:a16="http://schemas.microsoft.com/office/drawing/2014/main" val="685607405"/>
                    </a:ext>
                  </a:extLst>
                </a:gridCol>
              </a:tblGrid>
              <a:tr h="618067">
                <a:tc gridSpan="2">
                  <a:txBody>
                    <a:bodyPr/>
                    <a:lstStyle/>
                    <a:p>
                      <a:r>
                        <a:rPr lang="en-US" sz="2400"/>
                        <a:t>PEIMS</a:t>
                      </a:r>
                    </a:p>
                  </a:txBody>
                  <a:tcPr/>
                </a:tc>
                <a:tc hMerge="1">
                  <a:txBody>
                    <a:bodyPr/>
                    <a:lstStyle/>
                    <a:p>
                      <a:endParaRPr lang="en-US"/>
                    </a:p>
                  </a:txBody>
                  <a:tcPr/>
                </a:tc>
                <a:extLst>
                  <a:ext uri="{0D108BD9-81ED-4DB2-BD59-A6C34878D82A}">
                    <a16:rowId xmlns:a16="http://schemas.microsoft.com/office/drawing/2014/main" val="1284838274"/>
                  </a:ext>
                </a:extLst>
              </a:tr>
              <a:tr h="618067">
                <a:tc>
                  <a:txBody>
                    <a:bodyPr/>
                    <a:lstStyle/>
                    <a:p>
                      <a:r>
                        <a:rPr lang="en-US" sz="2400"/>
                        <a:t>TSDS PEIMS ready to load data to eDM</a:t>
                      </a:r>
                    </a:p>
                  </a:txBody>
                  <a:tcPr/>
                </a:tc>
                <a:tc>
                  <a:txBody>
                    <a:bodyPr/>
                    <a:lstStyle/>
                    <a:p>
                      <a:r>
                        <a:rPr lang="en-US" sz="2400" b="1"/>
                        <a:t>August 3, 2020</a:t>
                      </a:r>
                    </a:p>
                  </a:txBody>
                  <a:tcPr/>
                </a:tc>
                <a:extLst>
                  <a:ext uri="{0D108BD9-81ED-4DB2-BD59-A6C34878D82A}">
                    <a16:rowId xmlns:a16="http://schemas.microsoft.com/office/drawing/2014/main" val="3346017213"/>
                  </a:ext>
                </a:extLst>
              </a:tr>
              <a:tr h="822960">
                <a:tc>
                  <a:txBody>
                    <a:bodyPr/>
                    <a:lstStyle/>
                    <a:p>
                      <a:r>
                        <a:rPr lang="en-US" sz="2400"/>
                        <a:t>Extended Year submission ready for users to promote data</a:t>
                      </a:r>
                    </a:p>
                  </a:txBody>
                  <a:tcPr/>
                </a:tc>
                <a:tc>
                  <a:txBody>
                    <a:bodyPr/>
                    <a:lstStyle/>
                    <a:p>
                      <a:r>
                        <a:rPr lang="en-US" sz="2400" b="1" dirty="0"/>
                        <a:t>March 22, 2021</a:t>
                      </a:r>
                    </a:p>
                  </a:txBody>
                  <a:tcPr/>
                </a:tc>
                <a:extLst>
                  <a:ext uri="{0D108BD9-81ED-4DB2-BD59-A6C34878D82A}">
                    <a16:rowId xmlns:a16="http://schemas.microsoft.com/office/drawing/2014/main" val="4006051926"/>
                  </a:ext>
                </a:extLst>
              </a:tr>
              <a:tr h="822960">
                <a:tc>
                  <a:txBody>
                    <a:bodyPr/>
                    <a:lstStyle/>
                    <a:p>
                      <a:r>
                        <a:rPr lang="en-US" sz="2400"/>
                        <a:t>Extended Year submission ready for users to complete</a:t>
                      </a:r>
                    </a:p>
                  </a:txBody>
                  <a:tcPr/>
                </a:tc>
                <a:tc>
                  <a:txBody>
                    <a:bodyPr/>
                    <a:lstStyle/>
                    <a:p>
                      <a:r>
                        <a:rPr lang="en-US" sz="2400" b="1" dirty="0"/>
                        <a:t>August 4, 2021</a:t>
                      </a:r>
                    </a:p>
                  </a:txBody>
                  <a:tcPr/>
                </a:tc>
                <a:extLst>
                  <a:ext uri="{0D108BD9-81ED-4DB2-BD59-A6C34878D82A}">
                    <a16:rowId xmlns:a16="http://schemas.microsoft.com/office/drawing/2014/main" val="360006968"/>
                  </a:ext>
                </a:extLst>
              </a:tr>
              <a:tr h="822960">
                <a:tc>
                  <a:txBody>
                    <a:bodyPr/>
                    <a:lstStyle/>
                    <a:p>
                      <a:r>
                        <a:rPr lang="en-US" sz="2400"/>
                        <a:t>Extended Year resubmission due date for LEAs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t>August 26, 2021</a:t>
                      </a:r>
                    </a:p>
                  </a:txBody>
                  <a:tcPr/>
                </a:tc>
                <a:extLst>
                  <a:ext uri="{0D108BD9-81ED-4DB2-BD59-A6C34878D82A}">
                    <a16:rowId xmlns:a16="http://schemas.microsoft.com/office/drawing/2014/main" val="3749727890"/>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Extended Year resubmission due date for LEAs</a:t>
                      </a:r>
                    </a:p>
                  </a:txBody>
                  <a:tcPr/>
                </a:tc>
                <a:tc>
                  <a:txBody>
                    <a:bodyPr/>
                    <a:lstStyle/>
                    <a:p>
                      <a:r>
                        <a:rPr lang="en-US" sz="2400" b="1" dirty="0"/>
                        <a:t>September 16, 2021</a:t>
                      </a:r>
                    </a:p>
                  </a:txBody>
                  <a:tcPr/>
                </a:tc>
                <a:extLst>
                  <a:ext uri="{0D108BD9-81ED-4DB2-BD59-A6C34878D82A}">
                    <a16:rowId xmlns:a16="http://schemas.microsoft.com/office/drawing/2014/main" val="2639392556"/>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Extended Year data available to customers</a:t>
                      </a:r>
                    </a:p>
                  </a:txBody>
                  <a:tcPr/>
                </a:tc>
                <a:tc>
                  <a:txBody>
                    <a:bodyPr/>
                    <a:lstStyle/>
                    <a:p>
                      <a:r>
                        <a:rPr lang="en-US" sz="2400" b="1" dirty="0"/>
                        <a:t>October 14, 2021</a:t>
                      </a:r>
                    </a:p>
                  </a:txBody>
                  <a:tcPr/>
                </a:tc>
                <a:extLst>
                  <a:ext uri="{0D108BD9-81ED-4DB2-BD59-A6C34878D82A}">
                    <a16:rowId xmlns:a16="http://schemas.microsoft.com/office/drawing/2014/main" val="2436558489"/>
                  </a:ext>
                </a:extLst>
              </a:tr>
            </a:tbl>
          </a:graphicData>
        </a:graphic>
      </p:graphicFrame>
    </p:spTree>
    <p:extLst>
      <p:ext uri="{BB962C8B-B14F-4D97-AF65-F5344CB8AC3E}">
        <p14:creationId xmlns:p14="http://schemas.microsoft.com/office/powerpoint/2010/main" val="3984755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2223411"/>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26</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Data collection</a:t>
            </a:r>
          </a:p>
        </p:txBody>
      </p:sp>
      <p:sp>
        <p:nvSpPr>
          <p:cNvPr id="7" name="Rectangle 6"/>
          <p:cNvSpPr/>
          <p:nvPr/>
        </p:nvSpPr>
        <p:spPr>
          <a:xfrm>
            <a:off x="566738" y="504395"/>
            <a:ext cx="8001000" cy="5109091"/>
          </a:xfrm>
          <a:prstGeom prst="rect">
            <a:avLst/>
          </a:prstGeom>
          <a:noFill/>
        </p:spPr>
        <p:txBody>
          <a:bodyPr wrap="square" anchor="t">
            <a:spAutoFit/>
          </a:bodyPr>
          <a:lstStyle/>
          <a:p>
            <a:pPr>
              <a:spcBef>
                <a:spcPts val="600"/>
              </a:spcBef>
              <a:spcAft>
                <a:spcPts val="600"/>
              </a:spcAft>
            </a:pPr>
            <a:r>
              <a:rPr lang="en-US" sz="2800" b="1" dirty="0"/>
              <a:t>Additional Days (HB 3)</a:t>
            </a:r>
            <a:endParaRPr lang="en-US" sz="2800" b="1" dirty="0">
              <a:solidFill>
                <a:sysClr val="windowText" lastClr="000000"/>
              </a:solidFill>
            </a:endParaRPr>
          </a:p>
          <a:p>
            <a:pPr marL="514350" indent="-514350">
              <a:spcBef>
                <a:spcPts val="600"/>
              </a:spcBef>
              <a:spcAft>
                <a:spcPts val="600"/>
              </a:spcAft>
              <a:buFont typeface="+mj-lt"/>
              <a:buAutoNum type="romanUcPeriod"/>
            </a:pPr>
            <a:r>
              <a:rPr lang="en-US" sz="2600" b="1" dirty="0">
                <a:solidFill>
                  <a:sysClr val="windowText" lastClr="000000"/>
                </a:solidFill>
              </a:rPr>
              <a:t>Background</a:t>
            </a:r>
          </a:p>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PEIMS Application</a:t>
            </a:r>
          </a:p>
          <a:p>
            <a:pPr>
              <a:spcBef>
                <a:spcPts val="600"/>
              </a:spcBef>
              <a:spcAft>
                <a:spcPts val="600"/>
              </a:spcAft>
            </a:pPr>
            <a:endParaRPr lang="en-US" sz="26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1750540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Data collection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27</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r>
              <a:rPr lang="en-US" dirty="0">
                <a:cs typeface="Calibri"/>
              </a:rPr>
              <a:t>Additional Days</a:t>
            </a:r>
            <a:r>
              <a:rPr lang="en-US" dirty="0">
                <a:latin typeface="+mn-lt"/>
                <a:cs typeface="Calibri"/>
              </a:rPr>
              <a:t> will promote data from the following </a:t>
            </a:r>
            <a:r>
              <a:rPr lang="en-US" b="1" dirty="0">
                <a:latin typeface="+mn-lt"/>
                <a:cs typeface="Calibri"/>
              </a:rPr>
              <a:t>TSDS</a:t>
            </a:r>
            <a:r>
              <a:rPr lang="en-US" dirty="0">
                <a:latin typeface="+mn-lt"/>
                <a:cs typeface="Calibri"/>
              </a:rPr>
              <a:t> </a:t>
            </a:r>
            <a:r>
              <a:rPr lang="en-US" b="1" dirty="0">
                <a:latin typeface="+mn-lt"/>
                <a:cs typeface="Calibri"/>
              </a:rPr>
              <a:t>PEIMS </a:t>
            </a:r>
            <a:r>
              <a:rPr lang="en-US" dirty="0">
                <a:latin typeface="+mn-lt"/>
                <a:cs typeface="Calibri"/>
              </a:rPr>
              <a:t>interchanges for the Extended Year submission:</a:t>
            </a:r>
          </a:p>
          <a:p>
            <a:pPr lvl="1"/>
            <a:r>
              <a:rPr lang="en-US" dirty="0" err="1">
                <a:cs typeface="Calibri"/>
              </a:rPr>
              <a:t>InterchangeEducationOrganization</a:t>
            </a:r>
            <a:endParaRPr lang="en-US" dirty="0">
              <a:cs typeface="Calibri"/>
            </a:endParaRPr>
          </a:p>
          <a:p>
            <a:pPr lvl="1"/>
            <a:r>
              <a:rPr lang="en-US" dirty="0" err="1">
                <a:cs typeface="Calibri"/>
              </a:rPr>
              <a:t>InterchangeEducationOrgCalendar</a:t>
            </a:r>
            <a:endParaRPr lang="en-US" dirty="0">
              <a:cs typeface="Calibri"/>
            </a:endParaRPr>
          </a:p>
          <a:p>
            <a:pPr lvl="1"/>
            <a:r>
              <a:rPr lang="en-US" dirty="0" err="1">
                <a:cs typeface="Calibri"/>
              </a:rPr>
              <a:t>InterchangeStudentProgram</a:t>
            </a:r>
            <a:endParaRPr lang="en-US" dirty="0">
              <a:cs typeface="Calibri"/>
            </a:endParaRPr>
          </a:p>
          <a:p>
            <a:pPr lvl="1"/>
            <a:r>
              <a:rPr lang="en-US" dirty="0" err="1">
                <a:cs typeface="Calibri"/>
              </a:rPr>
              <a:t>InterchangeStudentAttendance</a:t>
            </a:r>
            <a:endParaRPr lang="en-US" dirty="0">
              <a:cs typeface="Calibri"/>
            </a:endParaRPr>
          </a:p>
          <a:p>
            <a:pPr lvl="1"/>
            <a:r>
              <a:rPr lang="en-US" dirty="0" err="1">
                <a:cs typeface="Calibri"/>
              </a:rPr>
              <a:t>InterchangeStaffAssociationExtension</a:t>
            </a:r>
            <a:endParaRPr lang="en-US" dirty="0">
              <a:cs typeface="Calibri"/>
            </a:endParaRPr>
          </a:p>
          <a:p>
            <a:pPr lvl="1"/>
            <a:endParaRPr lang="en-US" dirty="0">
              <a:cs typeface="Calibri"/>
            </a:endParaRPr>
          </a:p>
          <a:p>
            <a:pPr lvl="1"/>
            <a:endParaRPr lang="en-US" dirty="0">
              <a:cs typeface="Calibri"/>
            </a:endParaRPr>
          </a:p>
          <a:p>
            <a:pPr lvl="1"/>
            <a:endParaRPr lang="en-US" dirty="0">
              <a:cs typeface="Calibri"/>
            </a:endParaRPr>
          </a:p>
          <a:p>
            <a:pPr lvl="1"/>
            <a:endParaRPr lang="en-US" dirty="0">
              <a:highlight>
                <a:srgbClr val="FFFF00"/>
              </a:highlight>
              <a:latin typeface="+mn-lt"/>
              <a:cs typeface="Calibri"/>
            </a:endParaRPr>
          </a:p>
        </p:txBody>
      </p:sp>
    </p:spTree>
    <p:extLst>
      <p:ext uri="{BB962C8B-B14F-4D97-AF65-F5344CB8AC3E}">
        <p14:creationId xmlns:p14="http://schemas.microsoft.com/office/powerpoint/2010/main" val="2867658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7C3B-7886-4B9D-9BE4-ABF300533CAD}"/>
              </a:ext>
            </a:extLst>
          </p:cNvPr>
          <p:cNvSpPr>
            <a:spLocks noGrp="1"/>
          </p:cNvSpPr>
          <p:nvPr>
            <p:ph type="title"/>
          </p:nvPr>
        </p:nvSpPr>
        <p:spPr/>
        <p:txBody>
          <a:bodyPr/>
          <a:lstStyle/>
          <a:p>
            <a:r>
              <a:rPr lang="en-US"/>
              <a:t>Data collection</a:t>
            </a:r>
          </a:p>
        </p:txBody>
      </p:sp>
      <p:sp>
        <p:nvSpPr>
          <p:cNvPr id="3" name="Content Placeholder 2">
            <a:extLst>
              <a:ext uri="{FF2B5EF4-FFF2-40B4-BE49-F238E27FC236}">
                <a16:creationId xmlns:a16="http://schemas.microsoft.com/office/drawing/2014/main" id="{4EBC28F0-0126-404B-80C3-909621BDA608}"/>
              </a:ext>
            </a:extLst>
          </p:cNvPr>
          <p:cNvSpPr>
            <a:spLocks noGrp="1"/>
          </p:cNvSpPr>
          <p:nvPr>
            <p:ph idx="1"/>
          </p:nvPr>
        </p:nvSpPr>
        <p:spPr>
          <a:xfrm>
            <a:off x="628650" y="985421"/>
            <a:ext cx="8298534" cy="5370936"/>
          </a:xfrm>
        </p:spPr>
        <p:txBody>
          <a:bodyPr vert="horz" lIns="91440" tIns="45720" rIns="91440" bIns="45720" rtlCol="0" anchor="t">
            <a:normAutofit fontScale="85000" lnSpcReduction="20000"/>
          </a:bodyPr>
          <a:lstStyle/>
          <a:p>
            <a:pPr marL="0" indent="0">
              <a:buNone/>
            </a:pPr>
            <a:r>
              <a:rPr lang="en-US" sz="4000" b="1" dirty="0" err="1">
                <a:cs typeface="Calibri"/>
              </a:rPr>
              <a:t>InterchangeEducationOrganization</a:t>
            </a:r>
            <a:endParaRPr lang="en-US" sz="4000" b="1" dirty="0">
              <a:cs typeface="Calibri"/>
            </a:endParaRPr>
          </a:p>
          <a:p>
            <a:pPr lvl="1"/>
            <a:r>
              <a:rPr lang="en-US" sz="3400" dirty="0" err="1">
                <a:latin typeface="Tw Cen MT"/>
                <a:cs typeface="Calibri"/>
              </a:rPr>
              <a:t>SchoolExtension</a:t>
            </a:r>
            <a:r>
              <a:rPr lang="en-US" sz="3400" dirty="0">
                <a:latin typeface="Tw Cen MT"/>
                <a:cs typeface="Calibri"/>
              </a:rPr>
              <a:t> complex type</a:t>
            </a:r>
          </a:p>
          <a:p>
            <a:pPr lvl="2"/>
            <a:r>
              <a:rPr lang="en-US" b="1" i="1" dirty="0">
                <a:solidFill>
                  <a:srgbClr val="FF0000"/>
                </a:solidFill>
                <a:latin typeface="Tw Cen MT"/>
                <a:cs typeface="Calibri"/>
              </a:rPr>
              <a:t>*NEW* </a:t>
            </a:r>
            <a:r>
              <a:rPr lang="en-US" dirty="0">
                <a:latin typeface="Tw Cen MT"/>
                <a:cs typeface="Calibri"/>
              </a:rPr>
              <a:t>E1671 ADDITIONAL-DAYS-PROGRAM-INDICATOR-CODE</a:t>
            </a:r>
          </a:p>
          <a:p>
            <a:pPr lvl="2"/>
            <a:endParaRPr lang="en-US" dirty="0">
              <a:cs typeface="Calibri"/>
            </a:endParaRPr>
          </a:p>
          <a:p>
            <a:pPr marL="0" indent="0">
              <a:buNone/>
            </a:pPr>
            <a:r>
              <a:rPr lang="en-US" sz="4000" b="1" dirty="0" err="1">
                <a:cs typeface="Calibri"/>
              </a:rPr>
              <a:t>InterchangeEducationOrgCalendar</a:t>
            </a:r>
            <a:endParaRPr lang="en-US" sz="4000" b="1" dirty="0">
              <a:cs typeface="Calibri"/>
            </a:endParaRPr>
          </a:p>
          <a:p>
            <a:pPr lvl="1"/>
            <a:r>
              <a:rPr lang="en-US" sz="3400" dirty="0" err="1">
                <a:latin typeface="Tw Cen MT"/>
                <a:cs typeface="Calibri"/>
              </a:rPr>
              <a:t>ReportingPeriodExtension</a:t>
            </a:r>
            <a:r>
              <a:rPr lang="en-US" sz="3400" dirty="0">
                <a:latin typeface="Tw Cen MT"/>
                <a:cs typeface="Calibri"/>
              </a:rPr>
              <a:t> complex type</a:t>
            </a:r>
          </a:p>
          <a:p>
            <a:pPr lvl="2"/>
            <a:r>
              <a:rPr lang="en-US" dirty="0">
                <a:latin typeface="Tw Cen MT"/>
                <a:cs typeface="Calibri"/>
              </a:rPr>
              <a:t>E0266 CAMPUS-ID</a:t>
            </a:r>
          </a:p>
          <a:p>
            <a:pPr lvl="2"/>
            <a:r>
              <a:rPr lang="en-US" dirty="0">
                <a:latin typeface="Tw Cen MT"/>
                <a:cs typeface="Calibri"/>
              </a:rPr>
              <a:t>E1093 SCHOOL-YEAR</a:t>
            </a:r>
          </a:p>
          <a:p>
            <a:pPr lvl="2"/>
            <a:r>
              <a:rPr lang="en-US" dirty="0">
                <a:latin typeface="Tw Cen MT"/>
                <a:cs typeface="Calibri"/>
              </a:rPr>
              <a:t>E0934 REPORTING-PERIOD-INDICATOR-CODE</a:t>
            </a:r>
          </a:p>
          <a:p>
            <a:pPr lvl="2"/>
            <a:r>
              <a:rPr lang="en-US" dirty="0">
                <a:latin typeface="Tw Cen MT"/>
                <a:cs typeface="Calibri"/>
              </a:rPr>
              <a:t>E1568 REPORTING-PERIOD-BEGIN-DATE</a:t>
            </a:r>
          </a:p>
          <a:p>
            <a:pPr lvl="2"/>
            <a:r>
              <a:rPr lang="en-US" dirty="0">
                <a:latin typeface="Tw Cen MT"/>
                <a:cs typeface="Calibri"/>
              </a:rPr>
              <a:t>E1569 REPORTING-PERIOD-END-DATE</a:t>
            </a:r>
          </a:p>
          <a:p>
            <a:pPr lvl="2"/>
            <a:r>
              <a:rPr lang="en-US" dirty="0">
                <a:latin typeface="Tw Cen MT"/>
                <a:cs typeface="Calibri"/>
              </a:rPr>
              <a:t>E0975 INSTRUCTIONAL-TRACK-INDICATOR-CODE</a:t>
            </a:r>
          </a:p>
          <a:p>
            <a:pPr lvl="2"/>
            <a:r>
              <a:rPr lang="en-US" dirty="0">
                <a:latin typeface="Tw Cen MT"/>
                <a:cs typeface="Calibri"/>
              </a:rPr>
              <a:t>E1600 INSTRUCTIONAL-PROGRAM-TYPE</a:t>
            </a:r>
          </a:p>
          <a:p>
            <a:pPr lvl="2"/>
            <a:r>
              <a:rPr lang="en-US" dirty="0">
                <a:latin typeface="Tw Cen MT"/>
                <a:cs typeface="Calibri"/>
              </a:rPr>
              <a:t>E0935 NUMBER-DAYS-TAUGHT</a:t>
            </a:r>
          </a:p>
          <a:p>
            <a:pPr lvl="2"/>
            <a:r>
              <a:rPr lang="en-US" dirty="0">
                <a:latin typeface="Tw Cen MT"/>
                <a:cs typeface="Calibri"/>
              </a:rPr>
              <a:t>E1168 CALENDAR-DATE</a:t>
            </a:r>
          </a:p>
          <a:p>
            <a:pPr lvl="3"/>
            <a:r>
              <a:rPr lang="en-US" dirty="0" err="1">
                <a:latin typeface="Tw Cen MT"/>
                <a:cs typeface="Calibri"/>
              </a:rPr>
              <a:t>CalendarDateExtension</a:t>
            </a:r>
            <a:r>
              <a:rPr lang="en-US" dirty="0">
                <a:latin typeface="Tw Cen MT"/>
                <a:cs typeface="Calibri"/>
              </a:rPr>
              <a:t> complex type</a:t>
            </a:r>
          </a:p>
          <a:p>
            <a:pPr lvl="4"/>
            <a:r>
              <a:rPr lang="en-US" dirty="0">
                <a:latin typeface="Tw Cen MT"/>
                <a:cs typeface="Calibri"/>
              </a:rPr>
              <a:t>E1582 SCHOOL-DAY-EVENT-CODE</a:t>
            </a:r>
          </a:p>
          <a:p>
            <a:pPr lvl="4"/>
            <a:r>
              <a:rPr lang="en-US" dirty="0">
                <a:latin typeface="Tw Cen MT"/>
                <a:cs typeface="Calibri"/>
              </a:rPr>
              <a:t>E1571 SCHOOL-DAY-OPERATIONAL-MINUTES</a:t>
            </a:r>
          </a:p>
          <a:p>
            <a:pPr lvl="4"/>
            <a:r>
              <a:rPr lang="en-US" dirty="0">
                <a:latin typeface="Tw Cen MT"/>
                <a:cs typeface="Calibri"/>
              </a:rPr>
              <a:t>E1599 SCHOOL-DAY-INSTRUCATIONAL-MINUTES</a:t>
            </a:r>
            <a:endParaRPr lang="en-US" dirty="0">
              <a:latin typeface="Tw Cen MT"/>
            </a:endParaRPr>
          </a:p>
        </p:txBody>
      </p:sp>
      <p:sp>
        <p:nvSpPr>
          <p:cNvPr id="4" name="Slide Number Placeholder 3">
            <a:extLst>
              <a:ext uri="{FF2B5EF4-FFF2-40B4-BE49-F238E27FC236}">
                <a16:creationId xmlns:a16="http://schemas.microsoft.com/office/drawing/2014/main" id="{875E99D2-683E-4D71-BAEB-C2D7169976BF}"/>
              </a:ext>
            </a:extLst>
          </p:cNvPr>
          <p:cNvSpPr>
            <a:spLocks noGrp="1"/>
          </p:cNvSpPr>
          <p:nvPr>
            <p:ph type="sldNum" sz="quarter" idx="12"/>
          </p:nvPr>
        </p:nvSpPr>
        <p:spPr/>
        <p:txBody>
          <a:bodyPr/>
          <a:lstStyle/>
          <a:p>
            <a:fld id="{25037DA4-2335-4A87-8586-64B2BAB08211}" type="slidenum">
              <a:rPr lang="en-US" smtClean="0"/>
              <a:pPr/>
              <a:t>28</a:t>
            </a:fld>
            <a:endParaRPr lang="en-US"/>
          </a:p>
        </p:txBody>
      </p:sp>
    </p:spTree>
    <p:extLst>
      <p:ext uri="{BB962C8B-B14F-4D97-AF65-F5344CB8AC3E}">
        <p14:creationId xmlns:p14="http://schemas.microsoft.com/office/powerpoint/2010/main" val="1883892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7C3B-7886-4B9D-9BE4-ABF300533CAD}"/>
              </a:ext>
            </a:extLst>
          </p:cNvPr>
          <p:cNvSpPr>
            <a:spLocks noGrp="1"/>
          </p:cNvSpPr>
          <p:nvPr>
            <p:ph type="title"/>
          </p:nvPr>
        </p:nvSpPr>
        <p:spPr/>
        <p:txBody>
          <a:bodyPr/>
          <a:lstStyle/>
          <a:p>
            <a:r>
              <a:rPr lang="en-US"/>
              <a:t>Data collection</a:t>
            </a:r>
          </a:p>
        </p:txBody>
      </p:sp>
      <p:sp>
        <p:nvSpPr>
          <p:cNvPr id="3" name="Content Placeholder 2">
            <a:extLst>
              <a:ext uri="{FF2B5EF4-FFF2-40B4-BE49-F238E27FC236}">
                <a16:creationId xmlns:a16="http://schemas.microsoft.com/office/drawing/2014/main" id="{4EBC28F0-0126-404B-80C3-909621BDA608}"/>
              </a:ext>
            </a:extLst>
          </p:cNvPr>
          <p:cNvSpPr>
            <a:spLocks noGrp="1"/>
          </p:cNvSpPr>
          <p:nvPr>
            <p:ph idx="1"/>
          </p:nvPr>
        </p:nvSpPr>
        <p:spPr/>
        <p:txBody>
          <a:bodyPr vert="horz" lIns="91440" tIns="45720" rIns="91440" bIns="45720" rtlCol="0" anchor="t">
            <a:normAutofit/>
          </a:bodyPr>
          <a:lstStyle/>
          <a:p>
            <a:pPr marL="0" indent="0">
              <a:buNone/>
            </a:pPr>
            <a:r>
              <a:rPr lang="en-US" b="1" dirty="0" err="1">
                <a:cs typeface="Calibri"/>
              </a:rPr>
              <a:t>InterchangeStudentProgram</a:t>
            </a:r>
            <a:endParaRPr lang="en-US" b="1" dirty="0">
              <a:cs typeface="Calibri"/>
            </a:endParaRPr>
          </a:p>
          <a:p>
            <a:pPr lvl="1"/>
            <a:r>
              <a:rPr lang="en-US" dirty="0" err="1">
                <a:cs typeface="Calibri"/>
              </a:rPr>
              <a:t>StudentProgramExtension</a:t>
            </a:r>
            <a:endParaRPr lang="en-US" dirty="0">
              <a:cs typeface="Calibri"/>
            </a:endParaRPr>
          </a:p>
          <a:p>
            <a:pPr lvl="2"/>
            <a:r>
              <a:rPr lang="en-US" b="1" i="1" dirty="0">
                <a:solidFill>
                  <a:srgbClr val="FF0000"/>
                </a:solidFill>
                <a:latin typeface="Tw Cen MT"/>
                <a:cs typeface="Calibri"/>
              </a:rPr>
              <a:t>*NEW*</a:t>
            </a:r>
            <a:r>
              <a:rPr lang="en-US" dirty="0">
                <a:latin typeface="Tw Cen MT"/>
                <a:cs typeface="Calibri"/>
              </a:rPr>
              <a:t> E1672 ADDITIONAL-DAYS-PROGRAM-PARTICIPATION-INDICATOR-CODE</a:t>
            </a:r>
          </a:p>
          <a:p>
            <a:pPr lvl="2"/>
            <a:endParaRPr lang="en-US" dirty="0">
              <a:cs typeface="Calibri"/>
            </a:endParaRPr>
          </a:p>
          <a:p>
            <a:pPr marL="0" indent="0">
              <a:buNone/>
            </a:pPr>
            <a:r>
              <a:rPr lang="en-US" b="1" dirty="0" err="1">
                <a:cs typeface="Calibri"/>
              </a:rPr>
              <a:t>InterchangeStudentAttendance</a:t>
            </a:r>
            <a:endParaRPr lang="en-US" b="1" dirty="0">
              <a:cs typeface="Calibri"/>
            </a:endParaRPr>
          </a:p>
          <a:p>
            <a:pPr lvl="1"/>
            <a:r>
              <a:rPr lang="en-US" dirty="0" err="1">
                <a:latin typeface="Tw Cen MT"/>
                <a:cs typeface="Calibri"/>
              </a:rPr>
              <a:t>BasicReportingPeriodATtendanceExtension</a:t>
            </a:r>
            <a:r>
              <a:rPr lang="en-US" dirty="0">
                <a:latin typeface="Tw Cen MT"/>
                <a:cs typeface="Calibri"/>
              </a:rPr>
              <a:t> complex type</a:t>
            </a:r>
          </a:p>
          <a:p>
            <a:pPr lvl="1"/>
            <a:r>
              <a:rPr lang="en-US" dirty="0" err="1">
                <a:latin typeface="Tw Cen MT"/>
                <a:cs typeface="Calibri"/>
              </a:rPr>
              <a:t>SpecialProgramsReportingPeriodAttendanceExtension</a:t>
            </a:r>
            <a:r>
              <a:rPr lang="en-US" dirty="0">
                <a:latin typeface="Tw Cen MT"/>
                <a:cs typeface="Calibri"/>
              </a:rPr>
              <a:t> complex type</a:t>
            </a:r>
          </a:p>
          <a:p>
            <a:pPr marL="0" indent="0">
              <a:buNone/>
            </a:pPr>
            <a:endParaRPr lang="en-US" b="1" i="1" dirty="0">
              <a:solidFill>
                <a:srgbClr val="FF0000"/>
              </a:solidFill>
              <a:cs typeface="Calibri"/>
            </a:endParaRPr>
          </a:p>
          <a:p>
            <a:endParaRPr lang="en-US" dirty="0"/>
          </a:p>
        </p:txBody>
      </p:sp>
      <p:sp>
        <p:nvSpPr>
          <p:cNvPr id="4" name="Slide Number Placeholder 3">
            <a:extLst>
              <a:ext uri="{FF2B5EF4-FFF2-40B4-BE49-F238E27FC236}">
                <a16:creationId xmlns:a16="http://schemas.microsoft.com/office/drawing/2014/main" id="{875E99D2-683E-4D71-BAEB-C2D7169976BF}"/>
              </a:ext>
            </a:extLst>
          </p:cNvPr>
          <p:cNvSpPr>
            <a:spLocks noGrp="1"/>
          </p:cNvSpPr>
          <p:nvPr>
            <p:ph type="sldNum" sz="quarter" idx="12"/>
          </p:nvPr>
        </p:nvSpPr>
        <p:spPr/>
        <p:txBody>
          <a:bodyPr/>
          <a:lstStyle/>
          <a:p>
            <a:fld id="{25037DA4-2335-4A87-8586-64B2BAB08211}" type="slidenum">
              <a:rPr lang="en-US" smtClean="0"/>
              <a:pPr/>
              <a:t>29</a:t>
            </a:fld>
            <a:endParaRPr lang="en-US"/>
          </a:p>
        </p:txBody>
      </p:sp>
    </p:spTree>
    <p:extLst>
      <p:ext uri="{BB962C8B-B14F-4D97-AF65-F5344CB8AC3E}">
        <p14:creationId xmlns:p14="http://schemas.microsoft.com/office/powerpoint/2010/main" val="51235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768470"/>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a:t>
            </a:fld>
            <a:endParaRPr lang="en-US"/>
          </a:p>
        </p:txBody>
      </p:sp>
      <p:sp>
        <p:nvSpPr>
          <p:cNvPr id="7" name="Rectangle 6"/>
          <p:cNvSpPr/>
          <p:nvPr/>
        </p:nvSpPr>
        <p:spPr>
          <a:xfrm>
            <a:off x="628650" y="284826"/>
            <a:ext cx="7886700" cy="5047536"/>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PEIMS DATA COLLECTIONS</a:t>
            </a:r>
          </a:p>
          <a:p>
            <a:pPr marL="1028700" lvl="1" indent="-571500" fontAlgn="base">
              <a:spcBef>
                <a:spcPts val="0"/>
              </a:spcBef>
              <a:spcAft>
                <a:spcPts val="600"/>
              </a:spcAft>
              <a:buAutoNum type="romanUcPeriod"/>
            </a:pPr>
            <a:r>
              <a:rPr lang="en-US" sz="2000" dirty="0">
                <a:latin typeface="Calibri"/>
                <a:cs typeface="Arial"/>
              </a:rPr>
              <a:t>Truancy (HB 548)</a:t>
            </a:r>
          </a:p>
          <a:p>
            <a:pPr marL="1028700" lvl="1" indent="-571500">
              <a:spcAft>
                <a:spcPts val="600"/>
              </a:spcAft>
              <a:buAutoNum type="romanUcPeriod"/>
            </a:pPr>
            <a:r>
              <a:rPr lang="en-US" sz="2000" dirty="0">
                <a:latin typeface="Calibri"/>
                <a:cs typeface="Arial"/>
              </a:rPr>
              <a:t>Additional Days (HB 3)</a:t>
            </a:r>
          </a:p>
          <a:p>
            <a:pPr marL="1028700" lvl="1" indent="-571500">
              <a:spcAft>
                <a:spcPts val="600"/>
              </a:spcAft>
              <a:buFontTx/>
              <a:buAutoNum type="romanUcPeriod"/>
            </a:pPr>
            <a:r>
              <a:rPr lang="en-US" sz="2000" dirty="0">
                <a:latin typeface="Calibri"/>
                <a:cs typeface="Arial"/>
              </a:rPr>
              <a:t>Expanded Learning Opportunity </a:t>
            </a:r>
          </a:p>
          <a:p>
            <a:pPr marL="1028700" lvl="1" indent="-571500">
              <a:spcAft>
                <a:spcPts val="600"/>
              </a:spcAft>
              <a:buFontTx/>
              <a:buAutoNum type="romanUcPeriod"/>
            </a:pPr>
            <a:r>
              <a:rPr lang="en-US" sz="2000" dirty="0">
                <a:latin typeface="Calibri"/>
                <a:cs typeface="Arial"/>
              </a:rPr>
              <a:t>CTE Auto-Calculation</a:t>
            </a:r>
            <a:endParaRPr lang="en-US" dirty="0"/>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TRUANCY (HB 548)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F961-3CB8-4BFC-BBB9-30D5168900F5}"/>
              </a:ext>
            </a:extLst>
          </p:cNvPr>
          <p:cNvSpPr>
            <a:spLocks noGrp="1"/>
          </p:cNvSpPr>
          <p:nvPr>
            <p:ph type="title"/>
          </p:nvPr>
        </p:nvSpPr>
        <p:spPr/>
        <p:txBody>
          <a:bodyPr/>
          <a:lstStyle/>
          <a:p>
            <a:r>
              <a:rPr lang="en-US"/>
              <a:t>Data collection</a:t>
            </a:r>
          </a:p>
        </p:txBody>
      </p:sp>
      <p:sp>
        <p:nvSpPr>
          <p:cNvPr id="3" name="Content Placeholder 2">
            <a:extLst>
              <a:ext uri="{FF2B5EF4-FFF2-40B4-BE49-F238E27FC236}">
                <a16:creationId xmlns:a16="http://schemas.microsoft.com/office/drawing/2014/main" id="{4DC87E27-3761-4DF2-85C5-F0A2A2042DC5}"/>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US" sz="3100" b="1" dirty="0" err="1">
                <a:cs typeface="Calibri"/>
              </a:rPr>
              <a:t>InterchangeStaffAssociationExtension</a:t>
            </a:r>
            <a:endParaRPr lang="en-US" sz="3100" dirty="0">
              <a:cs typeface="Calibri"/>
            </a:endParaRPr>
          </a:p>
          <a:p>
            <a:pPr lvl="1"/>
            <a:r>
              <a:rPr lang="en-US" dirty="0" err="1">
                <a:latin typeface="Tw Cen MT"/>
                <a:cs typeface="Calibri"/>
              </a:rPr>
              <a:t>StaffExtension</a:t>
            </a:r>
            <a:r>
              <a:rPr lang="en-US" dirty="0">
                <a:latin typeface="Tw Cen MT"/>
                <a:cs typeface="Calibri"/>
              </a:rPr>
              <a:t> complex type</a:t>
            </a:r>
          </a:p>
          <a:p>
            <a:pPr lvl="2"/>
            <a:r>
              <a:rPr lang="en-US" dirty="0">
                <a:latin typeface="Tw Cen MT"/>
                <a:cs typeface="Calibri"/>
              </a:rPr>
              <a:t>E1524 TX-UNIQUE-STAFF-ID</a:t>
            </a:r>
          </a:p>
          <a:p>
            <a:pPr lvl="2"/>
            <a:r>
              <a:rPr lang="en-US" dirty="0">
                <a:latin typeface="Tw Cen MT"/>
                <a:cs typeface="Calibri"/>
              </a:rPr>
              <a:t>E0505 STAFF-ID</a:t>
            </a:r>
          </a:p>
          <a:p>
            <a:pPr lvl="2"/>
            <a:r>
              <a:rPr lang="en-US" dirty="0">
                <a:latin typeface="Tw Cen MT"/>
                <a:cs typeface="Calibri"/>
              </a:rPr>
              <a:t>E0703 FIRST-NAME</a:t>
            </a:r>
          </a:p>
          <a:p>
            <a:pPr lvl="2"/>
            <a:r>
              <a:rPr lang="en-US" dirty="0">
                <a:latin typeface="Tw Cen MT"/>
                <a:cs typeface="Calibri"/>
              </a:rPr>
              <a:t>E0705 LAST-NAME</a:t>
            </a:r>
          </a:p>
          <a:p>
            <a:pPr lvl="2"/>
            <a:r>
              <a:rPr lang="en-US" dirty="0">
                <a:latin typeface="Tw Cen MT"/>
                <a:cs typeface="Calibri"/>
              </a:rPr>
              <a:t>E0006 DATE-OF-BIRTH</a:t>
            </a:r>
          </a:p>
          <a:p>
            <a:pPr lvl="2"/>
            <a:r>
              <a:rPr lang="en-US" dirty="0">
                <a:latin typeface="Tw Cen MT"/>
                <a:cs typeface="Calibri"/>
              </a:rPr>
              <a:t>E0212 DISTRICT-IDE</a:t>
            </a:r>
          </a:p>
          <a:p>
            <a:pPr lvl="2"/>
            <a:r>
              <a:rPr lang="en-US" dirty="0">
                <a:latin typeface="Tw Cen MT"/>
                <a:cs typeface="Calibri"/>
              </a:rPr>
              <a:t>E0706 GENERATION-CODE</a:t>
            </a:r>
          </a:p>
          <a:p>
            <a:pPr lvl="2"/>
            <a:r>
              <a:rPr lang="en-US" dirty="0">
                <a:latin typeface="Tw Cen MT"/>
                <a:cs typeface="Calibri"/>
              </a:rPr>
              <a:t>E0004 SEX-CODE</a:t>
            </a:r>
          </a:p>
          <a:p>
            <a:pPr lvl="2"/>
            <a:r>
              <a:rPr lang="en-US" dirty="0">
                <a:latin typeface="Tw Cen MT"/>
                <a:cs typeface="Calibri"/>
              </a:rPr>
              <a:t>E1064 HISPANIC-LATINO-CODE</a:t>
            </a:r>
          </a:p>
          <a:p>
            <a:pPr lvl="2"/>
            <a:r>
              <a:rPr lang="en-US" dirty="0">
                <a:latin typeface="Tw Cen MT"/>
                <a:cs typeface="Calibri"/>
              </a:rPr>
              <a:t>E1059 AMERICAN-INDIAN-ALASKA-NATIVE-CODE</a:t>
            </a:r>
          </a:p>
          <a:p>
            <a:pPr lvl="2"/>
            <a:r>
              <a:rPr lang="en-US" dirty="0">
                <a:latin typeface="Tw Cen MT"/>
                <a:cs typeface="Calibri"/>
              </a:rPr>
              <a:t>E1060 ASIAN-CODE</a:t>
            </a:r>
          </a:p>
          <a:p>
            <a:pPr lvl="2"/>
            <a:r>
              <a:rPr lang="en-US" dirty="0">
                <a:latin typeface="Tw Cen MT"/>
                <a:cs typeface="Calibri"/>
              </a:rPr>
              <a:t>E1061 BLACK-AFRICAN-AMERICAN-CODE</a:t>
            </a:r>
          </a:p>
          <a:p>
            <a:pPr lvl="2"/>
            <a:r>
              <a:rPr lang="en-US" dirty="0">
                <a:latin typeface="Tw Cen MT"/>
                <a:cs typeface="Calibri"/>
              </a:rPr>
              <a:t>E1062 NATIVE-HAWAIIAN-PACIFIC-ISLANDER-CODE</a:t>
            </a:r>
          </a:p>
          <a:p>
            <a:pPr lvl="2"/>
            <a:r>
              <a:rPr lang="en-US" dirty="0">
                <a:latin typeface="Tw Cen MT"/>
                <a:cs typeface="Calibri"/>
              </a:rPr>
              <a:t>E1063 WHITE-CODE</a:t>
            </a:r>
          </a:p>
          <a:p>
            <a:pPr lvl="2"/>
            <a:r>
              <a:rPr lang="en-US" dirty="0">
                <a:latin typeface="Tw Cen MT"/>
                <a:cs typeface="Calibri"/>
              </a:rPr>
              <a:t>E1073 STAFF-TYPE-CODE</a:t>
            </a:r>
          </a:p>
          <a:p>
            <a:pPr lvl="2"/>
            <a:r>
              <a:rPr lang="en-US" dirty="0">
                <a:latin typeface="Tw Cen MT"/>
                <a:cs typeface="Calibri"/>
              </a:rPr>
              <a:t>E0730 HIGHEST-DEGREE-LEVEL-CODE</a:t>
            </a:r>
          </a:p>
          <a:p>
            <a:pPr lvl="2"/>
            <a:r>
              <a:rPr lang="en-US" dirty="0">
                <a:latin typeface="Tw Cen MT"/>
                <a:cs typeface="Calibri"/>
              </a:rPr>
              <a:t>E0161 YEARS-EXPERIENCE-IN-DISTRICT</a:t>
            </a:r>
          </a:p>
          <a:p>
            <a:pPr lvl="2"/>
            <a:r>
              <a:rPr lang="en-US" dirty="0">
                <a:latin typeface="Tw Cen MT"/>
                <a:cs typeface="Calibri"/>
              </a:rPr>
              <a:t>E0130 TOTAL-YEARS-PROF-EXPERIENCE</a:t>
            </a:r>
          </a:p>
          <a:p>
            <a:pPr lvl="1"/>
            <a:endParaRPr lang="en-US" dirty="0">
              <a:latin typeface="Tw Cen MT"/>
              <a:cs typeface="Calibri"/>
            </a:endParaRPr>
          </a:p>
          <a:p>
            <a:pPr lvl="1"/>
            <a:endParaRPr lang="en-US" dirty="0">
              <a:latin typeface="Tw Cen MT"/>
              <a:cs typeface="Calibri"/>
            </a:endParaRPr>
          </a:p>
          <a:p>
            <a:pPr lvl="1"/>
            <a:endParaRPr lang="en-US" dirty="0">
              <a:latin typeface="Tw Cen MT"/>
              <a:cs typeface="Calibri"/>
            </a:endParaRPr>
          </a:p>
          <a:p>
            <a:pPr lvl="2"/>
            <a:endParaRPr lang="en-US" dirty="0">
              <a:cs typeface="Calibri"/>
            </a:endParaRPr>
          </a:p>
          <a:p>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00C34522-5155-4353-953D-C98E9611DAB3}"/>
              </a:ext>
            </a:extLst>
          </p:cNvPr>
          <p:cNvSpPr>
            <a:spLocks noGrp="1"/>
          </p:cNvSpPr>
          <p:nvPr>
            <p:ph type="sldNum" sz="quarter" idx="12"/>
          </p:nvPr>
        </p:nvSpPr>
        <p:spPr/>
        <p:txBody>
          <a:bodyPr/>
          <a:lstStyle/>
          <a:p>
            <a:fld id="{25037DA4-2335-4A87-8586-64B2BAB08211}" type="slidenum">
              <a:rPr lang="en-US" smtClean="0"/>
              <a:pPr/>
              <a:t>30</a:t>
            </a:fld>
            <a:endParaRPr lang="en-US"/>
          </a:p>
        </p:txBody>
      </p:sp>
    </p:spTree>
    <p:extLst>
      <p:ext uri="{BB962C8B-B14F-4D97-AF65-F5344CB8AC3E}">
        <p14:creationId xmlns:p14="http://schemas.microsoft.com/office/powerpoint/2010/main" val="144845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8AF4-2C6D-48E6-B7CC-1B85BD14999B}"/>
              </a:ext>
            </a:extLst>
          </p:cNvPr>
          <p:cNvSpPr>
            <a:spLocks noGrp="1"/>
          </p:cNvSpPr>
          <p:nvPr>
            <p:ph type="title"/>
          </p:nvPr>
        </p:nvSpPr>
        <p:spPr/>
        <p:txBody>
          <a:bodyPr/>
          <a:lstStyle/>
          <a:p>
            <a:r>
              <a:rPr lang="en-US">
                <a:latin typeface="Tw Cen MT Condensed"/>
              </a:rPr>
              <a:t>DATA COLLECTION</a:t>
            </a:r>
            <a:endParaRPr lang="en-US"/>
          </a:p>
        </p:txBody>
      </p:sp>
      <p:sp>
        <p:nvSpPr>
          <p:cNvPr id="3" name="Content Placeholder 2">
            <a:extLst>
              <a:ext uri="{FF2B5EF4-FFF2-40B4-BE49-F238E27FC236}">
                <a16:creationId xmlns:a16="http://schemas.microsoft.com/office/drawing/2014/main" id="{551FEDDA-2E57-4C1B-8E90-1E33B717EF1C}"/>
              </a:ext>
            </a:extLst>
          </p:cNvPr>
          <p:cNvSpPr>
            <a:spLocks noGrp="1"/>
          </p:cNvSpPr>
          <p:nvPr>
            <p:ph idx="1"/>
          </p:nvPr>
        </p:nvSpPr>
        <p:spPr/>
        <p:txBody>
          <a:bodyPr vert="horz" lIns="91440" tIns="45720" rIns="91440" bIns="45720" rtlCol="0" anchor="t">
            <a:normAutofit/>
          </a:bodyPr>
          <a:lstStyle/>
          <a:p>
            <a:pPr lvl="1"/>
            <a:r>
              <a:rPr lang="en-US" dirty="0" err="1">
                <a:latin typeface="TW Cen MT"/>
              </a:rPr>
              <a:t>StaffResponsibilitiesExtension</a:t>
            </a:r>
            <a:r>
              <a:rPr lang="en-US" dirty="0">
                <a:latin typeface="TW Cen MT"/>
              </a:rPr>
              <a:t> complex type</a:t>
            </a:r>
            <a:endParaRPr lang="en-US" dirty="0"/>
          </a:p>
          <a:p>
            <a:pPr lvl="2"/>
            <a:r>
              <a:rPr lang="en-US" dirty="0">
                <a:latin typeface="TW Cen MT"/>
              </a:rPr>
              <a:t>E0212 DISTRICT-ID</a:t>
            </a:r>
            <a:endParaRPr lang="en-US" dirty="0"/>
          </a:p>
          <a:p>
            <a:pPr lvl="2"/>
            <a:r>
              <a:rPr lang="en-US" dirty="0">
                <a:solidFill>
                  <a:srgbClr val="171616"/>
                </a:solidFill>
                <a:latin typeface="TW Cen MT"/>
              </a:rPr>
              <a:t>E1524 TX-UNIQUE-STAFF-ID</a:t>
            </a:r>
          </a:p>
          <a:p>
            <a:pPr lvl="2"/>
            <a:r>
              <a:rPr lang="en-US" dirty="0">
                <a:solidFill>
                  <a:srgbClr val="171616"/>
                </a:solidFill>
                <a:latin typeface="TW Cen MT"/>
              </a:rPr>
              <a:t>E0266 CAMPUS-ID</a:t>
            </a:r>
          </a:p>
          <a:p>
            <a:pPr lvl="2"/>
            <a:r>
              <a:rPr lang="en-US" dirty="0">
                <a:solidFill>
                  <a:srgbClr val="171616"/>
                </a:solidFill>
                <a:latin typeface="TW Cen MT"/>
              </a:rPr>
              <a:t>E0721 ROLE-ID</a:t>
            </a:r>
          </a:p>
          <a:p>
            <a:pPr lvl="2"/>
            <a:r>
              <a:rPr lang="en-US" dirty="0">
                <a:solidFill>
                  <a:srgbClr val="171616"/>
                </a:solidFill>
                <a:latin typeface="TW Cen MT"/>
              </a:rPr>
              <a:t>E0724 SERVICE-ID</a:t>
            </a:r>
          </a:p>
          <a:p>
            <a:pPr lvl="2"/>
            <a:r>
              <a:rPr lang="en-US" dirty="0">
                <a:solidFill>
                  <a:srgbClr val="171616"/>
                </a:solidFill>
                <a:latin typeface="TW Cen MT"/>
              </a:rPr>
              <a:t>E1056 CLASS-ID-NUMBER</a:t>
            </a:r>
          </a:p>
          <a:p>
            <a:pPr lvl="2"/>
            <a:r>
              <a:rPr lang="en-US" dirty="0">
                <a:solidFill>
                  <a:srgbClr val="171616"/>
                </a:solidFill>
                <a:latin typeface="TW Cen MT"/>
              </a:rPr>
              <a:t>E0747 POPULATION-SERVED-CODE</a:t>
            </a:r>
          </a:p>
          <a:p>
            <a:pPr lvl="2"/>
            <a:r>
              <a:rPr lang="en-US" dirty="0">
                <a:solidFill>
                  <a:srgbClr val="171616"/>
                </a:solidFill>
                <a:latin typeface="TW Cen MT"/>
              </a:rPr>
              <a:t>E0170 NUMBER-STUDENTS-IN-CLASS</a:t>
            </a:r>
          </a:p>
          <a:p>
            <a:pPr lvl="2"/>
            <a:r>
              <a:rPr lang="en-US" dirty="0">
                <a:solidFill>
                  <a:srgbClr val="171616"/>
                </a:solidFill>
                <a:latin typeface="TW Cen MT"/>
              </a:rPr>
              <a:t>E1015 ESC-SSA-STAFF-INDICATOR-CODE</a:t>
            </a:r>
          </a:p>
          <a:p>
            <a:pPr lvl="2"/>
            <a:r>
              <a:rPr lang="en-US" dirty="0">
                <a:solidFill>
                  <a:srgbClr val="171616"/>
                </a:solidFill>
                <a:latin typeface="TW Cen MT"/>
              </a:rPr>
              <a:t>E1055 CLASS-TYPE-CODE</a:t>
            </a:r>
          </a:p>
          <a:p>
            <a:pPr lvl="2"/>
            <a:r>
              <a:rPr lang="en-US" b="1" i="1" dirty="0">
                <a:solidFill>
                  <a:srgbClr val="FF0000"/>
                </a:solidFill>
                <a:latin typeface="TW Cen MT"/>
              </a:rPr>
              <a:t>*NEW* </a:t>
            </a:r>
            <a:r>
              <a:rPr lang="en-US" dirty="0">
                <a:latin typeface="TW Cen MT"/>
              </a:rPr>
              <a:t>E1673 ADDITIONAL-DAYS-PROGRAM-TEACHER-INDICATOR-CODE</a:t>
            </a:r>
          </a:p>
        </p:txBody>
      </p:sp>
      <p:sp>
        <p:nvSpPr>
          <p:cNvPr id="4" name="Slide Number Placeholder 3">
            <a:extLst>
              <a:ext uri="{FF2B5EF4-FFF2-40B4-BE49-F238E27FC236}">
                <a16:creationId xmlns:a16="http://schemas.microsoft.com/office/drawing/2014/main" id="{4F09F719-493C-4CAF-9AA8-7E19F7ECDA1E}"/>
              </a:ext>
            </a:extLst>
          </p:cNvPr>
          <p:cNvSpPr>
            <a:spLocks noGrp="1"/>
          </p:cNvSpPr>
          <p:nvPr>
            <p:ph type="sldNum" sz="quarter" idx="12"/>
          </p:nvPr>
        </p:nvSpPr>
        <p:spPr/>
        <p:txBody>
          <a:bodyPr/>
          <a:lstStyle/>
          <a:p>
            <a:fld id="{25037DA4-2335-4A87-8586-64B2BAB08211}" type="slidenum">
              <a:rPr lang="en-US" smtClean="0"/>
              <a:pPr/>
              <a:t>31</a:t>
            </a:fld>
            <a:endParaRPr lang="en-US"/>
          </a:p>
        </p:txBody>
      </p:sp>
    </p:spTree>
    <p:extLst>
      <p:ext uri="{BB962C8B-B14F-4D97-AF65-F5344CB8AC3E}">
        <p14:creationId xmlns:p14="http://schemas.microsoft.com/office/powerpoint/2010/main" val="3425374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normAutofit/>
          </a:bodyPr>
          <a:lstStyle/>
          <a:p>
            <a:r>
              <a:rPr lang="en-US" dirty="0">
                <a:latin typeface="Tw Cen MT Condensed"/>
              </a:rPr>
              <a:t>NEW DATA ELEMENTS</a:t>
            </a:r>
            <a:endParaRPr lang="en-US" dirty="0"/>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32</a:t>
            </a:fld>
            <a:endParaRPr lang="en-US"/>
          </a:p>
        </p:txBody>
      </p:sp>
      <p:sp>
        <p:nvSpPr>
          <p:cNvPr id="11" name="Content Placeholder 10">
            <a:extLst>
              <a:ext uri="{FF2B5EF4-FFF2-40B4-BE49-F238E27FC236}">
                <a16:creationId xmlns:a16="http://schemas.microsoft.com/office/drawing/2014/main" id="{662F0548-32B4-47D5-AE11-F3DDC1E0AD4A}"/>
              </a:ext>
            </a:extLst>
          </p:cNvPr>
          <p:cNvSpPr>
            <a:spLocks noGrp="1"/>
          </p:cNvSpPr>
          <p:nvPr>
            <p:ph idx="1"/>
          </p:nvPr>
        </p:nvSpPr>
        <p:spPr>
          <a:xfrm>
            <a:off x="628650" y="1221971"/>
            <a:ext cx="8298534" cy="4954992"/>
          </a:xfrm>
        </p:spPr>
        <p:txBody>
          <a:bodyPr vert="horz" lIns="91440" tIns="45720" rIns="91440" bIns="45720" rtlCol="0" anchor="t">
            <a:normAutofit fontScale="70000" lnSpcReduction="20000"/>
          </a:bodyPr>
          <a:lstStyle/>
          <a:p>
            <a:r>
              <a:rPr lang="en-US" sz="3600" b="1" dirty="0">
                <a:latin typeface="Tw Cen MT"/>
                <a:cs typeface="Calibri"/>
              </a:rPr>
              <a:t>ADDITIONAL-DAYS-PROGRAM-INDICATOR-CODE </a:t>
            </a:r>
            <a:r>
              <a:rPr lang="en-US" sz="3400" b="1" dirty="0"/>
              <a:t>(E1671) </a:t>
            </a:r>
          </a:p>
          <a:p>
            <a:pPr lvl="1"/>
            <a:r>
              <a:rPr lang="en-US" dirty="0">
                <a:latin typeface="Tw Cen MT"/>
                <a:cs typeface="Calibri"/>
              </a:rPr>
              <a:t>ADDITIONAL-DAYS-PROGRAM-INDICATOR-CODE indicates whether the campus offers an Additional Days School Year program to any students in prekindergarten through fifth grades as described in TEC Sec. 48.0051</a:t>
            </a:r>
          </a:p>
          <a:p>
            <a:endParaRPr lang="en-US" dirty="0"/>
          </a:p>
          <a:p>
            <a:r>
              <a:rPr lang="en-US" sz="3600" b="1" dirty="0">
                <a:latin typeface="Tw Cen MT"/>
                <a:cs typeface="Calibri"/>
              </a:rPr>
              <a:t>ADDITIONAL-DAYS-PROGRAM-PARTICIPATION-INDICATOR-CODE</a:t>
            </a:r>
            <a:r>
              <a:rPr lang="en-US" sz="3400" b="1" dirty="0"/>
              <a:t> (E1672)</a:t>
            </a:r>
          </a:p>
          <a:p>
            <a:pPr lvl="1"/>
            <a:r>
              <a:rPr lang="en-US" dirty="0">
                <a:latin typeface="Tw Cen MT"/>
                <a:cs typeface="Calibri"/>
              </a:rPr>
              <a:t>ADDITIONAL-DAYS-PROGRAM-PARTICIPATION-INDICATOR-CODE indicates if an ADA eligible prekindergarten through fifth grade student participates in the additional days school year program as described in TEC Sec. 48.0051</a:t>
            </a:r>
          </a:p>
          <a:p>
            <a:endParaRPr lang="en-US" dirty="0"/>
          </a:p>
          <a:p>
            <a:r>
              <a:rPr lang="en-US" sz="3600" b="1" dirty="0">
                <a:latin typeface="TW Cen MT"/>
              </a:rPr>
              <a:t>ADDITIONAL-DAYS-PROGRAM-TEACHER-INDICATOR-CODE </a:t>
            </a:r>
            <a:r>
              <a:rPr lang="en-US" sz="3400" b="1" dirty="0"/>
              <a:t>(E1673) </a:t>
            </a:r>
          </a:p>
          <a:p>
            <a:pPr lvl="1"/>
            <a:r>
              <a:rPr lang="en-US" dirty="0">
                <a:latin typeface="TW Cen MT"/>
              </a:rPr>
              <a:t>ADDITIONAL-DAYS-PROGRAM-TEACHER-INDICATOR-CODE indicates if a teacher is teaching students eligible for the additional days school year program as described in TEC Sec. 48.0051.</a:t>
            </a:r>
            <a:endParaRPr lang="en-US" dirty="0"/>
          </a:p>
          <a:p>
            <a:endParaRPr lang="en-US" dirty="0">
              <a:cs typeface="Calibri"/>
            </a:endParaRPr>
          </a:p>
        </p:txBody>
      </p:sp>
    </p:spTree>
    <p:extLst>
      <p:ext uri="{BB962C8B-B14F-4D97-AF65-F5344CB8AC3E}">
        <p14:creationId xmlns:p14="http://schemas.microsoft.com/office/powerpoint/2010/main" val="460313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48BC9-4DB6-46CD-9527-E009E8060865}"/>
              </a:ext>
            </a:extLst>
          </p:cNvPr>
          <p:cNvSpPr>
            <a:spLocks noGrp="1"/>
          </p:cNvSpPr>
          <p:nvPr>
            <p:ph type="title"/>
          </p:nvPr>
        </p:nvSpPr>
        <p:spPr/>
        <p:txBody>
          <a:bodyPr/>
          <a:lstStyle/>
          <a:p>
            <a:r>
              <a:rPr lang="en-US"/>
              <a:t>Code tables</a:t>
            </a:r>
          </a:p>
        </p:txBody>
      </p:sp>
      <p:sp>
        <p:nvSpPr>
          <p:cNvPr id="3" name="Content Placeholder 2">
            <a:extLst>
              <a:ext uri="{FF2B5EF4-FFF2-40B4-BE49-F238E27FC236}">
                <a16:creationId xmlns:a16="http://schemas.microsoft.com/office/drawing/2014/main" id="{8CD90A09-ECB8-4740-8C83-BD9250FED8DF}"/>
              </a:ext>
            </a:extLst>
          </p:cNvPr>
          <p:cNvSpPr>
            <a:spLocks noGrp="1"/>
          </p:cNvSpPr>
          <p:nvPr>
            <p:ph idx="1"/>
          </p:nvPr>
        </p:nvSpPr>
        <p:spPr>
          <a:xfrm>
            <a:off x="540616" y="979055"/>
            <a:ext cx="8062768" cy="5216381"/>
          </a:xfrm>
        </p:spPr>
        <p:txBody>
          <a:bodyPr vert="horz" lIns="91440" tIns="45720" rIns="91440" bIns="45720" rtlCol="0" anchor="t">
            <a:normAutofit/>
          </a:bodyPr>
          <a:lstStyle/>
          <a:p>
            <a:pPr lvl="1"/>
            <a:endParaRPr lang="en-US">
              <a:cs typeface="Calibri" panose="020F0502020204030204" pitchFamily="34" charset="0"/>
            </a:endParaRPr>
          </a:p>
          <a:p>
            <a:pPr lvl="1"/>
            <a:r>
              <a:rPr lang="en-US" b="1">
                <a:latin typeface="Tw Cen MT"/>
                <a:cs typeface="Calibri"/>
              </a:rPr>
              <a:t>C130 REPORTING-PERIOD-INDICATOR-CODE</a:t>
            </a:r>
          </a:p>
          <a:p>
            <a:pPr lvl="2"/>
            <a:r>
              <a:rPr lang="en-US" sz="1800" b="1" i="1">
                <a:solidFill>
                  <a:srgbClr val="FF0000"/>
                </a:solidFill>
                <a:latin typeface="Tw Cen MT"/>
                <a:cs typeface="Calibri"/>
              </a:rPr>
              <a:t>*New* </a:t>
            </a:r>
            <a:r>
              <a:rPr lang="en-US" sz="1800" i="1">
                <a:latin typeface="Tw Cen MT"/>
                <a:cs typeface="Calibri"/>
              </a:rPr>
              <a:t>C</a:t>
            </a:r>
            <a:r>
              <a:rPr lang="en-US" sz="1800">
                <a:latin typeface="Tw Cen MT"/>
                <a:cs typeface="Calibri"/>
              </a:rPr>
              <a:t>ode "9" – Additional Days School Year Program Reporting Period</a:t>
            </a:r>
          </a:p>
          <a:p>
            <a:pPr lvl="1"/>
            <a:endParaRPr lang="en-US" sz="1800">
              <a:cs typeface="Calibri"/>
            </a:endParaRPr>
          </a:p>
          <a:p>
            <a:pPr lvl="1"/>
            <a:r>
              <a:rPr lang="en-US" b="1">
                <a:latin typeface="Tw Cen MT"/>
                <a:cs typeface="Calibri"/>
              </a:rPr>
              <a:t>C215</a:t>
            </a:r>
            <a:r>
              <a:rPr lang="en-US" sz="1800" b="1">
                <a:latin typeface="Tw Cen MT"/>
                <a:cs typeface="Calibri"/>
              </a:rPr>
              <a:t> </a:t>
            </a:r>
            <a:r>
              <a:rPr lang="en-US" b="1">
                <a:latin typeface="Tw Cen MT"/>
                <a:cs typeface="Calibri"/>
              </a:rPr>
              <a:t>INSTRUCTIONAL-PROGRAM-TYPE</a:t>
            </a:r>
          </a:p>
          <a:p>
            <a:pPr lvl="2"/>
            <a:r>
              <a:rPr lang="en-US" sz="1800" b="1" i="1">
                <a:solidFill>
                  <a:srgbClr val="FF0000"/>
                </a:solidFill>
                <a:latin typeface="Tw Cen MT"/>
                <a:cs typeface="Calibri"/>
              </a:rPr>
              <a:t>*New* </a:t>
            </a:r>
            <a:r>
              <a:rPr lang="en-US" sz="1800">
                <a:latin typeface="Tw Cen MT"/>
                <a:cs typeface="Calibri"/>
              </a:rPr>
              <a:t>Code 16 – Additional Days School Year Program</a:t>
            </a:r>
            <a:endParaRPr lang="en-US" sz="1800">
              <a:latin typeface="Tw Cen MT"/>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6902337B-6A99-4EDC-A420-CAB7642ACB5E}"/>
              </a:ext>
            </a:extLst>
          </p:cNvPr>
          <p:cNvSpPr>
            <a:spLocks noGrp="1"/>
          </p:cNvSpPr>
          <p:nvPr>
            <p:ph type="sldNum" sz="quarter" idx="12"/>
          </p:nvPr>
        </p:nvSpPr>
        <p:spPr/>
        <p:txBody>
          <a:bodyPr/>
          <a:lstStyle/>
          <a:p>
            <a:fld id="{25037DA4-2335-4A87-8586-64B2BAB08211}" type="slidenum">
              <a:rPr lang="en-US" smtClean="0"/>
              <a:pPr/>
              <a:t>33</a:t>
            </a:fld>
            <a:endParaRPr lang="en-US"/>
          </a:p>
        </p:txBody>
      </p:sp>
    </p:spTree>
    <p:extLst>
      <p:ext uri="{BB962C8B-B14F-4D97-AF65-F5344CB8AC3E}">
        <p14:creationId xmlns:p14="http://schemas.microsoft.com/office/powerpoint/2010/main" val="433091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583A-29A5-4152-BACF-9F0EC9B79E1B}"/>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4E690B8E-F2BE-4227-95B2-AE62D5F0FBEC}"/>
              </a:ext>
            </a:extLst>
          </p:cNvPr>
          <p:cNvSpPr>
            <a:spLocks noGrp="1"/>
          </p:cNvSpPr>
          <p:nvPr>
            <p:ph idx="1"/>
          </p:nvPr>
        </p:nvSpPr>
        <p:spPr/>
        <p:txBody>
          <a:bodyPr>
            <a:normAutofit/>
          </a:bodyPr>
          <a:lstStyle/>
          <a:p>
            <a:pPr marL="0" indent="0">
              <a:buNone/>
            </a:pPr>
            <a:r>
              <a:rPr lang="en-US" sz="2300" b="1" dirty="0" err="1"/>
              <a:t>BasicReportingPeriodAttendanceExtension</a:t>
            </a:r>
            <a:r>
              <a:rPr lang="en-US" sz="2300" b="1" dirty="0"/>
              <a:t> Complex Type</a:t>
            </a:r>
          </a:p>
          <a:p>
            <a:pPr marL="0" indent="0">
              <a:buNone/>
            </a:pPr>
            <a:endParaRPr lang="en-US" sz="2300" b="1" dirty="0"/>
          </a:p>
          <a:p>
            <a:pPr marL="0" indent="0">
              <a:buNone/>
            </a:pPr>
            <a:r>
              <a:rPr lang="en-US" sz="2000" b="1" dirty="0"/>
              <a:t>Special Reporting Requirements</a:t>
            </a:r>
            <a:endParaRPr lang="en-US" sz="2000" dirty="0"/>
          </a:p>
          <a:p>
            <a:pPr marL="0" indent="0">
              <a:buNone/>
            </a:pPr>
            <a:r>
              <a:rPr lang="en-US" sz="2000" dirty="0"/>
              <a:t>When reporting attendance data for the Additional Days School Year Program, use REPORTING-PERIOD-INDICATOR-CODE ‘9’. Only report absences and days present for students that are ADA eligible. Report the total days present and days absent for when the student was in the program. The program may include days of instruction during the school year and the summer. Report the CAMPUS-ID-OF-ENROLLMENT as the campus on which the student attended the Additional Day School Year Program.  Report days absent and days present in half day increments. This data is reported in the PEIMS Extended Year submission. </a:t>
            </a:r>
          </a:p>
          <a:p>
            <a:endParaRPr lang="en-US" dirty="0"/>
          </a:p>
        </p:txBody>
      </p:sp>
      <p:sp>
        <p:nvSpPr>
          <p:cNvPr id="4" name="Slide Number Placeholder 3">
            <a:extLst>
              <a:ext uri="{FF2B5EF4-FFF2-40B4-BE49-F238E27FC236}">
                <a16:creationId xmlns:a16="http://schemas.microsoft.com/office/drawing/2014/main" id="{58D2A107-7486-4C98-B224-E4F76468D3F6}"/>
              </a:ext>
            </a:extLst>
          </p:cNvPr>
          <p:cNvSpPr>
            <a:spLocks noGrp="1"/>
          </p:cNvSpPr>
          <p:nvPr>
            <p:ph type="sldNum" sz="quarter" idx="12"/>
          </p:nvPr>
        </p:nvSpPr>
        <p:spPr/>
        <p:txBody>
          <a:bodyPr/>
          <a:lstStyle/>
          <a:p>
            <a:fld id="{25037DA4-2335-4A87-8586-64B2BAB08211}" type="slidenum">
              <a:rPr lang="en-US" smtClean="0"/>
              <a:pPr/>
              <a:t>34</a:t>
            </a:fld>
            <a:endParaRPr lang="en-US"/>
          </a:p>
        </p:txBody>
      </p:sp>
    </p:spTree>
    <p:extLst>
      <p:ext uri="{BB962C8B-B14F-4D97-AF65-F5344CB8AC3E}">
        <p14:creationId xmlns:p14="http://schemas.microsoft.com/office/powerpoint/2010/main" val="1921082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EA9A-4206-44CD-997B-F87342D35B0E}"/>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6133654A-DD53-4926-BB7A-85E7D87EFBCD}"/>
              </a:ext>
            </a:extLst>
          </p:cNvPr>
          <p:cNvSpPr>
            <a:spLocks noGrp="1"/>
          </p:cNvSpPr>
          <p:nvPr>
            <p:ph idx="1"/>
          </p:nvPr>
        </p:nvSpPr>
        <p:spPr/>
        <p:txBody>
          <a:bodyPr>
            <a:normAutofit/>
          </a:bodyPr>
          <a:lstStyle/>
          <a:p>
            <a:pPr marL="0" indent="0">
              <a:buNone/>
            </a:pPr>
            <a:r>
              <a:rPr lang="en-US" sz="2400" b="1" dirty="0" err="1"/>
              <a:t>ReportingPeriodExtension</a:t>
            </a:r>
            <a:r>
              <a:rPr lang="en-US" sz="2400" b="1" dirty="0"/>
              <a:t> Complex Type</a:t>
            </a:r>
          </a:p>
          <a:p>
            <a:pPr marL="0" indent="0">
              <a:buNone/>
            </a:pPr>
            <a:r>
              <a:rPr lang="en-US" sz="2000" b="1" dirty="0"/>
              <a:t>Special Reporting Requirements </a:t>
            </a:r>
          </a:p>
          <a:p>
            <a:pPr marL="0" indent="0">
              <a:buNone/>
            </a:pPr>
            <a:r>
              <a:rPr lang="en-US" sz="1800" dirty="0"/>
              <a:t>When reporting data for the Additional Days School Year Program, use REPORTING-PERIOD-INDICATOR-CODE of ‘9’. The reporting period begin date will be the first instructional day of the program and the end date will be the last instructional day of the program. Instructional days for this program can be any combination of days during the regular school year and the summer.  Also, use INSTRUCTIONAL-PROGRAM-TYPE code “16” – Additional Day School Year Program. This data is reported in the PEIMS Extended Year submission. </a:t>
            </a:r>
          </a:p>
          <a:p>
            <a:pPr marL="0" indent="0">
              <a:spcBef>
                <a:spcPts val="1200"/>
              </a:spcBef>
              <a:buNone/>
            </a:pPr>
            <a:r>
              <a:rPr lang="en-US" sz="2400" b="1" dirty="0" err="1"/>
              <a:t>CalendarDateExtension</a:t>
            </a:r>
            <a:r>
              <a:rPr lang="en-US" sz="2400" b="1" dirty="0"/>
              <a:t> Complex Type</a:t>
            </a:r>
          </a:p>
          <a:p>
            <a:pPr marL="0" indent="0">
              <a:buNone/>
            </a:pPr>
            <a:r>
              <a:rPr lang="en-US" sz="2000" b="1" dirty="0"/>
              <a:t>Special Reporting Requirements:</a:t>
            </a:r>
          </a:p>
          <a:p>
            <a:pPr marL="0" indent="0">
              <a:buNone/>
            </a:pPr>
            <a:r>
              <a:rPr lang="en-US" sz="1800" dirty="0"/>
              <a:t>When reporting the calendar dates for the Additional Days School Year Program, use School Day Event Code 01 - Student Instructional Day (whole or partial day). Waivers do not apply to this program.</a:t>
            </a:r>
          </a:p>
          <a:p>
            <a:endParaRPr lang="en-US" dirty="0"/>
          </a:p>
        </p:txBody>
      </p:sp>
      <p:sp>
        <p:nvSpPr>
          <p:cNvPr id="4" name="Slide Number Placeholder 3">
            <a:extLst>
              <a:ext uri="{FF2B5EF4-FFF2-40B4-BE49-F238E27FC236}">
                <a16:creationId xmlns:a16="http://schemas.microsoft.com/office/drawing/2014/main" id="{8EF31F37-63D8-46C2-9FD1-6B0B5B7F80A9}"/>
              </a:ext>
            </a:extLst>
          </p:cNvPr>
          <p:cNvSpPr>
            <a:spLocks noGrp="1"/>
          </p:cNvSpPr>
          <p:nvPr>
            <p:ph type="sldNum" sz="quarter" idx="12"/>
          </p:nvPr>
        </p:nvSpPr>
        <p:spPr/>
        <p:txBody>
          <a:bodyPr/>
          <a:lstStyle/>
          <a:p>
            <a:fld id="{25037DA4-2335-4A87-8586-64B2BAB08211}" type="slidenum">
              <a:rPr lang="en-US" smtClean="0"/>
              <a:pPr/>
              <a:t>35</a:t>
            </a:fld>
            <a:endParaRPr lang="en-US"/>
          </a:p>
        </p:txBody>
      </p:sp>
    </p:spTree>
    <p:extLst>
      <p:ext uri="{BB962C8B-B14F-4D97-AF65-F5344CB8AC3E}">
        <p14:creationId xmlns:p14="http://schemas.microsoft.com/office/powerpoint/2010/main" val="1196123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A18B-EC0E-4DBB-8E63-A39BE042BC13}"/>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CB5DD4FE-6AF1-44E7-813B-6914ABE64C9A}"/>
              </a:ext>
            </a:extLst>
          </p:cNvPr>
          <p:cNvSpPr>
            <a:spLocks noGrp="1"/>
          </p:cNvSpPr>
          <p:nvPr>
            <p:ph idx="1"/>
          </p:nvPr>
        </p:nvSpPr>
        <p:spPr>
          <a:xfrm>
            <a:off x="284085" y="916249"/>
            <a:ext cx="8575830" cy="5362058"/>
          </a:xfrm>
        </p:spPr>
        <p:txBody>
          <a:bodyPr>
            <a:normAutofit fontScale="25000" lnSpcReduction="20000"/>
          </a:bodyPr>
          <a:lstStyle/>
          <a:p>
            <a:pPr marL="0" indent="0">
              <a:buNone/>
            </a:pPr>
            <a:r>
              <a:rPr lang="en-US" sz="8000" b="1" dirty="0" err="1"/>
              <a:t>BasicReportingPeriodAttendanceExtension</a:t>
            </a:r>
            <a:r>
              <a:rPr lang="en-US" sz="8000" b="1" dirty="0"/>
              <a:t> Complex Type</a:t>
            </a:r>
          </a:p>
          <a:p>
            <a:pPr marL="0" indent="0">
              <a:spcBef>
                <a:spcPts val="1200"/>
              </a:spcBef>
              <a:buNone/>
            </a:pPr>
            <a:r>
              <a:rPr lang="en-US" sz="7200" b="1" dirty="0"/>
              <a:t>Data Element Reporting Requirements</a:t>
            </a:r>
          </a:p>
          <a:p>
            <a:pPr marL="0" indent="0">
              <a:buNone/>
            </a:pPr>
            <a:r>
              <a:rPr lang="en-US" sz="5600" b="1" dirty="0"/>
              <a:t>CAMPUS-ID-OF-ENROLLMENT (E0782) </a:t>
            </a:r>
            <a:r>
              <a:rPr lang="en-US" sz="5600" dirty="0"/>
              <a:t>indicates the unique campus identification number of the campus in which the student is enrolled. </a:t>
            </a:r>
            <a:r>
              <a:rPr lang="en-US" sz="5600" dirty="0">
                <a:highlight>
                  <a:srgbClr val="FFFF00"/>
                </a:highlight>
              </a:rPr>
              <a:t>For PEIMS Extended Year, this is the campus in which the student is attending the Additional Days School Year Program.</a:t>
            </a:r>
          </a:p>
          <a:p>
            <a:endParaRPr lang="en-US" sz="5600" dirty="0"/>
          </a:p>
          <a:p>
            <a:pPr marL="0" indent="0">
              <a:spcBef>
                <a:spcPts val="600"/>
              </a:spcBef>
              <a:buNone/>
            </a:pPr>
            <a:r>
              <a:rPr lang="en-US" sz="5600" b="1" dirty="0"/>
              <a:t>REPORTING-PERIOD-INDICATOR-CODE (E0934) </a:t>
            </a:r>
            <a:r>
              <a:rPr lang="en-US" sz="5600" dirty="0"/>
              <a:t>indicates the period for which the attendance data is being reported. REPORTING-PERIOD-INDICATOR-CODE identifies the six-week reporting period. </a:t>
            </a:r>
          </a:p>
          <a:p>
            <a:pPr marL="457200" lvl="1" indent="0">
              <a:spcBef>
                <a:spcPts val="600"/>
              </a:spcBef>
              <a:buNone/>
            </a:pPr>
            <a:r>
              <a:rPr lang="en-US" sz="5600" dirty="0"/>
              <a:t>The instructional calendar(s) for each campus must be divided into six approximately equal reporting periods. </a:t>
            </a:r>
          </a:p>
          <a:p>
            <a:pPr marL="457200" lvl="1" indent="0">
              <a:spcBef>
                <a:spcPts val="600"/>
              </a:spcBef>
              <a:buNone/>
            </a:pPr>
            <a:r>
              <a:rPr lang="en-US" sz="5600" dirty="0"/>
              <a:t>Warning: School calendar tracks exceeding 180 days will result in less ADA funding per day for the school district/campus. </a:t>
            </a:r>
          </a:p>
          <a:p>
            <a:pPr marL="457200" lvl="1" indent="0">
              <a:spcBef>
                <a:spcPts val="600"/>
              </a:spcBef>
              <a:buNone/>
            </a:pPr>
            <a:r>
              <a:rPr lang="en-US" sz="5600" dirty="0">
                <a:highlight>
                  <a:srgbClr val="FFFF00"/>
                </a:highlight>
              </a:rPr>
              <a:t>For PEIMS Extended Year, the REPORTING-PERIOD-INDICATOR-CODE must be ‘9’.</a:t>
            </a:r>
          </a:p>
          <a:p>
            <a:pPr marL="0" indent="0">
              <a:buNone/>
            </a:pPr>
            <a:r>
              <a:rPr lang="en-US" sz="5600" dirty="0"/>
              <a:t> </a:t>
            </a:r>
          </a:p>
          <a:p>
            <a:pPr marL="0" indent="0">
              <a:spcBef>
                <a:spcPts val="600"/>
              </a:spcBef>
              <a:buNone/>
            </a:pPr>
            <a:r>
              <a:rPr lang="en-US" sz="5600" b="1" dirty="0"/>
              <a:t>NUMBER-DAYS-TAUGHT (E0935) </a:t>
            </a:r>
            <a:r>
              <a:rPr lang="en-US" sz="5600" dirty="0"/>
              <a:t>indicates the number of days of instruction offered, as shown on the school calendar, during a particular reporting period.</a:t>
            </a:r>
          </a:p>
          <a:p>
            <a:pPr marL="457200" lvl="1" indent="0">
              <a:spcBef>
                <a:spcPts val="600"/>
              </a:spcBef>
              <a:buNone/>
            </a:pPr>
            <a:r>
              <a:rPr lang="en-US" sz="5600" dirty="0"/>
              <a:t>Instructional days do not include days of teacher in-service or preparation, or holidays. All students assigned to a particular instructional track will have the same NUMBER-DAYS-TAUGHT. Warning: School calendar tracks exceeding 180 days will result in less ADA funding per day for the school district/campus. </a:t>
            </a:r>
          </a:p>
          <a:p>
            <a:pPr marL="457200" lvl="1" indent="0">
              <a:spcBef>
                <a:spcPts val="600"/>
              </a:spcBef>
              <a:buNone/>
            </a:pPr>
            <a:r>
              <a:rPr lang="en-US" sz="5600" dirty="0"/>
              <a:t> </a:t>
            </a:r>
          </a:p>
          <a:p>
            <a:pPr marL="457200" lvl="1" indent="0">
              <a:spcBef>
                <a:spcPts val="300"/>
              </a:spcBef>
              <a:buNone/>
            </a:pPr>
            <a:r>
              <a:rPr lang="en-US" sz="5600" dirty="0"/>
              <a:t>The instructional calendar(s) for each campus must be divided into six approximately equal reporting periods. Regardless of the structure of the actual instructional calendar, a LEA must report the full school year (usually 180 days) for each instructional track offered by the LEA in six approximately equal reporting periods.</a:t>
            </a:r>
          </a:p>
          <a:p>
            <a:pPr marL="457200" lvl="1" indent="0">
              <a:spcBef>
                <a:spcPts val="300"/>
              </a:spcBef>
              <a:buNone/>
            </a:pPr>
            <a:r>
              <a:rPr lang="en-US" sz="5600" dirty="0"/>
              <a:t> </a:t>
            </a:r>
          </a:p>
          <a:p>
            <a:pPr marL="457200" lvl="1" indent="0">
              <a:spcBef>
                <a:spcPts val="300"/>
              </a:spcBef>
              <a:buNone/>
            </a:pPr>
            <a:r>
              <a:rPr lang="en-US" sz="5600" dirty="0">
                <a:highlight>
                  <a:srgbClr val="FFFF00"/>
                </a:highlight>
              </a:rPr>
              <a:t>For PEIMS Extended Year, NUMBER-DAYS-TAUGHT must be the number of days in the Additional Day School Year Program. Report as full days.</a:t>
            </a:r>
          </a:p>
          <a:p>
            <a:endParaRPr lang="en-US" dirty="0"/>
          </a:p>
        </p:txBody>
      </p:sp>
      <p:sp>
        <p:nvSpPr>
          <p:cNvPr id="4" name="Slide Number Placeholder 3">
            <a:extLst>
              <a:ext uri="{FF2B5EF4-FFF2-40B4-BE49-F238E27FC236}">
                <a16:creationId xmlns:a16="http://schemas.microsoft.com/office/drawing/2014/main" id="{0608394E-29D0-4E90-B41A-80EA4DE6FB19}"/>
              </a:ext>
            </a:extLst>
          </p:cNvPr>
          <p:cNvSpPr>
            <a:spLocks noGrp="1"/>
          </p:cNvSpPr>
          <p:nvPr>
            <p:ph type="sldNum" sz="quarter" idx="12"/>
          </p:nvPr>
        </p:nvSpPr>
        <p:spPr/>
        <p:txBody>
          <a:bodyPr/>
          <a:lstStyle/>
          <a:p>
            <a:fld id="{25037DA4-2335-4A87-8586-64B2BAB08211}" type="slidenum">
              <a:rPr lang="en-US" smtClean="0"/>
              <a:pPr/>
              <a:t>36</a:t>
            </a:fld>
            <a:endParaRPr lang="en-US"/>
          </a:p>
        </p:txBody>
      </p:sp>
    </p:spTree>
    <p:extLst>
      <p:ext uri="{BB962C8B-B14F-4D97-AF65-F5344CB8AC3E}">
        <p14:creationId xmlns:p14="http://schemas.microsoft.com/office/powerpoint/2010/main" val="20069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1FAF-2C8A-4DA7-9827-1CA8A3A9631A}"/>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9D8CC240-DDCA-43D7-99F6-563D5EC63C2A}"/>
              </a:ext>
            </a:extLst>
          </p:cNvPr>
          <p:cNvSpPr>
            <a:spLocks noGrp="1"/>
          </p:cNvSpPr>
          <p:nvPr>
            <p:ph idx="1"/>
          </p:nvPr>
        </p:nvSpPr>
        <p:spPr>
          <a:xfrm>
            <a:off x="390617" y="976544"/>
            <a:ext cx="8549197" cy="5200419"/>
          </a:xfrm>
        </p:spPr>
        <p:txBody>
          <a:bodyPr>
            <a:normAutofit fontScale="40000" lnSpcReduction="20000"/>
          </a:bodyPr>
          <a:lstStyle/>
          <a:p>
            <a:pPr marL="0" indent="0">
              <a:buNone/>
            </a:pPr>
            <a:r>
              <a:rPr lang="en-US" sz="4200" b="1" dirty="0" err="1"/>
              <a:t>BasicReportingPeriodAttendanceExtension</a:t>
            </a:r>
            <a:r>
              <a:rPr lang="en-US" sz="4200" b="1" dirty="0"/>
              <a:t> Complex Type Cont’d</a:t>
            </a:r>
          </a:p>
          <a:p>
            <a:pPr marL="0" indent="0">
              <a:buNone/>
            </a:pPr>
            <a:endParaRPr lang="en-US" sz="1900" b="1" dirty="0"/>
          </a:p>
          <a:p>
            <a:pPr marL="0" indent="0">
              <a:buNone/>
            </a:pPr>
            <a:r>
              <a:rPr lang="en-US" sz="3500" b="1" dirty="0"/>
              <a:t>TOTAL-DAYS-ABSENT (E0036) </a:t>
            </a:r>
            <a:r>
              <a:rPr lang="en-US" sz="3500" dirty="0"/>
              <a:t>indicates the total number of days the student was absent during a particular reporting period. </a:t>
            </a:r>
            <a:r>
              <a:rPr lang="en-US" sz="3500" dirty="0">
                <a:highlight>
                  <a:srgbClr val="FFFF00"/>
                </a:highlight>
              </a:rPr>
              <a:t>For PEIMS Extended Year, TOTAL-DAYS-ABSENT should be reported as half-day absences in the Additional Day School Year Program.</a:t>
            </a:r>
          </a:p>
          <a:p>
            <a:pPr marL="457200" lvl="1" indent="0">
              <a:buNone/>
            </a:pPr>
            <a:r>
              <a:rPr lang="en-US" sz="3500" dirty="0"/>
              <a:t>For additional rules concerning the reporting of days absent for a particular student, please refer to the Student Attendance Accounting Handbook. </a:t>
            </a:r>
          </a:p>
          <a:p>
            <a:pPr marL="457200" lvl="1" indent="0">
              <a:buNone/>
            </a:pPr>
            <a:endParaRPr lang="en-US" sz="2000" dirty="0"/>
          </a:p>
          <a:p>
            <a:pPr marL="0" indent="0">
              <a:buNone/>
            </a:pPr>
            <a:r>
              <a:rPr lang="en-US" sz="3500" b="1" dirty="0"/>
              <a:t>TOTAL-ELIGIBLE-DAYS-PRESENT (E0937) </a:t>
            </a:r>
            <a:r>
              <a:rPr lang="en-US" sz="3500" dirty="0"/>
              <a:t>indicates the total number of days the student was present and eligible for Foundation School Program funding during a particular reporting period. </a:t>
            </a:r>
            <a:r>
              <a:rPr lang="en-US" sz="3500" dirty="0">
                <a:highlight>
                  <a:srgbClr val="FFFF00"/>
                </a:highlight>
              </a:rPr>
              <a:t>For PEIMS Extended Year, TOTAL-ELIGIBLE-DAYS-PRESENT should be reported as half-day present in the Additional Day School Year Program.</a:t>
            </a:r>
          </a:p>
          <a:p>
            <a:pPr marL="457200" lvl="1" indent="0">
              <a:buNone/>
            </a:pPr>
            <a:endParaRPr lang="en-US" sz="1400" dirty="0"/>
          </a:p>
          <a:p>
            <a:pPr marL="457200" lvl="1" indent="0">
              <a:buNone/>
            </a:pPr>
            <a:r>
              <a:rPr lang="en-US" sz="3500" dirty="0"/>
              <a:t>For additional rules concerning the reporting of Eligible Days Present for a particular student, please refer to the Student Attendance Accounting Handbook.</a:t>
            </a:r>
          </a:p>
          <a:p>
            <a:pPr marL="457200" lvl="1" indent="0">
              <a:buNone/>
            </a:pPr>
            <a:endParaRPr lang="en-US" sz="2000" dirty="0"/>
          </a:p>
          <a:p>
            <a:pPr marL="0" indent="0">
              <a:buNone/>
            </a:pPr>
            <a:endParaRPr lang="en-US" sz="2400" b="1" dirty="0"/>
          </a:p>
          <a:p>
            <a:pPr marL="0" indent="0">
              <a:buNone/>
            </a:pPr>
            <a:r>
              <a:rPr lang="en-US" sz="4200" b="1" dirty="0" err="1"/>
              <a:t>SpecialProgramsReportingPeriodAttendanceExtension</a:t>
            </a:r>
            <a:r>
              <a:rPr lang="en-US" sz="4200" b="1" dirty="0"/>
              <a:t> Complex Type</a:t>
            </a:r>
            <a:endParaRPr lang="en-US" sz="4200" dirty="0"/>
          </a:p>
          <a:p>
            <a:pPr marL="0" indent="0">
              <a:buNone/>
            </a:pPr>
            <a:endParaRPr lang="en-US" sz="2000" b="1" dirty="0"/>
          </a:p>
          <a:p>
            <a:pPr marL="0" indent="0">
              <a:buNone/>
            </a:pPr>
            <a:r>
              <a:rPr lang="en-US" sz="4500" b="1" dirty="0"/>
              <a:t>Special Reporting Requirements</a:t>
            </a:r>
            <a:endParaRPr lang="en-US" sz="4500" dirty="0"/>
          </a:p>
          <a:p>
            <a:pPr marL="0" indent="0">
              <a:buNone/>
            </a:pPr>
            <a:r>
              <a:rPr lang="en-US" sz="3400" dirty="0"/>
              <a:t>When reporting special program attendance data for the Additional Days School Year Program, use REPORTING-PERIOD-INDICATOR-CODE ‘9’. Report special program data based on whether the students received services during the Additional Days School Year Program. Flexible attendance is not reported for the Additional Days School Year Program. Days should be reported as half-days. This data is reported in the PEIMS Extended Year submission.</a:t>
            </a:r>
          </a:p>
          <a:p>
            <a:pPr marL="0" indent="0">
              <a:buNone/>
            </a:pPr>
            <a:r>
              <a:rPr lang="en-US" sz="1800" dirty="0"/>
              <a:t> </a:t>
            </a:r>
          </a:p>
        </p:txBody>
      </p:sp>
      <p:sp>
        <p:nvSpPr>
          <p:cNvPr id="4" name="Slide Number Placeholder 3">
            <a:extLst>
              <a:ext uri="{FF2B5EF4-FFF2-40B4-BE49-F238E27FC236}">
                <a16:creationId xmlns:a16="http://schemas.microsoft.com/office/drawing/2014/main" id="{7E1323E9-7652-41B1-9329-5B3BDA88D52C}"/>
              </a:ext>
            </a:extLst>
          </p:cNvPr>
          <p:cNvSpPr>
            <a:spLocks noGrp="1"/>
          </p:cNvSpPr>
          <p:nvPr>
            <p:ph type="sldNum" sz="quarter" idx="12"/>
          </p:nvPr>
        </p:nvSpPr>
        <p:spPr/>
        <p:txBody>
          <a:bodyPr/>
          <a:lstStyle/>
          <a:p>
            <a:fld id="{25037DA4-2335-4A87-8586-64B2BAB08211}" type="slidenum">
              <a:rPr lang="en-US" smtClean="0"/>
              <a:pPr/>
              <a:t>37</a:t>
            </a:fld>
            <a:endParaRPr lang="en-US"/>
          </a:p>
        </p:txBody>
      </p:sp>
    </p:spTree>
    <p:extLst>
      <p:ext uri="{BB962C8B-B14F-4D97-AF65-F5344CB8AC3E}">
        <p14:creationId xmlns:p14="http://schemas.microsoft.com/office/powerpoint/2010/main" val="1673508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9780-A1BE-44E1-A79A-5D075F94AE75}"/>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541DCE9B-DF15-4B4D-AA10-D5B5EE2DCEE2}"/>
              </a:ext>
            </a:extLst>
          </p:cNvPr>
          <p:cNvSpPr>
            <a:spLocks noGrp="1"/>
          </p:cNvSpPr>
          <p:nvPr>
            <p:ph idx="1"/>
          </p:nvPr>
        </p:nvSpPr>
        <p:spPr>
          <a:xfrm>
            <a:off x="275208" y="1221971"/>
            <a:ext cx="8806648" cy="4954992"/>
          </a:xfrm>
        </p:spPr>
        <p:txBody>
          <a:bodyPr>
            <a:normAutofit/>
          </a:bodyPr>
          <a:lstStyle/>
          <a:p>
            <a:pPr marL="0" indent="0">
              <a:buNone/>
            </a:pPr>
            <a:r>
              <a:rPr lang="en-US" sz="2300" b="1" dirty="0" err="1"/>
              <a:t>SpecialProgramsReportingPeriodAttendanceExtension</a:t>
            </a:r>
            <a:r>
              <a:rPr lang="en-US" sz="2300" b="1" dirty="0"/>
              <a:t> Complex Type</a:t>
            </a:r>
          </a:p>
          <a:p>
            <a:pPr marL="0" indent="0">
              <a:buNone/>
            </a:pPr>
            <a:endParaRPr lang="en-US" sz="2000" b="1" dirty="0"/>
          </a:p>
          <a:p>
            <a:pPr marL="0" indent="0">
              <a:buNone/>
            </a:pPr>
            <a:r>
              <a:rPr lang="en-US" sz="2000" b="1" dirty="0"/>
              <a:t>Special Reporting Requirements</a:t>
            </a:r>
            <a:endParaRPr lang="en-US" sz="2000" dirty="0"/>
          </a:p>
          <a:p>
            <a:pPr marL="0" indent="0">
              <a:buNone/>
            </a:pPr>
            <a:r>
              <a:rPr lang="en-US" sz="2000" dirty="0"/>
              <a:t>When reporting special program attendance data for the Additional Days School Year Program, use REPORTING-PERIOD-INDICATOR-CODE ‘9’. Report special program data based on whether the students received services during the Additional Days School Year Program. Flexible attendance is not reported for the Additional Days School Year Program. Days should be reported as half-days. This data is reported in the PEIMS Extended Year submission.</a:t>
            </a:r>
          </a:p>
          <a:p>
            <a:endParaRPr lang="en-US" dirty="0"/>
          </a:p>
        </p:txBody>
      </p:sp>
      <p:sp>
        <p:nvSpPr>
          <p:cNvPr id="4" name="Slide Number Placeholder 3">
            <a:extLst>
              <a:ext uri="{FF2B5EF4-FFF2-40B4-BE49-F238E27FC236}">
                <a16:creationId xmlns:a16="http://schemas.microsoft.com/office/drawing/2014/main" id="{3D181394-3879-43BC-9B29-7EC95351ADB2}"/>
              </a:ext>
            </a:extLst>
          </p:cNvPr>
          <p:cNvSpPr>
            <a:spLocks noGrp="1"/>
          </p:cNvSpPr>
          <p:nvPr>
            <p:ph type="sldNum" sz="quarter" idx="12"/>
          </p:nvPr>
        </p:nvSpPr>
        <p:spPr/>
        <p:txBody>
          <a:bodyPr/>
          <a:lstStyle/>
          <a:p>
            <a:fld id="{25037DA4-2335-4A87-8586-64B2BAB08211}" type="slidenum">
              <a:rPr lang="en-US" smtClean="0"/>
              <a:pPr/>
              <a:t>38</a:t>
            </a:fld>
            <a:endParaRPr lang="en-US" dirty="0"/>
          </a:p>
        </p:txBody>
      </p:sp>
    </p:spTree>
    <p:extLst>
      <p:ext uri="{BB962C8B-B14F-4D97-AF65-F5344CB8AC3E}">
        <p14:creationId xmlns:p14="http://schemas.microsoft.com/office/powerpoint/2010/main" val="3136321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4F07-4499-4666-B13E-BA3014A2A09D}"/>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EE6223EA-D2C7-4356-BCB8-C21E9215EB4B}"/>
              </a:ext>
            </a:extLst>
          </p:cNvPr>
          <p:cNvSpPr>
            <a:spLocks noGrp="1"/>
          </p:cNvSpPr>
          <p:nvPr>
            <p:ph idx="1"/>
          </p:nvPr>
        </p:nvSpPr>
        <p:spPr/>
        <p:txBody>
          <a:bodyPr>
            <a:normAutofit fontScale="47500" lnSpcReduction="20000"/>
          </a:bodyPr>
          <a:lstStyle/>
          <a:p>
            <a:pPr marL="0" indent="0">
              <a:buNone/>
            </a:pPr>
            <a:r>
              <a:rPr lang="en-US" sz="5000" b="1" dirty="0" err="1"/>
              <a:t>StaffExtension</a:t>
            </a:r>
            <a:r>
              <a:rPr lang="en-US" sz="5000" b="1" dirty="0"/>
              <a:t> Complex Type</a:t>
            </a:r>
          </a:p>
          <a:p>
            <a:pPr marL="0" indent="0">
              <a:buNone/>
            </a:pPr>
            <a:r>
              <a:rPr lang="en-US" sz="4500" b="1" dirty="0"/>
              <a:t>General Reporting Requirements</a:t>
            </a:r>
            <a:endParaRPr lang="en-US" sz="4500" dirty="0"/>
          </a:p>
          <a:p>
            <a:pPr marL="0" indent="0">
              <a:buNone/>
            </a:pPr>
            <a:r>
              <a:rPr lang="en-US" sz="4000" b="1" dirty="0"/>
              <a:t>PEIMS Extended Year Submission</a:t>
            </a:r>
            <a:endParaRPr lang="en-US" sz="4000" dirty="0"/>
          </a:p>
          <a:p>
            <a:pPr marL="0" indent="0">
              <a:buNone/>
            </a:pPr>
            <a:r>
              <a:rPr lang="en-US" sz="3500" dirty="0"/>
              <a:t>Report teachers teaching students in the Additional Days School Year Program. Only staff with teaching responsibilities (Role IDs 047 and 087) should be reported.</a:t>
            </a:r>
          </a:p>
          <a:p>
            <a:pPr marL="0" indent="0">
              <a:buNone/>
            </a:pPr>
            <a:r>
              <a:rPr lang="en-US" dirty="0"/>
              <a:t> </a:t>
            </a:r>
          </a:p>
          <a:p>
            <a:pPr marL="0" indent="0">
              <a:buNone/>
            </a:pPr>
            <a:r>
              <a:rPr lang="en-US" sz="5000" b="1" dirty="0" err="1"/>
              <a:t>StaffResponsibilitiesExtension</a:t>
            </a:r>
            <a:r>
              <a:rPr lang="en-US" sz="5000" b="1" dirty="0"/>
              <a:t> Complex Type</a:t>
            </a:r>
          </a:p>
          <a:p>
            <a:pPr marL="0" indent="0">
              <a:buNone/>
            </a:pPr>
            <a:r>
              <a:rPr lang="en-US" sz="4500" b="1" dirty="0"/>
              <a:t>General Reporting Requirements</a:t>
            </a:r>
            <a:endParaRPr lang="en-US" sz="4500" dirty="0"/>
          </a:p>
          <a:p>
            <a:pPr marL="0" indent="0">
              <a:buNone/>
            </a:pPr>
            <a:r>
              <a:rPr lang="en-US" sz="3400" b="1" dirty="0"/>
              <a:t>PEIMS Extended Year Submission</a:t>
            </a:r>
            <a:endParaRPr lang="en-US" sz="3400" dirty="0"/>
          </a:p>
          <a:p>
            <a:pPr marL="0" indent="0">
              <a:buNone/>
            </a:pPr>
            <a:r>
              <a:rPr lang="en-US" sz="3400" dirty="0"/>
              <a:t>For teachers teaching in the Additional Days School Year Program, report the Service ID, Population Served and Number of Students in Class for this particular program in the PEIMS Extended Year Submission. </a:t>
            </a:r>
          </a:p>
          <a:p>
            <a:pPr marL="0" indent="0">
              <a:buNone/>
            </a:pPr>
            <a:r>
              <a:rPr lang="en-US" sz="3000" dirty="0"/>
              <a:t> </a:t>
            </a:r>
          </a:p>
          <a:p>
            <a:pPr marL="0" indent="0">
              <a:buNone/>
            </a:pPr>
            <a:r>
              <a:rPr lang="en-US" sz="4500" b="1" dirty="0"/>
              <a:t>Data Element Reporting Requirements</a:t>
            </a:r>
            <a:endParaRPr lang="en-US" sz="4500" dirty="0"/>
          </a:p>
          <a:p>
            <a:pPr marL="0" indent="0">
              <a:buNone/>
            </a:pPr>
            <a:r>
              <a:rPr lang="en-US" sz="3400" b="1" dirty="0"/>
              <a:t>ADDITIONAL-DAYS-PROGRAM-TEACHER-INDICATOR-CODE (E16X3)</a:t>
            </a:r>
            <a:r>
              <a:rPr lang="en-US" sz="3400" dirty="0"/>
              <a:t> indicates if a teacher is teaching prekindergarten through fifth grade students in the Additional Days School Year Program as described in TEC Sec. 48.0051.</a:t>
            </a:r>
          </a:p>
          <a:p>
            <a:endParaRPr lang="en-US" dirty="0"/>
          </a:p>
        </p:txBody>
      </p:sp>
      <p:sp>
        <p:nvSpPr>
          <p:cNvPr id="4" name="Slide Number Placeholder 3">
            <a:extLst>
              <a:ext uri="{FF2B5EF4-FFF2-40B4-BE49-F238E27FC236}">
                <a16:creationId xmlns:a16="http://schemas.microsoft.com/office/drawing/2014/main" id="{50E0C5D0-CE4F-43DA-B8F3-37013D4363C7}"/>
              </a:ext>
            </a:extLst>
          </p:cNvPr>
          <p:cNvSpPr>
            <a:spLocks noGrp="1"/>
          </p:cNvSpPr>
          <p:nvPr>
            <p:ph type="sldNum" sz="quarter" idx="12"/>
          </p:nvPr>
        </p:nvSpPr>
        <p:spPr/>
        <p:txBody>
          <a:bodyPr/>
          <a:lstStyle/>
          <a:p>
            <a:fld id="{25037DA4-2335-4A87-8586-64B2BAB08211}" type="slidenum">
              <a:rPr lang="en-US" smtClean="0"/>
              <a:pPr/>
              <a:t>39</a:t>
            </a:fld>
            <a:endParaRPr lang="en-US"/>
          </a:p>
        </p:txBody>
      </p:sp>
    </p:spTree>
    <p:extLst>
      <p:ext uri="{BB962C8B-B14F-4D97-AF65-F5344CB8AC3E}">
        <p14:creationId xmlns:p14="http://schemas.microsoft.com/office/powerpoint/2010/main" val="248415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1136291"/>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background</a:t>
            </a:r>
          </a:p>
        </p:txBody>
      </p:sp>
      <p:sp>
        <p:nvSpPr>
          <p:cNvPr id="7" name="Rectangle 6"/>
          <p:cNvSpPr/>
          <p:nvPr/>
        </p:nvSpPr>
        <p:spPr>
          <a:xfrm>
            <a:off x="566738" y="504395"/>
            <a:ext cx="8001000" cy="5109091"/>
          </a:xfrm>
          <a:prstGeom prst="rect">
            <a:avLst/>
          </a:prstGeom>
          <a:noFill/>
        </p:spPr>
        <p:txBody>
          <a:bodyPr wrap="square" anchor="t">
            <a:spAutoFit/>
          </a:bodyPr>
          <a:lstStyle/>
          <a:p>
            <a:pPr>
              <a:spcBef>
                <a:spcPts val="600"/>
              </a:spcBef>
              <a:spcAft>
                <a:spcPts val="600"/>
              </a:spcAft>
            </a:pPr>
            <a:r>
              <a:rPr lang="en-US" sz="2600" b="1">
                <a:solidFill>
                  <a:sysClr val="windowText" lastClr="000000"/>
                </a:solidFill>
              </a:rPr>
              <a:t>TRUANCY (HB 548)</a:t>
            </a:r>
          </a:p>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Timeline</a:t>
            </a:r>
          </a:p>
          <a:p>
            <a:pPr marL="514350" indent="-514350">
              <a:spcBef>
                <a:spcPts val="600"/>
              </a:spcBef>
              <a:spcAft>
                <a:spcPts val="600"/>
              </a:spcAft>
              <a:buFont typeface="+mj-lt"/>
              <a:buAutoNum type="romanUcPeriod"/>
            </a:pPr>
            <a:r>
              <a:rPr lang="en-US" sz="2600" b="1">
                <a:solidFill>
                  <a:sysClr val="windowText" lastClr="000000"/>
                </a:solidFill>
              </a:rPr>
              <a:t>Data Collection</a:t>
            </a:r>
          </a:p>
          <a:p>
            <a:pPr marL="514350" indent="-514350">
              <a:spcBef>
                <a:spcPts val="600"/>
              </a:spcBef>
              <a:spcAft>
                <a:spcPts val="600"/>
              </a:spcAft>
              <a:buFont typeface="+mj-lt"/>
              <a:buAutoNum type="romanUcPeriod"/>
            </a:pPr>
            <a:r>
              <a:rPr lang="en-US" sz="2600" b="1">
                <a:solidFill>
                  <a:sysClr val="windowText" lastClr="000000"/>
                </a:solidFill>
              </a:rPr>
              <a:t>PEIMS Application</a:t>
            </a:r>
          </a:p>
          <a:p>
            <a:pPr>
              <a:spcBef>
                <a:spcPts val="600"/>
              </a:spcBef>
              <a:spcAft>
                <a:spcPts val="600"/>
              </a:spcAft>
            </a:pPr>
            <a:endParaRPr lang="en-US" sz="2600" b="1"/>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1088555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2807873"/>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40</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PEIMS APPLICATION</a:t>
            </a:r>
          </a:p>
        </p:txBody>
      </p:sp>
      <p:sp>
        <p:nvSpPr>
          <p:cNvPr id="7" name="Rectangle 6"/>
          <p:cNvSpPr/>
          <p:nvPr/>
        </p:nvSpPr>
        <p:spPr>
          <a:xfrm>
            <a:off x="566738" y="504395"/>
            <a:ext cx="8001000" cy="5109091"/>
          </a:xfrm>
          <a:prstGeom prst="rect">
            <a:avLst/>
          </a:prstGeom>
          <a:noFill/>
        </p:spPr>
        <p:txBody>
          <a:bodyPr wrap="square" anchor="t">
            <a:spAutoFit/>
          </a:bodyPr>
          <a:lstStyle/>
          <a:p>
            <a:pPr>
              <a:spcBef>
                <a:spcPts val="600"/>
              </a:spcBef>
              <a:spcAft>
                <a:spcPts val="600"/>
              </a:spcAft>
            </a:pPr>
            <a:r>
              <a:rPr lang="en-US" sz="2800" b="1"/>
              <a:t>Additional Days (HB 3)</a:t>
            </a:r>
            <a:endParaRPr lang="en-US" sz="2800" b="1">
              <a:solidFill>
                <a:sysClr val="windowText" lastClr="000000"/>
              </a:solidFill>
            </a:endParaRPr>
          </a:p>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Timeline</a:t>
            </a:r>
          </a:p>
          <a:p>
            <a:pPr marL="514350" indent="-514350">
              <a:spcBef>
                <a:spcPts val="600"/>
              </a:spcBef>
              <a:spcAft>
                <a:spcPts val="600"/>
              </a:spcAft>
              <a:buFont typeface="+mj-lt"/>
              <a:buAutoNum type="romanUcPeriod"/>
            </a:pPr>
            <a:r>
              <a:rPr lang="en-US" sz="2600" b="1">
                <a:solidFill>
                  <a:sysClr val="windowText" lastClr="000000"/>
                </a:solidFill>
              </a:rPr>
              <a:t>Data Collection</a:t>
            </a:r>
          </a:p>
          <a:p>
            <a:pPr marL="514350" indent="-514350">
              <a:spcBef>
                <a:spcPts val="600"/>
              </a:spcBef>
              <a:spcAft>
                <a:spcPts val="600"/>
              </a:spcAft>
              <a:buFont typeface="+mj-lt"/>
              <a:buAutoNum type="romanUcPeriod"/>
            </a:pPr>
            <a:r>
              <a:rPr lang="en-US" sz="2600" b="1">
                <a:solidFill>
                  <a:sysClr val="windowText" lastClr="000000"/>
                </a:solidFill>
              </a:rPr>
              <a:t>PEIMS Application</a:t>
            </a:r>
          </a:p>
          <a:p>
            <a:pPr>
              <a:spcBef>
                <a:spcPts val="600"/>
              </a:spcBef>
              <a:spcAft>
                <a:spcPts val="600"/>
              </a:spcAft>
            </a:pPr>
            <a:endParaRPr lang="en-US" sz="2600" b="1"/>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3955158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PEIMS APPLICATION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41</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r>
              <a:rPr lang="en-US">
                <a:latin typeface="+mn-lt"/>
                <a:cs typeface="Calibri"/>
              </a:rPr>
              <a:t>Additional Days will be added to the </a:t>
            </a:r>
            <a:r>
              <a:rPr lang="en-US" b="1">
                <a:latin typeface="+mn-lt"/>
                <a:cs typeface="Calibri"/>
              </a:rPr>
              <a:t>PEIMS</a:t>
            </a:r>
            <a:r>
              <a:rPr lang="en-US">
                <a:latin typeface="+mn-lt"/>
                <a:cs typeface="Calibri"/>
              </a:rPr>
              <a:t> </a:t>
            </a:r>
            <a:r>
              <a:rPr lang="en-US" b="1">
                <a:latin typeface="+mn-lt"/>
                <a:cs typeface="Calibri"/>
              </a:rPr>
              <a:t>Extended Year</a:t>
            </a:r>
            <a:r>
              <a:rPr lang="en-US">
                <a:latin typeface="+mn-lt"/>
                <a:cs typeface="Calibri"/>
              </a:rPr>
              <a:t> data submission.</a:t>
            </a:r>
          </a:p>
          <a:p>
            <a:endParaRPr lang="en-US">
              <a:latin typeface="+mn-lt"/>
              <a:cs typeface="Calibri"/>
            </a:endParaRPr>
          </a:p>
          <a:p>
            <a:r>
              <a:rPr lang="en-US">
                <a:latin typeface="Tw Cen MT"/>
              </a:rPr>
              <a:t>Data </a:t>
            </a:r>
            <a:r>
              <a:rPr lang="en-US">
                <a:latin typeface="Tw Cen MT"/>
                <a:cs typeface="Calibri"/>
              </a:rPr>
              <a:t>will be collected at the Student-level, Staff-level, Campus-level, LEA-level.</a:t>
            </a:r>
          </a:p>
          <a:p>
            <a:endParaRPr lang="en-US">
              <a:latin typeface="+mn-lt"/>
              <a:cs typeface="Calibri" panose="020F0502020204030204" pitchFamily="34" charset="0"/>
            </a:endParaRPr>
          </a:p>
          <a:p>
            <a:r>
              <a:rPr lang="en-US">
                <a:latin typeface="+mn-lt"/>
                <a:cs typeface="Calibri"/>
              </a:rPr>
              <a:t>No additional functionality is expected in the PEIMS application for Additional Days. </a:t>
            </a:r>
            <a:endParaRPr lang="en-US">
              <a:cs typeface="Calibri"/>
            </a:endParaRPr>
          </a:p>
        </p:txBody>
      </p:sp>
    </p:spTree>
    <p:extLst>
      <p:ext uri="{BB962C8B-B14F-4D97-AF65-F5344CB8AC3E}">
        <p14:creationId xmlns:p14="http://schemas.microsoft.com/office/powerpoint/2010/main" val="2343945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latin typeface="Tw Cen MT Condensed"/>
              </a:rPr>
              <a:t>New Validation rules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42</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96194" y="1114603"/>
            <a:ext cx="8112062" cy="5089463"/>
          </a:xfrm>
        </p:spPr>
        <p:txBody>
          <a:bodyPr vert="horz" lIns="91440" tIns="45720" rIns="91440" bIns="45720" rtlCol="0" anchor="t">
            <a:normAutofit/>
          </a:bodyPr>
          <a:lstStyle/>
          <a:p>
            <a:pPr marL="0" indent="0">
              <a:buNone/>
            </a:pPr>
            <a:endParaRPr lang="en-US" dirty="0">
              <a:latin typeface="Tw Cen MT"/>
              <a:ea typeface="Calibri" panose="020F0502020204030204" pitchFamily="34" charset="0"/>
              <a:cs typeface="Calibri" panose="020F0502020204030204" pitchFamily="34" charset="0"/>
            </a:endParaRPr>
          </a:p>
          <a:p>
            <a:pPr marL="457200" lvl="1" indent="0">
              <a:buNone/>
            </a:pPr>
            <a:endParaRPr lang="en-US" sz="1400" dirty="0">
              <a:highlight>
                <a:srgbClr val="FFFF00"/>
              </a:highlight>
              <a:latin typeface="Tw Cen MT"/>
              <a:ea typeface="Calibri" panose="020F0502020204030204" pitchFamily="34" charset="0"/>
              <a:cs typeface="Calibri" panose="020F0502020204030204" pitchFamily="34" charset="0"/>
            </a:endParaRPr>
          </a:p>
          <a:p>
            <a:pPr marL="1657350" lvl="3"/>
            <a:endParaRPr lang="en-US" sz="1400" dirty="0">
              <a:latin typeface="Tw Cen MT"/>
              <a:ea typeface="Calibri" panose="020F0502020204030204" pitchFamily="34" charset="0"/>
              <a:cs typeface="Calibri" panose="020F0502020204030204" pitchFamily="34" charset="0"/>
            </a:endParaRPr>
          </a:p>
          <a:p>
            <a:pPr marL="1657350" lvl="3"/>
            <a:endParaRPr lang="en-US" sz="1400" dirty="0">
              <a:latin typeface="Tw Cen MT"/>
              <a:ea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D766169-F689-44DE-982B-A011DC5CB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35" y="935843"/>
            <a:ext cx="8908330" cy="2013425"/>
          </a:xfrm>
          <a:prstGeom prst="rect">
            <a:avLst/>
          </a:prstGeom>
        </p:spPr>
      </p:pic>
      <p:pic>
        <p:nvPicPr>
          <p:cNvPr id="6" name="Picture 5">
            <a:extLst>
              <a:ext uri="{FF2B5EF4-FFF2-40B4-BE49-F238E27FC236}">
                <a16:creationId xmlns:a16="http://schemas.microsoft.com/office/drawing/2014/main" id="{D6DA6E2F-E942-461E-8CEE-A6338E6C5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35" y="2770507"/>
            <a:ext cx="8908330" cy="1918931"/>
          </a:xfrm>
          <a:prstGeom prst="rect">
            <a:avLst/>
          </a:prstGeom>
        </p:spPr>
      </p:pic>
      <p:pic>
        <p:nvPicPr>
          <p:cNvPr id="10" name="Picture 9">
            <a:extLst>
              <a:ext uri="{FF2B5EF4-FFF2-40B4-BE49-F238E27FC236}">
                <a16:creationId xmlns:a16="http://schemas.microsoft.com/office/drawing/2014/main" id="{7A42096D-6D4E-49C5-93A1-0958000F8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35" y="4689438"/>
            <a:ext cx="8908330" cy="1789674"/>
          </a:xfrm>
          <a:prstGeom prst="rect">
            <a:avLst/>
          </a:prstGeom>
        </p:spPr>
      </p:pic>
    </p:spTree>
    <p:extLst>
      <p:ext uri="{BB962C8B-B14F-4D97-AF65-F5344CB8AC3E}">
        <p14:creationId xmlns:p14="http://schemas.microsoft.com/office/powerpoint/2010/main" val="3673358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latin typeface="Tw Cen MT Condensed"/>
              </a:rPr>
              <a:t>New Validation rules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43</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32333" y="1114603"/>
            <a:ext cx="8392283" cy="4954992"/>
          </a:xfrm>
        </p:spPr>
        <p:txBody>
          <a:bodyPr vert="horz" lIns="91440" tIns="45720" rIns="91440" bIns="45720" rtlCol="0" anchor="t">
            <a:normAutofit/>
          </a:bodyPr>
          <a:lstStyle/>
          <a:p>
            <a:pPr marL="0" indent="0">
              <a:buNone/>
            </a:pPr>
            <a:endParaRPr lang="en-US" sz="1800" dirty="0">
              <a:highlight>
                <a:srgbClr val="FFFF00"/>
              </a:highlight>
              <a:latin typeface="Tw Cen MT"/>
              <a:ea typeface="Calibri" panose="020F0502020204030204" pitchFamily="34" charset="0"/>
              <a:cs typeface="Calibri" panose="020F0502020204030204" pitchFamily="34" charset="0"/>
            </a:endParaRPr>
          </a:p>
          <a:p>
            <a:pPr marL="1657350" lvl="3"/>
            <a:endParaRPr lang="en-US" sz="1400" dirty="0">
              <a:latin typeface="Tw Cen MT"/>
              <a:ea typeface="Calibri" panose="020F0502020204030204" pitchFamily="34" charset="0"/>
              <a:cs typeface="Calibri" panose="020F0502020204030204" pitchFamily="34" charset="0"/>
            </a:endParaRPr>
          </a:p>
          <a:p>
            <a:pPr marL="1657350" lvl="3"/>
            <a:endParaRPr lang="en-US" sz="1400" dirty="0">
              <a:latin typeface="Tw Cen MT"/>
              <a:ea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586BF31-C20D-481C-9E33-4E6002A0A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31" y="1565757"/>
            <a:ext cx="8879335" cy="1600382"/>
          </a:xfrm>
          <a:prstGeom prst="rect">
            <a:avLst/>
          </a:prstGeom>
        </p:spPr>
      </p:pic>
      <p:pic>
        <p:nvPicPr>
          <p:cNvPr id="6" name="Picture 5">
            <a:extLst>
              <a:ext uri="{FF2B5EF4-FFF2-40B4-BE49-F238E27FC236}">
                <a16:creationId xmlns:a16="http://schemas.microsoft.com/office/drawing/2014/main" id="{1644FB7C-38CD-465E-8F90-35BCD3512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32" y="3841188"/>
            <a:ext cx="8879335" cy="1438056"/>
          </a:xfrm>
          <a:prstGeom prst="rect">
            <a:avLst/>
          </a:prstGeom>
        </p:spPr>
      </p:pic>
    </p:spTree>
    <p:extLst>
      <p:ext uri="{BB962C8B-B14F-4D97-AF65-F5344CB8AC3E}">
        <p14:creationId xmlns:p14="http://schemas.microsoft.com/office/powerpoint/2010/main" val="120648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latin typeface="Tw Cen MT Condensed"/>
              </a:rPr>
              <a:t>New Validation rules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44</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32333" y="1114603"/>
            <a:ext cx="8642033" cy="4954992"/>
          </a:xfrm>
        </p:spPr>
        <p:txBody>
          <a:bodyPr vert="horz" lIns="91440" tIns="45720" rIns="91440" bIns="45720" rtlCol="0" anchor="t">
            <a:normAutofit/>
          </a:bodyPr>
          <a:lstStyle/>
          <a:p>
            <a:pPr marL="0" indent="-114300">
              <a:buNone/>
            </a:pPr>
            <a:endParaRPr lang="en-US" dirty="0">
              <a:latin typeface="Tw Cen MT"/>
              <a:ea typeface="Calibri" panose="020F0502020204030204" pitchFamily="34" charset="0"/>
              <a:cs typeface="Calibri" panose="020F0502020204030204" pitchFamily="34" charset="0"/>
            </a:endParaRPr>
          </a:p>
          <a:p>
            <a:pPr marL="457200" lvl="1" indent="0">
              <a:buNone/>
            </a:pPr>
            <a:endParaRPr lang="en-US" sz="1400" dirty="0">
              <a:highlight>
                <a:srgbClr val="FFFF00"/>
              </a:highlight>
              <a:latin typeface="Tw Cen MT"/>
              <a:ea typeface="Calibri" panose="020F0502020204030204" pitchFamily="34" charset="0"/>
              <a:cs typeface="Calibri" panose="020F0502020204030204" pitchFamily="34" charset="0"/>
            </a:endParaRPr>
          </a:p>
          <a:p>
            <a:pPr marL="1657350" lvl="3"/>
            <a:endParaRPr lang="en-US" sz="1400" dirty="0">
              <a:latin typeface="Tw Cen MT"/>
              <a:ea typeface="Calibri" panose="020F0502020204030204" pitchFamily="34" charset="0"/>
              <a:cs typeface="Calibri" panose="020F0502020204030204" pitchFamily="34" charset="0"/>
            </a:endParaRPr>
          </a:p>
          <a:p>
            <a:pPr marL="1657350" lvl="3"/>
            <a:endParaRPr lang="en-US" sz="1400" dirty="0">
              <a:latin typeface="Tw Cen MT"/>
              <a:ea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F3AD719-7288-4E42-94A6-1998A3CC6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32" y="1289928"/>
            <a:ext cx="8879335" cy="1940295"/>
          </a:xfrm>
          <a:prstGeom prst="rect">
            <a:avLst/>
          </a:prstGeom>
        </p:spPr>
      </p:pic>
      <p:pic>
        <p:nvPicPr>
          <p:cNvPr id="6" name="Picture 5">
            <a:extLst>
              <a:ext uri="{FF2B5EF4-FFF2-40B4-BE49-F238E27FC236}">
                <a16:creationId xmlns:a16="http://schemas.microsoft.com/office/drawing/2014/main" id="{7AC0822C-E159-4184-809D-1BF98EB8B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32" y="3592099"/>
            <a:ext cx="8879335" cy="1991618"/>
          </a:xfrm>
          <a:prstGeom prst="rect">
            <a:avLst/>
          </a:prstGeom>
        </p:spPr>
      </p:pic>
    </p:spTree>
    <p:extLst>
      <p:ext uri="{BB962C8B-B14F-4D97-AF65-F5344CB8AC3E}">
        <p14:creationId xmlns:p14="http://schemas.microsoft.com/office/powerpoint/2010/main" val="2421031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latin typeface="Tw Cen MT Condensed"/>
              </a:rPr>
              <a:t>New Validation rules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45</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32333" y="1114603"/>
            <a:ext cx="8879334" cy="4954992"/>
          </a:xfrm>
        </p:spPr>
        <p:txBody>
          <a:bodyPr vert="horz" lIns="91440" tIns="45720" rIns="91440" bIns="45720" rtlCol="0" anchor="t">
            <a:normAutofit/>
          </a:bodyPr>
          <a:lstStyle/>
          <a:p>
            <a:pPr marL="0" indent="0">
              <a:buNone/>
            </a:pPr>
            <a:endParaRPr lang="en-US" sz="1800" dirty="0">
              <a:highlight>
                <a:srgbClr val="FFFF00"/>
              </a:highlight>
              <a:latin typeface="Tw Cen MT"/>
              <a:ea typeface="Calibri" panose="020F0502020204030204" pitchFamily="34" charset="0"/>
              <a:cs typeface="Calibri" panose="020F0502020204030204" pitchFamily="34" charset="0"/>
            </a:endParaRPr>
          </a:p>
          <a:p>
            <a:pPr marL="1657350" lvl="3"/>
            <a:endParaRPr lang="en-US" sz="1400" dirty="0">
              <a:latin typeface="Tw Cen MT"/>
              <a:ea typeface="Calibri" panose="020F0502020204030204" pitchFamily="34" charset="0"/>
              <a:cs typeface="Calibri" panose="020F0502020204030204" pitchFamily="34" charset="0"/>
            </a:endParaRPr>
          </a:p>
          <a:p>
            <a:pPr marL="1657350" lvl="3"/>
            <a:endParaRPr lang="en-US" sz="1400" dirty="0">
              <a:latin typeface="Tw Cen MT"/>
              <a:ea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A0F1369-93F6-4FC9-A664-BBDA17B32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32" y="838200"/>
            <a:ext cx="8879335" cy="1878305"/>
          </a:xfrm>
          <a:prstGeom prst="rect">
            <a:avLst/>
          </a:prstGeom>
        </p:spPr>
      </p:pic>
      <p:pic>
        <p:nvPicPr>
          <p:cNvPr id="6" name="Picture 5">
            <a:extLst>
              <a:ext uri="{FF2B5EF4-FFF2-40B4-BE49-F238E27FC236}">
                <a16:creationId xmlns:a16="http://schemas.microsoft.com/office/drawing/2014/main" id="{A54726EA-4727-47C1-91EC-017594C8F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32" y="2817107"/>
            <a:ext cx="8879334" cy="1772149"/>
          </a:xfrm>
          <a:prstGeom prst="rect">
            <a:avLst/>
          </a:prstGeom>
        </p:spPr>
      </p:pic>
      <p:pic>
        <p:nvPicPr>
          <p:cNvPr id="10" name="Picture 9">
            <a:extLst>
              <a:ext uri="{FF2B5EF4-FFF2-40B4-BE49-F238E27FC236}">
                <a16:creationId xmlns:a16="http://schemas.microsoft.com/office/drawing/2014/main" id="{88638A73-2057-43A2-B5D3-E7726FA13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32" y="4589256"/>
            <a:ext cx="8879334" cy="2003867"/>
          </a:xfrm>
          <a:prstGeom prst="rect">
            <a:avLst/>
          </a:prstGeom>
        </p:spPr>
      </p:pic>
    </p:spTree>
    <p:extLst>
      <p:ext uri="{BB962C8B-B14F-4D97-AF65-F5344CB8AC3E}">
        <p14:creationId xmlns:p14="http://schemas.microsoft.com/office/powerpoint/2010/main" val="3370730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latin typeface="Tw Cen MT Condensed"/>
              </a:rPr>
              <a:t>existing Validation rules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46</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32333" y="1114603"/>
            <a:ext cx="8879334" cy="4954992"/>
          </a:xfrm>
        </p:spPr>
        <p:txBody>
          <a:bodyPr vert="horz" lIns="91440" tIns="45720" rIns="91440" bIns="45720" rtlCol="0" anchor="t">
            <a:normAutofit fontScale="92500" lnSpcReduction="10000"/>
          </a:bodyPr>
          <a:lstStyle/>
          <a:p>
            <a:pPr>
              <a:buFont typeface="Arial"/>
              <a:buChar char="•"/>
            </a:pPr>
            <a:r>
              <a:rPr lang="en-US">
                <a:latin typeface="TW Cen MT"/>
                <a:cs typeface="Calibri"/>
              </a:rPr>
              <a:t>This collection will leverage existing validations as well. Examples:</a:t>
            </a:r>
          </a:p>
          <a:p>
            <a:pPr>
              <a:buFont typeface="Arial"/>
              <a:buChar char="•"/>
            </a:pPr>
            <a:endParaRPr lang="en-US">
              <a:latin typeface="Tw Cen MT"/>
              <a:cs typeface="Calibri"/>
            </a:endParaRPr>
          </a:p>
          <a:p>
            <a:pPr marL="800100" lvl="1" indent="-342900">
              <a:buFont typeface="Arial"/>
              <a:buChar char="•"/>
            </a:pPr>
            <a:r>
              <a:rPr lang="en-US" b="1">
                <a:latin typeface="TW Cen MT"/>
                <a:cs typeface="Calibri"/>
              </a:rPr>
              <a:t>10010-000A:</a:t>
            </a:r>
            <a:r>
              <a:rPr lang="en-US">
                <a:latin typeface="TW Cen MT"/>
                <a:cs typeface="Calibri"/>
              </a:rPr>
              <a:t> DISTRICT-ID must be unique for each Local Education Agency.</a:t>
            </a:r>
          </a:p>
          <a:p>
            <a:pPr marL="800100" lvl="1" indent="-342900">
              <a:buFont typeface="Arial"/>
              <a:buChar char="•"/>
            </a:pPr>
            <a:endParaRPr lang="en-US">
              <a:latin typeface="Tw Cen MT"/>
              <a:cs typeface="Calibri"/>
            </a:endParaRPr>
          </a:p>
          <a:p>
            <a:pPr marL="800100" lvl="1" indent="-342900">
              <a:buFont typeface="Arial"/>
              <a:buChar char="•"/>
            </a:pPr>
            <a:r>
              <a:rPr lang="en-US" b="1">
                <a:latin typeface="TW Cen MT"/>
                <a:cs typeface="Calibri"/>
              </a:rPr>
              <a:t>40100-000A: </a:t>
            </a:r>
            <a:r>
              <a:rPr lang="en-US">
                <a:latin typeface="TW Cen MT"/>
                <a:cs typeface="Calibri"/>
              </a:rPr>
              <a:t>The combination of the following fields</a:t>
            </a:r>
            <a:r>
              <a:rPr lang="en-US" b="1">
                <a:latin typeface="TW Cen MT"/>
                <a:cs typeface="Calibri"/>
              </a:rPr>
              <a:t> </a:t>
            </a:r>
            <a:r>
              <a:rPr lang="en-US">
                <a:latin typeface="TW Cen MT"/>
                <a:cs typeface="Calibri"/>
              </a:rPr>
              <a:t>must be unique for each student: DISTRICT-ID and TX-UNIQUE-STUDENT-ID.</a:t>
            </a:r>
          </a:p>
          <a:p>
            <a:pPr marL="800100" lvl="1" indent="-342900">
              <a:buFont typeface="Arial"/>
              <a:buChar char="•"/>
            </a:pPr>
            <a:endParaRPr lang="en-US">
              <a:latin typeface="Tw Cen MT"/>
              <a:cs typeface="Calibri"/>
            </a:endParaRPr>
          </a:p>
          <a:p>
            <a:pPr marL="800100" lvl="1" indent="-342900">
              <a:buFont typeface="Arial"/>
              <a:buChar char="•"/>
            </a:pPr>
            <a:r>
              <a:rPr lang="en-US" b="1">
                <a:latin typeface="TW Cen MT"/>
                <a:cs typeface="Calibri"/>
              </a:rPr>
              <a:t>40100-0017:</a:t>
            </a:r>
            <a:r>
              <a:rPr lang="en-US" b="1" i="1">
                <a:latin typeface="TW Cen MT"/>
                <a:cs typeface="Calibri"/>
              </a:rPr>
              <a:t> </a:t>
            </a:r>
            <a:r>
              <a:rPr lang="en-US">
                <a:latin typeface="TW Cen MT"/>
                <a:cs typeface="Calibri"/>
              </a:rPr>
              <a:t>DATE-OF-BIRTH must be a valid date.</a:t>
            </a:r>
          </a:p>
          <a:p>
            <a:pPr marL="800100" lvl="1" indent="-342900">
              <a:buFont typeface="Arial"/>
              <a:buChar char="•"/>
            </a:pPr>
            <a:endParaRPr lang="en-US">
              <a:latin typeface="Tw Cen MT"/>
              <a:cs typeface="Calibri"/>
            </a:endParaRPr>
          </a:p>
          <a:p>
            <a:pPr marL="800100" lvl="1" indent="-342900">
              <a:buFont typeface="Arial"/>
              <a:buChar char="•"/>
            </a:pPr>
            <a:r>
              <a:rPr lang="en-US" b="1">
                <a:latin typeface="TW Cen MT"/>
                <a:cs typeface="Calibri"/>
              </a:rPr>
              <a:t>41163-000D: </a:t>
            </a:r>
            <a:r>
              <a:rPr lang="en-US">
                <a:latin typeface="TW Cen MT"/>
                <a:cs typeface="Calibri"/>
              </a:rPr>
              <a:t>The combination of the following fields</a:t>
            </a:r>
            <a:r>
              <a:rPr lang="en-US" b="1">
                <a:latin typeface="TW Cen MT"/>
                <a:cs typeface="Calibri"/>
              </a:rPr>
              <a:t> </a:t>
            </a:r>
            <a:r>
              <a:rPr lang="en-US">
                <a:latin typeface="TW Cen MT"/>
                <a:cs typeface="Calibri"/>
              </a:rPr>
              <a:t>must be unique for each Student Special Education Program Association: DISTRICT-ID and TX-UNIQUE-STUDENT-ID.</a:t>
            </a:r>
            <a:endParaRPr lang="en-US">
              <a:latin typeface="Tw Cen MT"/>
              <a:cs typeface="Calibri"/>
            </a:endParaRPr>
          </a:p>
          <a:p>
            <a:pPr marL="457200" lvl="1" indent="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9872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reports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47</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r>
              <a:rPr lang="en-US" b="1" dirty="0">
                <a:cs typeface="Calibri" panose="020F0502020204030204" pitchFamily="34" charset="0"/>
              </a:rPr>
              <a:t>Existing PEIMS</a:t>
            </a:r>
            <a:r>
              <a:rPr lang="en-US" dirty="0">
                <a:cs typeface="Calibri" panose="020F0502020204030204" pitchFamily="34" charset="0"/>
              </a:rPr>
              <a:t> </a:t>
            </a:r>
            <a:r>
              <a:rPr lang="en-US" b="1" dirty="0">
                <a:cs typeface="Calibri" panose="020F0502020204030204" pitchFamily="34" charset="0"/>
              </a:rPr>
              <a:t>reports</a:t>
            </a:r>
            <a:r>
              <a:rPr lang="en-US" dirty="0">
                <a:cs typeface="Calibri" panose="020F0502020204030204" pitchFamily="34" charset="0"/>
              </a:rPr>
              <a:t> will be modified.</a:t>
            </a:r>
          </a:p>
          <a:p>
            <a:endParaRPr lang="en-US" dirty="0">
              <a:latin typeface="+mn-lt"/>
              <a:cs typeface="Calibri" panose="020F0502020204030204" pitchFamily="34" charset="0"/>
            </a:endParaRPr>
          </a:p>
          <a:p>
            <a:r>
              <a:rPr lang="en-US" b="1" dirty="0">
                <a:cs typeface="Calibri" panose="020F0502020204030204" pitchFamily="34" charset="0"/>
              </a:rPr>
              <a:t>New reports for Extended Year </a:t>
            </a:r>
            <a:r>
              <a:rPr lang="en-US" dirty="0">
                <a:cs typeface="Calibri" panose="020F0502020204030204" pitchFamily="34" charset="0"/>
              </a:rPr>
              <a:t>submission will be added for data validations.</a:t>
            </a:r>
          </a:p>
          <a:p>
            <a:endParaRPr lang="en-US" dirty="0">
              <a:cs typeface="Calibri" panose="020F0502020204030204" pitchFamily="34" charset="0"/>
            </a:endParaRPr>
          </a:p>
          <a:p>
            <a:r>
              <a:rPr lang="en-US" dirty="0">
                <a:cs typeface="Calibri" panose="020F0502020204030204" pitchFamily="34" charset="0"/>
              </a:rPr>
              <a:t>Reports will be added at the Student-level, Staff-level, Campus-level and LEA-level.</a:t>
            </a:r>
          </a:p>
          <a:p>
            <a:pPr marL="457200" lvl="1" indent="0">
              <a:buNone/>
            </a:pPr>
            <a:endParaRPr lang="en-US" dirty="0">
              <a:latin typeface="+mn-lt"/>
              <a:cs typeface="Calibri"/>
            </a:endParaRPr>
          </a:p>
          <a:p>
            <a:r>
              <a:rPr lang="en-US" dirty="0">
                <a:latin typeface="+mn-lt"/>
                <a:cs typeface="Calibri"/>
              </a:rPr>
              <a:t>Requirements are still underway. Stay tuned for more information.  </a:t>
            </a:r>
          </a:p>
        </p:txBody>
      </p:sp>
    </p:spTree>
    <p:extLst>
      <p:ext uri="{BB962C8B-B14F-4D97-AF65-F5344CB8AC3E}">
        <p14:creationId xmlns:p14="http://schemas.microsoft.com/office/powerpoint/2010/main" val="829524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1544492"/>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48</a:t>
            </a:fld>
            <a:endParaRPr lang="en-US"/>
          </a:p>
        </p:txBody>
      </p:sp>
      <p:sp>
        <p:nvSpPr>
          <p:cNvPr id="7" name="Rectangle 6"/>
          <p:cNvSpPr/>
          <p:nvPr/>
        </p:nvSpPr>
        <p:spPr>
          <a:xfrm>
            <a:off x="628650" y="284826"/>
            <a:ext cx="7886700" cy="5047536"/>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PEIMS DATA COLLECTIONS</a:t>
            </a:r>
          </a:p>
          <a:p>
            <a:pPr marL="1028700" lvl="1" indent="-571500" fontAlgn="base">
              <a:spcBef>
                <a:spcPts val="0"/>
              </a:spcBef>
              <a:spcAft>
                <a:spcPts val="600"/>
              </a:spcAft>
              <a:buAutoNum type="romanUcPeriod"/>
            </a:pPr>
            <a:r>
              <a:rPr lang="en-US" sz="2000" dirty="0">
                <a:latin typeface="Calibri"/>
                <a:cs typeface="Arial"/>
              </a:rPr>
              <a:t>Truancy (HB 548)</a:t>
            </a:r>
          </a:p>
          <a:p>
            <a:pPr marL="1028700" lvl="1" indent="-571500">
              <a:spcAft>
                <a:spcPts val="600"/>
              </a:spcAft>
              <a:buAutoNum type="romanUcPeriod"/>
            </a:pPr>
            <a:r>
              <a:rPr lang="en-US" sz="2000" dirty="0">
                <a:latin typeface="Calibri"/>
                <a:cs typeface="Arial"/>
              </a:rPr>
              <a:t>Additional Days (HB 3)</a:t>
            </a:r>
          </a:p>
          <a:p>
            <a:pPr marL="1028700" lvl="1" indent="-571500">
              <a:spcAft>
                <a:spcPts val="600"/>
              </a:spcAft>
              <a:buFontTx/>
              <a:buAutoNum type="romanUcPeriod"/>
            </a:pPr>
            <a:r>
              <a:rPr lang="en-US" sz="2000" dirty="0">
                <a:latin typeface="Calibri"/>
                <a:cs typeface="Arial"/>
              </a:rPr>
              <a:t>Expanded Learning Opportunity</a:t>
            </a:r>
          </a:p>
          <a:p>
            <a:pPr marL="1028700" lvl="1" indent="-571500">
              <a:spcAft>
                <a:spcPts val="600"/>
              </a:spcAft>
              <a:buFontTx/>
              <a:buAutoNum type="romanUcPeriod"/>
            </a:pPr>
            <a:r>
              <a:rPr lang="en-US" sz="2000" dirty="0">
                <a:latin typeface="Calibri"/>
                <a:cs typeface="Arial"/>
              </a:rPr>
              <a:t>CTE Auto-Calculation</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Expanded Learning Opportunity</a:t>
            </a:r>
          </a:p>
        </p:txBody>
      </p:sp>
    </p:spTree>
    <p:extLst>
      <p:ext uri="{BB962C8B-B14F-4D97-AF65-F5344CB8AC3E}">
        <p14:creationId xmlns:p14="http://schemas.microsoft.com/office/powerpoint/2010/main" val="1293788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159799" y="44380"/>
            <a:ext cx="8047767" cy="793820"/>
          </a:xfrm>
        </p:spPr>
        <p:txBody>
          <a:bodyPr>
            <a:normAutofit/>
          </a:bodyPr>
          <a:lstStyle/>
          <a:p>
            <a:r>
              <a:rPr lang="en-US" sz="3600" dirty="0"/>
              <a:t>Expanded Learning opportunity</a:t>
            </a:r>
            <a:r>
              <a:rPr lang="en-US" sz="3600" dirty="0">
                <a:cs typeface="Calibri" panose="020F0502020204030204" pitchFamily="34" charset="0"/>
              </a:rPr>
              <a:t> Program area</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49</a:t>
            </a:fld>
            <a:endParaRPr lang="en-US"/>
          </a:p>
        </p:txBody>
      </p:sp>
      <p:sp>
        <p:nvSpPr>
          <p:cNvPr id="6" name="Content Placeholder 3">
            <a:extLst>
              <a:ext uri="{FF2B5EF4-FFF2-40B4-BE49-F238E27FC236}">
                <a16:creationId xmlns:a16="http://schemas.microsoft.com/office/drawing/2014/main" id="{F24ADACE-886A-405B-BA20-CECDBA036567}"/>
              </a:ext>
            </a:extLst>
          </p:cNvPr>
          <p:cNvSpPr txBox="1">
            <a:spLocks/>
          </p:cNvSpPr>
          <p:nvPr/>
        </p:nvSpPr>
        <p:spPr>
          <a:xfrm>
            <a:off x="628650" y="1237962"/>
            <a:ext cx="7886700" cy="4954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p:txBody>
      </p:sp>
      <p:sp>
        <p:nvSpPr>
          <p:cNvPr id="5" name="Content Placeholder 3">
            <a:extLst>
              <a:ext uri="{FF2B5EF4-FFF2-40B4-BE49-F238E27FC236}">
                <a16:creationId xmlns:a16="http://schemas.microsoft.com/office/drawing/2014/main" id="{FB0FC3A4-58B4-420B-A33F-445FB2079123}"/>
              </a:ext>
            </a:extLst>
          </p:cNvPr>
          <p:cNvSpPr txBox="1">
            <a:spLocks/>
          </p:cNvSpPr>
          <p:nvPr/>
        </p:nvSpPr>
        <p:spPr>
          <a:xfrm>
            <a:off x="781050" y="1390362"/>
            <a:ext cx="7886700" cy="4954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Innovative Instructional Models</a:t>
            </a: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None/>
            </a:pPr>
            <a:r>
              <a:rPr lang="en-US" sz="2400" b="1" dirty="0"/>
              <a:t>Christine McCormick </a:t>
            </a:r>
            <a:r>
              <a:rPr lang="en-US" sz="2400" dirty="0"/>
              <a:t>Education Specialist</a:t>
            </a:r>
            <a:endParaRPr lang="en-US" dirty="0"/>
          </a:p>
          <a:p>
            <a:pPr marL="457200" lvl="1" indent="0">
              <a:buFont typeface="Arial" panose="020B0604020202020204" pitchFamily="34" charset="0"/>
              <a:buNone/>
            </a:pPr>
            <a:endParaRPr lang="en-US"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54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lstStyle/>
          <a:p>
            <a:r>
              <a:rPr lang="en-US">
                <a:latin typeface="Tw Cen MT Condensed"/>
              </a:rPr>
              <a:t>Background</a:t>
            </a:r>
            <a:endParaRPr lang="en-US"/>
          </a:p>
        </p:txBody>
      </p:sp>
      <p:sp>
        <p:nvSpPr>
          <p:cNvPr id="3" name="Content Placeholder 2">
            <a:extLst>
              <a:ext uri="{FF2B5EF4-FFF2-40B4-BE49-F238E27FC236}">
                <a16:creationId xmlns:a16="http://schemas.microsoft.com/office/drawing/2014/main" id="{BA599EFB-F530-441F-9047-7E38695D09C9}"/>
              </a:ext>
            </a:extLst>
          </p:cNvPr>
          <p:cNvSpPr>
            <a:spLocks noGrp="1"/>
          </p:cNvSpPr>
          <p:nvPr>
            <p:ph idx="1"/>
          </p:nvPr>
        </p:nvSpPr>
        <p:spPr>
          <a:xfrm>
            <a:off x="628650" y="1221971"/>
            <a:ext cx="7886700" cy="4954992"/>
          </a:xfrm>
        </p:spPr>
        <p:txBody>
          <a:bodyPr vert="horz" lIns="91440" tIns="45720" rIns="91440" bIns="45720" rtlCol="0" anchor="t">
            <a:normAutofit fontScale="92500" lnSpcReduction="20000"/>
          </a:bodyPr>
          <a:lstStyle/>
          <a:p>
            <a:pPr marL="0" indent="0">
              <a:buNone/>
            </a:pPr>
            <a:r>
              <a:rPr lang="en-US" dirty="0"/>
              <a:t>House Bill (HB) 548, passed in the 86</a:t>
            </a:r>
            <a:r>
              <a:rPr lang="en-US" baseline="30000" dirty="0"/>
              <a:t>th</a:t>
            </a:r>
            <a:r>
              <a:rPr lang="en-US" dirty="0"/>
              <a:t> Legislative Session, amends TEC 42.006 by adding Subsection (a-6) that requires local education agencies (LEAs) to report through PEIMS at a campus and grade level, the: </a:t>
            </a:r>
          </a:p>
          <a:p>
            <a:pPr marL="0" indent="0">
              <a:buNone/>
            </a:pPr>
            <a:endParaRPr lang="en-US" dirty="0"/>
          </a:p>
          <a:p>
            <a:pPr lvl="1"/>
            <a:r>
              <a:rPr lang="en-US" dirty="0"/>
              <a:t>number of children who are required to attend school, but do not attend without excuse for 10 or more days or parts of days within a six-month period of a school year but fail to do so;</a:t>
            </a:r>
          </a:p>
          <a:p>
            <a:pPr lvl="1"/>
            <a:endParaRPr lang="en-US" dirty="0"/>
          </a:p>
          <a:p>
            <a:pPr lvl="1"/>
            <a:r>
              <a:rPr lang="en-US" dirty="0"/>
              <a:t>number of students for whom the district initiates a truancy prevention measure under TEC 25.0915 (a-4);</a:t>
            </a:r>
          </a:p>
          <a:p>
            <a:pPr lvl="1"/>
            <a:endParaRPr lang="en-US" dirty="0"/>
          </a:p>
          <a:p>
            <a:pPr lvl="1"/>
            <a:r>
              <a:rPr lang="en-US" dirty="0"/>
              <a:t>number of parents of students against whom an attendance officer or other school official has filed a complaint under TEC 25.093 (PARENT CONTRIBUTING TO NONATTENDANCE).</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5</a:t>
            </a:fld>
            <a:endParaRPr lang="en-US"/>
          </a:p>
        </p:txBody>
      </p:sp>
    </p:spTree>
    <p:extLst>
      <p:ext uri="{BB962C8B-B14F-4D97-AF65-F5344CB8AC3E}">
        <p14:creationId xmlns:p14="http://schemas.microsoft.com/office/powerpoint/2010/main" val="4015842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1949844"/>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50</a:t>
            </a:fld>
            <a:endParaRPr lang="en-US"/>
          </a:p>
        </p:txBody>
      </p:sp>
      <p:sp>
        <p:nvSpPr>
          <p:cNvPr id="7" name="Rectangle 6"/>
          <p:cNvSpPr/>
          <p:nvPr/>
        </p:nvSpPr>
        <p:spPr>
          <a:xfrm>
            <a:off x="628650" y="284826"/>
            <a:ext cx="7886700" cy="5047536"/>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PEIMS DATA COLLECTIONS</a:t>
            </a:r>
          </a:p>
          <a:p>
            <a:pPr marL="1028700" lvl="1" indent="-571500" fontAlgn="base">
              <a:spcBef>
                <a:spcPts val="0"/>
              </a:spcBef>
              <a:spcAft>
                <a:spcPts val="600"/>
              </a:spcAft>
              <a:buAutoNum type="romanUcPeriod"/>
            </a:pPr>
            <a:r>
              <a:rPr lang="en-US" sz="2000" dirty="0">
                <a:latin typeface="Calibri"/>
                <a:cs typeface="Arial"/>
              </a:rPr>
              <a:t>Truancy (HB 548)</a:t>
            </a:r>
          </a:p>
          <a:p>
            <a:pPr marL="1028700" lvl="1" indent="-571500">
              <a:spcAft>
                <a:spcPts val="600"/>
              </a:spcAft>
              <a:buAutoNum type="romanUcPeriod"/>
            </a:pPr>
            <a:r>
              <a:rPr lang="en-US" sz="2000" dirty="0">
                <a:latin typeface="Calibri"/>
                <a:cs typeface="Arial"/>
              </a:rPr>
              <a:t>Additional Days (HB 3)</a:t>
            </a:r>
          </a:p>
          <a:p>
            <a:pPr marL="1028700" lvl="1" indent="-571500">
              <a:spcAft>
                <a:spcPts val="600"/>
              </a:spcAft>
              <a:buFontTx/>
              <a:buAutoNum type="romanUcPeriod"/>
            </a:pPr>
            <a:r>
              <a:rPr lang="en-US" sz="2000" dirty="0">
                <a:latin typeface="Calibri"/>
                <a:cs typeface="Arial"/>
              </a:rPr>
              <a:t>Expanded Learning Opportunity</a:t>
            </a:r>
          </a:p>
          <a:p>
            <a:pPr marL="1028700" lvl="1" indent="-571500">
              <a:spcAft>
                <a:spcPts val="600"/>
              </a:spcAft>
              <a:buFontTx/>
              <a:buAutoNum type="romanUcPeriod"/>
            </a:pPr>
            <a:r>
              <a:rPr lang="en-US" sz="2000" dirty="0">
                <a:latin typeface="Calibri"/>
                <a:cs typeface="Arial"/>
              </a:rPr>
              <a:t>CTE Auto-Calculation</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CTE AUTO-CALCULATION</a:t>
            </a:r>
          </a:p>
        </p:txBody>
      </p:sp>
    </p:spTree>
    <p:extLst>
      <p:ext uri="{BB962C8B-B14F-4D97-AF65-F5344CB8AC3E}">
        <p14:creationId xmlns:p14="http://schemas.microsoft.com/office/powerpoint/2010/main" val="4205675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1136291"/>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51</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background</a:t>
            </a:r>
          </a:p>
        </p:txBody>
      </p:sp>
      <p:sp>
        <p:nvSpPr>
          <p:cNvPr id="7" name="Rectangle 6"/>
          <p:cNvSpPr/>
          <p:nvPr/>
        </p:nvSpPr>
        <p:spPr>
          <a:xfrm>
            <a:off x="566738" y="504395"/>
            <a:ext cx="8001000" cy="4585871"/>
          </a:xfrm>
          <a:prstGeom prst="rect">
            <a:avLst/>
          </a:prstGeom>
          <a:noFill/>
        </p:spPr>
        <p:txBody>
          <a:bodyPr wrap="square" anchor="t">
            <a:spAutoFit/>
          </a:bodyPr>
          <a:lstStyle/>
          <a:p>
            <a:pPr>
              <a:spcBef>
                <a:spcPts val="600"/>
              </a:spcBef>
              <a:spcAft>
                <a:spcPts val="600"/>
              </a:spcAft>
            </a:pPr>
            <a:r>
              <a:rPr lang="en-US" sz="2800" b="1" dirty="0"/>
              <a:t>CTE Auto-Calculation</a:t>
            </a:r>
            <a:endParaRPr lang="en-US" sz="2600" b="1" dirty="0">
              <a:solidFill>
                <a:sysClr val="windowText" lastClr="000000"/>
              </a:solidFill>
            </a:endParaRPr>
          </a:p>
          <a:p>
            <a:pPr marL="514350" indent="-514350">
              <a:spcBef>
                <a:spcPts val="600"/>
              </a:spcBef>
              <a:spcAft>
                <a:spcPts val="600"/>
              </a:spcAft>
              <a:buFont typeface="+mj-lt"/>
              <a:buAutoNum type="romanUcPeriod"/>
            </a:pPr>
            <a:r>
              <a:rPr lang="en-US" sz="2600" b="1" dirty="0">
                <a:solidFill>
                  <a:sysClr val="windowText" lastClr="000000"/>
                </a:solidFill>
              </a:rPr>
              <a:t>Background</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PEIMS Application</a:t>
            </a:r>
          </a:p>
          <a:p>
            <a:pPr>
              <a:spcBef>
                <a:spcPts val="600"/>
              </a:spcBef>
              <a:spcAft>
                <a:spcPts val="600"/>
              </a:spcAft>
            </a:pPr>
            <a:endParaRPr lang="en-US" sz="26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1710974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background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52</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lnSpcReduction="10000"/>
          </a:bodyPr>
          <a:lstStyle/>
          <a:p>
            <a:pPr marL="0" indent="0">
              <a:buNone/>
            </a:pPr>
            <a:r>
              <a:rPr lang="en-US">
                <a:latin typeface="Tw Cen MT"/>
              </a:rPr>
              <a:t>Federal Perkins legislation that governs state and local CTE programs using federal funds was reauthorized and signed into federal law on July 31, 2018. </a:t>
            </a:r>
            <a:endParaRPr lang="en-US"/>
          </a:p>
          <a:p>
            <a:pPr marL="0" indent="0">
              <a:buNone/>
            </a:pPr>
            <a:endParaRPr lang="en-US">
              <a:latin typeface="Tw Cen MT"/>
            </a:endParaRPr>
          </a:p>
          <a:p>
            <a:pPr marL="0" indent="0">
              <a:buNone/>
            </a:pPr>
            <a:r>
              <a:rPr lang="en-US">
                <a:latin typeface="Tw Cen MT"/>
              </a:rPr>
              <a:t>The current method Texas uses to meet previous Perkins IV reporting requirements is insufficient to meet Perkins V reporting requirements. </a:t>
            </a:r>
            <a:endParaRPr lang="en-US"/>
          </a:p>
          <a:p>
            <a:pPr marL="0" indent="0">
              <a:buNone/>
            </a:pPr>
            <a:endParaRPr lang="en-US">
              <a:latin typeface="Tw Cen MT"/>
            </a:endParaRPr>
          </a:p>
          <a:p>
            <a:pPr marL="0" indent="0">
              <a:buNone/>
            </a:pPr>
            <a:r>
              <a:rPr lang="en-US">
                <a:latin typeface="Tw Cen MT"/>
              </a:rPr>
              <a:t>Perkins V requires State Education Agencies to report specific CTE indicators that are defined differently than what was previously outlined in Perkins IV. </a:t>
            </a:r>
            <a:endParaRPr lang="en-US"/>
          </a:p>
          <a:p>
            <a:pPr marL="0" indent="0">
              <a:buNone/>
            </a:pPr>
            <a:endParaRPr lang="en-US"/>
          </a:p>
        </p:txBody>
      </p:sp>
    </p:spTree>
    <p:extLst>
      <p:ext uri="{BB962C8B-B14F-4D97-AF65-F5344CB8AC3E}">
        <p14:creationId xmlns:p14="http://schemas.microsoft.com/office/powerpoint/2010/main" val="2553330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159799" y="44380"/>
            <a:ext cx="8047767" cy="793820"/>
          </a:xfrm>
        </p:spPr>
        <p:txBody>
          <a:bodyPr>
            <a:normAutofit/>
          </a:bodyPr>
          <a:lstStyle/>
          <a:p>
            <a:r>
              <a:rPr lang="en-US" sz="3600" dirty="0"/>
              <a:t>CTE Auto-Calculation </a:t>
            </a:r>
            <a:r>
              <a:rPr lang="en-US" sz="3600" dirty="0">
                <a:cs typeface="Calibri" panose="020F0502020204030204" pitchFamily="34" charset="0"/>
              </a:rPr>
              <a:t>Program area</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53</a:t>
            </a:fld>
            <a:endParaRPr lang="en-US"/>
          </a:p>
        </p:txBody>
      </p:sp>
      <p:sp>
        <p:nvSpPr>
          <p:cNvPr id="6" name="Content Placeholder 3">
            <a:extLst>
              <a:ext uri="{FF2B5EF4-FFF2-40B4-BE49-F238E27FC236}">
                <a16:creationId xmlns:a16="http://schemas.microsoft.com/office/drawing/2014/main" id="{F24ADACE-886A-405B-BA20-CECDBA036567}"/>
              </a:ext>
            </a:extLst>
          </p:cNvPr>
          <p:cNvSpPr txBox="1">
            <a:spLocks/>
          </p:cNvSpPr>
          <p:nvPr/>
        </p:nvSpPr>
        <p:spPr>
          <a:xfrm>
            <a:off x="628650" y="1237962"/>
            <a:ext cx="7886700" cy="4954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College, Career, and Military Preparation </a:t>
            </a: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None/>
            </a:pPr>
            <a:r>
              <a:rPr lang="en-US" sz="2400" b="1" dirty="0"/>
              <a:t>Ryan Merritt </a:t>
            </a:r>
            <a:r>
              <a:rPr lang="en-US" sz="2400" dirty="0"/>
              <a:t>State Director, Career and Technical Education</a:t>
            </a:r>
          </a:p>
          <a:p>
            <a:pPr marL="0" indent="0">
              <a:buNone/>
            </a:pPr>
            <a:r>
              <a:rPr lang="en-US" sz="2400" b="1" dirty="0"/>
              <a:t>Steve Smith </a:t>
            </a:r>
            <a:r>
              <a:rPr lang="en-US" sz="2400" dirty="0"/>
              <a:t>Project Manager, College, Career, and Military Preparation Division</a:t>
            </a:r>
          </a:p>
          <a:p>
            <a:pPr marL="0" indent="0">
              <a:buNone/>
            </a:pPr>
            <a:endParaRPr lang="en-US" dirty="0"/>
          </a:p>
          <a:p>
            <a:pPr marL="457200" lvl="1" indent="0">
              <a:buFont typeface="Arial" panose="020B0604020202020204" pitchFamily="34" charset="0"/>
              <a:buNone/>
            </a:pPr>
            <a:endParaRPr lang="en-US" b="1"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4996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7BA81-6C9A-4865-B961-FC2885981066}"/>
              </a:ext>
            </a:extLst>
          </p:cNvPr>
          <p:cNvSpPr>
            <a:spLocks noGrp="1"/>
          </p:cNvSpPr>
          <p:nvPr>
            <p:ph type="title"/>
          </p:nvPr>
        </p:nvSpPr>
        <p:spPr/>
        <p:txBody>
          <a:bodyPr/>
          <a:lstStyle/>
          <a:p>
            <a:r>
              <a:rPr lang="en-US" dirty="0">
                <a:latin typeface="Tw Cen MT Condensed"/>
              </a:rPr>
              <a:t>CTE Process</a:t>
            </a:r>
            <a:endParaRPr lang="en-US" dirty="0"/>
          </a:p>
        </p:txBody>
      </p:sp>
      <p:sp>
        <p:nvSpPr>
          <p:cNvPr id="3" name="Content Placeholder 2">
            <a:extLst>
              <a:ext uri="{FF2B5EF4-FFF2-40B4-BE49-F238E27FC236}">
                <a16:creationId xmlns:a16="http://schemas.microsoft.com/office/drawing/2014/main" id="{EEAB75C1-B9EF-43EC-B6E6-7159FB23D795}"/>
              </a:ext>
            </a:extLst>
          </p:cNvPr>
          <p:cNvSpPr>
            <a:spLocks noGrp="1"/>
          </p:cNvSpPr>
          <p:nvPr>
            <p:ph idx="1"/>
          </p:nvPr>
        </p:nvSpPr>
        <p:spPr>
          <a:xfrm>
            <a:off x="582179" y="1016000"/>
            <a:ext cx="8171204" cy="5151727"/>
          </a:xfrm>
        </p:spPr>
        <p:txBody>
          <a:bodyPr vert="horz" lIns="91440" tIns="45720" rIns="91440" bIns="45720" rtlCol="0" anchor="t">
            <a:normAutofit fontScale="92500"/>
          </a:bodyPr>
          <a:lstStyle/>
          <a:p>
            <a:pPr marL="0" indent="0">
              <a:buNone/>
            </a:pPr>
            <a:r>
              <a:rPr lang="en-US" dirty="0">
                <a:latin typeface="Tw Cen MT"/>
              </a:rPr>
              <a:t>CTE information is currently reported in the </a:t>
            </a:r>
            <a:r>
              <a:rPr lang="en-US" b="1" dirty="0">
                <a:latin typeface="Tw Cen MT"/>
              </a:rPr>
              <a:t>PEIMS Fall Submission</a:t>
            </a:r>
            <a:r>
              <a:rPr lang="en-US" dirty="0">
                <a:latin typeface="Tw Cen MT"/>
              </a:rPr>
              <a:t>. </a:t>
            </a:r>
            <a:endParaRPr lang="en-US" dirty="0"/>
          </a:p>
          <a:p>
            <a:pPr lvl="1"/>
            <a:endParaRPr lang="en-US" dirty="0">
              <a:latin typeface="Tw Cen MT"/>
            </a:endParaRPr>
          </a:p>
          <a:p>
            <a:pPr lvl="1"/>
            <a:r>
              <a:rPr lang="en-US" dirty="0">
                <a:latin typeface="Tw Cen MT"/>
              </a:rPr>
              <a:t>In order to meet the legislation requirements, the </a:t>
            </a:r>
            <a:r>
              <a:rPr lang="en-US" b="1" dirty="0" err="1">
                <a:latin typeface="Tw Cen MT"/>
              </a:rPr>
              <a:t>StudentProgramExtension</a:t>
            </a:r>
            <a:r>
              <a:rPr lang="en-US" dirty="0">
                <a:latin typeface="Tw Cen MT"/>
              </a:rPr>
              <a:t> complex type was modified to remove the following data element:</a:t>
            </a:r>
            <a:endParaRPr lang="en-US" dirty="0"/>
          </a:p>
          <a:p>
            <a:pPr lvl="2"/>
            <a:r>
              <a:rPr lang="en-US" dirty="0">
                <a:latin typeface="Tw Cen MT"/>
              </a:rPr>
              <a:t>E0031 CAREER-AND-TECHNICAL-ED-IND-CD (TX-</a:t>
            </a:r>
            <a:r>
              <a:rPr lang="en-US" dirty="0" err="1">
                <a:latin typeface="Tw Cen MT"/>
              </a:rPr>
              <a:t>CareerAndTechnologyEd</a:t>
            </a:r>
            <a:r>
              <a:rPr lang="en-US" dirty="0">
                <a:latin typeface="Tw Cen MT"/>
              </a:rPr>
              <a:t>)</a:t>
            </a:r>
            <a:endParaRPr lang="en-US" dirty="0"/>
          </a:p>
          <a:p>
            <a:pPr lvl="1"/>
            <a:endParaRPr lang="en-US" dirty="0">
              <a:latin typeface="Tw Cen MT"/>
            </a:endParaRPr>
          </a:p>
          <a:p>
            <a:pPr lvl="1"/>
            <a:r>
              <a:rPr lang="en-US" dirty="0">
                <a:latin typeface="Tw Cen MT"/>
              </a:rPr>
              <a:t>The </a:t>
            </a:r>
            <a:r>
              <a:rPr lang="en-US" b="1" dirty="0" err="1">
                <a:latin typeface="Tw Cen MT"/>
              </a:rPr>
              <a:t>StudentCTEProgramAssociationExtension</a:t>
            </a:r>
            <a:r>
              <a:rPr lang="en-US" dirty="0">
                <a:latin typeface="Tw Cen MT"/>
              </a:rPr>
              <a:t> Complex Type was removed from the PEIMS Fall Submission and instead will be reported in the PEIMS Summer Submission. </a:t>
            </a:r>
          </a:p>
          <a:p>
            <a:pPr lvl="1"/>
            <a:endParaRPr lang="en-US" dirty="0">
              <a:latin typeface="Tw Cen MT"/>
            </a:endParaRPr>
          </a:p>
          <a:p>
            <a:pPr lvl="1"/>
            <a:r>
              <a:rPr lang="en-US" dirty="0">
                <a:latin typeface="Tw Cen MT"/>
              </a:rPr>
              <a:t>Sunset of the </a:t>
            </a:r>
            <a:r>
              <a:rPr lang="en-US" b="1" dirty="0" err="1"/>
              <a:t>CareerAndTechnicalEducationCourseExtension</a:t>
            </a:r>
            <a:r>
              <a:rPr lang="en-US" dirty="0"/>
              <a:t> complex type from TEDS. </a:t>
            </a:r>
          </a:p>
          <a:p>
            <a:pPr lvl="1"/>
            <a:endParaRPr lang="en-US" dirty="0"/>
          </a:p>
          <a:p>
            <a:endParaRPr lang="en-US" dirty="0"/>
          </a:p>
        </p:txBody>
      </p:sp>
      <p:sp>
        <p:nvSpPr>
          <p:cNvPr id="4" name="Slide Number Placeholder 3">
            <a:extLst>
              <a:ext uri="{FF2B5EF4-FFF2-40B4-BE49-F238E27FC236}">
                <a16:creationId xmlns:a16="http://schemas.microsoft.com/office/drawing/2014/main" id="{EC97A885-D11A-4587-B371-A3730B48F2FB}"/>
              </a:ext>
            </a:extLst>
          </p:cNvPr>
          <p:cNvSpPr>
            <a:spLocks noGrp="1"/>
          </p:cNvSpPr>
          <p:nvPr>
            <p:ph type="sldNum" sz="quarter" idx="12"/>
          </p:nvPr>
        </p:nvSpPr>
        <p:spPr/>
        <p:txBody>
          <a:bodyPr/>
          <a:lstStyle/>
          <a:p>
            <a:fld id="{25037DA4-2335-4A87-8586-64B2BAB08211}" type="slidenum">
              <a:rPr lang="en-US" smtClean="0"/>
              <a:pPr/>
              <a:t>54</a:t>
            </a:fld>
            <a:endParaRPr lang="en-US"/>
          </a:p>
        </p:txBody>
      </p:sp>
    </p:spTree>
    <p:extLst>
      <p:ext uri="{BB962C8B-B14F-4D97-AF65-F5344CB8AC3E}">
        <p14:creationId xmlns:p14="http://schemas.microsoft.com/office/powerpoint/2010/main" val="1154866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7BA81-6C9A-4865-B961-FC2885981066}"/>
              </a:ext>
            </a:extLst>
          </p:cNvPr>
          <p:cNvSpPr>
            <a:spLocks noGrp="1"/>
          </p:cNvSpPr>
          <p:nvPr>
            <p:ph type="title"/>
          </p:nvPr>
        </p:nvSpPr>
        <p:spPr/>
        <p:txBody>
          <a:bodyPr/>
          <a:lstStyle/>
          <a:p>
            <a:r>
              <a:rPr lang="en-US" dirty="0">
                <a:latin typeface="Tw Cen MT Condensed"/>
              </a:rPr>
              <a:t>CTE Process</a:t>
            </a:r>
            <a:endParaRPr lang="en-US" dirty="0"/>
          </a:p>
        </p:txBody>
      </p:sp>
      <p:sp>
        <p:nvSpPr>
          <p:cNvPr id="3" name="Content Placeholder 2">
            <a:extLst>
              <a:ext uri="{FF2B5EF4-FFF2-40B4-BE49-F238E27FC236}">
                <a16:creationId xmlns:a16="http://schemas.microsoft.com/office/drawing/2014/main" id="{EEAB75C1-B9EF-43EC-B6E6-7159FB23D795}"/>
              </a:ext>
            </a:extLst>
          </p:cNvPr>
          <p:cNvSpPr>
            <a:spLocks noGrp="1"/>
          </p:cNvSpPr>
          <p:nvPr>
            <p:ph idx="1"/>
          </p:nvPr>
        </p:nvSpPr>
        <p:spPr>
          <a:xfrm>
            <a:off x="582179" y="1016000"/>
            <a:ext cx="7979641" cy="5151727"/>
          </a:xfrm>
        </p:spPr>
        <p:txBody>
          <a:bodyPr>
            <a:normAutofit fontScale="77500" lnSpcReduction="20000"/>
          </a:bodyPr>
          <a:lstStyle/>
          <a:p>
            <a:r>
              <a:rPr lang="en-US" dirty="0"/>
              <a:t>Beginning in the 2020-2021school year, TEA will calculate the appropriate Career and Technical (CTE) Indicator code(s) to assign to each student that does or does not participate in a CTE program.  The data used for this calculation will include:</a:t>
            </a:r>
          </a:p>
          <a:p>
            <a:pPr lvl="1"/>
            <a:r>
              <a:rPr lang="en-US" dirty="0"/>
              <a:t>course completion records from the PEIMS Summer submission.</a:t>
            </a:r>
          </a:p>
          <a:p>
            <a:pPr lvl="1"/>
            <a:r>
              <a:rPr lang="en-US" dirty="0"/>
              <a:t>where the student’s </a:t>
            </a:r>
            <a:r>
              <a:rPr lang="en-US" b="1" dirty="0"/>
              <a:t>Course Sequence Code is 0, 2, 5, or 9 and Pass/Fail Indicator is 1 or 0</a:t>
            </a:r>
            <a:r>
              <a:rPr lang="en-US" dirty="0"/>
              <a:t>. </a:t>
            </a:r>
          </a:p>
          <a:p>
            <a:endParaRPr lang="en-US" dirty="0"/>
          </a:p>
          <a:p>
            <a:r>
              <a:rPr lang="en-US" dirty="0"/>
              <a:t>The data will be stored to a table in TEA’s main database that includes </a:t>
            </a:r>
          </a:p>
          <a:p>
            <a:pPr lvl="1"/>
            <a:r>
              <a:rPr lang="en-US" dirty="0"/>
              <a:t>the calculated CTE Indicator</a:t>
            </a:r>
          </a:p>
          <a:p>
            <a:pPr lvl="1"/>
            <a:r>
              <a:rPr lang="en-US" dirty="0"/>
              <a:t>Program of Study Indicator (as defined by CCMP division)</a:t>
            </a:r>
          </a:p>
          <a:p>
            <a:pPr lvl="1"/>
            <a:r>
              <a:rPr lang="en-US" dirty="0"/>
              <a:t>Statewide or Regional Program of Study Indicator</a:t>
            </a:r>
          </a:p>
          <a:p>
            <a:pPr lvl="1"/>
            <a:r>
              <a:rPr lang="en-US" dirty="0"/>
              <a:t>State Career Cluster ID and </a:t>
            </a:r>
          </a:p>
          <a:p>
            <a:pPr lvl="1"/>
            <a:r>
              <a:rPr lang="en-US" dirty="0"/>
              <a:t>Federal Career Cluster ID.</a:t>
            </a:r>
          </a:p>
          <a:p>
            <a:pPr marL="0" indent="0">
              <a:buNone/>
            </a:pPr>
            <a:endParaRPr lang="en-US" sz="2100" dirty="0"/>
          </a:p>
          <a:p>
            <a:pPr marL="0" indent="0">
              <a:buNone/>
            </a:pPr>
            <a:r>
              <a:rPr lang="en-US" sz="2100" dirty="0"/>
              <a:t>**Information regarding Programs of Study or Career cluster can be found on the Career and Technical Education webpage </a:t>
            </a:r>
            <a:r>
              <a:rPr lang="en-US" sz="2100" dirty="0">
                <a:hlinkClick r:id="rId2"/>
              </a:rPr>
              <a:t>https://tea.texas.gov/academics/college-career-and-military-prep/career-and-technical-education</a:t>
            </a:r>
            <a:r>
              <a:rPr lang="en-US" sz="2100" dirty="0"/>
              <a:t>.</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EC97A885-D11A-4587-B371-A3730B48F2FB}"/>
              </a:ext>
            </a:extLst>
          </p:cNvPr>
          <p:cNvSpPr>
            <a:spLocks noGrp="1"/>
          </p:cNvSpPr>
          <p:nvPr>
            <p:ph type="sldNum" sz="quarter" idx="12"/>
          </p:nvPr>
        </p:nvSpPr>
        <p:spPr/>
        <p:txBody>
          <a:bodyPr/>
          <a:lstStyle/>
          <a:p>
            <a:fld id="{25037DA4-2335-4A87-8586-64B2BAB08211}" type="slidenum">
              <a:rPr lang="en-US" smtClean="0"/>
              <a:pPr/>
              <a:t>55</a:t>
            </a:fld>
            <a:endParaRPr lang="en-US"/>
          </a:p>
        </p:txBody>
      </p:sp>
    </p:spTree>
    <p:extLst>
      <p:ext uri="{BB962C8B-B14F-4D97-AF65-F5344CB8AC3E}">
        <p14:creationId xmlns:p14="http://schemas.microsoft.com/office/powerpoint/2010/main" val="4186446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1711326"/>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56</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CTE Indicators</a:t>
            </a:r>
          </a:p>
        </p:txBody>
      </p:sp>
      <p:sp>
        <p:nvSpPr>
          <p:cNvPr id="7" name="Rectangle 6"/>
          <p:cNvSpPr/>
          <p:nvPr/>
        </p:nvSpPr>
        <p:spPr>
          <a:xfrm>
            <a:off x="566738" y="504395"/>
            <a:ext cx="8001000" cy="4585871"/>
          </a:xfrm>
          <a:prstGeom prst="rect">
            <a:avLst/>
          </a:prstGeom>
          <a:noFill/>
        </p:spPr>
        <p:txBody>
          <a:bodyPr wrap="square" anchor="t">
            <a:spAutoFit/>
          </a:bodyPr>
          <a:lstStyle/>
          <a:p>
            <a:pPr>
              <a:spcBef>
                <a:spcPts val="600"/>
              </a:spcBef>
              <a:spcAft>
                <a:spcPts val="600"/>
              </a:spcAft>
            </a:pPr>
            <a:r>
              <a:rPr lang="en-US" sz="2800" b="1" dirty="0"/>
              <a:t>CTE Auto-Calculation</a:t>
            </a:r>
            <a:endParaRPr lang="en-US" sz="2600" b="1" dirty="0">
              <a:solidFill>
                <a:sysClr val="windowText" lastClr="000000"/>
              </a:solidFill>
            </a:endParaRPr>
          </a:p>
          <a:p>
            <a:pPr marL="514350" indent="-514350">
              <a:spcBef>
                <a:spcPts val="600"/>
              </a:spcBef>
              <a:spcAft>
                <a:spcPts val="600"/>
              </a:spcAft>
              <a:buFont typeface="+mj-lt"/>
              <a:buAutoNum type="romanUcPeriod"/>
            </a:pPr>
            <a:r>
              <a:rPr lang="en-US" sz="2600" b="1" dirty="0">
                <a:solidFill>
                  <a:sysClr val="windowText" lastClr="000000"/>
                </a:solidFill>
              </a:rPr>
              <a:t>Background</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PEIMS Application</a:t>
            </a:r>
          </a:p>
          <a:p>
            <a:pPr>
              <a:spcBef>
                <a:spcPts val="600"/>
              </a:spcBef>
              <a:spcAft>
                <a:spcPts val="600"/>
              </a:spcAft>
            </a:pPr>
            <a:endParaRPr lang="en-US" sz="26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2240909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32F2-9473-4C28-9EA5-1F3EF41E3553}"/>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3B402E87-39E4-4448-B739-55061D03CB60}"/>
              </a:ext>
            </a:extLst>
          </p:cNvPr>
          <p:cNvSpPr>
            <a:spLocks noGrp="1"/>
          </p:cNvSpPr>
          <p:nvPr>
            <p:ph idx="1"/>
          </p:nvPr>
        </p:nvSpPr>
        <p:spPr/>
        <p:txBody>
          <a:bodyPr>
            <a:normAutofit fontScale="92500" lnSpcReduction="10000"/>
          </a:bodyPr>
          <a:lstStyle/>
          <a:p>
            <a:pPr marL="0" indent="0">
              <a:buNone/>
            </a:pPr>
            <a:r>
              <a:rPr lang="en-US" sz="2600" b="1" dirty="0" err="1"/>
              <a:t>StudentProgramExtension</a:t>
            </a:r>
            <a:r>
              <a:rPr lang="en-US" sz="2600" b="1" dirty="0"/>
              <a:t> Complex Type</a:t>
            </a:r>
            <a:endParaRPr lang="en-US" sz="2600" dirty="0"/>
          </a:p>
          <a:p>
            <a:pPr marL="0" indent="0">
              <a:buNone/>
            </a:pPr>
            <a:r>
              <a:rPr lang="en-US" sz="2200" b="1" dirty="0"/>
              <a:t>Data Element Reporting Requirements</a:t>
            </a:r>
          </a:p>
          <a:p>
            <a:pPr marL="0" indent="0">
              <a:buNone/>
            </a:pPr>
            <a:endParaRPr lang="en-US" sz="2400" dirty="0"/>
          </a:p>
          <a:p>
            <a:pPr marL="0" indent="0">
              <a:spcBef>
                <a:spcPts val="600"/>
              </a:spcBef>
              <a:buNone/>
            </a:pPr>
            <a:r>
              <a:rPr lang="en-US" sz="2200" b="1" dirty="0"/>
              <a:t>CAREER-AND-TECHNICAL-ED-IND-CD (E0031)</a:t>
            </a:r>
            <a:r>
              <a:rPr lang="en-US" sz="2200" b="1" strike="sngStrike" dirty="0"/>
              <a:t> </a:t>
            </a:r>
            <a:endParaRPr lang="en-US" sz="2200" dirty="0"/>
          </a:p>
          <a:p>
            <a:pPr marL="0" indent="0">
              <a:buNone/>
            </a:pPr>
            <a:r>
              <a:rPr lang="en-US" sz="1900" dirty="0"/>
              <a:t>The CAREER-AND-TECHNICAL-ED-IND-CD is a calculated value based on the student’s course completion data for all years in which the student could have taken a CTE course. The CAREER-AND-TECHNICAL-ED-IND-CD will be calculated for all students in grades 06-12.</a:t>
            </a:r>
          </a:p>
          <a:p>
            <a:pPr marL="0" indent="0">
              <a:buNone/>
            </a:pPr>
            <a:r>
              <a:rPr lang="en-US" sz="1900" dirty="0"/>
              <a:t> </a:t>
            </a:r>
          </a:p>
          <a:p>
            <a:pPr marL="0" indent="0">
              <a:buNone/>
            </a:pPr>
            <a:r>
              <a:rPr lang="en-US" sz="1900" dirty="0"/>
              <a:t>The CAREER-AND-TECHNICAL-ED-IND-CD is calculated once the PEIMS Summer Submission is in the Accepted status for all LEAs. Reports that display the calculated value will be available approximately two weeks after each submission closes. </a:t>
            </a:r>
          </a:p>
          <a:p>
            <a:endParaRPr lang="en-US" sz="2600" dirty="0"/>
          </a:p>
          <a:p>
            <a:pPr marL="0" indent="0">
              <a:buNone/>
            </a:pPr>
            <a:r>
              <a:rPr lang="en-US" sz="1900" u="sng" dirty="0"/>
              <a:t>State and Federal Clusters </a:t>
            </a:r>
            <a:r>
              <a:rPr lang="en-US" sz="1900" dirty="0"/>
              <a:t>are assigned to each program of study and are used for reporting purposes.</a:t>
            </a:r>
          </a:p>
          <a:p>
            <a:endParaRPr lang="en-US" dirty="0"/>
          </a:p>
        </p:txBody>
      </p:sp>
      <p:sp>
        <p:nvSpPr>
          <p:cNvPr id="4" name="Slide Number Placeholder 3">
            <a:extLst>
              <a:ext uri="{FF2B5EF4-FFF2-40B4-BE49-F238E27FC236}">
                <a16:creationId xmlns:a16="http://schemas.microsoft.com/office/drawing/2014/main" id="{5D363264-F674-4373-A724-D5A485E4F03B}"/>
              </a:ext>
            </a:extLst>
          </p:cNvPr>
          <p:cNvSpPr>
            <a:spLocks noGrp="1"/>
          </p:cNvSpPr>
          <p:nvPr>
            <p:ph type="sldNum" sz="quarter" idx="12"/>
          </p:nvPr>
        </p:nvSpPr>
        <p:spPr/>
        <p:txBody>
          <a:bodyPr/>
          <a:lstStyle/>
          <a:p>
            <a:fld id="{25037DA4-2335-4A87-8586-64B2BAB08211}" type="slidenum">
              <a:rPr lang="en-US" smtClean="0"/>
              <a:pPr/>
              <a:t>57</a:t>
            </a:fld>
            <a:endParaRPr lang="en-US"/>
          </a:p>
        </p:txBody>
      </p:sp>
    </p:spTree>
    <p:extLst>
      <p:ext uri="{BB962C8B-B14F-4D97-AF65-F5344CB8AC3E}">
        <p14:creationId xmlns:p14="http://schemas.microsoft.com/office/powerpoint/2010/main" val="108412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A6A6-3F19-4DBF-827A-B09B118319D0}"/>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8748292F-EEB5-43C9-89A6-71E6C830F416}"/>
              </a:ext>
            </a:extLst>
          </p:cNvPr>
          <p:cNvSpPr>
            <a:spLocks noGrp="1"/>
          </p:cNvSpPr>
          <p:nvPr>
            <p:ph idx="1"/>
          </p:nvPr>
        </p:nvSpPr>
        <p:spPr>
          <a:xfrm>
            <a:off x="346229" y="1012054"/>
            <a:ext cx="8169121" cy="5164909"/>
          </a:xfrm>
        </p:spPr>
        <p:txBody>
          <a:bodyPr>
            <a:normAutofit fontScale="55000" lnSpcReduction="20000"/>
          </a:bodyPr>
          <a:lstStyle/>
          <a:p>
            <a:pPr marL="0" indent="0">
              <a:buNone/>
            </a:pPr>
            <a:r>
              <a:rPr lang="en-US" sz="4400" b="1" u="sng" dirty="0"/>
              <a:t>CTE Codes 6 and 7</a:t>
            </a:r>
            <a:r>
              <a:rPr lang="en-US" sz="4400" u="sng" dirty="0"/>
              <a:t>:</a:t>
            </a:r>
            <a:endParaRPr lang="en-US" sz="4400" dirty="0"/>
          </a:p>
          <a:p>
            <a:endParaRPr lang="en-US" dirty="0"/>
          </a:p>
          <a:p>
            <a:r>
              <a:rPr lang="en-US" sz="2900" dirty="0"/>
              <a:t>Course completion records must have a Course Sequence Code of 0, 2, 5, or 9 and a Pass/Fail Indicator of 1 to be considered in the calculation. Additionally, only certain CTE courses are considered when determining Concentrators (Code 6) and Completers (Code 7). The list of valid service ids can be found on the following link: </a:t>
            </a:r>
            <a:r>
              <a:rPr lang="en-US" sz="2900" u="sng" dirty="0">
                <a:hlinkClick r:id="rId2"/>
              </a:rPr>
              <a:t>https://tea.texas.gov/academics/college-career-and-military-prep/career-and-technical-education/approved-</a:t>
            </a:r>
            <a:r>
              <a:rPr lang="en-US" sz="2900" u="sng" dirty="0" err="1">
                <a:hlinkClick r:id="rId2"/>
              </a:rPr>
              <a:t>cte</a:t>
            </a:r>
            <a:r>
              <a:rPr lang="en-US" sz="2900" u="sng" dirty="0">
                <a:hlinkClick r:id="rId2"/>
              </a:rPr>
              <a:t>-programs-study</a:t>
            </a:r>
            <a:r>
              <a:rPr lang="en-US" sz="2900" dirty="0"/>
              <a:t>.. </a:t>
            </a:r>
          </a:p>
          <a:p>
            <a:pPr marL="0" indent="0">
              <a:buNone/>
            </a:pPr>
            <a:r>
              <a:rPr lang="en-US" sz="2900" dirty="0"/>
              <a:t> </a:t>
            </a:r>
          </a:p>
          <a:p>
            <a:r>
              <a:rPr lang="en-US" sz="2900" b="1" dirty="0"/>
              <a:t>CTE Program Concentrator (Code 6) </a:t>
            </a:r>
            <a:r>
              <a:rPr lang="en-US" sz="2900" dirty="0"/>
              <a:t>are students completing and passing two or more high-school CTE program courses as defined by 19 TAC Chapter 126 (C), 127 (B) or 130, for at least two credits </a:t>
            </a:r>
            <a:r>
              <a:rPr lang="en-US" sz="2900" b="1" dirty="0"/>
              <a:t>within the same program of study</a:t>
            </a:r>
            <a:r>
              <a:rPr lang="en-US" sz="2900" dirty="0"/>
              <a:t> and not a completer.</a:t>
            </a:r>
          </a:p>
          <a:p>
            <a:pPr marL="0" indent="0">
              <a:buNone/>
            </a:pPr>
            <a:r>
              <a:rPr lang="en-US" sz="2900" dirty="0"/>
              <a:t> </a:t>
            </a:r>
          </a:p>
          <a:p>
            <a:r>
              <a:rPr lang="en-US" sz="2900" b="1" dirty="0"/>
              <a:t>CTE Program Completer (Code 7)</a:t>
            </a:r>
            <a:r>
              <a:rPr lang="en-US" sz="2900" dirty="0"/>
              <a:t> are students completing and passing three or more high-school CTE program courses as defined by 19 TAC Chapter 126 (C), 127 (B) or 130, for four or more credits within a program of study, including one level 3 or level 4 course from </a:t>
            </a:r>
            <a:r>
              <a:rPr lang="en-US" sz="2900" b="1" dirty="0"/>
              <a:t>within the same program of study</a:t>
            </a:r>
            <a:r>
              <a:rPr lang="en-US" sz="2900" dirty="0"/>
              <a:t>.</a:t>
            </a:r>
          </a:p>
          <a:p>
            <a:pPr marL="0" indent="0">
              <a:buNone/>
            </a:pPr>
            <a:r>
              <a:rPr lang="en-US" sz="2900" dirty="0"/>
              <a:t> </a:t>
            </a:r>
          </a:p>
          <a:p>
            <a:pPr marL="0" indent="0">
              <a:buNone/>
            </a:pPr>
            <a:r>
              <a:rPr lang="en-US" sz="2900" b="1" dirty="0"/>
              <a:t>Note:</a:t>
            </a:r>
            <a:r>
              <a:rPr lang="en-US" sz="2900" dirty="0"/>
              <a:t> One student may be a concentrator or completer in more than one program of study.     One student may be a concentrator in one or more programs of study and also a completer in one or more programs of study. </a:t>
            </a:r>
          </a:p>
        </p:txBody>
      </p:sp>
      <p:sp>
        <p:nvSpPr>
          <p:cNvPr id="4" name="Slide Number Placeholder 3">
            <a:extLst>
              <a:ext uri="{FF2B5EF4-FFF2-40B4-BE49-F238E27FC236}">
                <a16:creationId xmlns:a16="http://schemas.microsoft.com/office/drawing/2014/main" id="{12BD097A-7606-4A92-81CD-DAAAD876F3B6}"/>
              </a:ext>
            </a:extLst>
          </p:cNvPr>
          <p:cNvSpPr>
            <a:spLocks noGrp="1"/>
          </p:cNvSpPr>
          <p:nvPr>
            <p:ph type="sldNum" sz="quarter" idx="12"/>
          </p:nvPr>
        </p:nvSpPr>
        <p:spPr/>
        <p:txBody>
          <a:bodyPr/>
          <a:lstStyle/>
          <a:p>
            <a:fld id="{25037DA4-2335-4A87-8586-64B2BAB08211}" type="slidenum">
              <a:rPr lang="en-US" smtClean="0"/>
              <a:pPr/>
              <a:t>58</a:t>
            </a:fld>
            <a:endParaRPr lang="en-US"/>
          </a:p>
        </p:txBody>
      </p:sp>
    </p:spTree>
    <p:extLst>
      <p:ext uri="{BB962C8B-B14F-4D97-AF65-F5344CB8AC3E}">
        <p14:creationId xmlns:p14="http://schemas.microsoft.com/office/powerpoint/2010/main" val="15758071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FAC5-DDFF-461F-B0AC-1B7EE4287077}"/>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DEDC6713-7C08-481B-857B-8A201093B760}"/>
              </a:ext>
            </a:extLst>
          </p:cNvPr>
          <p:cNvSpPr>
            <a:spLocks noGrp="1"/>
          </p:cNvSpPr>
          <p:nvPr>
            <p:ph idx="1"/>
          </p:nvPr>
        </p:nvSpPr>
        <p:spPr/>
        <p:txBody>
          <a:bodyPr>
            <a:normAutofit/>
          </a:bodyPr>
          <a:lstStyle/>
          <a:p>
            <a:pPr marL="0" indent="0">
              <a:buNone/>
            </a:pPr>
            <a:r>
              <a:rPr lang="en-US" sz="2400" b="1" u="sng" dirty="0"/>
              <a:t>CTE Codes 5 and E:</a:t>
            </a:r>
            <a:endParaRPr lang="en-US" sz="2400" b="1" dirty="0"/>
          </a:p>
          <a:p>
            <a:endParaRPr lang="en-US" sz="1800" dirty="0"/>
          </a:p>
          <a:p>
            <a:r>
              <a:rPr lang="en-US" sz="1800" dirty="0"/>
              <a:t>Course completion records must have a Course Sequence Code of 0, 2, 5, or 9 to be considered in the calculation. Pass/Fail Indicators are </a:t>
            </a:r>
            <a:r>
              <a:rPr lang="en-US" sz="1800" b="1" u="sng" dirty="0"/>
              <a:t>not</a:t>
            </a:r>
            <a:r>
              <a:rPr lang="en-US" sz="1800" dirty="0"/>
              <a:t> considered in the calculation. </a:t>
            </a:r>
          </a:p>
          <a:p>
            <a:pPr marL="0" indent="0">
              <a:buNone/>
            </a:pPr>
            <a:r>
              <a:rPr lang="en-US" sz="1800" b="1" dirty="0"/>
              <a:t> </a:t>
            </a:r>
            <a:endParaRPr lang="en-US" sz="1800" dirty="0"/>
          </a:p>
          <a:p>
            <a:r>
              <a:rPr lang="en-US" sz="1800" b="1" dirty="0"/>
              <a:t>CTE Program Participant (Code 5)</a:t>
            </a:r>
            <a:r>
              <a:rPr lang="en-US" sz="1800" dirty="0"/>
              <a:t> are students completing one, but not two or more high-school CTE program courses as defined by 19 TAC Chapter 126 (C), 127 (B) or 130, for two or more credits (the student does not have to pass or receive credit).</a:t>
            </a:r>
          </a:p>
          <a:p>
            <a:pPr marL="0" indent="0">
              <a:buNone/>
            </a:pPr>
            <a:r>
              <a:rPr lang="en-US" sz="1800" b="1" dirty="0"/>
              <a:t> </a:t>
            </a:r>
            <a:endParaRPr lang="en-US" sz="1800" dirty="0"/>
          </a:p>
          <a:p>
            <a:r>
              <a:rPr lang="en-US" sz="1800" b="1" dirty="0"/>
              <a:t>CTE Program Explorer (Code E)</a:t>
            </a:r>
            <a:r>
              <a:rPr lang="en-US" sz="1800" dirty="0"/>
              <a:t> are students completing two or more high-school CTE program courses as defined by 19 TAC Chapter 126 (C), 127 (B) or 130, for at least two credits, and not a participant, concentrator or completer (the student does not have to pass or receive credit).</a:t>
            </a:r>
          </a:p>
          <a:p>
            <a:endParaRPr lang="en-US" dirty="0"/>
          </a:p>
        </p:txBody>
      </p:sp>
      <p:sp>
        <p:nvSpPr>
          <p:cNvPr id="4" name="Slide Number Placeholder 3">
            <a:extLst>
              <a:ext uri="{FF2B5EF4-FFF2-40B4-BE49-F238E27FC236}">
                <a16:creationId xmlns:a16="http://schemas.microsoft.com/office/drawing/2014/main" id="{D8C84FC5-153D-48F9-9080-57F19FAEAE69}"/>
              </a:ext>
            </a:extLst>
          </p:cNvPr>
          <p:cNvSpPr>
            <a:spLocks noGrp="1"/>
          </p:cNvSpPr>
          <p:nvPr>
            <p:ph type="sldNum" sz="quarter" idx="12"/>
          </p:nvPr>
        </p:nvSpPr>
        <p:spPr/>
        <p:txBody>
          <a:bodyPr/>
          <a:lstStyle/>
          <a:p>
            <a:fld id="{25037DA4-2335-4A87-8586-64B2BAB08211}" type="slidenum">
              <a:rPr lang="en-US" smtClean="0"/>
              <a:pPr/>
              <a:t>59</a:t>
            </a:fld>
            <a:endParaRPr lang="en-US"/>
          </a:p>
        </p:txBody>
      </p:sp>
    </p:spTree>
    <p:extLst>
      <p:ext uri="{BB962C8B-B14F-4D97-AF65-F5344CB8AC3E}">
        <p14:creationId xmlns:p14="http://schemas.microsoft.com/office/powerpoint/2010/main" val="146354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1683045"/>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6</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TIMELINE</a:t>
            </a:r>
          </a:p>
        </p:txBody>
      </p:sp>
      <p:sp>
        <p:nvSpPr>
          <p:cNvPr id="7" name="Rectangle 6"/>
          <p:cNvSpPr/>
          <p:nvPr/>
        </p:nvSpPr>
        <p:spPr>
          <a:xfrm>
            <a:off x="566738" y="504395"/>
            <a:ext cx="8001000" cy="5109091"/>
          </a:xfrm>
          <a:prstGeom prst="rect">
            <a:avLst/>
          </a:prstGeom>
          <a:noFill/>
        </p:spPr>
        <p:txBody>
          <a:bodyPr wrap="square" anchor="t">
            <a:spAutoFit/>
          </a:bodyPr>
          <a:lstStyle/>
          <a:p>
            <a:pPr>
              <a:spcBef>
                <a:spcPts val="600"/>
              </a:spcBef>
              <a:spcAft>
                <a:spcPts val="600"/>
              </a:spcAft>
            </a:pPr>
            <a:r>
              <a:rPr lang="en-US" sz="2600" b="1">
                <a:solidFill>
                  <a:sysClr val="windowText" lastClr="000000"/>
                </a:solidFill>
              </a:rPr>
              <a:t>TRUANCY (HB 548)</a:t>
            </a:r>
          </a:p>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Timeline</a:t>
            </a:r>
          </a:p>
          <a:p>
            <a:pPr marL="514350" indent="-514350">
              <a:spcBef>
                <a:spcPts val="600"/>
              </a:spcBef>
              <a:spcAft>
                <a:spcPts val="600"/>
              </a:spcAft>
              <a:buFont typeface="+mj-lt"/>
              <a:buAutoNum type="romanUcPeriod"/>
            </a:pPr>
            <a:r>
              <a:rPr lang="en-US" sz="2600" b="1">
                <a:solidFill>
                  <a:sysClr val="windowText" lastClr="000000"/>
                </a:solidFill>
              </a:rPr>
              <a:t>Data Collection</a:t>
            </a:r>
          </a:p>
          <a:p>
            <a:pPr marL="514350" indent="-514350">
              <a:spcBef>
                <a:spcPts val="600"/>
              </a:spcBef>
              <a:spcAft>
                <a:spcPts val="600"/>
              </a:spcAft>
              <a:buFont typeface="+mj-lt"/>
              <a:buAutoNum type="romanUcPeriod"/>
            </a:pPr>
            <a:r>
              <a:rPr lang="en-US" sz="2600" b="1">
                <a:solidFill>
                  <a:sysClr val="windowText" lastClr="000000"/>
                </a:solidFill>
              </a:rPr>
              <a:t>PEIMS Application</a:t>
            </a:r>
          </a:p>
          <a:p>
            <a:pPr>
              <a:spcBef>
                <a:spcPts val="600"/>
              </a:spcBef>
              <a:spcAft>
                <a:spcPts val="600"/>
              </a:spcAft>
            </a:pPr>
            <a:endParaRPr lang="en-US" sz="2600" b="1"/>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1988822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60E0-50E7-4E97-9425-45C218113B64}"/>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6CD8C470-C4E6-47B6-A02D-50F0C1E1200F}"/>
              </a:ext>
            </a:extLst>
          </p:cNvPr>
          <p:cNvSpPr>
            <a:spLocks noGrp="1"/>
          </p:cNvSpPr>
          <p:nvPr>
            <p:ph idx="1"/>
          </p:nvPr>
        </p:nvSpPr>
        <p:spPr/>
        <p:txBody>
          <a:bodyPr>
            <a:normAutofit/>
          </a:bodyPr>
          <a:lstStyle/>
          <a:p>
            <a:pPr marL="0" indent="0">
              <a:buNone/>
            </a:pPr>
            <a:r>
              <a:rPr lang="en-US" sz="2400" b="1" u="sng" dirty="0"/>
              <a:t>CTE Code 4:</a:t>
            </a:r>
            <a:endParaRPr lang="en-US" sz="2400" b="1" dirty="0"/>
          </a:p>
          <a:p>
            <a:endParaRPr lang="en-US" sz="1900" dirty="0"/>
          </a:p>
          <a:p>
            <a:r>
              <a:rPr lang="en-US" sz="1900" dirty="0"/>
              <a:t>All students not coded a 5, E, 6 or 7 will be coded as a 4. This includes students that have never been enrolled in a CTE course, students that take middle-school CTE courses and students that only complete the first parts of multiple part CTE courses. </a:t>
            </a:r>
          </a:p>
          <a:p>
            <a:pPr marL="0" indent="0">
              <a:buNone/>
            </a:pPr>
            <a:r>
              <a:rPr lang="en-US" sz="1900" b="1" dirty="0"/>
              <a:t> </a:t>
            </a:r>
            <a:endParaRPr lang="en-US" sz="1900" dirty="0"/>
          </a:p>
          <a:p>
            <a:r>
              <a:rPr lang="en-US" sz="1900" b="1" dirty="0"/>
              <a:t>Not CTE (Code 4)</a:t>
            </a:r>
            <a:r>
              <a:rPr lang="en-US" sz="1900" dirty="0"/>
              <a:t> are students who never enrolled or who did not complete any high-school CTE course as defined by 19 TAC Chapter 126 (C), 127 (B) or 130.</a:t>
            </a:r>
          </a:p>
        </p:txBody>
      </p:sp>
      <p:sp>
        <p:nvSpPr>
          <p:cNvPr id="4" name="Slide Number Placeholder 3">
            <a:extLst>
              <a:ext uri="{FF2B5EF4-FFF2-40B4-BE49-F238E27FC236}">
                <a16:creationId xmlns:a16="http://schemas.microsoft.com/office/drawing/2014/main" id="{D0D31BBE-1938-4FF0-9ADA-A20F0722E86F}"/>
              </a:ext>
            </a:extLst>
          </p:cNvPr>
          <p:cNvSpPr>
            <a:spLocks noGrp="1"/>
          </p:cNvSpPr>
          <p:nvPr>
            <p:ph type="sldNum" sz="quarter" idx="12"/>
          </p:nvPr>
        </p:nvSpPr>
        <p:spPr/>
        <p:txBody>
          <a:bodyPr/>
          <a:lstStyle/>
          <a:p>
            <a:fld id="{25037DA4-2335-4A87-8586-64B2BAB08211}" type="slidenum">
              <a:rPr lang="en-US" smtClean="0"/>
              <a:pPr/>
              <a:t>60</a:t>
            </a:fld>
            <a:endParaRPr lang="en-US"/>
          </a:p>
        </p:txBody>
      </p:sp>
    </p:spTree>
    <p:extLst>
      <p:ext uri="{BB962C8B-B14F-4D97-AF65-F5344CB8AC3E}">
        <p14:creationId xmlns:p14="http://schemas.microsoft.com/office/powerpoint/2010/main" val="4001596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1864-63F0-4312-8A17-E95A6D8CE5E4}"/>
              </a:ext>
            </a:extLst>
          </p:cNvPr>
          <p:cNvSpPr>
            <a:spLocks noGrp="1"/>
          </p:cNvSpPr>
          <p:nvPr>
            <p:ph type="title"/>
          </p:nvPr>
        </p:nvSpPr>
        <p:spPr/>
        <p:txBody>
          <a:bodyPr/>
          <a:lstStyle/>
          <a:p>
            <a:r>
              <a:rPr lang="en-US" dirty="0"/>
              <a:t>scenarios</a:t>
            </a:r>
          </a:p>
        </p:txBody>
      </p:sp>
      <p:graphicFrame>
        <p:nvGraphicFramePr>
          <p:cNvPr id="5" name="Content Placeholder 4">
            <a:extLst>
              <a:ext uri="{FF2B5EF4-FFF2-40B4-BE49-F238E27FC236}">
                <a16:creationId xmlns:a16="http://schemas.microsoft.com/office/drawing/2014/main" id="{3C261CCE-1FEC-4902-86BC-161F0A6574BD}"/>
              </a:ext>
            </a:extLst>
          </p:cNvPr>
          <p:cNvGraphicFramePr>
            <a:graphicFrameLocks noGrp="1"/>
          </p:cNvGraphicFramePr>
          <p:nvPr>
            <p:ph idx="1"/>
            <p:extLst>
              <p:ext uri="{D42A27DB-BD31-4B8C-83A1-F6EECF244321}">
                <p14:modId xmlns:p14="http://schemas.microsoft.com/office/powerpoint/2010/main" val="2617554893"/>
              </p:ext>
            </p:extLst>
          </p:nvPr>
        </p:nvGraphicFramePr>
        <p:xfrm>
          <a:off x="628652" y="1383044"/>
          <a:ext cx="7886697" cy="4813569"/>
        </p:xfrm>
        <a:graphic>
          <a:graphicData uri="http://schemas.openxmlformats.org/drawingml/2006/table">
            <a:tbl>
              <a:tblPr firstRow="1" firstCol="1" bandRow="1">
                <a:tableStyleId>{93296810-A885-4BE3-A3E7-6D5BEEA58F35}</a:tableStyleId>
              </a:tblPr>
              <a:tblGrid>
                <a:gridCol w="3059015">
                  <a:extLst>
                    <a:ext uri="{9D8B030D-6E8A-4147-A177-3AD203B41FA5}">
                      <a16:colId xmlns:a16="http://schemas.microsoft.com/office/drawing/2014/main" val="1298247162"/>
                    </a:ext>
                  </a:extLst>
                </a:gridCol>
                <a:gridCol w="1055956">
                  <a:extLst>
                    <a:ext uri="{9D8B030D-6E8A-4147-A177-3AD203B41FA5}">
                      <a16:colId xmlns:a16="http://schemas.microsoft.com/office/drawing/2014/main" val="1492681386"/>
                    </a:ext>
                  </a:extLst>
                </a:gridCol>
                <a:gridCol w="3771726">
                  <a:extLst>
                    <a:ext uri="{9D8B030D-6E8A-4147-A177-3AD203B41FA5}">
                      <a16:colId xmlns:a16="http://schemas.microsoft.com/office/drawing/2014/main" val="1452231556"/>
                    </a:ext>
                  </a:extLst>
                </a:gridCol>
              </a:tblGrid>
              <a:tr h="678117">
                <a:tc>
                  <a:txBody>
                    <a:bodyPr/>
                    <a:lstStyle/>
                    <a:p>
                      <a:pPr marL="0" marR="0">
                        <a:lnSpc>
                          <a:spcPct val="107000"/>
                        </a:lnSpc>
                        <a:spcBef>
                          <a:spcPts val="0"/>
                        </a:spcBef>
                        <a:spcAft>
                          <a:spcPts val="800"/>
                        </a:spcAft>
                      </a:pPr>
                      <a:r>
                        <a:rPr lang="en-US" sz="1200" dirty="0">
                          <a:effectLst/>
                        </a:rPr>
                        <a:t>Scenario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tc>
                  <a:txBody>
                    <a:bodyPr/>
                    <a:lstStyle/>
                    <a:p>
                      <a:pPr marL="0" marR="0">
                        <a:lnSpc>
                          <a:spcPct val="107000"/>
                        </a:lnSpc>
                        <a:spcBef>
                          <a:spcPts val="0"/>
                        </a:spcBef>
                        <a:spcAft>
                          <a:spcPts val="800"/>
                        </a:spcAft>
                      </a:pPr>
                      <a:r>
                        <a:rPr lang="en-US" sz="1200" dirty="0">
                          <a:effectLst/>
                        </a:rPr>
                        <a:t>Calculated CTE Indicator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tc>
                  <a:txBody>
                    <a:bodyPr/>
                    <a:lstStyle/>
                    <a:p>
                      <a:pPr marL="0" marR="0">
                        <a:lnSpc>
                          <a:spcPct val="107000"/>
                        </a:lnSpc>
                        <a:spcBef>
                          <a:spcPts val="0"/>
                        </a:spcBef>
                        <a:spcAft>
                          <a:spcPts val="800"/>
                        </a:spcAft>
                      </a:pPr>
                      <a:r>
                        <a:rPr lang="en-US" sz="1200" dirty="0">
                          <a:effectLst/>
                        </a:rPr>
                        <a:t>Notes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extLst>
                  <a:ext uri="{0D108BD9-81ED-4DB2-BD59-A6C34878D82A}">
                    <a16:rowId xmlns:a16="http://schemas.microsoft.com/office/drawing/2014/main" val="2832294525"/>
                  </a:ext>
                </a:extLst>
              </a:tr>
              <a:tr h="271871">
                <a:tc>
                  <a:txBody>
                    <a:bodyPr/>
                    <a:lstStyle/>
                    <a:p>
                      <a:pPr marL="0" marR="0">
                        <a:lnSpc>
                          <a:spcPct val="107000"/>
                        </a:lnSpc>
                        <a:spcBef>
                          <a:spcPts val="0"/>
                        </a:spcBef>
                        <a:spcAft>
                          <a:spcPts val="800"/>
                        </a:spcAft>
                      </a:pPr>
                      <a:r>
                        <a:rPr lang="en-US" sz="1200" dirty="0">
                          <a:effectLst/>
                        </a:rPr>
                        <a:t>Student never enrolls in a CTE course.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tc>
                  <a:txBody>
                    <a:bodyPr/>
                    <a:lstStyle/>
                    <a:p>
                      <a:pPr marL="0" marR="0" algn="ctr">
                        <a:lnSpc>
                          <a:spcPct val="107000"/>
                        </a:lnSpc>
                        <a:spcBef>
                          <a:spcPts val="0"/>
                        </a:spcBef>
                        <a:spcAft>
                          <a:spcPts val="800"/>
                        </a:spcAft>
                      </a:pPr>
                      <a:r>
                        <a:rPr lang="en-US" sz="1200" dirty="0">
                          <a:effectLst/>
                        </a:rPr>
                        <a:t>4</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nchor="ctr"/>
                </a:tc>
                <a:tc>
                  <a:txBody>
                    <a:bodyPr/>
                    <a:lstStyle/>
                    <a:p>
                      <a:pPr marL="0" marR="0">
                        <a:lnSpc>
                          <a:spcPct val="107000"/>
                        </a:lnSpc>
                        <a:spcBef>
                          <a:spcPts val="0"/>
                        </a:spcBef>
                        <a:spcAft>
                          <a:spcPts val="800"/>
                        </a:spcAft>
                      </a:pPr>
                      <a:r>
                        <a:rPr lang="en-US" sz="12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extLst>
                  <a:ext uri="{0D108BD9-81ED-4DB2-BD59-A6C34878D82A}">
                    <a16:rowId xmlns:a16="http://schemas.microsoft.com/office/drawing/2014/main" val="2128123399"/>
                  </a:ext>
                </a:extLst>
              </a:tr>
              <a:tr h="908340">
                <a:tc>
                  <a:txBody>
                    <a:bodyPr/>
                    <a:lstStyle/>
                    <a:p>
                      <a:pPr marL="0" marR="0">
                        <a:lnSpc>
                          <a:spcPct val="107000"/>
                        </a:lnSpc>
                        <a:spcBef>
                          <a:spcPts val="0"/>
                        </a:spcBef>
                        <a:spcAft>
                          <a:spcPts val="800"/>
                        </a:spcAft>
                      </a:pPr>
                      <a:r>
                        <a:rPr lang="en-US" sz="1200" dirty="0">
                          <a:effectLst/>
                        </a:rPr>
                        <a:t>Student only completes the course College and Career Readiness (12700300). This is a middle-school CTE course.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tc>
                  <a:txBody>
                    <a:bodyPr/>
                    <a:lstStyle/>
                    <a:p>
                      <a:pPr marL="0" marR="0" algn="ctr">
                        <a:lnSpc>
                          <a:spcPct val="107000"/>
                        </a:lnSpc>
                        <a:spcBef>
                          <a:spcPts val="0"/>
                        </a:spcBef>
                        <a:spcAft>
                          <a:spcPts val="800"/>
                        </a:spcAft>
                      </a:pPr>
                      <a:r>
                        <a:rPr lang="en-US" sz="1200" dirty="0">
                          <a:effectLst/>
                        </a:rPr>
                        <a:t>4</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nchor="ctr"/>
                </a:tc>
                <a:tc>
                  <a:txBody>
                    <a:bodyPr/>
                    <a:lstStyle/>
                    <a:p>
                      <a:pPr marL="0" marR="0">
                        <a:lnSpc>
                          <a:spcPct val="107000"/>
                        </a:lnSpc>
                        <a:spcBef>
                          <a:spcPts val="0"/>
                        </a:spcBef>
                        <a:spcAft>
                          <a:spcPts val="800"/>
                        </a:spcAft>
                      </a:pPr>
                      <a:r>
                        <a:rPr lang="en-US" sz="1200" dirty="0">
                          <a:effectLst/>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extLst>
                  <a:ext uri="{0D108BD9-81ED-4DB2-BD59-A6C34878D82A}">
                    <a16:rowId xmlns:a16="http://schemas.microsoft.com/office/drawing/2014/main" val="1796603188"/>
                  </a:ext>
                </a:extLst>
              </a:tr>
              <a:tr h="447895">
                <a:tc>
                  <a:txBody>
                    <a:bodyPr/>
                    <a:lstStyle/>
                    <a:p>
                      <a:pPr marL="0" marR="0">
                        <a:lnSpc>
                          <a:spcPct val="107000"/>
                        </a:lnSpc>
                        <a:spcBef>
                          <a:spcPts val="0"/>
                        </a:spcBef>
                        <a:spcAft>
                          <a:spcPts val="800"/>
                        </a:spcAft>
                      </a:pPr>
                      <a:r>
                        <a:rPr lang="en-US" sz="1200">
                          <a:effectLst/>
                        </a:rPr>
                        <a:t>Student only completes the first part of any two-part CTE course.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tc>
                  <a:txBody>
                    <a:bodyPr/>
                    <a:lstStyle/>
                    <a:p>
                      <a:pPr marL="0" marR="0" algn="ctr">
                        <a:lnSpc>
                          <a:spcPct val="107000"/>
                        </a:lnSpc>
                        <a:spcBef>
                          <a:spcPts val="0"/>
                        </a:spcBef>
                        <a:spcAft>
                          <a:spcPts val="800"/>
                        </a:spcAft>
                      </a:pPr>
                      <a:r>
                        <a:rPr lang="en-US" sz="1200" dirty="0">
                          <a:effectLst/>
                        </a:rPr>
                        <a:t>4</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nchor="ctr"/>
                </a:tc>
                <a:tc>
                  <a:txBody>
                    <a:bodyPr/>
                    <a:lstStyle/>
                    <a:p>
                      <a:pPr marL="0" marR="0">
                        <a:lnSpc>
                          <a:spcPct val="107000"/>
                        </a:lnSpc>
                        <a:spcBef>
                          <a:spcPts val="0"/>
                        </a:spcBef>
                        <a:spcAft>
                          <a:spcPts val="800"/>
                        </a:spcAft>
                      </a:pPr>
                      <a:r>
                        <a:rPr lang="en-US" sz="1200" dirty="0">
                          <a:effectLst/>
                        </a:rPr>
                        <a:t>The student is a code 4 because they did not complete the last part of a multi-part course.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extLst>
                  <a:ext uri="{0D108BD9-81ED-4DB2-BD59-A6C34878D82A}">
                    <a16:rowId xmlns:a16="http://schemas.microsoft.com/office/drawing/2014/main" val="3576386569"/>
                  </a:ext>
                </a:extLst>
              </a:tr>
              <a:tr h="1138562">
                <a:tc>
                  <a:txBody>
                    <a:bodyPr/>
                    <a:lstStyle/>
                    <a:p>
                      <a:pPr marL="0" marR="0">
                        <a:lnSpc>
                          <a:spcPct val="107000"/>
                        </a:lnSpc>
                        <a:spcBef>
                          <a:spcPts val="0"/>
                        </a:spcBef>
                        <a:spcAft>
                          <a:spcPts val="800"/>
                        </a:spcAft>
                      </a:pPr>
                      <a:r>
                        <a:rPr lang="en-US" sz="1200">
                          <a:effectLst/>
                        </a:rPr>
                        <a:t>Student completes and passes all parts of the course Principles of Applied Engineering (13036200) and all parts of the course Introduction to Aircraft Technology (13039350).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tc>
                  <a:txBody>
                    <a:bodyPr/>
                    <a:lstStyle/>
                    <a:p>
                      <a:pPr marL="0" marR="0" algn="ctr">
                        <a:lnSpc>
                          <a:spcPct val="107000"/>
                        </a:lnSpc>
                        <a:spcBef>
                          <a:spcPts val="0"/>
                        </a:spcBef>
                        <a:spcAft>
                          <a:spcPts val="800"/>
                        </a:spcAft>
                      </a:pPr>
                      <a:r>
                        <a:rPr lang="en-US" sz="1200" dirty="0">
                          <a:effectLst/>
                        </a:rPr>
                        <a:t>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nchor="ctr"/>
                </a:tc>
                <a:tc>
                  <a:txBody>
                    <a:bodyPr/>
                    <a:lstStyle/>
                    <a:p>
                      <a:pPr marL="0" marR="0">
                        <a:lnSpc>
                          <a:spcPct val="107000"/>
                        </a:lnSpc>
                        <a:spcBef>
                          <a:spcPts val="0"/>
                        </a:spcBef>
                        <a:spcAft>
                          <a:spcPts val="800"/>
                        </a:spcAft>
                      </a:pPr>
                      <a:r>
                        <a:rPr lang="en-US" sz="1200" dirty="0">
                          <a:effectLst/>
                        </a:rPr>
                        <a:t>Principles of Applied Engineering and Introduction to Aircraft are not in the same Program of Study.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extLst>
                  <a:ext uri="{0D108BD9-81ED-4DB2-BD59-A6C34878D82A}">
                    <a16:rowId xmlns:a16="http://schemas.microsoft.com/office/drawing/2014/main" val="1502835403"/>
                  </a:ext>
                </a:extLst>
              </a:tr>
              <a:tr h="1368784">
                <a:tc>
                  <a:txBody>
                    <a:bodyPr/>
                    <a:lstStyle/>
                    <a:p>
                      <a:pPr marL="0" marR="0">
                        <a:lnSpc>
                          <a:spcPct val="107000"/>
                        </a:lnSpc>
                        <a:spcBef>
                          <a:spcPts val="0"/>
                        </a:spcBef>
                        <a:spcAft>
                          <a:spcPts val="800"/>
                        </a:spcAft>
                      </a:pPr>
                      <a:r>
                        <a:rPr lang="en-US" sz="1200">
                          <a:effectLst/>
                        </a:rPr>
                        <a:t>Student completes all parts of the course Principles of Applied Engineering (13036200) but does not pass the course.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tc>
                  <a:txBody>
                    <a:bodyPr/>
                    <a:lstStyle/>
                    <a:p>
                      <a:pPr marL="0" marR="0" algn="ctr">
                        <a:lnSpc>
                          <a:spcPct val="107000"/>
                        </a:lnSpc>
                        <a:spcBef>
                          <a:spcPts val="0"/>
                        </a:spcBef>
                        <a:spcAft>
                          <a:spcPts val="800"/>
                        </a:spcAft>
                      </a:pPr>
                      <a:r>
                        <a:rPr lang="en-US" sz="1200" dirty="0">
                          <a:effectLst/>
                        </a:rPr>
                        <a:t>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nchor="ctr"/>
                </a:tc>
                <a:tc>
                  <a:txBody>
                    <a:bodyPr/>
                    <a:lstStyle/>
                    <a:p>
                      <a:pPr marL="0" marR="0">
                        <a:lnSpc>
                          <a:spcPct val="107000"/>
                        </a:lnSpc>
                        <a:spcBef>
                          <a:spcPts val="0"/>
                        </a:spcBef>
                        <a:spcAft>
                          <a:spcPts val="800"/>
                        </a:spcAft>
                      </a:pPr>
                      <a:r>
                        <a:rPr lang="en-US" sz="1200" dirty="0">
                          <a:effectLst/>
                        </a:rPr>
                        <a:t>The student completed one CTE course, so they are not coded a 4. The student only completed one course and did not complete and pass two CTE courses, so they are not a code E or code 6 (if within the same program of study, passed both and received at least 2 credits).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extLst>
                  <a:ext uri="{0D108BD9-81ED-4DB2-BD59-A6C34878D82A}">
                    <a16:rowId xmlns:a16="http://schemas.microsoft.com/office/drawing/2014/main" val="2183591552"/>
                  </a:ext>
                </a:extLst>
              </a:tr>
            </a:tbl>
          </a:graphicData>
        </a:graphic>
      </p:graphicFrame>
      <p:sp>
        <p:nvSpPr>
          <p:cNvPr id="4" name="Slide Number Placeholder 3">
            <a:extLst>
              <a:ext uri="{FF2B5EF4-FFF2-40B4-BE49-F238E27FC236}">
                <a16:creationId xmlns:a16="http://schemas.microsoft.com/office/drawing/2014/main" id="{FE1F4AD8-CB9A-4554-AC01-55A78A988BDB}"/>
              </a:ext>
            </a:extLst>
          </p:cNvPr>
          <p:cNvSpPr>
            <a:spLocks noGrp="1"/>
          </p:cNvSpPr>
          <p:nvPr>
            <p:ph type="sldNum" sz="quarter" idx="12"/>
          </p:nvPr>
        </p:nvSpPr>
        <p:spPr/>
        <p:txBody>
          <a:bodyPr/>
          <a:lstStyle/>
          <a:p>
            <a:fld id="{25037DA4-2335-4A87-8586-64B2BAB08211}" type="slidenum">
              <a:rPr lang="en-US" smtClean="0"/>
              <a:pPr/>
              <a:t>61</a:t>
            </a:fld>
            <a:endParaRPr lang="en-US"/>
          </a:p>
        </p:txBody>
      </p:sp>
    </p:spTree>
    <p:extLst>
      <p:ext uri="{BB962C8B-B14F-4D97-AF65-F5344CB8AC3E}">
        <p14:creationId xmlns:p14="http://schemas.microsoft.com/office/powerpoint/2010/main" val="807830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7308-5183-49BB-9B0E-1F855D38E71C}"/>
              </a:ext>
            </a:extLst>
          </p:cNvPr>
          <p:cNvSpPr>
            <a:spLocks noGrp="1"/>
          </p:cNvSpPr>
          <p:nvPr>
            <p:ph type="title"/>
          </p:nvPr>
        </p:nvSpPr>
        <p:spPr/>
        <p:txBody>
          <a:bodyPr/>
          <a:lstStyle/>
          <a:p>
            <a:r>
              <a:rPr lang="en-US" dirty="0"/>
              <a:t>Scenarios cont’d</a:t>
            </a:r>
          </a:p>
        </p:txBody>
      </p:sp>
      <p:sp>
        <p:nvSpPr>
          <p:cNvPr id="4" name="Slide Number Placeholder 3">
            <a:extLst>
              <a:ext uri="{FF2B5EF4-FFF2-40B4-BE49-F238E27FC236}">
                <a16:creationId xmlns:a16="http://schemas.microsoft.com/office/drawing/2014/main" id="{02F4B3EB-1E8E-4054-94E1-B88F8F330006}"/>
              </a:ext>
            </a:extLst>
          </p:cNvPr>
          <p:cNvSpPr>
            <a:spLocks noGrp="1"/>
          </p:cNvSpPr>
          <p:nvPr>
            <p:ph type="sldNum" sz="quarter" idx="12"/>
          </p:nvPr>
        </p:nvSpPr>
        <p:spPr/>
        <p:txBody>
          <a:bodyPr/>
          <a:lstStyle/>
          <a:p>
            <a:fld id="{25037DA4-2335-4A87-8586-64B2BAB08211}" type="slidenum">
              <a:rPr lang="en-US" smtClean="0"/>
              <a:pPr/>
              <a:t>62</a:t>
            </a:fld>
            <a:endParaRPr lang="en-US"/>
          </a:p>
        </p:txBody>
      </p:sp>
      <p:graphicFrame>
        <p:nvGraphicFramePr>
          <p:cNvPr id="5" name="Table 4">
            <a:extLst>
              <a:ext uri="{FF2B5EF4-FFF2-40B4-BE49-F238E27FC236}">
                <a16:creationId xmlns:a16="http://schemas.microsoft.com/office/drawing/2014/main" id="{4B86230D-34F3-4661-BB30-F9366BF4FABD}"/>
              </a:ext>
            </a:extLst>
          </p:cNvPr>
          <p:cNvGraphicFramePr>
            <a:graphicFrameLocks noGrp="1"/>
          </p:cNvGraphicFramePr>
          <p:nvPr>
            <p:extLst>
              <p:ext uri="{D42A27DB-BD31-4B8C-83A1-F6EECF244321}">
                <p14:modId xmlns:p14="http://schemas.microsoft.com/office/powerpoint/2010/main" val="3517343413"/>
              </p:ext>
            </p:extLst>
          </p:nvPr>
        </p:nvGraphicFramePr>
        <p:xfrm>
          <a:off x="628649" y="1189609"/>
          <a:ext cx="7734115" cy="4883142"/>
        </p:xfrm>
        <a:graphic>
          <a:graphicData uri="http://schemas.openxmlformats.org/drawingml/2006/table">
            <a:tbl>
              <a:tblPr firstRow="1" firstCol="1" bandRow="1">
                <a:tableStyleId>{93296810-A885-4BE3-A3E7-6D5BEEA58F35}</a:tableStyleId>
              </a:tblPr>
              <a:tblGrid>
                <a:gridCol w="2999833">
                  <a:extLst>
                    <a:ext uri="{9D8B030D-6E8A-4147-A177-3AD203B41FA5}">
                      <a16:colId xmlns:a16="http://schemas.microsoft.com/office/drawing/2014/main" val="1161212683"/>
                    </a:ext>
                  </a:extLst>
                </a:gridCol>
                <a:gridCol w="1165460">
                  <a:extLst>
                    <a:ext uri="{9D8B030D-6E8A-4147-A177-3AD203B41FA5}">
                      <a16:colId xmlns:a16="http://schemas.microsoft.com/office/drawing/2014/main" val="1218274262"/>
                    </a:ext>
                  </a:extLst>
                </a:gridCol>
                <a:gridCol w="3568822">
                  <a:extLst>
                    <a:ext uri="{9D8B030D-6E8A-4147-A177-3AD203B41FA5}">
                      <a16:colId xmlns:a16="http://schemas.microsoft.com/office/drawing/2014/main" val="476996916"/>
                    </a:ext>
                  </a:extLst>
                </a:gridCol>
              </a:tblGrid>
              <a:tr h="591462">
                <a:tc>
                  <a:txBody>
                    <a:bodyPr/>
                    <a:lstStyle/>
                    <a:p>
                      <a:pPr marL="0" marR="0">
                        <a:lnSpc>
                          <a:spcPct val="107000"/>
                        </a:lnSpc>
                        <a:spcBef>
                          <a:spcPts val="0"/>
                        </a:spcBef>
                        <a:spcAft>
                          <a:spcPts val="800"/>
                        </a:spcAft>
                      </a:pPr>
                      <a:r>
                        <a:rPr lang="en-US" sz="1200" dirty="0">
                          <a:effectLst/>
                        </a:rPr>
                        <a:t>Scenario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tc>
                  <a:txBody>
                    <a:bodyPr/>
                    <a:lstStyle/>
                    <a:p>
                      <a:pPr marL="0" marR="0">
                        <a:lnSpc>
                          <a:spcPct val="107000"/>
                        </a:lnSpc>
                        <a:spcBef>
                          <a:spcPts val="0"/>
                        </a:spcBef>
                        <a:spcAft>
                          <a:spcPts val="800"/>
                        </a:spcAft>
                      </a:pPr>
                      <a:r>
                        <a:rPr lang="en-US" sz="1200" dirty="0">
                          <a:effectLst/>
                        </a:rPr>
                        <a:t>Calculated CTE Indicator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tc>
                  <a:txBody>
                    <a:bodyPr/>
                    <a:lstStyle/>
                    <a:p>
                      <a:pPr marL="0" marR="0">
                        <a:lnSpc>
                          <a:spcPct val="107000"/>
                        </a:lnSpc>
                        <a:spcBef>
                          <a:spcPts val="0"/>
                        </a:spcBef>
                        <a:spcAft>
                          <a:spcPts val="800"/>
                        </a:spcAft>
                      </a:pPr>
                      <a:r>
                        <a:rPr lang="en-US" sz="1200" dirty="0">
                          <a:effectLst/>
                        </a:rPr>
                        <a:t>Notes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extLst>
                  <a:ext uri="{0D108BD9-81ED-4DB2-BD59-A6C34878D82A}">
                    <a16:rowId xmlns:a16="http://schemas.microsoft.com/office/drawing/2014/main" val="852398985"/>
                  </a:ext>
                </a:extLst>
              </a:tr>
              <a:tr h="777376">
                <a:tc>
                  <a:txBody>
                    <a:bodyPr/>
                    <a:lstStyle/>
                    <a:p>
                      <a:pPr marL="0" marR="0">
                        <a:lnSpc>
                          <a:spcPct val="107000"/>
                        </a:lnSpc>
                        <a:spcBef>
                          <a:spcPts val="0"/>
                        </a:spcBef>
                        <a:spcAft>
                          <a:spcPts val="800"/>
                        </a:spcAft>
                      </a:pPr>
                      <a:r>
                        <a:rPr lang="en-US" sz="1200" dirty="0">
                          <a:effectLst/>
                        </a:rPr>
                        <a:t>Student completes and passes all parts of Foundations of Cybersecurity (03580850) and Computer Programming I (13027600).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tc>
                  <a:txBody>
                    <a:bodyPr/>
                    <a:lstStyle/>
                    <a:p>
                      <a:pPr marL="0" marR="0" algn="ctr">
                        <a:lnSpc>
                          <a:spcPct val="107000"/>
                        </a:lnSpc>
                        <a:spcBef>
                          <a:spcPts val="0"/>
                        </a:spcBef>
                        <a:spcAft>
                          <a:spcPts val="800"/>
                        </a:spcAft>
                      </a:pPr>
                      <a:r>
                        <a:rPr lang="en-US" sz="1200" dirty="0">
                          <a:effectLst/>
                        </a:rPr>
                        <a:t>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nchor="ctr"/>
                </a:tc>
                <a:tc>
                  <a:txBody>
                    <a:bodyPr/>
                    <a:lstStyle/>
                    <a:p>
                      <a:pPr marL="0" marR="0">
                        <a:lnSpc>
                          <a:spcPct val="107000"/>
                        </a:lnSpc>
                        <a:spcBef>
                          <a:spcPts val="0"/>
                        </a:spcBef>
                        <a:spcAft>
                          <a:spcPts val="800"/>
                        </a:spcAft>
                      </a:pPr>
                      <a:r>
                        <a:rPr lang="en-US" sz="1200" dirty="0">
                          <a:effectLst/>
                        </a:rPr>
                        <a:t>Student is a code 6 because both courses are in the same program of study.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extLst>
                  <a:ext uri="{0D108BD9-81ED-4DB2-BD59-A6C34878D82A}">
                    <a16:rowId xmlns:a16="http://schemas.microsoft.com/office/drawing/2014/main" val="2613314432"/>
                  </a:ext>
                </a:extLst>
              </a:tr>
              <a:tr h="974405">
                <a:tc>
                  <a:txBody>
                    <a:bodyPr/>
                    <a:lstStyle/>
                    <a:p>
                      <a:pPr marL="0" marR="0">
                        <a:lnSpc>
                          <a:spcPct val="107000"/>
                        </a:lnSpc>
                        <a:spcBef>
                          <a:spcPts val="0"/>
                        </a:spcBef>
                        <a:spcAft>
                          <a:spcPts val="800"/>
                        </a:spcAft>
                      </a:pPr>
                      <a:r>
                        <a:rPr lang="en-US" sz="1200" dirty="0">
                          <a:effectLst/>
                        </a:rPr>
                        <a:t>Student completes and passes all parts of Principles of Biosciences (13036300), Biotechnology I (13036400) and Biotechnology II (13036450).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tc>
                  <a:txBody>
                    <a:bodyPr/>
                    <a:lstStyle/>
                    <a:p>
                      <a:pPr marL="0" marR="0" algn="ctr">
                        <a:lnSpc>
                          <a:spcPct val="107000"/>
                        </a:lnSpc>
                        <a:spcBef>
                          <a:spcPts val="0"/>
                        </a:spcBef>
                        <a:spcAft>
                          <a:spcPts val="800"/>
                        </a:spcAft>
                      </a:pPr>
                      <a:r>
                        <a:rPr lang="en-US" sz="1200" dirty="0">
                          <a:effectLst/>
                        </a:rPr>
                        <a:t>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nchor="ctr"/>
                </a:tc>
                <a:tc>
                  <a:txBody>
                    <a:bodyPr/>
                    <a:lstStyle/>
                    <a:p>
                      <a:pPr marL="0" marR="0">
                        <a:lnSpc>
                          <a:spcPct val="107000"/>
                        </a:lnSpc>
                        <a:spcBef>
                          <a:spcPts val="0"/>
                        </a:spcBef>
                        <a:spcAft>
                          <a:spcPts val="800"/>
                        </a:spcAft>
                      </a:pPr>
                      <a:r>
                        <a:rPr lang="en-US" sz="1200" dirty="0">
                          <a:effectLst/>
                        </a:rPr>
                        <a:t>Student is a code 6 because all courses are in the same program of study.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extLst>
                  <a:ext uri="{0D108BD9-81ED-4DB2-BD59-A6C34878D82A}">
                    <a16:rowId xmlns:a16="http://schemas.microsoft.com/office/drawing/2014/main" val="4005963554"/>
                  </a:ext>
                </a:extLst>
              </a:tr>
              <a:tr h="1368464">
                <a:tc>
                  <a:txBody>
                    <a:bodyPr/>
                    <a:lstStyle/>
                    <a:p>
                      <a:pPr marL="0" marR="0">
                        <a:lnSpc>
                          <a:spcPct val="107000"/>
                        </a:lnSpc>
                        <a:spcBef>
                          <a:spcPts val="0"/>
                        </a:spcBef>
                        <a:spcAft>
                          <a:spcPts val="800"/>
                        </a:spcAft>
                      </a:pPr>
                      <a:r>
                        <a:rPr lang="en-US" sz="1200">
                          <a:effectLst/>
                        </a:rPr>
                        <a:t>Student completes and passes all parts of Principles of Applied Engineering (13036200), Manufacturing Engineering Technology I (13032900), Aerospace Engineering (PLTW) (N1303745) and Scientific Research and Design (13037200).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tc>
                  <a:txBody>
                    <a:bodyPr/>
                    <a:lstStyle/>
                    <a:p>
                      <a:pPr marL="0" marR="0" algn="ctr">
                        <a:lnSpc>
                          <a:spcPct val="107000"/>
                        </a:lnSpc>
                        <a:spcBef>
                          <a:spcPts val="0"/>
                        </a:spcBef>
                        <a:spcAft>
                          <a:spcPts val="800"/>
                        </a:spcAft>
                      </a:pPr>
                      <a:r>
                        <a:rPr lang="en-US" sz="1200" dirty="0">
                          <a:effectLst/>
                        </a:rPr>
                        <a:t>7</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nchor="ctr"/>
                </a:tc>
                <a:tc>
                  <a:txBody>
                    <a:bodyPr/>
                    <a:lstStyle/>
                    <a:p>
                      <a:pPr marL="0" marR="0">
                        <a:lnSpc>
                          <a:spcPct val="107000"/>
                        </a:lnSpc>
                        <a:spcBef>
                          <a:spcPts val="0"/>
                        </a:spcBef>
                        <a:spcAft>
                          <a:spcPts val="800"/>
                        </a:spcAft>
                      </a:pPr>
                      <a:r>
                        <a:rPr lang="en-US" sz="1200" dirty="0">
                          <a:effectLst/>
                        </a:rPr>
                        <a:t>Student is a code 7 because both courses are in the same program of study.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extLst>
                  <a:ext uri="{0D108BD9-81ED-4DB2-BD59-A6C34878D82A}">
                    <a16:rowId xmlns:a16="http://schemas.microsoft.com/office/drawing/2014/main" val="1477916118"/>
                  </a:ext>
                </a:extLst>
              </a:tr>
              <a:tr h="1171435">
                <a:tc>
                  <a:txBody>
                    <a:bodyPr/>
                    <a:lstStyle/>
                    <a:p>
                      <a:pPr marL="0" marR="0">
                        <a:lnSpc>
                          <a:spcPct val="107000"/>
                        </a:lnSpc>
                        <a:spcBef>
                          <a:spcPts val="0"/>
                        </a:spcBef>
                        <a:spcAft>
                          <a:spcPts val="800"/>
                        </a:spcAft>
                      </a:pPr>
                      <a:r>
                        <a:rPr lang="en-US" sz="1200">
                          <a:effectLst/>
                        </a:rPr>
                        <a:t>Student completes and passes all parts of Principles of Manufacturing (13032200), Principles of Applied Engineering (13036200), Robotics I (13037000), and Robotics II (13037050).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tc>
                  <a:txBody>
                    <a:bodyPr/>
                    <a:lstStyle/>
                    <a:p>
                      <a:pPr marL="0" marR="0" algn="ctr">
                        <a:lnSpc>
                          <a:spcPct val="107000"/>
                        </a:lnSpc>
                        <a:spcBef>
                          <a:spcPts val="0"/>
                        </a:spcBef>
                        <a:spcAft>
                          <a:spcPts val="800"/>
                        </a:spcAft>
                      </a:pPr>
                      <a:r>
                        <a:rPr lang="en-US" sz="1200" dirty="0">
                          <a:effectLst/>
                        </a:rPr>
                        <a:t>7</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nchor="ctr"/>
                </a:tc>
                <a:tc>
                  <a:txBody>
                    <a:bodyPr/>
                    <a:lstStyle/>
                    <a:p>
                      <a:pPr marL="0" marR="0">
                        <a:lnSpc>
                          <a:spcPct val="107000"/>
                        </a:lnSpc>
                        <a:spcBef>
                          <a:spcPts val="0"/>
                        </a:spcBef>
                        <a:spcAft>
                          <a:spcPts val="800"/>
                        </a:spcAft>
                      </a:pPr>
                      <a:r>
                        <a:rPr lang="en-US" sz="1200" dirty="0">
                          <a:effectLst/>
                        </a:rPr>
                        <a:t>Student is a code 7 because three or more courses are in the same program of study, and one of them is a level 3 or 4 course.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0933" marR="40933" marT="0" marB="0"/>
                </a:tc>
                <a:extLst>
                  <a:ext uri="{0D108BD9-81ED-4DB2-BD59-A6C34878D82A}">
                    <a16:rowId xmlns:a16="http://schemas.microsoft.com/office/drawing/2014/main" val="1261250281"/>
                  </a:ext>
                </a:extLst>
              </a:tr>
            </a:tbl>
          </a:graphicData>
        </a:graphic>
      </p:graphicFrame>
    </p:spTree>
    <p:extLst>
      <p:ext uri="{BB962C8B-B14F-4D97-AF65-F5344CB8AC3E}">
        <p14:creationId xmlns:p14="http://schemas.microsoft.com/office/powerpoint/2010/main" val="2985300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7715-CECB-4536-872A-6A668E0ECBDC}"/>
              </a:ext>
            </a:extLst>
          </p:cNvPr>
          <p:cNvSpPr>
            <a:spLocks noGrp="1"/>
          </p:cNvSpPr>
          <p:nvPr>
            <p:ph type="title"/>
          </p:nvPr>
        </p:nvSpPr>
        <p:spPr/>
        <p:txBody>
          <a:bodyPr/>
          <a:lstStyle/>
          <a:p>
            <a:r>
              <a:rPr lang="en-US" dirty="0"/>
              <a:t>Code tables</a:t>
            </a:r>
          </a:p>
        </p:txBody>
      </p:sp>
      <p:sp>
        <p:nvSpPr>
          <p:cNvPr id="4" name="Slide Number Placeholder 3">
            <a:extLst>
              <a:ext uri="{FF2B5EF4-FFF2-40B4-BE49-F238E27FC236}">
                <a16:creationId xmlns:a16="http://schemas.microsoft.com/office/drawing/2014/main" id="{3D615EF3-E290-4519-9009-DB0E4943D8D3}"/>
              </a:ext>
            </a:extLst>
          </p:cNvPr>
          <p:cNvSpPr>
            <a:spLocks noGrp="1"/>
          </p:cNvSpPr>
          <p:nvPr>
            <p:ph type="sldNum" sz="quarter" idx="12"/>
          </p:nvPr>
        </p:nvSpPr>
        <p:spPr/>
        <p:txBody>
          <a:bodyPr/>
          <a:lstStyle/>
          <a:p>
            <a:fld id="{25037DA4-2335-4A87-8586-64B2BAB08211}" type="slidenum">
              <a:rPr lang="en-US" smtClean="0"/>
              <a:pPr/>
              <a:t>63</a:t>
            </a:fld>
            <a:endParaRPr lang="en-US"/>
          </a:p>
        </p:txBody>
      </p:sp>
      <p:pic>
        <p:nvPicPr>
          <p:cNvPr id="6" name="Picture 1" descr="image003">
            <a:extLst>
              <a:ext uri="{FF2B5EF4-FFF2-40B4-BE49-F238E27FC236}">
                <a16:creationId xmlns:a16="http://schemas.microsoft.com/office/drawing/2014/main" id="{1CEB1433-EF62-402A-BDB1-82183738C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838200"/>
            <a:ext cx="7673419" cy="588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6933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885CC-D07F-4E0B-AE1B-5E2761D4A001}"/>
              </a:ext>
            </a:extLst>
          </p:cNvPr>
          <p:cNvSpPr>
            <a:spLocks noGrp="1"/>
          </p:cNvSpPr>
          <p:nvPr>
            <p:ph type="title"/>
          </p:nvPr>
        </p:nvSpPr>
        <p:spPr/>
        <p:txBody>
          <a:bodyPr/>
          <a:lstStyle/>
          <a:p>
            <a:r>
              <a:rPr lang="en-US" dirty="0"/>
              <a:t>Code tables</a:t>
            </a:r>
          </a:p>
        </p:txBody>
      </p:sp>
      <p:sp>
        <p:nvSpPr>
          <p:cNvPr id="4" name="Slide Number Placeholder 3">
            <a:extLst>
              <a:ext uri="{FF2B5EF4-FFF2-40B4-BE49-F238E27FC236}">
                <a16:creationId xmlns:a16="http://schemas.microsoft.com/office/drawing/2014/main" id="{33E2728F-E11C-4439-A213-CE1F83BC4920}"/>
              </a:ext>
            </a:extLst>
          </p:cNvPr>
          <p:cNvSpPr>
            <a:spLocks noGrp="1"/>
          </p:cNvSpPr>
          <p:nvPr>
            <p:ph type="sldNum" sz="quarter" idx="12"/>
          </p:nvPr>
        </p:nvSpPr>
        <p:spPr/>
        <p:txBody>
          <a:bodyPr/>
          <a:lstStyle/>
          <a:p>
            <a:fld id="{25037DA4-2335-4A87-8586-64B2BAB08211}" type="slidenum">
              <a:rPr lang="en-US" smtClean="0"/>
              <a:pPr/>
              <a:t>64</a:t>
            </a:fld>
            <a:endParaRPr lang="en-US"/>
          </a:p>
        </p:txBody>
      </p:sp>
      <p:pic>
        <p:nvPicPr>
          <p:cNvPr id="6" name="Picture 2" descr="image004">
            <a:extLst>
              <a:ext uri="{FF2B5EF4-FFF2-40B4-BE49-F238E27FC236}">
                <a16:creationId xmlns:a16="http://schemas.microsoft.com/office/drawing/2014/main" id="{5F766A8C-61A4-49DA-9593-A1E6E041B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 y="969871"/>
            <a:ext cx="8786813"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095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C12A-3818-4C9D-91F2-58E0658305F0}"/>
              </a:ext>
            </a:extLst>
          </p:cNvPr>
          <p:cNvSpPr>
            <a:spLocks noGrp="1"/>
          </p:cNvSpPr>
          <p:nvPr>
            <p:ph type="title"/>
          </p:nvPr>
        </p:nvSpPr>
        <p:spPr/>
        <p:txBody>
          <a:bodyPr/>
          <a:lstStyle/>
          <a:p>
            <a:r>
              <a:rPr lang="en-US" dirty="0"/>
              <a:t>Code tables</a:t>
            </a:r>
          </a:p>
        </p:txBody>
      </p:sp>
      <p:sp>
        <p:nvSpPr>
          <p:cNvPr id="4" name="Slide Number Placeholder 3">
            <a:extLst>
              <a:ext uri="{FF2B5EF4-FFF2-40B4-BE49-F238E27FC236}">
                <a16:creationId xmlns:a16="http://schemas.microsoft.com/office/drawing/2014/main" id="{CCC33527-35B7-476C-92D4-D7FFB9E46CC4}"/>
              </a:ext>
            </a:extLst>
          </p:cNvPr>
          <p:cNvSpPr>
            <a:spLocks noGrp="1"/>
          </p:cNvSpPr>
          <p:nvPr>
            <p:ph type="sldNum" sz="quarter" idx="12"/>
          </p:nvPr>
        </p:nvSpPr>
        <p:spPr/>
        <p:txBody>
          <a:bodyPr/>
          <a:lstStyle/>
          <a:p>
            <a:fld id="{25037DA4-2335-4A87-8586-64B2BAB08211}" type="slidenum">
              <a:rPr lang="en-US" smtClean="0"/>
              <a:pPr/>
              <a:t>65</a:t>
            </a:fld>
            <a:endParaRPr lang="en-US"/>
          </a:p>
        </p:txBody>
      </p:sp>
      <p:pic>
        <p:nvPicPr>
          <p:cNvPr id="6" name="Picture 5">
            <a:extLst>
              <a:ext uri="{FF2B5EF4-FFF2-40B4-BE49-F238E27FC236}">
                <a16:creationId xmlns:a16="http://schemas.microsoft.com/office/drawing/2014/main" id="{F511044B-7E6A-4518-AC74-234A38D0C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42" y="1227072"/>
            <a:ext cx="8638565" cy="5044877"/>
          </a:xfrm>
          <a:prstGeom prst="rect">
            <a:avLst/>
          </a:prstGeom>
        </p:spPr>
      </p:pic>
    </p:spTree>
    <p:extLst>
      <p:ext uri="{BB962C8B-B14F-4D97-AF65-F5344CB8AC3E}">
        <p14:creationId xmlns:p14="http://schemas.microsoft.com/office/powerpoint/2010/main" val="1789954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2776648"/>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66</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CTE Indicators</a:t>
            </a:r>
          </a:p>
        </p:txBody>
      </p:sp>
      <p:sp>
        <p:nvSpPr>
          <p:cNvPr id="7" name="Rectangle 6"/>
          <p:cNvSpPr/>
          <p:nvPr/>
        </p:nvSpPr>
        <p:spPr>
          <a:xfrm>
            <a:off x="566738" y="504395"/>
            <a:ext cx="7886700" cy="5139869"/>
          </a:xfrm>
          <a:prstGeom prst="rect">
            <a:avLst/>
          </a:prstGeom>
          <a:noFill/>
        </p:spPr>
        <p:txBody>
          <a:bodyPr wrap="square" anchor="t">
            <a:spAutoFit/>
          </a:bodyPr>
          <a:lstStyle/>
          <a:p>
            <a:pPr>
              <a:spcBef>
                <a:spcPts val="600"/>
              </a:spcBef>
              <a:spcAft>
                <a:spcPts val="600"/>
              </a:spcAft>
            </a:pPr>
            <a:r>
              <a:rPr lang="en-US" sz="2800" b="1" dirty="0"/>
              <a:t>CTE Auto-Calculation</a:t>
            </a:r>
            <a:endParaRPr lang="en-US" sz="2600" b="1" dirty="0">
              <a:solidFill>
                <a:sysClr val="windowText" lastClr="000000"/>
              </a:solidFill>
            </a:endParaRPr>
          </a:p>
          <a:p>
            <a:pPr marL="514350" indent="-514350">
              <a:spcBef>
                <a:spcPts val="600"/>
              </a:spcBef>
              <a:spcAft>
                <a:spcPts val="600"/>
              </a:spcAft>
              <a:buFont typeface="+mj-lt"/>
              <a:buAutoNum type="romanUcPeriod"/>
            </a:pPr>
            <a:r>
              <a:rPr lang="en-US" sz="2600" b="1" dirty="0">
                <a:solidFill>
                  <a:sysClr val="windowText" lastClr="000000"/>
                </a:solidFill>
              </a:rPr>
              <a:t>Background</a:t>
            </a:r>
          </a:p>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PEIMS Application</a:t>
            </a:r>
          </a:p>
          <a:p>
            <a:pPr>
              <a:spcBef>
                <a:spcPts val="600"/>
              </a:spcBef>
              <a:spcAft>
                <a:spcPts val="600"/>
              </a:spcAft>
            </a:pPr>
            <a:endParaRPr lang="en-US" sz="26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4146256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60E0-50E7-4E97-9425-45C218113B64}"/>
              </a:ext>
            </a:extLst>
          </p:cNvPr>
          <p:cNvSpPr>
            <a:spLocks noGrp="1"/>
          </p:cNvSpPr>
          <p:nvPr>
            <p:ph type="title"/>
          </p:nvPr>
        </p:nvSpPr>
        <p:spPr/>
        <p:txBody>
          <a:bodyPr/>
          <a:lstStyle/>
          <a:p>
            <a:r>
              <a:rPr lang="en-US" dirty="0"/>
              <a:t>Rule </a:t>
            </a:r>
            <a:r>
              <a:rPr lang="en-US" dirty="0" err="1"/>
              <a:t>uPDATES</a:t>
            </a:r>
            <a:endParaRPr lang="en-US" dirty="0"/>
          </a:p>
        </p:txBody>
      </p:sp>
      <p:sp>
        <p:nvSpPr>
          <p:cNvPr id="3" name="Content Placeholder 2">
            <a:extLst>
              <a:ext uri="{FF2B5EF4-FFF2-40B4-BE49-F238E27FC236}">
                <a16:creationId xmlns:a16="http://schemas.microsoft.com/office/drawing/2014/main" id="{6CD8C470-C4E6-47B6-A02D-50F0C1E1200F}"/>
              </a:ext>
            </a:extLst>
          </p:cNvPr>
          <p:cNvSpPr>
            <a:spLocks noGrp="1"/>
          </p:cNvSpPr>
          <p:nvPr>
            <p:ph idx="1"/>
          </p:nvPr>
        </p:nvSpPr>
        <p:spPr>
          <a:xfrm>
            <a:off x="190119" y="1008668"/>
            <a:ext cx="8850185" cy="5168295"/>
          </a:xfrm>
        </p:spPr>
        <p:txBody>
          <a:bodyPr>
            <a:normAutofit/>
          </a:bodyPr>
          <a:lstStyle/>
          <a:p>
            <a:pPr marL="0" indent="0">
              <a:buNone/>
            </a:pPr>
            <a:r>
              <a:rPr lang="en-US" sz="1900" dirty="0"/>
              <a:t>The following rules will be updated to remove references to the CAREER-AND-TECHNICAL-ED-IND-CD: </a:t>
            </a:r>
          </a:p>
          <a:p>
            <a:pPr marL="0" indent="0">
              <a:buNone/>
            </a:pPr>
            <a:endParaRPr lang="en-US" sz="1900" dirty="0"/>
          </a:p>
        </p:txBody>
      </p:sp>
      <p:sp>
        <p:nvSpPr>
          <p:cNvPr id="4" name="Slide Number Placeholder 3">
            <a:extLst>
              <a:ext uri="{FF2B5EF4-FFF2-40B4-BE49-F238E27FC236}">
                <a16:creationId xmlns:a16="http://schemas.microsoft.com/office/drawing/2014/main" id="{D0D31BBE-1938-4FF0-9ADA-A20F0722E86F}"/>
              </a:ext>
            </a:extLst>
          </p:cNvPr>
          <p:cNvSpPr>
            <a:spLocks noGrp="1"/>
          </p:cNvSpPr>
          <p:nvPr>
            <p:ph type="sldNum" sz="quarter" idx="12"/>
          </p:nvPr>
        </p:nvSpPr>
        <p:spPr/>
        <p:txBody>
          <a:bodyPr/>
          <a:lstStyle/>
          <a:p>
            <a:fld id="{25037DA4-2335-4A87-8586-64B2BAB08211}" type="slidenum">
              <a:rPr lang="en-US" smtClean="0"/>
              <a:pPr/>
              <a:t>67</a:t>
            </a:fld>
            <a:endParaRPr lang="en-US"/>
          </a:p>
        </p:txBody>
      </p:sp>
      <p:pic>
        <p:nvPicPr>
          <p:cNvPr id="6" name="Picture 5">
            <a:extLst>
              <a:ext uri="{FF2B5EF4-FFF2-40B4-BE49-F238E27FC236}">
                <a16:creationId xmlns:a16="http://schemas.microsoft.com/office/drawing/2014/main" id="{39765464-4A3D-4D99-AB85-9484DE9B2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20" y="1672088"/>
            <a:ext cx="8763759" cy="4305673"/>
          </a:xfrm>
          <a:prstGeom prst="rect">
            <a:avLst/>
          </a:prstGeom>
        </p:spPr>
      </p:pic>
    </p:spTree>
    <p:extLst>
      <p:ext uri="{BB962C8B-B14F-4D97-AF65-F5344CB8AC3E}">
        <p14:creationId xmlns:p14="http://schemas.microsoft.com/office/powerpoint/2010/main" val="20434068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60E0-50E7-4E97-9425-45C218113B64}"/>
              </a:ext>
            </a:extLst>
          </p:cNvPr>
          <p:cNvSpPr>
            <a:spLocks noGrp="1"/>
          </p:cNvSpPr>
          <p:nvPr>
            <p:ph type="title"/>
          </p:nvPr>
        </p:nvSpPr>
        <p:spPr/>
        <p:txBody>
          <a:bodyPr/>
          <a:lstStyle/>
          <a:p>
            <a:r>
              <a:rPr lang="en-US" dirty="0"/>
              <a:t>Rule Updates – cont’d</a:t>
            </a:r>
          </a:p>
        </p:txBody>
      </p:sp>
      <p:pic>
        <p:nvPicPr>
          <p:cNvPr id="6" name="Content Placeholder 5">
            <a:extLst>
              <a:ext uri="{FF2B5EF4-FFF2-40B4-BE49-F238E27FC236}">
                <a16:creationId xmlns:a16="http://schemas.microsoft.com/office/drawing/2014/main" id="{4A911D0F-341E-4A8E-9B08-C7321D61C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17" y="856622"/>
            <a:ext cx="8819566" cy="1470633"/>
          </a:xfrm>
        </p:spPr>
      </p:pic>
      <p:sp>
        <p:nvSpPr>
          <p:cNvPr id="4" name="Slide Number Placeholder 3">
            <a:extLst>
              <a:ext uri="{FF2B5EF4-FFF2-40B4-BE49-F238E27FC236}">
                <a16:creationId xmlns:a16="http://schemas.microsoft.com/office/drawing/2014/main" id="{D0D31BBE-1938-4FF0-9ADA-A20F0722E86F}"/>
              </a:ext>
            </a:extLst>
          </p:cNvPr>
          <p:cNvSpPr>
            <a:spLocks noGrp="1"/>
          </p:cNvSpPr>
          <p:nvPr>
            <p:ph type="sldNum" sz="quarter" idx="12"/>
          </p:nvPr>
        </p:nvSpPr>
        <p:spPr/>
        <p:txBody>
          <a:bodyPr/>
          <a:lstStyle/>
          <a:p>
            <a:fld id="{25037DA4-2335-4A87-8586-64B2BAB08211}" type="slidenum">
              <a:rPr lang="en-US" smtClean="0"/>
              <a:pPr/>
              <a:t>68</a:t>
            </a:fld>
            <a:endParaRPr lang="en-US"/>
          </a:p>
        </p:txBody>
      </p:sp>
      <p:grpSp>
        <p:nvGrpSpPr>
          <p:cNvPr id="14" name="Group 13">
            <a:extLst>
              <a:ext uri="{FF2B5EF4-FFF2-40B4-BE49-F238E27FC236}">
                <a16:creationId xmlns:a16="http://schemas.microsoft.com/office/drawing/2014/main" id="{A069B36A-8FC1-4111-8160-EC503977E591}"/>
              </a:ext>
            </a:extLst>
          </p:cNvPr>
          <p:cNvGrpSpPr/>
          <p:nvPr/>
        </p:nvGrpSpPr>
        <p:grpSpPr>
          <a:xfrm>
            <a:off x="187541" y="2504433"/>
            <a:ext cx="8794242" cy="4309187"/>
            <a:chOff x="187541" y="2504433"/>
            <a:chExt cx="8794242" cy="4309187"/>
          </a:xfrm>
        </p:grpSpPr>
        <p:pic>
          <p:nvPicPr>
            <p:cNvPr id="10" name="Picture 9">
              <a:extLst>
                <a:ext uri="{FF2B5EF4-FFF2-40B4-BE49-F238E27FC236}">
                  <a16:creationId xmlns:a16="http://schemas.microsoft.com/office/drawing/2014/main" id="{8519CFEF-36C8-4FE1-BDC7-99306338E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41" y="4306423"/>
              <a:ext cx="8733277" cy="2507197"/>
            </a:xfrm>
            <a:prstGeom prst="rect">
              <a:avLst/>
            </a:prstGeom>
          </p:spPr>
        </p:pic>
        <p:pic>
          <p:nvPicPr>
            <p:cNvPr id="12" name="Picture 11">
              <a:extLst>
                <a:ext uri="{FF2B5EF4-FFF2-40B4-BE49-F238E27FC236}">
                  <a16:creationId xmlns:a16="http://schemas.microsoft.com/office/drawing/2014/main" id="{67880EC7-BD72-489B-92E6-17DFB5A0C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541" y="2504433"/>
              <a:ext cx="8794242" cy="1760373"/>
            </a:xfrm>
            <a:prstGeom prst="rect">
              <a:avLst/>
            </a:prstGeom>
          </p:spPr>
        </p:pic>
      </p:grpSp>
    </p:spTree>
    <p:extLst>
      <p:ext uri="{BB962C8B-B14F-4D97-AF65-F5344CB8AC3E}">
        <p14:creationId xmlns:p14="http://schemas.microsoft.com/office/powerpoint/2010/main" val="5629288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60E0-50E7-4E97-9425-45C218113B64}"/>
              </a:ext>
            </a:extLst>
          </p:cNvPr>
          <p:cNvSpPr>
            <a:spLocks noGrp="1"/>
          </p:cNvSpPr>
          <p:nvPr>
            <p:ph type="title"/>
          </p:nvPr>
        </p:nvSpPr>
        <p:spPr/>
        <p:txBody>
          <a:bodyPr/>
          <a:lstStyle/>
          <a:p>
            <a:r>
              <a:rPr lang="en-US" dirty="0"/>
              <a:t>Rule Deletions</a:t>
            </a:r>
          </a:p>
        </p:txBody>
      </p:sp>
      <p:sp>
        <p:nvSpPr>
          <p:cNvPr id="3" name="Content Placeholder 2">
            <a:extLst>
              <a:ext uri="{FF2B5EF4-FFF2-40B4-BE49-F238E27FC236}">
                <a16:creationId xmlns:a16="http://schemas.microsoft.com/office/drawing/2014/main" id="{6CD8C470-C4E6-47B6-A02D-50F0C1E1200F}"/>
              </a:ext>
            </a:extLst>
          </p:cNvPr>
          <p:cNvSpPr>
            <a:spLocks noGrp="1"/>
          </p:cNvSpPr>
          <p:nvPr>
            <p:ph idx="1"/>
          </p:nvPr>
        </p:nvSpPr>
        <p:spPr>
          <a:xfrm>
            <a:off x="141401" y="838200"/>
            <a:ext cx="8870623" cy="5338763"/>
          </a:xfrm>
        </p:spPr>
        <p:txBody>
          <a:bodyPr>
            <a:normAutofit/>
          </a:bodyPr>
          <a:lstStyle/>
          <a:p>
            <a:pPr marL="0" indent="0">
              <a:buNone/>
            </a:pPr>
            <a:r>
              <a:rPr lang="en-US" sz="1900" dirty="0"/>
              <a:t>The following rules will be deleted from TEDS:</a:t>
            </a:r>
          </a:p>
          <a:p>
            <a:pPr marL="0" indent="0">
              <a:buNone/>
            </a:pPr>
            <a:endParaRPr lang="en-US" sz="1900" dirty="0"/>
          </a:p>
          <a:p>
            <a:pPr marL="0" indent="0">
              <a:buNone/>
            </a:pPr>
            <a:endParaRPr lang="en-US" sz="1900" dirty="0"/>
          </a:p>
        </p:txBody>
      </p:sp>
      <p:sp>
        <p:nvSpPr>
          <p:cNvPr id="4" name="Slide Number Placeholder 3">
            <a:extLst>
              <a:ext uri="{FF2B5EF4-FFF2-40B4-BE49-F238E27FC236}">
                <a16:creationId xmlns:a16="http://schemas.microsoft.com/office/drawing/2014/main" id="{D0D31BBE-1938-4FF0-9ADA-A20F0722E86F}"/>
              </a:ext>
            </a:extLst>
          </p:cNvPr>
          <p:cNvSpPr>
            <a:spLocks noGrp="1"/>
          </p:cNvSpPr>
          <p:nvPr>
            <p:ph type="sldNum" sz="quarter" idx="12"/>
          </p:nvPr>
        </p:nvSpPr>
        <p:spPr/>
        <p:txBody>
          <a:bodyPr/>
          <a:lstStyle/>
          <a:p>
            <a:fld id="{25037DA4-2335-4A87-8586-64B2BAB08211}" type="slidenum">
              <a:rPr lang="en-US" smtClean="0"/>
              <a:pPr/>
              <a:t>69</a:t>
            </a:fld>
            <a:endParaRPr lang="en-US"/>
          </a:p>
        </p:txBody>
      </p:sp>
      <p:grpSp>
        <p:nvGrpSpPr>
          <p:cNvPr id="9" name="Group 8">
            <a:extLst>
              <a:ext uri="{FF2B5EF4-FFF2-40B4-BE49-F238E27FC236}">
                <a16:creationId xmlns:a16="http://schemas.microsoft.com/office/drawing/2014/main" id="{FE3BA3B3-34A3-4A31-AF60-590D2A542B24}"/>
              </a:ext>
            </a:extLst>
          </p:cNvPr>
          <p:cNvGrpSpPr/>
          <p:nvPr/>
        </p:nvGrpSpPr>
        <p:grpSpPr>
          <a:xfrm>
            <a:off x="131976" y="1173831"/>
            <a:ext cx="8809483" cy="4510338"/>
            <a:chOff x="131976" y="1173831"/>
            <a:chExt cx="8809483" cy="4510338"/>
          </a:xfrm>
        </p:grpSpPr>
        <p:pic>
          <p:nvPicPr>
            <p:cNvPr id="6" name="Picture 5">
              <a:extLst>
                <a:ext uri="{FF2B5EF4-FFF2-40B4-BE49-F238E27FC236}">
                  <a16:creationId xmlns:a16="http://schemas.microsoft.com/office/drawing/2014/main" id="{3BE0F3DF-9BA1-4A8C-828A-5C1245EC2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76" y="1173831"/>
              <a:ext cx="8809483" cy="3680779"/>
            </a:xfrm>
            <a:prstGeom prst="rect">
              <a:avLst/>
            </a:prstGeom>
          </p:spPr>
        </p:pic>
        <p:pic>
          <p:nvPicPr>
            <p:cNvPr id="8" name="Picture 7">
              <a:extLst>
                <a:ext uri="{FF2B5EF4-FFF2-40B4-BE49-F238E27FC236}">
                  <a16:creationId xmlns:a16="http://schemas.microsoft.com/office/drawing/2014/main" id="{18F69EE0-38E2-49D6-A0EC-F2AAEB01E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20" y="4777310"/>
              <a:ext cx="8756139" cy="906859"/>
            </a:xfrm>
            <a:prstGeom prst="rect">
              <a:avLst/>
            </a:prstGeom>
          </p:spPr>
        </p:pic>
      </p:grpSp>
    </p:spTree>
    <p:extLst>
      <p:ext uri="{BB962C8B-B14F-4D97-AF65-F5344CB8AC3E}">
        <p14:creationId xmlns:p14="http://schemas.microsoft.com/office/powerpoint/2010/main" val="364908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timeline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7</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381000" y="1221971"/>
            <a:ext cx="8191500" cy="4954992"/>
          </a:xfrm>
        </p:spPr>
        <p:txBody>
          <a:bodyPr>
            <a:normAutofit lnSpcReduction="10000"/>
          </a:bodyPr>
          <a:lstStyle/>
          <a:p>
            <a:pPr marL="0" indent="0">
              <a:buNone/>
            </a:pPr>
            <a:endParaRPr lang="en-US"/>
          </a:p>
          <a:p>
            <a:endParaRPr lang="en-US"/>
          </a:p>
          <a:p>
            <a:pPr marL="0" indent="0">
              <a:buNone/>
            </a:pPr>
            <a:endParaRPr lang="en-US"/>
          </a:p>
          <a:p>
            <a:pPr marL="0" indent="0">
              <a:buNone/>
            </a:pPr>
            <a:endParaRPr lang="en-US"/>
          </a:p>
          <a:p>
            <a:pPr lvl="1"/>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List any additional information here.</a:t>
            </a:r>
          </a:p>
        </p:txBody>
      </p:sp>
      <p:graphicFrame>
        <p:nvGraphicFramePr>
          <p:cNvPr id="2" name="Table 2">
            <a:extLst>
              <a:ext uri="{FF2B5EF4-FFF2-40B4-BE49-F238E27FC236}">
                <a16:creationId xmlns:a16="http://schemas.microsoft.com/office/drawing/2014/main" id="{EEC7286B-F906-43E1-87A7-426BDB0FE2FE}"/>
              </a:ext>
            </a:extLst>
          </p:cNvPr>
          <p:cNvGraphicFramePr>
            <a:graphicFrameLocks noGrp="1"/>
          </p:cNvGraphicFramePr>
          <p:nvPr/>
        </p:nvGraphicFramePr>
        <p:xfrm>
          <a:off x="373224" y="1024000"/>
          <a:ext cx="8191500" cy="5350934"/>
        </p:xfrm>
        <a:graphic>
          <a:graphicData uri="http://schemas.openxmlformats.org/drawingml/2006/table">
            <a:tbl>
              <a:tblPr firstRow="1" bandRow="1">
                <a:tableStyleId>{93296810-A885-4BE3-A3E7-6D5BEEA58F35}</a:tableStyleId>
              </a:tblPr>
              <a:tblGrid>
                <a:gridCol w="5324475">
                  <a:extLst>
                    <a:ext uri="{9D8B030D-6E8A-4147-A177-3AD203B41FA5}">
                      <a16:colId xmlns:a16="http://schemas.microsoft.com/office/drawing/2014/main" val="2173082847"/>
                    </a:ext>
                  </a:extLst>
                </a:gridCol>
                <a:gridCol w="2867025">
                  <a:extLst>
                    <a:ext uri="{9D8B030D-6E8A-4147-A177-3AD203B41FA5}">
                      <a16:colId xmlns:a16="http://schemas.microsoft.com/office/drawing/2014/main" val="685607405"/>
                    </a:ext>
                  </a:extLst>
                </a:gridCol>
              </a:tblGrid>
              <a:tr h="618067">
                <a:tc gridSpan="2">
                  <a:txBody>
                    <a:bodyPr/>
                    <a:lstStyle/>
                    <a:p>
                      <a:r>
                        <a:rPr lang="en-US" sz="2400"/>
                        <a:t>PEIMS</a:t>
                      </a:r>
                    </a:p>
                  </a:txBody>
                  <a:tcPr/>
                </a:tc>
                <a:tc hMerge="1">
                  <a:txBody>
                    <a:bodyPr/>
                    <a:lstStyle/>
                    <a:p>
                      <a:endParaRPr lang="en-US"/>
                    </a:p>
                  </a:txBody>
                  <a:tcPr/>
                </a:tc>
                <a:extLst>
                  <a:ext uri="{0D108BD9-81ED-4DB2-BD59-A6C34878D82A}">
                    <a16:rowId xmlns:a16="http://schemas.microsoft.com/office/drawing/2014/main" val="1284838274"/>
                  </a:ext>
                </a:extLst>
              </a:tr>
              <a:tr h="618067">
                <a:tc>
                  <a:txBody>
                    <a:bodyPr/>
                    <a:lstStyle/>
                    <a:p>
                      <a:r>
                        <a:rPr lang="en-US" sz="2400"/>
                        <a:t>TSDS PEIMS ready to load data to eDM</a:t>
                      </a:r>
                    </a:p>
                  </a:txBody>
                  <a:tcPr/>
                </a:tc>
                <a:tc>
                  <a:txBody>
                    <a:bodyPr/>
                    <a:lstStyle/>
                    <a:p>
                      <a:r>
                        <a:rPr lang="en-US" sz="2400" b="1"/>
                        <a:t>August 3, 2020</a:t>
                      </a:r>
                    </a:p>
                  </a:txBody>
                  <a:tcPr/>
                </a:tc>
                <a:extLst>
                  <a:ext uri="{0D108BD9-81ED-4DB2-BD59-A6C34878D82A}">
                    <a16:rowId xmlns:a16="http://schemas.microsoft.com/office/drawing/2014/main" val="3346017213"/>
                  </a:ext>
                </a:extLst>
              </a:tr>
              <a:tr h="822960">
                <a:tc>
                  <a:txBody>
                    <a:bodyPr/>
                    <a:lstStyle/>
                    <a:p>
                      <a:r>
                        <a:rPr lang="en-US" sz="2400"/>
                        <a:t>PEIMS Summer submission ready for users to promote data</a:t>
                      </a:r>
                    </a:p>
                  </a:txBody>
                  <a:tcPr/>
                </a:tc>
                <a:tc>
                  <a:txBody>
                    <a:bodyPr/>
                    <a:lstStyle/>
                    <a:p>
                      <a:r>
                        <a:rPr lang="en-US" sz="2400" b="1"/>
                        <a:t>March 1, 2021</a:t>
                      </a:r>
                    </a:p>
                  </a:txBody>
                  <a:tcPr/>
                </a:tc>
                <a:extLst>
                  <a:ext uri="{0D108BD9-81ED-4DB2-BD59-A6C34878D82A}">
                    <a16:rowId xmlns:a16="http://schemas.microsoft.com/office/drawing/2014/main" val="4006051926"/>
                  </a:ext>
                </a:extLst>
              </a:tr>
              <a:tr h="822960">
                <a:tc>
                  <a:txBody>
                    <a:bodyPr/>
                    <a:lstStyle/>
                    <a:p>
                      <a:r>
                        <a:rPr lang="en-US" sz="2400"/>
                        <a:t>PEIMS Summer submission ready for users to complete</a:t>
                      </a:r>
                    </a:p>
                  </a:txBody>
                  <a:tcPr/>
                </a:tc>
                <a:tc>
                  <a:txBody>
                    <a:bodyPr/>
                    <a:lstStyle/>
                    <a:p>
                      <a:r>
                        <a:rPr lang="en-US" sz="2400" b="1"/>
                        <a:t>May 17, 2021</a:t>
                      </a:r>
                    </a:p>
                  </a:txBody>
                  <a:tcPr/>
                </a:tc>
                <a:extLst>
                  <a:ext uri="{0D108BD9-81ED-4DB2-BD59-A6C34878D82A}">
                    <a16:rowId xmlns:a16="http://schemas.microsoft.com/office/drawing/2014/main" val="360006968"/>
                  </a:ext>
                </a:extLst>
              </a:tr>
              <a:tr h="822960">
                <a:tc>
                  <a:txBody>
                    <a:bodyPr/>
                    <a:lstStyle/>
                    <a:p>
                      <a:r>
                        <a:rPr lang="en-US" sz="2400"/>
                        <a:t>PEIMS Summer first submission due date for LEAs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t>June 17, 2021</a:t>
                      </a:r>
                    </a:p>
                  </a:txBody>
                  <a:tcPr/>
                </a:tc>
                <a:extLst>
                  <a:ext uri="{0D108BD9-81ED-4DB2-BD59-A6C34878D82A}">
                    <a16:rowId xmlns:a16="http://schemas.microsoft.com/office/drawing/2014/main" val="3749727890"/>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PEIMS Summer resubmission due date for LEAs</a:t>
                      </a:r>
                    </a:p>
                  </a:txBody>
                  <a:tcPr/>
                </a:tc>
                <a:tc>
                  <a:txBody>
                    <a:bodyPr/>
                    <a:lstStyle/>
                    <a:p>
                      <a:r>
                        <a:rPr lang="en-US" sz="2400" b="1"/>
                        <a:t>July 15, 2021</a:t>
                      </a:r>
                    </a:p>
                  </a:txBody>
                  <a:tcPr/>
                </a:tc>
                <a:extLst>
                  <a:ext uri="{0D108BD9-81ED-4DB2-BD59-A6C34878D82A}">
                    <a16:rowId xmlns:a16="http://schemas.microsoft.com/office/drawing/2014/main" val="2639392556"/>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PEIMS Summer data available to customers</a:t>
                      </a:r>
                    </a:p>
                  </a:txBody>
                  <a:tcPr/>
                </a:tc>
                <a:tc>
                  <a:txBody>
                    <a:bodyPr/>
                    <a:lstStyle/>
                    <a:p>
                      <a:r>
                        <a:rPr lang="en-US" sz="2400" b="1"/>
                        <a:t>September 16, 2021</a:t>
                      </a:r>
                    </a:p>
                  </a:txBody>
                  <a:tcPr/>
                </a:tc>
                <a:extLst>
                  <a:ext uri="{0D108BD9-81ED-4DB2-BD59-A6C34878D82A}">
                    <a16:rowId xmlns:a16="http://schemas.microsoft.com/office/drawing/2014/main" val="2436558489"/>
                  </a:ext>
                </a:extLst>
              </a:tr>
            </a:tbl>
          </a:graphicData>
        </a:graphic>
      </p:graphicFrame>
    </p:spTree>
    <p:extLst>
      <p:ext uri="{BB962C8B-B14F-4D97-AF65-F5344CB8AC3E}">
        <p14:creationId xmlns:p14="http://schemas.microsoft.com/office/powerpoint/2010/main" val="8491653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60E0-50E7-4E97-9425-45C218113B64}"/>
              </a:ext>
            </a:extLst>
          </p:cNvPr>
          <p:cNvSpPr>
            <a:spLocks noGrp="1"/>
          </p:cNvSpPr>
          <p:nvPr>
            <p:ph type="title"/>
          </p:nvPr>
        </p:nvSpPr>
        <p:spPr/>
        <p:txBody>
          <a:bodyPr/>
          <a:lstStyle/>
          <a:p>
            <a:r>
              <a:rPr lang="en-US" dirty="0"/>
              <a:t>Rule deletions – cont’d</a:t>
            </a:r>
          </a:p>
        </p:txBody>
      </p:sp>
      <p:sp>
        <p:nvSpPr>
          <p:cNvPr id="4" name="Slide Number Placeholder 3">
            <a:extLst>
              <a:ext uri="{FF2B5EF4-FFF2-40B4-BE49-F238E27FC236}">
                <a16:creationId xmlns:a16="http://schemas.microsoft.com/office/drawing/2014/main" id="{D0D31BBE-1938-4FF0-9ADA-A20F0722E86F}"/>
              </a:ext>
            </a:extLst>
          </p:cNvPr>
          <p:cNvSpPr>
            <a:spLocks noGrp="1"/>
          </p:cNvSpPr>
          <p:nvPr>
            <p:ph type="sldNum" sz="quarter" idx="12"/>
          </p:nvPr>
        </p:nvSpPr>
        <p:spPr/>
        <p:txBody>
          <a:bodyPr/>
          <a:lstStyle/>
          <a:p>
            <a:fld id="{25037DA4-2335-4A87-8586-64B2BAB08211}" type="slidenum">
              <a:rPr lang="en-US" smtClean="0"/>
              <a:pPr/>
              <a:t>70</a:t>
            </a:fld>
            <a:endParaRPr lang="en-US"/>
          </a:p>
        </p:txBody>
      </p:sp>
      <p:pic>
        <p:nvPicPr>
          <p:cNvPr id="12" name="Content Placeholder 11">
            <a:extLst>
              <a:ext uri="{FF2B5EF4-FFF2-40B4-BE49-F238E27FC236}">
                <a16:creationId xmlns:a16="http://schemas.microsoft.com/office/drawing/2014/main" id="{6AE06DDA-FFB8-4BD4-A77D-1FC2A42C97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211" y="1159497"/>
            <a:ext cx="8470436" cy="4977352"/>
          </a:xfrm>
        </p:spPr>
      </p:pic>
    </p:spTree>
    <p:extLst>
      <p:ext uri="{BB962C8B-B14F-4D97-AF65-F5344CB8AC3E}">
        <p14:creationId xmlns:p14="http://schemas.microsoft.com/office/powerpoint/2010/main" val="25993104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60E0-50E7-4E97-9425-45C218113B64}"/>
              </a:ext>
            </a:extLst>
          </p:cNvPr>
          <p:cNvSpPr>
            <a:spLocks noGrp="1"/>
          </p:cNvSpPr>
          <p:nvPr>
            <p:ph type="title"/>
          </p:nvPr>
        </p:nvSpPr>
        <p:spPr/>
        <p:txBody>
          <a:bodyPr/>
          <a:lstStyle/>
          <a:p>
            <a:r>
              <a:rPr lang="en-US" dirty="0"/>
              <a:t>Rule deletions – cont’d</a:t>
            </a:r>
          </a:p>
        </p:txBody>
      </p:sp>
      <p:pic>
        <p:nvPicPr>
          <p:cNvPr id="6" name="Content Placeholder 5">
            <a:extLst>
              <a:ext uri="{FF2B5EF4-FFF2-40B4-BE49-F238E27FC236}">
                <a16:creationId xmlns:a16="http://schemas.microsoft.com/office/drawing/2014/main" id="{FFA18DCB-B191-4258-9CBD-47BBF195D4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085" y="813390"/>
            <a:ext cx="8493550" cy="5753401"/>
          </a:xfrm>
        </p:spPr>
      </p:pic>
      <p:sp>
        <p:nvSpPr>
          <p:cNvPr id="4" name="Slide Number Placeholder 3">
            <a:extLst>
              <a:ext uri="{FF2B5EF4-FFF2-40B4-BE49-F238E27FC236}">
                <a16:creationId xmlns:a16="http://schemas.microsoft.com/office/drawing/2014/main" id="{D0D31BBE-1938-4FF0-9ADA-A20F0722E86F}"/>
              </a:ext>
            </a:extLst>
          </p:cNvPr>
          <p:cNvSpPr>
            <a:spLocks noGrp="1"/>
          </p:cNvSpPr>
          <p:nvPr>
            <p:ph type="sldNum" sz="quarter" idx="12"/>
          </p:nvPr>
        </p:nvSpPr>
        <p:spPr/>
        <p:txBody>
          <a:bodyPr/>
          <a:lstStyle/>
          <a:p>
            <a:fld id="{25037DA4-2335-4A87-8586-64B2BAB08211}" type="slidenum">
              <a:rPr lang="en-US" smtClean="0"/>
              <a:pPr/>
              <a:t>71</a:t>
            </a:fld>
            <a:endParaRPr lang="en-US"/>
          </a:p>
        </p:txBody>
      </p:sp>
    </p:spTree>
    <p:extLst>
      <p:ext uri="{BB962C8B-B14F-4D97-AF65-F5344CB8AC3E}">
        <p14:creationId xmlns:p14="http://schemas.microsoft.com/office/powerpoint/2010/main" val="1499553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60E0-50E7-4E97-9425-45C218113B64}"/>
              </a:ext>
            </a:extLst>
          </p:cNvPr>
          <p:cNvSpPr>
            <a:spLocks noGrp="1"/>
          </p:cNvSpPr>
          <p:nvPr>
            <p:ph type="title"/>
          </p:nvPr>
        </p:nvSpPr>
        <p:spPr/>
        <p:txBody>
          <a:bodyPr/>
          <a:lstStyle/>
          <a:p>
            <a:r>
              <a:rPr lang="en-US" dirty="0"/>
              <a:t>Rule deletions – cont’d</a:t>
            </a:r>
          </a:p>
        </p:txBody>
      </p:sp>
      <p:sp>
        <p:nvSpPr>
          <p:cNvPr id="4" name="Slide Number Placeholder 3">
            <a:extLst>
              <a:ext uri="{FF2B5EF4-FFF2-40B4-BE49-F238E27FC236}">
                <a16:creationId xmlns:a16="http://schemas.microsoft.com/office/drawing/2014/main" id="{D0D31BBE-1938-4FF0-9ADA-A20F0722E86F}"/>
              </a:ext>
            </a:extLst>
          </p:cNvPr>
          <p:cNvSpPr>
            <a:spLocks noGrp="1"/>
          </p:cNvSpPr>
          <p:nvPr>
            <p:ph type="sldNum" sz="quarter" idx="12"/>
          </p:nvPr>
        </p:nvSpPr>
        <p:spPr/>
        <p:txBody>
          <a:bodyPr/>
          <a:lstStyle/>
          <a:p>
            <a:fld id="{25037DA4-2335-4A87-8586-64B2BAB08211}" type="slidenum">
              <a:rPr lang="en-US" smtClean="0"/>
              <a:pPr/>
              <a:t>72</a:t>
            </a:fld>
            <a:endParaRPr lang="en-US"/>
          </a:p>
        </p:txBody>
      </p:sp>
      <p:pic>
        <p:nvPicPr>
          <p:cNvPr id="8" name="Content Placeholder 7">
            <a:extLst>
              <a:ext uri="{FF2B5EF4-FFF2-40B4-BE49-F238E27FC236}">
                <a16:creationId xmlns:a16="http://schemas.microsoft.com/office/drawing/2014/main" id="{AA96406E-3175-4D9C-AA6B-718D9C51BD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067" y="1000680"/>
            <a:ext cx="8453166" cy="1691787"/>
          </a:xfrm>
        </p:spPr>
      </p:pic>
      <p:pic>
        <p:nvPicPr>
          <p:cNvPr id="10" name="Picture 9">
            <a:extLst>
              <a:ext uri="{FF2B5EF4-FFF2-40B4-BE49-F238E27FC236}">
                <a16:creationId xmlns:a16="http://schemas.microsoft.com/office/drawing/2014/main" id="{B5AEC025-DE26-4E97-B146-4C873922A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67" y="2854947"/>
            <a:ext cx="8453166" cy="2781541"/>
          </a:xfrm>
          <a:prstGeom prst="rect">
            <a:avLst/>
          </a:prstGeom>
        </p:spPr>
      </p:pic>
    </p:spTree>
    <p:extLst>
      <p:ext uri="{BB962C8B-B14F-4D97-AF65-F5344CB8AC3E}">
        <p14:creationId xmlns:p14="http://schemas.microsoft.com/office/powerpoint/2010/main" val="14874143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D439-0CB2-42A8-A0AA-A9CBFAF4CFBC}"/>
              </a:ext>
            </a:extLst>
          </p:cNvPr>
          <p:cNvSpPr>
            <a:spLocks noGrp="1"/>
          </p:cNvSpPr>
          <p:nvPr>
            <p:ph type="title"/>
          </p:nvPr>
        </p:nvSpPr>
        <p:spPr/>
        <p:txBody>
          <a:bodyPr/>
          <a:lstStyle/>
          <a:p>
            <a:r>
              <a:rPr lang="en-US" dirty="0"/>
              <a:t>reports</a:t>
            </a:r>
          </a:p>
        </p:txBody>
      </p:sp>
      <p:sp>
        <p:nvSpPr>
          <p:cNvPr id="3" name="Content Placeholder 2">
            <a:extLst>
              <a:ext uri="{FF2B5EF4-FFF2-40B4-BE49-F238E27FC236}">
                <a16:creationId xmlns:a16="http://schemas.microsoft.com/office/drawing/2014/main" id="{5A6CF1F3-56BA-4172-BC54-4A28077CD6E7}"/>
              </a:ext>
            </a:extLst>
          </p:cNvPr>
          <p:cNvSpPr>
            <a:spLocks noGrp="1"/>
          </p:cNvSpPr>
          <p:nvPr>
            <p:ph idx="1"/>
          </p:nvPr>
        </p:nvSpPr>
        <p:spPr>
          <a:xfrm>
            <a:off x="328474" y="838200"/>
            <a:ext cx="8186876" cy="5669132"/>
          </a:xfrm>
        </p:spPr>
        <p:txBody>
          <a:bodyPr>
            <a:normAutofit fontScale="85000" lnSpcReduction="20000"/>
          </a:bodyPr>
          <a:lstStyle/>
          <a:p>
            <a:pPr marL="0" indent="0">
              <a:buNone/>
            </a:pPr>
            <a:r>
              <a:rPr lang="en-US" b="1" dirty="0"/>
              <a:t>New report will be created for the PEIMS Summer collection which includes the following CTE data:</a:t>
            </a:r>
          </a:p>
          <a:p>
            <a:pPr marL="0" indent="0">
              <a:buNone/>
            </a:pPr>
            <a:endParaRPr lang="en-US" b="1" dirty="0"/>
          </a:p>
          <a:p>
            <a:pPr lvl="1"/>
            <a:r>
              <a:rPr lang="en-US" dirty="0"/>
              <a:t>Student Name</a:t>
            </a:r>
          </a:p>
          <a:p>
            <a:pPr lvl="1"/>
            <a:r>
              <a:rPr lang="en-US" dirty="0"/>
              <a:t>Unique ID</a:t>
            </a:r>
          </a:p>
          <a:p>
            <a:pPr lvl="1"/>
            <a:r>
              <a:rPr lang="en-US" dirty="0"/>
              <a:t>Local ID</a:t>
            </a:r>
          </a:p>
          <a:p>
            <a:pPr lvl="1"/>
            <a:r>
              <a:rPr lang="en-US" dirty="0"/>
              <a:t>Student ID</a:t>
            </a:r>
          </a:p>
          <a:p>
            <a:pPr lvl="1"/>
            <a:r>
              <a:rPr lang="en-US" dirty="0"/>
              <a:t>Program of Study</a:t>
            </a:r>
          </a:p>
          <a:p>
            <a:pPr lvl="1"/>
            <a:r>
              <a:rPr lang="en-US" dirty="0"/>
              <a:t>State or Regional Program</a:t>
            </a:r>
          </a:p>
          <a:p>
            <a:pPr lvl="1"/>
            <a:r>
              <a:rPr lang="en-US" dirty="0"/>
              <a:t>Calculated CTE Indicator</a:t>
            </a:r>
          </a:p>
          <a:p>
            <a:pPr lvl="1"/>
            <a:r>
              <a:rPr lang="en-US" dirty="0"/>
              <a:t>State Cluster</a:t>
            </a:r>
          </a:p>
          <a:p>
            <a:pPr lvl="1"/>
            <a:r>
              <a:rPr lang="en-US" dirty="0"/>
              <a:t>Federal Cluster</a:t>
            </a:r>
          </a:p>
          <a:p>
            <a:pPr lvl="1"/>
            <a:r>
              <a:rPr lang="en-US" dirty="0"/>
              <a:t>This report will be a campus level and LEA level report. </a:t>
            </a:r>
          </a:p>
          <a:p>
            <a:pPr lvl="1"/>
            <a:r>
              <a:rPr lang="en-US" dirty="0"/>
              <a:t>The user will be able to export the output in CSV format</a:t>
            </a:r>
          </a:p>
          <a:p>
            <a:pPr marL="0" indent="0">
              <a:buNone/>
            </a:pPr>
            <a:endParaRPr lang="en-US" dirty="0"/>
          </a:p>
          <a:p>
            <a:pPr marL="0" indent="0">
              <a:buNone/>
            </a:pPr>
            <a:r>
              <a:rPr lang="en-US" dirty="0"/>
              <a:t>Note: Once LEAs are in Accepted status, TEA will process the calculation that will create data for the reports where CTE data is located.</a:t>
            </a:r>
          </a:p>
        </p:txBody>
      </p:sp>
      <p:sp>
        <p:nvSpPr>
          <p:cNvPr id="4" name="Slide Number Placeholder 3">
            <a:extLst>
              <a:ext uri="{FF2B5EF4-FFF2-40B4-BE49-F238E27FC236}">
                <a16:creationId xmlns:a16="http://schemas.microsoft.com/office/drawing/2014/main" id="{AEE6D47E-6F5C-4423-B038-CB4C3830409A}"/>
              </a:ext>
            </a:extLst>
          </p:cNvPr>
          <p:cNvSpPr>
            <a:spLocks noGrp="1"/>
          </p:cNvSpPr>
          <p:nvPr>
            <p:ph type="sldNum" sz="quarter" idx="12"/>
          </p:nvPr>
        </p:nvSpPr>
        <p:spPr/>
        <p:txBody>
          <a:bodyPr/>
          <a:lstStyle/>
          <a:p>
            <a:fld id="{25037DA4-2335-4A87-8586-64B2BAB08211}" type="slidenum">
              <a:rPr lang="en-US" smtClean="0"/>
              <a:pPr/>
              <a:t>73</a:t>
            </a:fld>
            <a:endParaRPr lang="en-US"/>
          </a:p>
        </p:txBody>
      </p:sp>
    </p:spTree>
    <p:extLst>
      <p:ext uri="{BB962C8B-B14F-4D97-AF65-F5344CB8AC3E}">
        <p14:creationId xmlns:p14="http://schemas.microsoft.com/office/powerpoint/2010/main" val="25490465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C12A-3818-4C9D-91F2-58E0658305F0}"/>
              </a:ext>
            </a:extLst>
          </p:cNvPr>
          <p:cNvSpPr>
            <a:spLocks noGrp="1"/>
          </p:cNvSpPr>
          <p:nvPr>
            <p:ph type="title"/>
          </p:nvPr>
        </p:nvSpPr>
        <p:spPr/>
        <p:txBody>
          <a:bodyPr/>
          <a:lstStyle/>
          <a:p>
            <a:r>
              <a:rPr lang="en-US" dirty="0"/>
              <a:t>reports</a:t>
            </a:r>
          </a:p>
        </p:txBody>
      </p:sp>
      <p:sp>
        <p:nvSpPr>
          <p:cNvPr id="3" name="Content Placeholder 2">
            <a:extLst>
              <a:ext uri="{FF2B5EF4-FFF2-40B4-BE49-F238E27FC236}">
                <a16:creationId xmlns:a16="http://schemas.microsoft.com/office/drawing/2014/main" id="{13AEDC00-8425-4EBA-AA26-39C421A4BEC9}"/>
              </a:ext>
            </a:extLst>
          </p:cNvPr>
          <p:cNvSpPr>
            <a:spLocks noGrp="1"/>
          </p:cNvSpPr>
          <p:nvPr>
            <p:ph idx="1"/>
          </p:nvPr>
        </p:nvSpPr>
        <p:spPr>
          <a:xfrm>
            <a:off x="628650" y="1213093"/>
            <a:ext cx="7886700" cy="4954992"/>
          </a:xfrm>
        </p:spPr>
        <p:txBody>
          <a:bodyPr/>
          <a:lstStyle/>
          <a:p>
            <a:pPr marL="0" indent="0">
              <a:buNone/>
            </a:pPr>
            <a:r>
              <a:rPr lang="en-US" sz="2600" dirty="0"/>
              <a:t>The listed existing PEIMS Summer reports will display blank CTE Indicator data (including counts) until the calculation process is completed after all LEAs are in Accepted status.</a:t>
            </a:r>
          </a:p>
          <a:p>
            <a:pPr lvl="1"/>
            <a:endParaRPr lang="en-US" dirty="0"/>
          </a:p>
          <a:p>
            <a:pPr lvl="1"/>
            <a:r>
              <a:rPr lang="en-US" dirty="0"/>
              <a:t>PDM3-120-004 Disaggregation of PEIMS Summer Attendance Data</a:t>
            </a:r>
          </a:p>
          <a:p>
            <a:pPr lvl="1"/>
            <a:r>
              <a:rPr lang="en-US" dirty="0"/>
              <a:t>PDM3-120-007 Student Indicator Report by Grade</a:t>
            </a:r>
          </a:p>
        </p:txBody>
      </p:sp>
      <p:sp>
        <p:nvSpPr>
          <p:cNvPr id="4" name="Slide Number Placeholder 3">
            <a:extLst>
              <a:ext uri="{FF2B5EF4-FFF2-40B4-BE49-F238E27FC236}">
                <a16:creationId xmlns:a16="http://schemas.microsoft.com/office/drawing/2014/main" id="{CCC33527-35B7-476C-92D4-D7FFB9E46CC4}"/>
              </a:ext>
            </a:extLst>
          </p:cNvPr>
          <p:cNvSpPr>
            <a:spLocks noGrp="1"/>
          </p:cNvSpPr>
          <p:nvPr>
            <p:ph type="sldNum" sz="quarter" idx="12"/>
          </p:nvPr>
        </p:nvSpPr>
        <p:spPr/>
        <p:txBody>
          <a:bodyPr/>
          <a:lstStyle/>
          <a:p>
            <a:fld id="{25037DA4-2335-4A87-8586-64B2BAB08211}" type="slidenum">
              <a:rPr lang="en-US" smtClean="0"/>
              <a:pPr/>
              <a:t>74</a:t>
            </a:fld>
            <a:endParaRPr lang="en-US"/>
          </a:p>
        </p:txBody>
      </p:sp>
    </p:spTree>
    <p:extLst>
      <p:ext uri="{BB962C8B-B14F-4D97-AF65-F5344CB8AC3E}">
        <p14:creationId xmlns:p14="http://schemas.microsoft.com/office/powerpoint/2010/main" val="15476160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a:t>p | </a:t>
            </a:r>
            <a:fld id="{72973CF6-C3DE-4D08-87E3-37EC75F458AE}" type="slidenum">
              <a:rPr lang="en-US" smtClean="0"/>
              <a:pPr/>
              <a:t>75</a:t>
            </a:fld>
            <a:endParaRPr lang="en-US"/>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a:solidFill>
                  <a:srgbClr val="008496"/>
                </a:solidFill>
              </a:rPr>
              <a:t>www.texa</a:t>
            </a:r>
            <a:r>
              <a:rPr lang="en-US" sz="3200" b="1" spc="113">
                <a:solidFill>
                  <a:srgbClr val="008496"/>
                </a:solidFill>
              </a:rPr>
              <a:t>s</a:t>
            </a:r>
            <a:r>
              <a:rPr lang="en-US" sz="3200" b="1" spc="75">
                <a:solidFill>
                  <a:srgbClr val="008496"/>
                </a:solidFill>
              </a:rPr>
              <a:t>studen</a:t>
            </a:r>
            <a:r>
              <a:rPr lang="en-US" sz="3200" b="1" spc="225">
                <a:solidFill>
                  <a:srgbClr val="008496"/>
                </a:solidFill>
              </a:rPr>
              <a:t>t</a:t>
            </a:r>
            <a:r>
              <a:rPr lang="en-US" sz="3200" b="1" spc="75">
                <a:solidFill>
                  <a:srgbClr val="008496"/>
                </a:solidFill>
              </a:rPr>
              <a:t>dat</a:t>
            </a:r>
            <a:r>
              <a:rPr lang="en-US" sz="3200" b="1" spc="127">
                <a:solidFill>
                  <a:srgbClr val="008496"/>
                </a:solidFill>
              </a:rPr>
              <a:t>a</a:t>
            </a:r>
            <a:r>
              <a:rPr lang="en-US" sz="3200" b="1" spc="75">
                <a:solidFill>
                  <a:srgbClr val="008496"/>
                </a:solidFill>
              </a:rPr>
              <a:t>system.org</a:t>
            </a:r>
            <a:endParaRPr lang="en-US" sz="3200" spc="75"/>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381204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2223411"/>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8</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Data collection</a:t>
            </a:r>
          </a:p>
        </p:txBody>
      </p:sp>
      <p:sp>
        <p:nvSpPr>
          <p:cNvPr id="7" name="Rectangle 6"/>
          <p:cNvSpPr/>
          <p:nvPr/>
        </p:nvSpPr>
        <p:spPr>
          <a:xfrm>
            <a:off x="566738" y="504395"/>
            <a:ext cx="8001000" cy="5109091"/>
          </a:xfrm>
          <a:prstGeom prst="rect">
            <a:avLst/>
          </a:prstGeom>
          <a:noFill/>
        </p:spPr>
        <p:txBody>
          <a:bodyPr wrap="square" anchor="t">
            <a:spAutoFit/>
          </a:bodyPr>
          <a:lstStyle/>
          <a:p>
            <a:pPr>
              <a:spcBef>
                <a:spcPts val="600"/>
              </a:spcBef>
              <a:spcAft>
                <a:spcPts val="600"/>
              </a:spcAft>
            </a:pPr>
            <a:r>
              <a:rPr lang="en-US" sz="2600" b="1">
                <a:solidFill>
                  <a:sysClr val="windowText" lastClr="000000"/>
                </a:solidFill>
              </a:rPr>
              <a:t>TRUANCY (HB 548)</a:t>
            </a:r>
          </a:p>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Timeline</a:t>
            </a:r>
          </a:p>
          <a:p>
            <a:pPr marL="514350" indent="-514350">
              <a:spcBef>
                <a:spcPts val="600"/>
              </a:spcBef>
              <a:spcAft>
                <a:spcPts val="600"/>
              </a:spcAft>
              <a:buFont typeface="+mj-lt"/>
              <a:buAutoNum type="romanUcPeriod"/>
            </a:pPr>
            <a:r>
              <a:rPr lang="en-US" sz="2600" b="1">
                <a:solidFill>
                  <a:sysClr val="windowText" lastClr="000000"/>
                </a:solidFill>
              </a:rPr>
              <a:t>Data Collection</a:t>
            </a:r>
          </a:p>
          <a:p>
            <a:pPr marL="514350" indent="-514350">
              <a:spcBef>
                <a:spcPts val="600"/>
              </a:spcBef>
              <a:spcAft>
                <a:spcPts val="600"/>
              </a:spcAft>
              <a:buFont typeface="+mj-lt"/>
              <a:buAutoNum type="romanUcPeriod"/>
            </a:pPr>
            <a:r>
              <a:rPr lang="en-US" sz="2600" b="1">
                <a:solidFill>
                  <a:sysClr val="windowText" lastClr="000000"/>
                </a:solidFill>
              </a:rPr>
              <a:t>PEIMS Application</a:t>
            </a:r>
          </a:p>
          <a:p>
            <a:pPr>
              <a:spcBef>
                <a:spcPts val="600"/>
              </a:spcBef>
              <a:spcAft>
                <a:spcPts val="600"/>
              </a:spcAft>
            </a:pPr>
            <a:endParaRPr lang="en-US" sz="2600" b="1"/>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48865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Data collection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Truancy will promote data from the following </a:t>
            </a:r>
            <a:r>
              <a:rPr lang="en-US" b="1" dirty="0">
                <a:cs typeface="Calibri"/>
              </a:rPr>
              <a:t>TSDS</a:t>
            </a:r>
            <a:r>
              <a:rPr lang="en-US" dirty="0">
                <a:cs typeface="Calibri"/>
              </a:rPr>
              <a:t> </a:t>
            </a:r>
            <a:r>
              <a:rPr lang="en-US" b="1" dirty="0">
                <a:cs typeface="Calibri"/>
              </a:rPr>
              <a:t>PEIMS </a:t>
            </a:r>
            <a:r>
              <a:rPr lang="en-US" dirty="0">
                <a:cs typeface="Calibri"/>
              </a:rPr>
              <a:t>interchange for the Summer submission:</a:t>
            </a:r>
          </a:p>
          <a:p>
            <a:pPr lvl="1"/>
            <a:r>
              <a:rPr lang="en-US" dirty="0" err="1">
                <a:cs typeface="Calibri"/>
              </a:rPr>
              <a:t>InterchangeStudentAttendance</a:t>
            </a:r>
            <a:endParaRPr lang="en-US" dirty="0">
              <a:cs typeface="Calibri"/>
            </a:endParaRPr>
          </a:p>
          <a:p>
            <a:pPr lvl="1"/>
            <a:endParaRPr lang="en-US" dirty="0">
              <a:cs typeface="Calibri"/>
            </a:endParaRPr>
          </a:p>
          <a:p>
            <a:pPr marL="457200" lvl="1" indent="0">
              <a:buNone/>
            </a:pPr>
            <a:endParaRPr lang="en-US" dirty="0">
              <a:cs typeface="Calibri"/>
            </a:endParaRPr>
          </a:p>
          <a:p>
            <a:pPr lvl="1"/>
            <a:endParaRPr lang="en-US" dirty="0">
              <a:highlight>
                <a:srgbClr val="FFFF00"/>
              </a:highlight>
              <a:latin typeface="+mn-lt"/>
              <a:cs typeface="Calibri"/>
            </a:endParaRPr>
          </a:p>
        </p:txBody>
      </p:sp>
    </p:spTree>
    <p:extLst>
      <p:ext uri="{BB962C8B-B14F-4D97-AF65-F5344CB8AC3E}">
        <p14:creationId xmlns:p14="http://schemas.microsoft.com/office/powerpoint/2010/main" val="3475714385"/>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haredWithUsers xmlns="80e764af-c3d1-4a99-9cc7-3e7b95ffbb23">
      <UserInfo>
        <DisplayName>Chen, Eric</DisplayName>
        <AccountId>22</AccountId>
        <AccountType/>
      </UserInfo>
      <UserInfo>
        <DisplayName>Hanson, Terri</DisplayName>
        <AccountId>212</AccountId>
        <AccountType/>
      </UserInfo>
      <UserInfo>
        <DisplayName>Simons, Leanne</DisplayName>
        <AccountId>217</AccountId>
        <AccountType/>
      </UserInfo>
      <UserInfo>
        <DisplayName>DeSantis, Candice</DisplayName>
        <AccountId>887</AccountId>
        <AccountType/>
      </UserInfo>
      <UserInfo>
        <DisplayName>Adaky, Kathy</DisplayName>
        <AccountId>1731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54A2239A664D43B5160F5C36E82278" ma:contentTypeVersion="12" ma:contentTypeDescription="Create a new document." ma:contentTypeScope="" ma:versionID="2f28bb903ae9fd104f362b290c6f7123">
  <xsd:schema xmlns:xsd="http://www.w3.org/2001/XMLSchema" xmlns:xs="http://www.w3.org/2001/XMLSchema" xmlns:p="http://schemas.microsoft.com/office/2006/metadata/properties" xmlns:ns3="974450b4-c27d-433e-acbb-557b61fa1f94" xmlns:ns4="80e764af-c3d1-4a99-9cc7-3e7b95ffbb23" targetNamespace="http://schemas.microsoft.com/office/2006/metadata/properties" ma:root="true" ma:fieldsID="b70d92a55d36866d52348046603dbd5e" ns3:_="" ns4:_="">
    <xsd:import namespace="974450b4-c27d-433e-acbb-557b61fa1f94"/>
    <xsd:import namespace="80e764af-c3d1-4a99-9cc7-3e7b95ffbb2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4450b4-c27d-433e-acbb-557b61fa1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e764af-c3d1-4a99-9cc7-3e7b95ffbb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2.xml><?xml version="1.0" encoding="utf-8"?>
<ds:datastoreItem xmlns:ds="http://schemas.openxmlformats.org/officeDocument/2006/customXml" ds:itemID="{74B45A69-778E-4D41-A5A4-6C4FF6432815}">
  <ds:schemaRef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 ds:uri="974450b4-c27d-433e-acbb-557b61fa1f94"/>
    <ds:schemaRef ds:uri="80e764af-c3d1-4a99-9cc7-3e7b95ffbb23"/>
    <ds:schemaRef ds:uri="http://www.w3.org/XML/1998/namespace"/>
    <ds:schemaRef ds:uri="http://purl.org/dc/elements/1.1/"/>
  </ds:schemaRefs>
</ds:datastoreItem>
</file>

<file path=customXml/itemProps3.xml><?xml version="1.0" encoding="utf-8"?>
<ds:datastoreItem xmlns:ds="http://schemas.openxmlformats.org/officeDocument/2006/customXml" ds:itemID="{57E0C270-4A5D-4AD4-A00B-C432655A3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4450b4-c27d-433e-acbb-557b61fa1f94"/>
    <ds:schemaRef ds:uri="80e764af-c3d1-4a99-9cc7-3e7b95ffb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579</TotalTime>
  <Words>3129</Words>
  <Application>Microsoft Office PowerPoint</Application>
  <PresentationFormat>On-screen Show (4:3)</PresentationFormat>
  <Paragraphs>695</Paragraphs>
  <Slides>75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vt:lpstr>
      <vt:lpstr>Times New Roman</vt:lpstr>
      <vt:lpstr>Tw Cen MT</vt:lpstr>
      <vt:lpstr>Tw Cen MT</vt:lpstr>
      <vt:lpstr>Tw Cen MT Condensed</vt:lpstr>
      <vt:lpstr>Tw Cen MT Condensed Extra Bold</vt:lpstr>
      <vt:lpstr>TSDS Template 2017 - Circles - Dark</vt:lpstr>
      <vt:lpstr>2020-2021PEIMS DATA COLLECTIONS </vt:lpstr>
      <vt:lpstr>agenda</vt:lpstr>
      <vt:lpstr>TRUANCY (HB 548)</vt:lpstr>
      <vt:lpstr>background</vt:lpstr>
      <vt:lpstr>Background</vt:lpstr>
      <vt:lpstr>TIMELINE</vt:lpstr>
      <vt:lpstr>timeline</vt:lpstr>
      <vt:lpstr>Data collection</vt:lpstr>
      <vt:lpstr>Data collection</vt:lpstr>
      <vt:lpstr>Data collection</vt:lpstr>
      <vt:lpstr>HB 548 Truancy DATA ELEMENTS</vt:lpstr>
      <vt:lpstr>HB 548 Truancy DATA ELEMENTS CONT’d</vt:lpstr>
      <vt:lpstr>REPORTING REQUIREMENTS</vt:lpstr>
      <vt:lpstr>CODE TABLES</vt:lpstr>
      <vt:lpstr>PEIMS APPLICATION</vt:lpstr>
      <vt:lpstr>PEIMS APPLICATION</vt:lpstr>
      <vt:lpstr>Validation rules</vt:lpstr>
      <vt:lpstr>Validation rules</vt:lpstr>
      <vt:lpstr>reports</vt:lpstr>
      <vt:lpstr>Additional Days (HB 3)</vt:lpstr>
      <vt:lpstr>background</vt:lpstr>
      <vt:lpstr>Background</vt:lpstr>
      <vt:lpstr>Additional Days Program area</vt:lpstr>
      <vt:lpstr>TIMELINE</vt:lpstr>
      <vt:lpstr>Timeline</vt:lpstr>
      <vt:lpstr>Data collection</vt:lpstr>
      <vt:lpstr>Data collection</vt:lpstr>
      <vt:lpstr>Data collection</vt:lpstr>
      <vt:lpstr>Data collection</vt:lpstr>
      <vt:lpstr>Data collection</vt:lpstr>
      <vt:lpstr>DATA COLLECTION</vt:lpstr>
      <vt:lpstr>NEW DATA ELEMENTS</vt:lpstr>
      <vt:lpstr>Code tables</vt:lpstr>
      <vt:lpstr>Data Collection</vt:lpstr>
      <vt:lpstr>Data collection</vt:lpstr>
      <vt:lpstr>Data collection</vt:lpstr>
      <vt:lpstr>Data collection</vt:lpstr>
      <vt:lpstr>Data collection</vt:lpstr>
      <vt:lpstr>Data collection</vt:lpstr>
      <vt:lpstr>PEIMS APPLICATION</vt:lpstr>
      <vt:lpstr>PEIMS APPLICATION</vt:lpstr>
      <vt:lpstr>New Validation rules</vt:lpstr>
      <vt:lpstr>New Validation rules CONT'D</vt:lpstr>
      <vt:lpstr>New Validation rules CONT'D</vt:lpstr>
      <vt:lpstr>New Validation rules CONT'D</vt:lpstr>
      <vt:lpstr>existing Validation rules</vt:lpstr>
      <vt:lpstr>reports</vt:lpstr>
      <vt:lpstr>Expanded Learning Opportunity</vt:lpstr>
      <vt:lpstr>Expanded Learning opportunity Program area</vt:lpstr>
      <vt:lpstr>CTE AUTO-CALCULATION</vt:lpstr>
      <vt:lpstr>background</vt:lpstr>
      <vt:lpstr>background</vt:lpstr>
      <vt:lpstr>CTE Auto-Calculation Program area</vt:lpstr>
      <vt:lpstr>CTE Process</vt:lpstr>
      <vt:lpstr>CTE Process</vt:lpstr>
      <vt:lpstr>CTE Indicators</vt:lpstr>
      <vt:lpstr>Data collection</vt:lpstr>
      <vt:lpstr>Data collection</vt:lpstr>
      <vt:lpstr>Data collection</vt:lpstr>
      <vt:lpstr>Data Collection</vt:lpstr>
      <vt:lpstr>scenarios</vt:lpstr>
      <vt:lpstr>Scenarios cont’d</vt:lpstr>
      <vt:lpstr>Code tables</vt:lpstr>
      <vt:lpstr>Code tables</vt:lpstr>
      <vt:lpstr>Code tables</vt:lpstr>
      <vt:lpstr>CTE Indicators</vt:lpstr>
      <vt:lpstr>Rule uPDATES</vt:lpstr>
      <vt:lpstr>Rule Updates – cont’d</vt:lpstr>
      <vt:lpstr>Rule Deletions</vt:lpstr>
      <vt:lpstr>Rule deletions – cont’d</vt:lpstr>
      <vt:lpstr>Rule deletions – cont’d</vt:lpstr>
      <vt:lpstr>Rule deletions – cont’d</vt:lpstr>
      <vt:lpstr>reports</vt:lpstr>
      <vt:lpstr>reports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Spring - ESC Vendor Training - PEIMS Data Collections</dc:title>
  <dc:creator>jcaven</dc:creator>
  <cp:lastModifiedBy>Sharp, Stephanie</cp:lastModifiedBy>
  <cp:revision>36</cp:revision>
  <cp:lastPrinted>2020-03-06T22:16:08Z</cp:lastPrinted>
  <dcterms:created xsi:type="dcterms:W3CDTF">2009-09-01T20:11:00Z</dcterms:created>
  <dcterms:modified xsi:type="dcterms:W3CDTF">2020-04-03T19:53:19Z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0x0101007B54A2239A664D43B5160F5C36E82278</vt:lpwstr>
  </property>
  <property fmtid="{D5CDD505-2E9C-101B-9397-08002B2CF9AE}" pid="3" name="_NewReviewCycle">
    <vt:lpwstr/>
  </property>
  <property fmtid="{D5CDD505-2E9C-101B-9397-08002B2CF9AE}" pid="4" name="_dlc_DocIdItemGuid">
    <vt:lpwstr>7fd8e421-004a-41be-b615-d2e44760db7c</vt:lpwstr>
  </property>
</Properties>
</file>