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31"/>
  </p:notesMasterIdLst>
  <p:handoutMasterIdLst>
    <p:handoutMasterId r:id="rId32"/>
  </p:handoutMasterIdLst>
  <p:sldIdLst>
    <p:sldId id="797" r:id="rId5"/>
    <p:sldId id="687" r:id="rId6"/>
    <p:sldId id="710" r:id="rId7"/>
    <p:sldId id="760" r:id="rId8"/>
    <p:sldId id="761" r:id="rId9"/>
    <p:sldId id="746" r:id="rId10"/>
    <p:sldId id="762" r:id="rId11"/>
    <p:sldId id="763" r:id="rId12"/>
    <p:sldId id="766" r:id="rId13"/>
    <p:sldId id="731" r:id="rId14"/>
    <p:sldId id="755" r:id="rId15"/>
    <p:sldId id="756" r:id="rId16"/>
    <p:sldId id="748" r:id="rId17"/>
    <p:sldId id="798" r:id="rId18"/>
    <p:sldId id="799" r:id="rId19"/>
    <p:sldId id="764" r:id="rId20"/>
    <p:sldId id="765" r:id="rId21"/>
    <p:sldId id="750" r:id="rId22"/>
    <p:sldId id="801" r:id="rId23"/>
    <p:sldId id="806" r:id="rId24"/>
    <p:sldId id="805" r:id="rId25"/>
    <p:sldId id="807" r:id="rId26"/>
    <p:sldId id="804" r:id="rId27"/>
    <p:sldId id="803" r:id="rId28"/>
    <p:sldId id="734" r:id="rId29"/>
    <p:sldId id="264" r:id="rId30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7" name="Simons, Leanne" initials="SL" lastIdx="1" clrIdx="7">
    <p:extLst>
      <p:ext uri="{19B8F6BF-5375-455C-9EA6-DF929625EA0E}">
        <p15:presenceInfo xmlns:p15="http://schemas.microsoft.com/office/powerpoint/2012/main" userId="S-1-5-21-424224527-328161685-9522986-2768" providerId="AD"/>
      </p:ext>
    </p:extLst>
  </p:cmAuthor>
  <p:cmAuthor id="1" name="Sharon Reddehase" initials="SNR" lastIdx="1" clrIdx="1"/>
  <p:cmAuthor id="8" name="Hanson, Terri" initials="HT" lastIdx="1" clrIdx="8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2" name="mulrich" initials="mu" lastIdx="4" clrIdx="2"/>
  <p:cmAuthor id="3" name="DeSantis, Candice" initials="DC" lastIdx="1" clrIdx="3">
    <p:extLst>
      <p:ext uri="{19B8F6BF-5375-455C-9EA6-DF929625EA0E}">
        <p15:presenceInfo xmlns:p15="http://schemas.microsoft.com/office/powerpoint/2012/main" userId="S::Candice.DeSantis@tea.state.tx.us::ebf7425b-4c1c-4725-9788-d1206430aedf" providerId="AD"/>
      </p:ext>
    </p:extLst>
  </p:cmAuthor>
  <p:cmAuthor id="4" name="Johnson, Scott" initials="JS" lastIdx="18" clrIdx="4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5" name="Briggs, Connor" initials="BC" lastIdx="8" clrIdx="5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6" name="Sharp, Stephanie" initials="SS" lastIdx="3" clrIdx="6">
    <p:extLst>
      <p:ext uri="{19B8F6BF-5375-455C-9EA6-DF929625EA0E}">
        <p15:presenceInfo xmlns:p15="http://schemas.microsoft.com/office/powerpoint/2012/main" userId="S::stephanie.sharp@tea.texas.gov::4b7f997e-11e2-446b-b7b6-32dc105769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8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1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9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6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8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9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2007-2020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ped@tea.texas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Special education language acquisition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E1960DA-8A72-4011-8834-6F9970FF0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Texas Education 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Tw Cen MT Condensed"/>
              </a:rPr>
              <a:t>Connor Briggs – Subject Matter Expert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 Cen MT Condensed"/>
              </a:rPr>
              <a:t>Data collection - Interchanges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+mn-lt"/>
                <a:cs typeface="Calibri"/>
              </a:rPr>
              <a:t>SELA will promote data from the following </a:t>
            </a:r>
            <a:r>
              <a:rPr lang="en-US" b="1" dirty="0">
                <a:latin typeface="+mn-lt"/>
                <a:cs typeface="Calibri"/>
              </a:rPr>
              <a:t>TSDS</a:t>
            </a:r>
            <a:r>
              <a:rPr lang="en-US" dirty="0">
                <a:latin typeface="+mn-lt"/>
                <a:cs typeface="Calibri"/>
              </a:rPr>
              <a:t> interchanges.</a:t>
            </a:r>
          </a:p>
          <a:p>
            <a:pPr lvl="1"/>
            <a:r>
              <a:rPr lang="en-US" dirty="0">
                <a:latin typeface="+mn-lt"/>
                <a:cs typeface="Calibri"/>
              </a:rPr>
              <a:t>InterchangeEducationOrganizationExtension</a:t>
            </a:r>
          </a:p>
          <a:p>
            <a:pPr lvl="1"/>
            <a:r>
              <a:rPr lang="en-US" dirty="0">
                <a:latin typeface="+mn-lt"/>
                <a:cs typeface="Calibri"/>
              </a:rPr>
              <a:t>InterchangeStudentParentExtension</a:t>
            </a:r>
          </a:p>
          <a:p>
            <a:pPr lvl="1"/>
            <a:r>
              <a:rPr lang="en-US" dirty="0" err="1">
                <a:latin typeface="+mn-lt"/>
                <a:cs typeface="Calibri"/>
              </a:rPr>
              <a:t>InterchangeStudentProgramExtension</a:t>
            </a:r>
            <a:endParaRPr lang="en-US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39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err="1">
                <a:latin typeface="Tw Cen MT Condensed"/>
              </a:rPr>
              <a:t>tsds</a:t>
            </a:r>
            <a:r>
              <a:rPr lang="en-US" sz="3600">
                <a:latin typeface="Tw Cen MT Condensed"/>
              </a:rPr>
              <a:t> collection – complex types/elements</a:t>
            </a:r>
            <a:endParaRPr lang="en-US" sz="36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7886700" cy="445296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8000" b="1">
                <a:latin typeface="+mn-lt"/>
                <a:cs typeface="Calibri"/>
              </a:rPr>
              <a:t>Education Organization</a:t>
            </a:r>
            <a:endParaRPr lang="en-US" sz="8000"/>
          </a:p>
          <a:p>
            <a:pPr lvl="1"/>
            <a:r>
              <a:rPr lang="en-US" sz="7200" err="1">
                <a:latin typeface="+mn-lt"/>
                <a:cs typeface="Calibri"/>
              </a:rPr>
              <a:t>LocalEducationAgency</a:t>
            </a:r>
            <a:endParaRPr lang="en-US" sz="7200">
              <a:latin typeface="+mn-lt"/>
              <a:cs typeface="Calibri"/>
            </a:endParaRPr>
          </a:p>
          <a:p>
            <a:pPr lvl="2"/>
            <a:r>
              <a:rPr lang="en-US" sz="4400">
                <a:latin typeface="+mn-lt"/>
                <a:cs typeface="Calibri"/>
              </a:rPr>
              <a:t>E0212 DISTRICT-ID</a:t>
            </a:r>
          </a:p>
          <a:p>
            <a:pPr lvl="1"/>
            <a:r>
              <a:rPr lang="en-US" sz="7200">
                <a:latin typeface="+mn-lt"/>
                <a:cs typeface="Calibri"/>
              </a:rPr>
              <a:t>School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E0266 CAMPUS-ID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E0212 DISTRICT-ID</a:t>
            </a:r>
          </a:p>
          <a:p>
            <a:r>
              <a:rPr lang="en-US" sz="8000" b="1">
                <a:latin typeface="+mn-lt"/>
                <a:cs typeface="Calibri"/>
              </a:rPr>
              <a:t>Student Parent</a:t>
            </a:r>
          </a:p>
          <a:p>
            <a:pPr lvl="1"/>
            <a:r>
              <a:rPr lang="en-US" sz="7200" err="1">
                <a:latin typeface="+mn-lt"/>
                <a:cs typeface="Calibri"/>
              </a:rPr>
              <a:t>StudentExtension</a:t>
            </a:r>
            <a:endParaRPr lang="en-US" sz="7200">
              <a:latin typeface="+mn-lt"/>
              <a:cs typeface="Calibri"/>
            </a:endParaRPr>
          </a:p>
          <a:p>
            <a:pPr lvl="2"/>
            <a:r>
              <a:rPr lang="en-US" sz="4400">
                <a:latin typeface="+mn-lt"/>
                <a:cs typeface="Calibri"/>
              </a:rPr>
              <a:t>E1523 TX-UNIQUE-STUDENT-ID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E1090 STUDENT-IDENTIFICATION-SYSTEM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E0923 LOCAL-STUDENT-ID *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E0001 STUDENT-ID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E0703 FIRST-NAME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E0704 MIDDLE-NAME *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E0705 LAST-NAME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E1303 GENERATION-CODE-SUFFIX *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E0006 DATE-OF-BIRTH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E1325 SEX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E1375 HISPANIC-LATINO-ETHNICITY </a:t>
            </a:r>
            <a:endParaRPr lang="en-US" sz="4400">
              <a:latin typeface="+mn-lt"/>
              <a:cs typeface="Calibri" panose="020F0502020204030204" pitchFamily="34" charset="0"/>
            </a:endParaRPr>
          </a:p>
          <a:p>
            <a:pPr lvl="2"/>
            <a:r>
              <a:rPr lang="en-US" sz="4400">
                <a:latin typeface="+mn-lt"/>
                <a:cs typeface="Calibri"/>
              </a:rPr>
              <a:t>E1343 RACIAL-CATEGORY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E1390 LIMITED-ENGLISH-PROFICIENT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E1220 DISABILITY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E1632 EFFECTIVE-DATE (TX-</a:t>
            </a:r>
            <a:r>
              <a:rPr lang="en-US" sz="4400" err="1">
                <a:latin typeface="+mn-lt"/>
                <a:cs typeface="Calibri"/>
              </a:rPr>
              <a:t>EffectiveDateDisabilities</a:t>
            </a:r>
            <a:r>
              <a:rPr lang="en-US" sz="4400">
                <a:latin typeface="+mn-lt"/>
                <a:cs typeface="Calibri"/>
              </a:rPr>
              <a:t>)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E0212 DISTRICT-ID</a:t>
            </a:r>
          </a:p>
          <a:p>
            <a:pPr marL="914400" lvl="2" indent="0">
              <a:buNone/>
            </a:pPr>
            <a:endParaRPr lang="en-US" sz="2300">
              <a:latin typeface="+mn-lt"/>
              <a:cs typeface="Calibri"/>
            </a:endParaRPr>
          </a:p>
          <a:p>
            <a:pPr marL="0" indent="0">
              <a:buNone/>
            </a:pPr>
            <a:r>
              <a:rPr lang="en-US" sz="4400" i="1">
                <a:latin typeface="+mn-lt"/>
                <a:cs typeface="Calibri"/>
              </a:rPr>
              <a:t>* denotes elements not identified in TEDS 2021.1.0 as being collected in SELA. This will be corrected in an upcoming TEDS publication.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68977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err="1">
                <a:latin typeface="Tw Cen MT Condensed"/>
              </a:rPr>
              <a:t>tsds</a:t>
            </a:r>
            <a:r>
              <a:rPr lang="en-US" sz="3600">
                <a:latin typeface="Tw Cen MT Condensed"/>
              </a:rPr>
              <a:t> collection – complex types/elements</a:t>
            </a:r>
            <a:endParaRPr lang="en-US" sz="36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499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4400" b="1" dirty="0">
                <a:latin typeface="+mn-lt"/>
                <a:cs typeface="Calibri" panose="020F0502020204030204" pitchFamily="34" charset="0"/>
              </a:rPr>
              <a:t>Student Program</a:t>
            </a:r>
          </a:p>
          <a:p>
            <a:pPr lvl="1"/>
            <a:r>
              <a:rPr lang="en-US" sz="3300" dirty="0" err="1">
                <a:latin typeface="+mn-lt"/>
                <a:cs typeface="Calibri" panose="020F0502020204030204" pitchFamily="34" charset="0"/>
              </a:rPr>
              <a:t>StudentSpecialEdProgramAssociationExtension</a:t>
            </a:r>
            <a:endParaRPr lang="en-US" sz="3300" dirty="0">
              <a:latin typeface="+mn-lt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+mn-lt"/>
                <a:cs typeface="Calibri"/>
              </a:rPr>
              <a:t>E1523 TX-UNIQUE-STUDENT-ID</a:t>
            </a:r>
          </a:p>
          <a:p>
            <a:pPr lvl="2"/>
            <a:r>
              <a:rPr lang="en-US" dirty="0">
                <a:latin typeface="+mn-lt"/>
                <a:cs typeface="Calibri"/>
              </a:rPr>
              <a:t>E1337 PROGRAM-TYPE</a:t>
            </a:r>
          </a:p>
          <a:p>
            <a:pPr lvl="2"/>
            <a:r>
              <a:rPr lang="en-US" dirty="0">
                <a:latin typeface="+mn-lt"/>
                <a:cs typeface="Calibri"/>
              </a:rPr>
              <a:t>E0212 DISTRICT-ID</a:t>
            </a:r>
          </a:p>
          <a:p>
            <a:pPr lvl="2"/>
            <a:r>
              <a:rPr lang="en-US" dirty="0">
                <a:latin typeface="+mn-lt"/>
                <a:cs typeface="Calibri"/>
              </a:rPr>
              <a:t>E0173 INSTRUCTIONAL-SETTING-CODE (using PEIMS data element in TSDS)</a:t>
            </a:r>
          </a:p>
          <a:p>
            <a:pPr marL="914400" lvl="2" indent="0">
              <a:buNone/>
            </a:pPr>
            <a:endParaRPr lang="en-US" sz="2300" b="1" dirty="0">
              <a:latin typeface="+mn-lt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US" sz="2300" b="1" i="1" dirty="0">
                <a:solidFill>
                  <a:srgbClr val="FF0000"/>
                </a:solidFill>
                <a:latin typeface="+mn-lt"/>
                <a:cs typeface="Calibri"/>
              </a:rPr>
              <a:t>NEW</a:t>
            </a:r>
            <a:r>
              <a:rPr lang="en-US" sz="2300" b="1" i="1" dirty="0">
                <a:latin typeface="+mn-lt"/>
                <a:cs typeface="Calibri"/>
              </a:rPr>
              <a:t> </a:t>
            </a:r>
            <a:r>
              <a:rPr lang="en-US" sz="2300" i="1" dirty="0">
                <a:latin typeface="+mn-lt"/>
                <a:cs typeface="Calibri"/>
              </a:rPr>
              <a:t>sub-complex types and elements</a:t>
            </a:r>
          </a:p>
          <a:p>
            <a:pPr lvl="2"/>
            <a:r>
              <a:rPr lang="en-US" sz="2200" dirty="0">
                <a:latin typeface="+mn-lt"/>
                <a:cs typeface="Calibri"/>
              </a:rPr>
              <a:t>TX-</a:t>
            </a:r>
            <a:r>
              <a:rPr lang="en-US" sz="2200" dirty="0" err="1">
                <a:latin typeface="+mn-lt"/>
                <a:cs typeface="Calibri"/>
              </a:rPr>
              <a:t>SpecialEducationLanguageAcquisition</a:t>
            </a:r>
            <a:endParaRPr lang="en-US" sz="2200" dirty="0">
              <a:latin typeface="+mn-lt"/>
              <a:cs typeface="Calibri"/>
            </a:endParaRPr>
          </a:p>
          <a:p>
            <a:pPr lvl="3"/>
            <a:r>
              <a:rPr lang="en-US" sz="2000" dirty="0" err="1">
                <a:latin typeface="+mn-lt"/>
                <a:cs typeface="Calibri"/>
              </a:rPr>
              <a:t>SchoolReference</a:t>
            </a:r>
            <a:r>
              <a:rPr lang="en-US" sz="2000" dirty="0">
                <a:latin typeface="+mn-lt"/>
                <a:cs typeface="Calibri"/>
              </a:rPr>
              <a:t> *</a:t>
            </a:r>
          </a:p>
          <a:p>
            <a:pPr lvl="4"/>
            <a:r>
              <a:rPr lang="en-US" sz="2000" dirty="0">
                <a:latin typeface="+mn-lt"/>
                <a:cs typeface="Calibri"/>
              </a:rPr>
              <a:t>E0266 CAMPUS-ID *</a:t>
            </a:r>
          </a:p>
          <a:p>
            <a:pPr lvl="3"/>
            <a:r>
              <a:rPr lang="en-US" sz="2000" dirty="0">
                <a:latin typeface="+mn-lt"/>
                <a:cs typeface="Calibri"/>
              </a:rPr>
              <a:t>E1661 PREFERRED-HOME-COMMUNICATION-METHOD</a:t>
            </a:r>
            <a:endParaRPr lang="en-US" sz="2000" b="1" dirty="0">
              <a:latin typeface="+mn-lt"/>
              <a:cs typeface="Calibri"/>
            </a:endParaRPr>
          </a:p>
          <a:p>
            <a:pPr lvl="3"/>
            <a:r>
              <a:rPr lang="en-US" sz="2000" dirty="0">
                <a:latin typeface="+mn-lt"/>
                <a:cs typeface="Calibri"/>
              </a:rPr>
              <a:t>TX-</a:t>
            </a:r>
            <a:r>
              <a:rPr lang="en-US" sz="2000" dirty="0" err="1">
                <a:latin typeface="+mn-lt"/>
                <a:cs typeface="Calibri"/>
              </a:rPr>
              <a:t>LanguageAcquisitionServicesProvided</a:t>
            </a:r>
            <a:endParaRPr lang="en-US" sz="2000" dirty="0">
              <a:latin typeface="+mn-lt"/>
              <a:cs typeface="Calibri"/>
            </a:endParaRPr>
          </a:p>
          <a:p>
            <a:pPr lvl="4"/>
            <a:r>
              <a:rPr lang="en-US" sz="2000" dirty="0">
                <a:latin typeface="+mn-lt"/>
                <a:cs typeface="Calibri"/>
              </a:rPr>
              <a:t>E1662 LANGUAGE-ACQUISITION-SERVICES-PROVIDED</a:t>
            </a:r>
          </a:p>
          <a:p>
            <a:pPr lvl="4"/>
            <a:r>
              <a:rPr lang="en-US" sz="2000" dirty="0">
                <a:latin typeface="+mn-lt"/>
                <a:cs typeface="Calibri"/>
              </a:rPr>
              <a:t>E1663 FREQUENCY-OF-SERVICES</a:t>
            </a:r>
          </a:p>
          <a:p>
            <a:pPr lvl="4"/>
            <a:r>
              <a:rPr lang="en-US" sz="2000" dirty="0">
                <a:latin typeface="+mn-lt"/>
                <a:cs typeface="Calibri"/>
              </a:rPr>
              <a:t>E1664 HOURS-SPENT-RECEIVING-SERVICES</a:t>
            </a:r>
          </a:p>
          <a:p>
            <a:pPr lvl="3"/>
            <a:r>
              <a:rPr lang="en-US" sz="2000" dirty="0">
                <a:latin typeface="+mn-lt"/>
                <a:cs typeface="Calibri"/>
              </a:rPr>
              <a:t>TX-</a:t>
            </a:r>
            <a:r>
              <a:rPr lang="en-US" sz="2000" dirty="0" err="1">
                <a:latin typeface="+mn-lt"/>
                <a:cs typeface="Calibri"/>
              </a:rPr>
              <a:t>HearingAmplificifation</a:t>
            </a:r>
            <a:endParaRPr lang="en-US" sz="2000" b="1" dirty="0">
              <a:latin typeface="+mn-lt"/>
              <a:cs typeface="Calibri"/>
            </a:endParaRPr>
          </a:p>
          <a:p>
            <a:pPr lvl="4"/>
            <a:r>
              <a:rPr lang="en-US" sz="2000" dirty="0">
                <a:latin typeface="+mn-lt"/>
                <a:cs typeface="Calibri"/>
              </a:rPr>
              <a:t>E1665 HEARING-AMPLIFICATION-TYPE</a:t>
            </a:r>
          </a:p>
          <a:p>
            <a:pPr lvl="4"/>
            <a:r>
              <a:rPr lang="en-US" sz="2000" dirty="0">
                <a:latin typeface="+mn-lt"/>
                <a:cs typeface="Calibri"/>
              </a:rPr>
              <a:t>E1666 HEARING-AMPLIFICATION-ACCESS</a:t>
            </a:r>
          </a:p>
          <a:p>
            <a:pPr lvl="4"/>
            <a:r>
              <a:rPr lang="en-US" sz="2000" dirty="0">
                <a:latin typeface="+mn-lt"/>
                <a:cs typeface="Calibri"/>
              </a:rPr>
              <a:t>E1667 HEARING-AMPLIFICATION-AVERAGE-DAILY-USE</a:t>
            </a:r>
          </a:p>
          <a:p>
            <a:pPr lvl="3"/>
            <a:r>
              <a:rPr lang="en-US" sz="2000" dirty="0">
                <a:latin typeface="+mn-lt"/>
                <a:cs typeface="Calibri"/>
              </a:rPr>
              <a:t>TX-</a:t>
            </a:r>
            <a:r>
              <a:rPr lang="en-US" sz="2000" dirty="0" err="1">
                <a:latin typeface="+mn-lt"/>
                <a:cs typeface="Calibri"/>
              </a:rPr>
              <a:t>LanguageAcquisitionAssessmentReportingCategory</a:t>
            </a:r>
            <a:endParaRPr lang="en-US" sz="2000" b="1" dirty="0">
              <a:latin typeface="+mn-lt"/>
              <a:cs typeface="Calibri"/>
            </a:endParaRPr>
          </a:p>
          <a:p>
            <a:pPr lvl="4"/>
            <a:r>
              <a:rPr lang="en-US" sz="2000" dirty="0">
                <a:latin typeface="+mn-lt"/>
                <a:cs typeface="Calibri"/>
              </a:rPr>
              <a:t>E1668 TOOL-OR-ASSESSMENT-USED</a:t>
            </a:r>
          </a:p>
          <a:p>
            <a:pPr lvl="4"/>
            <a:r>
              <a:rPr lang="en-US" sz="2000" dirty="0">
                <a:latin typeface="+mn-lt"/>
                <a:cs typeface="Calibri"/>
              </a:rPr>
              <a:t>E1669 ASSESSMENT-RESULTS-OBTAINED</a:t>
            </a:r>
          </a:p>
          <a:p>
            <a:pPr marL="1828800" lvl="4" indent="0">
              <a:buNone/>
            </a:pPr>
            <a:endParaRPr lang="en-US" sz="2300" dirty="0">
              <a:latin typeface="+mn-lt"/>
              <a:cs typeface="Calibri"/>
            </a:endParaRPr>
          </a:p>
          <a:p>
            <a:pPr marL="0" indent="0">
              <a:buNone/>
            </a:pPr>
            <a:r>
              <a:rPr lang="en-US" sz="2000" i="1" dirty="0">
                <a:cs typeface="Calibri"/>
              </a:rPr>
              <a:t>* denotes elements not identified in TEDS 2021.1.0 as being collected in SELA. This will be corrected in an upcoming TEDS publication.</a:t>
            </a:r>
            <a:endParaRPr lang="en-US" sz="2000" dirty="0"/>
          </a:p>
          <a:p>
            <a:endParaRPr lang="en-US" sz="3300" b="1" dirty="0">
              <a:latin typeface="+mn-lt"/>
              <a:cs typeface="Calibri"/>
            </a:endParaRPr>
          </a:p>
          <a:p>
            <a:pPr lvl="3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4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 Cen MT Condensed"/>
              </a:rPr>
              <a:t>NEW CODE TABLES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8210550" cy="49549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1"/>
            <a:r>
              <a:rPr lang="en-US" sz="2600" b="1">
                <a:cs typeface="Calibri" panose="020F0502020204030204" pitchFamily="34" charset="0"/>
              </a:rPr>
              <a:t>PREFERRED-HOME-COMMUNICATION-CODE (DC155) </a:t>
            </a:r>
            <a:endParaRPr lang="en-US" sz="2600" b="1">
              <a:latin typeface="+mn-lt"/>
              <a:cs typeface="Calibri" panose="020F0502020204030204" pitchFamily="34" charset="0"/>
            </a:endParaRPr>
          </a:p>
          <a:p>
            <a:pPr lvl="2"/>
            <a:r>
              <a:rPr lang="en-US" sz="1800">
                <a:latin typeface="+mn-lt"/>
                <a:cs typeface="Calibri"/>
              </a:rPr>
              <a:t>01 Visual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02 Auditory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03 Tactile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04 Multiple or Total</a:t>
            </a:r>
          </a:p>
          <a:p>
            <a:pPr marL="914400" lvl="2" indent="0">
              <a:buNone/>
            </a:pPr>
            <a:endParaRPr lang="en-US" sz="1800">
              <a:latin typeface="+mn-lt"/>
              <a:cs typeface="Calibri"/>
            </a:endParaRPr>
          </a:p>
          <a:p>
            <a:pPr lvl="1"/>
            <a:r>
              <a:rPr lang="en-US" sz="2600" b="1">
                <a:latin typeface="+mn-lt"/>
                <a:cs typeface="Calibri" panose="020F0502020204030204" pitchFamily="34" charset="0"/>
              </a:rPr>
              <a:t>LANGUAGE-ACQUISITION-SERVICES-PROVIDED-CODE (DC156)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01 Direct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02 Indirect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03 Consultative</a:t>
            </a:r>
          </a:p>
          <a:p>
            <a:pPr marL="914400" lvl="2" indent="0">
              <a:buNone/>
            </a:pPr>
            <a:endParaRPr lang="en-US" sz="1800">
              <a:latin typeface="+mn-lt"/>
              <a:cs typeface="Calibri"/>
            </a:endParaRPr>
          </a:p>
          <a:p>
            <a:pPr lvl="1"/>
            <a:r>
              <a:rPr lang="en-US" sz="2600" b="1">
                <a:latin typeface="+mn-lt"/>
                <a:cs typeface="Calibri" panose="020F0502020204030204" pitchFamily="34" charset="0"/>
              </a:rPr>
              <a:t>FREQUENCY-OF-SERVICES-CODE (DC157)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01 Daily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02 Weekly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03 Monthly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04 Less Than Monthly</a:t>
            </a:r>
          </a:p>
          <a:p>
            <a:pPr marL="457200" lvl="1" indent="0">
              <a:buNone/>
            </a:pPr>
            <a:endParaRPr lang="en-US" sz="220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6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w Cen MT Condensed"/>
              </a:rPr>
              <a:t>NEW CODE TABLES CONT’D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8210550" cy="49549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1"/>
            <a:r>
              <a:rPr lang="en-US" sz="2600" b="1" dirty="0">
                <a:latin typeface="+mn-lt"/>
                <a:cs typeface="Calibri"/>
              </a:rPr>
              <a:t>HOURS-SPENT-SERVICES-CODE (DC158)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01 Less Than 1 Hour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02 1 to 3 Hours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03 More Than 3 Hours up to 5 Hours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04 More Than 5 Hours</a:t>
            </a:r>
          </a:p>
          <a:p>
            <a:pPr lvl="2"/>
            <a:endParaRPr lang="en-US" sz="1800" dirty="0">
              <a:latin typeface="+mn-lt"/>
              <a:cs typeface="Calibri"/>
            </a:endParaRPr>
          </a:p>
          <a:p>
            <a:pPr lvl="1"/>
            <a:r>
              <a:rPr lang="en-US" sz="2600" b="1" dirty="0">
                <a:latin typeface="+mn-lt"/>
                <a:cs typeface="Calibri"/>
              </a:rPr>
              <a:t>HEARING-AMPLIFICATION-CODE (DC159)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00 Not Applicable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01 Hearing Aids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02 Bone Anchored Hearing Aids (BAHA)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03 Implants (Includes Cochlear and Middle Ear Implants)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04 </a:t>
            </a:r>
            <a:r>
              <a:rPr lang="en-US" sz="1800" dirty="0" err="1">
                <a:latin typeface="+mn-lt"/>
                <a:cs typeface="Calibri"/>
              </a:rPr>
              <a:t>Supplementals</a:t>
            </a:r>
            <a:r>
              <a:rPr lang="en-US" sz="1800" dirty="0">
                <a:latin typeface="+mn-lt"/>
                <a:cs typeface="Calibri"/>
              </a:rPr>
              <a:t> (includes examples such as FM systems, Infrared systems, Induction Loop systems)</a:t>
            </a:r>
          </a:p>
          <a:p>
            <a:pPr lvl="2"/>
            <a:endParaRPr lang="en-US" sz="1800" dirty="0">
              <a:latin typeface="+mn-lt"/>
              <a:cs typeface="Calibri"/>
            </a:endParaRPr>
          </a:p>
          <a:p>
            <a:pPr lvl="1"/>
            <a:r>
              <a:rPr lang="en-US" sz="2600" b="1" dirty="0">
                <a:latin typeface="+mn-lt"/>
                <a:cs typeface="Calibri"/>
              </a:rPr>
              <a:t>PERIOD-OF-TIME-ACCESS-CODE (DC160)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01 Full Day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02 Partial Day</a:t>
            </a:r>
          </a:p>
          <a:p>
            <a:pPr marL="457200" lvl="1" indent="0">
              <a:buNone/>
            </a:pPr>
            <a:endParaRPr lang="en-US" sz="2200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9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w Cen MT Condensed"/>
              </a:rPr>
              <a:t>NEW CODE TABLES CONT’D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8210550" cy="495499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1"/>
            <a:r>
              <a:rPr lang="en-US" sz="2800" b="1" dirty="0">
                <a:latin typeface="+mn-lt"/>
                <a:cs typeface="Calibri" panose="020F0502020204030204" pitchFamily="34" charset="0"/>
              </a:rPr>
              <a:t>AVERAGE-TIME-CODE (DC161)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01 Less Than 1 Hour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02 1 to 3 Hours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03 More Than 3 Hours</a:t>
            </a:r>
          </a:p>
          <a:p>
            <a:pPr lvl="2"/>
            <a:endParaRPr lang="en-US" sz="1800" dirty="0">
              <a:latin typeface="+mn-lt"/>
              <a:cs typeface="Calibri"/>
            </a:endParaRPr>
          </a:p>
          <a:p>
            <a:pPr lvl="1"/>
            <a:r>
              <a:rPr lang="en-US" sz="2800" b="1" dirty="0">
                <a:latin typeface="+mn-lt"/>
                <a:cs typeface="Calibri" panose="020F0502020204030204" pitchFamily="34" charset="0"/>
              </a:rPr>
              <a:t>TOOL-ASSESSMENT-CODE (DC162)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00 Not Assessed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01 Proficiency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02 Diagnostic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03 Achievement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04 Rubric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05 Other</a:t>
            </a:r>
          </a:p>
          <a:p>
            <a:pPr lvl="2"/>
            <a:endParaRPr lang="en-US" sz="1800" dirty="0">
              <a:latin typeface="+mn-lt"/>
              <a:cs typeface="Calibri"/>
            </a:endParaRPr>
          </a:p>
          <a:p>
            <a:pPr lvl="1"/>
            <a:r>
              <a:rPr lang="en-US" sz="2800" b="1" dirty="0">
                <a:latin typeface="+mn-lt"/>
                <a:cs typeface="Calibri" panose="020F0502020204030204" pitchFamily="34" charset="0"/>
              </a:rPr>
              <a:t>ASSESSMENT-RESULTS-OBTAINED-CODE (DC163)</a:t>
            </a:r>
          </a:p>
          <a:p>
            <a:pPr lvl="2"/>
            <a:r>
              <a:rPr lang="en-US" sz="1800" dirty="0">
                <a:latin typeface="+mn-lt"/>
                <a:cs typeface="Calibri"/>
              </a:rPr>
              <a:t>01 Far Below Expectations</a:t>
            </a:r>
            <a:endParaRPr lang="en-US" sz="1800" dirty="0">
              <a:latin typeface="+mn-lt"/>
              <a:cs typeface="Calibri" panose="020F0502020204030204" pitchFamily="34" charset="0"/>
            </a:endParaRPr>
          </a:p>
          <a:p>
            <a:pPr lvl="2"/>
            <a:r>
              <a:rPr lang="en-US" sz="1800" dirty="0">
                <a:latin typeface="+mn-lt"/>
                <a:cs typeface="Calibri"/>
              </a:rPr>
              <a:t>02 Below Expectations</a:t>
            </a:r>
            <a:endParaRPr lang="en-US" sz="1800" dirty="0">
              <a:latin typeface="+mn-lt"/>
              <a:cs typeface="Calibri" panose="020F0502020204030204" pitchFamily="34" charset="0"/>
            </a:endParaRPr>
          </a:p>
          <a:p>
            <a:pPr lvl="2"/>
            <a:r>
              <a:rPr lang="en-US" sz="1800" dirty="0">
                <a:latin typeface="+mn-lt"/>
                <a:cs typeface="Calibri"/>
              </a:rPr>
              <a:t>03 Meets Expectations</a:t>
            </a:r>
            <a:endParaRPr lang="en-US" sz="1800" dirty="0">
              <a:latin typeface="+mn-lt"/>
              <a:cs typeface="Calibri" panose="020F0502020204030204" pitchFamily="34" charset="0"/>
            </a:endParaRPr>
          </a:p>
          <a:p>
            <a:pPr lvl="2"/>
            <a:r>
              <a:rPr lang="en-US" sz="1800" dirty="0">
                <a:latin typeface="+mn-lt"/>
                <a:cs typeface="Calibri"/>
              </a:rPr>
              <a:t>04 Above Expectations</a:t>
            </a:r>
            <a:endParaRPr lang="en-US" sz="1800" dirty="0">
              <a:latin typeface="+mn-lt"/>
              <a:cs typeface="Calibri" panose="020F0502020204030204" pitchFamily="34" charset="0"/>
            </a:endParaRPr>
          </a:p>
          <a:p>
            <a:pPr lvl="2"/>
            <a:r>
              <a:rPr lang="en-US" sz="1800" dirty="0">
                <a:latin typeface="+mn-lt"/>
                <a:cs typeface="Calibri"/>
              </a:rPr>
              <a:t>05 Far Above Expectations</a:t>
            </a:r>
            <a:endParaRPr lang="en-US" sz="1800" dirty="0">
              <a:latin typeface="+mn-lt"/>
              <a:cs typeface="Calibri" panose="020F0502020204030204" pitchFamily="34" charset="0"/>
            </a:endParaRPr>
          </a:p>
          <a:p>
            <a:pPr lvl="2"/>
            <a:r>
              <a:rPr lang="en-US" sz="1800" dirty="0">
                <a:latin typeface="+mn-lt"/>
                <a:cs typeface="Calibri"/>
              </a:rPr>
              <a:t>06 No Results Obtained</a:t>
            </a:r>
            <a:endParaRPr lang="en-US" sz="1800" dirty="0">
              <a:latin typeface="+mn-lt"/>
              <a:cs typeface="Calibri" panose="020F0502020204030204" pitchFamily="34" charset="0"/>
            </a:endParaRPr>
          </a:p>
          <a:p>
            <a:pPr lvl="2"/>
            <a:endParaRPr lang="en-US" sz="1800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0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2773838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/>
              <a:t>Core 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10909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/>
              <a:t>Background</a:t>
            </a:r>
            <a:endParaRPr lang="en-US" sz="26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0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application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SELA will be added to the </a:t>
            </a:r>
            <a:r>
              <a:rPr lang="en-US" b="1" u="sng">
                <a:cs typeface="Calibri"/>
              </a:rPr>
              <a:t>Core</a:t>
            </a:r>
            <a:r>
              <a:rPr lang="en-US">
                <a:cs typeface="Calibri"/>
              </a:rPr>
              <a:t> application.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Data submission will be LEA-level only, with no campus-level data submissions.</a:t>
            </a:r>
          </a:p>
          <a:p>
            <a:pPr marL="0" indent="0">
              <a:buNone/>
            </a:pPr>
            <a:endParaRPr lang="en-US">
              <a:cs typeface="Calibri" panose="020F0502020204030204" pitchFamily="34" charset="0"/>
            </a:endParaRPr>
          </a:p>
          <a:p>
            <a:r>
              <a:rPr lang="en-US">
                <a:cs typeface="Calibri"/>
              </a:rPr>
              <a:t>ESCs will be able to </a:t>
            </a:r>
            <a:r>
              <a:rPr lang="en-US" b="1">
                <a:cs typeface="Calibri"/>
              </a:rPr>
              <a:t>monitor</a:t>
            </a:r>
            <a:r>
              <a:rPr lang="en-US">
                <a:cs typeface="Calibri"/>
              </a:rPr>
              <a:t> LEA data submissions but will not submit any of their own data.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Functionality will be similar to other Core collections. LEAs will be able to </a:t>
            </a:r>
            <a:r>
              <a:rPr lang="en-US" b="1">
                <a:cs typeface="Calibri"/>
              </a:rPr>
              <a:t>promote</a:t>
            </a:r>
            <a:r>
              <a:rPr lang="en-US">
                <a:cs typeface="Calibri"/>
              </a:rPr>
              <a:t>, </a:t>
            </a:r>
            <a:r>
              <a:rPr lang="en-US" b="1">
                <a:cs typeface="Calibri"/>
              </a:rPr>
              <a:t>validate</a:t>
            </a:r>
            <a:r>
              <a:rPr lang="en-US">
                <a:cs typeface="Calibri"/>
              </a:rPr>
              <a:t>, </a:t>
            </a:r>
            <a:r>
              <a:rPr lang="en-US" b="1">
                <a:cs typeface="Calibri"/>
              </a:rPr>
              <a:t>run</a:t>
            </a:r>
            <a:r>
              <a:rPr lang="en-US">
                <a:cs typeface="Calibri"/>
              </a:rPr>
              <a:t> </a:t>
            </a:r>
            <a:r>
              <a:rPr lang="en-US" b="1">
                <a:cs typeface="Calibri"/>
              </a:rPr>
              <a:t>reports</a:t>
            </a:r>
            <a:r>
              <a:rPr lang="en-US">
                <a:cs typeface="Calibri"/>
              </a:rPr>
              <a:t>, </a:t>
            </a:r>
            <a:r>
              <a:rPr lang="en-US" b="1">
                <a:cs typeface="Calibri"/>
              </a:rPr>
              <a:t>complete</a:t>
            </a:r>
            <a:r>
              <a:rPr lang="en-US">
                <a:cs typeface="Calibri"/>
              </a:rPr>
              <a:t>, and apply for </a:t>
            </a:r>
            <a:r>
              <a:rPr lang="en-US" b="1">
                <a:cs typeface="Calibri"/>
              </a:rPr>
              <a:t>extensions</a:t>
            </a:r>
            <a:r>
              <a:rPr lang="en-US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53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PROMOTION LOGIC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following criteria logic will be applied when promoting students: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/>
              <a:t>Students </a:t>
            </a:r>
            <a:r>
              <a:rPr lang="en-US" b="1"/>
              <a:t>8 years of age or younger </a:t>
            </a:r>
            <a:r>
              <a:rPr lang="en-US"/>
              <a:t>on September 1</a:t>
            </a:r>
            <a:r>
              <a:rPr lang="en-US" baseline="30000"/>
              <a:t>st</a:t>
            </a:r>
            <a:r>
              <a:rPr lang="en-US"/>
              <a:t> of current school year</a:t>
            </a:r>
          </a:p>
          <a:p>
            <a:pPr lvl="1"/>
            <a:endParaRPr lang="en-US"/>
          </a:p>
          <a:p>
            <a:pPr lvl="1"/>
            <a:r>
              <a:rPr lang="en-US"/>
              <a:t>Students coded with the following</a:t>
            </a:r>
            <a:r>
              <a:rPr lang="en-US" b="1"/>
              <a:t> E1220 DISABILITY:</a:t>
            </a:r>
            <a:endParaRPr lang="en-US"/>
          </a:p>
          <a:p>
            <a:pPr lvl="2"/>
            <a:r>
              <a:rPr lang="en-US"/>
              <a:t>02 – Deaf-Blindness (Deaf-Blind)</a:t>
            </a:r>
          </a:p>
          <a:p>
            <a:pPr lvl="2"/>
            <a:r>
              <a:rPr lang="en-US"/>
              <a:t>06 – Hearing/Auditory Impairment (Auditory Impairment)</a:t>
            </a:r>
          </a:p>
          <a:p>
            <a:pPr marL="457200" lvl="1" indent="0">
              <a:buNone/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642606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 Cen MT Condensed"/>
              </a:rPr>
              <a:t>New Validation rules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8" y="952107"/>
            <a:ext cx="8983744" cy="5224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W Cen MT"/>
                <a:cs typeface="Calibri"/>
              </a:rPr>
              <a:t>New validation rules:</a:t>
            </a:r>
          </a:p>
          <a:p>
            <a:pPr marL="0" indent="0">
              <a:buNone/>
            </a:pPr>
            <a:endParaRPr lang="en-US" sz="3600" dirty="0">
              <a:latin typeface="TW Cen MT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E6670-BD62-4E59-A3B6-2015C8AC3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1475905"/>
            <a:ext cx="8983744" cy="31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598788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>
                <a:latin typeface="Tw Cen MT Condensed"/>
              </a:rPr>
              <a:t>background</a:t>
            </a:r>
            <a:endParaRPr lang="en-US" sz="5400"/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10909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/>
              <a:t>Background</a:t>
            </a:r>
            <a:endParaRPr lang="en-US" sz="26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 Cen MT Condensed"/>
              </a:rPr>
              <a:t>New Validation rules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TW Cen MT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C085E-506E-4B19-8F72-C6BA5B89E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801"/>
            <a:ext cx="8946038" cy="20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6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</p:spPr>
        <p:txBody>
          <a:bodyPr>
            <a:normAutofit/>
          </a:bodyPr>
          <a:lstStyle/>
          <a:p>
            <a:r>
              <a:rPr lang="en-US">
                <a:latin typeface="Tw Cen MT Condensed"/>
              </a:rPr>
              <a:t>New Validation rules – cont'd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6181AA7-E3A6-4FAB-9B25-728511A77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" y="838200"/>
            <a:ext cx="8815387" cy="16493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908DD-FFF7-4CD8-843C-1B29A8311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" y="2578819"/>
            <a:ext cx="8815387" cy="1700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D083A-8993-4C2E-B1F2-B399E1F61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" y="4564752"/>
            <a:ext cx="8815387" cy="17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90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</p:spPr>
        <p:txBody>
          <a:bodyPr>
            <a:normAutofit/>
          </a:bodyPr>
          <a:lstStyle/>
          <a:p>
            <a:r>
              <a:rPr lang="en-US">
                <a:latin typeface="Tw Cen MT Condensed"/>
              </a:rPr>
              <a:t>New Validation rules – cont'd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" y="838200"/>
            <a:ext cx="8955464" cy="54306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TW Cen MT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C8F49-DEBE-4798-8723-6FCCE44F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838200"/>
            <a:ext cx="8936610" cy="1878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9955B-639B-49AA-90E0-1AC9FF6D5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" y="2790300"/>
            <a:ext cx="8898902" cy="1526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C38E64-BFEB-42F6-A2F0-6504F384B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" y="4489007"/>
            <a:ext cx="8898902" cy="15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 Cen MT Condensed"/>
              </a:rPr>
              <a:t>New Validation rules – cont'd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7" y="838200"/>
            <a:ext cx="8870623" cy="55181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TW Cen MT"/>
              <a:cs typeface="Calibri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A9B7C-0677-4206-BADD-305AE5CE3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" y="1169696"/>
            <a:ext cx="8898907" cy="1828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5AEE6-1D3F-4E3B-8040-8B67F9006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6" y="3597278"/>
            <a:ext cx="8898907" cy="18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 Cen MT Condensed"/>
              </a:rPr>
              <a:t>Existing Validation rules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+mn-lt"/>
                <a:cs typeface="Calibri"/>
              </a:rPr>
              <a:t>This collection will leverage existing validations as well. Examples:</a:t>
            </a:r>
          </a:p>
          <a:p>
            <a:endParaRPr lang="en-US" dirty="0"/>
          </a:p>
          <a:p>
            <a:pPr marL="800100" lvl="1" indent="-342900"/>
            <a:r>
              <a:rPr lang="en-US" b="1" dirty="0">
                <a:latin typeface="+mn-lt"/>
                <a:cs typeface="Calibri"/>
              </a:rPr>
              <a:t>10010-000A:</a:t>
            </a:r>
            <a:r>
              <a:rPr lang="en-US" dirty="0">
                <a:latin typeface="+mn-lt"/>
                <a:cs typeface="Calibri"/>
              </a:rPr>
              <a:t> DISTRICT-ID must be unique for each Local Education Agency.</a:t>
            </a:r>
          </a:p>
          <a:p>
            <a:pPr marL="800100" lvl="1" indent="-342900"/>
            <a:endParaRPr lang="en-US" dirty="0">
              <a:latin typeface="+mn-lt"/>
              <a:cs typeface="Calibri"/>
            </a:endParaRPr>
          </a:p>
          <a:p>
            <a:pPr marL="800100" lvl="1" indent="-342900"/>
            <a:r>
              <a:rPr lang="en-US" b="1" dirty="0">
                <a:latin typeface="+mn-lt"/>
                <a:cs typeface="Calibri"/>
              </a:rPr>
              <a:t>40100-000A: </a:t>
            </a:r>
            <a:r>
              <a:rPr lang="en-US" dirty="0">
                <a:latin typeface="+mn-lt"/>
                <a:cs typeface="Calibri"/>
              </a:rPr>
              <a:t>The combination of the following fields</a:t>
            </a:r>
            <a:r>
              <a:rPr lang="en-US" b="1" dirty="0">
                <a:latin typeface="+mn-lt"/>
                <a:cs typeface="Calibri"/>
              </a:rPr>
              <a:t> </a:t>
            </a:r>
            <a:r>
              <a:rPr lang="en-US" dirty="0">
                <a:latin typeface="+mn-lt"/>
                <a:cs typeface="Calibri"/>
              </a:rPr>
              <a:t>must be unique for each student: DISTRICT-ID and TX-UNIQUE-STUDENT-ID.</a:t>
            </a:r>
          </a:p>
          <a:p>
            <a:pPr marL="800100" lvl="1" indent="-342900"/>
            <a:endParaRPr lang="en-US" dirty="0">
              <a:latin typeface="+mn-lt"/>
              <a:cs typeface="Calibri"/>
            </a:endParaRPr>
          </a:p>
          <a:p>
            <a:pPr marL="800100" lvl="1" indent="-342900"/>
            <a:r>
              <a:rPr lang="en-US" b="1" dirty="0">
                <a:latin typeface="+mn-lt"/>
                <a:cs typeface="Calibri"/>
              </a:rPr>
              <a:t>40100-0017</a:t>
            </a:r>
            <a:r>
              <a:rPr lang="en-US" b="1" i="1" dirty="0">
                <a:latin typeface="+mn-lt"/>
                <a:cs typeface="Calibri"/>
              </a:rPr>
              <a:t>: </a:t>
            </a:r>
            <a:r>
              <a:rPr lang="en-US" i="1" dirty="0">
                <a:latin typeface="+mn-lt"/>
                <a:cs typeface="Calibri"/>
              </a:rPr>
              <a:t>DATE-OF-BIRTH must be a valid date.</a:t>
            </a:r>
          </a:p>
          <a:p>
            <a:pPr marL="800100" lvl="1" indent="-342900"/>
            <a:endParaRPr lang="en-US" i="1" dirty="0">
              <a:cs typeface="Calibri"/>
            </a:endParaRPr>
          </a:p>
          <a:p>
            <a:pPr marL="800100" lvl="1" indent="-342900"/>
            <a:r>
              <a:rPr lang="en-US" b="1" dirty="0">
                <a:latin typeface="Tw Cen MT"/>
                <a:cs typeface="Calibri"/>
              </a:rPr>
              <a:t>41163-000D: </a:t>
            </a:r>
            <a:r>
              <a:rPr lang="en-US" dirty="0">
                <a:latin typeface="Tw Cen MT"/>
                <a:cs typeface="Calibri"/>
              </a:rPr>
              <a:t>The combination of the following fields</a:t>
            </a:r>
            <a:r>
              <a:rPr lang="en-US" b="1" dirty="0">
                <a:latin typeface="Tw Cen MT"/>
                <a:cs typeface="Calibri"/>
              </a:rPr>
              <a:t> </a:t>
            </a:r>
            <a:r>
              <a:rPr lang="en-US" dirty="0">
                <a:latin typeface="Tw Cen MT"/>
                <a:cs typeface="Calibri"/>
              </a:rPr>
              <a:t>must be unique for each Student Special Education Program Association: DISTRICT-ID and TX-UNIQUE-STUDENT-ID.</a:t>
            </a:r>
            <a:endParaRPr lang="en-US" i="1" dirty="0">
              <a:latin typeface="Tw Cen MT"/>
              <a:cs typeface="Calibri" panose="020F0502020204030204" pitchFamily="34" charset="0"/>
            </a:endParaRPr>
          </a:p>
          <a:p>
            <a:pPr marL="800100" lvl="1" indent="-342900"/>
            <a:endParaRPr lang="en-US" i="1" dirty="0">
              <a:latin typeface="Tw Cen MT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26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+mn-lt"/>
                <a:cs typeface="Calibri" panose="020F0502020204030204" pitchFamily="34" charset="0"/>
              </a:rPr>
              <a:t>Expecting only </a:t>
            </a:r>
            <a:r>
              <a:rPr lang="en-US" b="1" dirty="0">
                <a:latin typeface="+mn-lt"/>
                <a:cs typeface="Calibri" panose="020F0502020204030204" pitchFamily="34" charset="0"/>
              </a:rPr>
              <a:t>one</a:t>
            </a:r>
            <a:r>
              <a:rPr lang="en-US" dirty="0">
                <a:latin typeface="+mn-lt"/>
                <a:cs typeface="Calibri" panose="020F0502020204030204" pitchFamily="34" charset="0"/>
              </a:rPr>
              <a:t> report at both the LEA and ESC levels</a:t>
            </a:r>
          </a:p>
          <a:p>
            <a:endParaRPr lang="en-US" dirty="0">
              <a:latin typeface="+mn-lt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+mn-lt"/>
                <a:cs typeface="Calibri"/>
              </a:rPr>
              <a:t>Report will be similar in structure to “</a:t>
            </a:r>
            <a:r>
              <a:rPr lang="en-US" b="1" dirty="0">
                <a:latin typeface="+mn-lt"/>
                <a:cs typeface="Calibri"/>
              </a:rPr>
              <a:t>roster</a:t>
            </a:r>
            <a:r>
              <a:rPr lang="en-US" dirty="0">
                <a:latin typeface="+mn-lt"/>
                <a:cs typeface="Calibri"/>
              </a:rPr>
              <a:t>” style reports seen in other TSDS data collections.</a:t>
            </a:r>
          </a:p>
          <a:p>
            <a:pPr lvl="1"/>
            <a:endParaRPr lang="en-US" dirty="0">
              <a:latin typeface="+mn-lt"/>
              <a:cs typeface="Calibri"/>
            </a:endParaRPr>
          </a:p>
          <a:p>
            <a:pPr lvl="1"/>
            <a:r>
              <a:rPr lang="en-US" dirty="0">
                <a:latin typeface="+mn-lt"/>
                <a:cs typeface="Calibri"/>
              </a:rPr>
              <a:t>LEAs will use this report to verify all data submitted for the data collection.</a:t>
            </a:r>
          </a:p>
          <a:p>
            <a:pPr lvl="1"/>
            <a:endParaRPr lang="en-US" dirty="0">
              <a:latin typeface="+mn-lt"/>
              <a:cs typeface="Calibri"/>
            </a:endParaRPr>
          </a:p>
          <a:p>
            <a:pPr lvl="1"/>
            <a:r>
              <a:rPr lang="en-US" dirty="0">
                <a:latin typeface="+mn-lt"/>
                <a:cs typeface="Calibri"/>
              </a:rPr>
              <a:t>ESCs will be able to run this report for all of their LEAs to monitor their submissions.</a:t>
            </a:r>
          </a:p>
        </p:txBody>
      </p:sp>
    </p:spTree>
    <p:extLst>
      <p:ext uri="{BB962C8B-B14F-4D97-AF65-F5344CB8AC3E}">
        <p14:creationId xmlns:p14="http://schemas.microsoft.com/office/powerpoint/2010/main" val="2747668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 | </a:t>
            </a:r>
            <a:fld id="{72973CF6-C3DE-4D08-87E3-37EC75F458A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Picture of classroom" title="Picture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560785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>
                <a:solidFill>
                  <a:srgbClr val="008496"/>
                </a:solidFill>
              </a:rPr>
              <a:t>www.texa</a:t>
            </a:r>
            <a:r>
              <a:rPr lang="en-US" sz="3200" b="1" spc="113">
                <a:solidFill>
                  <a:srgbClr val="008496"/>
                </a:solidFill>
              </a:rPr>
              <a:t>s</a:t>
            </a:r>
            <a:r>
              <a:rPr lang="en-US" sz="3200" b="1" spc="75">
                <a:solidFill>
                  <a:srgbClr val="008496"/>
                </a:solidFill>
              </a:rPr>
              <a:t>studen</a:t>
            </a:r>
            <a:r>
              <a:rPr lang="en-US" sz="3200" b="1" spc="225">
                <a:solidFill>
                  <a:srgbClr val="008496"/>
                </a:solidFill>
              </a:rPr>
              <a:t>t</a:t>
            </a:r>
            <a:r>
              <a:rPr lang="en-US" sz="3200" b="1" spc="75">
                <a:solidFill>
                  <a:srgbClr val="008496"/>
                </a:solidFill>
              </a:rPr>
              <a:t>dat</a:t>
            </a:r>
            <a:r>
              <a:rPr lang="en-US" sz="3200" b="1" spc="127">
                <a:solidFill>
                  <a:srgbClr val="008496"/>
                </a:solidFill>
              </a:rPr>
              <a:t>a</a:t>
            </a:r>
            <a:r>
              <a:rPr lang="en-US" sz="3200" b="1" spc="75">
                <a:solidFill>
                  <a:srgbClr val="008496"/>
                </a:solidFill>
              </a:rPr>
              <a:t>system.org</a:t>
            </a:r>
            <a:endParaRPr lang="en-US" sz="3200" spc="7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Department of special education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+mn-lt"/>
                <a:cs typeface="Calibri" panose="020F0502020204030204" pitchFamily="34" charset="0"/>
              </a:rPr>
              <a:t>Department of Special Education</a:t>
            </a:r>
          </a:p>
          <a:p>
            <a:pPr marL="457200" lvl="1" indent="0"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91C4DA-891B-40A2-8006-0762F2A4C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44861"/>
              </p:ext>
            </p:extLst>
          </p:nvPr>
        </p:nvGraphicFramePr>
        <p:xfrm>
          <a:off x="838200" y="2133600"/>
          <a:ext cx="77724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3501802025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1939579659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endParaRPr lang="en-US" sz="2400" b="1"/>
                    </a:p>
                    <a:p>
                      <a:r>
                        <a:rPr lang="en-US" sz="2400" b="1"/>
                        <a:t>Tammy Pearcy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Deputy State Director, Special Education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0479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C6D3B8-629C-4C93-AF8F-AA8EE8E03812}"/>
              </a:ext>
            </a:extLst>
          </p:cNvPr>
          <p:cNvSpPr/>
          <p:nvPr/>
        </p:nvSpPr>
        <p:spPr>
          <a:xfrm>
            <a:off x="838200" y="3227351"/>
            <a:ext cx="21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>
                <a:hlinkClick r:id="rId2"/>
              </a:rPr>
              <a:t>sped@tea.texas.gov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4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>
                <a:latin typeface="+mn-lt"/>
                <a:cs typeface="Calibri" panose="020F0502020204030204" pitchFamily="34" charset="0"/>
              </a:rPr>
              <a:t>Special Education Language Acquisition (SELA) was included in House Bill 548.</a:t>
            </a:r>
          </a:p>
          <a:p>
            <a:pPr marL="0" indent="0">
              <a:buNone/>
            </a:pPr>
            <a:endParaRPr lang="en-US">
              <a:latin typeface="+mn-lt"/>
              <a:cs typeface="Calibri" panose="020F0502020204030204" pitchFamily="34" charset="0"/>
            </a:endParaRPr>
          </a:p>
          <a:p>
            <a:r>
              <a:rPr lang="en-US">
                <a:latin typeface="+mn-lt"/>
                <a:cs typeface="Calibri" panose="020F0502020204030204" pitchFamily="34" charset="0"/>
              </a:rPr>
              <a:t>Requires TEA to ensure that the language acquisition of </a:t>
            </a:r>
            <a:r>
              <a:rPr lang="en-US" b="1">
                <a:latin typeface="+mn-lt"/>
                <a:cs typeface="Calibri" panose="020F0502020204030204" pitchFamily="34" charset="0"/>
              </a:rPr>
              <a:t>children 8 years of age or younger</a:t>
            </a:r>
            <a:r>
              <a:rPr lang="en-US">
                <a:latin typeface="+mn-lt"/>
                <a:cs typeface="Calibri" panose="020F0502020204030204" pitchFamily="34" charset="0"/>
              </a:rPr>
              <a:t> who are </a:t>
            </a:r>
            <a:r>
              <a:rPr lang="en-US" b="1">
                <a:latin typeface="+mn-lt"/>
                <a:cs typeface="Calibri" panose="020F0502020204030204" pitchFamily="34" charset="0"/>
              </a:rPr>
              <a:t>deaf or hard of hearing </a:t>
            </a:r>
            <a:r>
              <a:rPr lang="en-US">
                <a:latin typeface="+mn-lt"/>
                <a:cs typeface="Calibri" panose="020F0502020204030204" pitchFamily="34" charset="0"/>
              </a:rPr>
              <a:t>is regularly assessed using a tool or assessment. </a:t>
            </a:r>
          </a:p>
          <a:p>
            <a:pPr marL="0" indent="0">
              <a:buNone/>
            </a:pPr>
            <a:endParaRPr lang="en-US">
              <a:latin typeface="+mn-lt"/>
              <a:cs typeface="Calibri" panose="020F0502020204030204" pitchFamily="34" charset="0"/>
            </a:endParaRPr>
          </a:p>
          <a:p>
            <a:r>
              <a:rPr lang="en-US">
                <a:latin typeface="+mn-lt"/>
                <a:cs typeface="Calibri" panose="020F0502020204030204" pitchFamily="34" charset="0"/>
              </a:rPr>
              <a:t>For </a:t>
            </a:r>
            <a:r>
              <a:rPr lang="en-US" b="1">
                <a:latin typeface="+mn-lt"/>
                <a:cs typeface="Calibri" panose="020F0502020204030204" pitchFamily="34" charset="0"/>
              </a:rPr>
              <a:t>eligible students</a:t>
            </a:r>
            <a:r>
              <a:rPr lang="en-US">
                <a:latin typeface="+mn-lt"/>
                <a:cs typeface="Calibri" panose="020F0502020204030204" pitchFamily="34" charset="0"/>
              </a:rPr>
              <a:t>, the following will be collected:</a:t>
            </a:r>
          </a:p>
          <a:p>
            <a:pPr lvl="1"/>
            <a:r>
              <a:rPr lang="en-US">
                <a:latin typeface="+mn-lt"/>
                <a:cs typeface="Calibri" panose="020F0502020204030204" pitchFamily="34" charset="0"/>
              </a:rPr>
              <a:t>Student demographic information</a:t>
            </a:r>
          </a:p>
          <a:p>
            <a:pPr lvl="1"/>
            <a:r>
              <a:rPr lang="en-US">
                <a:latin typeface="+mn-lt"/>
                <a:cs typeface="Calibri" panose="020F0502020204030204" pitchFamily="34" charset="0"/>
              </a:rPr>
              <a:t>Type of disability</a:t>
            </a:r>
          </a:p>
          <a:p>
            <a:pPr lvl="1"/>
            <a:r>
              <a:rPr lang="en-US">
                <a:latin typeface="+mn-lt"/>
                <a:cs typeface="Calibri" panose="020F0502020204030204" pitchFamily="34" charset="0"/>
              </a:rPr>
              <a:t>Type of language acquisition services provided</a:t>
            </a:r>
          </a:p>
          <a:p>
            <a:pPr lvl="1"/>
            <a:r>
              <a:rPr lang="en-US">
                <a:latin typeface="+mn-lt"/>
                <a:cs typeface="Calibri" panose="020F0502020204030204" pitchFamily="34" charset="0"/>
              </a:rPr>
              <a:t>Time spent receiving services</a:t>
            </a:r>
          </a:p>
          <a:p>
            <a:pPr lvl="1"/>
            <a:r>
              <a:rPr lang="en-US">
                <a:latin typeface="+mn-lt"/>
                <a:cs typeface="Calibri" panose="020F0502020204030204" pitchFamily="34" charset="0"/>
              </a:rPr>
              <a:t>Type of hearing amplification device used</a:t>
            </a:r>
          </a:p>
          <a:p>
            <a:pPr lvl="1"/>
            <a:r>
              <a:rPr lang="en-US">
                <a:latin typeface="+mn-lt"/>
                <a:cs typeface="Calibri" panose="020F0502020204030204" pitchFamily="34" charset="0"/>
              </a:rPr>
              <a:t>Time spent using the device</a:t>
            </a:r>
          </a:p>
          <a:p>
            <a:pPr lvl="1"/>
            <a:r>
              <a:rPr lang="en-US">
                <a:latin typeface="+mn-lt"/>
                <a:cs typeface="Calibri" panose="020F0502020204030204" pitchFamily="34" charset="0"/>
              </a:rPr>
              <a:t>Type of assessment used</a:t>
            </a:r>
          </a:p>
          <a:p>
            <a:pPr lvl="1"/>
            <a:r>
              <a:rPr lang="en-US">
                <a:latin typeface="+mn-lt"/>
                <a:cs typeface="Calibri"/>
              </a:rPr>
              <a:t>Results of assessment</a:t>
            </a:r>
            <a:endParaRPr lang="en-US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>
              <a:latin typeface="+mn-lt"/>
              <a:cs typeface="Calibri" panose="020F0502020204030204" pitchFamily="34" charset="0"/>
            </a:endParaRPr>
          </a:p>
          <a:p>
            <a:r>
              <a:rPr lang="en-US">
                <a:latin typeface="+mn-lt"/>
                <a:cs typeface="Calibri" panose="020F0502020204030204" pitchFamily="34" charset="0"/>
              </a:rPr>
              <a:t>This data collection will be added to the Core application.</a:t>
            </a:r>
          </a:p>
          <a:p>
            <a:pPr lvl="1"/>
            <a:r>
              <a:rPr lang="en-US">
                <a:latin typeface="+mn-lt"/>
                <a:cs typeface="Calibri" panose="020F0502020204030204" pitchFamily="34" charset="0"/>
              </a:rPr>
              <a:t>It is brand new for LEAs. There is </a:t>
            </a:r>
            <a:r>
              <a:rPr lang="en-US" b="1">
                <a:latin typeface="+mn-lt"/>
                <a:cs typeface="Calibri" panose="020F0502020204030204" pitchFamily="34" charset="0"/>
              </a:rPr>
              <a:t>no legacy system or current collection</a:t>
            </a:r>
            <a:r>
              <a:rPr lang="en-US">
                <a:latin typeface="+mn-lt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1140327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/>
              <a:t>timeline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10909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/>
              <a:t>Background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7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01365"/>
            <a:ext cx="8191500" cy="4954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C7286B-F906-43E1-87A7-426BDB0FE2FE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397000"/>
          <a:ext cx="8191500" cy="37084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24475">
                  <a:extLst>
                    <a:ext uri="{9D8B030D-6E8A-4147-A177-3AD203B41FA5}">
                      <a16:colId xmlns:a16="http://schemas.microsoft.com/office/drawing/2014/main" val="2173082847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685607405"/>
                    </a:ext>
                  </a:extLst>
                </a:gridCol>
              </a:tblGrid>
              <a:tr h="618067">
                <a:tc gridSpan="2">
                  <a:txBody>
                    <a:bodyPr/>
                    <a:lstStyle/>
                    <a:p>
                      <a:r>
                        <a:rPr lang="en-US" sz="2400"/>
                        <a:t>Special Education Language Acquisition (SELA) Collection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838274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r>
                        <a:rPr lang="en-US" sz="2400"/>
                        <a:t>TSDS ready to load data to eDM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August 3,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17213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r>
                        <a:rPr lang="en-US" sz="2400"/>
                        <a:t>SELA ready for users to promote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September 14,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051926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r>
                        <a:rPr lang="en-US" sz="2400"/>
                        <a:t>SELA ready for users to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May 17,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06968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r>
                        <a:rPr lang="en-US" sz="2400"/>
                        <a:t>SELA submission due date for LEAs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June 24,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727890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r>
                        <a:rPr lang="en-US" sz="2400"/>
                        <a:t>SELA data available to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July 8,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9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57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1664116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/>
              <a:t>Teal roles and privileges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10909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/>
              <a:t>Background</a:t>
            </a:r>
            <a:endParaRPr lang="en-US" sz="26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Teal roles and privileges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latin typeface="+mn-lt"/>
                <a:cs typeface="Calibri"/>
              </a:rPr>
              <a:t>SELA will utilize the following </a:t>
            </a:r>
            <a:r>
              <a:rPr lang="en-US" b="1">
                <a:latin typeface="+mn-lt"/>
                <a:cs typeface="Calibri"/>
              </a:rPr>
              <a:t>existing</a:t>
            </a:r>
            <a:r>
              <a:rPr lang="en-US">
                <a:latin typeface="+mn-lt"/>
                <a:cs typeface="Calibri"/>
              </a:rPr>
              <a:t> TEAL roles:</a:t>
            </a:r>
          </a:p>
          <a:p>
            <a:pPr lvl="1"/>
            <a:r>
              <a:rPr lang="en-US">
                <a:latin typeface="+mn-lt"/>
                <a:cs typeface="Calibri"/>
              </a:rPr>
              <a:t>Core ESC Data Viewer</a:t>
            </a:r>
          </a:p>
          <a:p>
            <a:pPr lvl="1"/>
            <a:r>
              <a:rPr lang="en-US">
                <a:latin typeface="+mn-lt"/>
                <a:cs typeface="Calibri"/>
              </a:rPr>
              <a:t>Core LEA Data Approver</a:t>
            </a:r>
          </a:p>
          <a:p>
            <a:pPr lvl="1"/>
            <a:r>
              <a:rPr lang="en-US">
                <a:latin typeface="+mn-lt"/>
                <a:cs typeface="Calibri"/>
              </a:rPr>
              <a:t>Core LEA Data Completer</a:t>
            </a:r>
          </a:p>
          <a:p>
            <a:pPr lvl="1"/>
            <a:r>
              <a:rPr lang="en-US">
                <a:latin typeface="+mn-lt"/>
                <a:cs typeface="Calibri"/>
              </a:rPr>
              <a:t>Core LEA Data Promoter</a:t>
            </a:r>
          </a:p>
          <a:p>
            <a:pPr lvl="1"/>
            <a:r>
              <a:rPr lang="en-US">
                <a:latin typeface="+mn-lt"/>
                <a:cs typeface="Calibri"/>
              </a:rPr>
              <a:t>Core LEA Data Viewer</a:t>
            </a:r>
          </a:p>
          <a:p>
            <a:pPr lvl="1"/>
            <a:endParaRPr lang="en-US">
              <a:latin typeface="+mn-lt"/>
              <a:cs typeface="Calibri" panose="020F0502020204030204" pitchFamily="34" charset="0"/>
            </a:endParaRPr>
          </a:p>
          <a:p>
            <a:r>
              <a:rPr lang="en-US">
                <a:latin typeface="+mn-lt"/>
                <a:cs typeface="Calibri"/>
              </a:rPr>
              <a:t>A new </a:t>
            </a:r>
            <a:r>
              <a:rPr lang="en-US" b="1">
                <a:latin typeface="+mn-lt"/>
                <a:cs typeface="Calibri"/>
              </a:rPr>
              <a:t>privilege</a:t>
            </a:r>
            <a:r>
              <a:rPr lang="en-US">
                <a:latin typeface="+mn-lt"/>
                <a:cs typeface="Calibri"/>
              </a:rPr>
              <a:t>, ‘SELA Access’, will be added to each of these roles.</a:t>
            </a:r>
          </a:p>
          <a:p>
            <a:pPr marL="457200" lvl="1" indent="0">
              <a:buNone/>
            </a:pPr>
            <a:endParaRPr lang="en-US">
              <a:latin typeface="+mn-lt"/>
              <a:cs typeface="Calibri" panose="020F0502020204030204" pitchFamily="34" charset="0"/>
            </a:endParaRPr>
          </a:p>
          <a:p>
            <a:r>
              <a:rPr lang="en-US">
                <a:latin typeface="+mn-lt"/>
                <a:cs typeface="Calibri"/>
              </a:rPr>
              <a:t>Stay tuned to the upcoming FCN Webinars, Newsletters, and Training for more information regarding the TEAL Roles and Privileges.</a:t>
            </a:r>
          </a:p>
        </p:txBody>
      </p:sp>
    </p:spTree>
    <p:extLst>
      <p:ext uri="{BB962C8B-B14F-4D97-AF65-F5344CB8AC3E}">
        <p14:creationId xmlns:p14="http://schemas.microsoft.com/office/powerpoint/2010/main" val="139133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2223411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/>
              <a:t>Data collection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10909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/>
              <a:t>Background</a:t>
            </a:r>
            <a:endParaRPr lang="en-US" sz="26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84382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haredWithUsers xmlns="80e764af-c3d1-4a99-9cc7-3e7b95ffbb23">
      <UserInfo>
        <DisplayName>Ollervidez, Leticia</DisplayName>
        <AccountId>21</AccountId>
        <AccountType/>
      </UserInfo>
      <UserInfo>
        <DisplayName>Sharp, Stephanie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54A2239A664D43B5160F5C36E82278" ma:contentTypeVersion="12" ma:contentTypeDescription="Create a new document." ma:contentTypeScope="" ma:versionID="2f28bb903ae9fd104f362b290c6f7123">
  <xsd:schema xmlns:xsd="http://www.w3.org/2001/XMLSchema" xmlns:xs="http://www.w3.org/2001/XMLSchema" xmlns:p="http://schemas.microsoft.com/office/2006/metadata/properties" xmlns:ns3="974450b4-c27d-433e-acbb-557b61fa1f94" xmlns:ns4="80e764af-c3d1-4a99-9cc7-3e7b95ffbb23" targetNamespace="http://schemas.microsoft.com/office/2006/metadata/properties" ma:root="true" ma:fieldsID="b70d92a55d36866d52348046603dbd5e" ns3:_="" ns4:_="">
    <xsd:import namespace="974450b4-c27d-433e-acbb-557b61fa1f94"/>
    <xsd:import namespace="80e764af-c3d1-4a99-9cc7-3e7b95ffbb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450b4-c27d-433e-acbb-557b61fa1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764af-c3d1-4a99-9cc7-3e7b95ffbb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B45A69-778E-4D41-A5A4-6C4FF6432815}">
  <ds:schemaRefs>
    <ds:schemaRef ds:uri="http://purl.org/dc/elements/1.1/"/>
    <ds:schemaRef ds:uri="80e764af-c3d1-4a99-9cc7-3e7b95ffbb23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974450b4-c27d-433e-acbb-557b61fa1f9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D5DFC6-E7EC-4BC5-A3C7-8894A1077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4450b4-c27d-433e-acbb-557b61fa1f94"/>
    <ds:schemaRef ds:uri="80e764af-c3d1-4a99-9cc7-3e7b95ffbb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1003</Words>
  <Application>Microsoft Office PowerPoint</Application>
  <PresentationFormat>On-screen Show (4:3)</PresentationFormat>
  <Paragraphs>301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Times New Roman</vt:lpstr>
      <vt:lpstr>Tw Cen MT</vt:lpstr>
      <vt:lpstr>Tw Cen MT</vt:lpstr>
      <vt:lpstr>Tw Cen MT Condensed</vt:lpstr>
      <vt:lpstr>Tw Cen MT Condensed Extra Bold</vt:lpstr>
      <vt:lpstr>TSDS Template 2017 - Circles - Dark</vt:lpstr>
      <vt:lpstr>Special education language acquisition</vt:lpstr>
      <vt:lpstr>background</vt:lpstr>
      <vt:lpstr>Department of special education</vt:lpstr>
      <vt:lpstr>background</vt:lpstr>
      <vt:lpstr>timeline</vt:lpstr>
      <vt:lpstr>timeline</vt:lpstr>
      <vt:lpstr>Teal roles and privileges</vt:lpstr>
      <vt:lpstr>Teal roles and privileges</vt:lpstr>
      <vt:lpstr>Data collection</vt:lpstr>
      <vt:lpstr>Data collection - Interchanges</vt:lpstr>
      <vt:lpstr>tsds collection – complex types/elements</vt:lpstr>
      <vt:lpstr>tsds collection – complex types/elements</vt:lpstr>
      <vt:lpstr>NEW CODE TABLES</vt:lpstr>
      <vt:lpstr>NEW CODE TABLES CONT’D</vt:lpstr>
      <vt:lpstr>NEW CODE TABLES CONT’D</vt:lpstr>
      <vt:lpstr>Core application</vt:lpstr>
      <vt:lpstr>Core application</vt:lpstr>
      <vt:lpstr>PROMOTION LOGIC</vt:lpstr>
      <vt:lpstr>New Validation rules</vt:lpstr>
      <vt:lpstr>New Validation rules</vt:lpstr>
      <vt:lpstr>New Validation rules – cont'd</vt:lpstr>
      <vt:lpstr>New Validation rules – cont'd</vt:lpstr>
      <vt:lpstr>New Validation rules – cont'd</vt:lpstr>
      <vt:lpstr>Existing Validation rules</vt:lpstr>
      <vt:lpstr>reports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Spring - ESC Vendor Training - Special Education Language Acquisition Collection</dc:title>
  <dc:creator>jcaven</dc:creator>
  <cp:lastModifiedBy>Sharp, Stephanie</cp:lastModifiedBy>
  <cp:revision>6</cp:revision>
  <cp:lastPrinted>2018-02-01T22:53:24Z</cp:lastPrinted>
  <dcterms:created xsi:type="dcterms:W3CDTF">2009-09-01T20:11:00Z</dcterms:created>
  <dcterms:modified xsi:type="dcterms:W3CDTF">2020-03-30T16:42:36Z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0x0101007B54A2239A664D43B5160F5C36E82278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