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 id="2147483863" r:id="rId5"/>
    <p:sldMasterId id="2147483878" r:id="rId6"/>
    <p:sldMasterId id="2147483848" r:id="rId7"/>
    <p:sldMasterId id="2147483893" r:id="rId8"/>
  </p:sldMasterIdLst>
  <p:notesMasterIdLst>
    <p:notesMasterId r:id="rId30"/>
  </p:notesMasterIdLst>
  <p:handoutMasterIdLst>
    <p:handoutMasterId r:id="rId31"/>
  </p:handoutMasterIdLst>
  <p:sldIdLst>
    <p:sldId id="715" r:id="rId9"/>
    <p:sldId id="746" r:id="rId10"/>
    <p:sldId id="758" r:id="rId11"/>
    <p:sldId id="705" r:id="rId12"/>
    <p:sldId id="742" r:id="rId13"/>
    <p:sldId id="753" r:id="rId14"/>
    <p:sldId id="759" r:id="rId15"/>
    <p:sldId id="704" r:id="rId16"/>
    <p:sldId id="716" r:id="rId17"/>
    <p:sldId id="717" r:id="rId18"/>
    <p:sldId id="750" r:id="rId19"/>
    <p:sldId id="760" r:id="rId20"/>
    <p:sldId id="707" r:id="rId21"/>
    <p:sldId id="719" r:id="rId22"/>
    <p:sldId id="720" r:id="rId23"/>
    <p:sldId id="721" r:id="rId24"/>
    <p:sldId id="734" r:id="rId25"/>
    <p:sldId id="738" r:id="rId26"/>
    <p:sldId id="739" r:id="rId27"/>
    <p:sldId id="740" r:id="rId28"/>
    <p:sldId id="718" r:id="rId29"/>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Williams, Rhonda" initials="WR" lastIdx="15" clrIdx="3">
    <p:extLst>
      <p:ext uri="{19B8F6BF-5375-455C-9EA6-DF929625EA0E}">
        <p15:presenceInfo xmlns:p15="http://schemas.microsoft.com/office/powerpoint/2012/main" userId="S::Rhonda.Williams@tea.texas.gov::f63d2dd0-120b-4ce1-9995-e805259acae3" providerId="AD"/>
      </p:ext>
    </p:extLst>
  </p:cmAuthor>
  <p:cmAuthor id="4" name="Scott, Mary" initials="SM" lastIdx="3" clrIdx="4">
    <p:extLst>
      <p:ext uri="{19B8F6BF-5375-455C-9EA6-DF929625EA0E}">
        <p15:presenceInfo xmlns:p15="http://schemas.microsoft.com/office/powerpoint/2012/main" userId="S::Mary.Scott@tea.texas.gov::4ef0f7d8-5740-4003-9cd0-fc8da3765d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486E"/>
    <a:srgbClr val="006299"/>
    <a:srgbClr val="FFCC66"/>
    <a:srgbClr val="FFCC99"/>
    <a:srgbClr val="FFFF99"/>
    <a:srgbClr val="47EB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9" autoAdjust="0"/>
    <p:restoredTop sz="95118" autoAdjust="0"/>
  </p:normalViewPr>
  <p:slideViewPr>
    <p:cSldViewPr>
      <p:cViewPr varScale="1">
        <p:scale>
          <a:sx n="82" d="100"/>
          <a:sy n="82" d="100"/>
        </p:scale>
        <p:origin x="170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1" d="100"/>
          <a:sy n="81" d="100"/>
        </p:scale>
        <p:origin x="3660" y="108"/>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3/25/2020</a:t>
            </a:fld>
            <a:endParaRPr lang="en-US" dirty="0"/>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3/25/2020</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A20616-7B71-4702-A286-C5FF8E60A4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636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16</a:t>
            </a:fld>
            <a:endParaRPr lang="en-US" dirty="0"/>
          </a:p>
        </p:txBody>
      </p:sp>
    </p:spTree>
    <p:extLst>
      <p:ext uri="{BB962C8B-B14F-4D97-AF65-F5344CB8AC3E}">
        <p14:creationId xmlns:p14="http://schemas.microsoft.com/office/powerpoint/2010/main" val="165370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7727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833641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3/25/2020</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584731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69889782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2416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2684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3/25/2020</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63133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A14B0EAA-2F6C-4C9B-B5DC-C308C52A76A5}"/>
              </a:ext>
            </a:extLst>
          </p:cNvPr>
          <p:cNvSpPr/>
          <p:nvPr userDrawn="1"/>
        </p:nvSpPr>
        <p:spPr>
          <a:xfrm>
            <a:off x="2286000" y="-41693"/>
            <a:ext cx="4572000" cy="6941387"/>
          </a:xfrm>
          <a:prstGeom prst="rect">
            <a:avLst/>
          </a:prstGeom>
        </p:spPr>
        <p:txBody>
          <a:bodyPr>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71616"/>
                </a:solidFill>
                <a:effectLst/>
                <a:uLnTx/>
                <a:uFillTx/>
                <a:latin typeface="Tw Cen MT" panose="020B0602020104020603" pitchFamily="34" charset="0"/>
                <a:ea typeface="+mn-ea"/>
                <a:cs typeface="+mn-cs"/>
              </a:rPr>
              <a:t>Code Table C164 – Disciplinary-Action-Code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71616"/>
                </a:solidFill>
                <a:effectLst/>
                <a:uLnTx/>
                <a:uFillTx/>
                <a:latin typeface="Tw Cen MT" panose="020B0602020104020603" pitchFamily="34" charset="0"/>
                <a:ea typeface="+mn-ea"/>
                <a:cs typeface="+mn-cs"/>
              </a:rPr>
              <a:t>	</a:t>
            </a:r>
            <a:r>
              <a:rPr kumimoji="0" lang="en-US" sz="2800" b="0" i="0" u="none" strike="noStrike" kern="1200" cap="none" spc="0" normalizeH="0" baseline="0" noProof="0" dirty="0">
                <a:ln>
                  <a:noFill/>
                </a:ln>
                <a:solidFill>
                  <a:srgbClr val="171616"/>
                </a:solidFill>
                <a:effectLst/>
                <a:uLnTx/>
                <a:uFillTx/>
                <a:latin typeface="Tw Cen MT" panose="020B0602020104020603" pitchFamily="34" charset="0"/>
                <a:ea typeface="+mn-ea"/>
                <a:cs typeface="+mn-cs"/>
              </a:rPr>
              <a:t>Code Table C164 has been updated by 	removing unnecessary statute references to 	eliminate inaccurate and misinterpreted 	constraints on action code use and decrease the 	likelihood of future modifications. Other minor 	edits were made to ensure accuracy, 	consistency and clarity.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71616"/>
                </a:solidFill>
                <a:effectLst/>
                <a:uLnTx/>
                <a:uFillTx/>
                <a:latin typeface="Tw Cen MT" panose="020B0602020104020603" pitchFamily="34" charset="0"/>
                <a:ea typeface="+mn-ea"/>
                <a:cs typeface="+mn-cs"/>
              </a:rPr>
              <a:t>	There are no reports or data validation rule 	impacts from the updates. </a:t>
            </a:r>
          </a:p>
        </p:txBody>
      </p:sp>
    </p:spTree>
    <p:extLst>
      <p:ext uri="{BB962C8B-B14F-4D97-AF65-F5344CB8AC3E}">
        <p14:creationId xmlns:p14="http://schemas.microsoft.com/office/powerpoint/2010/main" val="840821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2980614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894422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776855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3386057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287421745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344069310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237538303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421698903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C7095D-9982-4D29-A6F1-CCB0D5BEEA40}" type="datetime1">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3/25/2020</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Tree>
    <p:extLst>
      <p:ext uri="{BB962C8B-B14F-4D97-AF65-F5344CB8AC3E}">
        <p14:creationId xmlns:p14="http://schemas.microsoft.com/office/powerpoint/2010/main" val="4266660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201293695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375649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56277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99868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7" name="Rectangle 6">
            <a:extLst>
              <a:ext uri="{FF2B5EF4-FFF2-40B4-BE49-F238E27FC236}">
                <a16:creationId xmlns:a16="http://schemas.microsoft.com/office/drawing/2014/main" id="{A14B0EAA-2F6C-4C9B-B5DC-C308C52A76A5}"/>
              </a:ext>
            </a:extLst>
          </p:cNvPr>
          <p:cNvSpPr/>
          <p:nvPr userDrawn="1"/>
        </p:nvSpPr>
        <p:spPr>
          <a:xfrm>
            <a:off x="2286000" y="-41693"/>
            <a:ext cx="4572000" cy="6941387"/>
          </a:xfrm>
          <a:prstGeom prst="rect">
            <a:avLst/>
          </a:prstGeom>
        </p:spPr>
        <p:txBody>
          <a:bodyPr>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71616"/>
                </a:solidFill>
                <a:effectLst/>
                <a:uLnTx/>
                <a:uFillTx/>
                <a:latin typeface="Tw Cen MT" panose="020B0602020104020603" pitchFamily="34" charset="0"/>
                <a:ea typeface="+mn-ea"/>
                <a:cs typeface="+mn-cs"/>
              </a:rPr>
              <a:t>Code Table C164 – Disciplinary-Action-Code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71616"/>
                </a:solidFill>
                <a:effectLst/>
                <a:uLnTx/>
                <a:uFillTx/>
                <a:latin typeface="Tw Cen MT" panose="020B0602020104020603" pitchFamily="34" charset="0"/>
                <a:ea typeface="+mn-ea"/>
                <a:cs typeface="+mn-cs"/>
              </a:rPr>
              <a:t>	</a:t>
            </a:r>
            <a:r>
              <a:rPr kumimoji="0" lang="en-US" sz="2800" b="0" i="0" u="none" strike="noStrike" kern="1200" cap="none" spc="0" normalizeH="0" baseline="0" noProof="0" dirty="0">
                <a:ln>
                  <a:noFill/>
                </a:ln>
                <a:solidFill>
                  <a:srgbClr val="171616"/>
                </a:solidFill>
                <a:effectLst/>
                <a:uLnTx/>
                <a:uFillTx/>
                <a:latin typeface="Tw Cen MT" panose="020B0602020104020603" pitchFamily="34" charset="0"/>
                <a:ea typeface="+mn-ea"/>
                <a:cs typeface="+mn-cs"/>
              </a:rPr>
              <a:t>Code Table C164 has been updated by 	removing unnecessary statute references to 	eliminate inaccurate and misinterpreted 	constraints on action code use and decrease the 	likelihood of future modifications. Other minor 	edits were made to ensure accuracy, 	consistency and clarity.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71616"/>
                </a:solidFill>
                <a:effectLst/>
                <a:uLnTx/>
                <a:uFillTx/>
                <a:latin typeface="Tw Cen MT" panose="020B0602020104020603" pitchFamily="34" charset="0"/>
                <a:ea typeface="+mn-ea"/>
                <a:cs typeface="+mn-cs"/>
              </a:rPr>
              <a:t>	There are no reports or data validation rule 	impacts from the updates. </a:t>
            </a:r>
          </a:p>
        </p:txBody>
      </p:sp>
    </p:spTree>
    <p:extLst>
      <p:ext uri="{BB962C8B-B14F-4D97-AF65-F5344CB8AC3E}">
        <p14:creationId xmlns:p14="http://schemas.microsoft.com/office/powerpoint/2010/main" val="1630219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5809449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3899255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921147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00287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366028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Tw Cen MT Condensed" panose="020B0606020104020203" pitchFamily="34" charset="0"/>
              <a:ea typeface="+mn-ea"/>
              <a:cs typeface="+mn-cs"/>
            </a:endParaRPr>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F0F5"/>
              </a:solidFill>
              <a:effectLst/>
              <a:uLnTx/>
              <a:uFillTx/>
              <a:latin typeface="Tw Cen MT"/>
              <a:ea typeface="+mn-ea"/>
              <a:cs typeface="+mn-cs"/>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CCF0F5"/>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CCF0F5"/>
              </a:solidFill>
              <a:effectLst/>
              <a:uLnTx/>
              <a:uFillTx/>
              <a:latin typeface="Tw Cen MT Condensed" panose="020B0606020104020203" pitchFamily="34" charset="0"/>
              <a:ea typeface="+mn-ea"/>
              <a:cs typeface="+mn-cs"/>
            </a:endParaRPr>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359721236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3" name="Slide Number Placeholder 12"/>
          <p:cNvSpPr>
            <a:spLocks noGrp="1"/>
          </p:cNvSpPr>
          <p:nvPr>
            <p:ph type="sldNum" sz="quarter" idx="11"/>
          </p:nvPr>
        </p:nvSpPr>
        <p:spPr>
          <a:xfrm>
            <a:off x="8458200" y="533400"/>
            <a:ext cx="533400" cy="24447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10776581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Extra Bold" panose="020B08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71616">
                  <a:tint val="75000"/>
                </a:srgbClr>
              </a:solidFill>
              <a:effectLst/>
              <a:uLnTx/>
              <a:uFillTx/>
              <a:latin typeface="Tw Cen MT Condensed Extra Bold" panose="020B0803020202020204" pitchFamily="34" charset="0"/>
              <a:ea typeface="+mn-ea"/>
              <a:cs typeface="+mn-cs"/>
            </a:endParaRPr>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138312671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54006645"/>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3/25/2020</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9765733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690794285"/>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22912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381308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3791864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443910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33852481"/>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362359468"/>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9652100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3429818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3972808385"/>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403705122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38089060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hasCustomPrompt="1"/>
          </p:nvPr>
        </p:nvSpPr>
        <p:spPr>
          <a:xfrm>
            <a:off x="342900" y="4960141"/>
            <a:ext cx="5265963" cy="1116337"/>
          </a:xfrm>
        </p:spPr>
        <p:txBody>
          <a:bodyPr anchor="ctr">
            <a:noAutofit/>
          </a:bodyPr>
          <a:lstStyle>
            <a:lvl1pPr algn="ctr">
              <a:defRPr sz="4000" b="1" cap="all" spc="200" baseline="0">
                <a:solidFill>
                  <a:srgbClr val="00486E"/>
                </a:solidFill>
                <a:latin typeface="Tw Cen MT Condensed" panose="020B0606020104020203" pitchFamily="34" charset="0"/>
              </a:defRPr>
            </a:lvl1pPr>
          </a:lstStyle>
          <a:p>
            <a:r>
              <a:rPr lang="en-US" dirty="0"/>
              <a:t>Guide to student discipline - Chapter 37</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hasCustomPrompt="1"/>
          </p:nvPr>
        </p:nvSpPr>
        <p:spPr>
          <a:xfrm>
            <a:off x="6457950" y="4960141"/>
            <a:ext cx="2400300" cy="1112442"/>
          </a:xfrm>
        </p:spPr>
        <p:txBody>
          <a:bodyPr anchor="ctr">
            <a:normAutofit/>
          </a:bodyPr>
          <a:lstStyle>
            <a:lvl1pPr marL="0" indent="0" algn="ctr">
              <a:buNone/>
              <a:defRPr sz="2400" b="1">
                <a:solidFill>
                  <a:srgbClr val="C00000"/>
                </a:solidFill>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Mary Scott</a:t>
            </a:r>
          </a:p>
          <a:p>
            <a:r>
              <a:rPr lang="en-US" dirty="0"/>
              <a:t>Texas Education Agency</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ctr">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&gt;03/26/2019</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7376891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hasCustomPrompt="1"/>
          </p:nvPr>
        </p:nvSpPr>
        <p:spPr>
          <a:xfrm>
            <a:off x="457200" y="128647"/>
            <a:ext cx="7318757" cy="636657"/>
          </a:xfrm>
        </p:spPr>
        <p:txBody>
          <a:bodyPr>
            <a:normAutofit/>
          </a:bodyPr>
          <a:lstStyle>
            <a:lvl1pPr>
              <a:defRPr sz="3600"/>
            </a:lvl1pPr>
          </a:lstStyle>
          <a:p>
            <a:r>
              <a:rPr lang="en-US" dirty="0"/>
              <a:t>Guide to Student Discipline – Chapter 37</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hasCustomPrompt="1"/>
          </p:nvPr>
        </p:nvSpPr>
        <p:spPr/>
        <p:txBody>
          <a:bodyPr/>
          <a:lstStyle>
            <a:lvl1pPr>
              <a:defRPr/>
            </a:lvl1pPr>
            <a:lvl2pPr marL="971550" indent="-514350">
              <a:buAutoNum type="romanUcPeriod"/>
              <a:defRPr b="1"/>
            </a:lvl2pPr>
            <a:lvl3pPr marL="914400" indent="0">
              <a:buNone/>
              <a:defRPr b="0"/>
            </a:lvl3pPr>
            <a:lvl4pPr>
              <a:defRPr/>
            </a:lvl4pPr>
            <a:lvl5pPr>
              <a:defRPr/>
            </a:lvl5pPr>
            <a:lvl6pPr>
              <a:defRPr/>
            </a:lvl6pPr>
          </a:lstStyle>
          <a:p>
            <a:pPr lvl="0"/>
            <a:r>
              <a:rPr lang="en-US" dirty="0"/>
              <a:t>Overview</a:t>
            </a:r>
          </a:p>
          <a:p>
            <a:pPr lvl="0"/>
            <a:endParaRPr lang="en-US" dirty="0"/>
          </a:p>
          <a:p>
            <a:pPr lvl="1"/>
            <a:r>
              <a:rPr lang="en-US" dirty="0"/>
              <a:t>Preface/Introduction – Code of Conduct</a:t>
            </a:r>
          </a:p>
          <a:p>
            <a:pPr lvl="1"/>
            <a:endParaRPr lang="en-US" dirty="0"/>
          </a:p>
          <a:p>
            <a:pPr lvl="1"/>
            <a:r>
              <a:rPr lang="en-US" dirty="0"/>
              <a:t>Discipline Reasons</a:t>
            </a:r>
          </a:p>
          <a:p>
            <a:pPr lvl="3"/>
            <a:r>
              <a:rPr lang="en-US" dirty="0"/>
              <a:t>Mandatory</a:t>
            </a:r>
          </a:p>
          <a:p>
            <a:pPr lvl="3"/>
            <a:r>
              <a:rPr lang="en-US" dirty="0"/>
              <a:t>Discretionary</a:t>
            </a:r>
          </a:p>
          <a:p>
            <a:pPr lvl="3"/>
            <a:endParaRPr lang="en-US" dirty="0"/>
          </a:p>
          <a:p>
            <a:pPr lvl="3"/>
            <a:r>
              <a:rPr lang="en-US" dirty="0"/>
              <a:t>Discipline Actions</a:t>
            </a:r>
          </a:p>
          <a:p>
            <a:pPr lvl="4"/>
            <a:r>
              <a:rPr lang="en-US" dirty="0"/>
              <a:t>In-School Suspensions (ISS)</a:t>
            </a:r>
          </a:p>
          <a:p>
            <a:pPr lvl="4"/>
            <a:r>
              <a:rPr lang="en-US" dirty="0"/>
              <a:t>Out-of-School Suspensions (OSS)</a:t>
            </a:r>
          </a:p>
          <a:p>
            <a:pPr lvl="4"/>
            <a:r>
              <a:rPr lang="en-US" dirty="0"/>
              <a:t>District Alternative Education Program (DAEP)</a:t>
            </a:r>
          </a:p>
          <a:p>
            <a:pPr lvl="4"/>
            <a:r>
              <a:rPr lang="en-US" dirty="0"/>
              <a:t>Expulsion</a:t>
            </a:r>
          </a:p>
          <a:p>
            <a:pPr lvl="5"/>
            <a:r>
              <a:rPr lang="en-US" dirty="0"/>
              <a:t>Without Placement</a:t>
            </a:r>
          </a:p>
          <a:p>
            <a:pPr lvl="4"/>
            <a:endParaRPr lang="en-US" dirty="0"/>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3/25/2020</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0068718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6361796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9291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0297844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058774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8095899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930880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949033777"/>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36940496"/>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8085021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3092564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383488418"/>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421445268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80498593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endParaRPr lang="en-US" b="0" dirty="0"/>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203999"/>
            <a:ext cx="9144000" cy="145057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1"/>
            <a:ext cx="7381623" cy="1042577"/>
          </a:xfrm>
          <a:prstGeom prst="rect">
            <a:avLst/>
          </a:prstGeom>
        </p:spPr>
        <p:txBody>
          <a:bodyPr vert="horz" lIns="91440" tIns="45720" rIns="91440" bIns="45720" rtlCol="0" anchor="ctr">
            <a:normAutofit/>
          </a:bodyPr>
          <a:lstStyle/>
          <a:p>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ctr"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295505262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Tw Cen MT Condensed" panose="020B0606020104020203" pitchFamily="34" charset="0"/>
                <a:ea typeface="+mn-ea"/>
                <a:cs typeface="+mn-cs"/>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411517398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Code Table C164 – Disciplinary-Action-Code </a:t>
            </a:r>
          </a:p>
          <a:p>
            <a:pPr lvl="0"/>
            <a:r>
              <a:rPr lang="en-US" dirty="0"/>
              <a:t>	</a:t>
            </a:r>
            <a:r>
              <a:rPr lang="en-US" b="0" dirty="0"/>
              <a:t>Code Table C164 has been updated by 	removing unnecessary statute references to 	eliminate inaccurate and misinterpreted 	constraints on action code use and decrease the 	likelihood of future modifications. Other minor 	edits were made to ensure accuracy, 	consistency and clarity. </a:t>
            </a:r>
          </a:p>
          <a:p>
            <a:pPr lvl="0"/>
            <a:r>
              <a:rPr lang="en-US" b="0" dirty="0"/>
              <a:t>	There are no reports or data validation rule 	impacts from the updates. </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228600"/>
            <a:ext cx="9144000" cy="145057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1"/>
            <a:ext cx="7381623" cy="1042577"/>
          </a:xfrm>
          <a:prstGeom prst="rect">
            <a:avLst/>
          </a:prstGeom>
        </p:spPr>
        <p:txBody>
          <a:bodyPr vert="horz" lIns="91440" tIns="45720" rIns="91440" bIns="45720" rtlCol="0" anchor="ctr">
            <a:normAutofit/>
          </a:bodyPr>
          <a:lstStyle/>
          <a:p>
            <a:r>
              <a:rPr lang="en-US" dirty="0"/>
              <a:t>2020-2021 Student Discipline Proposals</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279209589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Lst>
  <p:hf hdr="0" ftr="0" dt="0"/>
  <p:txStyles>
    <p:titleStyle>
      <a:lvl1pPr algn="ctr"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endParaRPr lang="en-US" dirty="0"/>
          </a:p>
          <a:p>
            <a:pPr lvl="0"/>
            <a:endParaRPr lang="en-US" dirty="0"/>
          </a:p>
          <a:p>
            <a:pPr lvl="0"/>
            <a:r>
              <a:rPr lang="en-US" dirty="0"/>
              <a:t>Mary Scott</a:t>
            </a:r>
          </a:p>
          <a:p>
            <a:pPr lvl="0"/>
            <a:r>
              <a:rPr lang="en-US" dirty="0"/>
              <a:t>TEA Student Discipline Program and Data Specialist</a:t>
            </a:r>
          </a:p>
          <a:p>
            <a:pPr lvl="0"/>
            <a:endParaRPr lang="en-US" dirty="0"/>
          </a:p>
          <a:p>
            <a:pPr lvl="0"/>
            <a:r>
              <a:rPr lang="en-US" dirty="0"/>
              <a:t>Please send all discipline questions to:</a:t>
            </a:r>
          </a:p>
          <a:p>
            <a:pPr lvl="0"/>
            <a:r>
              <a:rPr lang="en-US" dirty="0"/>
              <a:t> studentdisciplinesupport@tea.texas.gov</a:t>
            </a:r>
          </a:p>
          <a:p>
            <a:pPr lvl="0"/>
            <a:endParaRPr lang="en-US" dirty="0"/>
          </a:p>
          <a:p>
            <a:pPr lvl="0"/>
            <a:r>
              <a:rPr lang="en-US" dirty="0"/>
              <a:t>mary.scott@tea.texas.gov</a:t>
            </a:r>
          </a:p>
          <a:p>
            <a:pPr lvl="0"/>
            <a:r>
              <a:rPr lang="en-US" dirty="0"/>
              <a:t>(512) 463-9128</a:t>
            </a:r>
          </a:p>
          <a:p>
            <a:pPr lvl="0"/>
            <a:endParaRPr lang="en-US" dirty="0"/>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28156"/>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Student Discipline Program</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261828034"/>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Lst>
  <p:hf hdr="0" ftr="0" dt="0"/>
  <p:txStyles>
    <p:titleStyle>
      <a:lvl1pPr algn="ctr"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Tw Cen MT" panose="020B06020201040206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8.xml"/><Relationship Id="rId4" Type="http://schemas.openxmlformats.org/officeDocument/2006/relationships/hyperlink" Target="mailto:StudentDisciplineSupport@tea.texas.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0" y="4960141"/>
            <a:ext cx="6215842" cy="1116337"/>
          </a:xfrm>
        </p:spPr>
        <p:txBody>
          <a:bodyPr>
            <a:noAutofit/>
          </a:bodyPr>
          <a:lstStyle/>
          <a:p>
            <a:r>
              <a:rPr lang="en-US" sz="3600" dirty="0"/>
              <a:t> </a:t>
            </a:r>
            <a:r>
              <a:rPr lang="en-US" dirty="0"/>
              <a:t>Student Discipline Data Reporting Changes</a:t>
            </a:r>
          </a:p>
        </p:txBody>
      </p:sp>
      <p:sp>
        <p:nvSpPr>
          <p:cNvPr id="2" name="Subtitle 1">
            <a:extLst>
              <a:ext uri="{FF2B5EF4-FFF2-40B4-BE49-F238E27FC236}">
                <a16:creationId xmlns:a16="http://schemas.microsoft.com/office/drawing/2014/main" id="{5E1960DA-8A72-4011-8834-6F9970FF01D8}"/>
              </a:ext>
            </a:extLst>
          </p:cNvPr>
          <p:cNvSpPr>
            <a:spLocks noGrp="1"/>
          </p:cNvSpPr>
          <p:nvPr>
            <p:ph type="subTitle" idx="1"/>
          </p:nvPr>
        </p:nvSpPr>
        <p:spPr/>
        <p:txBody>
          <a:bodyPr>
            <a:normAutofit fontScale="77500" lnSpcReduction="20000"/>
          </a:bodyPr>
          <a:lstStyle/>
          <a:p>
            <a:pPr algn="l"/>
            <a:r>
              <a:rPr lang="en-US" sz="2800" dirty="0">
                <a:solidFill>
                  <a:schemeClr val="tx1"/>
                </a:solidFill>
              </a:rPr>
              <a:t>Presented by</a:t>
            </a:r>
          </a:p>
          <a:p>
            <a:pPr algn="l"/>
            <a:r>
              <a:rPr lang="en-US" sz="2800" dirty="0">
                <a:solidFill>
                  <a:schemeClr val="tx1"/>
                </a:solidFill>
              </a:rPr>
              <a:t>Mary Scott</a:t>
            </a:r>
          </a:p>
          <a:p>
            <a:pPr algn="l"/>
            <a:r>
              <a:rPr lang="en-US" sz="2800" dirty="0">
                <a:solidFill>
                  <a:schemeClr val="tx1"/>
                </a:solidFill>
              </a:rPr>
              <a:t>Rhonda Williams</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a:xfrm>
            <a:off x="6457950" y="6091157"/>
            <a:ext cx="2686050" cy="614443"/>
          </a:xfrm>
        </p:spPr>
        <p:txBody>
          <a:bodyPr/>
          <a:lstStyle/>
          <a:p>
            <a:r>
              <a:rPr lang="en-US" dirty="0"/>
              <a:t>March 31, 2020 – April 2, 2020</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dirty="0"/>
              <a:t>2020-2021 School Year</a:t>
            </a:r>
          </a:p>
        </p:txBody>
      </p:sp>
    </p:spTree>
    <p:extLst>
      <p:ext uri="{BB962C8B-B14F-4D97-AF65-F5344CB8AC3E}">
        <p14:creationId xmlns:p14="http://schemas.microsoft.com/office/powerpoint/2010/main" val="2512331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House Bill 446 - Clubs and Knuckles (CONT’D)</a:t>
            </a:r>
            <a:r>
              <a:rPr lang="en-US" sz="3600" dirty="0"/>
              <a:t> </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19200"/>
            <a:ext cx="7886700" cy="5029200"/>
          </a:xfrm>
        </p:spPr>
        <p:txBody>
          <a:bodyPr>
            <a:normAutofit/>
          </a:bodyPr>
          <a:lstStyle/>
          <a:p>
            <a:r>
              <a:rPr lang="en-US" dirty="0"/>
              <a:t>Code Table C165: Reason Code ’14’</a:t>
            </a:r>
          </a:p>
          <a:p>
            <a:pPr marL="461963" lvl="1" indent="-461963"/>
            <a:r>
              <a:rPr lang="en-US" b="0" dirty="0"/>
              <a:t>LEAs should no longer report students found with knuckles with disciplinary reason code 14.</a:t>
            </a:r>
          </a:p>
          <a:p>
            <a:pPr marL="461963" lvl="1" indent="-461963"/>
            <a:r>
              <a:rPr lang="en-US" dirty="0"/>
              <a:t>Based on an LEA’s student code of conduct, students </a:t>
            </a:r>
            <a:r>
              <a:rPr lang="en-US" u="sng" dirty="0"/>
              <a:t>found with</a:t>
            </a:r>
            <a:r>
              <a:rPr lang="en-US" dirty="0"/>
              <a:t> knuckles may be reported using disciplinary reason code ‘21’ (Violation of Student Code of Conduct).</a:t>
            </a:r>
          </a:p>
          <a:p>
            <a:pPr marL="461963" lvl="1" indent="-461963"/>
            <a:r>
              <a:rPr lang="en-US" b="0" dirty="0"/>
              <a:t>Students </a:t>
            </a:r>
            <a:r>
              <a:rPr lang="en-US" b="0" u="sng" dirty="0"/>
              <a:t>using</a:t>
            </a:r>
            <a:r>
              <a:rPr lang="en-US" b="0" dirty="0"/>
              <a:t> knuckles may be reported </a:t>
            </a:r>
            <a:r>
              <a:rPr lang="en-US" dirty="0"/>
              <a:t>with other disciplinary reason codes, such as assault, defined in Appendix E of the 2020-2021 TEDS as applicable.</a:t>
            </a:r>
            <a:endParaRPr lang="en-US" b="0"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959538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C067-AEC8-4CF0-A5EC-FA80D5D91EE8}"/>
              </a:ext>
            </a:extLst>
          </p:cNvPr>
          <p:cNvSpPr>
            <a:spLocks noGrp="1"/>
          </p:cNvSpPr>
          <p:nvPr>
            <p:ph type="title"/>
          </p:nvPr>
        </p:nvSpPr>
        <p:spPr/>
        <p:txBody>
          <a:bodyPr>
            <a:normAutofit fontScale="90000"/>
          </a:bodyPr>
          <a:lstStyle/>
          <a:p>
            <a:r>
              <a:rPr lang="en-US" dirty="0"/>
              <a:t>House Bill 446 - Clubs and Knuckles (CONT’D)</a:t>
            </a:r>
            <a:r>
              <a:rPr lang="en-US" sz="3600" dirty="0"/>
              <a:t> </a:t>
            </a: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99EDD2A1-8901-4F72-A8A4-9A79BAE6BB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52335"/>
            <a:ext cx="9144000" cy="2557665"/>
          </a:xfrm>
        </p:spPr>
      </p:pic>
      <p:sp>
        <p:nvSpPr>
          <p:cNvPr id="4" name="Slide Number Placeholder 3">
            <a:extLst>
              <a:ext uri="{FF2B5EF4-FFF2-40B4-BE49-F238E27FC236}">
                <a16:creationId xmlns:a16="http://schemas.microsoft.com/office/drawing/2014/main" id="{92DF998F-FA36-4DEB-94E3-ACBDF6DB34FD}"/>
              </a:ext>
            </a:extLst>
          </p:cNvPr>
          <p:cNvSpPr>
            <a:spLocks noGrp="1"/>
          </p:cNvSpPr>
          <p:nvPr>
            <p:ph type="sldNum" sz="quarter" idx="12"/>
          </p:nvPr>
        </p:nvSpPr>
        <p:spPr/>
        <p:txBody>
          <a:bodyPr/>
          <a:lstStyle/>
          <a:p>
            <a:fld id="{25037DA4-2335-4A87-8586-64B2BAB08211}" type="slidenum">
              <a:rPr lang="en-US" smtClean="0"/>
              <a:pPr/>
              <a:t>11</a:t>
            </a:fld>
            <a:endParaRPr lang="en-US" dirty="0"/>
          </a:p>
        </p:txBody>
      </p:sp>
    </p:spTree>
    <p:extLst>
      <p:ext uri="{BB962C8B-B14F-4D97-AF65-F5344CB8AC3E}">
        <p14:creationId xmlns:p14="http://schemas.microsoft.com/office/powerpoint/2010/main" val="382806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638450" y="1524000"/>
            <a:ext cx="7955280" cy="762000"/>
          </a:xfrm>
          <a:prstGeom prst="rect">
            <a:avLst/>
          </a:prstGeom>
          <a:solidFill>
            <a:schemeClr val="bg1"/>
          </a:solidFill>
        </p:spPr>
        <p:txBody>
          <a:bodyPr wrap="square">
            <a:no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12</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84751" y="5334000"/>
            <a:ext cx="7943850" cy="1143000"/>
          </a:xfrm>
        </p:spPr>
        <p:txBody>
          <a:bodyPr>
            <a:noAutofit/>
          </a:bodyPr>
          <a:lstStyle/>
          <a:p>
            <a:r>
              <a:rPr lang="en-US" sz="4000" dirty="0"/>
              <a:t>HB 65 – Out of School Suspension, DAEP, and Expulsion Reporting</a:t>
            </a:r>
          </a:p>
        </p:txBody>
      </p:sp>
      <p:sp>
        <p:nvSpPr>
          <p:cNvPr id="7" name="Rectangle 6"/>
          <p:cNvSpPr/>
          <p:nvPr/>
        </p:nvSpPr>
        <p:spPr>
          <a:xfrm>
            <a:off x="566738" y="504394"/>
            <a:ext cx="8001000" cy="4023360"/>
          </a:xfrm>
          <a:prstGeom prst="rect">
            <a:avLst/>
          </a:prstGeom>
          <a:noFill/>
        </p:spPr>
        <p:txBody>
          <a:bodyPr wrap="square" anchor="t">
            <a:noAutofit/>
          </a:bodyPr>
          <a:lstStyle/>
          <a:p>
            <a:pPr marL="514350" indent="-514350">
              <a:spcBef>
                <a:spcPts val="600"/>
              </a:spcBef>
              <a:spcAft>
                <a:spcPts val="600"/>
              </a:spcAft>
              <a:buFont typeface="+mj-lt"/>
              <a:buAutoNum type="romanUcPeriod"/>
            </a:pPr>
            <a:r>
              <a:rPr lang="en-US" sz="2400" b="1" dirty="0">
                <a:solidFill>
                  <a:sysClr val="windowText" lastClr="000000"/>
                </a:solidFill>
              </a:rPr>
              <a:t>Disciplinary Action Code Table C164 Updates</a:t>
            </a:r>
          </a:p>
          <a:p>
            <a:pPr marL="514350" indent="-514350">
              <a:spcBef>
                <a:spcPts val="600"/>
              </a:spcBef>
              <a:spcAft>
                <a:spcPts val="600"/>
              </a:spcAft>
              <a:buFont typeface="+mj-lt"/>
              <a:buAutoNum type="romanUcPeriod"/>
            </a:pPr>
            <a:r>
              <a:rPr lang="en-US" sz="2400" b="1" dirty="0">
                <a:solidFill>
                  <a:sysClr val="windowText" lastClr="000000"/>
                </a:solidFill>
              </a:rPr>
              <a:t>HB 446 – Clubs and Knuckles</a:t>
            </a:r>
          </a:p>
          <a:p>
            <a:pPr marL="514350" indent="-514350">
              <a:spcBef>
                <a:spcPts val="600"/>
              </a:spcBef>
              <a:spcAft>
                <a:spcPts val="600"/>
              </a:spcAft>
              <a:buFont typeface="+mj-lt"/>
              <a:buAutoNum type="romanUcPeriod"/>
            </a:pPr>
            <a:r>
              <a:rPr lang="en-US" sz="2400" b="1" dirty="0">
                <a:solidFill>
                  <a:sysClr val="windowText" lastClr="000000"/>
                </a:solidFill>
              </a:rPr>
              <a:t>HB 65 – Out of School Suspension, DAEP, and Expulsion Reporting</a:t>
            </a:r>
            <a:endParaRPr lang="en-US" sz="24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159979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r>
              <a:rPr lang="en-US" sz="4000" dirty="0"/>
              <a:t>HB 65 – Out of School Suspension, DAEP, and Expulsion Reporting</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3" y="1304490"/>
            <a:ext cx="7886700" cy="4954992"/>
          </a:xfrm>
        </p:spPr>
        <p:txBody>
          <a:bodyPr>
            <a:normAutofit/>
          </a:bodyPr>
          <a:lstStyle/>
          <a:p>
            <a:r>
              <a:rPr lang="en-US" dirty="0"/>
              <a:t>Previous Process</a:t>
            </a:r>
            <a:r>
              <a:rPr lang="en-US" sz="2500" b="0" dirty="0"/>
              <a:t>:</a:t>
            </a:r>
          </a:p>
          <a:p>
            <a:pPr marL="465138" indent="-465138">
              <a:buFont typeface="Arial" panose="020B0604020202020204" pitchFamily="34" charset="0"/>
              <a:buChar char="•"/>
            </a:pPr>
            <a:r>
              <a:rPr lang="en-US" sz="2400" b="0" dirty="0"/>
              <a:t>Prior to the 86</a:t>
            </a:r>
            <a:r>
              <a:rPr lang="en-US" sz="2400" b="0" baseline="30000" dirty="0"/>
              <a:t>th</a:t>
            </a:r>
            <a:r>
              <a:rPr lang="en-US" sz="2400" b="0" dirty="0"/>
              <a:t> Legislative Session, Texas Education Code (TEC) Section 37.020 required LEAs to report:</a:t>
            </a:r>
          </a:p>
          <a:p>
            <a:pPr marL="1143000" lvl="1" indent="-457200"/>
            <a:r>
              <a:rPr lang="en-US" sz="2000" b="0" dirty="0"/>
              <a:t>Each placement in a disciplinary alternative education program established under TEC Section 37.008; and</a:t>
            </a:r>
          </a:p>
          <a:p>
            <a:pPr marL="1143000" lvl="1" indent="-457200"/>
            <a:r>
              <a:rPr lang="en-US" sz="2000" dirty="0"/>
              <a:t>Each expulsion under TEC Section 37.007, whether mandatory or discretionary</a:t>
            </a:r>
          </a:p>
          <a:p>
            <a:pPr marL="465138" lvl="1" indent="0">
              <a:buNone/>
              <a:tabLst>
                <a:tab pos="511175" algn="l"/>
                <a:tab pos="635000" algn="l"/>
                <a:tab pos="682625" algn="l"/>
              </a:tabLst>
            </a:pPr>
            <a:r>
              <a:rPr lang="en-US" dirty="0"/>
              <a:t>that were </a:t>
            </a:r>
            <a:r>
              <a:rPr lang="en-US" u="sng" dirty="0"/>
              <a:t>inconsistent</a:t>
            </a:r>
            <a:r>
              <a:rPr lang="en-US" dirty="0"/>
              <a:t> with guidelines included in the student code of conduct under TEC Section 37.001(a)(5) to set the length of term for disciplinary alternative education program (DAEP) placements and expulsions.  To date, the Texas Education Agency has not collected this information.</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65573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r>
              <a:rPr lang="en-US" sz="4000" dirty="0"/>
              <a:t>HB 65 – Out of School Suspension, DAEP, and Expulsion Reporting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r>
              <a:rPr lang="en-US" dirty="0"/>
              <a:t>New Process</a:t>
            </a:r>
            <a:r>
              <a:rPr lang="en-US" b="0" dirty="0"/>
              <a:t>: </a:t>
            </a:r>
          </a:p>
          <a:p>
            <a:pPr marL="457200" indent="-457200">
              <a:buFont typeface="Arial" panose="020B0604020202020204" pitchFamily="34" charset="0"/>
              <a:buChar char="•"/>
            </a:pPr>
            <a:r>
              <a:rPr lang="en-US" sz="2400" b="0" dirty="0"/>
              <a:t>HB 65, 86</a:t>
            </a:r>
            <a:r>
              <a:rPr lang="en-US" sz="2400" b="0" baseline="30000" dirty="0"/>
              <a:t>th</a:t>
            </a:r>
            <a:r>
              <a:rPr lang="en-US" sz="2400" b="0" dirty="0"/>
              <a:t> Texas Legislature, passed and added Subsection (f) to TEC Section 37.020.</a:t>
            </a:r>
          </a:p>
          <a:p>
            <a:pPr marL="457200" indent="-457200">
              <a:buFont typeface="Arial" panose="020B0604020202020204" pitchFamily="34" charset="0"/>
              <a:buChar char="•"/>
            </a:pPr>
            <a:r>
              <a:rPr lang="en-US" sz="2400" b="0" dirty="0"/>
              <a:t>TEC Section 37.020(f) includes a requirement for LEAs to report the number of out-of-school suspensions </a:t>
            </a:r>
            <a:r>
              <a:rPr lang="en-US" sz="2400" b="0" u="sng" dirty="0"/>
              <a:t>inconsistent</a:t>
            </a:r>
            <a:r>
              <a:rPr lang="en-US" sz="2400" b="0" dirty="0"/>
              <a:t> with the guidelines included in the student code of conduct under TEC Section 37.001(a)(3) which states a student code of conduct must outline conditions under which a student may be suspended as provided by TEC Section 37.005.</a:t>
            </a:r>
            <a:endParaRPr lang="en-US" sz="2400" dirty="0"/>
          </a:p>
          <a:p>
            <a:endParaRPr lang="en-US" dirty="0"/>
          </a:p>
        </p:txBody>
      </p:sp>
    </p:spTree>
    <p:extLst>
      <p:ext uri="{BB962C8B-B14F-4D97-AF65-F5344CB8AC3E}">
        <p14:creationId xmlns:p14="http://schemas.microsoft.com/office/powerpoint/2010/main" val="375204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r>
              <a:rPr lang="en-US" sz="4000" dirty="0"/>
              <a:t>HB 65 – Out of School Suspension, DAEP, and Expulsion Reporting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3" y="1221970"/>
            <a:ext cx="7886700" cy="4954992"/>
          </a:xfrm>
        </p:spPr>
        <p:txBody>
          <a:bodyPr>
            <a:normAutofit/>
          </a:bodyPr>
          <a:lstStyle/>
          <a:p>
            <a:pPr marL="457200" indent="-457200">
              <a:buFont typeface="Arial" panose="020B0604020202020204" pitchFamily="34" charset="0"/>
              <a:buChar char="•"/>
            </a:pPr>
            <a:r>
              <a:rPr lang="en-US" sz="2400" dirty="0">
                <a:solidFill>
                  <a:srgbClr val="FF0000"/>
                </a:solidFill>
              </a:rPr>
              <a:t>*NEW* </a:t>
            </a:r>
            <a:r>
              <a:rPr lang="en-US" sz="2400" b="0" dirty="0"/>
              <a:t>E1656 INCONSISTENT-CODE-OF-CONDUCT-INDICATOR-CODE (TX-</a:t>
            </a:r>
            <a:r>
              <a:rPr lang="en-US" sz="2400" b="0" dirty="0" err="1"/>
              <a:t>InconsistentCodeOfConductIndicator</a:t>
            </a:r>
            <a:r>
              <a:rPr lang="en-US" sz="2400" b="0" dirty="0"/>
              <a:t>) was added to the </a:t>
            </a:r>
            <a:r>
              <a:rPr lang="en-US" sz="2400" b="0" dirty="0" err="1"/>
              <a:t>DisciplineActionExtension</a:t>
            </a:r>
            <a:r>
              <a:rPr lang="en-US" sz="2400" b="0" dirty="0"/>
              <a:t> complex type to be reported in the PEIMS Summer Submission.</a:t>
            </a:r>
          </a:p>
          <a:p>
            <a:pPr marL="457200" indent="-457200">
              <a:buFont typeface="Arial" panose="020B0604020202020204" pitchFamily="34" charset="0"/>
              <a:buChar char="•"/>
            </a:pPr>
            <a:r>
              <a:rPr lang="en-US" sz="2400" b="0" dirty="0"/>
              <a:t>This new element provides LEAs a mechanism to report if any disciplinary alternative education program (DAEP) placement, expulsion, or out-of-school suspension (OSS) is inconsistent with an LEA’s student code of conduct guidelines:</a:t>
            </a:r>
          </a:p>
          <a:p>
            <a:pPr marL="1143000" lvl="1" indent="-457200"/>
            <a:r>
              <a:rPr lang="en-US" sz="2000" dirty="0"/>
              <a:t>DAEP and Expulsion: length of term inconsistent with the student code of conduct guidelines;</a:t>
            </a:r>
          </a:p>
          <a:p>
            <a:pPr marL="1143000" lvl="1" indent="-457200"/>
            <a:r>
              <a:rPr lang="en-US" sz="2000" dirty="0"/>
              <a:t>OSS: all student code of conduct guidelines required by TEC Section 37.005.</a:t>
            </a:r>
          </a:p>
          <a:p>
            <a:pPr marL="461963" lvl="1" indent="-461963"/>
            <a:r>
              <a:rPr lang="en-US" dirty="0"/>
              <a:t>Data reporting examples follow on the next slide: </a:t>
            </a:r>
          </a:p>
        </p:txBody>
      </p:sp>
    </p:spTree>
    <p:extLst>
      <p:ext uri="{BB962C8B-B14F-4D97-AF65-F5344CB8AC3E}">
        <p14:creationId xmlns:p14="http://schemas.microsoft.com/office/powerpoint/2010/main" val="146195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r>
              <a:rPr lang="en-US" sz="4000" dirty="0"/>
              <a:t>HB 65 – Out of School Suspension, DAEP, and Expulsion Reporting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5" name="Picture 4">
            <a:extLst>
              <a:ext uri="{FF2B5EF4-FFF2-40B4-BE49-F238E27FC236}">
                <a16:creationId xmlns:a16="http://schemas.microsoft.com/office/drawing/2014/main" id="{D33714BE-7D26-417E-8743-E8EFE746FAFB}"/>
              </a:ext>
            </a:extLst>
          </p:cNvPr>
          <p:cNvPicPr>
            <a:picLocks noChangeAspect="1"/>
          </p:cNvPicPr>
          <p:nvPr/>
        </p:nvPicPr>
        <p:blipFill>
          <a:blip r:embed="rId3"/>
          <a:stretch>
            <a:fillRect/>
          </a:stretch>
        </p:blipFill>
        <p:spPr>
          <a:xfrm>
            <a:off x="381000" y="1295399"/>
            <a:ext cx="8458200" cy="5181601"/>
          </a:xfrm>
          <a:prstGeom prst="rect">
            <a:avLst/>
          </a:prstGeom>
        </p:spPr>
      </p:pic>
    </p:spTree>
    <p:extLst>
      <p:ext uri="{BB962C8B-B14F-4D97-AF65-F5344CB8AC3E}">
        <p14:creationId xmlns:p14="http://schemas.microsoft.com/office/powerpoint/2010/main" val="267453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5664-2707-4755-AEF6-4D7A086AA139}"/>
              </a:ext>
            </a:extLst>
          </p:cNvPr>
          <p:cNvSpPr>
            <a:spLocks noGrp="1"/>
          </p:cNvSpPr>
          <p:nvPr>
            <p:ph type="title"/>
          </p:nvPr>
        </p:nvSpPr>
        <p:spPr>
          <a:xfrm>
            <a:off x="628653" y="-1"/>
            <a:ext cx="7381623" cy="1042577"/>
          </a:xfrm>
        </p:spPr>
        <p:txBody>
          <a:bodyPr>
            <a:normAutofit fontScale="90000"/>
          </a:bodyPr>
          <a:lstStyle/>
          <a:p>
            <a:r>
              <a:rPr lang="en-US" dirty="0"/>
              <a:t>HB 65 – Out of School Suspension, DAEP, and Expulsion Reporting (cont’d)</a:t>
            </a:r>
          </a:p>
        </p:txBody>
      </p:sp>
      <p:sp>
        <p:nvSpPr>
          <p:cNvPr id="3" name="Content Placeholder 2">
            <a:extLst>
              <a:ext uri="{FF2B5EF4-FFF2-40B4-BE49-F238E27FC236}">
                <a16:creationId xmlns:a16="http://schemas.microsoft.com/office/drawing/2014/main" id="{8AD9172B-70B9-4F7A-97A8-E026330AB513}"/>
              </a:ext>
            </a:extLst>
          </p:cNvPr>
          <p:cNvSpPr>
            <a:spLocks noGrp="1"/>
          </p:cNvSpPr>
          <p:nvPr>
            <p:ph idx="1"/>
          </p:nvPr>
        </p:nvSpPr>
        <p:spPr/>
        <p:txBody>
          <a:bodyPr>
            <a:normAutofit/>
          </a:bodyPr>
          <a:lstStyle/>
          <a:p>
            <a:r>
              <a:rPr lang="en-US" b="0" dirty="0"/>
              <a:t>Validation Rules:</a:t>
            </a:r>
          </a:p>
          <a:p>
            <a:pPr marL="457200" indent="-457200">
              <a:buFont typeface="Arial" panose="020B0604020202020204" pitchFamily="34" charset="0"/>
              <a:buChar char="•"/>
            </a:pPr>
            <a:r>
              <a:rPr lang="en-US" sz="2400" b="0" dirty="0"/>
              <a:t>44425-0074</a:t>
            </a:r>
          </a:p>
          <a:p>
            <a:pPr marL="1143000" lvl="1" indent="-457200"/>
            <a:r>
              <a:rPr lang="en-US" sz="2000" dirty="0"/>
              <a:t>If DISCIPLINARY-ACTION-CODE is "01", "02", "03", "04", "05", "07", "08", "09", "10", "11", "12", "15", "25", "50", "51", "52", "53", "55", "56", "57", "58", "59", or "61", then INCONSISTENT-CODE-OF-CONDUCT-INDICATOR-CODE must not be blank.</a:t>
            </a:r>
          </a:p>
          <a:p>
            <a:pPr marL="457200" indent="-457200">
              <a:buFont typeface="Arial" panose="020B0604020202020204" pitchFamily="34" charset="0"/>
              <a:buChar char="•"/>
            </a:pPr>
            <a:r>
              <a:rPr lang="en-US" sz="2400" b="0" dirty="0"/>
              <a:t>44425-0075</a:t>
            </a:r>
          </a:p>
          <a:p>
            <a:pPr marL="1143000" lvl="1" indent="-457200"/>
            <a:r>
              <a:rPr lang="en-US" sz="2000" dirty="0"/>
              <a:t>If DISCIPLINARY-ACTION-CODE is not "01", "02", "03", "04", "05", "07", "08", "09", "10", "11", "12", "15", "25", "50", "51", "52", "53", "55", "56", "57", "58", "59", or "61", then INCONSISTENT-CODE-OF-CONDUCT-INDICATOR-CODE must be blank/not reported.</a:t>
            </a:r>
          </a:p>
        </p:txBody>
      </p:sp>
      <p:sp>
        <p:nvSpPr>
          <p:cNvPr id="4" name="Slide Number Placeholder 3">
            <a:extLst>
              <a:ext uri="{FF2B5EF4-FFF2-40B4-BE49-F238E27FC236}">
                <a16:creationId xmlns:a16="http://schemas.microsoft.com/office/drawing/2014/main" id="{0EB12D13-C4FC-4DD2-862E-E9F8E8881824}"/>
              </a:ext>
            </a:extLst>
          </p:cNvPr>
          <p:cNvSpPr>
            <a:spLocks noGrp="1"/>
          </p:cNvSpPr>
          <p:nvPr>
            <p:ph type="sldNum" sz="quarter" idx="12"/>
          </p:nvPr>
        </p:nvSpPr>
        <p:spPr/>
        <p:txBody>
          <a:bodyPr/>
          <a:lstStyle/>
          <a:p>
            <a:fld id="{25037DA4-2335-4A87-8586-64B2BAB08211}" type="slidenum">
              <a:rPr lang="en-US" smtClean="0"/>
              <a:pPr/>
              <a:t>17</a:t>
            </a:fld>
            <a:endParaRPr lang="en-US" dirty="0"/>
          </a:p>
        </p:txBody>
      </p:sp>
    </p:spTree>
    <p:extLst>
      <p:ext uri="{BB962C8B-B14F-4D97-AF65-F5344CB8AC3E}">
        <p14:creationId xmlns:p14="http://schemas.microsoft.com/office/powerpoint/2010/main" val="3073343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5664-2707-4755-AEF6-4D7A086AA139}"/>
              </a:ext>
            </a:extLst>
          </p:cNvPr>
          <p:cNvSpPr>
            <a:spLocks noGrp="1"/>
          </p:cNvSpPr>
          <p:nvPr>
            <p:ph type="title"/>
          </p:nvPr>
        </p:nvSpPr>
        <p:spPr/>
        <p:txBody>
          <a:bodyPr>
            <a:normAutofit fontScale="90000"/>
          </a:bodyPr>
          <a:lstStyle/>
          <a:p>
            <a:r>
              <a:rPr lang="en-US" dirty="0"/>
              <a:t>HB 65 – Out of School Suspension, DAEP, and Expulsion reporting (cont’d)</a:t>
            </a:r>
          </a:p>
        </p:txBody>
      </p:sp>
      <p:sp>
        <p:nvSpPr>
          <p:cNvPr id="3" name="Content Placeholder 2">
            <a:extLst>
              <a:ext uri="{FF2B5EF4-FFF2-40B4-BE49-F238E27FC236}">
                <a16:creationId xmlns:a16="http://schemas.microsoft.com/office/drawing/2014/main" id="{8AD9172B-70B9-4F7A-97A8-E026330AB513}"/>
              </a:ext>
            </a:extLst>
          </p:cNvPr>
          <p:cNvSpPr>
            <a:spLocks noGrp="1"/>
          </p:cNvSpPr>
          <p:nvPr>
            <p:ph idx="1"/>
          </p:nvPr>
        </p:nvSpPr>
        <p:spPr/>
        <p:txBody>
          <a:bodyPr/>
          <a:lstStyle/>
          <a:p>
            <a:r>
              <a:rPr lang="en-US" dirty="0"/>
              <a:t>The following reports will include the </a:t>
            </a:r>
            <a:r>
              <a:rPr lang="en-US" dirty="0">
                <a:solidFill>
                  <a:srgbClr val="FF0000"/>
                </a:solidFill>
              </a:rPr>
              <a:t>*NEW* </a:t>
            </a:r>
            <a:r>
              <a:rPr lang="en-US" b="0" dirty="0"/>
              <a:t>E1656 INCONSISTENT-CODE-OF-CONDUCT-INDICATOR-CODE data element:</a:t>
            </a:r>
          </a:p>
          <a:p>
            <a:pPr marL="457200" indent="-457200">
              <a:buFont typeface="Arial" panose="020B0604020202020204" pitchFamily="34" charset="0"/>
              <a:buChar char="•"/>
            </a:pPr>
            <a:r>
              <a:rPr lang="en-US" sz="2400" b="0" dirty="0"/>
              <a:t>PDM3-132-001 Student Disciplinary Action Roster</a:t>
            </a:r>
          </a:p>
          <a:p>
            <a:endParaRPr lang="en-US" b="0" dirty="0"/>
          </a:p>
        </p:txBody>
      </p:sp>
      <p:sp>
        <p:nvSpPr>
          <p:cNvPr id="4" name="Slide Number Placeholder 3">
            <a:extLst>
              <a:ext uri="{FF2B5EF4-FFF2-40B4-BE49-F238E27FC236}">
                <a16:creationId xmlns:a16="http://schemas.microsoft.com/office/drawing/2014/main" id="{0EB12D13-C4FC-4DD2-862E-E9F8E8881824}"/>
              </a:ext>
            </a:extLst>
          </p:cNvPr>
          <p:cNvSpPr>
            <a:spLocks noGrp="1"/>
          </p:cNvSpPr>
          <p:nvPr>
            <p:ph type="sldNum" sz="quarter" idx="12"/>
          </p:nvPr>
        </p:nvSpPr>
        <p:spPr/>
        <p:txBody>
          <a:bodyPr/>
          <a:lstStyle/>
          <a:p>
            <a:fld id="{25037DA4-2335-4A87-8586-64B2BAB08211}" type="slidenum">
              <a:rPr lang="en-US" smtClean="0"/>
              <a:pPr/>
              <a:t>18</a:t>
            </a:fld>
            <a:endParaRPr lang="en-US" dirty="0"/>
          </a:p>
        </p:txBody>
      </p:sp>
      <p:pic>
        <p:nvPicPr>
          <p:cNvPr id="9" name="Picture 8">
            <a:extLst>
              <a:ext uri="{FF2B5EF4-FFF2-40B4-BE49-F238E27FC236}">
                <a16:creationId xmlns:a16="http://schemas.microsoft.com/office/drawing/2014/main" id="{C471A80B-02F2-41A5-BAD2-859139CBC144}"/>
              </a:ext>
            </a:extLst>
          </p:cNvPr>
          <p:cNvPicPr>
            <a:picLocks noChangeAspect="1"/>
          </p:cNvPicPr>
          <p:nvPr/>
        </p:nvPicPr>
        <p:blipFill>
          <a:blip r:embed="rId2"/>
          <a:stretch>
            <a:fillRect/>
          </a:stretch>
        </p:blipFill>
        <p:spPr>
          <a:xfrm>
            <a:off x="152400" y="3046717"/>
            <a:ext cx="8839200" cy="3309640"/>
          </a:xfrm>
          <a:prstGeom prst="rect">
            <a:avLst/>
          </a:prstGeom>
        </p:spPr>
      </p:pic>
    </p:spTree>
    <p:extLst>
      <p:ext uri="{BB962C8B-B14F-4D97-AF65-F5344CB8AC3E}">
        <p14:creationId xmlns:p14="http://schemas.microsoft.com/office/powerpoint/2010/main" val="3692233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6413-247F-4358-AE38-66FFE95B9698}"/>
              </a:ext>
            </a:extLst>
          </p:cNvPr>
          <p:cNvSpPr>
            <a:spLocks noGrp="1"/>
          </p:cNvSpPr>
          <p:nvPr>
            <p:ph type="title"/>
          </p:nvPr>
        </p:nvSpPr>
        <p:spPr>
          <a:xfrm>
            <a:off x="628653" y="-1"/>
            <a:ext cx="7381623" cy="1042577"/>
          </a:xfrm>
        </p:spPr>
        <p:txBody>
          <a:bodyPr>
            <a:normAutofit fontScale="90000"/>
          </a:bodyPr>
          <a:lstStyle/>
          <a:p>
            <a:r>
              <a:rPr lang="en-US" dirty="0"/>
              <a:t>HB 65 – Out of School Suspension, DAEP, and Expulsion reporting (cont’d)</a:t>
            </a:r>
          </a:p>
        </p:txBody>
      </p:sp>
      <p:sp>
        <p:nvSpPr>
          <p:cNvPr id="3" name="Content Placeholder 2">
            <a:extLst>
              <a:ext uri="{FF2B5EF4-FFF2-40B4-BE49-F238E27FC236}">
                <a16:creationId xmlns:a16="http://schemas.microsoft.com/office/drawing/2014/main" id="{163FDD9F-8A6E-4B9C-BDE5-F3EC981AE3D3}"/>
              </a:ext>
            </a:extLst>
          </p:cNvPr>
          <p:cNvSpPr>
            <a:spLocks noGrp="1"/>
          </p:cNvSpPr>
          <p:nvPr>
            <p:ph idx="1"/>
          </p:nvPr>
        </p:nvSpPr>
        <p:spPr/>
        <p:txBody>
          <a:bodyPr/>
          <a:lstStyle/>
          <a:p>
            <a:r>
              <a:rPr lang="en-US" b="0" dirty="0"/>
              <a:t>PDM3-132-002 Student Disciplinary Action Detail by Reason</a:t>
            </a:r>
          </a:p>
          <a:p>
            <a:endParaRPr lang="en-US" b="0" dirty="0"/>
          </a:p>
          <a:p>
            <a:endParaRPr lang="en-US" dirty="0"/>
          </a:p>
        </p:txBody>
      </p:sp>
      <p:sp>
        <p:nvSpPr>
          <p:cNvPr id="4" name="Slide Number Placeholder 3">
            <a:extLst>
              <a:ext uri="{FF2B5EF4-FFF2-40B4-BE49-F238E27FC236}">
                <a16:creationId xmlns:a16="http://schemas.microsoft.com/office/drawing/2014/main" id="{C27CE24F-BC09-4BA6-A99E-7BE9064F43AC}"/>
              </a:ext>
            </a:extLst>
          </p:cNvPr>
          <p:cNvSpPr>
            <a:spLocks noGrp="1"/>
          </p:cNvSpPr>
          <p:nvPr>
            <p:ph type="sldNum" sz="quarter" idx="12"/>
          </p:nvPr>
        </p:nvSpPr>
        <p:spPr/>
        <p:txBody>
          <a:bodyPr/>
          <a:lstStyle/>
          <a:p>
            <a:fld id="{25037DA4-2335-4A87-8586-64B2BAB08211}" type="slidenum">
              <a:rPr lang="en-US" smtClean="0"/>
              <a:pPr/>
              <a:t>19</a:t>
            </a:fld>
            <a:endParaRPr lang="en-US" dirty="0"/>
          </a:p>
        </p:txBody>
      </p:sp>
      <p:pic>
        <p:nvPicPr>
          <p:cNvPr id="9" name="Picture 8">
            <a:extLst>
              <a:ext uri="{FF2B5EF4-FFF2-40B4-BE49-F238E27FC236}">
                <a16:creationId xmlns:a16="http://schemas.microsoft.com/office/drawing/2014/main" id="{13C28889-5F29-443A-8E0E-068D1DFFA0B1}"/>
              </a:ext>
            </a:extLst>
          </p:cNvPr>
          <p:cNvPicPr>
            <a:picLocks noChangeAspect="1"/>
          </p:cNvPicPr>
          <p:nvPr/>
        </p:nvPicPr>
        <p:blipFill>
          <a:blip r:embed="rId2"/>
          <a:stretch>
            <a:fillRect/>
          </a:stretch>
        </p:blipFill>
        <p:spPr>
          <a:xfrm>
            <a:off x="152400" y="2412662"/>
            <a:ext cx="8839200" cy="3683337"/>
          </a:xfrm>
          <a:prstGeom prst="rect">
            <a:avLst/>
          </a:prstGeom>
        </p:spPr>
      </p:pic>
    </p:spTree>
    <p:extLst>
      <p:ext uri="{BB962C8B-B14F-4D97-AF65-F5344CB8AC3E}">
        <p14:creationId xmlns:p14="http://schemas.microsoft.com/office/powerpoint/2010/main" val="318168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623888" y="533400"/>
            <a:ext cx="7955280" cy="365760"/>
          </a:xfrm>
          <a:prstGeom prst="rect">
            <a:avLst/>
          </a:prstGeom>
          <a:noFill/>
        </p:spPr>
        <p:txBody>
          <a:bodyPr wrap="square">
            <a:no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4000" dirty="0"/>
              <a:t>Agenda</a:t>
            </a:r>
            <a:r>
              <a:rPr lang="en-US" sz="3600" dirty="0"/>
              <a:t> </a:t>
            </a:r>
          </a:p>
        </p:txBody>
      </p:sp>
      <p:sp>
        <p:nvSpPr>
          <p:cNvPr id="7" name="Rectangle 6"/>
          <p:cNvSpPr/>
          <p:nvPr/>
        </p:nvSpPr>
        <p:spPr>
          <a:xfrm>
            <a:off x="566738" y="504395"/>
            <a:ext cx="8001000" cy="3847207"/>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400" b="1" dirty="0">
                <a:solidFill>
                  <a:sysClr val="windowText" lastClr="000000"/>
                </a:solidFill>
              </a:rPr>
              <a:t>Disciplinary Action Code Table C164 Updates</a:t>
            </a:r>
          </a:p>
          <a:p>
            <a:pPr marL="514350" indent="-514350">
              <a:spcBef>
                <a:spcPts val="600"/>
              </a:spcBef>
              <a:spcAft>
                <a:spcPts val="600"/>
              </a:spcAft>
              <a:buFont typeface="+mj-lt"/>
              <a:buAutoNum type="romanUcPeriod"/>
            </a:pPr>
            <a:r>
              <a:rPr lang="en-US" sz="2400" b="1" dirty="0">
                <a:solidFill>
                  <a:sysClr val="windowText" lastClr="000000"/>
                </a:solidFill>
              </a:rPr>
              <a:t>HB 446 – Clubs and Knuckles</a:t>
            </a:r>
          </a:p>
          <a:p>
            <a:pPr marL="514350" indent="-514350">
              <a:spcBef>
                <a:spcPts val="600"/>
              </a:spcBef>
              <a:spcAft>
                <a:spcPts val="600"/>
              </a:spcAft>
              <a:buFont typeface="+mj-lt"/>
              <a:buAutoNum type="romanUcPeriod"/>
            </a:pPr>
            <a:r>
              <a:rPr lang="en-US" sz="2400" b="1" dirty="0">
                <a:solidFill>
                  <a:sysClr val="windowText" lastClr="000000"/>
                </a:solidFill>
              </a:rPr>
              <a:t>HB 65 – Out of School Suspension, DAEP, and Expulsion Reporting</a:t>
            </a:r>
            <a:endParaRPr lang="en-US" sz="24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106817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9926-921B-4180-AF4B-14490F9F510D}"/>
              </a:ext>
            </a:extLst>
          </p:cNvPr>
          <p:cNvSpPr>
            <a:spLocks noGrp="1"/>
          </p:cNvSpPr>
          <p:nvPr>
            <p:ph type="title"/>
          </p:nvPr>
        </p:nvSpPr>
        <p:spPr/>
        <p:txBody>
          <a:bodyPr>
            <a:normAutofit fontScale="90000"/>
          </a:bodyPr>
          <a:lstStyle/>
          <a:p>
            <a:r>
              <a:rPr lang="en-US" dirty="0"/>
              <a:t>HB 65 – Out of School Suspension, DAEP, and Expulsion reporting (cont’d)</a:t>
            </a:r>
          </a:p>
        </p:txBody>
      </p:sp>
      <p:sp>
        <p:nvSpPr>
          <p:cNvPr id="3" name="Content Placeholder 2">
            <a:extLst>
              <a:ext uri="{FF2B5EF4-FFF2-40B4-BE49-F238E27FC236}">
                <a16:creationId xmlns:a16="http://schemas.microsoft.com/office/drawing/2014/main" id="{D4632422-630A-4F62-BAA1-0C82BCF39185}"/>
              </a:ext>
            </a:extLst>
          </p:cNvPr>
          <p:cNvSpPr>
            <a:spLocks noGrp="1"/>
          </p:cNvSpPr>
          <p:nvPr>
            <p:ph idx="1"/>
          </p:nvPr>
        </p:nvSpPr>
        <p:spPr/>
        <p:txBody>
          <a:bodyPr/>
          <a:lstStyle/>
          <a:p>
            <a:r>
              <a:rPr lang="en-US" b="0" dirty="0"/>
              <a:t>PDM3-132-004 Student Disciplinary Action Detail by Incident Number</a:t>
            </a:r>
          </a:p>
          <a:p>
            <a:endParaRPr lang="en-US" dirty="0"/>
          </a:p>
        </p:txBody>
      </p:sp>
      <p:sp>
        <p:nvSpPr>
          <p:cNvPr id="4" name="Slide Number Placeholder 3">
            <a:extLst>
              <a:ext uri="{FF2B5EF4-FFF2-40B4-BE49-F238E27FC236}">
                <a16:creationId xmlns:a16="http://schemas.microsoft.com/office/drawing/2014/main" id="{78A9C090-AEF3-45C2-8D2C-D6628558984E}"/>
              </a:ext>
            </a:extLst>
          </p:cNvPr>
          <p:cNvSpPr>
            <a:spLocks noGrp="1"/>
          </p:cNvSpPr>
          <p:nvPr>
            <p:ph type="sldNum" sz="quarter" idx="12"/>
          </p:nvPr>
        </p:nvSpPr>
        <p:spPr/>
        <p:txBody>
          <a:bodyPr/>
          <a:lstStyle/>
          <a:p>
            <a:fld id="{25037DA4-2335-4A87-8586-64B2BAB08211}" type="slidenum">
              <a:rPr lang="en-US" smtClean="0"/>
              <a:pPr/>
              <a:t>20</a:t>
            </a:fld>
            <a:endParaRPr lang="en-US" dirty="0"/>
          </a:p>
        </p:txBody>
      </p:sp>
      <p:pic>
        <p:nvPicPr>
          <p:cNvPr id="10" name="Picture 9">
            <a:extLst>
              <a:ext uri="{FF2B5EF4-FFF2-40B4-BE49-F238E27FC236}">
                <a16:creationId xmlns:a16="http://schemas.microsoft.com/office/drawing/2014/main" id="{938487EC-761D-42EE-9581-EE5C7CABCD7A}"/>
              </a:ext>
            </a:extLst>
          </p:cNvPr>
          <p:cNvPicPr>
            <a:picLocks noChangeAspect="1"/>
          </p:cNvPicPr>
          <p:nvPr/>
        </p:nvPicPr>
        <p:blipFill>
          <a:blip r:embed="rId2"/>
          <a:stretch>
            <a:fillRect/>
          </a:stretch>
        </p:blipFill>
        <p:spPr>
          <a:xfrm>
            <a:off x="190500" y="2328187"/>
            <a:ext cx="8763000" cy="3920213"/>
          </a:xfrm>
          <a:prstGeom prst="rect">
            <a:avLst/>
          </a:prstGeom>
        </p:spPr>
      </p:pic>
    </p:spTree>
    <p:extLst>
      <p:ext uri="{BB962C8B-B14F-4D97-AF65-F5344CB8AC3E}">
        <p14:creationId xmlns:p14="http://schemas.microsoft.com/office/powerpoint/2010/main" val="3378950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98A83C-16CB-4E1D-B09D-7022E1B8F0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8" name="Picture 7" descr="Picture of classroom" title="Picture ">
            <a:extLst>
              <a:ext uri="{FF2B5EF4-FFF2-40B4-BE49-F238E27FC236}">
                <a16:creationId xmlns:a16="http://schemas.microsoft.com/office/drawing/2014/main" id="{2C15B663-0E01-433D-BE82-1C3BF15FFA1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1" b="28771"/>
          <a:stretch/>
        </p:blipFill>
        <p:spPr>
          <a:xfrm>
            <a:off x="0" y="2057399"/>
            <a:ext cx="9144000" cy="4298957"/>
          </a:xfrm>
          <a:prstGeom prst="rect">
            <a:avLst/>
          </a:prstGeom>
        </p:spPr>
      </p:pic>
      <p:sp>
        <p:nvSpPr>
          <p:cNvPr id="7" name="Content Placeholder 6" descr="StudentDisciplineSupport@tea.texas.gov" title="email address">
            <a:extLst>
              <a:ext uri="{FF2B5EF4-FFF2-40B4-BE49-F238E27FC236}">
                <a16:creationId xmlns:a16="http://schemas.microsoft.com/office/drawing/2014/main" id="{E6C8F197-9CA2-493C-82F6-D4514CB98725}"/>
              </a:ext>
            </a:extLst>
          </p:cNvPr>
          <p:cNvSpPr>
            <a:spLocks noGrp="1"/>
          </p:cNvSpPr>
          <p:nvPr>
            <p:ph idx="1"/>
          </p:nvPr>
        </p:nvSpPr>
        <p:spPr>
          <a:xfrm>
            <a:off x="628650" y="1221971"/>
            <a:ext cx="7886700" cy="636657"/>
          </a:xfrm>
        </p:spPr>
        <p:txBody>
          <a:bodyPr/>
          <a:lstStyle/>
          <a:p>
            <a:r>
              <a:rPr lang="en-US" dirty="0">
                <a:hlinkClick r:id="rId4"/>
              </a:rPr>
              <a:t>StudentDisciplineSupport@tea.texas.gov</a:t>
            </a:r>
            <a:endParaRPr lang="en-US" dirty="0"/>
          </a:p>
          <a:p>
            <a:endParaRPr lang="en-US" dirty="0"/>
          </a:p>
        </p:txBody>
      </p:sp>
      <p:sp>
        <p:nvSpPr>
          <p:cNvPr id="6" name="Title 5" descr="Questions" title="Questions">
            <a:extLst>
              <a:ext uri="{FF2B5EF4-FFF2-40B4-BE49-F238E27FC236}">
                <a16:creationId xmlns:a16="http://schemas.microsoft.com/office/drawing/2014/main" id="{2BBDA6FB-8FA3-4A16-8A2E-DA23D308F234}"/>
              </a:ext>
            </a:extLst>
          </p:cNvPr>
          <p:cNvSpPr>
            <a:spLocks noGrp="1"/>
          </p:cNvSpPr>
          <p:nvPr>
            <p:ph type="title"/>
          </p:nvPr>
        </p:nvSpPr>
        <p:spPr/>
        <p:txBody>
          <a:bodyPr>
            <a:noAutofit/>
          </a:bodyPr>
          <a:lstStyle/>
          <a:p>
            <a:pPr algn="l"/>
            <a:r>
              <a:rPr lang="en-US" sz="4000" dirty="0"/>
              <a:t>Questions? </a:t>
            </a:r>
          </a:p>
        </p:txBody>
      </p:sp>
    </p:spTree>
    <p:extLst>
      <p:ext uri="{BB962C8B-B14F-4D97-AF65-F5344CB8AC3E}">
        <p14:creationId xmlns:p14="http://schemas.microsoft.com/office/powerpoint/2010/main" val="148615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623888" y="533400"/>
            <a:ext cx="7955280" cy="365760"/>
          </a:xfrm>
          <a:prstGeom prst="rect">
            <a:avLst/>
          </a:prstGeom>
          <a:solidFill>
            <a:schemeClr val="bg1"/>
          </a:solidFill>
        </p:spPr>
        <p:txBody>
          <a:bodyPr wrap="square">
            <a:no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48427" y="5352007"/>
            <a:ext cx="8001000" cy="1161081"/>
          </a:xfrm>
        </p:spPr>
        <p:txBody>
          <a:bodyPr>
            <a:noAutofit/>
          </a:bodyPr>
          <a:lstStyle/>
          <a:p>
            <a:r>
              <a:rPr lang="en-US" sz="4000" dirty="0"/>
              <a:t>Disciplinary Action Code Table C164 Updates </a:t>
            </a:r>
          </a:p>
        </p:txBody>
      </p:sp>
      <p:sp>
        <p:nvSpPr>
          <p:cNvPr id="7" name="Rectangle 6"/>
          <p:cNvSpPr/>
          <p:nvPr/>
        </p:nvSpPr>
        <p:spPr>
          <a:xfrm>
            <a:off x="566738" y="504395"/>
            <a:ext cx="8001000" cy="3847207"/>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400" b="1" dirty="0">
                <a:solidFill>
                  <a:sysClr val="windowText" lastClr="000000"/>
                </a:solidFill>
              </a:rPr>
              <a:t>Disciplinary Action Code Table C164 Updates</a:t>
            </a:r>
          </a:p>
          <a:p>
            <a:pPr marL="514350" indent="-514350">
              <a:spcBef>
                <a:spcPts val="600"/>
              </a:spcBef>
              <a:spcAft>
                <a:spcPts val="600"/>
              </a:spcAft>
              <a:buFont typeface="+mj-lt"/>
              <a:buAutoNum type="romanUcPeriod"/>
            </a:pPr>
            <a:r>
              <a:rPr lang="en-US" sz="2400" b="1" dirty="0">
                <a:solidFill>
                  <a:sysClr val="windowText" lastClr="000000"/>
                </a:solidFill>
              </a:rPr>
              <a:t>HB 446 – Clubs and Knuckles</a:t>
            </a:r>
          </a:p>
          <a:p>
            <a:pPr marL="514350" indent="-514350">
              <a:spcBef>
                <a:spcPts val="600"/>
              </a:spcBef>
              <a:spcAft>
                <a:spcPts val="600"/>
              </a:spcAft>
              <a:buFont typeface="+mj-lt"/>
              <a:buAutoNum type="romanUcPeriod"/>
            </a:pPr>
            <a:r>
              <a:rPr lang="en-US" sz="2400" b="1" dirty="0">
                <a:solidFill>
                  <a:sysClr val="windowText" lastClr="000000"/>
                </a:solidFill>
              </a:rPr>
              <a:t>HB 65 – Out of School Suspension, DAEP, and Expulsion Reporting</a:t>
            </a:r>
            <a:endParaRPr lang="en-US" sz="24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388996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r>
              <a:rPr lang="en-US" sz="4000" dirty="0"/>
              <a:t>Disciplinary Action Code Table C164 Updates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a:tabLst>
                <a:tab pos="107950" algn="l"/>
              </a:tabLst>
            </a:pPr>
            <a:r>
              <a:rPr lang="en-US" dirty="0"/>
              <a:t>Code Table DISCIPLINARY-ACTION-CODE (C164)</a:t>
            </a:r>
          </a:p>
          <a:p>
            <a:pPr marL="457200" indent="-457200">
              <a:buFont typeface="Arial" panose="020B0604020202020204" pitchFamily="34" charset="0"/>
              <a:buChar char="•"/>
            </a:pPr>
            <a:r>
              <a:rPr lang="en-US" sz="2400" b="0" dirty="0"/>
              <a:t>Translations were updated to remove unnecessary references to statute and eliminate inaccurate and misinterpreted constraints on action code use as well as decrease the likelihood of future modifications. Other minor edits were made to ensure accuracy, consistency, and clarity.</a:t>
            </a:r>
          </a:p>
          <a:p>
            <a:pPr marL="457200" indent="-457200">
              <a:buFont typeface="Arial" panose="020B0604020202020204" pitchFamily="34" charset="0"/>
              <a:buChar char="•"/>
            </a:pPr>
            <a:r>
              <a:rPr lang="en-US" sz="2400" b="0" dirty="0"/>
              <a:t>There are no reports or data validation rule impacts from these updates. </a:t>
            </a:r>
          </a:p>
        </p:txBody>
      </p:sp>
    </p:spTree>
    <p:extLst>
      <p:ext uri="{BB962C8B-B14F-4D97-AF65-F5344CB8AC3E}">
        <p14:creationId xmlns:p14="http://schemas.microsoft.com/office/powerpoint/2010/main" val="390741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9BE-AA3E-4F92-A656-43D7918B8C2A}"/>
              </a:ext>
            </a:extLst>
          </p:cNvPr>
          <p:cNvSpPr>
            <a:spLocks noGrp="1"/>
          </p:cNvSpPr>
          <p:nvPr>
            <p:ph type="title"/>
          </p:nvPr>
        </p:nvSpPr>
        <p:spPr/>
        <p:txBody>
          <a:bodyPr>
            <a:noAutofit/>
          </a:bodyPr>
          <a:lstStyle/>
          <a:p>
            <a:r>
              <a:rPr lang="en-US" sz="4000" dirty="0"/>
              <a:t>Disciplinary-Action-Code Table C164 Updates (cont’d)</a:t>
            </a:r>
          </a:p>
        </p:txBody>
      </p:sp>
      <p:sp>
        <p:nvSpPr>
          <p:cNvPr id="4" name="Slide Number Placeholder 3">
            <a:extLst>
              <a:ext uri="{FF2B5EF4-FFF2-40B4-BE49-F238E27FC236}">
                <a16:creationId xmlns:a16="http://schemas.microsoft.com/office/drawing/2014/main" id="{59A931AC-10A2-402B-BD0B-A7B7F98834FC}"/>
              </a:ext>
            </a:extLst>
          </p:cNvPr>
          <p:cNvSpPr>
            <a:spLocks noGrp="1"/>
          </p:cNvSpPr>
          <p:nvPr>
            <p:ph type="sldNum" sz="quarter" idx="12"/>
          </p:nvPr>
        </p:nvSpPr>
        <p:spPr/>
        <p:txBody>
          <a:bodyPr/>
          <a:lstStyle/>
          <a:p>
            <a:fld id="{25037DA4-2335-4A87-8586-64B2BAB08211}" type="slidenum">
              <a:rPr lang="en-US" smtClean="0"/>
              <a:pPr/>
              <a:t>5</a:t>
            </a:fld>
            <a:endParaRPr lang="en-US" dirty="0"/>
          </a:p>
        </p:txBody>
      </p:sp>
      <p:pic>
        <p:nvPicPr>
          <p:cNvPr id="8" name="Content Placeholder 7" descr="A screenshot of a social media post&#10;&#10;Description automatically generated">
            <a:extLst>
              <a:ext uri="{FF2B5EF4-FFF2-40B4-BE49-F238E27FC236}">
                <a16:creationId xmlns:a16="http://schemas.microsoft.com/office/drawing/2014/main" id="{1CAC96CF-3847-47E1-BA81-3BB36C62CF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19200"/>
            <a:ext cx="8610600" cy="962025"/>
          </a:xfrm>
        </p:spPr>
      </p:pic>
      <p:pic>
        <p:nvPicPr>
          <p:cNvPr id="11" name="Picture 10" descr="A screenshot of a cell phone&#10;&#10;Description automatically generated">
            <a:extLst>
              <a:ext uri="{FF2B5EF4-FFF2-40B4-BE49-F238E27FC236}">
                <a16:creationId xmlns:a16="http://schemas.microsoft.com/office/drawing/2014/main" id="{A0A30B07-9958-4096-9874-5F5C44D21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1830"/>
            <a:ext cx="8515350" cy="4305170"/>
          </a:xfrm>
          <a:prstGeom prst="rect">
            <a:avLst/>
          </a:prstGeom>
        </p:spPr>
      </p:pic>
    </p:spTree>
    <p:extLst>
      <p:ext uri="{BB962C8B-B14F-4D97-AF65-F5344CB8AC3E}">
        <p14:creationId xmlns:p14="http://schemas.microsoft.com/office/powerpoint/2010/main" val="159933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9BE-AA3E-4F92-A656-43D7918B8C2A}"/>
              </a:ext>
            </a:extLst>
          </p:cNvPr>
          <p:cNvSpPr>
            <a:spLocks noGrp="1"/>
          </p:cNvSpPr>
          <p:nvPr>
            <p:ph type="title"/>
          </p:nvPr>
        </p:nvSpPr>
        <p:spPr/>
        <p:txBody>
          <a:bodyPr>
            <a:noAutofit/>
          </a:bodyPr>
          <a:lstStyle/>
          <a:p>
            <a:r>
              <a:rPr lang="en-US" sz="4000" dirty="0"/>
              <a:t>Disciplinary-Action-Code Table C164 Updates (cont’d)</a:t>
            </a:r>
          </a:p>
        </p:txBody>
      </p:sp>
      <p:sp>
        <p:nvSpPr>
          <p:cNvPr id="4" name="Slide Number Placeholder 3">
            <a:extLst>
              <a:ext uri="{FF2B5EF4-FFF2-40B4-BE49-F238E27FC236}">
                <a16:creationId xmlns:a16="http://schemas.microsoft.com/office/drawing/2014/main" id="{59A931AC-10A2-402B-BD0B-A7B7F98834FC}"/>
              </a:ext>
            </a:extLst>
          </p:cNvPr>
          <p:cNvSpPr>
            <a:spLocks noGrp="1"/>
          </p:cNvSpPr>
          <p:nvPr>
            <p:ph type="sldNum" sz="quarter" idx="12"/>
          </p:nvPr>
        </p:nvSpPr>
        <p:spPr/>
        <p:txBody>
          <a:bodyPr/>
          <a:lstStyle/>
          <a:p>
            <a:fld id="{25037DA4-2335-4A87-8586-64B2BAB08211}" type="slidenum">
              <a:rPr lang="en-US" smtClean="0"/>
              <a:pPr/>
              <a:t>6</a:t>
            </a:fld>
            <a:endParaRPr lang="en-US" dirty="0"/>
          </a:p>
        </p:txBody>
      </p:sp>
      <p:pic>
        <p:nvPicPr>
          <p:cNvPr id="5" name="Content Placeholder 4">
            <a:extLst>
              <a:ext uri="{FF2B5EF4-FFF2-40B4-BE49-F238E27FC236}">
                <a16:creationId xmlns:a16="http://schemas.microsoft.com/office/drawing/2014/main" id="{F7DA6736-34CC-494C-962B-DA69083024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91154"/>
            <a:ext cx="8486618" cy="251101"/>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A4BFD2F6-2A92-462E-88C0-2226F1B9F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2" y="2362154"/>
            <a:ext cx="8486618" cy="2635731"/>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A0DF282D-A00A-4F88-8803-24AD19CB7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0" y="4997885"/>
            <a:ext cx="8505462" cy="1468310"/>
          </a:xfrm>
          <a:prstGeom prst="rect">
            <a:avLst/>
          </a:prstGeom>
        </p:spPr>
      </p:pic>
      <p:pic>
        <p:nvPicPr>
          <p:cNvPr id="13" name="Content Placeholder 7" descr="A screenshot of a social media post&#10;&#10;Description automatically generated">
            <a:extLst>
              <a:ext uri="{FF2B5EF4-FFF2-40B4-BE49-F238E27FC236}">
                <a16:creationId xmlns:a16="http://schemas.microsoft.com/office/drawing/2014/main" id="{AE0EE31F-83C2-4ED0-948C-3F30374CBE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00" y="1219200"/>
            <a:ext cx="8610600" cy="942859"/>
          </a:xfrm>
          <a:prstGeom prst="rect">
            <a:avLst/>
          </a:prstGeom>
        </p:spPr>
      </p:pic>
    </p:spTree>
    <p:extLst>
      <p:ext uri="{BB962C8B-B14F-4D97-AF65-F5344CB8AC3E}">
        <p14:creationId xmlns:p14="http://schemas.microsoft.com/office/powerpoint/2010/main" val="361355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76262" y="1066800"/>
            <a:ext cx="7955280" cy="365760"/>
          </a:xfrm>
          <a:prstGeom prst="rect">
            <a:avLst/>
          </a:prstGeom>
          <a:solidFill>
            <a:schemeClr val="bg1"/>
          </a:solidFill>
        </p:spPr>
        <p:txBody>
          <a:bodyPr wrap="square">
            <a:no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7</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4000" dirty="0"/>
              <a:t>HB 446 - Clubs and knuckles </a:t>
            </a:r>
          </a:p>
        </p:txBody>
      </p:sp>
      <p:sp>
        <p:nvSpPr>
          <p:cNvPr id="7" name="Rectangle 6"/>
          <p:cNvSpPr/>
          <p:nvPr/>
        </p:nvSpPr>
        <p:spPr>
          <a:xfrm>
            <a:off x="566738" y="504395"/>
            <a:ext cx="8001000" cy="3847207"/>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400" b="1" dirty="0">
                <a:solidFill>
                  <a:sysClr val="windowText" lastClr="000000"/>
                </a:solidFill>
              </a:rPr>
              <a:t>Disciplinary Action Code Table C164 Updates</a:t>
            </a:r>
          </a:p>
          <a:p>
            <a:pPr marL="514350" indent="-514350">
              <a:spcBef>
                <a:spcPts val="600"/>
              </a:spcBef>
              <a:spcAft>
                <a:spcPts val="600"/>
              </a:spcAft>
              <a:buFont typeface="+mj-lt"/>
              <a:buAutoNum type="romanUcPeriod"/>
            </a:pPr>
            <a:r>
              <a:rPr lang="en-US" sz="2400" b="1" dirty="0">
                <a:solidFill>
                  <a:sysClr val="windowText" lastClr="000000"/>
                </a:solidFill>
              </a:rPr>
              <a:t>HB 446 – Clubs and Knuckles</a:t>
            </a:r>
          </a:p>
          <a:p>
            <a:pPr marL="514350" indent="-514350">
              <a:spcBef>
                <a:spcPts val="600"/>
              </a:spcBef>
              <a:spcAft>
                <a:spcPts val="600"/>
              </a:spcAft>
              <a:buFont typeface="+mj-lt"/>
              <a:buAutoNum type="romanUcPeriod"/>
            </a:pPr>
            <a:r>
              <a:rPr lang="en-US" sz="2400" b="1" dirty="0">
                <a:solidFill>
                  <a:sysClr val="windowText" lastClr="000000"/>
                </a:solidFill>
              </a:rPr>
              <a:t>HB 65 – Out of School Suspension, DAEP, and Expulsion Reporting</a:t>
            </a:r>
            <a:endParaRPr lang="en-US" sz="24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4276610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r>
              <a:rPr lang="en-US" sz="4000" dirty="0"/>
              <a:t>House Bill 446 - Clubs and Knuckles </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8</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52400" y="1371600"/>
            <a:ext cx="8839200" cy="5167319"/>
          </a:xfrm>
        </p:spPr>
        <p:txBody>
          <a:bodyPr>
            <a:noAutofit/>
          </a:bodyPr>
          <a:lstStyle/>
          <a:p>
            <a:pPr marL="465138" algn="ctr"/>
            <a:r>
              <a:rPr lang="en-US" dirty="0"/>
              <a:t>Code Table DISCIPLINARY-ACTION-REASON-CODE (C165)</a:t>
            </a:r>
          </a:p>
          <a:p>
            <a:pPr marL="920750" indent="-6350" defTabSz="542925">
              <a:buFont typeface="Arial" panose="020B0604020202020204" pitchFamily="34" charset="0"/>
              <a:buChar char="•"/>
            </a:pPr>
            <a:r>
              <a:rPr lang="en-US" sz="2400" b="0" dirty="0"/>
              <a:t> House Bill (HB) 446, 86th Texas Legislature amended certain      	sections of the Texas Penal Code effective September 1, 	2019:</a:t>
            </a:r>
          </a:p>
          <a:p>
            <a:pPr marL="1943100" lvl="1">
              <a:tabLst>
                <a:tab pos="1720850" algn="l"/>
              </a:tabLst>
            </a:pPr>
            <a:r>
              <a:rPr lang="en-US" sz="2000" dirty="0"/>
              <a:t>It is no longer an offense under Section 46.02 to carry a club as        defined by Section 46.01(1) in unrestricted areas.  However, Section 46.03 still prohibits clubs being brought on to any property of a school or educational institution and is a third-degree felony.</a:t>
            </a:r>
          </a:p>
          <a:p>
            <a:pPr marL="1951038" lvl="2"/>
            <a:r>
              <a:rPr lang="en-US" dirty="0"/>
              <a:t>Knuckles, as defined by Section 46.01(8), are no longer listed as one of the prohibited weapons defined in Section 46.05.</a:t>
            </a:r>
          </a:p>
          <a:p>
            <a:pPr marL="1084263" lvl="1" indent="-169863">
              <a:tabLst>
                <a:tab pos="914400" algn="l"/>
                <a:tab pos="1084263" algn="l"/>
              </a:tabLst>
            </a:pPr>
            <a:r>
              <a:rPr lang="en-US" dirty="0"/>
              <a:t>These changes impacted disciplinary reason codes ‘13’ and    ‘14’ of Code Table C165.</a:t>
            </a:r>
          </a:p>
        </p:txBody>
      </p:sp>
    </p:spTree>
    <p:extLst>
      <p:ext uri="{BB962C8B-B14F-4D97-AF65-F5344CB8AC3E}">
        <p14:creationId xmlns:p14="http://schemas.microsoft.com/office/powerpoint/2010/main" val="415446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Autofit/>
          </a:bodyPr>
          <a:lstStyle/>
          <a:p>
            <a:r>
              <a:rPr lang="en-US" sz="4000" dirty="0"/>
              <a:t>House Bill 446 - Clubs and Knuckles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19200"/>
            <a:ext cx="7886700" cy="5029200"/>
          </a:xfrm>
        </p:spPr>
        <p:txBody>
          <a:bodyPr>
            <a:normAutofit/>
          </a:bodyPr>
          <a:lstStyle/>
          <a:p>
            <a:r>
              <a:rPr lang="en-US" dirty="0"/>
              <a:t>Code Table C165: Reason Code ’13’</a:t>
            </a:r>
          </a:p>
          <a:p>
            <a:pPr marL="461963" lvl="1" indent="-461963"/>
            <a:r>
              <a:rPr lang="en-US" b="0" dirty="0"/>
              <a:t>Local education agencies </a:t>
            </a:r>
            <a:r>
              <a:rPr lang="en-US" dirty="0"/>
              <a:t>(LEAs) should no longer report students with disciplinary reason code 13.  This reason code has been eliminated from C165.</a:t>
            </a:r>
          </a:p>
          <a:p>
            <a:pPr marL="461963" lvl="1" indent="-461963"/>
            <a:r>
              <a:rPr lang="en-US" dirty="0"/>
              <a:t>Students now </a:t>
            </a:r>
            <a:r>
              <a:rPr lang="en-US" u="sng" dirty="0"/>
              <a:t>found in possession </a:t>
            </a:r>
            <a:r>
              <a:rPr lang="en-US" dirty="0"/>
              <a:t>of a club should be reported using disciplinary reason code ‘02’ (Conduct Punishable as a Felony).</a:t>
            </a:r>
          </a:p>
          <a:p>
            <a:pPr marL="461963" lvl="1" indent="-461963"/>
            <a:r>
              <a:rPr lang="en-US" b="0" dirty="0"/>
              <a:t>Students </a:t>
            </a:r>
            <a:r>
              <a:rPr lang="en-US" b="0" u="sng" dirty="0"/>
              <a:t>using</a:t>
            </a:r>
            <a:r>
              <a:rPr lang="en-US" b="0" dirty="0"/>
              <a:t> a club may also be reported with other disciplinary reason codes, such as assault, defined in Appendix E of the 2020-2021 Texas Education Data Standards (TEDS) as applicable.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792371616"/>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2_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3.xml><?xml version="1.0" encoding="utf-8"?>
<a:theme xmlns:a="http://schemas.openxmlformats.org/drawingml/2006/main" name="3_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4.xml><?xml version="1.0" encoding="utf-8"?>
<a:theme xmlns:a="http://schemas.openxmlformats.org/drawingml/2006/main" name="1_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5.xml><?xml version="1.0" encoding="utf-8"?>
<a:theme xmlns:a="http://schemas.openxmlformats.org/drawingml/2006/main" name="4_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54A2239A664D43B5160F5C36E82278" ma:contentTypeVersion="12" ma:contentTypeDescription="Create a new document." ma:contentTypeScope="" ma:versionID="2f28bb903ae9fd104f362b290c6f7123">
  <xsd:schema xmlns:xsd="http://www.w3.org/2001/XMLSchema" xmlns:xs="http://www.w3.org/2001/XMLSchema" xmlns:p="http://schemas.microsoft.com/office/2006/metadata/properties" xmlns:ns3="974450b4-c27d-433e-acbb-557b61fa1f94" xmlns:ns4="80e764af-c3d1-4a99-9cc7-3e7b95ffbb23" targetNamespace="http://schemas.microsoft.com/office/2006/metadata/properties" ma:root="true" ma:fieldsID="b70d92a55d36866d52348046603dbd5e" ns3:_="" ns4:_="">
    <xsd:import namespace="974450b4-c27d-433e-acbb-557b61fa1f94"/>
    <xsd:import namespace="80e764af-c3d1-4a99-9cc7-3e7b95ffbb2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4450b4-c27d-433e-acbb-557b61fa1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e764af-c3d1-4a99-9cc7-3e7b95ffbb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B48675-1FA2-4297-ABF6-0A4CE33D1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4450b4-c27d-433e-acbb-557b61fa1f94"/>
    <ds:schemaRef ds:uri="80e764af-c3d1-4a99-9cc7-3e7b95ffb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B45A69-778E-4D41-A5A4-6C4FF6432815}">
  <ds:schemaRefs>
    <ds:schemaRef ds:uri="http://purl.org/dc/terms/"/>
    <ds:schemaRef ds:uri="http://purl.org/dc/elements/1.1/"/>
    <ds:schemaRef ds:uri="974450b4-c27d-433e-acbb-557b61fa1f94"/>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80e764af-c3d1-4a99-9cc7-3e7b95ffbb2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E204C14-91B9-45BA-8FFF-0F8E553DDC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80302</TotalTime>
  <Words>1109</Words>
  <Application>Microsoft Office PowerPoint</Application>
  <PresentationFormat>On-screen Show (4:3)</PresentationFormat>
  <Paragraphs>112</Paragraphs>
  <Slides>21</Slides>
  <Notes>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Arial</vt:lpstr>
      <vt:lpstr>Calibri</vt:lpstr>
      <vt:lpstr>Times New Roman</vt:lpstr>
      <vt:lpstr>Tw Cen MT</vt:lpstr>
      <vt:lpstr>Tw Cen MT Condensed</vt:lpstr>
      <vt:lpstr>Tw Cen MT Condensed Extra Bold</vt:lpstr>
      <vt:lpstr>TSDS Template 2017 - Circles - Dark</vt:lpstr>
      <vt:lpstr>2_TSDS Template 2017 - Circles - Dark</vt:lpstr>
      <vt:lpstr>3_TSDS Template 2017 - Circles - Dark</vt:lpstr>
      <vt:lpstr>1_TSDS Template 2017 - Circles - Dark</vt:lpstr>
      <vt:lpstr>4_TSDS Template 2017 - Circles - Dark</vt:lpstr>
      <vt:lpstr> Student Discipline Data Reporting Changes</vt:lpstr>
      <vt:lpstr>Agenda </vt:lpstr>
      <vt:lpstr>Disciplinary Action Code Table C164 Updates </vt:lpstr>
      <vt:lpstr>Disciplinary Action Code Table C164 Updates</vt:lpstr>
      <vt:lpstr>Disciplinary-Action-Code Table C164 Updates (cont’d)</vt:lpstr>
      <vt:lpstr>Disciplinary-Action-Code Table C164 Updates (cont’d)</vt:lpstr>
      <vt:lpstr>HB 446 - Clubs and knuckles </vt:lpstr>
      <vt:lpstr>House Bill 446 - Clubs and Knuckles </vt:lpstr>
      <vt:lpstr>House Bill 446 - Clubs and Knuckles (CONT’D)</vt:lpstr>
      <vt:lpstr>House Bill 446 - Clubs and Knuckles (CONT’D) </vt:lpstr>
      <vt:lpstr>House Bill 446 - Clubs and Knuckles (CONT’D) </vt:lpstr>
      <vt:lpstr>HB 65 – Out of School Suspension, DAEP, and Expulsion Reporting</vt:lpstr>
      <vt:lpstr>HB 65 – Out of School Suspension, DAEP, and Expulsion Reporting</vt:lpstr>
      <vt:lpstr>HB 65 – Out of School Suspension, DAEP, and Expulsion Reporting (cont’d)</vt:lpstr>
      <vt:lpstr>HB 65 – Out of School Suspension, DAEP, and Expulsion Reporting (cont’d)</vt:lpstr>
      <vt:lpstr>HB 65 – Out of School Suspension, DAEP, and Expulsion Reporting (cont’d)</vt:lpstr>
      <vt:lpstr>HB 65 – Out of School Suspension, DAEP, and Expulsion Reporting (cont’d)</vt:lpstr>
      <vt:lpstr>HB 65 – Out of School Suspension, DAEP, and Expulsion reporting (cont’d)</vt:lpstr>
      <vt:lpstr>HB 65 – Out of School Suspension, DAEP, and Expulsion reporting (cont’d)</vt:lpstr>
      <vt:lpstr>HB 65 – Out of School Suspension, DAEP, and Expulsion reporting (cont’d)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Sharp, Stephanie</cp:lastModifiedBy>
  <cp:revision>1956</cp:revision>
  <cp:lastPrinted>2018-02-01T22:53:24Z</cp:lastPrinted>
  <dcterms:created xsi:type="dcterms:W3CDTF">2009-09-01T20:11:00Z</dcterms:created>
  <dcterms:modified xsi:type="dcterms:W3CDTF">2020-03-25T13:35:56Z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0x0101007B54A2239A664D43B5160F5C36E82278</vt:lpwstr>
  </property>
  <property fmtid="{D5CDD505-2E9C-101B-9397-08002B2CF9AE}" pid="3" name="_NewReviewCycle">
    <vt:lpwstr/>
  </property>
  <property fmtid="{D5CDD505-2E9C-101B-9397-08002B2CF9AE}" pid="4" name="_dlc_DocIdItemGuid">
    <vt:lpwstr>7fd8e421-004a-41be-b615-d2e44760db7c</vt:lpwstr>
  </property>
</Properties>
</file>