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57"/>
  </p:notesMasterIdLst>
  <p:handoutMasterIdLst>
    <p:handoutMasterId r:id="rId58"/>
  </p:handoutMasterIdLst>
  <p:sldIdLst>
    <p:sldId id="466" r:id="rId5"/>
    <p:sldId id="756" r:id="rId6"/>
    <p:sldId id="824" r:id="rId7"/>
    <p:sldId id="796" r:id="rId8"/>
    <p:sldId id="724" r:id="rId9"/>
    <p:sldId id="723" r:id="rId10"/>
    <p:sldId id="797" r:id="rId11"/>
    <p:sldId id="832" r:id="rId12"/>
    <p:sldId id="768" r:id="rId13"/>
    <p:sldId id="829" r:id="rId14"/>
    <p:sldId id="817" r:id="rId15"/>
    <p:sldId id="773" r:id="rId16"/>
    <p:sldId id="779" r:id="rId17"/>
    <p:sldId id="780" r:id="rId18"/>
    <p:sldId id="772" r:id="rId19"/>
    <p:sldId id="776" r:id="rId20"/>
    <p:sldId id="830" r:id="rId21"/>
    <p:sldId id="821" r:id="rId22"/>
    <p:sldId id="831" r:id="rId23"/>
    <p:sldId id="775" r:id="rId24"/>
    <p:sldId id="782" r:id="rId25"/>
    <p:sldId id="833" r:id="rId26"/>
    <p:sldId id="803" r:id="rId27"/>
    <p:sldId id="809" r:id="rId28"/>
    <p:sldId id="808" r:id="rId29"/>
    <p:sldId id="822" r:id="rId30"/>
    <p:sldId id="834" r:id="rId31"/>
    <p:sldId id="826" r:id="rId32"/>
    <p:sldId id="825" r:id="rId33"/>
    <p:sldId id="807" r:id="rId34"/>
    <p:sldId id="812" r:id="rId35"/>
    <p:sldId id="805" r:id="rId36"/>
    <p:sldId id="835" r:id="rId37"/>
    <p:sldId id="827" r:id="rId38"/>
    <p:sldId id="828" r:id="rId39"/>
    <p:sldId id="819" r:id="rId40"/>
    <p:sldId id="787" r:id="rId41"/>
    <p:sldId id="789" r:id="rId42"/>
    <p:sldId id="811" r:id="rId43"/>
    <p:sldId id="790" r:id="rId44"/>
    <p:sldId id="836" r:id="rId45"/>
    <p:sldId id="704" r:id="rId46"/>
    <p:sldId id="795" r:id="rId47"/>
    <p:sldId id="793" r:id="rId48"/>
    <p:sldId id="837" r:id="rId49"/>
    <p:sldId id="710" r:id="rId50"/>
    <p:sldId id="711" r:id="rId51"/>
    <p:sldId id="712" r:id="rId52"/>
    <p:sldId id="838" r:id="rId53"/>
    <p:sldId id="714" r:id="rId54"/>
    <p:sldId id="757" r:id="rId55"/>
    <p:sldId id="264" r:id="rId56"/>
  </p:sldIdLst>
  <p:sldSz cx="9144000" cy="6858000" type="screen4x3"/>
  <p:notesSz cx="6858000" cy="981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7" name="Adaky, Kathy" initials="AK" lastIdx="7" clrIdx="7">
    <p:extLst>
      <p:ext uri="{19B8F6BF-5375-455C-9EA6-DF929625EA0E}">
        <p15:presenceInfo xmlns:p15="http://schemas.microsoft.com/office/powerpoint/2012/main" userId="S::kathy.adaky@tea.texas.gov::8c2da59b-9e4a-4960-a749-115f3818b707" providerId="AD"/>
      </p:ext>
    </p:extLst>
  </p:cmAuthor>
  <p:cmAuthor id="1" name="Sharon Reddehase" initials="SNR" lastIdx="1" clrIdx="1"/>
  <p:cmAuthor id="8" name="DeSantis, Candice" initials="DC [2]" lastIdx="4" clrIdx="8">
    <p:extLst>
      <p:ext uri="{19B8F6BF-5375-455C-9EA6-DF929625EA0E}">
        <p15:presenceInfo xmlns:p15="http://schemas.microsoft.com/office/powerpoint/2012/main" userId="S::Candice.DeSantis@tea.texas.gov::ebf7425b-4c1c-4725-9788-d1206430aedf" providerId="AD"/>
      </p:ext>
    </p:extLst>
  </p:cmAuthor>
  <p:cmAuthor id="2" name="mulrich" initials="mu" lastIdx="4" clrIdx="2"/>
  <p:cmAuthor id="9" name="Simons, Leanne" initials="SL" lastIdx="13" clrIdx="9">
    <p:extLst>
      <p:ext uri="{19B8F6BF-5375-455C-9EA6-DF929625EA0E}">
        <p15:presenceInfo xmlns:p15="http://schemas.microsoft.com/office/powerpoint/2012/main" userId="S-1-5-21-424224527-328161685-9522986-2768" providerId="AD"/>
      </p:ext>
    </p:extLst>
  </p:cmAuthor>
  <p:cmAuthor id="3" name="DeSantis, Candice" initials="DC" lastIdx="1" clrIdx="3">
    <p:extLst>
      <p:ext uri="{19B8F6BF-5375-455C-9EA6-DF929625EA0E}">
        <p15:presenceInfo xmlns:p15="http://schemas.microsoft.com/office/powerpoint/2012/main" userId="S::Candice.DeSantis@tea.state.tx.us::ebf7425b-4c1c-4725-9788-d1206430aedf" providerId="AD"/>
      </p:ext>
    </p:extLst>
  </p:cmAuthor>
  <p:cmAuthor id="10" name="Linden, Edward" initials="LE" lastIdx="1" clrIdx="10">
    <p:extLst>
      <p:ext uri="{19B8F6BF-5375-455C-9EA6-DF929625EA0E}">
        <p15:presenceInfo xmlns:p15="http://schemas.microsoft.com/office/powerpoint/2012/main" userId="S::Edward.Linden@tea.texas.gov::433a1750-097b-48bf-9475-b5c5f6172203" providerId="AD"/>
      </p:ext>
    </p:extLst>
  </p:cmAuthor>
  <p:cmAuthor id="4" name="Johnson, Scott" initials="JS" lastIdx="27" clrIdx="4">
    <p:extLst>
      <p:ext uri="{19B8F6BF-5375-455C-9EA6-DF929625EA0E}">
        <p15:presenceInfo xmlns:p15="http://schemas.microsoft.com/office/powerpoint/2012/main" userId="S::Scott.Johnson@tea.texas.gov::bec97677-f0c6-4bfb-b610-83dc74061801" providerId="AD"/>
      </p:ext>
    </p:extLst>
  </p:cmAuthor>
  <p:cmAuthor id="11" name="Hanson, Terri" initials="HT" lastIdx="14" clrIdx="11">
    <p:extLst>
      <p:ext uri="{19B8F6BF-5375-455C-9EA6-DF929625EA0E}">
        <p15:presenceInfo xmlns:p15="http://schemas.microsoft.com/office/powerpoint/2012/main" userId="S::Terri.Hanson@tea.texas.gov::a02fd813-d4f3-43fd-83dd-7393041517de" providerId="AD"/>
      </p:ext>
    </p:extLst>
  </p:cmAuthor>
  <p:cmAuthor id="5" name="Reese, John" initials="RJ" lastIdx="4" clrIdx="5">
    <p:extLst>
      <p:ext uri="{19B8F6BF-5375-455C-9EA6-DF929625EA0E}">
        <p15:presenceInfo xmlns:p15="http://schemas.microsoft.com/office/powerpoint/2012/main" userId="S::John.Reese@tea.texas.gov::8427cab8-ecc8-4a74-a2ec-269c5160d082" providerId="AD"/>
      </p:ext>
    </p:extLst>
  </p:cmAuthor>
  <p:cmAuthor id="6" name="Briggs, Connor" initials="BC" lastIdx="3" clrIdx="6">
    <p:extLst>
      <p:ext uri="{19B8F6BF-5375-455C-9EA6-DF929625EA0E}">
        <p15:presenceInfo xmlns:p15="http://schemas.microsoft.com/office/powerpoint/2012/main" userId="S::Connor.Briggs@tea.texas.gov::885b7513-d3fa-4947-add1-efc2b24f04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16" autoAdjust="0"/>
  </p:normalViewPr>
  <p:slideViewPr>
    <p:cSldViewPr snapToGrid="0">
      <p:cViewPr varScale="1">
        <p:scale>
          <a:sx n="64" d="100"/>
          <a:sy n="64" d="100"/>
        </p:scale>
        <p:origin x="528" y="6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169920" cy="480060"/>
          </a:xfrm>
          <a:prstGeom prst="rect">
            <a:avLst/>
          </a:prstGeom>
        </p:spPr>
        <p:txBody>
          <a:bodyPr vert="horz" lIns="96619" tIns="48311" rIns="96619" bIns="48311" rtlCol="0"/>
          <a:lstStyle>
            <a:lvl1pPr algn="l">
              <a:defRPr sz="1200"/>
            </a:lvl1pPr>
          </a:lstStyle>
          <a:p>
            <a:endParaRPr lang="en-US" dirty="0"/>
          </a:p>
        </p:txBody>
      </p:sp>
      <p:sp>
        <p:nvSpPr>
          <p:cNvPr id="3" name="Date Placeholder 2"/>
          <p:cNvSpPr>
            <a:spLocks noGrp="1"/>
          </p:cNvSpPr>
          <p:nvPr>
            <p:ph type="dt" sz="quarter" idx="1"/>
          </p:nvPr>
        </p:nvSpPr>
        <p:spPr>
          <a:xfrm>
            <a:off x="4143590" y="0"/>
            <a:ext cx="3169920" cy="480060"/>
          </a:xfrm>
          <a:prstGeom prst="rect">
            <a:avLst/>
          </a:prstGeom>
        </p:spPr>
        <p:txBody>
          <a:bodyPr vert="horz" lIns="96619" tIns="48311" rIns="96619" bIns="48311" rtlCol="0"/>
          <a:lstStyle>
            <a:lvl1pPr algn="r">
              <a:defRPr sz="1200"/>
            </a:lvl1pPr>
          </a:lstStyle>
          <a:p>
            <a:fld id="{A030672E-E987-4208-B802-497B74C6D590}" type="datetimeFigureOut">
              <a:rPr lang="en-US" smtClean="0"/>
              <a:pPr/>
              <a:t>5/6/2020</a:t>
            </a:fld>
            <a:endParaRPr lang="en-US" dirty="0"/>
          </a:p>
        </p:txBody>
      </p:sp>
      <p:sp>
        <p:nvSpPr>
          <p:cNvPr id="4" name="Footer Placeholder 3"/>
          <p:cNvSpPr>
            <a:spLocks noGrp="1"/>
          </p:cNvSpPr>
          <p:nvPr>
            <p:ph type="ftr" sz="quarter" idx="2"/>
          </p:nvPr>
        </p:nvSpPr>
        <p:spPr>
          <a:xfrm>
            <a:off x="5" y="9119474"/>
            <a:ext cx="3169920" cy="480060"/>
          </a:xfrm>
          <a:prstGeom prst="rect">
            <a:avLst/>
          </a:prstGeom>
        </p:spPr>
        <p:txBody>
          <a:bodyPr vert="horz" lIns="96619" tIns="48311" rIns="96619" bIns="483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90" y="9119474"/>
            <a:ext cx="3169920" cy="480060"/>
          </a:xfrm>
          <a:prstGeom prst="rect">
            <a:avLst/>
          </a:prstGeom>
        </p:spPr>
        <p:txBody>
          <a:bodyPr vert="horz" lIns="96619" tIns="48311" rIns="96619" bIns="48311"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169920" cy="480060"/>
          </a:xfrm>
          <a:prstGeom prst="rect">
            <a:avLst/>
          </a:prstGeom>
        </p:spPr>
        <p:txBody>
          <a:bodyPr vert="horz" lIns="96619" tIns="48311" rIns="96619" bIns="48311" rtlCol="0"/>
          <a:lstStyle>
            <a:lvl1pPr algn="l">
              <a:defRPr sz="1200"/>
            </a:lvl1pPr>
          </a:lstStyle>
          <a:p>
            <a:endParaRPr lang="en-US" dirty="0"/>
          </a:p>
        </p:txBody>
      </p:sp>
      <p:sp>
        <p:nvSpPr>
          <p:cNvPr id="3" name="Date Placeholder 2"/>
          <p:cNvSpPr>
            <a:spLocks noGrp="1"/>
          </p:cNvSpPr>
          <p:nvPr>
            <p:ph type="dt" idx="1"/>
          </p:nvPr>
        </p:nvSpPr>
        <p:spPr>
          <a:xfrm>
            <a:off x="4143590" y="0"/>
            <a:ext cx="3169920" cy="480060"/>
          </a:xfrm>
          <a:prstGeom prst="rect">
            <a:avLst/>
          </a:prstGeom>
        </p:spPr>
        <p:txBody>
          <a:bodyPr vert="horz" lIns="96619" tIns="48311" rIns="96619" bIns="48311" rtlCol="0"/>
          <a:lstStyle>
            <a:lvl1pPr algn="r">
              <a:defRPr sz="1200"/>
            </a:lvl1pPr>
          </a:lstStyle>
          <a:p>
            <a:fld id="{DB0EB5D8-2522-4108-8D60-F7CA4D8873A0}" type="datetimeFigureOut">
              <a:rPr lang="en-US" smtClean="0"/>
              <a:pPr/>
              <a:t>5/6/2020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19" tIns="48311" rIns="96619" bIns="48311"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19" tIns="48311" rIns="96619" bIns="48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9119474"/>
            <a:ext cx="3169920" cy="480060"/>
          </a:xfrm>
          <a:prstGeom prst="rect">
            <a:avLst/>
          </a:prstGeom>
        </p:spPr>
        <p:txBody>
          <a:bodyPr vert="horz" lIns="96619" tIns="48311" rIns="96619" bIns="483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0" y="9119474"/>
            <a:ext cx="3169920" cy="480060"/>
          </a:xfrm>
          <a:prstGeom prst="rect">
            <a:avLst/>
          </a:prstGeom>
        </p:spPr>
        <p:txBody>
          <a:bodyPr vert="horz" lIns="96619" tIns="48311" rIns="96619" bIns="48311" rtlCol="0" anchor="b"/>
          <a:lstStyle>
            <a:lvl1pPr algn="r">
              <a:defRPr sz="1200"/>
            </a:lvl1pPr>
          </a:lstStyle>
          <a:p>
            <a:fld id="{7872E534-9B96-469B-99C0-8551271B58B1}" type="slidenum">
              <a:rPr lang="en-US" smtClean="0"/>
              <a:pPr/>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41340" indent="-241340" defTabSz="950770">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2331725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Stacy will talk about the data checkpoint deadline and why they need the data at that point</a:t>
            </a:r>
          </a:p>
          <a:p>
            <a:r>
              <a:rPr lang="en-US" dirty="0"/>
              <a:t>LEAs can complete their RF Tracker submission as soon as their data has been validated, they do not need to wait until 7/29/2021</a:t>
            </a:r>
            <a:endParaRPr lang="en-US" dirty="0">
              <a:cs typeface="Calibri"/>
            </a:endParaRPr>
          </a:p>
        </p:txBody>
      </p:sp>
      <p:sp>
        <p:nvSpPr>
          <p:cNvPr id="4" name="Slide Number Placeholder 3"/>
          <p:cNvSpPr>
            <a:spLocks noGrp="1"/>
          </p:cNvSpPr>
          <p:nvPr>
            <p:ph type="sldNum" sz="quarter" idx="5"/>
          </p:nvPr>
        </p:nvSpPr>
        <p:spPr/>
        <p:txBody>
          <a:bodyPr/>
          <a:lstStyle/>
          <a:p>
            <a:fld id="{7872E534-9B96-469B-99C0-8551271B58B1}" type="slidenum">
              <a:rPr lang="en-US" smtClean="0"/>
              <a:pPr/>
              <a:t>30</a:t>
            </a:fld>
            <a:endParaRPr lang="en-US" dirty="0"/>
          </a:p>
        </p:txBody>
      </p:sp>
    </p:spTree>
    <p:extLst>
      <p:ext uri="{BB962C8B-B14F-4D97-AF65-F5344CB8AC3E}">
        <p14:creationId xmlns:p14="http://schemas.microsoft.com/office/powerpoint/2010/main" val="2249005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Approximately 250 LEAs submitted RF Tracker data in the Legacy system in 2018-2019</a:t>
            </a:r>
          </a:p>
        </p:txBody>
      </p:sp>
      <p:sp>
        <p:nvSpPr>
          <p:cNvPr id="4" name="Slide Number Placeholder 3"/>
          <p:cNvSpPr>
            <a:spLocks noGrp="1"/>
          </p:cNvSpPr>
          <p:nvPr>
            <p:ph type="sldNum" sz="quarter" idx="5"/>
          </p:nvPr>
        </p:nvSpPr>
        <p:spPr/>
        <p:txBody>
          <a:bodyPr/>
          <a:lstStyle/>
          <a:p>
            <a:fld id="{7872E534-9B96-469B-99C0-8551271B58B1}" type="slidenum">
              <a:rPr lang="en-US" smtClean="0"/>
              <a:pPr/>
              <a:t>31</a:t>
            </a:fld>
            <a:endParaRPr lang="en-US" dirty="0"/>
          </a:p>
        </p:txBody>
      </p:sp>
    </p:spTree>
    <p:extLst>
      <p:ext uri="{BB962C8B-B14F-4D97-AF65-F5344CB8AC3E}">
        <p14:creationId xmlns:p14="http://schemas.microsoft.com/office/powerpoint/2010/main" val="3458955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35</a:t>
            </a:fld>
            <a:endParaRPr lang="en-US" dirty="0"/>
          </a:p>
        </p:txBody>
      </p:sp>
    </p:spTree>
    <p:extLst>
      <p:ext uri="{BB962C8B-B14F-4D97-AF65-F5344CB8AC3E}">
        <p14:creationId xmlns:p14="http://schemas.microsoft.com/office/powerpoint/2010/main" val="3113851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Classroom positions, change for TEDS 2020-2021.  2019-2020 winter promotion did promote all classroom positions.</a:t>
            </a:r>
          </a:p>
          <a:p>
            <a:endParaRPr lang="en-US" dirty="0">
              <a:cs typeface="Calibri"/>
            </a:endParaRPr>
          </a:p>
          <a:p>
            <a:r>
              <a:rPr lang="en-US" dirty="0">
                <a:cs typeface="Calibri"/>
              </a:rPr>
              <a:t>Teacher Class Assignment begin date, same teacher same course multiple begin and end dates, multiple records can be loaded.  Only the record where snapshot date falls within the begin and end dates will be reported for the Class Roster submission.</a:t>
            </a:r>
          </a:p>
        </p:txBody>
      </p:sp>
      <p:sp>
        <p:nvSpPr>
          <p:cNvPr id="4" name="Slide Number Placeholder 3"/>
          <p:cNvSpPr>
            <a:spLocks noGrp="1"/>
          </p:cNvSpPr>
          <p:nvPr>
            <p:ph type="sldNum" sz="quarter" idx="5"/>
          </p:nvPr>
        </p:nvSpPr>
        <p:spPr/>
        <p:txBody>
          <a:bodyPr/>
          <a:lstStyle/>
          <a:p>
            <a:fld id="{7872E534-9B96-469B-99C0-8551271B58B1}" type="slidenum">
              <a:rPr lang="en-US" smtClean="0"/>
              <a:pPr/>
              <a:t>36</a:t>
            </a:fld>
            <a:endParaRPr lang="en-US" dirty="0"/>
          </a:p>
        </p:txBody>
      </p:sp>
    </p:spTree>
    <p:extLst>
      <p:ext uri="{BB962C8B-B14F-4D97-AF65-F5344CB8AC3E}">
        <p14:creationId xmlns:p14="http://schemas.microsoft.com/office/powerpoint/2010/main" val="279626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submission deadline – data checkpoint</a:t>
            </a:r>
          </a:p>
        </p:txBody>
      </p:sp>
      <p:sp>
        <p:nvSpPr>
          <p:cNvPr id="4" name="Slide Number Placeholder 3"/>
          <p:cNvSpPr>
            <a:spLocks noGrp="1"/>
          </p:cNvSpPr>
          <p:nvPr>
            <p:ph type="sldNum" sz="quarter" idx="5"/>
          </p:nvPr>
        </p:nvSpPr>
        <p:spPr/>
        <p:txBody>
          <a:bodyPr/>
          <a:lstStyle/>
          <a:p>
            <a:fld id="{7872E534-9B96-469B-99C0-8551271B58B1}" type="slidenum">
              <a:rPr lang="en-US" smtClean="0"/>
              <a:pPr/>
              <a:t>37</a:t>
            </a:fld>
            <a:endParaRPr lang="en-US" dirty="0"/>
          </a:p>
        </p:txBody>
      </p:sp>
    </p:spTree>
    <p:extLst>
      <p:ext uri="{BB962C8B-B14F-4D97-AF65-F5344CB8AC3E}">
        <p14:creationId xmlns:p14="http://schemas.microsoft.com/office/powerpoint/2010/main" val="75945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class period and location for the normal schedule at that campus.</a:t>
            </a:r>
          </a:p>
          <a:p>
            <a:r>
              <a:rPr lang="en-US" dirty="0"/>
              <a:t>Verify the special warnings are okay and no students are enrolled</a:t>
            </a:r>
          </a:p>
        </p:txBody>
      </p:sp>
      <p:sp>
        <p:nvSpPr>
          <p:cNvPr id="4" name="Slide Number Placeholder 3"/>
          <p:cNvSpPr>
            <a:spLocks noGrp="1"/>
          </p:cNvSpPr>
          <p:nvPr>
            <p:ph type="sldNum" sz="quarter" idx="5"/>
          </p:nvPr>
        </p:nvSpPr>
        <p:spPr/>
        <p:txBody>
          <a:bodyPr/>
          <a:lstStyle/>
          <a:p>
            <a:fld id="{7872E534-9B96-469B-99C0-8551271B58B1}" type="slidenum">
              <a:rPr lang="en-US" smtClean="0"/>
              <a:pPr/>
              <a:t>38</a:t>
            </a:fld>
            <a:endParaRPr lang="en-US" dirty="0"/>
          </a:p>
        </p:txBody>
      </p:sp>
    </p:spTree>
    <p:extLst>
      <p:ext uri="{BB962C8B-B14F-4D97-AF65-F5344CB8AC3E}">
        <p14:creationId xmlns:p14="http://schemas.microsoft.com/office/powerpoint/2010/main" val="2942914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72E534-9B96-469B-99C0-8551271B58B1}" type="slidenum">
              <a:rPr lang="en-US" smtClean="0"/>
              <a:pPr/>
              <a:t>39</a:t>
            </a:fld>
            <a:endParaRPr lang="en-US" dirty="0"/>
          </a:p>
        </p:txBody>
      </p:sp>
    </p:spTree>
    <p:extLst>
      <p:ext uri="{BB962C8B-B14F-4D97-AF65-F5344CB8AC3E}">
        <p14:creationId xmlns:p14="http://schemas.microsoft.com/office/powerpoint/2010/main" val="2315255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audience that there will be dedicated presentations on these topics later in the day</a:t>
            </a:r>
          </a:p>
        </p:txBody>
      </p:sp>
      <p:sp>
        <p:nvSpPr>
          <p:cNvPr id="4" name="Slide Number Placeholder 3"/>
          <p:cNvSpPr>
            <a:spLocks noGrp="1"/>
          </p:cNvSpPr>
          <p:nvPr>
            <p:ph type="sldNum" sz="quarter" idx="5"/>
          </p:nvPr>
        </p:nvSpPr>
        <p:spPr/>
        <p:txBody>
          <a:bodyPr/>
          <a:lstStyle/>
          <a:p>
            <a:fld id="{7872E534-9B96-469B-99C0-8551271B58B1}" type="slidenum">
              <a:rPr lang="en-US" smtClean="0"/>
              <a:pPr/>
              <a:t>44</a:t>
            </a:fld>
            <a:endParaRPr lang="en-US" dirty="0"/>
          </a:p>
        </p:txBody>
      </p:sp>
    </p:spTree>
    <p:extLst>
      <p:ext uri="{BB962C8B-B14F-4D97-AF65-F5344CB8AC3E}">
        <p14:creationId xmlns:p14="http://schemas.microsoft.com/office/powerpoint/2010/main" val="2104592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50</a:t>
            </a:fld>
            <a:endParaRPr lang="en-US" dirty="0"/>
          </a:p>
        </p:txBody>
      </p:sp>
    </p:spTree>
    <p:extLst>
      <p:ext uri="{BB962C8B-B14F-4D97-AF65-F5344CB8AC3E}">
        <p14:creationId xmlns:p14="http://schemas.microsoft.com/office/powerpoint/2010/main" val="127821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51</a:t>
            </a:fld>
            <a:endParaRPr lang="en-US" dirty="0"/>
          </a:p>
        </p:txBody>
      </p:sp>
    </p:spTree>
    <p:extLst>
      <p:ext uri="{BB962C8B-B14F-4D97-AF65-F5344CB8AC3E}">
        <p14:creationId xmlns:p14="http://schemas.microsoft.com/office/powerpoint/2010/main" val="300526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6</a:t>
            </a:fld>
            <a:endParaRPr lang="en-US" dirty="0"/>
          </a:p>
        </p:txBody>
      </p:sp>
    </p:spTree>
    <p:extLst>
      <p:ext uri="{BB962C8B-B14F-4D97-AF65-F5344CB8AC3E}">
        <p14:creationId xmlns:p14="http://schemas.microsoft.com/office/powerpoint/2010/main" val="258775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Classroom positions, change for TEDS 2020-2021.  2019-2020 winter promotion did promote all classroom positions.</a:t>
            </a:r>
          </a:p>
          <a:p>
            <a:endParaRPr lang="en-US" dirty="0">
              <a:cs typeface="Calibri"/>
            </a:endParaRPr>
          </a:p>
          <a:p>
            <a:r>
              <a:rPr lang="en-US" dirty="0">
                <a:cs typeface="Calibri"/>
              </a:rPr>
              <a:t>Teacher Class Assignment begin date, same teacher same course multiple begin and end dates, multiple records can be loaded.  Only the record where snapshot date falls within the begin and end dates will be reported for the Class Roster submission.</a:t>
            </a:r>
          </a:p>
        </p:txBody>
      </p:sp>
      <p:sp>
        <p:nvSpPr>
          <p:cNvPr id="4" name="Slide Number Placeholder 3"/>
          <p:cNvSpPr>
            <a:spLocks noGrp="1"/>
          </p:cNvSpPr>
          <p:nvPr>
            <p:ph type="sldNum" sz="quarter" idx="5"/>
          </p:nvPr>
        </p:nvSpPr>
        <p:spPr/>
        <p:txBody>
          <a:bodyPr/>
          <a:lstStyle/>
          <a:p>
            <a:fld id="{7872E534-9B96-469B-99C0-8551271B58B1}" type="slidenum">
              <a:rPr lang="en-US" smtClean="0"/>
              <a:pPr/>
              <a:t>17</a:t>
            </a:fld>
            <a:endParaRPr lang="en-US" dirty="0"/>
          </a:p>
        </p:txBody>
      </p:sp>
    </p:spTree>
    <p:extLst>
      <p:ext uri="{BB962C8B-B14F-4D97-AF65-F5344CB8AC3E}">
        <p14:creationId xmlns:p14="http://schemas.microsoft.com/office/powerpoint/2010/main" val="2315840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Classroom positions, change for TEDS 2020-2021.  2019-2020 winter promotion did promote all classroom positions.</a:t>
            </a:r>
          </a:p>
          <a:p>
            <a:endParaRPr lang="en-US" dirty="0">
              <a:cs typeface="Calibri"/>
            </a:endParaRPr>
          </a:p>
          <a:p>
            <a:r>
              <a:rPr lang="en-US" dirty="0">
                <a:cs typeface="Calibri"/>
              </a:rPr>
              <a:t>Teacher Class Assignment begin date, same teacher same course multiple begin and end dates, multiple records can be loaded.  Only the record where snapshot date falls within the begin and end dates will be reported for the Class Roster submission.</a:t>
            </a:r>
          </a:p>
        </p:txBody>
      </p:sp>
      <p:sp>
        <p:nvSpPr>
          <p:cNvPr id="4" name="Slide Number Placeholder 3"/>
          <p:cNvSpPr>
            <a:spLocks noGrp="1"/>
          </p:cNvSpPr>
          <p:nvPr>
            <p:ph type="sldNum" sz="quarter" idx="5"/>
          </p:nvPr>
        </p:nvSpPr>
        <p:spPr/>
        <p:txBody>
          <a:bodyPr/>
          <a:lstStyle/>
          <a:p>
            <a:fld id="{7872E534-9B96-469B-99C0-8551271B58B1}" type="slidenum">
              <a:rPr lang="en-US" smtClean="0"/>
              <a:pPr/>
              <a:t>18</a:t>
            </a:fld>
            <a:endParaRPr lang="en-US" dirty="0"/>
          </a:p>
        </p:txBody>
      </p:sp>
    </p:spTree>
    <p:extLst>
      <p:ext uri="{BB962C8B-B14F-4D97-AF65-F5344CB8AC3E}">
        <p14:creationId xmlns:p14="http://schemas.microsoft.com/office/powerpoint/2010/main" val="277820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Classroom positions, change for TEDS 2020-2021.  2019-2020 winter promotion did promote all classroom positions.</a:t>
            </a:r>
          </a:p>
          <a:p>
            <a:endParaRPr lang="en-US" dirty="0">
              <a:cs typeface="Calibri"/>
            </a:endParaRPr>
          </a:p>
          <a:p>
            <a:r>
              <a:rPr lang="en-US" dirty="0">
                <a:cs typeface="Calibri"/>
              </a:rPr>
              <a:t>Teacher Class Assignment begin date, same teacher same course multiple begin and end dates, multiple records can be loaded.  Only the record where snapshot date falls within the begin and end dates will be reported for the Class Roster submission.</a:t>
            </a:r>
          </a:p>
        </p:txBody>
      </p:sp>
      <p:sp>
        <p:nvSpPr>
          <p:cNvPr id="4" name="Slide Number Placeholder 3"/>
          <p:cNvSpPr>
            <a:spLocks noGrp="1"/>
          </p:cNvSpPr>
          <p:nvPr>
            <p:ph type="sldNum" sz="quarter" idx="5"/>
          </p:nvPr>
        </p:nvSpPr>
        <p:spPr/>
        <p:txBody>
          <a:bodyPr/>
          <a:lstStyle/>
          <a:p>
            <a:fld id="{7872E534-9B96-469B-99C0-8551271B58B1}" type="slidenum">
              <a:rPr lang="en-US" smtClean="0"/>
              <a:pPr/>
              <a:t>19</a:t>
            </a:fld>
            <a:endParaRPr lang="en-US" dirty="0"/>
          </a:p>
        </p:txBody>
      </p:sp>
    </p:spTree>
    <p:extLst>
      <p:ext uri="{BB962C8B-B14F-4D97-AF65-F5344CB8AC3E}">
        <p14:creationId xmlns:p14="http://schemas.microsoft.com/office/powerpoint/2010/main" val="1700783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users to refer to latest FCN Known Issues report for full listing of all issues.</a:t>
            </a:r>
          </a:p>
        </p:txBody>
      </p:sp>
      <p:sp>
        <p:nvSpPr>
          <p:cNvPr id="4" name="Slide Number Placeholder 3"/>
          <p:cNvSpPr>
            <a:spLocks noGrp="1"/>
          </p:cNvSpPr>
          <p:nvPr>
            <p:ph type="sldNum" sz="quarter" idx="5"/>
          </p:nvPr>
        </p:nvSpPr>
        <p:spPr/>
        <p:txBody>
          <a:bodyPr/>
          <a:lstStyle/>
          <a:p>
            <a:fld id="{7872E534-9B96-469B-99C0-8551271B58B1}" type="slidenum">
              <a:rPr lang="en-US" smtClean="0"/>
              <a:pPr/>
              <a:t>23</a:t>
            </a:fld>
            <a:endParaRPr lang="en-US" dirty="0"/>
          </a:p>
        </p:txBody>
      </p:sp>
    </p:spTree>
    <p:extLst>
      <p:ext uri="{BB962C8B-B14F-4D97-AF65-F5344CB8AC3E}">
        <p14:creationId xmlns:p14="http://schemas.microsoft.com/office/powerpoint/2010/main" val="368017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24</a:t>
            </a:fld>
            <a:endParaRPr lang="en-US" dirty="0"/>
          </a:p>
        </p:txBody>
      </p:sp>
    </p:spTree>
    <p:extLst>
      <p:ext uri="{BB962C8B-B14F-4D97-AF65-F5344CB8AC3E}">
        <p14:creationId xmlns:p14="http://schemas.microsoft.com/office/powerpoint/2010/main" val="421461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25</a:t>
            </a:fld>
            <a:endParaRPr lang="en-US" dirty="0"/>
          </a:p>
        </p:txBody>
      </p:sp>
    </p:spTree>
    <p:extLst>
      <p:ext uri="{BB962C8B-B14F-4D97-AF65-F5344CB8AC3E}">
        <p14:creationId xmlns:p14="http://schemas.microsoft.com/office/powerpoint/2010/main" val="1556666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let the program area explain the monitoring process and why they need the data at this point</a:t>
            </a:r>
          </a:p>
        </p:txBody>
      </p:sp>
      <p:sp>
        <p:nvSpPr>
          <p:cNvPr id="4" name="Slide Number Placeholder 3"/>
          <p:cNvSpPr>
            <a:spLocks noGrp="1"/>
          </p:cNvSpPr>
          <p:nvPr>
            <p:ph type="sldNum" sz="quarter" idx="5"/>
          </p:nvPr>
        </p:nvSpPr>
        <p:spPr/>
        <p:txBody>
          <a:bodyPr/>
          <a:lstStyle/>
          <a:p>
            <a:fld id="{7872E534-9B96-469B-99C0-8551271B58B1}" type="slidenum">
              <a:rPr lang="en-US" smtClean="0"/>
              <a:pPr/>
              <a:t>29</a:t>
            </a:fld>
            <a:endParaRPr lang="en-US" dirty="0"/>
          </a:p>
        </p:txBody>
      </p:sp>
    </p:spTree>
    <p:extLst>
      <p:ext uri="{BB962C8B-B14F-4D97-AF65-F5344CB8AC3E}">
        <p14:creationId xmlns:p14="http://schemas.microsoft.com/office/powerpoint/2010/main" val="1855621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5/6/2020</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2017-2020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tealprod.tea.state.tx.us/TWEDS/82/356/0/0/Rules/BusinessContext/All"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tealprod.tea.state.tx.us/TWEDS/82/0/0/0/DataSubmission/Purpose/104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ealprod.tea.state.tx.us/TWEDS/66/0/0/0/Introduction/List/381" TargetMode="External"/><Relationship Id="rId2" Type="http://schemas.openxmlformats.org/officeDocument/2006/relationships/hyperlink" Target="https://tea.texas.gov/earlychildhoodeducation.aspx"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TSDSCustomerSupport@tea.texas.gov" TargetMode="External"/><Relationship Id="rId2" Type="http://schemas.openxmlformats.org/officeDocument/2006/relationships/hyperlink" Target="https://www.texasstudentdatasystem.org/TSDS/TEDS/TEDS_Latest_Release/" TargetMode="External"/><Relationship Id="rId1" Type="http://schemas.openxmlformats.org/officeDocument/2006/relationships/slideLayout" Target="../slideLayouts/slideLayout2.xml"/><Relationship Id="rId5" Type="http://schemas.openxmlformats.org/officeDocument/2006/relationships/hyperlink" Target="https://tealprod.tea.state.tx.us/tims/browse/TSDSKB-592" TargetMode="External"/><Relationship Id="rId4" Type="http://schemas.openxmlformats.org/officeDocument/2006/relationships/hyperlink" Target="https://tealprod.tea.state.tx.us/tims/browse/TSDSKB-585"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TSDSCustomerSupport@tea.texas.gov" TargetMode="External"/><Relationship Id="rId2" Type="http://schemas.openxmlformats.org/officeDocument/2006/relationships/hyperlink" Target="https://www.texasstudentdatasystem.org/TSDS/TEDS/TEDS_Latest_Release/" TargetMode="External"/><Relationship Id="rId1" Type="http://schemas.openxmlformats.org/officeDocument/2006/relationships/slideLayout" Target="../slideLayouts/slideLayout2.xml"/><Relationship Id="rId5" Type="http://schemas.openxmlformats.org/officeDocument/2006/relationships/hyperlink" Target="https://tealprod.tea.state.tx.us/tims/browse/TSDSKB-589?jql=project%20%3D%20TSDSKB%20AND%20status%20%3D%20Posted%20AND%20Subsystem%20%3D%20%22RF%20Tracker%22%20ORDER%20BY%20createdDate%20DESC" TargetMode="External"/><Relationship Id="rId4" Type="http://schemas.openxmlformats.org/officeDocument/2006/relationships/hyperlink" Target="https://tealprod.tea.state.tx.us/tims/browse/TSDSKB-586?jql=project%20%3D%20TSDSKB%20AND%20status%20%3D%20Posted%20AND%20Subsystem%20%3D%20%22RF%20Tracker%22%20ORDER%20BY%20createdDate%20DESC"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TSDSCustomerSupport@tea.texas.gov" TargetMode="External"/><Relationship Id="rId2" Type="http://schemas.openxmlformats.org/officeDocument/2006/relationships/hyperlink" Target="https://www.texasstudentdatasystem.org/TSDS/TEDS/TEDS_Latest_Release/" TargetMode="External"/><Relationship Id="rId1" Type="http://schemas.openxmlformats.org/officeDocument/2006/relationships/slideLayout" Target="../slideLayouts/slideLayout2.xml"/><Relationship Id="rId4" Type="http://schemas.openxmlformats.org/officeDocument/2006/relationships/hyperlink" Target="https://tealprod.tea.state.tx.us/tims/browse/TSDSKB-587"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exasstudentdatasystem.org/TSDS/TEDS/1718A/TEDS_Section_9_Unique_ID_Specifications/" TargetMode="External"/><Relationship Id="rId2" Type="http://schemas.openxmlformats.org/officeDocument/2006/relationships/hyperlink" Target="http://castro.tea.state.tx.us/tsds/teds/2018A/ds9/teds-ds10v1_No_Enrollment_Functionality_Final.pdf" TargetMode="External"/><Relationship Id="rId1" Type="http://schemas.openxmlformats.org/officeDocument/2006/relationships/slideLayout" Target="../slideLayouts/slideLayout2.xml"/><Relationship Id="rId4" Type="http://schemas.openxmlformats.org/officeDocument/2006/relationships/hyperlink" Target="mailto:TSDSCustomerSupport@tea.texas.g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a:bodyPr>
          <a:lstStyle/>
          <a:p>
            <a:r>
              <a:rPr lang="en-US" dirty="0"/>
              <a:t>TSDS UPDATES</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vert="horz" lIns="91440" tIns="45720" rIns="91440" bIns="45720" rtlCol="0" anchor="t">
            <a:noAutofit/>
          </a:bodyPr>
          <a:lstStyle/>
          <a:p>
            <a:r>
              <a:rPr lang="en-US" dirty="0">
                <a:latin typeface="Tw Cen MT Condensed"/>
              </a:rPr>
              <a:t>April 2020</a:t>
            </a:r>
            <a:endParaRPr lang="en-US" dirty="0"/>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a:xfrm>
            <a:off x="342902" y="6091158"/>
            <a:ext cx="5891213" cy="376321"/>
          </a:xfrm>
        </p:spPr>
        <p:txBody>
          <a:bodyPr/>
          <a:lstStyle/>
          <a:p>
            <a:r>
              <a:rPr lang="en-US" dirty="0">
                <a:latin typeface="Tw Cen MT Condensed"/>
              </a:rPr>
              <a:t>John Reese, Ed Linden, Connor Briggs, Kathy Adaky, Candice DeSantis  </a:t>
            </a:r>
          </a:p>
          <a:p>
            <a:r>
              <a:rPr lang="en-US" dirty="0">
                <a:latin typeface="Tw Cen MT Condensed"/>
              </a:rPr>
              <a:t>Subject Matter Experts</a:t>
            </a:r>
          </a:p>
        </p:txBody>
      </p:sp>
      <p:sp>
        <p:nvSpPr>
          <p:cNvPr id="5" name="Subtitle 1">
            <a:extLst>
              <a:ext uri="{FF2B5EF4-FFF2-40B4-BE49-F238E27FC236}">
                <a16:creationId xmlns:a16="http://schemas.microsoft.com/office/drawing/2014/main" id="{4A2A9D41-0E5A-44EF-9115-9189445D208A}"/>
              </a:ext>
            </a:extLst>
          </p:cNvPr>
          <p:cNvSpPr>
            <a:spLocks noGrp="1"/>
          </p:cNvSpPr>
          <p:nvPr>
            <p:ph type="subTitle" idx="1"/>
          </p:nvPr>
        </p:nvSpPr>
        <p:spPr>
          <a:xfrm>
            <a:off x="6457950" y="4960141"/>
            <a:ext cx="2400300" cy="1112442"/>
          </a:xfrm>
        </p:spPr>
        <p:txBody>
          <a:bodyPr>
            <a:normAutofit/>
          </a:bodyPr>
          <a:lstStyle/>
          <a:p>
            <a:r>
              <a:rPr lang="en-US" sz="2000" dirty="0"/>
              <a:t>Texas Education Agency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ECDS PROGRAM AREA Updates &amp; GUIDANCE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pPr marL="0" indent="0">
              <a:buNone/>
            </a:pPr>
            <a:endParaRPr lang="en-US" b="1" dirty="0"/>
          </a:p>
          <a:p>
            <a:pPr marL="0" indent="0">
              <a:buNone/>
            </a:pPr>
            <a:r>
              <a:rPr lang="en-US" b="1" dirty="0">
                <a:latin typeface="Tw Cen MT"/>
              </a:rPr>
              <a:t>Pre-K Progress Monitoring</a:t>
            </a:r>
            <a:endParaRPr lang="en-US" b="1" dirty="0"/>
          </a:p>
          <a:p>
            <a:pPr lvl="1"/>
            <a:r>
              <a:rPr lang="en-US" dirty="0">
                <a:latin typeface="Tw Cen MT"/>
              </a:rPr>
              <a:t>HB 3 did not change pre-K progress monitoring tools or processes.  However, HB 3 did apply the previous requirements in law for a High-Quality pre-K program to all programs.</a:t>
            </a:r>
          </a:p>
          <a:p>
            <a:pPr marL="457200" lvl="1" indent="0">
              <a:buNone/>
            </a:pPr>
            <a:r>
              <a:rPr lang="en-US" dirty="0">
                <a:latin typeface="Tw Cen MT"/>
              </a:rPr>
              <a:t>   See TEC 29.167(a).</a:t>
            </a:r>
          </a:p>
          <a:p>
            <a:pPr lvl="1"/>
            <a:endParaRPr lang="en-US" dirty="0">
              <a:latin typeface="Tw Cen MT"/>
            </a:endParaRPr>
          </a:p>
          <a:p>
            <a:pPr lvl="1">
              <a:buNone/>
            </a:pPr>
            <a:r>
              <a:rPr lang="en-US" dirty="0">
                <a:latin typeface="Tw Cen MT"/>
              </a:rPr>
              <a:t>• This means that all eligible 4-year-old pre-K classrooms must follow the progress monitoring requirements.</a:t>
            </a:r>
            <a:endParaRPr lang="en-US" dirty="0"/>
          </a:p>
          <a:p>
            <a:pPr lvl="1"/>
            <a:endParaRPr lang="en-US" dirty="0">
              <a:latin typeface="Tw Cen MT"/>
            </a:endParaRPr>
          </a:p>
          <a:p>
            <a:pPr marL="457200" lvl="1" indent="0">
              <a:buNone/>
            </a:pPr>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544907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ECDS PROGRAM AREA Updates &amp; GUIDANCE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11</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61958" y="860741"/>
            <a:ext cx="8851724" cy="5511435"/>
          </a:xfrm>
        </p:spPr>
        <p:txBody>
          <a:bodyPr vert="horz" lIns="91440" tIns="45720" rIns="91440" bIns="45720" rtlCol="0" anchor="t">
            <a:normAutofit/>
          </a:bodyPr>
          <a:lstStyle/>
          <a:p>
            <a:pPr>
              <a:buNone/>
            </a:pPr>
            <a:r>
              <a:rPr lang="en-US" sz="2400" b="1" dirty="0">
                <a:latin typeface="Tw Cen MT"/>
              </a:rPr>
              <a:t>Statute related to early childhood diagnostic tools changed</a:t>
            </a:r>
            <a:endParaRPr lang="en-US" sz="2400" dirty="0">
              <a:latin typeface="Tw Cen MT"/>
            </a:endParaRPr>
          </a:p>
          <a:p>
            <a:pPr>
              <a:buNone/>
            </a:pPr>
            <a:r>
              <a:rPr lang="en-US" sz="2400" b="1" dirty="0">
                <a:latin typeface="Tw Cen MT"/>
              </a:rPr>
              <a:t>following HB 3:</a:t>
            </a:r>
            <a:endParaRPr lang="en-US" sz="2400" dirty="0">
              <a:latin typeface="Tw Cen MT"/>
            </a:endParaRPr>
          </a:p>
          <a:p>
            <a:pPr marL="0" indent="0">
              <a:buNone/>
            </a:pPr>
            <a:endParaRPr lang="en-US" b="1" dirty="0"/>
          </a:p>
          <a:p>
            <a:pPr marL="0" indent="0">
              <a:buNone/>
            </a:pPr>
            <a:endParaRPr lang="en-US" b="1" dirty="0">
              <a:latin typeface="Tw Cen MT"/>
            </a:endParaRPr>
          </a:p>
          <a:p>
            <a:pPr marL="457200" lvl="1" indent="0">
              <a:buNone/>
            </a:pPr>
            <a:endParaRPr lang="en-US" dirty="0"/>
          </a:p>
          <a:p>
            <a:pPr marL="457200" lvl="1" indent="0">
              <a:buNone/>
            </a:pPr>
            <a:endParaRPr lang="en-US" dirty="0"/>
          </a:p>
          <a:p>
            <a:pPr lvl="1"/>
            <a:endParaRPr lang="en-US" dirty="0"/>
          </a:p>
          <a:p>
            <a:pPr marL="0" indent="0">
              <a:buNone/>
            </a:pPr>
            <a:endParaRPr lang="en-US" dirty="0"/>
          </a:p>
        </p:txBody>
      </p:sp>
      <p:pic>
        <p:nvPicPr>
          <p:cNvPr id="2" name="Picture 2" descr="A screenshot of a cell phone&#10;&#10;Description generated with very high confidence">
            <a:extLst>
              <a:ext uri="{FF2B5EF4-FFF2-40B4-BE49-F238E27FC236}">
                <a16:creationId xmlns:a16="http://schemas.microsoft.com/office/drawing/2014/main" id="{D8449136-0738-4215-8392-6855BF4E60B8}"/>
              </a:ext>
            </a:extLst>
          </p:cNvPr>
          <p:cNvPicPr>
            <a:picLocks noChangeAspect="1"/>
          </p:cNvPicPr>
          <p:nvPr/>
        </p:nvPicPr>
        <p:blipFill>
          <a:blip r:embed="rId2"/>
          <a:stretch>
            <a:fillRect/>
          </a:stretch>
        </p:blipFill>
        <p:spPr>
          <a:xfrm>
            <a:off x="162947" y="2209807"/>
            <a:ext cx="8644085" cy="3466689"/>
          </a:xfrm>
          <a:prstGeom prst="rect">
            <a:avLst/>
          </a:prstGeom>
        </p:spPr>
      </p:pic>
    </p:spTree>
    <p:extLst>
      <p:ext uri="{BB962C8B-B14F-4D97-AF65-F5344CB8AC3E}">
        <p14:creationId xmlns:p14="http://schemas.microsoft.com/office/powerpoint/2010/main" val="1238607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12</a:t>
            </a:fld>
            <a:endParaRPr lang="en-US" dirty="0"/>
          </a:p>
        </p:txBody>
      </p:sp>
      <p:sp>
        <p:nvSpPr>
          <p:cNvPr id="2" name="Rectangle 1" descr="Pre-K and Kindergarten Report information. " title="Pre-K and Kindergarten Reports">
            <a:extLst>
              <a:ext uri="{FF2B5EF4-FFF2-40B4-BE49-F238E27FC236}">
                <a16:creationId xmlns:a16="http://schemas.microsoft.com/office/drawing/2014/main" id="{1A78B495-487F-447F-AC45-9C2592278B45}"/>
              </a:ext>
            </a:extLst>
          </p:cNvPr>
          <p:cNvSpPr/>
          <p:nvPr/>
        </p:nvSpPr>
        <p:spPr>
          <a:xfrm>
            <a:off x="628650" y="844275"/>
            <a:ext cx="8515350" cy="5293757"/>
          </a:xfrm>
          <a:prstGeom prst="rect">
            <a:avLst/>
          </a:prstGeom>
        </p:spPr>
        <p:txBody>
          <a:bodyPr wrap="square" anchor="t">
            <a:spAutoFit/>
          </a:bodyPr>
          <a:lstStyle/>
          <a:p>
            <a:r>
              <a:rPr lang="en-US" sz="2600" b="1" dirty="0"/>
              <a:t>ECDS Rules:</a:t>
            </a:r>
          </a:p>
          <a:p>
            <a:pPr marL="914400" lvl="1" indent="-457200">
              <a:buFont typeface="Arial" panose="020B0604020202020204" pitchFamily="34" charset="0"/>
              <a:buChar char="•"/>
            </a:pPr>
            <a:r>
              <a:rPr lang="en-US" sz="2200" dirty="0"/>
              <a:t>The Identifying Information is currently displaying duplicate information for the following rules:</a:t>
            </a:r>
          </a:p>
          <a:p>
            <a:pPr marL="1371600" lvl="2" indent="-457200">
              <a:buFont typeface="Arial" panose="020B0604020202020204" pitchFamily="34" charset="0"/>
              <a:buChar char="•"/>
            </a:pPr>
            <a:r>
              <a:rPr lang="en-US" sz="2200" b="1" dirty="0"/>
              <a:t>46010 series</a:t>
            </a:r>
          </a:p>
          <a:p>
            <a:pPr marL="1371600" lvl="2" indent="-457200">
              <a:buFont typeface="Arial" panose="020B0604020202020204" pitchFamily="34" charset="0"/>
              <a:buChar char="•"/>
            </a:pPr>
            <a:r>
              <a:rPr lang="en-US" sz="2200" b="1" dirty="0"/>
              <a:t>60010 series</a:t>
            </a:r>
          </a:p>
          <a:p>
            <a:pPr marL="1371600" lvl="2" indent="-457200">
              <a:buFont typeface="Arial" panose="020B0604020202020204" pitchFamily="34" charset="0"/>
              <a:buChar char="•"/>
            </a:pPr>
            <a:endParaRPr lang="en-US" sz="2200" dirty="0"/>
          </a:p>
          <a:p>
            <a:pPr marL="914400" lvl="1" indent="-457200">
              <a:buFont typeface="Arial" panose="020B0604020202020204" pitchFamily="34" charset="0"/>
              <a:buChar char="•"/>
            </a:pPr>
            <a:r>
              <a:rPr lang="en-US" sz="2200" dirty="0"/>
              <a:t>The following rule will be revised for pre-K:</a:t>
            </a:r>
          </a:p>
          <a:p>
            <a:pPr marL="1371600" lvl="2" indent="-457200">
              <a:buFont typeface="Arial" panose="020B0604020202020204" pitchFamily="34" charset="0"/>
              <a:buChar char="•"/>
            </a:pPr>
            <a:r>
              <a:rPr lang="en-US" sz="2200" b="1" dirty="0"/>
              <a:t>40110-0034</a:t>
            </a:r>
            <a:br>
              <a:rPr lang="en-US" sz="2200" dirty="0"/>
            </a:br>
            <a:endParaRPr lang="en-US" sz="2200" dirty="0"/>
          </a:p>
          <a:p>
            <a:r>
              <a:rPr lang="en-US" sz="2600" b="1" dirty="0"/>
              <a:t>Kindergarten ECDS Reports:</a:t>
            </a:r>
          </a:p>
          <a:p>
            <a:pPr marL="800100" lvl="1" indent="-342900">
              <a:buFont typeface="Arial" panose="020B0604020202020204" pitchFamily="34" charset="0"/>
              <a:buChar char="•"/>
            </a:pPr>
            <a:r>
              <a:rPr lang="en-US" sz="2200" dirty="0"/>
              <a:t>ECD0-000-006 </a:t>
            </a:r>
            <a:r>
              <a:rPr lang="en-US" sz="2200" dirty="0">
                <a:ea typeface="+mn-lt"/>
                <a:cs typeface="+mn-lt"/>
              </a:rPr>
              <a:t>Early Childhood PK Data Submission</a:t>
            </a:r>
          </a:p>
          <a:p>
            <a:pPr marL="1257300" lvl="2" indent="-342900">
              <a:buFont typeface="Arial" panose="020B0604020202020204" pitchFamily="34" charset="0"/>
              <a:buChar char="•"/>
            </a:pPr>
            <a:r>
              <a:rPr lang="en-US" sz="2200" dirty="0"/>
              <a:t>HQPK totals do not match ECD0-000-003 totals.</a:t>
            </a:r>
          </a:p>
          <a:p>
            <a:pPr marL="1257300" lvl="2" indent="-342900">
              <a:buFont typeface="Arial" panose="020B0604020202020204" pitchFamily="34" charset="0"/>
              <a:buChar char="•"/>
            </a:pPr>
            <a:r>
              <a:rPr lang="en-US" sz="2200" dirty="0"/>
              <a:t>Added clarification for number of days in a HQPK course.</a:t>
            </a:r>
          </a:p>
          <a:p>
            <a:pPr marL="1257300" lvl="2" indent="-342900">
              <a:buFont typeface="Arial" panose="020B0604020202020204" pitchFamily="34" charset="0"/>
              <a:buChar char="•"/>
            </a:pPr>
            <a:endParaRPr lang="en-US" sz="2200" dirty="0"/>
          </a:p>
          <a:p>
            <a:r>
              <a:rPr lang="en-US" sz="2200" dirty="0">
                <a:ea typeface="+mn-lt"/>
                <a:cs typeface="+mn-lt"/>
              </a:rPr>
              <a:t>The above rules and reports are scheduled to be fixed on May 1, 2020.</a:t>
            </a:r>
          </a:p>
        </p:txBody>
      </p:sp>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ECDS: Current Known Issues</a:t>
            </a:r>
          </a:p>
        </p:txBody>
      </p:sp>
    </p:spTree>
    <p:extLst>
      <p:ext uri="{BB962C8B-B14F-4D97-AF65-F5344CB8AC3E}">
        <p14:creationId xmlns:p14="http://schemas.microsoft.com/office/powerpoint/2010/main" val="3623349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13</a:t>
            </a:fld>
            <a:endParaRPr lang="en-US" dirty="0"/>
          </a:p>
        </p:txBody>
      </p:sp>
      <p:sp>
        <p:nvSpPr>
          <p:cNvPr id="2" name="Rectangle 1">
            <a:extLst>
              <a:ext uri="{FF2B5EF4-FFF2-40B4-BE49-F238E27FC236}">
                <a16:creationId xmlns:a16="http://schemas.microsoft.com/office/drawing/2014/main" id="{241997E0-A4A2-4258-9A12-382883914547}"/>
              </a:ext>
            </a:extLst>
          </p:cNvPr>
          <p:cNvSpPr/>
          <p:nvPr/>
        </p:nvSpPr>
        <p:spPr>
          <a:xfrm>
            <a:off x="167640" y="921848"/>
            <a:ext cx="8823960" cy="6709529"/>
          </a:xfrm>
          <a:prstGeom prst="rect">
            <a:avLst/>
          </a:prstGeom>
        </p:spPr>
        <p:txBody>
          <a:bodyPr wrap="square" anchor="t">
            <a:spAutoFit/>
          </a:bodyPr>
          <a:lstStyle/>
          <a:p>
            <a:r>
              <a:rPr lang="en-US" sz="2000" b="1" u="sng" dirty="0"/>
              <a:t>ECDS Application Updates:</a:t>
            </a:r>
          </a:p>
          <a:p>
            <a:pPr marL="800100" lvl="1" indent="-342900">
              <a:buFont typeface="Arial" panose="020B0604020202020204" pitchFamily="34" charset="0"/>
              <a:buChar char="•"/>
            </a:pPr>
            <a:r>
              <a:rPr lang="en-US" sz="2000" dirty="0"/>
              <a:t>LEAs will be able to request submission extensions through the ECDS application.</a:t>
            </a:r>
          </a:p>
          <a:p>
            <a:pPr marL="800100" lvl="1" indent="-342900">
              <a:buFont typeface="Arial" panose="020B0604020202020204" pitchFamily="34" charset="0"/>
              <a:buChar char="•"/>
            </a:pPr>
            <a:r>
              <a:rPr lang="en-US" sz="2000" dirty="0"/>
              <a:t>TEAL role required: </a:t>
            </a:r>
            <a:r>
              <a:rPr lang="en-US" sz="2000" dirty="0">
                <a:ea typeface="+mn-lt"/>
                <a:cs typeface="+mn-lt"/>
              </a:rPr>
              <a:t>Core LEA Data Approver</a:t>
            </a:r>
            <a:endParaRPr lang="en-US" sz="2000" dirty="0"/>
          </a:p>
          <a:p>
            <a:pPr marL="1257300" lvl="2" indent="-342900">
              <a:buFont typeface="Arial" panose="020B0604020202020204" pitchFamily="34" charset="0"/>
              <a:buChar char="•"/>
            </a:pPr>
            <a:r>
              <a:rPr lang="en-US" sz="2000" dirty="0"/>
              <a:t>TEAL privileges required:</a:t>
            </a:r>
          </a:p>
          <a:p>
            <a:pPr marL="1714500" lvl="3" indent="-342900">
              <a:buFont typeface="Arial" panose="020B0604020202020204" pitchFamily="34" charset="0"/>
              <a:buChar char="•"/>
            </a:pPr>
            <a:r>
              <a:rPr lang="en-US" sz="2000" dirty="0"/>
              <a:t>Core Request Extension</a:t>
            </a:r>
          </a:p>
          <a:p>
            <a:pPr marL="1714500" lvl="3" indent="-342900">
              <a:buFont typeface="Arial" panose="020B0604020202020204" pitchFamily="34" charset="0"/>
              <a:buChar char="•"/>
            </a:pPr>
            <a:r>
              <a:rPr lang="en-US" sz="2000" dirty="0"/>
              <a:t>ECDS Access</a:t>
            </a:r>
            <a:br>
              <a:rPr lang="en-US" sz="2000" dirty="0"/>
            </a:br>
            <a:endParaRPr lang="en-US" sz="1000" dirty="0"/>
          </a:p>
          <a:p>
            <a:pPr lvl="1"/>
            <a:r>
              <a:rPr lang="en-US" sz="2000" dirty="0">
                <a:latin typeface="TW Cen MT"/>
                <a:ea typeface="+mn-lt"/>
                <a:cs typeface="+mn-lt"/>
              </a:rPr>
              <a:t>The above enhancement is scheduled for May 29, 2020.</a:t>
            </a:r>
            <a:endParaRPr lang="en-US" sz="2000" dirty="0"/>
          </a:p>
          <a:p>
            <a:pPr lvl="1"/>
            <a:endParaRPr lang="en-US" sz="1000" dirty="0">
              <a:latin typeface="TW Cen MT"/>
              <a:ea typeface="+mn-lt"/>
              <a:cs typeface="+mn-lt"/>
            </a:endParaRPr>
          </a:p>
          <a:p>
            <a:r>
              <a:rPr lang="en-US" sz="2000" b="1" u="sng" dirty="0">
                <a:ea typeface="+mn-lt"/>
                <a:cs typeface="+mn-lt"/>
              </a:rPr>
              <a:t>ECDS Rules Updates:</a:t>
            </a:r>
            <a:endParaRPr lang="en-US" sz="2000" u="sng" dirty="0">
              <a:ea typeface="+mn-lt"/>
              <a:cs typeface="+mn-lt"/>
            </a:endParaRPr>
          </a:p>
          <a:p>
            <a:pPr marL="800100" lvl="1" indent="-342900">
              <a:buFont typeface="Arial,Sans-Serif"/>
              <a:buChar char="•"/>
            </a:pPr>
            <a:r>
              <a:rPr lang="en-US" sz="2000" dirty="0">
                <a:latin typeface="TW Cen MT"/>
              </a:rPr>
              <a:t>New ECDS PK rules:</a:t>
            </a:r>
            <a:endParaRPr lang="en-US" sz="2000" dirty="0">
              <a:latin typeface="TW Cen MT"/>
              <a:ea typeface="+mn-lt"/>
              <a:cs typeface="+mn-lt"/>
            </a:endParaRPr>
          </a:p>
          <a:p>
            <a:pPr marL="1257300" lvl="2" indent="-342900">
              <a:buFont typeface="Arial,Sans-Serif"/>
              <a:buChar char="•"/>
            </a:pPr>
            <a:r>
              <a:rPr lang="en-US" sz="2000" dirty="0">
                <a:latin typeface="TW Cen MT"/>
              </a:rPr>
              <a:t>40100-0198</a:t>
            </a:r>
            <a:endParaRPr lang="en-US" sz="2000" dirty="0">
              <a:ea typeface="+mn-lt"/>
              <a:cs typeface="+mn-lt"/>
            </a:endParaRPr>
          </a:p>
          <a:p>
            <a:pPr marL="1257300" lvl="2" indent="-342900">
              <a:buFont typeface="Arial,Sans-Serif"/>
              <a:buChar char="•"/>
            </a:pPr>
            <a:r>
              <a:rPr lang="en-US" sz="2000" dirty="0">
                <a:ea typeface="+mn-lt"/>
                <a:cs typeface="+mn-lt"/>
              </a:rPr>
              <a:t>40110-0216</a:t>
            </a:r>
          </a:p>
          <a:p>
            <a:pPr marL="1257300" lvl="2" indent="-342900">
              <a:buFont typeface="Arial,Sans-Serif"/>
              <a:buChar char="•"/>
            </a:pPr>
            <a:r>
              <a:rPr lang="en-US" sz="2000" dirty="0">
                <a:ea typeface="+mn-lt"/>
                <a:cs typeface="+mn-lt"/>
              </a:rPr>
              <a:t>40110-0217</a:t>
            </a:r>
          </a:p>
          <a:p>
            <a:pPr marL="1257300" lvl="2" indent="-342900">
              <a:buFont typeface="Arial,Sans-Serif"/>
              <a:buChar char="•"/>
            </a:pPr>
            <a:r>
              <a:rPr lang="en-US" sz="2000" dirty="0">
                <a:ea typeface="+mn-lt"/>
                <a:cs typeface="+mn-lt"/>
              </a:rPr>
              <a:t>40110-0218</a:t>
            </a:r>
            <a:endParaRPr lang="en-US" sz="2000" dirty="0"/>
          </a:p>
          <a:p>
            <a:pPr marL="800100" lvl="1" indent="-342900">
              <a:buFont typeface="Arial"/>
              <a:buChar char="•"/>
            </a:pPr>
            <a:r>
              <a:rPr lang="en-US" sz="2000" dirty="0"/>
              <a:t>Please review </a:t>
            </a:r>
            <a:r>
              <a:rPr lang="en-US" sz="2000" dirty="0">
                <a:hlinkClick r:id="rId2"/>
              </a:rPr>
              <a:t>TWEDS</a:t>
            </a:r>
            <a:r>
              <a:rPr lang="en-US" sz="2000" dirty="0"/>
              <a:t> for more details on ECDS business rules.</a:t>
            </a:r>
            <a:br>
              <a:rPr lang="en-US" sz="2000" dirty="0"/>
            </a:br>
            <a:endParaRPr lang="en-US" sz="1000" dirty="0"/>
          </a:p>
          <a:p>
            <a:pPr lvl="1"/>
            <a:r>
              <a:rPr lang="en-US" sz="2000" dirty="0">
                <a:latin typeface="TW Cen MT"/>
              </a:rPr>
              <a:t>The above enhancements are scheduled for May 1, 2020.</a:t>
            </a:r>
            <a:endParaRPr lang="en-US" sz="2000" dirty="0"/>
          </a:p>
          <a:p>
            <a:pPr lvl="1"/>
            <a:endParaRPr lang="en-US" sz="2400" dirty="0"/>
          </a:p>
          <a:p>
            <a:pPr lvl="1"/>
            <a:endParaRPr lang="en-US" sz="2400" dirty="0"/>
          </a:p>
          <a:p>
            <a:pPr lvl="1"/>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167640" y="44380"/>
            <a:ext cx="8061959" cy="793820"/>
          </a:xfrm>
        </p:spPr>
        <p:txBody>
          <a:bodyPr>
            <a:normAutofit/>
          </a:bodyPr>
          <a:lstStyle/>
          <a:p>
            <a:r>
              <a:rPr lang="en-US" dirty="0"/>
              <a:t>ECDS: 2019-2020 CHANGES</a:t>
            </a:r>
            <a:endParaRPr lang="en-US" dirty="0">
              <a:latin typeface="Tw Cen MT Condensed"/>
            </a:endParaRPr>
          </a:p>
        </p:txBody>
      </p:sp>
    </p:spTree>
    <p:extLst>
      <p:ext uri="{BB962C8B-B14F-4D97-AF65-F5344CB8AC3E}">
        <p14:creationId xmlns:p14="http://schemas.microsoft.com/office/powerpoint/2010/main" val="1302415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14</a:t>
            </a:fld>
            <a:endParaRPr lang="en-US" dirty="0"/>
          </a:p>
        </p:txBody>
      </p:sp>
      <p:sp>
        <p:nvSpPr>
          <p:cNvPr id="2" name="Rectangle 1">
            <a:extLst>
              <a:ext uri="{FF2B5EF4-FFF2-40B4-BE49-F238E27FC236}">
                <a16:creationId xmlns:a16="http://schemas.microsoft.com/office/drawing/2014/main" id="{241997E0-A4A2-4258-9A12-382883914547}"/>
              </a:ext>
            </a:extLst>
          </p:cNvPr>
          <p:cNvSpPr/>
          <p:nvPr/>
        </p:nvSpPr>
        <p:spPr>
          <a:xfrm>
            <a:off x="167640" y="921848"/>
            <a:ext cx="8823960" cy="5262979"/>
          </a:xfrm>
          <a:prstGeom prst="rect">
            <a:avLst/>
          </a:prstGeom>
        </p:spPr>
        <p:txBody>
          <a:bodyPr wrap="square" anchor="t">
            <a:spAutoFit/>
          </a:bodyPr>
          <a:lstStyle/>
          <a:p>
            <a:r>
              <a:rPr lang="en-US" sz="2400" b="1" u="sng" dirty="0"/>
              <a:t>ECDS Public Prekindergarten Reports:</a:t>
            </a:r>
            <a:endParaRPr lang="en-US" sz="2400" u="sng" dirty="0"/>
          </a:p>
          <a:p>
            <a:pPr marL="800100" lvl="1" indent="-342900">
              <a:buFont typeface="Arial" panose="020B0604020202020204" pitchFamily="34" charset="0"/>
              <a:buChar char="•"/>
            </a:pPr>
            <a:endParaRPr lang="en-US" sz="2400" b="1" dirty="0"/>
          </a:p>
          <a:p>
            <a:pPr marL="800100" lvl="1" indent="-342900">
              <a:buFont typeface="Arial" panose="020B0604020202020204" pitchFamily="34" charset="0"/>
              <a:buChar char="•"/>
            </a:pPr>
            <a:r>
              <a:rPr lang="en-US" sz="2400" b="1" dirty="0"/>
              <a:t>ECD0-000-008</a:t>
            </a:r>
            <a:r>
              <a:rPr lang="en-US" sz="2400" dirty="0"/>
              <a:t> </a:t>
            </a:r>
            <a:r>
              <a:rPr lang="en-US" sz="2400" b="1" dirty="0"/>
              <a:t>Early Childhood PK Proficiency Summary</a:t>
            </a:r>
            <a:endParaRPr lang="en-US" dirty="0"/>
          </a:p>
          <a:p>
            <a:pPr marL="1257300" lvl="2" indent="-342900">
              <a:buFont typeface="Arial" panose="020B0604020202020204" pitchFamily="34" charset="0"/>
              <a:buChar char="•"/>
            </a:pPr>
            <a:r>
              <a:rPr lang="en-US" sz="2400" dirty="0"/>
              <a:t>Provides the compiled results by PK program for beginning-of-year and end-of-year assessments, and a comparison of the two.</a:t>
            </a:r>
          </a:p>
          <a:p>
            <a:pPr marL="1257300" lvl="2" indent="-342900">
              <a:buFont typeface="Arial"/>
              <a:buChar char="•"/>
            </a:pPr>
            <a:r>
              <a:rPr lang="en-US" sz="2400" dirty="0"/>
              <a:t>This report is currently available at the ESC, LEA, &amp; Campus levels.</a:t>
            </a:r>
            <a:br>
              <a:rPr lang="en-US" sz="2400" dirty="0"/>
            </a:br>
            <a:endParaRPr lang="en-US" sz="2400" dirty="0"/>
          </a:p>
          <a:p>
            <a:pPr marL="800100" lvl="1" indent="-342900">
              <a:buFont typeface="Arial,Sans-Serif" panose="020B0604020202020204" pitchFamily="34" charset="0"/>
              <a:buChar char="•"/>
            </a:pPr>
            <a:r>
              <a:rPr lang="en-US" sz="2400" b="1" dirty="0">
                <a:ea typeface="+mn-lt"/>
                <a:cs typeface="+mn-lt"/>
              </a:rPr>
              <a:t>ECD0-000-010 Early Childhood PK Components Completion</a:t>
            </a:r>
          </a:p>
          <a:p>
            <a:pPr marL="1257300" lvl="2" indent="-342900">
              <a:buFont typeface="Arial,Sans-Serif" panose="020B0604020202020204" pitchFamily="34" charset="0"/>
              <a:buChar char="•"/>
            </a:pPr>
            <a:r>
              <a:rPr lang="en-US" sz="2400" dirty="0">
                <a:ea typeface="+mn-lt"/>
                <a:cs typeface="+mn-lt"/>
              </a:rPr>
              <a:t>Allows ESC users the ability to generate a report to support data completion of the HQPK components. </a:t>
            </a:r>
          </a:p>
          <a:p>
            <a:pPr marL="1257300" lvl="2" indent="-342900">
              <a:buFont typeface="Arial,Sans-Serif" panose="020B0604020202020204" pitchFamily="34" charset="0"/>
              <a:buChar char="•"/>
            </a:pPr>
            <a:r>
              <a:rPr lang="en-US" sz="2400" dirty="0"/>
              <a:t>This report is scheduled to be deployed in the May 1, 2020 release.</a:t>
            </a:r>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167640" y="44380"/>
            <a:ext cx="8061959" cy="793820"/>
          </a:xfrm>
        </p:spPr>
        <p:txBody>
          <a:bodyPr>
            <a:normAutofit/>
          </a:bodyPr>
          <a:lstStyle/>
          <a:p>
            <a:r>
              <a:rPr lang="en-US" dirty="0"/>
              <a:t>ECDS: 2019-2020 changes</a:t>
            </a:r>
          </a:p>
        </p:txBody>
      </p:sp>
    </p:spTree>
    <p:extLst>
      <p:ext uri="{BB962C8B-B14F-4D97-AF65-F5344CB8AC3E}">
        <p14:creationId xmlns:p14="http://schemas.microsoft.com/office/powerpoint/2010/main" val="3699146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normAutofit/>
          </a:bodyPr>
          <a:lstStyle/>
          <a:p>
            <a:r>
              <a:rPr lang="en-US" dirty="0"/>
              <a:t>ECDS COLLECTION: 2019-2020 PRE-K</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2100133007"/>
              </p:ext>
            </p:extLst>
          </p:nvPr>
        </p:nvGraphicFramePr>
        <p:xfrm>
          <a:off x="363275" y="882173"/>
          <a:ext cx="8569182" cy="5364480"/>
        </p:xfrm>
        <a:graphic>
          <a:graphicData uri="http://schemas.openxmlformats.org/drawingml/2006/table">
            <a:tbl>
              <a:tblPr firstRow="1" bandRow="1">
                <a:tableStyleId>{93296810-A885-4BE3-A3E7-6D5BEEA58F35}</a:tableStyleId>
              </a:tblPr>
              <a:tblGrid>
                <a:gridCol w="4043770">
                  <a:extLst>
                    <a:ext uri="{9D8B030D-6E8A-4147-A177-3AD203B41FA5}">
                      <a16:colId xmlns:a16="http://schemas.microsoft.com/office/drawing/2014/main" val="3494901603"/>
                    </a:ext>
                  </a:extLst>
                </a:gridCol>
                <a:gridCol w="4525412">
                  <a:extLst>
                    <a:ext uri="{9D8B030D-6E8A-4147-A177-3AD203B41FA5}">
                      <a16:colId xmlns:a16="http://schemas.microsoft.com/office/drawing/2014/main" val="3044144766"/>
                    </a:ext>
                  </a:extLst>
                </a:gridCol>
              </a:tblGrid>
              <a:tr h="365760">
                <a:tc gridSpan="2">
                  <a:txBody>
                    <a:bodyPr/>
                    <a:lstStyle/>
                    <a:p>
                      <a:pPr algn="ctr"/>
                      <a:r>
                        <a:rPr lang="en-US" dirty="0"/>
                        <a:t>2019-2020 Public and Private pre-K ECDS Collections</a:t>
                      </a:r>
                    </a:p>
                  </a:txBody>
                  <a:tcPr/>
                </a:tc>
                <a:tc hMerge="1">
                  <a:txBody>
                    <a:bodyPr/>
                    <a:lstStyle/>
                    <a:p>
                      <a:endParaRPr lang="en-US"/>
                    </a:p>
                  </a:txBody>
                  <a:tcPr/>
                </a:tc>
                <a:extLst>
                  <a:ext uri="{0D108BD9-81ED-4DB2-BD59-A6C34878D82A}">
                    <a16:rowId xmlns:a16="http://schemas.microsoft.com/office/drawing/2014/main" val="945061197"/>
                  </a:ext>
                </a:extLst>
              </a:tr>
              <a:tr h="1188720">
                <a:tc>
                  <a:txBody>
                    <a:bodyPr/>
                    <a:lstStyle/>
                    <a:p>
                      <a:pPr algn="l"/>
                      <a:r>
                        <a:rPr lang="en-US" b="1" dirty="0"/>
                        <a:t>Public pre-K TSDS data:</a:t>
                      </a:r>
                    </a:p>
                    <a:p>
                      <a:pPr marL="285750" indent="-285750" algn="l">
                        <a:buFont typeface="Arial" panose="020B0604020202020204" pitchFamily="34" charset="0"/>
                        <a:buChar char="•"/>
                      </a:pPr>
                      <a:r>
                        <a:rPr lang="en-US" sz="1800" dirty="0"/>
                        <a:t>Demographics (Student and Staff)</a:t>
                      </a:r>
                    </a:p>
                    <a:p>
                      <a:pPr marL="285750" indent="-285750" algn="l">
                        <a:buFont typeface="Arial" panose="020B0604020202020204" pitchFamily="34" charset="0"/>
                        <a:buChar char="•"/>
                      </a:pPr>
                      <a:r>
                        <a:rPr lang="en-US" sz="1800" dirty="0"/>
                        <a:t>Classroom Link Information</a:t>
                      </a:r>
                    </a:p>
                    <a:p>
                      <a:pPr marL="285750" indent="-285750" algn="l">
                        <a:buFont typeface="Arial" panose="020B0604020202020204" pitchFamily="34" charset="0"/>
                        <a:buChar char="•"/>
                      </a:pPr>
                      <a:r>
                        <a:rPr lang="en-US" sz="1800" dirty="0"/>
                        <a:t>Special Programs data</a:t>
                      </a:r>
                      <a:endParaRPr lang="en-US" dirty="0"/>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Required for all LEAs administering a pre-K program:</a:t>
                      </a:r>
                    </a:p>
                    <a:p>
                      <a:pPr marL="0" indent="0" algn="ctr" rtl="0" eaLnBrk="1" latinLnBrk="0" hangingPunct="1">
                        <a:spcBef>
                          <a:spcPts val="600"/>
                        </a:spcBef>
                        <a:spcAft>
                          <a:spcPts val="600"/>
                        </a:spcAft>
                        <a:buFont typeface="Arial" pitchFamily="34" charset="0"/>
                        <a:buNone/>
                      </a:pPr>
                      <a:r>
                        <a:rPr lang="en-US" sz="1800" b="1" dirty="0"/>
                        <a:t>Due: June 18, 2020</a:t>
                      </a: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470753568"/>
                  </a:ext>
                </a:extLst>
              </a:tr>
              <a:tr h="1341120">
                <a:tc>
                  <a:txBody>
                    <a:bodyPr/>
                    <a:lstStyle/>
                    <a:p>
                      <a:pPr marL="0" indent="0" algn="l">
                        <a:buFontTx/>
                        <a:buNone/>
                      </a:pPr>
                      <a:r>
                        <a:rPr lang="en-US" b="1" dirty="0"/>
                        <a:t>Public pre-K assessment data:</a:t>
                      </a:r>
                    </a:p>
                    <a:p>
                      <a:pPr marL="285750" indent="-285750" algn="l">
                        <a:buFont typeface="Arial" panose="020B0604020202020204" pitchFamily="34" charset="0"/>
                        <a:buChar char="•"/>
                      </a:pPr>
                      <a:r>
                        <a:rPr lang="en-US" sz="1800" dirty="0"/>
                        <a:t>BOY PK Assessment Data</a:t>
                      </a:r>
                    </a:p>
                    <a:p>
                      <a:pPr marL="285750" indent="-285750" algn="l">
                        <a:buFont typeface="Arial" panose="020B0604020202020204" pitchFamily="34" charset="0"/>
                        <a:buChar char="•"/>
                      </a:pPr>
                      <a:r>
                        <a:rPr lang="en-US" sz="1800" dirty="0"/>
                        <a:t>EOY PK Assessment Data</a:t>
                      </a:r>
                      <a:endParaRPr lang="en-US" dirty="0"/>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Required for LEAs that administer a Commissioner approved assessment from the Assessment Specifications in </a:t>
                      </a:r>
                      <a:r>
                        <a:rPr kumimoji="0" lang="en-US" i="1" kern="1200" dirty="0">
                          <a:solidFill>
                            <a:schemeClr val="dk1"/>
                          </a:solidFill>
                          <a:latin typeface="+mn-lt"/>
                          <a:ea typeface="+mn-ea"/>
                          <a:cs typeface="+mn-cs"/>
                        </a:rPr>
                        <a:t>TEDS Section 10:</a:t>
                      </a:r>
                    </a:p>
                    <a:p>
                      <a:pPr marL="0" marR="0" lvl="0"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1800" b="1" dirty="0"/>
                        <a:t>Due: June 18, 2020</a:t>
                      </a:r>
                      <a:endParaRPr kumimoji="0" lang="en-US" i="1" kern="1200" dirty="0">
                        <a:solidFill>
                          <a:schemeClr val="dk1"/>
                        </a:solidFill>
                        <a:latin typeface="+mn-lt"/>
                        <a:ea typeface="+mn-ea"/>
                        <a:cs typeface="+mn-cs"/>
                      </a:endParaRPr>
                    </a:p>
                  </a:txBody>
                  <a:tcPr/>
                </a:tc>
                <a:extLst>
                  <a:ext uri="{0D108BD9-81ED-4DB2-BD59-A6C34878D82A}">
                    <a16:rowId xmlns:a16="http://schemas.microsoft.com/office/drawing/2014/main" val="3308547975"/>
                  </a:ext>
                </a:extLst>
              </a:tr>
              <a:tr h="2468880">
                <a:tc>
                  <a:txBody>
                    <a:bodyPr/>
                    <a:lstStyle/>
                    <a:p>
                      <a:pPr marL="0" indent="0" algn="l">
                        <a:buFontTx/>
                        <a:buNone/>
                      </a:pPr>
                      <a:r>
                        <a:rPr lang="en-US" b="1" dirty="0"/>
                        <a:t>Private pre-K data:</a:t>
                      </a:r>
                    </a:p>
                    <a:p>
                      <a:pPr marL="285750" indent="-285750" algn="l">
                        <a:buFont typeface="Arial" panose="020B0604020202020204" pitchFamily="34" charset="0"/>
                        <a:buChar char="•"/>
                      </a:pPr>
                      <a:r>
                        <a:rPr lang="en-US" sz="1800" dirty="0"/>
                        <a:t>Demographics (Student and Staff)</a:t>
                      </a:r>
                    </a:p>
                    <a:p>
                      <a:pPr marL="285750" indent="-285750" algn="l">
                        <a:buFont typeface="Arial" panose="020B0604020202020204" pitchFamily="34" charset="0"/>
                        <a:buChar char="•"/>
                      </a:pPr>
                      <a:r>
                        <a:rPr lang="en-US" sz="1800" dirty="0"/>
                        <a:t>Special Programs data</a:t>
                      </a:r>
                      <a:endParaRPr lang="en-US" dirty="0"/>
                    </a:p>
                  </a:txBody>
                  <a:tcPr/>
                </a:tc>
                <a:tc>
                  <a:txBody>
                    <a:bodyPr/>
                    <a:lstStyle/>
                    <a:p>
                      <a:pPr marL="0" lvl="0" indent="0" algn="l">
                        <a:spcBef>
                          <a:spcPts val="600"/>
                        </a:spcBef>
                        <a:spcAft>
                          <a:spcPts val="600"/>
                        </a:spcAft>
                        <a:buNone/>
                      </a:pPr>
                      <a:r>
                        <a:rPr lang="en-US" sz="1800" b="0" i="0" u="none" strike="noStrike" kern="1200" noProof="0" dirty="0"/>
                        <a:t>Private Prekindergarten application deadline for BPD (Business Partner Directory) Org number</a:t>
                      </a:r>
                      <a:endParaRPr lang="en-US" b="0" dirty="0"/>
                    </a:p>
                    <a:p>
                      <a:pPr marL="914400" lvl="2" indent="0" algn="l">
                        <a:spcBef>
                          <a:spcPts val="600"/>
                        </a:spcBef>
                        <a:spcAft>
                          <a:spcPts val="600"/>
                        </a:spcAft>
                        <a:buNone/>
                      </a:pPr>
                      <a:r>
                        <a:rPr lang="en-US" sz="1800" b="0" i="0" u="none" strike="noStrike" kern="1200" noProof="0" dirty="0"/>
                        <a:t>   </a:t>
                      </a:r>
                      <a:r>
                        <a:rPr lang="en-US" sz="1800" b="1" i="0" u="none" strike="noStrike" kern="1200" noProof="0" dirty="0"/>
                        <a:t>Deadline: May 28, 2020</a:t>
                      </a:r>
                    </a:p>
                    <a:p>
                      <a:pPr marL="0" lvl="0" indent="0" algn="l">
                        <a:spcBef>
                          <a:spcPts val="600"/>
                        </a:spcBef>
                        <a:spcAft>
                          <a:spcPts val="600"/>
                        </a:spcAft>
                        <a:buFont typeface="Arial" pitchFamily="34" charset="0"/>
                        <a:buNone/>
                      </a:pPr>
                      <a:r>
                        <a:rPr kumimoji="0" lang="en-US" b="1" kern="1200" dirty="0">
                          <a:solidFill>
                            <a:schemeClr val="dk1"/>
                          </a:solidFill>
                          <a:latin typeface="+mn-lt"/>
                          <a:ea typeface="+mn-ea"/>
                          <a:cs typeface="+mn-cs"/>
                        </a:rPr>
                        <a:t>Optional </a:t>
                      </a:r>
                      <a:r>
                        <a:rPr kumimoji="0" lang="en-US" kern="1200" dirty="0">
                          <a:solidFill>
                            <a:schemeClr val="dk1"/>
                          </a:solidFill>
                          <a:latin typeface="+mn-lt"/>
                          <a:ea typeface="+mn-ea"/>
                          <a:cs typeface="+mn-cs"/>
                        </a:rPr>
                        <a:t>to submit for participating Private pre-Ks:</a:t>
                      </a:r>
                    </a:p>
                    <a:p>
                      <a:pPr marL="0" indent="0" algn="ctr" rtl="0" eaLnBrk="1" latinLnBrk="0" hangingPunct="1">
                        <a:spcBef>
                          <a:spcPts val="600"/>
                        </a:spcBef>
                        <a:spcAft>
                          <a:spcPts val="600"/>
                        </a:spcAft>
                        <a:buFont typeface="Arial" pitchFamily="34" charset="0"/>
                        <a:buNone/>
                      </a:pPr>
                      <a:r>
                        <a:rPr lang="en-US" sz="1800" b="1" dirty="0"/>
                        <a:t>Due: June 18, 2020</a:t>
                      </a:r>
                    </a:p>
                  </a:txBody>
                  <a:tcPr/>
                </a:tc>
                <a:extLst>
                  <a:ext uri="{0D108BD9-81ED-4DB2-BD59-A6C34878D82A}">
                    <a16:rowId xmlns:a16="http://schemas.microsoft.com/office/drawing/2014/main" val="373289730"/>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15</a:t>
            </a:fld>
            <a:endParaRPr lang="en-US" dirty="0"/>
          </a:p>
        </p:txBody>
      </p:sp>
    </p:spTree>
    <p:extLst>
      <p:ext uri="{BB962C8B-B14F-4D97-AF65-F5344CB8AC3E}">
        <p14:creationId xmlns:p14="http://schemas.microsoft.com/office/powerpoint/2010/main" val="293196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16</a:t>
            </a:fld>
            <a:endParaRPr lang="en-US" dirty="0"/>
          </a:p>
        </p:txBody>
      </p:sp>
      <p:sp>
        <p:nvSpPr>
          <p:cNvPr id="6" name="Rectangle 5">
            <a:extLst>
              <a:ext uri="{FF2B5EF4-FFF2-40B4-BE49-F238E27FC236}">
                <a16:creationId xmlns:a16="http://schemas.microsoft.com/office/drawing/2014/main" id="{5FD60E2A-DF13-4F55-A1FF-5439E72BACE0}"/>
              </a:ext>
            </a:extLst>
          </p:cNvPr>
          <p:cNvSpPr/>
          <p:nvPr/>
        </p:nvSpPr>
        <p:spPr>
          <a:xfrm>
            <a:off x="107880" y="771557"/>
            <a:ext cx="8929110" cy="6309420"/>
          </a:xfrm>
          <a:prstGeom prst="rect">
            <a:avLst/>
          </a:prstGeom>
        </p:spPr>
        <p:txBody>
          <a:bodyPr wrap="square" anchor="t">
            <a:spAutoFit/>
          </a:bodyPr>
          <a:lstStyle/>
          <a:p>
            <a:endParaRPr lang="en-US" sz="2000" b="1" u="sng" dirty="0"/>
          </a:p>
          <a:p>
            <a:r>
              <a:rPr lang="en-US" sz="2000" b="1" u="sng" dirty="0"/>
              <a:t>TWEDS 2020-2021:</a:t>
            </a:r>
            <a:endParaRPr lang="en-US" dirty="0"/>
          </a:p>
          <a:p>
            <a:pPr marL="342900" indent="-342900">
              <a:buFont typeface="Arial"/>
              <a:buChar char="•"/>
            </a:pPr>
            <a:r>
              <a:rPr lang="en-US" sz="2000" dirty="0">
                <a:ea typeface="+mn-lt"/>
                <a:cs typeface="+mn-lt"/>
              </a:rPr>
              <a:t>The Early Child Education Resources information is now located in </a:t>
            </a:r>
            <a:r>
              <a:rPr lang="en-US" sz="2000" dirty="0">
                <a:ea typeface="+mn-lt"/>
                <a:cs typeface="+mn-lt"/>
                <a:hlinkClick r:id="rId2"/>
              </a:rPr>
              <a:t>TWEDS</a:t>
            </a:r>
            <a:r>
              <a:rPr lang="en-US" sz="2000" dirty="0">
                <a:ea typeface="+mn-lt"/>
                <a:cs typeface="+mn-lt"/>
              </a:rPr>
              <a:t>.</a:t>
            </a:r>
          </a:p>
          <a:p>
            <a:pPr marL="342900" indent="-342900">
              <a:buFont typeface="Arial"/>
              <a:buChar char="•"/>
            </a:pPr>
            <a:r>
              <a:rPr lang="en-US" sz="2000" dirty="0">
                <a:ea typeface="+mn-lt"/>
                <a:cs typeface="+mn-lt"/>
              </a:rPr>
              <a:t>The DC154 ASSESSMENT-TITLE-CODE table has been updated.</a:t>
            </a:r>
          </a:p>
          <a:p>
            <a:pPr marL="342900" indent="-342900">
              <a:buFont typeface="Arial"/>
              <a:buChar char="•"/>
            </a:pPr>
            <a:r>
              <a:rPr lang="en-US" sz="2000" dirty="0">
                <a:ea typeface="+mn-lt"/>
                <a:cs typeface="+mn-lt"/>
              </a:rPr>
              <a:t>The DC152 PK-SCHOOL-TYPE code table has been updated.</a:t>
            </a:r>
          </a:p>
          <a:p>
            <a:pPr marL="342900" indent="-342900">
              <a:buFont typeface="Arial"/>
              <a:buChar char="•"/>
            </a:pPr>
            <a:r>
              <a:rPr lang="en-US" sz="2000" dirty="0">
                <a:ea typeface="+mn-lt"/>
                <a:cs typeface="+mn-lt"/>
              </a:rPr>
              <a:t>The Assessment Extension complex type has been updated for the ECDS KG and ECDS PK submissions.</a:t>
            </a:r>
            <a:br>
              <a:rPr lang="en-US" sz="2000" dirty="0">
                <a:ea typeface="+mn-lt"/>
                <a:cs typeface="+mn-lt"/>
              </a:rPr>
            </a:br>
            <a:endParaRPr lang="en-US" sz="2000" dirty="0">
              <a:ea typeface="+mn-lt"/>
              <a:cs typeface="+mn-lt"/>
            </a:endParaRPr>
          </a:p>
          <a:p>
            <a:r>
              <a:rPr lang="en-US" sz="2000" b="1" u="sng" dirty="0"/>
              <a:t>TEDS Section 10 2020-2021:</a:t>
            </a:r>
          </a:p>
          <a:p>
            <a:pPr marL="342900" indent="-342900">
              <a:buFont typeface="Arial"/>
              <a:buChar char="•"/>
            </a:pPr>
            <a:r>
              <a:rPr lang="en-US" sz="2000" dirty="0">
                <a:ea typeface="+mn-lt"/>
                <a:cs typeface="+mn-lt"/>
              </a:rPr>
              <a:t>The </a:t>
            </a:r>
            <a:r>
              <a:rPr lang="en-US" sz="2000" dirty="0">
                <a:latin typeface="TW Cen MT"/>
                <a:ea typeface="+mn-lt"/>
                <a:cs typeface="+mn-lt"/>
              </a:rPr>
              <a:t>Early Child Education Resources</a:t>
            </a:r>
            <a:r>
              <a:rPr lang="en-US" sz="2000" dirty="0">
                <a:ea typeface="+mn-lt"/>
                <a:cs typeface="+mn-lt"/>
              </a:rPr>
              <a:t> TEDS Section 10 link has been discontinued.</a:t>
            </a:r>
          </a:p>
          <a:p>
            <a:pPr marL="342900" indent="-342900">
              <a:buFont typeface="Arial"/>
              <a:buChar char="•"/>
            </a:pPr>
            <a:r>
              <a:rPr lang="en-US" sz="2000" dirty="0">
                <a:ea typeface="+mn-lt"/>
                <a:cs typeface="+mn-lt"/>
              </a:rPr>
              <a:t>The Assessment Specifications link will still be active in TEDS Section 10.</a:t>
            </a:r>
          </a:p>
          <a:p>
            <a:pPr marL="800100" lvl="1" indent="-342900">
              <a:buFont typeface="Arial"/>
              <a:buChar char="•"/>
            </a:pPr>
            <a:r>
              <a:rPr lang="en-US" sz="2000" dirty="0">
                <a:ea typeface="+mn-lt"/>
                <a:cs typeface="+mn-lt"/>
              </a:rPr>
              <a:t>Min/Max score ranges and proficiency ranges are in the process of being updated based on feedback from the ECDS Assessment Vendor survey.</a:t>
            </a:r>
          </a:p>
          <a:p>
            <a:pPr marL="1257300" lvl="2" indent="-342900">
              <a:buFont typeface="Arial"/>
              <a:buChar char="•"/>
            </a:pPr>
            <a:r>
              <a:rPr lang="en-US" sz="2000" dirty="0"/>
              <a:t>The assessment specifications document will be updated with the new assessment information this Summer.</a:t>
            </a:r>
          </a:p>
          <a:p>
            <a:pPr marL="342900" indent="-342900">
              <a:buFont typeface="Arial"/>
              <a:buChar char="•"/>
            </a:pPr>
            <a:r>
              <a:rPr lang="en-US" sz="2000" dirty="0"/>
              <a:t>The ECDS Collection Template </a:t>
            </a:r>
            <a:r>
              <a:rPr lang="en-US" sz="2000" dirty="0">
                <a:ea typeface="+mn-lt"/>
                <a:cs typeface="+mn-lt"/>
              </a:rPr>
              <a:t>pre-K worksheet:</a:t>
            </a:r>
            <a:endParaRPr lang="en-US" sz="2000" b="1" u="sng" dirty="0">
              <a:ea typeface="+mn-lt"/>
              <a:cs typeface="+mn-lt"/>
            </a:endParaRPr>
          </a:p>
          <a:p>
            <a:pPr marL="800100" lvl="1" indent="-342900">
              <a:buFont typeface="Arial"/>
              <a:buChar char="•"/>
            </a:pPr>
            <a:r>
              <a:rPr lang="en-US" sz="2000" dirty="0">
                <a:ea typeface="+mn-lt"/>
                <a:cs typeface="+mn-lt"/>
              </a:rPr>
              <a:t>The template will still be active in TEDS Section 10 for Private pre-Ks to access.</a:t>
            </a:r>
            <a:endParaRPr lang="en-US" sz="2000" b="1" u="sng" dirty="0">
              <a:ea typeface="+mn-lt"/>
              <a:cs typeface="+mn-lt"/>
            </a:endParaRPr>
          </a:p>
          <a:p>
            <a:pPr marL="800100" lvl="1" indent="-342900">
              <a:buFont typeface="Arial" panose="020B0604020202020204" pitchFamily="34" charset="0"/>
              <a:buChar char="•"/>
            </a:pPr>
            <a:r>
              <a:rPr lang="en-US" sz="2000" dirty="0"/>
              <a:t>There will be no changes to the Private pre-K collection for 2020-2021.</a:t>
            </a:r>
          </a:p>
          <a:p>
            <a:pPr marL="342900" indent="-342900">
              <a:buFont typeface="Arial" panose="020B0604020202020204" pitchFamily="34" charset="0"/>
              <a:buChar char="•"/>
            </a:pPr>
            <a:endParaRPr lang="en-US" sz="2000" dirty="0"/>
          </a:p>
          <a:p>
            <a:endParaRPr lang="en-US" sz="2400" dirty="0"/>
          </a:p>
        </p:txBody>
      </p:sp>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a:xfrm>
            <a:off x="544791" y="0"/>
            <a:ext cx="7696199" cy="793820"/>
          </a:xfrm>
        </p:spPr>
        <p:txBody>
          <a:bodyPr>
            <a:normAutofit/>
          </a:bodyPr>
          <a:lstStyle/>
          <a:p>
            <a:r>
              <a:rPr lang="en-US" dirty="0"/>
              <a:t>ECDS TWEDS: 2020-2021 changes</a:t>
            </a:r>
            <a:endParaRPr lang="en-US" dirty="0">
              <a:latin typeface="Tw Cen MT Condensed"/>
            </a:endParaRPr>
          </a:p>
        </p:txBody>
      </p:sp>
    </p:spTree>
    <p:extLst>
      <p:ext uri="{BB962C8B-B14F-4D97-AF65-F5344CB8AC3E}">
        <p14:creationId xmlns:p14="http://schemas.microsoft.com/office/powerpoint/2010/main" val="259471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9CEE-FA9F-43DB-9E8C-BC2CCC299647}"/>
              </a:ext>
            </a:extLst>
          </p:cNvPr>
          <p:cNvSpPr>
            <a:spLocks noGrp="1"/>
          </p:cNvSpPr>
          <p:nvPr>
            <p:ph type="title"/>
          </p:nvPr>
        </p:nvSpPr>
        <p:spPr/>
        <p:txBody>
          <a:bodyPr/>
          <a:lstStyle/>
          <a:p>
            <a:r>
              <a:rPr lang="en-US" dirty="0">
                <a:latin typeface="Tw Cen MT Condensed"/>
              </a:rPr>
              <a:t>ECDS: </a:t>
            </a:r>
            <a:r>
              <a:rPr lang="en-US" dirty="0"/>
              <a:t>2020-2021 changes</a:t>
            </a:r>
          </a:p>
        </p:txBody>
      </p:sp>
      <p:sp>
        <p:nvSpPr>
          <p:cNvPr id="3" name="Content Placeholder 2">
            <a:extLst>
              <a:ext uri="{FF2B5EF4-FFF2-40B4-BE49-F238E27FC236}">
                <a16:creationId xmlns:a16="http://schemas.microsoft.com/office/drawing/2014/main" id="{8201A2FA-1533-4CC1-97DA-027BF3CFE15A}"/>
              </a:ext>
            </a:extLst>
          </p:cNvPr>
          <p:cNvSpPr>
            <a:spLocks noGrp="1"/>
          </p:cNvSpPr>
          <p:nvPr>
            <p:ph idx="1"/>
          </p:nvPr>
        </p:nvSpPr>
        <p:spPr/>
        <p:txBody>
          <a:bodyPr vert="horz" lIns="91440" tIns="45720" rIns="91440" bIns="45720" rtlCol="0" anchor="t">
            <a:normAutofit fontScale="92500" lnSpcReduction="10000"/>
          </a:bodyPr>
          <a:lstStyle/>
          <a:p>
            <a:r>
              <a:rPr lang="en-US" b="1" dirty="0">
                <a:latin typeface="Tw Cen MT"/>
              </a:rPr>
              <a:t>ASSIGNMENT-BEGIN-DATE (E1065) </a:t>
            </a:r>
            <a:r>
              <a:rPr lang="en-US" dirty="0">
                <a:latin typeface="Tw Cen MT"/>
              </a:rPr>
              <a:t>has been updated to be a mandatory data element in the TeacherSectionAssociationExtension Complex Type.</a:t>
            </a:r>
          </a:p>
          <a:p>
            <a:endParaRPr lang="en-US" dirty="0"/>
          </a:p>
          <a:p>
            <a:r>
              <a:rPr lang="en-US" b="1" dirty="0">
                <a:latin typeface="Tw Cen MT"/>
              </a:rPr>
              <a:t>Validation Rule Updates:</a:t>
            </a:r>
            <a:endParaRPr lang="en-US" b="1" dirty="0"/>
          </a:p>
          <a:p>
            <a:pPr lvl="1"/>
            <a:r>
              <a:rPr lang="en-US" b="1" dirty="0">
                <a:latin typeface="Tw Cen MT"/>
              </a:rPr>
              <a:t>30305-000A</a:t>
            </a:r>
          </a:p>
          <a:p>
            <a:pPr lvl="2"/>
            <a:r>
              <a:rPr lang="en-US" dirty="0">
                <a:latin typeface="Tw Cen MT"/>
              </a:rPr>
              <a:t>The combination of the following fields must be unique for each Teacher Section Association: TX-UNIQUE-STAFF-ID, CAMPUS-ID, CLASS-ID-NUMBER, COURSE-SEQUENCE-CODE,</a:t>
            </a:r>
            <a:r>
              <a:rPr lang="en-US" dirty="0">
                <a:highlight>
                  <a:srgbClr val="FFFF00"/>
                </a:highlight>
                <a:latin typeface="Tw Cen MT"/>
              </a:rPr>
              <a:t> and ASSIGNMENT-BEGIN-DATE.</a:t>
            </a:r>
          </a:p>
          <a:p>
            <a:pPr lvl="1"/>
            <a:endParaRPr lang="en-US" b="1" dirty="0">
              <a:latin typeface="Tw Cen MT"/>
            </a:endParaRPr>
          </a:p>
          <a:p>
            <a:pPr lvl="1"/>
            <a:r>
              <a:rPr lang="en-US" b="1" dirty="0">
                <a:latin typeface="Tw Cen MT"/>
              </a:rPr>
              <a:t>50300-000H</a:t>
            </a:r>
          </a:p>
          <a:p>
            <a:pPr lvl="2"/>
            <a:r>
              <a:rPr lang="en-US" dirty="0">
                <a:latin typeface="Tw Cen MT"/>
              </a:rPr>
              <a:t>The combination of the following fields must be unique for each Teacher Section Association: TX-UNIQUE-STAFF-ID, CAMPUS-ID, CLASS-ID-NUMBER, COURSE-SEQUENCE-CODE</a:t>
            </a:r>
            <a:r>
              <a:rPr lang="en-US" dirty="0">
                <a:highlight>
                  <a:srgbClr val="FFFF00"/>
                </a:highlight>
                <a:latin typeface="Tw Cen MT"/>
              </a:rPr>
              <a:t>, and ASSIGNMENT-BEGIN-DATE.</a:t>
            </a:r>
          </a:p>
          <a:p>
            <a:pPr lvl="2"/>
            <a:endParaRPr lang="en-US" dirty="0"/>
          </a:p>
          <a:p>
            <a:endParaRPr lang="en-US" dirty="0"/>
          </a:p>
        </p:txBody>
      </p:sp>
      <p:sp>
        <p:nvSpPr>
          <p:cNvPr id="4" name="Slide Number Placeholder 3">
            <a:extLst>
              <a:ext uri="{FF2B5EF4-FFF2-40B4-BE49-F238E27FC236}">
                <a16:creationId xmlns:a16="http://schemas.microsoft.com/office/drawing/2014/main" id="{6228059B-5639-4B1A-A3CA-D375D5686B3D}"/>
              </a:ext>
            </a:extLst>
          </p:cNvPr>
          <p:cNvSpPr>
            <a:spLocks noGrp="1"/>
          </p:cNvSpPr>
          <p:nvPr>
            <p:ph type="sldNum" sz="quarter" idx="12"/>
          </p:nvPr>
        </p:nvSpPr>
        <p:spPr/>
        <p:txBody>
          <a:bodyPr/>
          <a:lstStyle/>
          <a:p>
            <a:fld id="{25037DA4-2335-4A87-8586-64B2BAB08211}" type="slidenum">
              <a:rPr lang="en-US" smtClean="0"/>
              <a:pPr/>
              <a:t>17</a:t>
            </a:fld>
            <a:endParaRPr lang="en-US" dirty="0"/>
          </a:p>
        </p:txBody>
      </p:sp>
    </p:spTree>
    <p:extLst>
      <p:ext uri="{BB962C8B-B14F-4D97-AF65-F5344CB8AC3E}">
        <p14:creationId xmlns:p14="http://schemas.microsoft.com/office/powerpoint/2010/main" val="355816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9CEE-FA9F-43DB-9E8C-BC2CCC299647}"/>
              </a:ext>
            </a:extLst>
          </p:cNvPr>
          <p:cNvSpPr>
            <a:spLocks noGrp="1"/>
          </p:cNvSpPr>
          <p:nvPr>
            <p:ph type="title"/>
          </p:nvPr>
        </p:nvSpPr>
        <p:spPr/>
        <p:txBody>
          <a:bodyPr/>
          <a:lstStyle/>
          <a:p>
            <a:r>
              <a:rPr lang="en-US" dirty="0">
                <a:latin typeface="Tw Cen MT Condensed"/>
              </a:rPr>
              <a:t>ECDS: </a:t>
            </a:r>
            <a:r>
              <a:rPr lang="en-US" dirty="0"/>
              <a:t>2020-2021 changes</a:t>
            </a:r>
          </a:p>
        </p:txBody>
      </p:sp>
      <p:sp>
        <p:nvSpPr>
          <p:cNvPr id="3" name="Content Placeholder 2">
            <a:extLst>
              <a:ext uri="{FF2B5EF4-FFF2-40B4-BE49-F238E27FC236}">
                <a16:creationId xmlns:a16="http://schemas.microsoft.com/office/drawing/2014/main" id="{8201A2FA-1533-4CC1-97DA-027BF3CFE15A}"/>
              </a:ext>
            </a:extLst>
          </p:cNvPr>
          <p:cNvSpPr>
            <a:spLocks noGrp="1"/>
          </p:cNvSpPr>
          <p:nvPr>
            <p:ph idx="1"/>
          </p:nvPr>
        </p:nvSpPr>
        <p:spPr/>
        <p:txBody>
          <a:bodyPr vert="horz" lIns="91440" tIns="45720" rIns="91440" bIns="45720" rtlCol="0" anchor="t">
            <a:normAutofit/>
          </a:bodyPr>
          <a:lstStyle/>
          <a:p>
            <a:r>
              <a:rPr lang="en-US" dirty="0">
                <a:latin typeface="Tw Cen MT"/>
              </a:rPr>
              <a:t>The following rules have been downgraded from a Fatal to a Special Warning:</a:t>
            </a:r>
          </a:p>
          <a:p>
            <a:endParaRPr lang="en-US" dirty="0">
              <a:latin typeface="Tw Cen MT"/>
            </a:endParaRPr>
          </a:p>
          <a:p>
            <a:pPr lvl="1"/>
            <a:r>
              <a:rPr lang="en-US" b="1" dirty="0">
                <a:latin typeface="Tw Cen MT"/>
              </a:rPr>
              <a:t>30305-0019</a:t>
            </a:r>
          </a:p>
          <a:p>
            <a:pPr lvl="2"/>
            <a:r>
              <a:rPr lang="en-US" dirty="0">
                <a:latin typeface="Tw Cen MT"/>
              </a:rPr>
              <a:t>For a given Course Section, if the Course is for the Pre-Kindergarten SERVICE-ID (01010000) or a Kindergarten SERVICE-ID, then there should be at least one teacher section association with CLASSROOM-POSITION of "Teacher of Record".</a:t>
            </a:r>
          </a:p>
          <a:p>
            <a:pPr lvl="1"/>
            <a:endParaRPr lang="en-US" b="1" dirty="0">
              <a:latin typeface="Tw Cen MT"/>
            </a:endParaRPr>
          </a:p>
          <a:p>
            <a:pPr lvl="1"/>
            <a:r>
              <a:rPr lang="en-US" b="1" dirty="0">
                <a:latin typeface="Tw Cen MT"/>
              </a:rPr>
              <a:t>40110-0179</a:t>
            </a:r>
          </a:p>
          <a:p>
            <a:pPr lvl="2"/>
            <a:r>
              <a:rPr lang="en-US" dirty="0">
                <a:latin typeface="Tw Cen MT"/>
              </a:rPr>
              <a:t>If HOME-ROOM-INDICATOR is TRUE, then there should be a student assessment with REPORT-ASSESSMENT-TYPE "ECDS - KG".</a:t>
            </a:r>
          </a:p>
          <a:p>
            <a:pPr marL="1371600" lvl="3" indent="0">
              <a:buNone/>
            </a:pPr>
            <a:endParaRPr lang="en-US" dirty="0"/>
          </a:p>
          <a:p>
            <a:endParaRPr lang="en-US" dirty="0"/>
          </a:p>
        </p:txBody>
      </p:sp>
      <p:sp>
        <p:nvSpPr>
          <p:cNvPr id="4" name="Slide Number Placeholder 3">
            <a:extLst>
              <a:ext uri="{FF2B5EF4-FFF2-40B4-BE49-F238E27FC236}">
                <a16:creationId xmlns:a16="http://schemas.microsoft.com/office/drawing/2014/main" id="{6228059B-5639-4B1A-A3CA-D375D5686B3D}"/>
              </a:ext>
            </a:extLst>
          </p:cNvPr>
          <p:cNvSpPr>
            <a:spLocks noGrp="1"/>
          </p:cNvSpPr>
          <p:nvPr>
            <p:ph type="sldNum" sz="quarter" idx="12"/>
          </p:nvPr>
        </p:nvSpPr>
        <p:spPr/>
        <p:txBody>
          <a:bodyPr/>
          <a:lstStyle/>
          <a:p>
            <a:fld id="{25037DA4-2335-4A87-8586-64B2BAB08211}" type="slidenum">
              <a:rPr lang="en-US" smtClean="0"/>
              <a:pPr/>
              <a:t>18</a:t>
            </a:fld>
            <a:endParaRPr lang="en-US" dirty="0"/>
          </a:p>
        </p:txBody>
      </p:sp>
    </p:spTree>
    <p:extLst>
      <p:ext uri="{BB962C8B-B14F-4D97-AF65-F5344CB8AC3E}">
        <p14:creationId xmlns:p14="http://schemas.microsoft.com/office/powerpoint/2010/main" val="2643695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9CEE-FA9F-43DB-9E8C-BC2CCC299647}"/>
              </a:ext>
            </a:extLst>
          </p:cNvPr>
          <p:cNvSpPr>
            <a:spLocks noGrp="1"/>
          </p:cNvSpPr>
          <p:nvPr>
            <p:ph type="title"/>
          </p:nvPr>
        </p:nvSpPr>
        <p:spPr/>
        <p:txBody>
          <a:bodyPr/>
          <a:lstStyle/>
          <a:p>
            <a:r>
              <a:rPr lang="en-US" dirty="0">
                <a:latin typeface="Tw Cen MT Condensed"/>
              </a:rPr>
              <a:t>ECDS: </a:t>
            </a:r>
            <a:r>
              <a:rPr lang="en-US" dirty="0"/>
              <a:t>2020-2021 changes</a:t>
            </a:r>
          </a:p>
        </p:txBody>
      </p:sp>
      <p:sp>
        <p:nvSpPr>
          <p:cNvPr id="4" name="Slide Number Placeholder 3">
            <a:extLst>
              <a:ext uri="{FF2B5EF4-FFF2-40B4-BE49-F238E27FC236}">
                <a16:creationId xmlns:a16="http://schemas.microsoft.com/office/drawing/2014/main" id="{6228059B-5639-4B1A-A3CA-D375D5686B3D}"/>
              </a:ext>
            </a:extLst>
          </p:cNvPr>
          <p:cNvSpPr>
            <a:spLocks noGrp="1"/>
          </p:cNvSpPr>
          <p:nvPr>
            <p:ph type="sldNum" sz="quarter" idx="12"/>
          </p:nvPr>
        </p:nvSpPr>
        <p:spPr/>
        <p:txBody>
          <a:bodyPr/>
          <a:lstStyle/>
          <a:p>
            <a:fld id="{25037DA4-2335-4A87-8586-64B2BAB08211}" type="slidenum">
              <a:rPr lang="en-US" smtClean="0"/>
              <a:pPr/>
              <a:t>19</a:t>
            </a:fld>
            <a:endParaRPr lang="en-US" dirty="0"/>
          </a:p>
        </p:txBody>
      </p:sp>
      <p:sp>
        <p:nvSpPr>
          <p:cNvPr id="8" name="Rectangle 7">
            <a:extLst>
              <a:ext uri="{FF2B5EF4-FFF2-40B4-BE49-F238E27FC236}">
                <a16:creationId xmlns:a16="http://schemas.microsoft.com/office/drawing/2014/main" id="{B9045FC2-D976-44DF-8A21-441A9DE23B8E}"/>
              </a:ext>
            </a:extLst>
          </p:cNvPr>
          <p:cNvSpPr/>
          <p:nvPr/>
        </p:nvSpPr>
        <p:spPr>
          <a:xfrm>
            <a:off x="119310" y="838200"/>
            <a:ext cx="8889560" cy="6247864"/>
          </a:xfrm>
          <a:prstGeom prst="rect">
            <a:avLst/>
          </a:prstGeom>
        </p:spPr>
        <p:txBody>
          <a:bodyPr wrap="square" anchor="t">
            <a:spAutoFit/>
          </a:bodyPr>
          <a:lstStyle/>
          <a:p>
            <a:r>
              <a:rPr lang="en-US" sz="2000" b="1" u="sng" dirty="0">
                <a:ea typeface="+mn-lt"/>
                <a:cs typeface="+mn-lt"/>
              </a:rPr>
              <a:t>ECDS KG Assessment Vendors:</a:t>
            </a:r>
          </a:p>
          <a:p>
            <a:r>
              <a:rPr lang="en-US" sz="2000" dirty="0">
                <a:ea typeface="+mn-lt"/>
                <a:cs typeface="+mn-lt"/>
              </a:rPr>
              <a:t>The following vendors will be the sole KG ECDS assessment providers for 2020-2021:</a:t>
            </a:r>
            <a:endParaRPr lang="en-US" sz="2000" b="1" u="sng" dirty="0">
              <a:ea typeface="+mn-lt"/>
              <a:cs typeface="+mn-lt"/>
            </a:endParaRPr>
          </a:p>
          <a:p>
            <a:pPr marL="800100" lvl="1" indent="-342900">
              <a:buFont typeface="Arial,Sans-Serif"/>
              <a:buChar char="•"/>
            </a:pPr>
            <a:r>
              <a:rPr lang="en-US" sz="2000" b="1" dirty="0">
                <a:ea typeface="+mn-lt"/>
                <a:cs typeface="+mn-lt"/>
              </a:rPr>
              <a:t>Vendor: CLI (Children's Learning Institute)</a:t>
            </a:r>
          </a:p>
          <a:p>
            <a:pPr marL="1257300" lvl="2" indent="-342900">
              <a:buFont typeface="Arial,Sans-Serif"/>
              <a:buChar char="•"/>
            </a:pPr>
            <a:r>
              <a:rPr lang="en-US" sz="2000" dirty="0">
                <a:ea typeface="+mn-lt"/>
                <a:cs typeface="+mn-lt"/>
              </a:rPr>
              <a:t>Assessments: </a:t>
            </a:r>
            <a:r>
              <a:rPr lang="en-US" sz="2000" b="1" dirty="0">
                <a:ea typeface="+mn-lt"/>
                <a:cs typeface="+mn-lt"/>
              </a:rPr>
              <a:t>BOY KG TX-KEA English/Spanish</a:t>
            </a:r>
          </a:p>
          <a:p>
            <a:pPr marL="800100" lvl="1" indent="-342900">
              <a:buFont typeface="Arial,Sans-Serif"/>
              <a:buChar char="•"/>
            </a:pPr>
            <a:r>
              <a:rPr lang="en-US" sz="2000" b="1" dirty="0">
                <a:ea typeface="+mn-lt"/>
                <a:cs typeface="+mn-lt"/>
              </a:rPr>
              <a:t>Vendor: Amplify</a:t>
            </a:r>
          </a:p>
          <a:p>
            <a:pPr marL="1257300" lvl="2" indent="-342900">
              <a:buFont typeface="Arial,Sans-Serif"/>
              <a:buChar char="•"/>
            </a:pPr>
            <a:r>
              <a:rPr lang="en-US" sz="2000" dirty="0">
                <a:ea typeface="+mn-lt"/>
                <a:cs typeface="+mn-lt"/>
              </a:rPr>
              <a:t>Assessments: </a:t>
            </a:r>
            <a:r>
              <a:rPr lang="en-US" sz="2000" b="1" dirty="0">
                <a:ea typeface="+mn-lt"/>
                <a:cs typeface="+mn-lt"/>
              </a:rPr>
              <a:t>Dibels 8th edition and IDEL(Spanish)</a:t>
            </a:r>
          </a:p>
          <a:p>
            <a:pPr marL="800100" lvl="1" indent="-342900">
              <a:buFont typeface="Arial,Sans-Serif"/>
              <a:buChar char="•"/>
            </a:pPr>
            <a:r>
              <a:rPr lang="en-US" sz="2000" dirty="0">
                <a:ea typeface="+mn-lt"/>
                <a:cs typeface="+mn-lt"/>
              </a:rPr>
              <a:t>Student</a:t>
            </a:r>
            <a:r>
              <a:rPr lang="en-US" sz="2000" dirty="0"/>
              <a:t> assessment data will be delivered directly to TEA and LEAs will promote and verify their ECDS KG data.</a:t>
            </a:r>
          </a:p>
          <a:p>
            <a:endParaRPr lang="en-US" sz="2000" b="1" u="sng" dirty="0"/>
          </a:p>
          <a:p>
            <a:r>
              <a:rPr lang="en-US" sz="2000" b="1" u="sng" dirty="0"/>
              <a:t>ECDS Assessment Vendor Webinars:</a:t>
            </a:r>
            <a:endParaRPr lang="en-US" sz="2000" dirty="0"/>
          </a:p>
          <a:p>
            <a:pPr marL="800100" lvl="1" indent="-342900">
              <a:buFont typeface="Arial" panose="020B0604020202020204" pitchFamily="34" charset="0"/>
              <a:buChar char="•"/>
            </a:pPr>
            <a:r>
              <a:rPr lang="en-US" sz="2000" dirty="0"/>
              <a:t>TEA will be conducting vendor webinars in the April/May timeframe.</a:t>
            </a:r>
          </a:p>
          <a:p>
            <a:pPr marL="1257300" lvl="2" indent="-342900">
              <a:buFont typeface="Arial" panose="020B0604020202020204" pitchFamily="34" charset="0"/>
              <a:buChar char="•"/>
            </a:pPr>
            <a:r>
              <a:rPr lang="en-US" sz="2000" dirty="0"/>
              <a:t>KG ECDS assessment vendors:</a:t>
            </a:r>
            <a:endParaRPr lang="en-US" dirty="0"/>
          </a:p>
          <a:p>
            <a:pPr marL="1714500" lvl="3" indent="-342900">
              <a:buFont typeface="Arial" panose="020B0604020202020204" pitchFamily="34" charset="0"/>
              <a:buChar char="•"/>
            </a:pPr>
            <a:r>
              <a:rPr lang="en-US" sz="2000" dirty="0"/>
              <a:t>Removal of AssessmentMetadata elements for 2020-2021</a:t>
            </a:r>
          </a:p>
          <a:p>
            <a:pPr marL="1714500" lvl="3" indent="-342900">
              <a:buFont typeface="Arial" panose="020B0604020202020204" pitchFamily="34" charset="0"/>
              <a:buChar char="•"/>
            </a:pPr>
            <a:r>
              <a:rPr lang="en-US" sz="2000" dirty="0"/>
              <a:t>Process on delivering KG assessment data directly to TEA</a:t>
            </a:r>
          </a:p>
          <a:p>
            <a:pPr marL="1257300" lvl="2" indent="-342900">
              <a:buFont typeface="Arial"/>
              <a:buChar char="•"/>
            </a:pPr>
            <a:r>
              <a:rPr lang="en-US" sz="2000" dirty="0"/>
              <a:t>PK ECDS assessment vendors:</a:t>
            </a:r>
          </a:p>
          <a:p>
            <a:pPr marL="1714500" lvl="3" indent="-342900">
              <a:buFont typeface="Arial"/>
              <a:buChar char="•"/>
            </a:pPr>
            <a:r>
              <a:rPr lang="en-US" sz="2000" dirty="0">
                <a:ea typeface="+mn-lt"/>
                <a:cs typeface="+mn-lt"/>
              </a:rPr>
              <a:t>Removal of AssessmentMetadata elements for 2020-2021</a:t>
            </a:r>
            <a:endParaRPr lang="en-US" sz="2000" dirty="0"/>
          </a:p>
          <a:p>
            <a:pPr marL="1714500" lvl="3" indent="-342900">
              <a:buFont typeface="Arial"/>
              <a:buChar char="•"/>
            </a:pPr>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3934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marL="514350" indent="-514350">
              <a:spcBef>
                <a:spcPts val="600"/>
              </a:spcBef>
              <a:spcAft>
                <a:spcPts val="600"/>
              </a:spcAft>
              <a:buFont typeface="+mj-lt"/>
              <a:buAutoNum type="romanUcPeriod"/>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latin typeface="Tw Cen MT Condensed"/>
              </a:rPr>
              <a:t>ECDS: timeline</a:t>
            </a:r>
            <a:endParaRPr lang="en-US" dirty="0"/>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228600" y="908201"/>
            <a:ext cx="8686800" cy="5448155"/>
          </a:xfrm>
        </p:spPr>
        <p:txBody>
          <a:bodyPr>
            <a:normAutofit/>
          </a:bodyPr>
          <a:lstStyle/>
          <a:p>
            <a:pPr marL="457200" lvl="1" indent="0">
              <a:buNone/>
            </a:pPr>
            <a:endParaRPr lang="en-US" dirty="0"/>
          </a:p>
          <a:p>
            <a:pPr lvl="1"/>
            <a:endParaRPr lang="en-US" dirty="0"/>
          </a:p>
          <a:p>
            <a:pPr marL="0" indent="0">
              <a:buNone/>
            </a:pPr>
            <a:endParaRPr lang="en-US" dirty="0"/>
          </a:p>
        </p:txBody>
      </p:sp>
      <p:sp>
        <p:nvSpPr>
          <p:cNvPr id="6" name="Rectangle 5">
            <a:extLst>
              <a:ext uri="{FF2B5EF4-FFF2-40B4-BE49-F238E27FC236}">
                <a16:creationId xmlns:a16="http://schemas.microsoft.com/office/drawing/2014/main" id="{40E20882-65DD-48A7-8C1A-1604D40726B5}"/>
              </a:ext>
            </a:extLst>
          </p:cNvPr>
          <p:cNvSpPr/>
          <p:nvPr/>
        </p:nvSpPr>
        <p:spPr>
          <a:xfrm>
            <a:off x="157162" y="796949"/>
            <a:ext cx="8918548" cy="830997"/>
          </a:xfrm>
          <a:prstGeom prst="rect">
            <a:avLst/>
          </a:prstGeom>
        </p:spPr>
        <p:txBody>
          <a:bodyPr wrap="square" anchor="t">
            <a:spAutoFit/>
          </a:bodyPr>
          <a:lstStyle/>
          <a:p>
            <a:r>
              <a:rPr lang="en-US" sz="2400" b="1" dirty="0"/>
              <a:t>Kindergarten Submission Due: </a:t>
            </a:r>
            <a:r>
              <a:rPr lang="en-US" sz="2400" dirty="0"/>
              <a:t>January 28, 2021</a:t>
            </a:r>
          </a:p>
          <a:p>
            <a:r>
              <a:rPr lang="en-US" sz="2400" b="1" dirty="0"/>
              <a:t>Prekindergarten Submission Due: </a:t>
            </a:r>
            <a:r>
              <a:rPr lang="en-US" sz="2400" dirty="0"/>
              <a:t>June 18, 2021</a:t>
            </a:r>
          </a:p>
        </p:txBody>
      </p:sp>
      <p:graphicFrame>
        <p:nvGraphicFramePr>
          <p:cNvPr id="10" name="Table 9">
            <a:extLst>
              <a:ext uri="{FF2B5EF4-FFF2-40B4-BE49-F238E27FC236}">
                <a16:creationId xmlns:a16="http://schemas.microsoft.com/office/drawing/2014/main" id="{F89E5D60-D650-4A3A-A91E-E91FCDB5FE2E}"/>
              </a:ext>
            </a:extLst>
          </p:cNvPr>
          <p:cNvGraphicFramePr>
            <a:graphicFrameLocks noGrp="1"/>
          </p:cNvGraphicFramePr>
          <p:nvPr>
            <p:extLst>
              <p:ext uri="{D42A27DB-BD31-4B8C-83A1-F6EECF244321}">
                <p14:modId xmlns:p14="http://schemas.microsoft.com/office/powerpoint/2010/main" val="2084789604"/>
              </p:ext>
            </p:extLst>
          </p:nvPr>
        </p:nvGraphicFramePr>
        <p:xfrm>
          <a:off x="174021" y="1570777"/>
          <a:ext cx="8669739" cy="1943100"/>
        </p:xfrm>
        <a:graphic>
          <a:graphicData uri="http://schemas.openxmlformats.org/drawingml/2006/table">
            <a:tbl>
              <a:tblPr firstRow="1" bandRow="1">
                <a:tableStyleId>{93296810-A885-4BE3-A3E7-6D5BEEA58F35}</a:tableStyleId>
              </a:tblPr>
              <a:tblGrid>
                <a:gridCol w="6525778">
                  <a:extLst>
                    <a:ext uri="{9D8B030D-6E8A-4147-A177-3AD203B41FA5}">
                      <a16:colId xmlns:a16="http://schemas.microsoft.com/office/drawing/2014/main" val="2425753166"/>
                    </a:ext>
                  </a:extLst>
                </a:gridCol>
                <a:gridCol w="2143961">
                  <a:extLst>
                    <a:ext uri="{9D8B030D-6E8A-4147-A177-3AD203B41FA5}">
                      <a16:colId xmlns:a16="http://schemas.microsoft.com/office/drawing/2014/main" val="250713668"/>
                    </a:ext>
                  </a:extLst>
                </a:gridCol>
              </a:tblGrid>
              <a:tr h="388620">
                <a:tc gridSpan="2">
                  <a:txBody>
                    <a:bodyPr/>
                    <a:lstStyle/>
                    <a:p>
                      <a:pPr algn="ctr"/>
                      <a:r>
                        <a:rPr lang="en-US" dirty="0">
                          <a:effectLst/>
                        </a:rPr>
                        <a:t>Early Childhood Data System Collection (ECDS) - KG</a:t>
                      </a:r>
                      <a:endParaRPr lang="en-US" dirty="0">
                        <a:solidFill>
                          <a:srgbClr val="FFFFFF"/>
                        </a:solidFill>
                        <a:effectLst/>
                        <a:latin typeface="Arial" panose="020B0604020202020204" pitchFamily="34" charset="0"/>
                      </a:endParaRPr>
                    </a:p>
                  </a:txBody>
                  <a:tcPr marL="95250" marR="95250" marT="57150" marB="57150" anchor="ctr"/>
                </a:tc>
                <a:tc hMerge="1">
                  <a:txBody>
                    <a:bodyPr/>
                    <a:lstStyle/>
                    <a:p>
                      <a:endParaRPr lang="en-US"/>
                    </a:p>
                  </a:txBody>
                  <a:tcPr/>
                </a:tc>
                <a:extLst>
                  <a:ext uri="{0D108BD9-81ED-4DB2-BD59-A6C34878D82A}">
                    <a16:rowId xmlns:a16="http://schemas.microsoft.com/office/drawing/2014/main" val="4106376374"/>
                  </a:ext>
                </a:extLst>
              </a:tr>
              <a:tr h="388620">
                <a:tc>
                  <a:txBody>
                    <a:bodyPr/>
                    <a:lstStyle/>
                    <a:p>
                      <a:pPr fontAlgn="t"/>
                      <a:r>
                        <a:rPr lang="en-US" dirty="0">
                          <a:effectLst/>
                        </a:rPr>
                        <a:t>TSDS ready to load data to eDM</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August 3, 2020</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444532485"/>
                  </a:ext>
                </a:extLst>
              </a:tr>
              <a:tr h="388620">
                <a:tc>
                  <a:txBody>
                    <a:bodyPr/>
                    <a:lstStyle/>
                    <a:p>
                      <a:pPr fontAlgn="t"/>
                      <a:r>
                        <a:rPr lang="en-US" dirty="0">
                          <a:effectLst/>
                        </a:rPr>
                        <a:t>ECDS Kindergarten ready for users to promote data</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November 9, 2020</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32715652"/>
                  </a:ext>
                </a:extLst>
              </a:tr>
              <a:tr h="388620">
                <a:tc>
                  <a:txBody>
                    <a:bodyPr/>
                    <a:lstStyle/>
                    <a:p>
                      <a:pPr fontAlgn="t"/>
                      <a:r>
                        <a:rPr lang="en-US" dirty="0">
                          <a:effectLst/>
                        </a:rPr>
                        <a:t>ECDS Kindergarten submission due date for LEAs</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January 28, 2021</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3571636920"/>
                  </a:ext>
                </a:extLst>
              </a:tr>
              <a:tr h="388620">
                <a:tc>
                  <a:txBody>
                    <a:bodyPr/>
                    <a:lstStyle/>
                    <a:p>
                      <a:pPr fontAlgn="t"/>
                      <a:r>
                        <a:rPr lang="en-US" dirty="0">
                          <a:effectLst/>
                        </a:rPr>
                        <a:t>ECDS Kindergarten data available to customers</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February 11, 2021</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047079178"/>
                  </a:ext>
                </a:extLst>
              </a:tr>
            </a:tbl>
          </a:graphicData>
        </a:graphic>
      </p:graphicFrame>
      <p:graphicFrame>
        <p:nvGraphicFramePr>
          <p:cNvPr id="12" name="Table 11">
            <a:extLst>
              <a:ext uri="{FF2B5EF4-FFF2-40B4-BE49-F238E27FC236}">
                <a16:creationId xmlns:a16="http://schemas.microsoft.com/office/drawing/2014/main" id="{689E42C1-BF11-4275-B4AA-83119D7DD66F}"/>
              </a:ext>
            </a:extLst>
          </p:cNvPr>
          <p:cNvGraphicFramePr>
            <a:graphicFrameLocks noGrp="1"/>
          </p:cNvGraphicFramePr>
          <p:nvPr>
            <p:extLst>
              <p:ext uri="{D42A27DB-BD31-4B8C-83A1-F6EECF244321}">
                <p14:modId xmlns:p14="http://schemas.microsoft.com/office/powerpoint/2010/main" val="3601194785"/>
              </p:ext>
            </p:extLst>
          </p:nvPr>
        </p:nvGraphicFramePr>
        <p:xfrm>
          <a:off x="189840" y="3488324"/>
          <a:ext cx="8661486" cy="2880360"/>
        </p:xfrm>
        <a:graphic>
          <a:graphicData uri="http://schemas.openxmlformats.org/drawingml/2006/table">
            <a:tbl>
              <a:tblPr firstRow="1" bandRow="1">
                <a:tableStyleId>{93296810-A885-4BE3-A3E7-6D5BEEA58F35}</a:tableStyleId>
              </a:tblPr>
              <a:tblGrid>
                <a:gridCol w="6517868">
                  <a:extLst>
                    <a:ext uri="{9D8B030D-6E8A-4147-A177-3AD203B41FA5}">
                      <a16:colId xmlns:a16="http://schemas.microsoft.com/office/drawing/2014/main" val="2047557328"/>
                    </a:ext>
                  </a:extLst>
                </a:gridCol>
                <a:gridCol w="2143618">
                  <a:extLst>
                    <a:ext uri="{9D8B030D-6E8A-4147-A177-3AD203B41FA5}">
                      <a16:colId xmlns:a16="http://schemas.microsoft.com/office/drawing/2014/main" val="345639958"/>
                    </a:ext>
                  </a:extLst>
                </a:gridCol>
              </a:tblGrid>
              <a:tr h="388620">
                <a:tc gridSpan="2">
                  <a:txBody>
                    <a:bodyPr/>
                    <a:lstStyle/>
                    <a:p>
                      <a:pPr algn="ctr"/>
                      <a:r>
                        <a:rPr lang="en-US" dirty="0">
                          <a:effectLst/>
                        </a:rPr>
                        <a:t>Early Childhood Data System Collection (ECDS) - PK</a:t>
                      </a:r>
                      <a:endParaRPr lang="en-US" dirty="0">
                        <a:solidFill>
                          <a:srgbClr val="FFFFFF"/>
                        </a:solidFill>
                        <a:effectLst/>
                        <a:latin typeface="Arial" panose="020B0604020202020204" pitchFamily="34" charset="0"/>
                      </a:endParaRPr>
                    </a:p>
                  </a:txBody>
                  <a:tcPr marL="95250" marR="95250" marT="57150" marB="57150" anchor="ctr"/>
                </a:tc>
                <a:tc hMerge="1">
                  <a:txBody>
                    <a:bodyPr/>
                    <a:lstStyle/>
                    <a:p>
                      <a:endParaRPr lang="en-US"/>
                    </a:p>
                  </a:txBody>
                  <a:tcPr/>
                </a:tc>
                <a:extLst>
                  <a:ext uri="{0D108BD9-81ED-4DB2-BD59-A6C34878D82A}">
                    <a16:rowId xmlns:a16="http://schemas.microsoft.com/office/drawing/2014/main" val="550036647"/>
                  </a:ext>
                </a:extLst>
              </a:tr>
              <a:tr h="388620">
                <a:tc>
                  <a:txBody>
                    <a:bodyPr/>
                    <a:lstStyle/>
                    <a:p>
                      <a:pPr fontAlgn="t"/>
                      <a:r>
                        <a:rPr lang="en-US" dirty="0">
                          <a:effectLst/>
                        </a:rPr>
                        <a:t>TSDS ready to load data to eDM</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August 3, 2020</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568602120"/>
                  </a:ext>
                </a:extLst>
              </a:tr>
              <a:tr h="388620">
                <a:tc>
                  <a:txBody>
                    <a:bodyPr/>
                    <a:lstStyle/>
                    <a:p>
                      <a:pPr fontAlgn="t"/>
                      <a:r>
                        <a:rPr lang="en-US" dirty="0">
                          <a:effectLst/>
                        </a:rPr>
                        <a:t>ECDS Prekindergarten ready for users to promote data</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November 9, 2020</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3969473314"/>
                  </a:ext>
                </a:extLst>
              </a:tr>
              <a:tr h="662940">
                <a:tc>
                  <a:txBody>
                    <a:bodyPr/>
                    <a:lstStyle/>
                    <a:p>
                      <a:pPr fontAlgn="t"/>
                      <a:r>
                        <a:rPr lang="en-US" dirty="0">
                          <a:effectLst/>
                        </a:rPr>
                        <a:t>Private Prekindergarten application deadline for BPD (Business Partner Directory) Org number</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May 27, 2021</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2179810256"/>
                  </a:ext>
                </a:extLst>
              </a:tr>
              <a:tr h="662940">
                <a:tc>
                  <a:txBody>
                    <a:bodyPr/>
                    <a:lstStyle/>
                    <a:p>
                      <a:pPr fontAlgn="t"/>
                      <a:r>
                        <a:rPr lang="en-US" dirty="0">
                          <a:effectLst/>
                        </a:rPr>
                        <a:t>ECDS Prekindergarten submission due date for LEAs and Private Prekindergarten Organizations</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June 17, 2021</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3438156561"/>
                  </a:ext>
                </a:extLst>
              </a:tr>
              <a:tr h="388620">
                <a:tc>
                  <a:txBody>
                    <a:bodyPr/>
                    <a:lstStyle/>
                    <a:p>
                      <a:pPr fontAlgn="t"/>
                      <a:r>
                        <a:rPr lang="en-US" dirty="0">
                          <a:effectLst/>
                        </a:rPr>
                        <a:t>ECDS Prekindergarten data available to customers</a:t>
                      </a:r>
                      <a:endParaRPr lang="en-US" dirty="0">
                        <a:solidFill>
                          <a:srgbClr val="242424"/>
                        </a:solidFill>
                        <a:effectLst/>
                        <a:latin typeface="Arial" panose="020B0604020202020204" pitchFamily="34" charset="0"/>
                      </a:endParaRPr>
                    </a:p>
                  </a:txBody>
                  <a:tcPr marL="95250" marR="95250" marT="57150" marB="57150"/>
                </a:tc>
                <a:tc>
                  <a:txBody>
                    <a:bodyPr/>
                    <a:lstStyle/>
                    <a:p>
                      <a:pPr fontAlgn="t"/>
                      <a:r>
                        <a:rPr lang="en-US" dirty="0">
                          <a:effectLst/>
                        </a:rPr>
                        <a:t>July 29, 2021</a:t>
                      </a:r>
                      <a:endParaRPr lang="en-US" dirty="0">
                        <a:solidFill>
                          <a:srgbClr val="242424"/>
                        </a:solidFill>
                        <a:effectLst/>
                        <a:latin typeface="Arial" panose="020B0604020202020204" pitchFamily="34" charset="0"/>
                      </a:endParaRPr>
                    </a:p>
                  </a:txBody>
                  <a:tcPr marL="95250" marR="95250" marT="57150" marB="57150"/>
                </a:tc>
                <a:extLst>
                  <a:ext uri="{0D108BD9-81ED-4DB2-BD59-A6C34878D82A}">
                    <a16:rowId xmlns:a16="http://schemas.microsoft.com/office/drawing/2014/main" val="507004038"/>
                  </a:ext>
                </a:extLst>
              </a:tr>
            </a:tbl>
          </a:graphicData>
        </a:graphic>
      </p:graphicFrame>
    </p:spTree>
    <p:extLst>
      <p:ext uri="{BB962C8B-B14F-4D97-AF65-F5344CB8AC3E}">
        <p14:creationId xmlns:p14="http://schemas.microsoft.com/office/powerpoint/2010/main" val="3911510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21</a:t>
            </a:fld>
            <a:endParaRPr lang="en-US" dirty="0"/>
          </a:p>
        </p:txBody>
      </p:sp>
      <p:sp>
        <p:nvSpPr>
          <p:cNvPr id="8" name="Rectangle 7">
            <a:extLst>
              <a:ext uri="{FF2B5EF4-FFF2-40B4-BE49-F238E27FC236}">
                <a16:creationId xmlns:a16="http://schemas.microsoft.com/office/drawing/2014/main" id="{FDB5A5CD-6D13-49E6-9C78-AF90BF701006}"/>
              </a:ext>
            </a:extLst>
          </p:cNvPr>
          <p:cNvSpPr/>
          <p:nvPr/>
        </p:nvSpPr>
        <p:spPr>
          <a:xfrm>
            <a:off x="304800" y="921848"/>
            <a:ext cx="8763000" cy="3416320"/>
          </a:xfrm>
          <a:prstGeom prst="rect">
            <a:avLst/>
          </a:prstGeom>
        </p:spPr>
        <p:txBody>
          <a:bodyPr wrap="square" anchor="t">
            <a:spAutoFit/>
          </a:bodyPr>
          <a:lstStyle/>
          <a:p>
            <a:r>
              <a:rPr lang="en-US" sz="2800" b="1" dirty="0"/>
              <a:t>To the Administrator (TAA) Letter</a:t>
            </a:r>
          </a:p>
          <a:p>
            <a:pPr marL="914400" lvl="1" indent="-457200">
              <a:buFont typeface="Arial" panose="020B0604020202020204" pitchFamily="34" charset="0"/>
              <a:buChar char="•"/>
            </a:pPr>
            <a:r>
              <a:rPr lang="en-US" sz="2400" dirty="0"/>
              <a:t>September/October timeframe in 2020.</a:t>
            </a:r>
            <a:endParaRPr lang="en-US" dirty="0"/>
          </a:p>
          <a:p>
            <a:endParaRPr lang="en-US" sz="2800" b="1" dirty="0"/>
          </a:p>
          <a:p>
            <a:r>
              <a:rPr lang="en-US" sz="2800" b="1" dirty="0">
                <a:hlinkClick r:id="rId2"/>
              </a:rPr>
              <a:t>Early Childhood Education in Texas (TEA Website)</a:t>
            </a:r>
            <a:endParaRPr lang="en-US" sz="2800" b="1" dirty="0"/>
          </a:p>
          <a:p>
            <a:endParaRPr lang="en-US" sz="2800" b="1" dirty="0"/>
          </a:p>
          <a:p>
            <a:r>
              <a:rPr lang="en-US" sz="2800" b="1" dirty="0">
                <a:hlinkClick r:id="rId3"/>
              </a:rPr>
              <a:t>TSDS Web-Enabled Data Standards (TWEDS)</a:t>
            </a:r>
          </a:p>
          <a:p>
            <a:pPr lvl="1"/>
            <a:endParaRPr lang="en-US" sz="2800" b="1" dirty="0"/>
          </a:p>
          <a:p>
            <a:pPr marL="800100" lvl="1" indent="-342900">
              <a:buFont typeface="Arial" panose="020B0604020202020204" pitchFamily="34" charset="0"/>
              <a:buChar char="•"/>
            </a:pPr>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dirty="0">
                <a:latin typeface="Tw Cen MT Condensed"/>
              </a:rPr>
              <a:t>ECDS: technical resources</a:t>
            </a:r>
            <a:endParaRPr lang="en-US" dirty="0"/>
          </a:p>
        </p:txBody>
      </p:sp>
    </p:spTree>
    <p:extLst>
      <p:ext uri="{BB962C8B-B14F-4D97-AF65-F5344CB8AC3E}">
        <p14:creationId xmlns:p14="http://schemas.microsoft.com/office/powerpoint/2010/main" val="1987905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1558584"/>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22</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t>SPPI-14</a:t>
            </a:r>
          </a:p>
        </p:txBody>
      </p:sp>
    </p:spTree>
    <p:extLst>
      <p:ext uri="{BB962C8B-B14F-4D97-AF65-F5344CB8AC3E}">
        <p14:creationId xmlns:p14="http://schemas.microsoft.com/office/powerpoint/2010/main" val="3244714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latin typeface="Tw Cen MT Condensed"/>
              </a:rPr>
              <a:t>SPPI-14: CURRENT Known issues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lnSpcReduction="10000"/>
          </a:bodyPr>
          <a:lstStyle/>
          <a:p>
            <a:r>
              <a:rPr lang="en-US" dirty="0">
                <a:solidFill>
                  <a:srgbClr val="171616"/>
                </a:solidFill>
                <a:latin typeface="Tw Cen MT"/>
              </a:rPr>
              <a:t>The following are among the known issues that will be </a:t>
            </a:r>
            <a:r>
              <a:rPr lang="en-US" b="1" dirty="0">
                <a:solidFill>
                  <a:srgbClr val="171616"/>
                </a:solidFill>
                <a:latin typeface="Tw Cen MT"/>
              </a:rPr>
              <a:t>corrected</a:t>
            </a:r>
            <a:r>
              <a:rPr lang="en-US" dirty="0">
                <a:solidFill>
                  <a:srgbClr val="171616"/>
                </a:solidFill>
                <a:latin typeface="Tw Cen MT"/>
              </a:rPr>
              <a:t> for the 2020-2021 school year.</a:t>
            </a:r>
          </a:p>
          <a:p>
            <a:pPr marL="0" indent="0">
              <a:buNone/>
            </a:pPr>
            <a:endParaRPr lang="en-US" dirty="0">
              <a:solidFill>
                <a:srgbClr val="171616"/>
              </a:solidFill>
              <a:latin typeface="Tw Cen MT"/>
            </a:endParaRPr>
          </a:p>
          <a:p>
            <a:pPr lvl="1"/>
            <a:r>
              <a:rPr lang="en-US" dirty="0">
                <a:solidFill>
                  <a:srgbClr val="171616"/>
                </a:solidFill>
                <a:latin typeface="Tw Cen MT"/>
              </a:rPr>
              <a:t>Students who were reported at a campus that was active in the prior year but is inactive in the current year are not appearing on </a:t>
            </a:r>
            <a:r>
              <a:rPr lang="en-US" b="1" dirty="0">
                <a:solidFill>
                  <a:srgbClr val="171616"/>
                </a:solidFill>
                <a:latin typeface="Tw Cen MT"/>
              </a:rPr>
              <a:t>SPP0-000-001</a:t>
            </a:r>
            <a:r>
              <a:rPr lang="en-US" dirty="0">
                <a:solidFill>
                  <a:srgbClr val="171616"/>
                </a:solidFill>
                <a:latin typeface="Tw Cen MT"/>
              </a:rPr>
              <a:t>.</a:t>
            </a:r>
          </a:p>
          <a:p>
            <a:endParaRPr lang="en-US" dirty="0">
              <a:solidFill>
                <a:srgbClr val="171616"/>
              </a:solidFill>
              <a:latin typeface="Tw Cen MT"/>
            </a:endParaRPr>
          </a:p>
          <a:p>
            <a:pPr lvl="1"/>
            <a:r>
              <a:rPr lang="en-US" dirty="0">
                <a:solidFill>
                  <a:srgbClr val="171616"/>
                </a:solidFill>
                <a:latin typeface="Tw Cen MT"/>
              </a:rPr>
              <a:t>LEAs not classified with a District Type of </a:t>
            </a:r>
            <a:r>
              <a:rPr lang="en-US" b="1" dirty="0">
                <a:solidFill>
                  <a:srgbClr val="171616"/>
                </a:solidFill>
                <a:latin typeface="Tw Cen MT"/>
              </a:rPr>
              <a:t>'Independent</a:t>
            </a:r>
            <a:r>
              <a:rPr lang="en-US" dirty="0">
                <a:solidFill>
                  <a:srgbClr val="171616"/>
                </a:solidFill>
                <a:latin typeface="Tw Cen MT"/>
              </a:rPr>
              <a:t>' or </a:t>
            </a:r>
            <a:r>
              <a:rPr lang="en-US" b="1" dirty="0">
                <a:solidFill>
                  <a:srgbClr val="171616"/>
                </a:solidFill>
                <a:latin typeface="Tw Cen MT"/>
              </a:rPr>
              <a:t>'Charter</a:t>
            </a:r>
            <a:r>
              <a:rPr lang="en-US" dirty="0">
                <a:solidFill>
                  <a:srgbClr val="171616"/>
                </a:solidFill>
                <a:latin typeface="Tw Cen MT"/>
              </a:rPr>
              <a:t>’ are not promoting any Local Education Agency records.</a:t>
            </a:r>
          </a:p>
          <a:p>
            <a:endParaRPr lang="en-US" dirty="0">
              <a:solidFill>
                <a:srgbClr val="171616"/>
              </a:solidFill>
            </a:endParaRPr>
          </a:p>
          <a:p>
            <a:pPr lvl="1"/>
            <a:r>
              <a:rPr lang="en-US" dirty="0">
                <a:solidFill>
                  <a:srgbClr val="171616"/>
                </a:solidFill>
                <a:latin typeface="Tw Cen MT"/>
              </a:rPr>
              <a:t>Adding student identifying information to the </a:t>
            </a:r>
            <a:r>
              <a:rPr lang="en-US" b="1" dirty="0">
                <a:solidFill>
                  <a:srgbClr val="171616"/>
                </a:solidFill>
                <a:latin typeface="Tw Cen MT"/>
              </a:rPr>
              <a:t>promotion error ORA-01400</a:t>
            </a:r>
            <a:r>
              <a:rPr lang="en-US" dirty="0">
                <a:solidFill>
                  <a:srgbClr val="171616"/>
                </a:solidFill>
                <a:latin typeface="Tw Cen MT"/>
              </a:rPr>
              <a:t> and reducing the number of scenarios that cause it to fire.</a:t>
            </a:r>
          </a:p>
          <a:p>
            <a:endParaRPr lang="en-US" dirty="0">
              <a:solidFill>
                <a:srgbClr val="171616"/>
              </a:solidFill>
              <a:latin typeface="Tw Cen MT"/>
            </a:endParaRPr>
          </a:p>
          <a:p>
            <a:endParaRPr lang="en-US" dirty="0">
              <a:solidFill>
                <a:srgbClr val="171616"/>
              </a:solidFill>
            </a:endParaRPr>
          </a:p>
          <a:p>
            <a:endParaRPr lang="en-US" dirty="0">
              <a:solidFill>
                <a:srgbClr val="171616"/>
              </a:solidFill>
            </a:endParaRPr>
          </a:p>
          <a:p>
            <a:endParaRPr lang="en-US" dirty="0">
              <a:solidFill>
                <a:srgbClr val="FF0000"/>
              </a:solidFill>
            </a:endParaRPr>
          </a:p>
          <a:p>
            <a:pPr marL="457200" lvl="1" indent="0">
              <a:buNone/>
            </a:pPr>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2234083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SPPI-14: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fontScale="92500" lnSpcReduction="10000"/>
          </a:bodyPr>
          <a:lstStyle/>
          <a:p>
            <a:r>
              <a:rPr lang="en-US" dirty="0"/>
              <a:t>The promotion logic for SPPI-14 will be </a:t>
            </a:r>
            <a:r>
              <a:rPr lang="en-US" b="1" dirty="0"/>
              <a:t>updated</a:t>
            </a:r>
            <a:r>
              <a:rPr lang="en-US" dirty="0"/>
              <a:t> for the 2020-2021 school year.</a:t>
            </a:r>
          </a:p>
          <a:p>
            <a:endParaRPr lang="en-US" dirty="0"/>
          </a:p>
          <a:p>
            <a:r>
              <a:rPr lang="en-US" dirty="0"/>
              <a:t>The data collected from the </a:t>
            </a:r>
            <a:r>
              <a:rPr lang="en-US" b="1" dirty="0"/>
              <a:t>prior year PEIMS Summer Accepted</a:t>
            </a:r>
            <a:r>
              <a:rPr lang="en-US" dirty="0"/>
              <a:t> data </a:t>
            </a:r>
            <a:r>
              <a:rPr lang="en-US"/>
              <a:t>will be modified </a:t>
            </a:r>
            <a:r>
              <a:rPr lang="en-US" dirty="0"/>
              <a:t>to promote the following data from the Student Special Education Program data:</a:t>
            </a:r>
          </a:p>
          <a:p>
            <a:pPr lvl="1"/>
            <a:r>
              <a:rPr lang="en-US" dirty="0"/>
              <a:t>Special Education Indicator</a:t>
            </a:r>
          </a:p>
          <a:p>
            <a:pPr lvl="1"/>
            <a:r>
              <a:rPr lang="en-US" dirty="0"/>
              <a:t>Primary Disability</a:t>
            </a:r>
          </a:p>
          <a:p>
            <a:pPr lvl="1"/>
            <a:r>
              <a:rPr lang="en-US" dirty="0"/>
              <a:t>Instructional Setting</a:t>
            </a:r>
          </a:p>
          <a:p>
            <a:pPr marL="0" indent="0">
              <a:buNone/>
            </a:pPr>
            <a:endParaRPr lang="en-US" dirty="0"/>
          </a:p>
          <a:p>
            <a:r>
              <a:rPr lang="en-US" dirty="0"/>
              <a:t>There are </a:t>
            </a:r>
            <a:r>
              <a:rPr lang="en-US" b="1" dirty="0"/>
              <a:t>no changes </a:t>
            </a:r>
            <a:r>
              <a:rPr lang="en-US" dirty="0"/>
              <a:t>to the leaver data promoted from </a:t>
            </a:r>
            <a:r>
              <a:rPr lang="en-US" b="1" dirty="0"/>
              <a:t>PEIMS Fall </a:t>
            </a:r>
            <a:r>
              <a:rPr lang="en-US" dirty="0"/>
              <a:t>or the student/parent contact data promoted from the </a:t>
            </a:r>
            <a:r>
              <a:rPr lang="en-US" b="1" dirty="0"/>
              <a:t>TSDS </a:t>
            </a:r>
            <a:r>
              <a:rPr lang="en-US" dirty="0"/>
              <a:t>collection.</a:t>
            </a:r>
            <a:br>
              <a:rPr lang="en-US" dirty="0"/>
            </a:br>
            <a:endParaRPr lang="en-US" dirty="0"/>
          </a:p>
          <a:p>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407233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297C-A505-4030-A8C6-29B0A609C68C}"/>
              </a:ext>
            </a:extLst>
          </p:cNvPr>
          <p:cNvSpPr>
            <a:spLocks noGrp="1"/>
          </p:cNvSpPr>
          <p:nvPr>
            <p:ph type="title"/>
          </p:nvPr>
        </p:nvSpPr>
        <p:spPr/>
        <p:txBody>
          <a:bodyPr/>
          <a:lstStyle/>
          <a:p>
            <a:r>
              <a:rPr lang="en-US" dirty="0">
                <a:latin typeface="Tw Cen MT Condensed"/>
              </a:rPr>
              <a:t>SPPI-14: timeline</a:t>
            </a:r>
            <a:endParaRPr lang="en-US" dirty="0"/>
          </a:p>
        </p:txBody>
      </p:sp>
      <p:sp>
        <p:nvSpPr>
          <p:cNvPr id="3" name="Content Placeholder 2">
            <a:extLst>
              <a:ext uri="{FF2B5EF4-FFF2-40B4-BE49-F238E27FC236}">
                <a16:creationId xmlns:a16="http://schemas.microsoft.com/office/drawing/2014/main" id="{D53510BD-67E8-4DC3-BE8B-28D283190657}"/>
              </a:ext>
            </a:extLst>
          </p:cNvPr>
          <p:cNvSpPr>
            <a:spLocks noGrp="1"/>
          </p:cNvSpPr>
          <p:nvPr>
            <p:ph idx="1"/>
          </p:nvPr>
        </p:nvSpPr>
        <p:spPr/>
        <p:txBody>
          <a:bodyPr vert="horz" lIns="91440" tIns="45720" rIns="91440" bIns="45720" rtlCol="0" anchor="t">
            <a:normAutofit/>
          </a:bodyPr>
          <a:lstStyle/>
          <a:p>
            <a:pPr marL="0" indent="0" algn="l" rtl="0">
              <a:buNone/>
            </a:pPr>
            <a:r>
              <a:rPr lang="en-US" sz="2800" kern="1200" dirty="0">
                <a:solidFill>
                  <a:schemeClr val="tx1"/>
                </a:solidFill>
                <a:latin typeface="Tw Cen MT"/>
                <a:ea typeface="+mn-ea"/>
                <a:cs typeface="+mn-cs"/>
              </a:rPr>
              <a:t>Timeline for SPPI-14 </a:t>
            </a:r>
            <a:r>
              <a:rPr lang="en-US" dirty="0">
                <a:latin typeface="Tw Cen MT"/>
              </a:rPr>
              <a:t>for </a:t>
            </a:r>
            <a:r>
              <a:rPr lang="en-US" sz="2800" kern="1200" dirty="0">
                <a:solidFill>
                  <a:schemeClr val="tx1"/>
                </a:solidFill>
                <a:latin typeface="Tw Cen MT"/>
                <a:ea typeface="+mn-ea"/>
                <a:cs typeface="+mn-cs"/>
              </a:rPr>
              <a:t>2020-2021:</a:t>
            </a:r>
            <a:endParaRPr lang="en-US" dirty="0">
              <a:ea typeface="+mn-ea"/>
              <a:cs typeface="+mn-cs"/>
            </a:endParaRPr>
          </a:p>
          <a:p>
            <a:pPr marL="0" indent="0" algn="l">
              <a:buNone/>
            </a:pPr>
            <a:endParaRPr lang="en-US" dirty="0"/>
          </a:p>
          <a:p>
            <a:pPr algn="l" rtl="0"/>
            <a:endParaRPr lang="en-US" dirty="0"/>
          </a:p>
          <a:p>
            <a:pPr algn="l" rtl="0"/>
            <a:endParaRPr lang="en-US" dirty="0"/>
          </a:p>
          <a:p>
            <a:endParaRPr lang="en-US" dirty="0"/>
          </a:p>
        </p:txBody>
      </p:sp>
      <p:sp>
        <p:nvSpPr>
          <p:cNvPr id="4" name="Slide Number Placeholder 3">
            <a:extLst>
              <a:ext uri="{FF2B5EF4-FFF2-40B4-BE49-F238E27FC236}">
                <a16:creationId xmlns:a16="http://schemas.microsoft.com/office/drawing/2014/main" id="{6EBAF70C-B964-4B93-ABE4-3CD5B7A08BA7}"/>
              </a:ext>
            </a:extLst>
          </p:cNvPr>
          <p:cNvSpPr>
            <a:spLocks noGrp="1"/>
          </p:cNvSpPr>
          <p:nvPr>
            <p:ph type="sldNum" sz="quarter" idx="12"/>
          </p:nvPr>
        </p:nvSpPr>
        <p:spPr/>
        <p:txBody>
          <a:bodyPr/>
          <a:lstStyle/>
          <a:p>
            <a:fld id="{25037DA4-2335-4A87-8586-64B2BAB08211}" type="slidenum">
              <a:rPr lang="en-US" smtClean="0"/>
              <a:pPr/>
              <a:t>25</a:t>
            </a:fld>
            <a:endParaRPr lang="en-US" dirty="0"/>
          </a:p>
        </p:txBody>
      </p:sp>
      <p:graphicFrame>
        <p:nvGraphicFramePr>
          <p:cNvPr id="5" name="Table 5">
            <a:extLst>
              <a:ext uri="{FF2B5EF4-FFF2-40B4-BE49-F238E27FC236}">
                <a16:creationId xmlns:a16="http://schemas.microsoft.com/office/drawing/2014/main" id="{387DE397-4C80-4A7E-994B-BD8ACBB8DBB7}"/>
              </a:ext>
            </a:extLst>
          </p:cNvPr>
          <p:cNvGraphicFramePr>
            <a:graphicFrameLocks noGrp="1"/>
          </p:cNvGraphicFramePr>
          <p:nvPr>
            <p:extLst>
              <p:ext uri="{D42A27DB-BD31-4B8C-83A1-F6EECF244321}">
                <p14:modId xmlns:p14="http://schemas.microsoft.com/office/powerpoint/2010/main" val="2810715071"/>
              </p:ext>
            </p:extLst>
          </p:nvPr>
        </p:nvGraphicFramePr>
        <p:xfrm>
          <a:off x="600800" y="1803083"/>
          <a:ext cx="7346610" cy="2225040"/>
        </p:xfrm>
        <a:graphic>
          <a:graphicData uri="http://schemas.openxmlformats.org/drawingml/2006/table">
            <a:tbl>
              <a:tblPr firstRow="1" bandRow="1">
                <a:tableStyleId>{93296810-A885-4BE3-A3E7-6D5BEEA58F35}</a:tableStyleId>
              </a:tblPr>
              <a:tblGrid>
                <a:gridCol w="4955908">
                  <a:extLst>
                    <a:ext uri="{9D8B030D-6E8A-4147-A177-3AD203B41FA5}">
                      <a16:colId xmlns:a16="http://schemas.microsoft.com/office/drawing/2014/main" val="1870205848"/>
                    </a:ext>
                  </a:extLst>
                </a:gridCol>
                <a:gridCol w="2390702">
                  <a:extLst>
                    <a:ext uri="{9D8B030D-6E8A-4147-A177-3AD203B41FA5}">
                      <a16:colId xmlns:a16="http://schemas.microsoft.com/office/drawing/2014/main" val="3321976136"/>
                    </a:ext>
                  </a:extLst>
                </a:gridCol>
              </a:tblGrid>
              <a:tr h="370840">
                <a:tc gridSpan="2">
                  <a:txBody>
                    <a:bodyPr/>
                    <a:lstStyle/>
                    <a:p>
                      <a:pPr lvl="0" algn="l">
                        <a:lnSpc>
                          <a:spcPct val="100000"/>
                        </a:lnSpc>
                        <a:spcBef>
                          <a:spcPts val="0"/>
                        </a:spcBef>
                        <a:spcAft>
                          <a:spcPts val="0"/>
                        </a:spcAft>
                        <a:buNone/>
                      </a:pPr>
                      <a:r>
                        <a:rPr lang="en-US" sz="1800" b="1" i="0" u="none" strike="noStrike" noProof="0" dirty="0">
                          <a:latin typeface="Tw Cen MT"/>
                        </a:rPr>
                        <a:t>SPPI-14 Collection</a:t>
                      </a:r>
                      <a:endParaRPr lang="en-US" dirty="0"/>
                    </a:p>
                  </a:txBody>
                  <a:tcPr/>
                </a:tc>
                <a:tc hMerge="1">
                  <a:txBody>
                    <a:bodyPr/>
                    <a:lstStyle/>
                    <a:p>
                      <a:endParaRPr lang="en-US"/>
                    </a:p>
                  </a:txBody>
                  <a:tcPr/>
                </a:tc>
                <a:extLst>
                  <a:ext uri="{0D108BD9-81ED-4DB2-BD59-A6C34878D82A}">
                    <a16:rowId xmlns:a16="http://schemas.microsoft.com/office/drawing/2014/main" val="2449540004"/>
                  </a:ext>
                </a:extLst>
              </a:tr>
              <a:tr h="370840">
                <a:tc>
                  <a:txBody>
                    <a:bodyPr/>
                    <a:lstStyle/>
                    <a:p>
                      <a:pPr lvl="0" algn="l">
                        <a:lnSpc>
                          <a:spcPct val="100000"/>
                        </a:lnSpc>
                        <a:spcBef>
                          <a:spcPts val="0"/>
                        </a:spcBef>
                        <a:spcAft>
                          <a:spcPts val="0"/>
                        </a:spcAft>
                        <a:buNone/>
                      </a:pPr>
                      <a:r>
                        <a:rPr lang="en-US" sz="1400" b="0" i="0" u="none" strike="noStrike" noProof="0" dirty="0">
                          <a:latin typeface="Tw Cen MT"/>
                        </a:rPr>
                        <a:t>TSDS ready to load data to eDM</a:t>
                      </a:r>
                      <a:endParaRPr lang="en-US" sz="1400" dirty="0"/>
                    </a:p>
                  </a:txBody>
                  <a:tcPr/>
                </a:tc>
                <a:tc>
                  <a:txBody>
                    <a:bodyPr/>
                    <a:lstStyle/>
                    <a:p>
                      <a:pPr lvl="0">
                        <a:buNone/>
                      </a:pPr>
                      <a:r>
                        <a:rPr lang="en-US" sz="1400" b="0" i="0" u="none" strike="noStrike" noProof="0" dirty="0">
                          <a:latin typeface="Tw Cen MT"/>
                        </a:rPr>
                        <a:t>August 3, 2020</a:t>
                      </a:r>
                      <a:endParaRPr lang="en-US" sz="1400" dirty="0"/>
                    </a:p>
                  </a:txBody>
                  <a:tcPr/>
                </a:tc>
                <a:extLst>
                  <a:ext uri="{0D108BD9-81ED-4DB2-BD59-A6C34878D82A}">
                    <a16:rowId xmlns:a16="http://schemas.microsoft.com/office/drawing/2014/main" val="3801051880"/>
                  </a:ext>
                </a:extLst>
              </a:tr>
              <a:tr h="370840">
                <a:tc>
                  <a:txBody>
                    <a:bodyPr/>
                    <a:lstStyle/>
                    <a:p>
                      <a:pPr lvl="0" algn="l">
                        <a:lnSpc>
                          <a:spcPct val="100000"/>
                        </a:lnSpc>
                        <a:spcBef>
                          <a:spcPts val="0"/>
                        </a:spcBef>
                        <a:spcAft>
                          <a:spcPts val="0"/>
                        </a:spcAft>
                        <a:buNone/>
                      </a:pPr>
                      <a:r>
                        <a:rPr lang="en-US" sz="1400" b="0" i="0" u="none" strike="noStrike" noProof="0" dirty="0">
                          <a:latin typeface="+mn-lt"/>
                        </a:rPr>
                        <a:t>SPPI-14 ready for users to promote data</a:t>
                      </a:r>
                      <a:endParaRPr lang="en-US" sz="1400" dirty="0"/>
                    </a:p>
                  </a:txBody>
                  <a:tcPr/>
                </a:tc>
                <a:tc>
                  <a:txBody>
                    <a:bodyPr/>
                    <a:lstStyle/>
                    <a:p>
                      <a:pPr lvl="0" algn="l">
                        <a:lnSpc>
                          <a:spcPct val="100000"/>
                        </a:lnSpc>
                        <a:spcBef>
                          <a:spcPts val="0"/>
                        </a:spcBef>
                        <a:spcAft>
                          <a:spcPts val="0"/>
                        </a:spcAft>
                        <a:buNone/>
                      </a:pPr>
                      <a:r>
                        <a:rPr lang="en-US" sz="1400" b="0" i="0" u="none" strike="noStrike" noProof="0" dirty="0">
                          <a:latin typeface="Tw Cen MT"/>
                        </a:rPr>
                        <a:t>September 14, 2020 </a:t>
                      </a:r>
                      <a:endParaRPr lang="en-US" sz="1400" b="0" dirty="0"/>
                    </a:p>
                  </a:txBody>
                  <a:tcPr/>
                </a:tc>
                <a:extLst>
                  <a:ext uri="{0D108BD9-81ED-4DB2-BD59-A6C34878D82A}">
                    <a16:rowId xmlns:a16="http://schemas.microsoft.com/office/drawing/2014/main" val="281756785"/>
                  </a:ext>
                </a:extLst>
              </a:tr>
              <a:tr h="370840">
                <a:tc>
                  <a:txBody>
                    <a:bodyPr/>
                    <a:lstStyle/>
                    <a:p>
                      <a:pPr lvl="0" algn="l">
                        <a:lnSpc>
                          <a:spcPct val="100000"/>
                        </a:lnSpc>
                        <a:spcBef>
                          <a:spcPts val="0"/>
                        </a:spcBef>
                        <a:spcAft>
                          <a:spcPts val="0"/>
                        </a:spcAft>
                        <a:buNone/>
                      </a:pPr>
                      <a:r>
                        <a:rPr lang="en-US" sz="1400" dirty="0">
                          <a:effectLst/>
                        </a:rPr>
                        <a:t>SPPI-14 ready for users to complete</a:t>
                      </a:r>
                      <a:endParaRPr lang="en-US" sz="1400" dirty="0"/>
                    </a:p>
                  </a:txBody>
                  <a:tcPr/>
                </a:tc>
                <a:tc>
                  <a:txBody>
                    <a:bodyPr/>
                    <a:lstStyle/>
                    <a:p>
                      <a:pPr lvl="0" algn="l">
                        <a:lnSpc>
                          <a:spcPct val="100000"/>
                        </a:lnSpc>
                        <a:spcBef>
                          <a:spcPts val="0"/>
                        </a:spcBef>
                        <a:spcAft>
                          <a:spcPts val="0"/>
                        </a:spcAft>
                        <a:buNone/>
                      </a:pPr>
                      <a:r>
                        <a:rPr lang="en-US" sz="1400" b="0" i="0" u="none" strike="noStrike" noProof="0" dirty="0">
                          <a:latin typeface="Tw Cen MT"/>
                        </a:rPr>
                        <a:t>October 26, 2020</a:t>
                      </a:r>
                      <a:endParaRPr lang="en-US" sz="1400" dirty="0"/>
                    </a:p>
                  </a:txBody>
                  <a:tcPr/>
                </a:tc>
                <a:extLst>
                  <a:ext uri="{0D108BD9-81ED-4DB2-BD59-A6C34878D82A}">
                    <a16:rowId xmlns:a16="http://schemas.microsoft.com/office/drawing/2014/main" val="28720667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dirty="0">
                          <a:latin typeface="+mn-lt"/>
                        </a:rPr>
                        <a:t>SPPI-14 submission due date for LEAs</a:t>
                      </a:r>
                      <a:endParaRPr lang="en-US" sz="1400" dirty="0"/>
                    </a:p>
                  </a:txBody>
                  <a:tcPr/>
                </a:tc>
                <a:tc>
                  <a:txBody>
                    <a:bodyPr/>
                    <a:lstStyle/>
                    <a:p>
                      <a:pPr lvl="0" algn="l">
                        <a:lnSpc>
                          <a:spcPct val="100000"/>
                        </a:lnSpc>
                        <a:spcBef>
                          <a:spcPts val="0"/>
                        </a:spcBef>
                        <a:spcAft>
                          <a:spcPts val="0"/>
                        </a:spcAft>
                        <a:buNone/>
                      </a:pPr>
                      <a:r>
                        <a:rPr lang="en-US" sz="1400" b="1" dirty="0"/>
                        <a:t>February 18, 2021</a:t>
                      </a:r>
                    </a:p>
                  </a:txBody>
                  <a:tcPr/>
                </a:tc>
                <a:extLst>
                  <a:ext uri="{0D108BD9-81ED-4DB2-BD59-A6C34878D82A}">
                    <a16:rowId xmlns:a16="http://schemas.microsoft.com/office/drawing/2014/main" val="5932729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latin typeface="+mn-lt"/>
                        </a:rPr>
                        <a:t>SPPI-14 data available to customers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March 4, 2021</a:t>
                      </a:r>
                    </a:p>
                  </a:txBody>
                  <a:tcPr/>
                </a:tc>
                <a:extLst>
                  <a:ext uri="{0D108BD9-81ED-4DB2-BD59-A6C34878D82A}">
                    <a16:rowId xmlns:a16="http://schemas.microsoft.com/office/drawing/2014/main" val="450651772"/>
                  </a:ext>
                </a:extLst>
              </a:tr>
            </a:tbl>
          </a:graphicData>
        </a:graphic>
      </p:graphicFrame>
    </p:spTree>
    <p:extLst>
      <p:ext uri="{BB962C8B-B14F-4D97-AF65-F5344CB8AC3E}">
        <p14:creationId xmlns:p14="http://schemas.microsoft.com/office/powerpoint/2010/main" val="4200382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7BEE-E6B1-4C56-9AF2-77CA0ADD28FE}"/>
              </a:ext>
            </a:extLst>
          </p:cNvPr>
          <p:cNvSpPr>
            <a:spLocks noGrp="1"/>
          </p:cNvSpPr>
          <p:nvPr>
            <p:ph type="title"/>
          </p:nvPr>
        </p:nvSpPr>
        <p:spPr/>
        <p:txBody>
          <a:bodyPr/>
          <a:lstStyle/>
          <a:p>
            <a:r>
              <a:rPr lang="en-US" dirty="0">
                <a:latin typeface="Tw Cen MT Condensed"/>
              </a:rPr>
              <a:t>Sppi-14: technical resources</a:t>
            </a:r>
            <a:endParaRPr lang="en-US" dirty="0"/>
          </a:p>
        </p:txBody>
      </p:sp>
      <p:sp>
        <p:nvSpPr>
          <p:cNvPr id="3" name="Content Placeholder 2">
            <a:extLst>
              <a:ext uri="{FF2B5EF4-FFF2-40B4-BE49-F238E27FC236}">
                <a16:creationId xmlns:a16="http://schemas.microsoft.com/office/drawing/2014/main" id="{BA599EFB-F530-441F-9047-7E38695D09C9}"/>
              </a:ext>
            </a:extLst>
          </p:cNvPr>
          <p:cNvSpPr>
            <a:spLocks noGrp="1"/>
          </p:cNvSpPr>
          <p:nvPr>
            <p:ph idx="1"/>
          </p:nvPr>
        </p:nvSpPr>
        <p:spPr/>
        <p:txBody>
          <a:bodyPr vert="horz" lIns="91440" tIns="45720" rIns="91440" bIns="45720" rtlCol="0" anchor="t">
            <a:normAutofit/>
          </a:bodyPr>
          <a:lstStyle/>
          <a:p>
            <a:pPr marL="0" indent="0">
              <a:buNone/>
            </a:pPr>
            <a:r>
              <a:rPr lang="en-US" b="1" dirty="0"/>
              <a:t>Technical Specifications: </a:t>
            </a:r>
            <a:endParaRPr lang="en-US" dirty="0"/>
          </a:p>
          <a:p>
            <a:pPr marL="457200" lvl="1" indent="0">
              <a:buNone/>
            </a:pPr>
            <a:r>
              <a:rPr lang="en-US" b="1" u="sng" dirty="0">
                <a:latin typeface="Tw Cen MT"/>
                <a:hlinkClick r:id="rId2"/>
              </a:rPr>
              <a:t>Texas Education Data Standards (TEDS)</a:t>
            </a:r>
            <a:endParaRPr lang="en-US" dirty="0">
              <a:latin typeface="Tw Cen MT"/>
            </a:endParaRPr>
          </a:p>
          <a:p>
            <a:pPr marL="457200" lvl="1" indent="0">
              <a:buNone/>
            </a:pPr>
            <a:endParaRPr lang="en-US" b="1" u="sng" dirty="0">
              <a:latin typeface="Tw Cen MT"/>
            </a:endParaRPr>
          </a:p>
          <a:p>
            <a:pPr marL="0" indent="0">
              <a:buNone/>
            </a:pPr>
            <a:r>
              <a:rPr lang="en-US" b="1" dirty="0"/>
              <a:t>Technical Support:</a:t>
            </a:r>
            <a:endParaRPr lang="en-US" dirty="0"/>
          </a:p>
          <a:p>
            <a:pPr marL="457200" lvl="1" indent="0">
              <a:buNone/>
            </a:pPr>
            <a:r>
              <a:rPr lang="en-US" b="1" dirty="0">
                <a:latin typeface="Tw Cen MT"/>
                <a:hlinkClick r:id="rId3"/>
              </a:rPr>
              <a:t>TSDSCustomerSupport@tea.texas.gov</a:t>
            </a:r>
            <a:r>
              <a:rPr lang="en-US" b="1" dirty="0">
                <a:latin typeface="Tw Cen MT"/>
              </a:rPr>
              <a:t> </a:t>
            </a:r>
            <a:endParaRPr lang="en-US" dirty="0"/>
          </a:p>
          <a:p>
            <a:pPr marL="457200" lvl="1" indent="0">
              <a:buNone/>
            </a:pPr>
            <a:endParaRPr lang="en-US" b="1" dirty="0">
              <a:latin typeface="Tw Cen MT"/>
            </a:endParaRPr>
          </a:p>
          <a:p>
            <a:pPr marL="0" indent="0">
              <a:buNone/>
            </a:pPr>
            <a:r>
              <a:rPr lang="en-US" b="1" dirty="0"/>
              <a:t>Knowledge Base Articles:</a:t>
            </a:r>
            <a:endParaRPr lang="en-US" dirty="0"/>
          </a:p>
          <a:p>
            <a:pPr marL="457200" lvl="1" indent="0">
              <a:buNone/>
            </a:pPr>
            <a:r>
              <a:rPr lang="en-US" i="1" dirty="0">
                <a:latin typeface="Tw Cen MT"/>
                <a:hlinkClick r:id="rId4"/>
              </a:rPr>
              <a:t>TSDSKB-585</a:t>
            </a:r>
            <a:r>
              <a:rPr lang="en-US" i="1" dirty="0">
                <a:latin typeface="Tw Cen MT"/>
              </a:rPr>
              <a:t> </a:t>
            </a:r>
            <a:r>
              <a:rPr lang="en-US" i="1" dirty="0"/>
              <a:t>General FAQs for State Performance Plan Indicator 14</a:t>
            </a:r>
            <a:endParaRPr lang="en-US" i="1" dirty="0">
              <a:latin typeface="Tw Cen MT"/>
            </a:endParaRPr>
          </a:p>
          <a:p>
            <a:pPr marL="457200" lvl="1" indent="0">
              <a:buNone/>
            </a:pPr>
            <a:r>
              <a:rPr lang="en-US" i="1" dirty="0">
                <a:latin typeface="Tw Cen MT"/>
                <a:hlinkClick r:id="rId5"/>
              </a:rPr>
              <a:t>TSDSKB-592</a:t>
            </a:r>
            <a:r>
              <a:rPr lang="en-US" i="1" dirty="0">
                <a:latin typeface="Tw Cen MT"/>
              </a:rPr>
              <a:t> </a:t>
            </a:r>
            <a:r>
              <a:rPr lang="en-US" i="1" dirty="0"/>
              <a:t>State Performance Plan Indicator 14 (SPPI-14) Promotion Questions</a:t>
            </a:r>
            <a:endParaRPr lang="en-US" i="1" dirty="0">
              <a:latin typeface="Tw Cen MT"/>
            </a:endParaRPr>
          </a:p>
          <a:p>
            <a:pPr marL="457200" lvl="1" indent="0">
              <a:buNone/>
            </a:pPr>
            <a:endParaRPr lang="en-US" dirty="0">
              <a:latin typeface="Tw Cen MT"/>
            </a:endParaRPr>
          </a:p>
          <a:p>
            <a:endParaRPr lang="en-US" dirty="0"/>
          </a:p>
        </p:txBody>
      </p:sp>
      <p:sp>
        <p:nvSpPr>
          <p:cNvPr id="4" name="Slide Number Placeholder 3">
            <a:extLst>
              <a:ext uri="{FF2B5EF4-FFF2-40B4-BE49-F238E27FC236}">
                <a16:creationId xmlns:a16="http://schemas.microsoft.com/office/drawing/2014/main" id="{15087616-E0B3-4070-B35F-DD16A95E046E}"/>
              </a:ext>
            </a:extLst>
          </p:cNvPr>
          <p:cNvSpPr>
            <a:spLocks noGrp="1"/>
          </p:cNvSpPr>
          <p:nvPr>
            <p:ph type="sldNum" sz="quarter" idx="12"/>
          </p:nvPr>
        </p:nvSpPr>
        <p:spPr/>
        <p:txBody>
          <a:bodyPr/>
          <a:lstStyle/>
          <a:p>
            <a:fld id="{25037DA4-2335-4A87-8586-64B2BAB08211}" type="slidenum">
              <a:rPr lang="en-US" smtClean="0"/>
              <a:pPr/>
              <a:t>26</a:t>
            </a:fld>
            <a:endParaRPr lang="en-US" dirty="0"/>
          </a:p>
        </p:txBody>
      </p:sp>
    </p:spTree>
    <p:extLst>
      <p:ext uri="{BB962C8B-B14F-4D97-AF65-F5344CB8AC3E}">
        <p14:creationId xmlns:p14="http://schemas.microsoft.com/office/powerpoint/2010/main" val="208133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1944646"/>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27</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t>RF TRACKER</a:t>
            </a:r>
          </a:p>
        </p:txBody>
      </p:sp>
    </p:spTree>
    <p:extLst>
      <p:ext uri="{BB962C8B-B14F-4D97-AF65-F5344CB8AC3E}">
        <p14:creationId xmlns:p14="http://schemas.microsoft.com/office/powerpoint/2010/main" val="1945852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latin typeface="Tw Cen MT Condensed"/>
              </a:rPr>
              <a:t>RF Tracker: CURRENT Known issues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28</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r>
              <a:rPr lang="en-US" dirty="0">
                <a:solidFill>
                  <a:srgbClr val="171616"/>
                </a:solidFill>
                <a:latin typeface="Tw Cen MT"/>
              </a:rPr>
              <a:t>There are no current known issues for RF Tracker. Please continue to monitor the FCN newsletter for any updates. </a:t>
            </a:r>
          </a:p>
          <a:p>
            <a:endParaRPr lang="en-US" dirty="0">
              <a:solidFill>
                <a:srgbClr val="171616"/>
              </a:solidFill>
              <a:latin typeface="Tw Cen MT"/>
            </a:endParaRPr>
          </a:p>
          <a:p>
            <a:endParaRPr lang="en-US" dirty="0">
              <a:solidFill>
                <a:srgbClr val="171616"/>
              </a:solidFill>
            </a:endParaRPr>
          </a:p>
          <a:p>
            <a:endParaRPr lang="en-US" dirty="0">
              <a:solidFill>
                <a:srgbClr val="171616"/>
              </a:solidFill>
            </a:endParaRPr>
          </a:p>
          <a:p>
            <a:endParaRPr lang="en-US" dirty="0">
              <a:solidFill>
                <a:srgbClr val="FF0000"/>
              </a:solidFill>
            </a:endParaRPr>
          </a:p>
          <a:p>
            <a:pPr marL="457200" lvl="1" indent="0">
              <a:buNone/>
            </a:pPr>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072483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RF Tracker: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r>
              <a:rPr lang="en-US" dirty="0">
                <a:latin typeface="Tw Cen MT"/>
              </a:rPr>
              <a:t>For the 2020-2021 school year, a new promotion and validation deadline will be added to the RF Tracker Timeline. </a:t>
            </a:r>
          </a:p>
          <a:p>
            <a:endParaRPr lang="en-US" dirty="0">
              <a:latin typeface="Tw Cen MT"/>
            </a:endParaRPr>
          </a:p>
          <a:p>
            <a:r>
              <a:rPr lang="en-US" dirty="0">
                <a:latin typeface="Tw Cen MT"/>
              </a:rPr>
              <a:t>It is a data check point to ensure that the RF Tracker data has been promoted and validated as of December 4, 2020.  </a:t>
            </a:r>
          </a:p>
          <a:p>
            <a:endParaRPr lang="en-US" dirty="0">
              <a:latin typeface="Tw Cen MT"/>
            </a:endParaRPr>
          </a:p>
          <a:p>
            <a:r>
              <a:rPr lang="en-US" dirty="0">
                <a:latin typeface="Tw Cen MT"/>
              </a:rPr>
              <a:t>The program area will use the data to start their monitoring process.</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18108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768470"/>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t>Unique ID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297C-A505-4030-A8C6-29B0A609C68C}"/>
              </a:ext>
            </a:extLst>
          </p:cNvPr>
          <p:cNvSpPr>
            <a:spLocks noGrp="1"/>
          </p:cNvSpPr>
          <p:nvPr>
            <p:ph type="title"/>
          </p:nvPr>
        </p:nvSpPr>
        <p:spPr/>
        <p:txBody>
          <a:bodyPr/>
          <a:lstStyle/>
          <a:p>
            <a:r>
              <a:rPr lang="en-US" dirty="0">
                <a:latin typeface="Tw Cen MT Condensed"/>
              </a:rPr>
              <a:t>RF tracker: timeline</a:t>
            </a:r>
            <a:endParaRPr lang="en-US" dirty="0"/>
          </a:p>
        </p:txBody>
      </p:sp>
      <p:sp>
        <p:nvSpPr>
          <p:cNvPr id="3" name="Content Placeholder 2">
            <a:extLst>
              <a:ext uri="{FF2B5EF4-FFF2-40B4-BE49-F238E27FC236}">
                <a16:creationId xmlns:a16="http://schemas.microsoft.com/office/drawing/2014/main" id="{D53510BD-67E8-4DC3-BE8B-28D283190657}"/>
              </a:ext>
            </a:extLst>
          </p:cNvPr>
          <p:cNvSpPr>
            <a:spLocks noGrp="1"/>
          </p:cNvSpPr>
          <p:nvPr>
            <p:ph idx="1"/>
          </p:nvPr>
        </p:nvSpPr>
        <p:spPr/>
        <p:txBody>
          <a:bodyPr vert="horz" lIns="91440" tIns="45720" rIns="91440" bIns="45720" rtlCol="0" anchor="t">
            <a:normAutofit/>
          </a:bodyPr>
          <a:lstStyle/>
          <a:p>
            <a:pPr marL="0" indent="0" algn="l" rtl="0">
              <a:buNone/>
            </a:pPr>
            <a:r>
              <a:rPr lang="en-US" sz="2800" kern="1200" dirty="0">
                <a:solidFill>
                  <a:schemeClr val="tx1"/>
                </a:solidFill>
                <a:latin typeface="Tw Cen MT"/>
                <a:ea typeface="+mn-ea"/>
                <a:cs typeface="+mn-cs"/>
              </a:rPr>
              <a:t>Timeline for RF Tracker for 2020-2021:</a:t>
            </a:r>
            <a:endParaRPr lang="en-US" dirty="0">
              <a:ea typeface="+mn-ea"/>
              <a:cs typeface="+mn-cs"/>
            </a:endParaRPr>
          </a:p>
          <a:p>
            <a:pPr marL="0" indent="0" algn="l">
              <a:buNone/>
            </a:pPr>
            <a:endParaRPr lang="en-US" dirty="0"/>
          </a:p>
          <a:p>
            <a:pPr algn="l" rtl="0"/>
            <a:endParaRPr lang="en-US" dirty="0"/>
          </a:p>
          <a:p>
            <a:pPr algn="l" rtl="0"/>
            <a:endParaRPr lang="en-US" dirty="0"/>
          </a:p>
          <a:p>
            <a:endParaRPr lang="en-US" dirty="0"/>
          </a:p>
        </p:txBody>
      </p:sp>
      <p:sp>
        <p:nvSpPr>
          <p:cNvPr id="4" name="Slide Number Placeholder 3">
            <a:extLst>
              <a:ext uri="{FF2B5EF4-FFF2-40B4-BE49-F238E27FC236}">
                <a16:creationId xmlns:a16="http://schemas.microsoft.com/office/drawing/2014/main" id="{6EBAF70C-B964-4B93-ABE4-3CD5B7A08BA7}"/>
              </a:ext>
            </a:extLst>
          </p:cNvPr>
          <p:cNvSpPr>
            <a:spLocks noGrp="1"/>
          </p:cNvSpPr>
          <p:nvPr>
            <p:ph type="sldNum" sz="quarter" idx="12"/>
          </p:nvPr>
        </p:nvSpPr>
        <p:spPr/>
        <p:txBody>
          <a:bodyPr/>
          <a:lstStyle/>
          <a:p>
            <a:fld id="{25037DA4-2335-4A87-8586-64B2BAB08211}" type="slidenum">
              <a:rPr lang="en-US" smtClean="0"/>
              <a:pPr/>
              <a:t>30</a:t>
            </a:fld>
            <a:endParaRPr lang="en-US" dirty="0"/>
          </a:p>
        </p:txBody>
      </p:sp>
      <p:graphicFrame>
        <p:nvGraphicFramePr>
          <p:cNvPr id="5" name="Table 5">
            <a:extLst>
              <a:ext uri="{FF2B5EF4-FFF2-40B4-BE49-F238E27FC236}">
                <a16:creationId xmlns:a16="http://schemas.microsoft.com/office/drawing/2014/main" id="{387DE397-4C80-4A7E-994B-BD8ACBB8DBB7}"/>
              </a:ext>
            </a:extLst>
          </p:cNvPr>
          <p:cNvGraphicFramePr>
            <a:graphicFrameLocks noGrp="1"/>
          </p:cNvGraphicFramePr>
          <p:nvPr>
            <p:extLst>
              <p:ext uri="{D42A27DB-BD31-4B8C-83A1-F6EECF244321}">
                <p14:modId xmlns:p14="http://schemas.microsoft.com/office/powerpoint/2010/main" val="3759966146"/>
              </p:ext>
            </p:extLst>
          </p:nvPr>
        </p:nvGraphicFramePr>
        <p:xfrm>
          <a:off x="600800" y="1803083"/>
          <a:ext cx="7346610" cy="3383280"/>
        </p:xfrm>
        <a:graphic>
          <a:graphicData uri="http://schemas.openxmlformats.org/drawingml/2006/table">
            <a:tbl>
              <a:tblPr firstRow="1" bandRow="1">
                <a:tableStyleId>{93296810-A885-4BE3-A3E7-6D5BEEA58F35}</a:tableStyleId>
              </a:tblPr>
              <a:tblGrid>
                <a:gridCol w="4955908">
                  <a:extLst>
                    <a:ext uri="{9D8B030D-6E8A-4147-A177-3AD203B41FA5}">
                      <a16:colId xmlns:a16="http://schemas.microsoft.com/office/drawing/2014/main" val="1870205848"/>
                    </a:ext>
                  </a:extLst>
                </a:gridCol>
                <a:gridCol w="2390702">
                  <a:extLst>
                    <a:ext uri="{9D8B030D-6E8A-4147-A177-3AD203B41FA5}">
                      <a16:colId xmlns:a16="http://schemas.microsoft.com/office/drawing/2014/main" val="3321976136"/>
                    </a:ext>
                  </a:extLst>
                </a:gridCol>
              </a:tblGrid>
              <a:tr h="370840">
                <a:tc>
                  <a:txBody>
                    <a:bodyPr/>
                    <a:lstStyle/>
                    <a:p>
                      <a:pPr lvl="0" algn="l">
                        <a:lnSpc>
                          <a:spcPct val="100000"/>
                        </a:lnSpc>
                        <a:spcBef>
                          <a:spcPts val="0"/>
                        </a:spcBef>
                        <a:spcAft>
                          <a:spcPts val="0"/>
                        </a:spcAft>
                        <a:buNone/>
                      </a:pPr>
                      <a:r>
                        <a:rPr lang="en-US" sz="1800" b="1" i="0" u="none" strike="noStrike" noProof="0" dirty="0">
                          <a:latin typeface="Tw Cen MT"/>
                        </a:rPr>
                        <a:t>RF Tracker Collection</a:t>
                      </a:r>
                      <a:endParaRPr lang="en-US" dirty="0"/>
                    </a:p>
                  </a:txBody>
                  <a:tcPr/>
                </a:tc>
                <a:tc>
                  <a:txBody>
                    <a:bodyPr/>
                    <a:lstStyle/>
                    <a:p>
                      <a:endParaRPr lang="en-US" dirty="0"/>
                    </a:p>
                  </a:txBody>
                  <a:tcPr/>
                </a:tc>
                <a:extLst>
                  <a:ext uri="{0D108BD9-81ED-4DB2-BD59-A6C34878D82A}">
                    <a16:rowId xmlns:a16="http://schemas.microsoft.com/office/drawing/2014/main" val="2449540004"/>
                  </a:ext>
                </a:extLst>
              </a:tr>
              <a:tr h="370840">
                <a:tc>
                  <a:txBody>
                    <a:bodyPr/>
                    <a:lstStyle/>
                    <a:p>
                      <a:pPr lvl="0" algn="l">
                        <a:lnSpc>
                          <a:spcPct val="100000"/>
                        </a:lnSpc>
                        <a:spcBef>
                          <a:spcPts val="0"/>
                        </a:spcBef>
                        <a:spcAft>
                          <a:spcPts val="0"/>
                        </a:spcAft>
                        <a:buNone/>
                      </a:pPr>
                      <a:r>
                        <a:rPr lang="en-US" sz="1400" b="0" i="0" u="none" strike="noStrike" noProof="0" dirty="0">
                          <a:latin typeface="Tw Cen MT"/>
                        </a:rPr>
                        <a:t>TSDS ready to load data to eDM</a:t>
                      </a:r>
                      <a:endParaRPr lang="en-US" sz="1400" dirty="0"/>
                    </a:p>
                  </a:txBody>
                  <a:tcPr/>
                </a:tc>
                <a:tc>
                  <a:txBody>
                    <a:bodyPr/>
                    <a:lstStyle/>
                    <a:p>
                      <a:pPr lvl="0">
                        <a:buNone/>
                      </a:pPr>
                      <a:r>
                        <a:rPr lang="en-US" sz="1400" b="0" i="0" u="none" strike="noStrike" noProof="0" dirty="0">
                          <a:latin typeface="Tw Cen MT"/>
                        </a:rPr>
                        <a:t>August 3, 2020</a:t>
                      </a:r>
                      <a:endParaRPr lang="en-US" sz="1400" dirty="0"/>
                    </a:p>
                  </a:txBody>
                  <a:tcPr/>
                </a:tc>
                <a:extLst>
                  <a:ext uri="{0D108BD9-81ED-4DB2-BD59-A6C34878D82A}">
                    <a16:rowId xmlns:a16="http://schemas.microsoft.com/office/drawing/2014/main" val="3801051880"/>
                  </a:ext>
                </a:extLst>
              </a:tr>
              <a:tr h="370840">
                <a:tc>
                  <a:txBody>
                    <a:bodyPr/>
                    <a:lstStyle/>
                    <a:p>
                      <a:pPr lvl="0" algn="l">
                        <a:lnSpc>
                          <a:spcPct val="100000"/>
                        </a:lnSpc>
                        <a:spcBef>
                          <a:spcPts val="0"/>
                        </a:spcBef>
                        <a:spcAft>
                          <a:spcPts val="0"/>
                        </a:spcAft>
                        <a:buNone/>
                      </a:pPr>
                      <a:r>
                        <a:rPr lang="en-US" sz="1400" b="0" i="0" u="none" strike="noStrike" noProof="0" dirty="0">
                          <a:latin typeface="+mn-lt"/>
                        </a:rPr>
                        <a:t>RF Tracker ready for users to promote data</a:t>
                      </a:r>
                      <a:endParaRPr lang="en-US" sz="1400" dirty="0"/>
                    </a:p>
                  </a:txBody>
                  <a:tcPr/>
                </a:tc>
                <a:tc>
                  <a:txBody>
                    <a:bodyPr/>
                    <a:lstStyle/>
                    <a:p>
                      <a:pPr lvl="0" algn="l">
                        <a:lnSpc>
                          <a:spcPct val="100000"/>
                        </a:lnSpc>
                        <a:spcBef>
                          <a:spcPts val="0"/>
                        </a:spcBef>
                        <a:spcAft>
                          <a:spcPts val="0"/>
                        </a:spcAft>
                        <a:buNone/>
                      </a:pPr>
                      <a:r>
                        <a:rPr lang="en-US" sz="1400" b="0" i="0" u="none" strike="noStrike" noProof="0" dirty="0">
                          <a:latin typeface="Tw Cen MT"/>
                        </a:rPr>
                        <a:t>September 14, 2020 </a:t>
                      </a:r>
                      <a:endParaRPr lang="en-US" sz="1400" b="0" dirty="0"/>
                    </a:p>
                  </a:txBody>
                  <a:tcPr/>
                </a:tc>
                <a:extLst>
                  <a:ext uri="{0D108BD9-81ED-4DB2-BD59-A6C34878D82A}">
                    <a16:rowId xmlns:a16="http://schemas.microsoft.com/office/drawing/2014/main" val="281756785"/>
                  </a:ext>
                </a:extLst>
              </a:tr>
              <a:tr h="1158240">
                <a:tc>
                  <a:txBody>
                    <a:bodyPr/>
                    <a:lstStyle/>
                    <a:p>
                      <a:pPr lvl="0" algn="l">
                        <a:lnSpc>
                          <a:spcPct val="100000"/>
                        </a:lnSpc>
                        <a:spcBef>
                          <a:spcPts val="0"/>
                        </a:spcBef>
                        <a:spcAft>
                          <a:spcPts val="0"/>
                        </a:spcAft>
                        <a:buNone/>
                      </a:pPr>
                      <a:r>
                        <a:rPr lang="en-US" sz="1400" b="1" i="0" u="none" strike="noStrike" noProof="0" dirty="0">
                          <a:latin typeface="Tw Cen MT"/>
                        </a:rPr>
                        <a:t>All RF Tracker data up to this point must be promoted and validated</a:t>
                      </a:r>
                    </a:p>
                    <a:p>
                      <a:pPr lvl="0" algn="l">
                        <a:lnSpc>
                          <a:spcPct val="100000"/>
                        </a:lnSpc>
                        <a:spcBef>
                          <a:spcPts val="0"/>
                        </a:spcBef>
                        <a:spcAft>
                          <a:spcPts val="0"/>
                        </a:spcAft>
                        <a:buNone/>
                      </a:pPr>
                      <a:r>
                        <a:rPr lang="en-US" sz="1400" b="0" i="0" u="none" strike="noStrike" noProof="0" dirty="0">
                          <a:latin typeface="Tw Cen MT"/>
                        </a:rPr>
                        <a:t>LEA will continue to report RF Tracker data as students enter and exit residential facilities or on a monthly basis throughout the school year.</a:t>
                      </a:r>
                      <a:endParaRPr lang="en-US" sz="1400" b="0" dirty="0"/>
                    </a:p>
                  </a:txBody>
                  <a:tcPr/>
                </a:tc>
                <a:tc>
                  <a:txBody>
                    <a:bodyPr/>
                    <a:lstStyle/>
                    <a:p>
                      <a:pPr lvl="0" algn="l">
                        <a:lnSpc>
                          <a:spcPct val="100000"/>
                        </a:lnSpc>
                        <a:spcBef>
                          <a:spcPts val="0"/>
                        </a:spcBef>
                        <a:spcAft>
                          <a:spcPts val="0"/>
                        </a:spcAft>
                        <a:buNone/>
                      </a:pPr>
                      <a:r>
                        <a:rPr lang="en-US" sz="1400" b="1" i="0" u="none" strike="noStrike" noProof="0" dirty="0">
                          <a:latin typeface="+mn-lt"/>
                        </a:rPr>
                        <a:t>December 4, 2020</a:t>
                      </a:r>
                      <a:endParaRPr lang="en-US" sz="1400" b="1" dirty="0"/>
                    </a:p>
                  </a:txBody>
                  <a:tcPr/>
                </a:tc>
                <a:extLst>
                  <a:ext uri="{0D108BD9-81ED-4DB2-BD59-A6C34878D82A}">
                    <a16:rowId xmlns:a16="http://schemas.microsoft.com/office/drawing/2014/main" val="2580404197"/>
                  </a:ext>
                </a:extLst>
              </a:tr>
              <a:tr h="370840">
                <a:tc>
                  <a:txBody>
                    <a:bodyPr/>
                    <a:lstStyle/>
                    <a:p>
                      <a:pPr lvl="0" algn="l">
                        <a:lnSpc>
                          <a:spcPct val="100000"/>
                        </a:lnSpc>
                        <a:spcBef>
                          <a:spcPts val="0"/>
                        </a:spcBef>
                        <a:spcAft>
                          <a:spcPts val="0"/>
                        </a:spcAft>
                        <a:buNone/>
                      </a:pPr>
                      <a:r>
                        <a:rPr lang="en-US" sz="1400" dirty="0">
                          <a:effectLst/>
                        </a:rPr>
                        <a:t>RF Tracker ready for users to complete</a:t>
                      </a:r>
                      <a:endParaRPr lang="en-US" sz="1400" dirty="0"/>
                    </a:p>
                  </a:txBody>
                  <a:tcPr/>
                </a:tc>
                <a:tc>
                  <a:txBody>
                    <a:bodyPr/>
                    <a:lstStyle/>
                    <a:p>
                      <a:pPr lvl="0" algn="l">
                        <a:lnSpc>
                          <a:spcPct val="100000"/>
                        </a:lnSpc>
                        <a:spcBef>
                          <a:spcPts val="0"/>
                        </a:spcBef>
                        <a:spcAft>
                          <a:spcPts val="0"/>
                        </a:spcAft>
                        <a:buNone/>
                      </a:pPr>
                      <a:r>
                        <a:rPr lang="en-US" sz="1400" b="0" i="0" u="none" strike="noStrike" noProof="0" dirty="0">
                          <a:latin typeface="Tw Cen MT"/>
                        </a:rPr>
                        <a:t>May 17, 2021</a:t>
                      </a:r>
                      <a:endParaRPr lang="en-US" sz="1400" dirty="0"/>
                    </a:p>
                  </a:txBody>
                  <a:tcPr/>
                </a:tc>
                <a:extLst>
                  <a:ext uri="{0D108BD9-81ED-4DB2-BD59-A6C34878D82A}">
                    <a16:rowId xmlns:a16="http://schemas.microsoft.com/office/drawing/2014/main" val="28720667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dirty="0">
                          <a:latin typeface="+mn-lt"/>
                        </a:rPr>
                        <a:t>RF Tracker Submission due date for LEAs</a:t>
                      </a:r>
                      <a:endParaRPr lang="en-US" sz="1400" dirty="0"/>
                    </a:p>
                  </a:txBody>
                  <a:tcPr/>
                </a:tc>
                <a:tc>
                  <a:txBody>
                    <a:bodyPr/>
                    <a:lstStyle/>
                    <a:p>
                      <a:pPr lvl="0" algn="l">
                        <a:lnSpc>
                          <a:spcPct val="100000"/>
                        </a:lnSpc>
                        <a:spcBef>
                          <a:spcPts val="0"/>
                        </a:spcBef>
                        <a:spcAft>
                          <a:spcPts val="0"/>
                        </a:spcAft>
                        <a:buNone/>
                      </a:pPr>
                      <a:r>
                        <a:rPr lang="en-US" sz="1400" b="1" dirty="0"/>
                        <a:t>July 29, 2021</a:t>
                      </a:r>
                    </a:p>
                  </a:txBody>
                  <a:tcPr/>
                </a:tc>
                <a:extLst>
                  <a:ext uri="{0D108BD9-81ED-4DB2-BD59-A6C34878D82A}">
                    <a16:rowId xmlns:a16="http://schemas.microsoft.com/office/drawing/2014/main" val="5932729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latin typeface="+mn-lt"/>
                        </a:rPr>
                        <a:t>RF Tracker data available to customers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August 12, 2021</a:t>
                      </a:r>
                    </a:p>
                  </a:txBody>
                  <a:tcPr/>
                </a:tc>
                <a:extLst>
                  <a:ext uri="{0D108BD9-81ED-4DB2-BD59-A6C34878D82A}">
                    <a16:rowId xmlns:a16="http://schemas.microsoft.com/office/drawing/2014/main" val="450651772"/>
                  </a:ext>
                </a:extLst>
              </a:tr>
            </a:tbl>
          </a:graphicData>
        </a:graphic>
      </p:graphicFrame>
    </p:spTree>
    <p:extLst>
      <p:ext uri="{BB962C8B-B14F-4D97-AF65-F5344CB8AC3E}">
        <p14:creationId xmlns:p14="http://schemas.microsoft.com/office/powerpoint/2010/main" val="3512036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C639-13B2-4045-B615-84F6EE2B0889}"/>
              </a:ext>
            </a:extLst>
          </p:cNvPr>
          <p:cNvSpPr>
            <a:spLocks noGrp="1"/>
          </p:cNvSpPr>
          <p:nvPr>
            <p:ph type="title"/>
          </p:nvPr>
        </p:nvSpPr>
        <p:spPr/>
        <p:txBody>
          <a:bodyPr/>
          <a:lstStyle/>
          <a:p>
            <a:r>
              <a:rPr lang="en-US" dirty="0">
                <a:latin typeface="Tw Cen MT Condensed"/>
              </a:rPr>
              <a:t>Rf tracker: FAQ</a:t>
            </a:r>
            <a:endParaRPr lang="en-US" dirty="0"/>
          </a:p>
        </p:txBody>
      </p:sp>
      <p:sp>
        <p:nvSpPr>
          <p:cNvPr id="3" name="Content Placeholder 2">
            <a:extLst>
              <a:ext uri="{FF2B5EF4-FFF2-40B4-BE49-F238E27FC236}">
                <a16:creationId xmlns:a16="http://schemas.microsoft.com/office/drawing/2014/main" id="{F715D50A-E911-4F7C-A054-06A09641EA42}"/>
              </a:ext>
            </a:extLst>
          </p:cNvPr>
          <p:cNvSpPr>
            <a:spLocks noGrp="1"/>
          </p:cNvSpPr>
          <p:nvPr>
            <p:ph idx="1"/>
          </p:nvPr>
        </p:nvSpPr>
        <p:spPr>
          <a:xfrm>
            <a:off x="504363" y="1186460"/>
            <a:ext cx="7886700" cy="4954992"/>
          </a:xfrm>
        </p:spPr>
        <p:txBody>
          <a:bodyPr vert="horz" lIns="91440" tIns="45720" rIns="91440" bIns="45720" rtlCol="0" anchor="t">
            <a:normAutofit fontScale="85000" lnSpcReduction="20000"/>
          </a:bodyPr>
          <a:lstStyle/>
          <a:p>
            <a:pPr marL="0" indent="0">
              <a:buNone/>
            </a:pPr>
            <a:r>
              <a:rPr lang="en-US" b="1" dirty="0">
                <a:latin typeface="Tw Cen MT"/>
              </a:rPr>
              <a:t>How long does it take to get a residential facility approved once the form is submitted?</a:t>
            </a:r>
            <a:endParaRPr lang="en-US" dirty="0">
              <a:latin typeface="Tw Cen MT"/>
            </a:endParaRPr>
          </a:p>
          <a:p>
            <a:pPr marL="457200" lvl="1" indent="0">
              <a:buNone/>
            </a:pPr>
            <a:endParaRPr lang="en-US" dirty="0">
              <a:latin typeface="Tw Cen MT"/>
            </a:endParaRPr>
          </a:p>
          <a:p>
            <a:pPr marL="457200" lvl="1" indent="0">
              <a:buNone/>
            </a:pPr>
            <a:r>
              <a:rPr lang="en-US" dirty="0">
                <a:latin typeface="Tw Cen MT"/>
              </a:rPr>
              <a:t>It takes approximately 10 business days for approval.</a:t>
            </a:r>
          </a:p>
          <a:p>
            <a:pPr marL="457200" lvl="1" indent="0">
              <a:buNone/>
            </a:pPr>
            <a:endParaRPr lang="en-US" dirty="0">
              <a:latin typeface="Tw Cen MT"/>
            </a:endParaRPr>
          </a:p>
          <a:p>
            <a:pPr marL="0" indent="0">
              <a:buNone/>
            </a:pPr>
            <a:r>
              <a:rPr lang="en-US" b="1" dirty="0"/>
              <a:t>Will all LEAs report RF Tracker data?</a:t>
            </a:r>
          </a:p>
          <a:p>
            <a:pPr marL="457200" lvl="1" indent="0">
              <a:buNone/>
            </a:pPr>
            <a:endParaRPr lang="en-US" dirty="0">
              <a:latin typeface="Tw Cen MT"/>
            </a:endParaRPr>
          </a:p>
          <a:p>
            <a:pPr marL="457200" lvl="1" indent="0">
              <a:buNone/>
            </a:pPr>
            <a:r>
              <a:rPr lang="en-US" dirty="0">
                <a:latin typeface="Tw Cen MT"/>
              </a:rPr>
              <a:t>Only those </a:t>
            </a:r>
            <a:r>
              <a:rPr lang="en-US" dirty="0"/>
              <a:t>LEAs serving students with disabilities who reside in RFs located within the LEAs’ geographic boundaries</a:t>
            </a:r>
            <a:r>
              <a:rPr lang="en-US" dirty="0">
                <a:latin typeface="Tw Cen MT"/>
              </a:rPr>
              <a:t>, will need to report data for RF Tracker.</a:t>
            </a:r>
          </a:p>
          <a:p>
            <a:pPr marL="457200" lvl="1" indent="0">
              <a:buNone/>
            </a:pPr>
            <a:endParaRPr lang="en-US" dirty="0">
              <a:latin typeface="Tw Cen MT"/>
            </a:endParaRPr>
          </a:p>
          <a:p>
            <a:pPr marL="0" indent="0">
              <a:buNone/>
            </a:pPr>
            <a:r>
              <a:rPr lang="en-US" b="1" dirty="0"/>
              <a:t>Are the RESIDENTIAL-FACILITY-STUDENT-SCHOOL-DAY-LENGTH minutes only instructional minutes or is it all the minutes in the day they are at the Residential Facility?</a:t>
            </a:r>
          </a:p>
          <a:p>
            <a:pPr marL="457200" lvl="1" indent="0">
              <a:buNone/>
            </a:pPr>
            <a:endParaRPr lang="en-US" dirty="0">
              <a:latin typeface="Tw Cen MT"/>
            </a:endParaRPr>
          </a:p>
          <a:p>
            <a:pPr marL="457200" lvl="1" indent="0">
              <a:buNone/>
            </a:pPr>
            <a:r>
              <a:rPr lang="en-US" dirty="0">
                <a:latin typeface="Tw Cen MT"/>
              </a:rPr>
              <a:t>This should only reflect the minutes the student is receiving instructional services, as specified in their ARD.</a:t>
            </a:r>
          </a:p>
          <a:p>
            <a:pPr marL="0" indent="0">
              <a:buNone/>
            </a:pPr>
            <a:endParaRPr lang="en-US" dirty="0">
              <a:latin typeface="Tw Cen MT"/>
            </a:endParaRPr>
          </a:p>
        </p:txBody>
      </p:sp>
      <p:sp>
        <p:nvSpPr>
          <p:cNvPr id="4" name="Slide Number Placeholder 3">
            <a:extLst>
              <a:ext uri="{FF2B5EF4-FFF2-40B4-BE49-F238E27FC236}">
                <a16:creationId xmlns:a16="http://schemas.microsoft.com/office/drawing/2014/main" id="{A6DB4E9A-3340-4706-92B3-6F912DAEDF13}"/>
              </a:ext>
            </a:extLst>
          </p:cNvPr>
          <p:cNvSpPr>
            <a:spLocks noGrp="1"/>
          </p:cNvSpPr>
          <p:nvPr>
            <p:ph type="sldNum" sz="quarter" idx="12"/>
          </p:nvPr>
        </p:nvSpPr>
        <p:spPr/>
        <p:txBody>
          <a:bodyPr/>
          <a:lstStyle/>
          <a:p>
            <a:fld id="{25037DA4-2335-4A87-8586-64B2BAB08211}" type="slidenum">
              <a:rPr lang="en-US" smtClean="0"/>
              <a:pPr/>
              <a:t>31</a:t>
            </a:fld>
            <a:endParaRPr lang="en-US" dirty="0"/>
          </a:p>
        </p:txBody>
      </p:sp>
    </p:spTree>
    <p:extLst>
      <p:ext uri="{BB962C8B-B14F-4D97-AF65-F5344CB8AC3E}">
        <p14:creationId xmlns:p14="http://schemas.microsoft.com/office/powerpoint/2010/main" val="1391782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7BEE-E6B1-4C56-9AF2-77CA0ADD28FE}"/>
              </a:ext>
            </a:extLst>
          </p:cNvPr>
          <p:cNvSpPr>
            <a:spLocks noGrp="1"/>
          </p:cNvSpPr>
          <p:nvPr>
            <p:ph type="title"/>
          </p:nvPr>
        </p:nvSpPr>
        <p:spPr/>
        <p:txBody>
          <a:bodyPr/>
          <a:lstStyle/>
          <a:p>
            <a:r>
              <a:rPr lang="en-US" dirty="0">
                <a:latin typeface="Tw Cen MT Condensed"/>
              </a:rPr>
              <a:t>Rf tracker: technical resources</a:t>
            </a:r>
            <a:endParaRPr lang="en-US" dirty="0"/>
          </a:p>
        </p:txBody>
      </p:sp>
      <p:sp>
        <p:nvSpPr>
          <p:cNvPr id="3" name="Content Placeholder 2">
            <a:extLst>
              <a:ext uri="{FF2B5EF4-FFF2-40B4-BE49-F238E27FC236}">
                <a16:creationId xmlns:a16="http://schemas.microsoft.com/office/drawing/2014/main" id="{BA599EFB-F530-441F-9047-7E38695D09C9}"/>
              </a:ext>
            </a:extLst>
          </p:cNvPr>
          <p:cNvSpPr>
            <a:spLocks noGrp="1"/>
          </p:cNvSpPr>
          <p:nvPr>
            <p:ph idx="1"/>
          </p:nvPr>
        </p:nvSpPr>
        <p:spPr/>
        <p:txBody>
          <a:bodyPr vert="horz" lIns="91440" tIns="45720" rIns="91440" bIns="45720" rtlCol="0" anchor="t">
            <a:normAutofit/>
          </a:bodyPr>
          <a:lstStyle/>
          <a:p>
            <a:pPr marL="0" indent="0">
              <a:buNone/>
            </a:pPr>
            <a:r>
              <a:rPr lang="en-US" b="1" dirty="0"/>
              <a:t>Technical Specifications: </a:t>
            </a:r>
            <a:endParaRPr lang="en-US" dirty="0"/>
          </a:p>
          <a:p>
            <a:pPr marL="457200" lvl="1" indent="0">
              <a:buNone/>
            </a:pPr>
            <a:r>
              <a:rPr lang="en-US" b="1" u="sng" dirty="0">
                <a:latin typeface="Tw Cen MT"/>
                <a:hlinkClick r:id="rId2"/>
              </a:rPr>
              <a:t>Texas Education Data Standards (TEDS)</a:t>
            </a:r>
            <a:endParaRPr lang="en-US" dirty="0">
              <a:latin typeface="Tw Cen MT"/>
            </a:endParaRPr>
          </a:p>
          <a:p>
            <a:pPr marL="457200" lvl="1" indent="0">
              <a:buNone/>
            </a:pPr>
            <a:endParaRPr lang="en-US" b="1" u="sng" dirty="0">
              <a:latin typeface="Tw Cen MT"/>
            </a:endParaRPr>
          </a:p>
          <a:p>
            <a:pPr marL="0" indent="0">
              <a:buNone/>
            </a:pPr>
            <a:r>
              <a:rPr lang="en-US" b="1" dirty="0"/>
              <a:t>Technical Support:</a:t>
            </a:r>
            <a:endParaRPr lang="en-US" dirty="0"/>
          </a:p>
          <a:p>
            <a:pPr marL="457200" lvl="1" indent="0">
              <a:buNone/>
            </a:pPr>
            <a:r>
              <a:rPr lang="en-US" b="1" dirty="0">
                <a:latin typeface="Tw Cen MT"/>
                <a:hlinkClick r:id="rId3"/>
              </a:rPr>
              <a:t>TSDSCustomerSupport@tea.texas.gov</a:t>
            </a:r>
            <a:r>
              <a:rPr lang="en-US" b="1" dirty="0">
                <a:latin typeface="Tw Cen MT"/>
              </a:rPr>
              <a:t> </a:t>
            </a:r>
            <a:endParaRPr lang="en-US" dirty="0"/>
          </a:p>
          <a:p>
            <a:pPr marL="457200" lvl="1" indent="0">
              <a:buNone/>
            </a:pPr>
            <a:endParaRPr lang="en-US" b="1" dirty="0">
              <a:latin typeface="Tw Cen MT"/>
            </a:endParaRPr>
          </a:p>
          <a:p>
            <a:pPr marL="0" indent="0">
              <a:buNone/>
            </a:pPr>
            <a:r>
              <a:rPr lang="en-US" b="1" dirty="0"/>
              <a:t>Knowledge Base Articles:</a:t>
            </a:r>
            <a:endParaRPr lang="en-US" dirty="0"/>
          </a:p>
          <a:p>
            <a:pPr marL="457200" lvl="1" indent="0">
              <a:buNone/>
            </a:pPr>
            <a:r>
              <a:rPr lang="en-US" i="1" dirty="0">
                <a:latin typeface="Tw Cen MT"/>
                <a:hlinkClick r:id="rId4"/>
              </a:rPr>
              <a:t>TSDSKB-586</a:t>
            </a:r>
            <a:r>
              <a:rPr lang="en-US" i="1" dirty="0">
                <a:latin typeface="Tw Cen MT"/>
              </a:rPr>
              <a:t> </a:t>
            </a:r>
            <a:r>
              <a:rPr lang="en-US" sz="2000" i="1" dirty="0">
                <a:latin typeface="Tw Cen MT"/>
              </a:rPr>
              <a:t>General FAQs for RF Tracker Collection</a:t>
            </a:r>
          </a:p>
          <a:p>
            <a:pPr marL="457200" lvl="1" indent="0">
              <a:buNone/>
            </a:pPr>
            <a:r>
              <a:rPr lang="en-US" i="1" dirty="0">
                <a:latin typeface="Tw Cen MT"/>
                <a:hlinkClick r:id="rId5"/>
              </a:rPr>
              <a:t>TSDSKB-589</a:t>
            </a:r>
            <a:r>
              <a:rPr lang="en-US" i="1" dirty="0">
                <a:latin typeface="Tw Cen MT"/>
              </a:rPr>
              <a:t> </a:t>
            </a:r>
            <a:r>
              <a:rPr lang="en-US" sz="2000" i="1" dirty="0">
                <a:latin typeface="Tw Cen MT"/>
              </a:rPr>
              <a:t>Process for adding or updating the Residential Facilities</a:t>
            </a:r>
          </a:p>
          <a:p>
            <a:pPr marL="457200" lvl="1" indent="0">
              <a:buNone/>
            </a:pPr>
            <a:endParaRPr lang="en-US" dirty="0">
              <a:latin typeface="Tw Cen MT"/>
            </a:endParaRPr>
          </a:p>
          <a:p>
            <a:endParaRPr lang="en-US" dirty="0"/>
          </a:p>
        </p:txBody>
      </p:sp>
      <p:sp>
        <p:nvSpPr>
          <p:cNvPr id="4" name="Slide Number Placeholder 3">
            <a:extLst>
              <a:ext uri="{FF2B5EF4-FFF2-40B4-BE49-F238E27FC236}">
                <a16:creationId xmlns:a16="http://schemas.microsoft.com/office/drawing/2014/main" id="{15087616-E0B3-4070-B35F-DD16A95E046E}"/>
              </a:ext>
            </a:extLst>
          </p:cNvPr>
          <p:cNvSpPr>
            <a:spLocks noGrp="1"/>
          </p:cNvSpPr>
          <p:nvPr>
            <p:ph type="sldNum" sz="quarter" idx="12"/>
          </p:nvPr>
        </p:nvSpPr>
        <p:spPr/>
        <p:txBody>
          <a:bodyPr/>
          <a:lstStyle/>
          <a:p>
            <a:fld id="{25037DA4-2335-4A87-8586-64B2BAB08211}" type="slidenum">
              <a:rPr lang="en-US" smtClean="0"/>
              <a:pPr/>
              <a:t>32</a:t>
            </a:fld>
            <a:endParaRPr lang="en-US" dirty="0"/>
          </a:p>
        </p:txBody>
      </p:sp>
    </p:spTree>
    <p:extLst>
      <p:ext uri="{BB962C8B-B14F-4D97-AF65-F5344CB8AC3E}">
        <p14:creationId xmlns:p14="http://schemas.microsoft.com/office/powerpoint/2010/main" val="3677596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2335264"/>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33</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t>CLASS ROSTER</a:t>
            </a:r>
          </a:p>
        </p:txBody>
      </p:sp>
    </p:spTree>
    <p:extLst>
      <p:ext uri="{BB962C8B-B14F-4D97-AF65-F5344CB8AC3E}">
        <p14:creationId xmlns:p14="http://schemas.microsoft.com/office/powerpoint/2010/main" val="3644507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latin typeface="Tw Cen MT Condensed"/>
              </a:rPr>
              <a:t>CLASS ROSTER: CURRENT Known issues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r>
              <a:rPr lang="en-US" dirty="0">
                <a:solidFill>
                  <a:srgbClr val="171616"/>
                </a:solidFill>
                <a:latin typeface="Tw Cen MT"/>
              </a:rPr>
              <a:t>Class Roster Reports:</a:t>
            </a:r>
          </a:p>
          <a:p>
            <a:endParaRPr lang="en-US" b="1" dirty="0">
              <a:solidFill>
                <a:srgbClr val="171616"/>
              </a:solidFill>
              <a:latin typeface="Tw Cen MT"/>
            </a:endParaRPr>
          </a:p>
          <a:p>
            <a:pPr lvl="1"/>
            <a:r>
              <a:rPr lang="en-US" b="1" dirty="0">
                <a:solidFill>
                  <a:srgbClr val="171616"/>
                </a:solidFill>
                <a:latin typeface="Tw Cen MT"/>
              </a:rPr>
              <a:t>CLS1-100-005 &amp; CLS2-100-005 Staff Roster Report</a:t>
            </a:r>
            <a:r>
              <a:rPr lang="en-US" dirty="0">
                <a:solidFill>
                  <a:srgbClr val="171616"/>
                </a:solidFill>
                <a:latin typeface="Tw Cen MT"/>
              </a:rPr>
              <a:t>:</a:t>
            </a:r>
          </a:p>
          <a:p>
            <a:pPr lvl="2"/>
            <a:r>
              <a:rPr lang="en-US" dirty="0">
                <a:solidFill>
                  <a:srgbClr val="171616"/>
                </a:solidFill>
                <a:latin typeface="Tw Cen MT"/>
              </a:rPr>
              <a:t>Duplicate lines will print on the report for teachers that have class assignments on multiple campuses.</a:t>
            </a:r>
          </a:p>
          <a:p>
            <a:pPr lvl="2"/>
            <a:endParaRPr lang="en-US" dirty="0">
              <a:solidFill>
                <a:srgbClr val="171616"/>
              </a:solidFill>
              <a:latin typeface="Tw Cen MT"/>
            </a:endParaRPr>
          </a:p>
          <a:p>
            <a:pPr lvl="1"/>
            <a:r>
              <a:rPr lang="en-US" b="1" dirty="0">
                <a:solidFill>
                  <a:srgbClr val="171616"/>
                </a:solidFill>
                <a:latin typeface="Tw Cen MT"/>
              </a:rPr>
              <a:t>CLS1-100-006 &amp; CLS2-100-006 Class Roster Submission Summary Report</a:t>
            </a:r>
          </a:p>
          <a:p>
            <a:pPr lvl="2"/>
            <a:r>
              <a:rPr lang="en-US" dirty="0">
                <a:solidFill>
                  <a:srgbClr val="171616"/>
                </a:solidFill>
              </a:rPr>
              <a:t>The report is displaying “no data to report” after the LEA has run a promotion.</a:t>
            </a:r>
          </a:p>
          <a:p>
            <a:pPr lvl="2"/>
            <a:endParaRPr lang="en-US" dirty="0">
              <a:solidFill>
                <a:srgbClr val="171616"/>
              </a:solidFill>
            </a:endParaRPr>
          </a:p>
          <a:p>
            <a:pPr marL="914400" lvl="2" indent="0">
              <a:buNone/>
            </a:pPr>
            <a:endParaRPr lang="en-US" dirty="0">
              <a:solidFill>
                <a:srgbClr val="171616"/>
              </a:solidFill>
            </a:endParaRPr>
          </a:p>
          <a:p>
            <a:endParaRPr lang="en-US" dirty="0">
              <a:solidFill>
                <a:srgbClr val="171616"/>
              </a:solidFill>
            </a:endParaRPr>
          </a:p>
          <a:p>
            <a:endParaRPr lang="en-US" dirty="0">
              <a:solidFill>
                <a:srgbClr val="FF0000"/>
              </a:solidFill>
            </a:endParaRPr>
          </a:p>
          <a:p>
            <a:pPr marL="457200" lvl="1" indent="0">
              <a:buNone/>
            </a:pPr>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2970789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CLASS ROSTER: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49" y="908201"/>
            <a:ext cx="8062863" cy="5448155"/>
          </a:xfrm>
        </p:spPr>
        <p:txBody>
          <a:bodyPr vert="horz" lIns="91440" tIns="45720" rIns="91440" bIns="45720" rtlCol="0" anchor="t">
            <a:normAutofit/>
          </a:bodyPr>
          <a:lstStyle/>
          <a:p>
            <a:r>
              <a:rPr lang="en-US" dirty="0"/>
              <a:t>The promotion logic for Class Roster will be </a:t>
            </a:r>
            <a:r>
              <a:rPr lang="en-US" b="1" dirty="0"/>
              <a:t>updated</a:t>
            </a:r>
            <a:r>
              <a:rPr lang="en-US" dirty="0"/>
              <a:t> for the 2020-2021 school year.</a:t>
            </a:r>
          </a:p>
          <a:p>
            <a:endParaRPr lang="en-US" dirty="0"/>
          </a:p>
          <a:p>
            <a:r>
              <a:rPr lang="en-US" b="1" dirty="0">
                <a:latin typeface="Tw Cen MT"/>
              </a:rPr>
              <a:t>All Classroom positions </a:t>
            </a:r>
            <a:r>
              <a:rPr lang="en-US" dirty="0">
                <a:latin typeface="Tw Cen MT"/>
              </a:rPr>
              <a:t>will be promoted.</a:t>
            </a:r>
          </a:p>
          <a:p>
            <a:pPr lvl="1"/>
            <a:r>
              <a:rPr lang="en-US" dirty="0">
                <a:latin typeface="Tw Cen MT"/>
              </a:rPr>
              <a:t>Teacher of Record</a:t>
            </a:r>
          </a:p>
          <a:p>
            <a:pPr lvl="1"/>
            <a:r>
              <a:rPr lang="en-US" dirty="0">
                <a:latin typeface="Tw Cen MT"/>
              </a:rPr>
              <a:t>Assistant Teacher</a:t>
            </a:r>
          </a:p>
          <a:p>
            <a:pPr lvl="1"/>
            <a:r>
              <a:rPr lang="en-US" dirty="0">
                <a:latin typeface="Tw Cen MT"/>
              </a:rPr>
              <a:t>Support Teacher</a:t>
            </a:r>
          </a:p>
          <a:p>
            <a:pPr lvl="1"/>
            <a:r>
              <a:rPr lang="en-US" dirty="0">
                <a:latin typeface="Tw Cen MT"/>
              </a:rPr>
              <a:t>Substitute Teacher</a:t>
            </a:r>
          </a:p>
          <a:p>
            <a:pPr lvl="1"/>
            <a:r>
              <a:rPr lang="en-US" dirty="0">
                <a:latin typeface="Tw Cen MT"/>
              </a:rPr>
              <a:t>PK Classroom Aide</a:t>
            </a:r>
          </a:p>
          <a:p>
            <a:pPr marL="457200" lvl="1" indent="0">
              <a:buNone/>
            </a:pPr>
            <a:endParaRPr lang="en-US" dirty="0">
              <a:latin typeface="Tw Cen MT"/>
            </a:endParaRPr>
          </a:p>
          <a:p>
            <a:pPr marL="0" indent="0">
              <a:buNone/>
            </a:pPr>
            <a:br>
              <a:rPr lang="en-US" dirty="0"/>
            </a:br>
            <a:endParaRPr lang="en-US" dirty="0"/>
          </a:p>
          <a:p>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412945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9CEE-FA9F-43DB-9E8C-BC2CCC299647}"/>
              </a:ext>
            </a:extLst>
          </p:cNvPr>
          <p:cNvSpPr>
            <a:spLocks noGrp="1"/>
          </p:cNvSpPr>
          <p:nvPr>
            <p:ph type="title"/>
          </p:nvPr>
        </p:nvSpPr>
        <p:spPr/>
        <p:txBody>
          <a:bodyPr/>
          <a:lstStyle/>
          <a:p>
            <a:r>
              <a:rPr lang="en-US" dirty="0">
                <a:latin typeface="Tw Cen MT Condensed"/>
              </a:rPr>
              <a:t>Class roster: </a:t>
            </a:r>
            <a:r>
              <a:rPr lang="en-US" dirty="0"/>
              <a:t>2020-2021 changes</a:t>
            </a:r>
          </a:p>
        </p:txBody>
      </p:sp>
      <p:sp>
        <p:nvSpPr>
          <p:cNvPr id="3" name="Content Placeholder 2">
            <a:extLst>
              <a:ext uri="{FF2B5EF4-FFF2-40B4-BE49-F238E27FC236}">
                <a16:creationId xmlns:a16="http://schemas.microsoft.com/office/drawing/2014/main" id="{8201A2FA-1533-4CC1-97DA-027BF3CFE15A}"/>
              </a:ext>
            </a:extLst>
          </p:cNvPr>
          <p:cNvSpPr>
            <a:spLocks noGrp="1"/>
          </p:cNvSpPr>
          <p:nvPr>
            <p:ph idx="1"/>
          </p:nvPr>
        </p:nvSpPr>
        <p:spPr/>
        <p:txBody>
          <a:bodyPr vert="horz" lIns="91440" tIns="45720" rIns="91440" bIns="45720" rtlCol="0" anchor="t">
            <a:normAutofit fontScale="92500" lnSpcReduction="10000"/>
          </a:bodyPr>
          <a:lstStyle/>
          <a:p>
            <a:r>
              <a:rPr lang="en-US" b="1" dirty="0">
                <a:latin typeface="Tw Cen MT"/>
              </a:rPr>
              <a:t>ASSIGNMENT-BEGIN-DATE (E1065) </a:t>
            </a:r>
            <a:r>
              <a:rPr lang="en-US" dirty="0">
                <a:latin typeface="Tw Cen MT"/>
              </a:rPr>
              <a:t>has been updated to be a mandatory data element in the TeacherSectionAssociationExtension Complex Type.</a:t>
            </a:r>
          </a:p>
          <a:p>
            <a:endParaRPr lang="en-US" dirty="0"/>
          </a:p>
          <a:p>
            <a:r>
              <a:rPr lang="en-US" b="1" dirty="0">
                <a:latin typeface="Tw Cen MT"/>
              </a:rPr>
              <a:t>Validation Rule Updates:</a:t>
            </a:r>
            <a:endParaRPr lang="en-US" b="1" dirty="0"/>
          </a:p>
          <a:p>
            <a:pPr lvl="1"/>
            <a:r>
              <a:rPr lang="en-US" b="1" dirty="0">
                <a:latin typeface="Tw Cen MT"/>
              </a:rPr>
              <a:t>30305-000A</a:t>
            </a:r>
          </a:p>
          <a:p>
            <a:pPr lvl="2"/>
            <a:r>
              <a:rPr lang="en-US" dirty="0">
                <a:latin typeface="Tw Cen MT"/>
              </a:rPr>
              <a:t>The combination of the following fields must be unique for each Teacher Section Association: TX-UNIQUE-STAFF-ID, CAMPUS-ID, CLASS-ID-NUMBER, COURSE-SEQUENCE-CODE,</a:t>
            </a:r>
            <a:r>
              <a:rPr lang="en-US" dirty="0">
                <a:highlight>
                  <a:srgbClr val="FFFF00"/>
                </a:highlight>
                <a:latin typeface="Tw Cen MT"/>
              </a:rPr>
              <a:t> and ASSIGNMENT-BEGIN-DATE.</a:t>
            </a:r>
          </a:p>
          <a:p>
            <a:pPr lvl="1"/>
            <a:endParaRPr lang="en-US" b="1" dirty="0">
              <a:latin typeface="Tw Cen MT"/>
            </a:endParaRPr>
          </a:p>
          <a:p>
            <a:pPr lvl="1"/>
            <a:r>
              <a:rPr lang="en-US" b="1" dirty="0">
                <a:latin typeface="Tw Cen MT"/>
              </a:rPr>
              <a:t>50300-000H</a:t>
            </a:r>
          </a:p>
          <a:p>
            <a:pPr lvl="2"/>
            <a:r>
              <a:rPr lang="en-US" dirty="0">
                <a:latin typeface="Tw Cen MT"/>
              </a:rPr>
              <a:t>The combination of the following fields must be unique for each Teacher Section Association: TX-UNIQUE-STAFF-ID, CAMPUS-ID, CLASS-ID-NUMBER, COURSE-SEQUENCE-CODE</a:t>
            </a:r>
            <a:r>
              <a:rPr lang="en-US" dirty="0">
                <a:highlight>
                  <a:srgbClr val="FFFF00"/>
                </a:highlight>
                <a:latin typeface="Tw Cen MT"/>
              </a:rPr>
              <a:t>, and ASSIGNMENT-BEGIN-DATE.</a:t>
            </a:r>
          </a:p>
          <a:p>
            <a:pPr lvl="2"/>
            <a:endParaRPr lang="en-US" dirty="0"/>
          </a:p>
          <a:p>
            <a:endParaRPr lang="en-US" dirty="0"/>
          </a:p>
        </p:txBody>
      </p:sp>
      <p:sp>
        <p:nvSpPr>
          <p:cNvPr id="4" name="Slide Number Placeholder 3">
            <a:extLst>
              <a:ext uri="{FF2B5EF4-FFF2-40B4-BE49-F238E27FC236}">
                <a16:creationId xmlns:a16="http://schemas.microsoft.com/office/drawing/2014/main" id="{6228059B-5639-4B1A-A3CA-D375D5686B3D}"/>
              </a:ext>
            </a:extLst>
          </p:cNvPr>
          <p:cNvSpPr>
            <a:spLocks noGrp="1"/>
          </p:cNvSpPr>
          <p:nvPr>
            <p:ph type="sldNum" sz="quarter" idx="12"/>
          </p:nvPr>
        </p:nvSpPr>
        <p:spPr/>
        <p:txBody>
          <a:bodyPr/>
          <a:lstStyle/>
          <a:p>
            <a:fld id="{25037DA4-2335-4A87-8586-64B2BAB08211}" type="slidenum">
              <a:rPr lang="en-US" smtClean="0"/>
              <a:pPr/>
              <a:t>36</a:t>
            </a:fld>
            <a:endParaRPr lang="en-US" dirty="0"/>
          </a:p>
        </p:txBody>
      </p:sp>
    </p:spTree>
    <p:extLst>
      <p:ext uri="{BB962C8B-B14F-4D97-AF65-F5344CB8AC3E}">
        <p14:creationId xmlns:p14="http://schemas.microsoft.com/office/powerpoint/2010/main" val="3343166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297C-A505-4030-A8C6-29B0A609C68C}"/>
              </a:ext>
            </a:extLst>
          </p:cNvPr>
          <p:cNvSpPr>
            <a:spLocks noGrp="1"/>
          </p:cNvSpPr>
          <p:nvPr>
            <p:ph type="title"/>
          </p:nvPr>
        </p:nvSpPr>
        <p:spPr/>
        <p:txBody>
          <a:bodyPr/>
          <a:lstStyle/>
          <a:p>
            <a:r>
              <a:rPr lang="en-US" dirty="0">
                <a:latin typeface="Tw Cen MT Condensed"/>
              </a:rPr>
              <a:t>Class roster: timeline</a:t>
            </a:r>
            <a:endParaRPr lang="en-US" dirty="0"/>
          </a:p>
        </p:txBody>
      </p:sp>
      <p:sp>
        <p:nvSpPr>
          <p:cNvPr id="3" name="Content Placeholder 2">
            <a:extLst>
              <a:ext uri="{FF2B5EF4-FFF2-40B4-BE49-F238E27FC236}">
                <a16:creationId xmlns:a16="http://schemas.microsoft.com/office/drawing/2014/main" id="{D53510BD-67E8-4DC3-BE8B-28D283190657}"/>
              </a:ext>
            </a:extLst>
          </p:cNvPr>
          <p:cNvSpPr>
            <a:spLocks noGrp="1"/>
          </p:cNvSpPr>
          <p:nvPr>
            <p:ph idx="1"/>
          </p:nvPr>
        </p:nvSpPr>
        <p:spPr/>
        <p:txBody>
          <a:bodyPr vert="horz" lIns="91440" tIns="45720" rIns="91440" bIns="45720" rtlCol="0" anchor="t">
            <a:normAutofit/>
          </a:bodyPr>
          <a:lstStyle/>
          <a:p>
            <a:pPr marL="0" indent="0" algn="l" rtl="0">
              <a:buNone/>
            </a:pPr>
            <a:r>
              <a:rPr lang="en-US" sz="2800" kern="1200" dirty="0">
                <a:solidFill>
                  <a:schemeClr val="tx1"/>
                </a:solidFill>
                <a:latin typeface="Tw Cen MT"/>
                <a:ea typeface="+mn-ea"/>
                <a:cs typeface="+mn-cs"/>
              </a:rPr>
              <a:t>Timeline for Class Roster for 2020-2021:</a:t>
            </a:r>
            <a:endParaRPr lang="en-US" dirty="0">
              <a:ea typeface="+mn-ea"/>
              <a:cs typeface="+mn-cs"/>
            </a:endParaRPr>
          </a:p>
          <a:p>
            <a:pPr marL="0" indent="0" algn="l">
              <a:buNone/>
            </a:pPr>
            <a:endParaRPr lang="en-US" dirty="0"/>
          </a:p>
          <a:p>
            <a:pPr algn="l" rtl="0"/>
            <a:endParaRPr lang="en-US" dirty="0"/>
          </a:p>
          <a:p>
            <a:pPr algn="l" rtl="0"/>
            <a:endParaRPr lang="en-US" dirty="0"/>
          </a:p>
          <a:p>
            <a:endParaRPr lang="en-US" dirty="0"/>
          </a:p>
        </p:txBody>
      </p:sp>
      <p:sp>
        <p:nvSpPr>
          <p:cNvPr id="4" name="Slide Number Placeholder 3">
            <a:extLst>
              <a:ext uri="{FF2B5EF4-FFF2-40B4-BE49-F238E27FC236}">
                <a16:creationId xmlns:a16="http://schemas.microsoft.com/office/drawing/2014/main" id="{6EBAF70C-B964-4B93-ABE4-3CD5B7A08BA7}"/>
              </a:ext>
            </a:extLst>
          </p:cNvPr>
          <p:cNvSpPr>
            <a:spLocks noGrp="1"/>
          </p:cNvSpPr>
          <p:nvPr>
            <p:ph type="sldNum" sz="quarter" idx="12"/>
          </p:nvPr>
        </p:nvSpPr>
        <p:spPr/>
        <p:txBody>
          <a:bodyPr/>
          <a:lstStyle/>
          <a:p>
            <a:fld id="{25037DA4-2335-4A87-8586-64B2BAB08211}" type="slidenum">
              <a:rPr lang="en-US" smtClean="0"/>
              <a:pPr/>
              <a:t>37</a:t>
            </a:fld>
            <a:endParaRPr lang="en-US" dirty="0"/>
          </a:p>
        </p:txBody>
      </p:sp>
      <p:graphicFrame>
        <p:nvGraphicFramePr>
          <p:cNvPr id="5" name="Table 5">
            <a:extLst>
              <a:ext uri="{FF2B5EF4-FFF2-40B4-BE49-F238E27FC236}">
                <a16:creationId xmlns:a16="http://schemas.microsoft.com/office/drawing/2014/main" id="{387DE397-4C80-4A7E-994B-BD8ACBB8DBB7}"/>
              </a:ext>
            </a:extLst>
          </p:cNvPr>
          <p:cNvGraphicFramePr>
            <a:graphicFrameLocks noGrp="1"/>
          </p:cNvGraphicFramePr>
          <p:nvPr>
            <p:extLst>
              <p:ext uri="{D42A27DB-BD31-4B8C-83A1-F6EECF244321}">
                <p14:modId xmlns:p14="http://schemas.microsoft.com/office/powerpoint/2010/main" val="112824970"/>
              </p:ext>
            </p:extLst>
          </p:nvPr>
        </p:nvGraphicFramePr>
        <p:xfrm>
          <a:off x="600800" y="1803083"/>
          <a:ext cx="7346610" cy="4450080"/>
        </p:xfrm>
        <a:graphic>
          <a:graphicData uri="http://schemas.openxmlformats.org/drawingml/2006/table">
            <a:tbl>
              <a:tblPr firstRow="1" bandRow="1">
                <a:tableStyleId>{93296810-A885-4BE3-A3E7-6D5BEEA58F35}</a:tableStyleId>
              </a:tblPr>
              <a:tblGrid>
                <a:gridCol w="4955908">
                  <a:extLst>
                    <a:ext uri="{9D8B030D-6E8A-4147-A177-3AD203B41FA5}">
                      <a16:colId xmlns:a16="http://schemas.microsoft.com/office/drawing/2014/main" val="1870205848"/>
                    </a:ext>
                  </a:extLst>
                </a:gridCol>
                <a:gridCol w="2390702">
                  <a:extLst>
                    <a:ext uri="{9D8B030D-6E8A-4147-A177-3AD203B41FA5}">
                      <a16:colId xmlns:a16="http://schemas.microsoft.com/office/drawing/2014/main" val="3321976136"/>
                    </a:ext>
                  </a:extLst>
                </a:gridCol>
              </a:tblGrid>
              <a:tr h="370840">
                <a:tc>
                  <a:txBody>
                    <a:bodyPr/>
                    <a:lstStyle/>
                    <a:p>
                      <a:pPr lvl="0" algn="l">
                        <a:lnSpc>
                          <a:spcPct val="100000"/>
                        </a:lnSpc>
                        <a:spcBef>
                          <a:spcPts val="0"/>
                        </a:spcBef>
                        <a:spcAft>
                          <a:spcPts val="0"/>
                        </a:spcAft>
                        <a:buNone/>
                      </a:pPr>
                      <a:r>
                        <a:rPr lang="en-US" sz="1800" b="1" i="0" u="none" strike="noStrike" noProof="0" dirty="0">
                          <a:latin typeface="Tw Cen MT"/>
                        </a:rPr>
                        <a:t>Class Roster Collection</a:t>
                      </a:r>
                      <a:endParaRPr lang="en-US" dirty="0"/>
                    </a:p>
                  </a:txBody>
                  <a:tcPr/>
                </a:tc>
                <a:tc>
                  <a:txBody>
                    <a:bodyPr/>
                    <a:lstStyle/>
                    <a:p>
                      <a:endParaRPr lang="en-US" dirty="0"/>
                    </a:p>
                  </a:txBody>
                  <a:tcPr/>
                </a:tc>
                <a:extLst>
                  <a:ext uri="{0D108BD9-81ED-4DB2-BD59-A6C34878D82A}">
                    <a16:rowId xmlns:a16="http://schemas.microsoft.com/office/drawing/2014/main" val="2449540004"/>
                  </a:ext>
                </a:extLst>
              </a:tr>
              <a:tr h="370840">
                <a:tc>
                  <a:txBody>
                    <a:bodyPr/>
                    <a:lstStyle/>
                    <a:p>
                      <a:pPr lvl="0" algn="l">
                        <a:lnSpc>
                          <a:spcPct val="100000"/>
                        </a:lnSpc>
                        <a:spcBef>
                          <a:spcPts val="0"/>
                        </a:spcBef>
                        <a:spcAft>
                          <a:spcPts val="0"/>
                        </a:spcAft>
                        <a:buNone/>
                      </a:pPr>
                      <a:r>
                        <a:rPr lang="en-US" sz="1400" b="0" i="0" u="none" strike="noStrike" noProof="0" dirty="0">
                          <a:latin typeface="Tw Cen MT"/>
                        </a:rPr>
                        <a:t>TSDS ready to load data to eDM</a:t>
                      </a:r>
                      <a:endParaRPr lang="en-US" sz="1400" dirty="0"/>
                    </a:p>
                  </a:txBody>
                  <a:tcPr/>
                </a:tc>
                <a:tc>
                  <a:txBody>
                    <a:bodyPr/>
                    <a:lstStyle/>
                    <a:p>
                      <a:pPr lvl="0">
                        <a:buNone/>
                      </a:pPr>
                      <a:r>
                        <a:rPr lang="en-US" sz="1400" b="0" i="0" u="none" strike="noStrike" noProof="0" dirty="0">
                          <a:latin typeface="Tw Cen MT"/>
                        </a:rPr>
                        <a:t>August 3, 2020</a:t>
                      </a:r>
                      <a:endParaRPr lang="en-US" sz="1400" dirty="0"/>
                    </a:p>
                  </a:txBody>
                  <a:tcPr/>
                </a:tc>
                <a:extLst>
                  <a:ext uri="{0D108BD9-81ED-4DB2-BD59-A6C34878D82A}">
                    <a16:rowId xmlns:a16="http://schemas.microsoft.com/office/drawing/2014/main" val="3801051880"/>
                  </a:ext>
                </a:extLst>
              </a:tr>
              <a:tr h="370840">
                <a:tc>
                  <a:txBody>
                    <a:bodyPr/>
                    <a:lstStyle/>
                    <a:p>
                      <a:pPr lvl="0" algn="l">
                        <a:lnSpc>
                          <a:spcPct val="100000"/>
                        </a:lnSpc>
                        <a:spcBef>
                          <a:spcPts val="0"/>
                        </a:spcBef>
                        <a:spcAft>
                          <a:spcPts val="0"/>
                        </a:spcAft>
                        <a:buNone/>
                      </a:pPr>
                      <a:r>
                        <a:rPr lang="en-US" sz="1400" b="1" i="0" u="none" strike="noStrike" noProof="0" dirty="0">
                          <a:latin typeface="+mn-lt"/>
                        </a:rPr>
                        <a:t>Class Roster Fall </a:t>
                      </a:r>
                      <a:r>
                        <a:rPr lang="en-US" sz="1400" b="0" i="0" u="none" strike="noStrike" noProof="0" dirty="0">
                          <a:latin typeface="+mn-lt"/>
                        </a:rPr>
                        <a:t>ready for users to promote data</a:t>
                      </a:r>
                      <a:endParaRPr lang="en-US" sz="1400" dirty="0"/>
                    </a:p>
                  </a:txBody>
                  <a:tcPr/>
                </a:tc>
                <a:tc>
                  <a:txBody>
                    <a:bodyPr/>
                    <a:lstStyle/>
                    <a:p>
                      <a:pPr lvl="0" algn="l">
                        <a:lnSpc>
                          <a:spcPct val="100000"/>
                        </a:lnSpc>
                        <a:spcBef>
                          <a:spcPts val="0"/>
                        </a:spcBef>
                        <a:spcAft>
                          <a:spcPts val="0"/>
                        </a:spcAft>
                        <a:buNone/>
                      </a:pPr>
                      <a:r>
                        <a:rPr lang="en-US" sz="1400" b="0" i="0" u="none" strike="noStrike" noProof="0" dirty="0">
                          <a:latin typeface="Tw Cen MT"/>
                        </a:rPr>
                        <a:t>September 14, 2020 </a:t>
                      </a:r>
                      <a:endParaRPr lang="en-US" sz="1400" b="0" dirty="0"/>
                    </a:p>
                  </a:txBody>
                  <a:tcPr/>
                </a:tc>
                <a:extLst>
                  <a:ext uri="{0D108BD9-81ED-4DB2-BD59-A6C34878D82A}">
                    <a16:rowId xmlns:a16="http://schemas.microsoft.com/office/drawing/2014/main" val="281756785"/>
                  </a:ext>
                </a:extLst>
              </a:tr>
              <a:tr h="370840">
                <a:tc>
                  <a:txBody>
                    <a:bodyPr/>
                    <a:lstStyle/>
                    <a:p>
                      <a:pPr lvl="0" algn="l">
                        <a:lnSpc>
                          <a:spcPct val="100000"/>
                        </a:lnSpc>
                        <a:spcBef>
                          <a:spcPts val="0"/>
                        </a:spcBef>
                        <a:spcAft>
                          <a:spcPts val="0"/>
                        </a:spcAft>
                        <a:buNone/>
                      </a:pPr>
                      <a:r>
                        <a:rPr lang="en-US" sz="1400" b="0" i="0" u="none" strike="noStrike" noProof="0" dirty="0">
                          <a:latin typeface="Tw Cen MT"/>
                        </a:rPr>
                        <a:t>Class Roster Fall ready for users to complete data</a:t>
                      </a:r>
                      <a:endParaRPr lang="en-US" sz="1400" dirty="0"/>
                    </a:p>
                  </a:txBody>
                  <a:tcPr/>
                </a:tc>
                <a:tc>
                  <a:txBody>
                    <a:bodyPr/>
                    <a:lstStyle/>
                    <a:p>
                      <a:pPr lvl="0" algn="l">
                        <a:lnSpc>
                          <a:spcPct val="100000"/>
                        </a:lnSpc>
                        <a:spcBef>
                          <a:spcPts val="0"/>
                        </a:spcBef>
                        <a:spcAft>
                          <a:spcPts val="0"/>
                        </a:spcAft>
                        <a:buNone/>
                      </a:pPr>
                      <a:r>
                        <a:rPr lang="en-US" sz="1400" b="0" i="0" u="none" strike="noStrike" noProof="0" dirty="0">
                          <a:latin typeface="+mn-lt"/>
                        </a:rPr>
                        <a:t>September 25, 2020</a:t>
                      </a:r>
                      <a:endParaRPr lang="en-US" sz="1400" dirty="0"/>
                    </a:p>
                  </a:txBody>
                  <a:tcPr/>
                </a:tc>
                <a:extLst>
                  <a:ext uri="{0D108BD9-81ED-4DB2-BD59-A6C34878D82A}">
                    <a16:rowId xmlns:a16="http://schemas.microsoft.com/office/drawing/2014/main" val="2580404197"/>
                  </a:ext>
                </a:extLst>
              </a:tr>
              <a:tr h="370840">
                <a:tc>
                  <a:txBody>
                    <a:bodyPr/>
                    <a:lstStyle/>
                    <a:p>
                      <a:pPr lvl="0" algn="l">
                        <a:lnSpc>
                          <a:spcPct val="100000"/>
                        </a:lnSpc>
                        <a:spcBef>
                          <a:spcPts val="0"/>
                        </a:spcBef>
                        <a:spcAft>
                          <a:spcPts val="0"/>
                        </a:spcAft>
                        <a:buNone/>
                      </a:pPr>
                      <a:r>
                        <a:rPr lang="en-US" sz="1400" b="0" i="0" u="none" strike="noStrike" noProof="0" dirty="0">
                          <a:latin typeface="Tw Cen MT"/>
                        </a:rPr>
                        <a:t>Class Roster Fall snapshot date – Last Friday </a:t>
                      </a:r>
                      <a:r>
                        <a:rPr lang="en-US" sz="1400" b="0" i="0" u="none" strike="noStrike" noProof="0">
                          <a:latin typeface="Tw Cen MT"/>
                        </a:rPr>
                        <a:t>in September</a:t>
                      </a:r>
                      <a:endParaRPr lang="en-US" sz="1400" dirty="0"/>
                    </a:p>
                  </a:txBody>
                  <a:tcPr/>
                </a:tc>
                <a:tc>
                  <a:txBody>
                    <a:bodyPr/>
                    <a:lstStyle/>
                    <a:p>
                      <a:pPr lvl="0" algn="l">
                        <a:lnSpc>
                          <a:spcPct val="100000"/>
                        </a:lnSpc>
                        <a:spcBef>
                          <a:spcPts val="0"/>
                        </a:spcBef>
                        <a:spcAft>
                          <a:spcPts val="0"/>
                        </a:spcAft>
                        <a:buNone/>
                      </a:pPr>
                      <a:r>
                        <a:rPr lang="en-US" sz="1400" b="0" i="0" u="none" strike="noStrike" noProof="0" dirty="0">
                          <a:latin typeface="Tw Cen MT"/>
                        </a:rPr>
                        <a:t>September 25, 2020</a:t>
                      </a:r>
                      <a:endParaRPr lang="en-US" sz="1400" dirty="0"/>
                    </a:p>
                  </a:txBody>
                  <a:tcPr/>
                </a:tc>
                <a:extLst>
                  <a:ext uri="{0D108BD9-81ED-4DB2-BD59-A6C34878D82A}">
                    <a16:rowId xmlns:a16="http://schemas.microsoft.com/office/drawing/2014/main" val="231555992"/>
                  </a:ext>
                </a:extLst>
              </a:tr>
              <a:tr h="370840">
                <a:tc>
                  <a:txBody>
                    <a:bodyPr/>
                    <a:lstStyle/>
                    <a:p>
                      <a:pPr lvl="0" algn="l">
                        <a:lnSpc>
                          <a:spcPct val="100000"/>
                        </a:lnSpc>
                        <a:spcBef>
                          <a:spcPts val="0"/>
                        </a:spcBef>
                        <a:spcAft>
                          <a:spcPts val="0"/>
                        </a:spcAft>
                        <a:buNone/>
                      </a:pPr>
                      <a:r>
                        <a:rPr lang="en-US" sz="1400" b="1" i="0" u="none" strike="noStrike" noProof="0" dirty="0">
                          <a:latin typeface="Tw Cen MT"/>
                        </a:rPr>
                        <a:t>Class Roster Fall Submission due date for LEAs</a:t>
                      </a:r>
                      <a:endParaRPr lang="en-US" sz="1400" dirty="0"/>
                    </a:p>
                  </a:txBody>
                  <a:tcPr/>
                </a:tc>
                <a:tc>
                  <a:txBody>
                    <a:bodyPr/>
                    <a:lstStyle/>
                    <a:p>
                      <a:pPr lvl="0" algn="l">
                        <a:lnSpc>
                          <a:spcPct val="100000"/>
                        </a:lnSpc>
                        <a:spcBef>
                          <a:spcPts val="0"/>
                        </a:spcBef>
                        <a:spcAft>
                          <a:spcPts val="0"/>
                        </a:spcAft>
                        <a:buNone/>
                      </a:pPr>
                      <a:r>
                        <a:rPr lang="en-US" sz="1400" b="1" i="0" u="none" strike="noStrike" noProof="0" dirty="0">
                          <a:latin typeface="Tw Cen MT"/>
                        </a:rPr>
                        <a:t>October 15, 2020</a:t>
                      </a:r>
                      <a:endParaRPr lang="en-US" sz="1400" dirty="0"/>
                    </a:p>
                  </a:txBody>
                  <a:tcPr/>
                </a:tc>
                <a:extLst>
                  <a:ext uri="{0D108BD9-81ED-4DB2-BD59-A6C34878D82A}">
                    <a16:rowId xmlns:a16="http://schemas.microsoft.com/office/drawing/2014/main" val="3179025056"/>
                  </a:ext>
                </a:extLst>
              </a:tr>
              <a:tr h="370840">
                <a:tc>
                  <a:txBody>
                    <a:bodyPr/>
                    <a:lstStyle/>
                    <a:p>
                      <a:pPr lvl="0" algn="l">
                        <a:lnSpc>
                          <a:spcPct val="100000"/>
                        </a:lnSpc>
                        <a:spcBef>
                          <a:spcPts val="0"/>
                        </a:spcBef>
                        <a:spcAft>
                          <a:spcPts val="0"/>
                        </a:spcAft>
                        <a:buNone/>
                      </a:pPr>
                      <a:r>
                        <a:rPr lang="en-US" sz="1400" b="0" i="0" u="none" strike="noStrike" noProof="0" dirty="0">
                          <a:latin typeface="Tw Cen MT"/>
                        </a:rPr>
                        <a:t>Class Roster Fall data available to customers</a:t>
                      </a:r>
                      <a:endParaRPr lang="en-US" sz="1400" dirty="0"/>
                    </a:p>
                  </a:txBody>
                  <a:tcPr/>
                </a:tc>
                <a:tc>
                  <a:txBody>
                    <a:bodyPr/>
                    <a:lstStyle/>
                    <a:p>
                      <a:pPr lvl="0" algn="l">
                        <a:lnSpc>
                          <a:spcPct val="100000"/>
                        </a:lnSpc>
                        <a:spcBef>
                          <a:spcPts val="0"/>
                        </a:spcBef>
                        <a:spcAft>
                          <a:spcPts val="0"/>
                        </a:spcAft>
                        <a:buNone/>
                      </a:pPr>
                      <a:r>
                        <a:rPr lang="en-US" sz="1400" b="0" i="0" u="none" strike="noStrike" noProof="0" dirty="0">
                          <a:latin typeface="Tw Cen MT"/>
                        </a:rPr>
                        <a:t>October 29, 2020</a:t>
                      </a:r>
                      <a:endParaRPr lang="en-US" sz="1400" dirty="0"/>
                    </a:p>
                  </a:txBody>
                  <a:tcPr/>
                </a:tc>
                <a:extLst>
                  <a:ext uri="{0D108BD9-81ED-4DB2-BD59-A6C34878D82A}">
                    <a16:rowId xmlns:a16="http://schemas.microsoft.com/office/drawing/2014/main" val="2872066704"/>
                  </a:ext>
                </a:extLst>
              </a:tr>
              <a:tr h="370840">
                <a:tc>
                  <a:txBody>
                    <a:bodyPr/>
                    <a:lstStyle/>
                    <a:p>
                      <a:pPr lvl="0" algn="l">
                        <a:lnSpc>
                          <a:spcPct val="100000"/>
                        </a:lnSpc>
                        <a:spcBef>
                          <a:spcPts val="0"/>
                        </a:spcBef>
                        <a:spcAft>
                          <a:spcPts val="0"/>
                        </a:spcAft>
                        <a:buNone/>
                      </a:pPr>
                      <a:r>
                        <a:rPr lang="en-US" sz="1400" b="1" i="0" u="none" strike="noStrike" noProof="0" dirty="0">
                          <a:latin typeface="+mn-lt"/>
                        </a:rPr>
                        <a:t>Class Roster Winter </a:t>
                      </a:r>
                      <a:r>
                        <a:rPr lang="en-US" sz="1400" b="0" i="0" u="none" strike="noStrike" noProof="0" dirty="0">
                          <a:latin typeface="+mn-lt"/>
                        </a:rPr>
                        <a:t>ready for users to promote data</a:t>
                      </a:r>
                      <a:endParaRPr lang="en-US" sz="1400" dirty="0"/>
                    </a:p>
                  </a:txBody>
                  <a:tcPr/>
                </a:tc>
                <a:tc>
                  <a:txBody>
                    <a:bodyPr/>
                    <a:lstStyle/>
                    <a:p>
                      <a:pPr lvl="0" algn="l">
                        <a:lnSpc>
                          <a:spcPct val="100000"/>
                        </a:lnSpc>
                        <a:spcBef>
                          <a:spcPts val="0"/>
                        </a:spcBef>
                        <a:spcAft>
                          <a:spcPts val="0"/>
                        </a:spcAft>
                        <a:buNone/>
                      </a:pPr>
                      <a:r>
                        <a:rPr lang="en-US" sz="1400" dirty="0"/>
                        <a:t>January 25, 2021</a:t>
                      </a:r>
                    </a:p>
                  </a:txBody>
                  <a:tcPr/>
                </a:tc>
                <a:extLst>
                  <a:ext uri="{0D108BD9-81ED-4DB2-BD59-A6C34878D82A}">
                    <a16:rowId xmlns:a16="http://schemas.microsoft.com/office/drawing/2014/main" val="1682387441"/>
                  </a:ext>
                </a:extLst>
              </a:tr>
              <a:tr h="370840">
                <a:tc>
                  <a:txBody>
                    <a:bodyPr/>
                    <a:lstStyle/>
                    <a:p>
                      <a:pPr lvl="0" algn="l">
                        <a:lnSpc>
                          <a:spcPct val="100000"/>
                        </a:lnSpc>
                        <a:spcBef>
                          <a:spcPts val="0"/>
                        </a:spcBef>
                        <a:spcAft>
                          <a:spcPts val="0"/>
                        </a:spcAft>
                        <a:buNone/>
                      </a:pPr>
                      <a:r>
                        <a:rPr lang="en-US" sz="1400" dirty="0">
                          <a:effectLst/>
                        </a:rPr>
                        <a:t>Class Roster Winter ready for users to complete</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February 26, 2021</a:t>
                      </a:r>
                    </a:p>
                  </a:txBody>
                  <a:tcPr/>
                </a:tc>
                <a:extLst>
                  <a:ext uri="{0D108BD9-81ED-4DB2-BD59-A6C34878D82A}">
                    <a16:rowId xmlns:a16="http://schemas.microsoft.com/office/drawing/2014/main" val="1376836538"/>
                  </a:ext>
                </a:extLst>
              </a:tr>
              <a:tr h="370840">
                <a:tc>
                  <a:txBody>
                    <a:bodyPr/>
                    <a:lstStyle/>
                    <a:p>
                      <a:pPr lvl="0" algn="l">
                        <a:lnSpc>
                          <a:spcPct val="100000"/>
                        </a:lnSpc>
                        <a:spcBef>
                          <a:spcPts val="0"/>
                        </a:spcBef>
                        <a:spcAft>
                          <a:spcPts val="0"/>
                        </a:spcAft>
                        <a:buNone/>
                      </a:pPr>
                      <a:r>
                        <a:rPr lang="en-US" sz="1400" b="0" i="0" u="none" strike="noStrike" noProof="0" dirty="0">
                          <a:latin typeface="+mn-lt"/>
                        </a:rPr>
                        <a:t>Class Roster Winter snapshot date – Last Friday in February</a:t>
                      </a:r>
                      <a:endParaRPr lang="en-US" sz="1400" dirty="0"/>
                    </a:p>
                  </a:txBody>
                  <a:tcPr/>
                </a:tc>
                <a:tc>
                  <a:txBody>
                    <a:bodyPr/>
                    <a:lstStyle/>
                    <a:p>
                      <a:pPr lvl="0" algn="l">
                        <a:lnSpc>
                          <a:spcPct val="100000"/>
                        </a:lnSpc>
                        <a:spcBef>
                          <a:spcPts val="0"/>
                        </a:spcBef>
                        <a:spcAft>
                          <a:spcPts val="0"/>
                        </a:spcAft>
                        <a:buNone/>
                      </a:pPr>
                      <a:r>
                        <a:rPr lang="en-US" sz="1400" dirty="0"/>
                        <a:t>February 26, 2021</a:t>
                      </a:r>
                    </a:p>
                  </a:txBody>
                  <a:tcPr/>
                </a:tc>
                <a:extLst>
                  <a:ext uri="{0D108BD9-81ED-4DB2-BD59-A6C34878D82A}">
                    <a16:rowId xmlns:a16="http://schemas.microsoft.com/office/drawing/2014/main" val="12631973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dirty="0">
                          <a:latin typeface="+mn-lt"/>
                        </a:rPr>
                        <a:t>Class Roster Winter Submission due date for LEAs</a:t>
                      </a:r>
                      <a:endParaRPr lang="en-US" sz="1400" dirty="0"/>
                    </a:p>
                  </a:txBody>
                  <a:tcPr/>
                </a:tc>
                <a:tc>
                  <a:txBody>
                    <a:bodyPr/>
                    <a:lstStyle/>
                    <a:p>
                      <a:pPr lvl="0" algn="l">
                        <a:lnSpc>
                          <a:spcPct val="100000"/>
                        </a:lnSpc>
                        <a:spcBef>
                          <a:spcPts val="0"/>
                        </a:spcBef>
                        <a:spcAft>
                          <a:spcPts val="0"/>
                        </a:spcAft>
                        <a:buNone/>
                      </a:pPr>
                      <a:r>
                        <a:rPr lang="en-US" sz="1400" b="1" dirty="0"/>
                        <a:t>March 18, 2021</a:t>
                      </a:r>
                    </a:p>
                  </a:txBody>
                  <a:tcPr/>
                </a:tc>
                <a:extLst>
                  <a:ext uri="{0D108BD9-81ED-4DB2-BD59-A6C34878D82A}">
                    <a16:rowId xmlns:a16="http://schemas.microsoft.com/office/drawing/2014/main" val="5932729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latin typeface="+mn-lt"/>
                        </a:rPr>
                        <a:t>Class Roster Winter data available to customers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April 1, 2021</a:t>
                      </a:r>
                    </a:p>
                  </a:txBody>
                  <a:tcPr/>
                </a:tc>
                <a:extLst>
                  <a:ext uri="{0D108BD9-81ED-4DB2-BD59-A6C34878D82A}">
                    <a16:rowId xmlns:a16="http://schemas.microsoft.com/office/drawing/2014/main" val="450651772"/>
                  </a:ext>
                </a:extLst>
              </a:tr>
            </a:tbl>
          </a:graphicData>
        </a:graphic>
      </p:graphicFrame>
    </p:spTree>
    <p:extLst>
      <p:ext uri="{BB962C8B-B14F-4D97-AF65-F5344CB8AC3E}">
        <p14:creationId xmlns:p14="http://schemas.microsoft.com/office/powerpoint/2010/main" val="566463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C639-13B2-4045-B615-84F6EE2B0889}"/>
              </a:ext>
            </a:extLst>
          </p:cNvPr>
          <p:cNvSpPr>
            <a:spLocks noGrp="1"/>
          </p:cNvSpPr>
          <p:nvPr>
            <p:ph type="title"/>
          </p:nvPr>
        </p:nvSpPr>
        <p:spPr/>
        <p:txBody>
          <a:bodyPr/>
          <a:lstStyle/>
          <a:p>
            <a:r>
              <a:rPr lang="en-US" dirty="0">
                <a:latin typeface="Tw Cen MT Condensed"/>
              </a:rPr>
              <a:t>Class roster: FAQ</a:t>
            </a:r>
            <a:endParaRPr lang="en-US" dirty="0"/>
          </a:p>
        </p:txBody>
      </p:sp>
      <p:sp>
        <p:nvSpPr>
          <p:cNvPr id="3" name="Content Placeholder 2">
            <a:extLst>
              <a:ext uri="{FF2B5EF4-FFF2-40B4-BE49-F238E27FC236}">
                <a16:creationId xmlns:a16="http://schemas.microsoft.com/office/drawing/2014/main" id="{F715D50A-E911-4F7C-A054-06A09641EA42}"/>
              </a:ext>
            </a:extLst>
          </p:cNvPr>
          <p:cNvSpPr>
            <a:spLocks noGrp="1"/>
          </p:cNvSpPr>
          <p:nvPr>
            <p:ph idx="1"/>
          </p:nvPr>
        </p:nvSpPr>
        <p:spPr/>
        <p:txBody>
          <a:bodyPr vert="horz" lIns="91440" tIns="45720" rIns="91440" bIns="45720" rtlCol="0" anchor="t">
            <a:normAutofit lnSpcReduction="10000"/>
          </a:bodyPr>
          <a:lstStyle/>
          <a:p>
            <a:pPr marL="0" indent="0">
              <a:buNone/>
            </a:pPr>
            <a:r>
              <a:rPr lang="en-US" b="1" dirty="0"/>
              <a:t>What data should be reported for Class Roster for a DAEP/JJAEP campus where there are no students enrolled on the snapshot date?</a:t>
            </a:r>
            <a:endParaRPr lang="en-US" dirty="0"/>
          </a:p>
          <a:p>
            <a:pPr marL="457200" lvl="1" indent="0">
              <a:buNone/>
            </a:pPr>
            <a:endParaRPr lang="en-US" dirty="0">
              <a:latin typeface="Tw Cen MT"/>
            </a:endParaRPr>
          </a:p>
          <a:p>
            <a:pPr marL="457200" lvl="1" indent="0">
              <a:buNone/>
            </a:pPr>
            <a:r>
              <a:rPr lang="en-US" dirty="0">
                <a:latin typeface="Tw Cen MT"/>
              </a:rPr>
              <a:t>The EducationOrganization interchange with the following complex types should be reported. </a:t>
            </a:r>
          </a:p>
          <a:p>
            <a:pPr lvl="2"/>
            <a:r>
              <a:rPr lang="en-US" b="1" dirty="0">
                <a:latin typeface="Tw Cen MT"/>
              </a:rPr>
              <a:t>LocalEducationAgency</a:t>
            </a:r>
          </a:p>
          <a:p>
            <a:pPr lvl="2"/>
            <a:r>
              <a:rPr lang="en-US" b="1" dirty="0">
                <a:latin typeface="Tw Cen MT"/>
              </a:rPr>
              <a:t>SchoolExtension</a:t>
            </a:r>
          </a:p>
          <a:p>
            <a:pPr lvl="2"/>
            <a:r>
              <a:rPr lang="en-US" b="1" dirty="0">
                <a:latin typeface="Tw Cen MT"/>
              </a:rPr>
              <a:t>ClassPeriod</a:t>
            </a:r>
          </a:p>
          <a:p>
            <a:pPr lvl="2"/>
            <a:r>
              <a:rPr lang="en-US" b="1" dirty="0">
                <a:latin typeface="Tw Cen MT"/>
              </a:rPr>
              <a:t>Location</a:t>
            </a:r>
          </a:p>
          <a:p>
            <a:pPr marL="457200" lvl="1" indent="0">
              <a:buNone/>
            </a:pPr>
            <a:endParaRPr lang="en-US" dirty="0"/>
          </a:p>
          <a:p>
            <a:pPr marL="457200" lvl="1" indent="0">
              <a:buNone/>
            </a:pPr>
            <a:r>
              <a:rPr lang="en-US" dirty="0"/>
              <a:t>Users will receive special warnings for not reporting any course sections, teachers and students for an active instructional campus.  </a:t>
            </a:r>
          </a:p>
        </p:txBody>
      </p:sp>
      <p:sp>
        <p:nvSpPr>
          <p:cNvPr id="4" name="Slide Number Placeholder 3">
            <a:extLst>
              <a:ext uri="{FF2B5EF4-FFF2-40B4-BE49-F238E27FC236}">
                <a16:creationId xmlns:a16="http://schemas.microsoft.com/office/drawing/2014/main" id="{A6DB4E9A-3340-4706-92B3-6F912DAEDF13}"/>
              </a:ext>
            </a:extLst>
          </p:cNvPr>
          <p:cNvSpPr>
            <a:spLocks noGrp="1"/>
          </p:cNvSpPr>
          <p:nvPr>
            <p:ph type="sldNum" sz="quarter" idx="12"/>
          </p:nvPr>
        </p:nvSpPr>
        <p:spPr/>
        <p:txBody>
          <a:bodyPr/>
          <a:lstStyle/>
          <a:p>
            <a:fld id="{25037DA4-2335-4A87-8586-64B2BAB08211}" type="slidenum">
              <a:rPr lang="en-US" smtClean="0"/>
              <a:pPr/>
              <a:t>38</a:t>
            </a:fld>
            <a:endParaRPr lang="en-US" dirty="0"/>
          </a:p>
        </p:txBody>
      </p:sp>
    </p:spTree>
    <p:extLst>
      <p:ext uri="{BB962C8B-B14F-4D97-AF65-F5344CB8AC3E}">
        <p14:creationId xmlns:p14="http://schemas.microsoft.com/office/powerpoint/2010/main" val="973748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C639-13B2-4045-B615-84F6EE2B0889}"/>
              </a:ext>
            </a:extLst>
          </p:cNvPr>
          <p:cNvSpPr>
            <a:spLocks noGrp="1"/>
          </p:cNvSpPr>
          <p:nvPr>
            <p:ph type="title"/>
          </p:nvPr>
        </p:nvSpPr>
        <p:spPr/>
        <p:txBody>
          <a:bodyPr/>
          <a:lstStyle/>
          <a:p>
            <a:r>
              <a:rPr lang="en-US" dirty="0">
                <a:latin typeface="Tw Cen MT Condensed"/>
              </a:rPr>
              <a:t>Class roster: FAQ</a:t>
            </a:r>
            <a:endParaRPr lang="en-US" dirty="0"/>
          </a:p>
        </p:txBody>
      </p:sp>
      <p:sp>
        <p:nvSpPr>
          <p:cNvPr id="3" name="Content Placeholder 2">
            <a:extLst>
              <a:ext uri="{FF2B5EF4-FFF2-40B4-BE49-F238E27FC236}">
                <a16:creationId xmlns:a16="http://schemas.microsoft.com/office/drawing/2014/main" id="{F715D50A-E911-4F7C-A054-06A09641EA42}"/>
              </a:ext>
            </a:extLst>
          </p:cNvPr>
          <p:cNvSpPr>
            <a:spLocks noGrp="1"/>
          </p:cNvSpPr>
          <p:nvPr>
            <p:ph idx="1"/>
          </p:nvPr>
        </p:nvSpPr>
        <p:spPr/>
        <p:txBody>
          <a:bodyPr vert="horz" lIns="91440" tIns="45720" rIns="91440" bIns="45720" rtlCol="0" anchor="t">
            <a:normAutofit/>
          </a:bodyPr>
          <a:lstStyle/>
          <a:p>
            <a:pPr marL="0" indent="0">
              <a:buNone/>
            </a:pPr>
            <a:r>
              <a:rPr lang="en-US" b="1" dirty="0">
                <a:latin typeface="Tw Cen MT"/>
              </a:rPr>
              <a:t>What service ID should be used for EE students’ classes?</a:t>
            </a:r>
            <a:endParaRPr lang="en-US" dirty="0">
              <a:latin typeface="Tw Cen MT"/>
            </a:endParaRPr>
          </a:p>
          <a:p>
            <a:pPr lvl="1"/>
            <a:endParaRPr lang="en-US" dirty="0">
              <a:latin typeface="Tw Cen MT"/>
            </a:endParaRPr>
          </a:p>
          <a:p>
            <a:pPr lvl="1"/>
            <a:r>
              <a:rPr lang="en-US" dirty="0">
                <a:latin typeface="Tw Cen MT"/>
              </a:rPr>
              <a:t>The LEAs should continue to use the same service ID they have been using for EE students’ classes.</a:t>
            </a:r>
          </a:p>
          <a:p>
            <a:pPr marL="457200" lvl="1" indent="0">
              <a:buNone/>
            </a:pPr>
            <a:endParaRPr lang="en-US" sz="2800" dirty="0">
              <a:latin typeface="Tw Cen MT"/>
            </a:endParaRPr>
          </a:p>
          <a:p>
            <a:pPr lvl="1"/>
            <a:r>
              <a:rPr lang="en-US" dirty="0">
                <a:latin typeface="Tw Cen MT"/>
              </a:rPr>
              <a:t>If the LEA uses the </a:t>
            </a:r>
            <a:r>
              <a:rPr lang="en-US" b="1" dirty="0">
                <a:latin typeface="Tw Cen MT"/>
              </a:rPr>
              <a:t>PK service ID, </a:t>
            </a:r>
            <a:r>
              <a:rPr lang="en-US" dirty="0">
                <a:latin typeface="Tw Cen MT"/>
              </a:rPr>
              <a:t>the data will be promoted to the Class Roster data collection.</a:t>
            </a:r>
          </a:p>
          <a:p>
            <a:pPr lvl="1"/>
            <a:endParaRPr lang="en-US" sz="2800" dirty="0">
              <a:latin typeface="Tw Cen MT"/>
            </a:endParaRPr>
          </a:p>
          <a:p>
            <a:pPr lvl="1"/>
            <a:r>
              <a:rPr lang="en-US" dirty="0">
                <a:latin typeface="Tw Cen MT"/>
              </a:rPr>
              <a:t>If the LEA uses a </a:t>
            </a:r>
            <a:r>
              <a:rPr lang="en-US" b="1" dirty="0">
                <a:latin typeface="Tw Cen MT"/>
              </a:rPr>
              <a:t>local service ID</a:t>
            </a:r>
            <a:r>
              <a:rPr lang="en-US" dirty="0">
                <a:latin typeface="Tw Cen MT"/>
              </a:rPr>
              <a:t>, the data will </a:t>
            </a:r>
            <a:r>
              <a:rPr lang="en-US" u="sng" dirty="0">
                <a:latin typeface="Tw Cen MT"/>
              </a:rPr>
              <a:t>not</a:t>
            </a:r>
            <a:r>
              <a:rPr lang="en-US" dirty="0">
                <a:latin typeface="Tw Cen MT"/>
              </a:rPr>
              <a:t> be promoted to the Class Roster data collection. </a:t>
            </a:r>
            <a:endParaRPr lang="en-US" sz="2800" dirty="0">
              <a:latin typeface="Tw Cen MT"/>
            </a:endParaRPr>
          </a:p>
        </p:txBody>
      </p:sp>
      <p:sp>
        <p:nvSpPr>
          <p:cNvPr id="4" name="Slide Number Placeholder 3">
            <a:extLst>
              <a:ext uri="{FF2B5EF4-FFF2-40B4-BE49-F238E27FC236}">
                <a16:creationId xmlns:a16="http://schemas.microsoft.com/office/drawing/2014/main" id="{A6DB4E9A-3340-4706-92B3-6F912DAEDF13}"/>
              </a:ext>
            </a:extLst>
          </p:cNvPr>
          <p:cNvSpPr>
            <a:spLocks noGrp="1"/>
          </p:cNvSpPr>
          <p:nvPr>
            <p:ph type="sldNum" sz="quarter" idx="12"/>
          </p:nvPr>
        </p:nvSpPr>
        <p:spPr/>
        <p:txBody>
          <a:bodyPr/>
          <a:lstStyle/>
          <a:p>
            <a:fld id="{25037DA4-2335-4A87-8586-64B2BAB08211}" type="slidenum">
              <a:rPr lang="en-US" smtClean="0"/>
              <a:pPr/>
              <a:t>39</a:t>
            </a:fld>
            <a:endParaRPr lang="en-US" dirty="0"/>
          </a:p>
        </p:txBody>
      </p:sp>
    </p:spTree>
    <p:extLst>
      <p:ext uri="{BB962C8B-B14F-4D97-AF65-F5344CB8AC3E}">
        <p14:creationId xmlns:p14="http://schemas.microsoft.com/office/powerpoint/2010/main" val="138630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Unique id: Current Known Issues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pPr marL="457200" lvl="3" indent="0">
              <a:spcBef>
                <a:spcPts val="700"/>
              </a:spcBef>
              <a:buSzPct val="60000"/>
              <a:buNone/>
            </a:pPr>
            <a:r>
              <a:rPr lang="en-US" sz="2200" dirty="0"/>
              <a:t>The </a:t>
            </a:r>
            <a:r>
              <a:rPr lang="en-US" sz="2200" b="1" dirty="0"/>
              <a:t>Last Successful Submission Date </a:t>
            </a:r>
            <a:r>
              <a:rPr lang="en-US" sz="2200" dirty="0"/>
              <a:t>and </a:t>
            </a:r>
            <a:r>
              <a:rPr lang="en-US" sz="2200" b="1" dirty="0"/>
              <a:t>User Name </a:t>
            </a:r>
            <a:r>
              <a:rPr lang="en-US" sz="2200" dirty="0"/>
              <a:t>columns are not populating on the report.</a:t>
            </a:r>
          </a:p>
          <a:p>
            <a:pPr marL="457200" lvl="3" indent="0">
              <a:spcBef>
                <a:spcPts val="700"/>
              </a:spcBef>
              <a:buSzPct val="60000"/>
              <a:buNone/>
            </a:pPr>
            <a:endParaRPr lang="en-US" sz="2200" dirty="0"/>
          </a:p>
          <a:p>
            <a:pPr marL="1234440" lvl="4" indent="-320040">
              <a:spcBef>
                <a:spcPts val="700"/>
              </a:spcBef>
              <a:buSzPct val="60000"/>
              <a:buFont typeface="Wingdings"/>
              <a:buChar char=""/>
            </a:pPr>
            <a:r>
              <a:rPr lang="en-US" b="1" dirty="0"/>
              <a:t>UID0-000-006</a:t>
            </a:r>
            <a:r>
              <a:rPr lang="en-US" dirty="0"/>
              <a:t> - Missing Event Enrollment Submission Report</a:t>
            </a:r>
          </a:p>
          <a:p>
            <a:pPr marL="777240" lvl="3" indent="-320040">
              <a:spcBef>
                <a:spcPts val="700"/>
              </a:spcBef>
              <a:buSzPct val="60000"/>
              <a:buFont typeface="Wingdings"/>
              <a:buChar char=""/>
            </a:pPr>
            <a:endParaRPr lang="en-US" sz="2200" dirty="0"/>
          </a:p>
          <a:p>
            <a:pPr marL="457200" lvl="3" indent="0">
              <a:spcBef>
                <a:spcPts val="700"/>
              </a:spcBef>
              <a:buSzPct val="60000"/>
              <a:buNone/>
            </a:pPr>
            <a:r>
              <a:rPr lang="en-US" sz="2200" dirty="0"/>
              <a:t>This report will be corrected in a future software release.  The tentative date of this release is </a:t>
            </a:r>
            <a:r>
              <a:rPr lang="en-US" sz="2200" b="1" dirty="0"/>
              <a:t>currently scheduled for May 2020</a:t>
            </a:r>
            <a:r>
              <a:rPr lang="en-US" sz="2200" dirty="0"/>
              <a:t>.</a:t>
            </a:r>
          </a:p>
          <a:p>
            <a:pPr marL="457200" lvl="3" indent="0">
              <a:spcBef>
                <a:spcPts val="700"/>
              </a:spcBef>
              <a:buSzPct val="60000"/>
              <a:buNone/>
            </a:pPr>
            <a:endParaRPr lang="en-US" sz="2200" dirty="0"/>
          </a:p>
          <a:p>
            <a:pPr marL="0" indent="0">
              <a:buNone/>
            </a:pPr>
            <a:endParaRPr lang="en-US" dirty="0"/>
          </a:p>
        </p:txBody>
      </p:sp>
    </p:spTree>
    <p:extLst>
      <p:ext uri="{BB962C8B-B14F-4D97-AF65-F5344CB8AC3E}">
        <p14:creationId xmlns:p14="http://schemas.microsoft.com/office/powerpoint/2010/main" val="2553330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7BEE-E6B1-4C56-9AF2-77CA0ADD28FE}"/>
              </a:ext>
            </a:extLst>
          </p:cNvPr>
          <p:cNvSpPr>
            <a:spLocks noGrp="1"/>
          </p:cNvSpPr>
          <p:nvPr>
            <p:ph type="title"/>
          </p:nvPr>
        </p:nvSpPr>
        <p:spPr/>
        <p:txBody>
          <a:bodyPr/>
          <a:lstStyle/>
          <a:p>
            <a:r>
              <a:rPr lang="en-US" dirty="0">
                <a:latin typeface="Tw Cen MT Condensed"/>
              </a:rPr>
              <a:t>Class roster: technical resources</a:t>
            </a:r>
            <a:endParaRPr lang="en-US" dirty="0"/>
          </a:p>
        </p:txBody>
      </p:sp>
      <p:sp>
        <p:nvSpPr>
          <p:cNvPr id="3" name="Content Placeholder 2">
            <a:extLst>
              <a:ext uri="{FF2B5EF4-FFF2-40B4-BE49-F238E27FC236}">
                <a16:creationId xmlns:a16="http://schemas.microsoft.com/office/drawing/2014/main" id="{BA599EFB-F530-441F-9047-7E38695D09C9}"/>
              </a:ext>
            </a:extLst>
          </p:cNvPr>
          <p:cNvSpPr>
            <a:spLocks noGrp="1"/>
          </p:cNvSpPr>
          <p:nvPr>
            <p:ph idx="1"/>
          </p:nvPr>
        </p:nvSpPr>
        <p:spPr/>
        <p:txBody>
          <a:bodyPr vert="horz" lIns="91440" tIns="45720" rIns="91440" bIns="45720" rtlCol="0" anchor="t">
            <a:normAutofit/>
          </a:bodyPr>
          <a:lstStyle/>
          <a:p>
            <a:pPr marL="0" indent="0">
              <a:buNone/>
            </a:pPr>
            <a:r>
              <a:rPr lang="en-US" b="1" dirty="0"/>
              <a:t>Technical Specifications: </a:t>
            </a:r>
            <a:endParaRPr lang="en-US" dirty="0"/>
          </a:p>
          <a:p>
            <a:pPr marL="457200" lvl="1" indent="0">
              <a:buNone/>
            </a:pPr>
            <a:r>
              <a:rPr lang="en-US" b="1" u="sng" dirty="0">
                <a:latin typeface="Tw Cen MT"/>
                <a:hlinkClick r:id="rId2"/>
              </a:rPr>
              <a:t>Texas Education Data Standards (TEDS)</a:t>
            </a:r>
            <a:endParaRPr lang="en-US" dirty="0">
              <a:latin typeface="Tw Cen MT"/>
            </a:endParaRPr>
          </a:p>
          <a:p>
            <a:pPr marL="457200" lvl="1" indent="0">
              <a:buNone/>
            </a:pPr>
            <a:endParaRPr lang="en-US" b="1" u="sng" dirty="0">
              <a:latin typeface="Tw Cen MT"/>
            </a:endParaRPr>
          </a:p>
          <a:p>
            <a:pPr marL="0" indent="0">
              <a:buNone/>
            </a:pPr>
            <a:r>
              <a:rPr lang="en-US" b="1" dirty="0"/>
              <a:t>Technical Support:</a:t>
            </a:r>
            <a:endParaRPr lang="en-US" dirty="0"/>
          </a:p>
          <a:p>
            <a:pPr marL="457200" lvl="1" indent="0">
              <a:buNone/>
            </a:pPr>
            <a:r>
              <a:rPr lang="en-US" b="1" dirty="0">
                <a:latin typeface="Tw Cen MT"/>
                <a:hlinkClick r:id="rId3"/>
              </a:rPr>
              <a:t>TSDSCustomerSupport@tea.texas.gov</a:t>
            </a:r>
            <a:r>
              <a:rPr lang="en-US" b="1" dirty="0">
                <a:latin typeface="Tw Cen MT"/>
              </a:rPr>
              <a:t> </a:t>
            </a:r>
            <a:endParaRPr lang="en-US" dirty="0"/>
          </a:p>
          <a:p>
            <a:pPr marL="457200" lvl="1" indent="0">
              <a:buNone/>
            </a:pPr>
            <a:endParaRPr lang="en-US" b="1" dirty="0">
              <a:latin typeface="Tw Cen MT"/>
            </a:endParaRPr>
          </a:p>
          <a:p>
            <a:pPr marL="0" indent="0">
              <a:buNone/>
            </a:pPr>
            <a:r>
              <a:rPr lang="en-US" b="1" dirty="0"/>
              <a:t>Knowledge Base Articles:</a:t>
            </a:r>
            <a:endParaRPr lang="en-US" dirty="0"/>
          </a:p>
          <a:p>
            <a:pPr marL="457200" lvl="1" indent="0">
              <a:buNone/>
            </a:pPr>
            <a:r>
              <a:rPr lang="en-US" u="sng" dirty="0">
                <a:latin typeface="Tw Cen MT"/>
                <a:hlinkClick r:id="rId4"/>
              </a:rPr>
              <a:t>TSDSKB-587</a:t>
            </a:r>
            <a:r>
              <a:rPr lang="en-US" dirty="0">
                <a:latin typeface="Tw Cen MT"/>
              </a:rPr>
              <a:t>  </a:t>
            </a:r>
            <a:r>
              <a:rPr lang="en-US" sz="2000" i="1" dirty="0">
                <a:latin typeface="Tw Cen MT"/>
              </a:rPr>
              <a:t>General FAQs for Class Roster Collection</a:t>
            </a:r>
            <a:endParaRPr lang="en-US" sz="2000" dirty="0">
              <a:latin typeface="Tw Cen MT"/>
            </a:endParaRPr>
          </a:p>
          <a:p>
            <a:endParaRPr lang="en-US" dirty="0"/>
          </a:p>
        </p:txBody>
      </p:sp>
      <p:sp>
        <p:nvSpPr>
          <p:cNvPr id="4" name="Slide Number Placeholder 3">
            <a:extLst>
              <a:ext uri="{FF2B5EF4-FFF2-40B4-BE49-F238E27FC236}">
                <a16:creationId xmlns:a16="http://schemas.microsoft.com/office/drawing/2014/main" id="{15087616-E0B3-4070-B35F-DD16A95E046E}"/>
              </a:ext>
            </a:extLst>
          </p:cNvPr>
          <p:cNvSpPr>
            <a:spLocks noGrp="1"/>
          </p:cNvSpPr>
          <p:nvPr>
            <p:ph type="sldNum" sz="quarter" idx="12"/>
          </p:nvPr>
        </p:nvSpPr>
        <p:spPr/>
        <p:txBody>
          <a:bodyPr/>
          <a:lstStyle/>
          <a:p>
            <a:fld id="{25037DA4-2335-4A87-8586-64B2BAB08211}" type="slidenum">
              <a:rPr lang="en-US" smtClean="0"/>
              <a:pPr/>
              <a:t>40</a:t>
            </a:fld>
            <a:endParaRPr lang="en-US" dirty="0"/>
          </a:p>
        </p:txBody>
      </p:sp>
    </p:spTree>
    <p:extLst>
      <p:ext uri="{BB962C8B-B14F-4D97-AF65-F5344CB8AC3E}">
        <p14:creationId xmlns:p14="http://schemas.microsoft.com/office/powerpoint/2010/main" val="4015842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2690371"/>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41</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t>PEIMS</a:t>
            </a:r>
          </a:p>
        </p:txBody>
      </p:sp>
    </p:spTree>
    <p:extLst>
      <p:ext uri="{BB962C8B-B14F-4D97-AF65-F5344CB8AC3E}">
        <p14:creationId xmlns:p14="http://schemas.microsoft.com/office/powerpoint/2010/main" val="3727751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PEIMS: Current Known Issues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42</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57912" y="1142272"/>
            <a:ext cx="8523528" cy="5258527"/>
          </a:xfrm>
        </p:spPr>
        <p:txBody>
          <a:bodyPr vert="horz" lIns="91440" tIns="45720" rIns="91440" bIns="45720" rtlCol="0" anchor="t">
            <a:normAutofit fontScale="77500" lnSpcReduction="20000"/>
          </a:bodyPr>
          <a:lstStyle/>
          <a:p>
            <a:pPr marL="0" indent="0">
              <a:spcBef>
                <a:spcPts val="600"/>
              </a:spcBef>
              <a:buNone/>
            </a:pPr>
            <a:r>
              <a:rPr lang="en-US" sz="3400" b="1" dirty="0"/>
              <a:t>PEIMS Summer Reports:</a:t>
            </a:r>
          </a:p>
          <a:p>
            <a:pPr marL="625475" lvl="1" indent="0">
              <a:buNone/>
            </a:pPr>
            <a:endParaRPr lang="en-US" sz="2200" b="1" dirty="0">
              <a:cs typeface="Calibri" panose="020F0502020204030204" pitchFamily="34" charset="0"/>
            </a:endParaRPr>
          </a:p>
          <a:p>
            <a:pPr marL="625475" lvl="1" indent="0">
              <a:buNone/>
            </a:pPr>
            <a:r>
              <a:rPr lang="en-US" sz="2800" b="1" dirty="0">
                <a:cs typeface="Calibri" panose="020F0502020204030204" pitchFamily="34" charset="0"/>
              </a:rPr>
              <a:t>PDM3-120-010</a:t>
            </a:r>
          </a:p>
          <a:p>
            <a:pPr marL="1425575" lvl="2" indent="-342900"/>
            <a:r>
              <a:rPr lang="en-US" sz="2500" dirty="0">
                <a:cs typeface="Calibri" panose="020F0502020204030204" pitchFamily="34" charset="0"/>
              </a:rPr>
              <a:t>Campuses that do not have grades 6</a:t>
            </a:r>
            <a:r>
              <a:rPr lang="en-US" sz="2500" baseline="30000" dirty="0">
                <a:cs typeface="Calibri" panose="020F0502020204030204" pitchFamily="34" charset="0"/>
              </a:rPr>
              <a:t>th</a:t>
            </a:r>
            <a:r>
              <a:rPr lang="en-US" sz="2500" dirty="0">
                <a:cs typeface="Calibri" panose="020F0502020204030204" pitchFamily="34" charset="0"/>
              </a:rPr>
              <a:t>-12</a:t>
            </a:r>
            <a:r>
              <a:rPr lang="en-US" sz="2500" baseline="30000" dirty="0">
                <a:cs typeface="Calibri" panose="020F0502020204030204" pitchFamily="34" charset="0"/>
              </a:rPr>
              <a:t>th</a:t>
            </a:r>
            <a:r>
              <a:rPr lang="en-US" sz="2500" dirty="0">
                <a:cs typeface="Calibri" panose="020F0502020204030204" pitchFamily="34" charset="0"/>
              </a:rPr>
              <a:t> are not being suppressed.</a:t>
            </a:r>
          </a:p>
          <a:p>
            <a:pPr marL="625475" lvl="1" indent="0">
              <a:buNone/>
            </a:pPr>
            <a:endParaRPr lang="en-US" sz="2200" b="1" dirty="0">
              <a:cs typeface="Calibri" panose="020F0502020204030204" pitchFamily="34" charset="0"/>
            </a:endParaRPr>
          </a:p>
          <a:p>
            <a:pPr marL="625475" lvl="1" indent="0">
              <a:buNone/>
            </a:pPr>
            <a:r>
              <a:rPr lang="en-US" sz="2800" b="1" dirty="0">
                <a:cs typeface="Calibri" panose="020F0502020204030204" pitchFamily="34" charset="0"/>
              </a:rPr>
              <a:t>PDM3-134-003</a:t>
            </a:r>
          </a:p>
          <a:p>
            <a:pPr marL="1492250" lvl="2" indent="-409575"/>
            <a:r>
              <a:rPr lang="en-US" sz="2500" dirty="0">
                <a:cs typeface="Calibri" panose="020F0502020204030204" pitchFamily="34" charset="0"/>
              </a:rPr>
              <a:t>The report is displaying no data when the optional, Indicator Type, parameter is set on ‘Select”.</a:t>
            </a:r>
          </a:p>
          <a:p>
            <a:pPr marL="577850" indent="-409575"/>
            <a:endParaRPr lang="en-US" sz="2300" b="1" dirty="0">
              <a:cs typeface="Calibri" panose="020F0502020204030204" pitchFamily="34" charset="0"/>
            </a:endParaRPr>
          </a:p>
          <a:p>
            <a:pPr marL="625475" lvl="1" indent="0">
              <a:buNone/>
            </a:pPr>
            <a:r>
              <a:rPr lang="en-US" sz="2800" b="1" dirty="0">
                <a:cs typeface="Calibri" panose="020F0502020204030204" pitchFamily="34" charset="0"/>
              </a:rPr>
              <a:t>PDM3-600-002</a:t>
            </a:r>
          </a:p>
          <a:p>
            <a:pPr marL="1492250" lvl="2" indent="-409575"/>
            <a:r>
              <a:rPr lang="en-US" sz="2500" dirty="0">
                <a:cs typeface="Calibri" panose="020F0502020204030204" pitchFamily="34" charset="0"/>
              </a:rPr>
              <a:t>Missing the datetime stamp in the footer when in the Accepted Submission.</a:t>
            </a:r>
          </a:p>
          <a:p>
            <a:pPr marL="1492250" lvl="2" indent="-409575"/>
            <a:r>
              <a:rPr lang="en-US" sz="2500" dirty="0">
                <a:cs typeface="Calibri" panose="020F0502020204030204" pitchFamily="34" charset="0"/>
              </a:rPr>
              <a:t>Incorrectly breaking in the middle of a discrepancy</a:t>
            </a:r>
          </a:p>
          <a:p>
            <a:pPr marL="577850" indent="-409575"/>
            <a:endParaRPr lang="en-US" sz="2300" b="1" dirty="0">
              <a:cs typeface="Calibri" panose="020F0502020204030204" pitchFamily="34" charset="0"/>
            </a:endParaRPr>
          </a:p>
          <a:p>
            <a:pPr marL="625475" lvl="1" indent="0">
              <a:buNone/>
            </a:pPr>
            <a:r>
              <a:rPr lang="en-US" sz="2800" b="1" dirty="0">
                <a:cs typeface="Calibri" panose="020F0502020204030204" pitchFamily="34" charset="0"/>
              </a:rPr>
              <a:t>PDM3-120-006</a:t>
            </a:r>
          </a:p>
          <a:p>
            <a:pPr marL="1492250" lvl="2" indent="-409575"/>
            <a:r>
              <a:rPr lang="en-US" sz="2500" dirty="0">
                <a:cs typeface="Calibri" panose="020F0502020204030204" pitchFamily="34" charset="0"/>
              </a:rPr>
              <a:t>Report prints instructional setting by six-week period when it should print by year.</a:t>
            </a:r>
          </a:p>
          <a:p>
            <a:pPr marL="1035050" lvl="1" indent="-409575"/>
            <a:endParaRPr lang="en-US" sz="1900" dirty="0">
              <a:cs typeface="Calibri" panose="020F0502020204030204" pitchFamily="34" charset="0"/>
            </a:endParaRPr>
          </a:p>
          <a:p>
            <a:pPr marL="168275" indent="0">
              <a:buNone/>
            </a:pPr>
            <a:r>
              <a:rPr lang="en-US" sz="2500" dirty="0">
                <a:latin typeface="TW Cen MT"/>
              </a:rPr>
              <a:t>The above issues are tentatively scheduled to be resolved by June 1, 2020.</a:t>
            </a:r>
            <a:endParaRPr lang="en-US" sz="2500" dirty="0">
              <a:cs typeface="Calibri" panose="020F0502020204030204" pitchFamily="34" charset="0"/>
            </a:endParaRPr>
          </a:p>
          <a:p>
            <a:pPr marL="1035050" lvl="1" indent="-409575"/>
            <a:endParaRPr lang="en-US" sz="1900" b="1" dirty="0">
              <a:cs typeface="Calibri" panose="020F0502020204030204" pitchFamily="34" charset="0"/>
            </a:endParaRPr>
          </a:p>
          <a:p>
            <a:pPr marL="0" indent="0">
              <a:spcBef>
                <a:spcPts val="600"/>
              </a:spcBef>
              <a:buNone/>
            </a:pPr>
            <a:endParaRPr lang="en-US" dirty="0">
              <a:latin typeface="+mn-lt"/>
            </a:endParaRPr>
          </a:p>
          <a:p>
            <a:pPr marL="1035050" lvl="1" indent="-409575"/>
            <a:endParaRPr lang="en-US" sz="1900" dirty="0">
              <a:latin typeface="+mn-lt"/>
              <a:cs typeface="Calibri" panose="020F0502020204030204" pitchFamily="34" charset="0"/>
            </a:endParaRPr>
          </a:p>
          <a:p>
            <a:pPr marL="1035050" lvl="1" indent="-409575"/>
            <a:endParaRPr lang="en-US" sz="1900" b="1" dirty="0">
              <a:latin typeface="+mn-lt"/>
              <a:cs typeface="Calibri" panose="020F0502020204030204" pitchFamily="34" charset="0"/>
            </a:endParaRPr>
          </a:p>
          <a:p>
            <a:pPr marL="577850" indent="-409575"/>
            <a:endParaRPr lang="en-US" sz="2400" dirty="0">
              <a:latin typeface="+mn-lt"/>
              <a:cs typeface="Calibri" panose="020F0502020204030204" pitchFamily="34" charset="0"/>
            </a:endParaRPr>
          </a:p>
          <a:p>
            <a:pPr marL="0" indent="0">
              <a:buNone/>
            </a:pPr>
            <a:endParaRPr lang="en-US" dirty="0"/>
          </a:p>
        </p:txBody>
      </p:sp>
      <p:sp>
        <p:nvSpPr>
          <p:cNvPr id="6" name="Rectangle 4">
            <a:extLst>
              <a:ext uri="{FF2B5EF4-FFF2-40B4-BE49-F238E27FC236}">
                <a16:creationId xmlns:a16="http://schemas.microsoft.com/office/drawing/2014/main" id="{A1AFD7DE-98E2-4BF2-B318-58756342BD1D}"/>
              </a:ext>
            </a:extLst>
          </p:cNvPr>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04E54"/>
                </a:solidFill>
                <a:effectLst/>
                <a:latin typeface="SourceSansPro-Regular"/>
              </a:rPr>
              <a:t>B. Individual staff having a total base salary amount more than $120,000</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4466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5502-A73F-4036-8D8C-F6036F689E3A}"/>
              </a:ext>
            </a:extLst>
          </p:cNvPr>
          <p:cNvSpPr>
            <a:spLocks noGrp="1"/>
          </p:cNvSpPr>
          <p:nvPr>
            <p:ph type="title"/>
          </p:nvPr>
        </p:nvSpPr>
        <p:spPr/>
        <p:txBody>
          <a:bodyPr>
            <a:normAutofit/>
          </a:bodyPr>
          <a:lstStyle/>
          <a:p>
            <a:r>
              <a:rPr lang="en-US" dirty="0"/>
              <a:t>PEIMS: Current Known Issues CONTD.</a:t>
            </a:r>
            <a:endParaRPr lang="en-US" dirty="0">
              <a:latin typeface="Tw Cen MT Condensed"/>
            </a:endParaRPr>
          </a:p>
        </p:txBody>
      </p:sp>
      <p:sp>
        <p:nvSpPr>
          <p:cNvPr id="4" name="Slide Number Placeholder 3">
            <a:extLst>
              <a:ext uri="{FF2B5EF4-FFF2-40B4-BE49-F238E27FC236}">
                <a16:creationId xmlns:a16="http://schemas.microsoft.com/office/drawing/2014/main" id="{EE968E8D-4409-4A6C-968D-BAD52F614F07}"/>
              </a:ext>
            </a:extLst>
          </p:cNvPr>
          <p:cNvSpPr>
            <a:spLocks noGrp="1"/>
          </p:cNvSpPr>
          <p:nvPr>
            <p:ph type="sldNum" sz="quarter" idx="12"/>
          </p:nvPr>
        </p:nvSpPr>
        <p:spPr/>
        <p:txBody>
          <a:bodyPr/>
          <a:lstStyle/>
          <a:p>
            <a:fld id="{25037DA4-2335-4A87-8586-64B2BAB08211}" type="slidenum">
              <a:rPr lang="en-US" smtClean="0"/>
              <a:pPr/>
              <a:t>43</a:t>
            </a:fld>
            <a:endParaRPr lang="en-US" dirty="0"/>
          </a:p>
        </p:txBody>
      </p:sp>
      <p:sp>
        <p:nvSpPr>
          <p:cNvPr id="8" name="Content Placeholder 7">
            <a:extLst>
              <a:ext uri="{FF2B5EF4-FFF2-40B4-BE49-F238E27FC236}">
                <a16:creationId xmlns:a16="http://schemas.microsoft.com/office/drawing/2014/main" id="{B3EED26F-D522-4A2E-BE0A-CE56476CFC05}"/>
              </a:ext>
            </a:extLst>
          </p:cNvPr>
          <p:cNvSpPr>
            <a:spLocks noGrp="1"/>
          </p:cNvSpPr>
          <p:nvPr>
            <p:ph idx="1"/>
          </p:nvPr>
        </p:nvSpPr>
        <p:spPr/>
        <p:txBody>
          <a:bodyPr vert="horz" lIns="91440" tIns="45720" rIns="91440" bIns="45720" rtlCol="0" anchor="t">
            <a:normAutofit fontScale="92500" lnSpcReduction="10000"/>
          </a:bodyPr>
          <a:lstStyle/>
          <a:p>
            <a:pPr marL="0" indent="0">
              <a:spcBef>
                <a:spcPts val="600"/>
              </a:spcBef>
              <a:buNone/>
            </a:pPr>
            <a:r>
              <a:rPr lang="en-US" b="1" dirty="0"/>
              <a:t>PEIMS Summer Rules:</a:t>
            </a:r>
          </a:p>
          <a:p>
            <a:pPr lvl="1">
              <a:spcBef>
                <a:spcPts val="600"/>
              </a:spcBef>
            </a:pPr>
            <a:endParaRPr lang="en-US" b="1" dirty="0"/>
          </a:p>
          <a:p>
            <a:pPr marL="457200" lvl="1" indent="0">
              <a:spcBef>
                <a:spcPts val="600"/>
              </a:spcBef>
              <a:buNone/>
            </a:pPr>
            <a:r>
              <a:rPr lang="en-US" b="1" dirty="0"/>
              <a:t>40110-0176 (special warning)</a:t>
            </a:r>
          </a:p>
          <a:p>
            <a:pPr lvl="2">
              <a:spcBef>
                <a:spcPts val="600"/>
              </a:spcBef>
            </a:pPr>
            <a:r>
              <a:rPr lang="en-US" dirty="0"/>
              <a:t>When there are no student basic information records, but the </a:t>
            </a:r>
            <a:r>
              <a:rPr lang="en-US"/>
              <a:t>identifying information does </a:t>
            </a:r>
            <a:r>
              <a:rPr lang="en-US" dirty="0"/>
              <a:t>not show the students Unique ID.</a:t>
            </a:r>
          </a:p>
          <a:p>
            <a:pPr lvl="2">
              <a:spcBef>
                <a:spcPts val="600"/>
              </a:spcBef>
            </a:pPr>
            <a:endParaRPr lang="en-US" dirty="0"/>
          </a:p>
          <a:p>
            <a:pPr marL="457200" lvl="1" indent="0">
              <a:spcBef>
                <a:spcPts val="600"/>
              </a:spcBef>
              <a:buNone/>
            </a:pPr>
            <a:r>
              <a:rPr lang="en-US" b="1" dirty="0"/>
              <a:t>40110-0077 (fatal)</a:t>
            </a:r>
          </a:p>
          <a:p>
            <a:pPr lvl="2">
              <a:spcBef>
                <a:spcPts val="600"/>
              </a:spcBef>
            </a:pPr>
            <a:r>
              <a:rPr lang="en-US" dirty="0"/>
              <a:t>Rule does not fire when Student Enrollment (programs) has not been promoted.</a:t>
            </a:r>
          </a:p>
          <a:p>
            <a:pPr lvl="2">
              <a:spcBef>
                <a:spcPts val="600"/>
              </a:spcBef>
            </a:pPr>
            <a:endParaRPr lang="en-US" dirty="0"/>
          </a:p>
          <a:p>
            <a:pPr marL="457200" lvl="1" indent="0">
              <a:spcBef>
                <a:spcPts val="600"/>
              </a:spcBef>
              <a:buNone/>
            </a:pPr>
            <a:r>
              <a:rPr lang="en-US" b="1" dirty="0"/>
              <a:t>42510-0015 (special warning)</a:t>
            </a:r>
          </a:p>
          <a:p>
            <a:pPr lvl="2">
              <a:spcBef>
                <a:spcPts val="600"/>
              </a:spcBef>
            </a:pPr>
            <a:r>
              <a:rPr lang="en-US" dirty="0"/>
              <a:t>Rule is firing for all students that fail the validation and it should only fire once per district.</a:t>
            </a:r>
          </a:p>
          <a:p>
            <a:pPr marL="457200" lvl="1" indent="0">
              <a:buNone/>
            </a:pPr>
            <a:endParaRPr lang="en-US" dirty="0">
              <a:latin typeface="Tw Cen MT"/>
            </a:endParaRPr>
          </a:p>
          <a:p>
            <a:pPr marL="0" indent="0">
              <a:buNone/>
            </a:pPr>
            <a:r>
              <a:rPr lang="en-US" sz="2000" dirty="0">
                <a:latin typeface="TW Cen MT"/>
              </a:rPr>
              <a:t>The above issues are tentatively scheduled to be resolved by June 1, 2020.</a:t>
            </a:r>
            <a:endParaRPr lang="en-US" sz="2000" dirty="0"/>
          </a:p>
          <a:p>
            <a:pPr marL="457200" lvl="1" indent="0">
              <a:buNone/>
            </a:pPr>
            <a:endParaRPr lang="en-US" dirty="0">
              <a:latin typeface="Tw Cen MT"/>
            </a:endParaRPr>
          </a:p>
          <a:p>
            <a:pPr lvl="1"/>
            <a:endParaRPr lang="en-US" dirty="0">
              <a:latin typeface="Tw Cen MT"/>
            </a:endParaRPr>
          </a:p>
          <a:p>
            <a:pPr lvl="1"/>
            <a:endParaRPr lang="en-US" dirty="0"/>
          </a:p>
          <a:p>
            <a:endParaRPr lang="en-US" b="1" dirty="0"/>
          </a:p>
          <a:p>
            <a:endParaRPr lang="en-US" dirty="0"/>
          </a:p>
        </p:txBody>
      </p:sp>
    </p:spTree>
    <p:extLst>
      <p:ext uri="{BB962C8B-B14F-4D97-AF65-F5344CB8AC3E}">
        <p14:creationId xmlns:p14="http://schemas.microsoft.com/office/powerpoint/2010/main" val="1504603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5502-A73F-4036-8D8C-F6036F689E3A}"/>
              </a:ext>
            </a:extLst>
          </p:cNvPr>
          <p:cNvSpPr>
            <a:spLocks noGrp="1"/>
          </p:cNvSpPr>
          <p:nvPr>
            <p:ph type="title"/>
          </p:nvPr>
        </p:nvSpPr>
        <p:spPr>
          <a:xfrm>
            <a:off x="628653" y="44380"/>
            <a:ext cx="7318757" cy="793820"/>
          </a:xfrm>
        </p:spPr>
        <p:txBody>
          <a:bodyPr>
            <a:normAutofit/>
          </a:bodyPr>
          <a:lstStyle/>
          <a:p>
            <a:r>
              <a:rPr lang="en-US" dirty="0">
                <a:latin typeface="Tw Cen MT Condensed"/>
              </a:rPr>
              <a:t>PEIMS: teds updates</a:t>
            </a:r>
          </a:p>
        </p:txBody>
      </p:sp>
      <p:sp>
        <p:nvSpPr>
          <p:cNvPr id="4" name="Slide Number Placeholder 3">
            <a:extLst>
              <a:ext uri="{FF2B5EF4-FFF2-40B4-BE49-F238E27FC236}">
                <a16:creationId xmlns:a16="http://schemas.microsoft.com/office/drawing/2014/main" id="{EE968E8D-4409-4A6C-968D-BAD52F614F07}"/>
              </a:ext>
            </a:extLst>
          </p:cNvPr>
          <p:cNvSpPr>
            <a:spLocks noGrp="1"/>
          </p:cNvSpPr>
          <p:nvPr>
            <p:ph type="sldNum" sz="quarter" idx="12"/>
          </p:nvPr>
        </p:nvSpPr>
        <p:spPr/>
        <p:txBody>
          <a:bodyPr/>
          <a:lstStyle/>
          <a:p>
            <a:fld id="{25037DA4-2335-4A87-8586-64B2BAB08211}" type="slidenum">
              <a:rPr lang="en-US" smtClean="0"/>
              <a:pPr/>
              <a:t>44</a:t>
            </a:fld>
            <a:endParaRPr lang="en-US" dirty="0"/>
          </a:p>
        </p:txBody>
      </p:sp>
      <p:sp>
        <p:nvSpPr>
          <p:cNvPr id="8" name="Content Placeholder 7">
            <a:extLst>
              <a:ext uri="{FF2B5EF4-FFF2-40B4-BE49-F238E27FC236}">
                <a16:creationId xmlns:a16="http://schemas.microsoft.com/office/drawing/2014/main" id="{B3EED26F-D522-4A2E-BE0A-CE56476CFC05}"/>
              </a:ext>
            </a:extLst>
          </p:cNvPr>
          <p:cNvSpPr>
            <a:spLocks noGrp="1"/>
          </p:cNvSpPr>
          <p:nvPr>
            <p:ph idx="1"/>
          </p:nvPr>
        </p:nvSpPr>
        <p:spPr>
          <a:xfrm>
            <a:off x="628653" y="958402"/>
            <a:ext cx="7558747" cy="5289997"/>
          </a:xfrm>
        </p:spPr>
        <p:txBody>
          <a:bodyPr vert="horz" lIns="91440" tIns="45720" rIns="91440" bIns="45720" rtlCol="0" anchor="t">
            <a:normAutofit/>
          </a:bodyPr>
          <a:lstStyle/>
          <a:p>
            <a:pPr marL="0" indent="0">
              <a:buNone/>
            </a:pPr>
            <a:r>
              <a:rPr lang="en-US" sz="2400" b="1" dirty="0"/>
              <a:t>The following auto-calculation will be conducted in PEIMS Summer submission using that school year's course completion data.</a:t>
            </a:r>
          </a:p>
          <a:p>
            <a:pPr lvl="1"/>
            <a:r>
              <a:rPr lang="en-US" sz="2000" dirty="0"/>
              <a:t>Career and Technology Indicator Auto-Calculation</a:t>
            </a:r>
          </a:p>
          <a:p>
            <a:pPr lvl="1"/>
            <a:endParaRPr lang="en-US" sz="2000" dirty="0"/>
          </a:p>
          <a:p>
            <a:pPr marL="0" indent="0">
              <a:buNone/>
            </a:pPr>
            <a:r>
              <a:rPr lang="en-US" sz="2400" b="1" dirty="0"/>
              <a:t>The following new data will be collected in the PEIMS summer submission.</a:t>
            </a:r>
          </a:p>
          <a:p>
            <a:pPr lvl="1"/>
            <a:r>
              <a:rPr lang="en-US" sz="2000" dirty="0"/>
              <a:t>Truancy</a:t>
            </a:r>
          </a:p>
          <a:p>
            <a:pPr lvl="1"/>
            <a:endParaRPr lang="en-US" sz="2000" dirty="0"/>
          </a:p>
          <a:p>
            <a:pPr marL="0" indent="0">
              <a:buNone/>
            </a:pPr>
            <a:r>
              <a:rPr lang="en-US" sz="2400" b="1" dirty="0"/>
              <a:t>The following new data will be collected in the PEIMS Extended Year submission</a:t>
            </a:r>
          </a:p>
          <a:p>
            <a:pPr lvl="1"/>
            <a:r>
              <a:rPr lang="en-US" sz="2000" dirty="0"/>
              <a:t>Additional Days School Year Program</a:t>
            </a:r>
          </a:p>
          <a:p>
            <a:endParaRPr lang="en-US" sz="3400" b="1" dirty="0"/>
          </a:p>
          <a:p>
            <a:pPr marL="0" indent="0">
              <a:buNone/>
            </a:pPr>
            <a:endParaRPr lang="en-US" dirty="0"/>
          </a:p>
          <a:p>
            <a:endParaRPr lang="en-US" dirty="0"/>
          </a:p>
        </p:txBody>
      </p:sp>
    </p:spTree>
    <p:extLst>
      <p:ext uri="{BB962C8B-B14F-4D97-AF65-F5344CB8AC3E}">
        <p14:creationId xmlns:p14="http://schemas.microsoft.com/office/powerpoint/2010/main" val="2771002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628650" y="3685757"/>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45</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latin typeface="Tw Cen MT Condensed"/>
              </a:rPr>
              <a:t>Application updates</a:t>
            </a:r>
            <a:endParaRPr lang="en-US" sz="5400" dirty="0"/>
          </a:p>
        </p:txBody>
      </p:sp>
    </p:spTree>
    <p:extLst>
      <p:ext uri="{BB962C8B-B14F-4D97-AF65-F5344CB8AC3E}">
        <p14:creationId xmlns:p14="http://schemas.microsoft.com/office/powerpoint/2010/main" val="1100279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Release schedule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a:bodyPr>
          <a:lstStyle/>
          <a:p>
            <a:pPr marL="0" indent="0">
              <a:spcBef>
                <a:spcPts val="600"/>
              </a:spcBef>
              <a:buNone/>
            </a:pPr>
            <a:r>
              <a:rPr lang="en-US" b="1" dirty="0">
                <a:latin typeface="+mn-lt"/>
              </a:rPr>
              <a:t>ODS</a:t>
            </a:r>
          </a:p>
          <a:p>
            <a:pPr marL="290195" lvl="1" indent="0">
              <a:spcBef>
                <a:spcPts val="600"/>
              </a:spcBef>
              <a:buNone/>
              <a:tabLst>
                <a:tab pos="4000500" algn="l"/>
              </a:tabLst>
            </a:pPr>
            <a:r>
              <a:rPr lang="en-US" b="1" dirty="0">
                <a:latin typeface="+mn-lt"/>
              </a:rPr>
              <a:t>August 3, 2020</a:t>
            </a:r>
            <a:r>
              <a:rPr lang="en-US" dirty="0">
                <a:latin typeface="+mn-lt"/>
              </a:rPr>
              <a:t>	</a:t>
            </a:r>
          </a:p>
          <a:p>
            <a:pPr marL="1108075" lvl="2" indent="-360045">
              <a:spcBef>
                <a:spcPts val="600"/>
              </a:spcBef>
              <a:tabLst>
                <a:tab pos="4000500" algn="l"/>
              </a:tabLst>
            </a:pPr>
            <a:r>
              <a:rPr lang="en-US" sz="2400" dirty="0">
                <a:latin typeface="+mn-lt"/>
              </a:rPr>
              <a:t>2020-2021 TEDS Final</a:t>
            </a:r>
          </a:p>
          <a:p>
            <a:pPr marL="290195" lvl="1" indent="0">
              <a:spcBef>
                <a:spcPts val="600"/>
              </a:spcBef>
              <a:buNone/>
              <a:tabLst>
                <a:tab pos="3657600" algn="l"/>
                <a:tab pos="4000500" algn="l"/>
              </a:tabLst>
            </a:pPr>
            <a:endParaRPr lang="en-US" b="1" dirty="0">
              <a:latin typeface="+mn-lt"/>
            </a:endParaRPr>
          </a:p>
          <a:p>
            <a:pPr marL="290195" lvl="1" indent="0">
              <a:spcBef>
                <a:spcPts val="600"/>
              </a:spcBef>
              <a:buNone/>
              <a:tabLst>
                <a:tab pos="3657600" algn="l"/>
                <a:tab pos="4000500" algn="l"/>
              </a:tabLst>
            </a:pPr>
            <a:r>
              <a:rPr lang="en-US" b="1" dirty="0">
                <a:latin typeface="+mn-lt"/>
              </a:rPr>
              <a:t>October 2020 (TBD)	</a:t>
            </a:r>
            <a:r>
              <a:rPr lang="en-US" dirty="0">
                <a:latin typeface="+mn-lt"/>
              </a:rPr>
              <a:t>	</a:t>
            </a:r>
          </a:p>
          <a:p>
            <a:pPr marL="1108075" lvl="2" indent="-360045">
              <a:spcBef>
                <a:spcPts val="600"/>
              </a:spcBef>
              <a:tabLst>
                <a:tab pos="3657600" algn="l"/>
                <a:tab pos="4000500" algn="l"/>
              </a:tabLst>
            </a:pPr>
            <a:r>
              <a:rPr lang="en-US" sz="2400" dirty="0">
                <a:latin typeface="TW Cen MT"/>
              </a:rPr>
              <a:t>2020-2021</a:t>
            </a:r>
            <a:r>
              <a:rPr lang="en-US" sz="2400" dirty="0">
                <a:latin typeface="+mn-lt"/>
              </a:rPr>
              <a:t> TEDS Addendum</a:t>
            </a:r>
          </a:p>
        </p:txBody>
      </p:sp>
    </p:spTree>
    <p:extLst>
      <p:ext uri="{BB962C8B-B14F-4D97-AF65-F5344CB8AC3E}">
        <p14:creationId xmlns:p14="http://schemas.microsoft.com/office/powerpoint/2010/main" val="1574786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Release schedule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fontScale="92500" lnSpcReduction="10000"/>
          </a:bodyPr>
          <a:lstStyle/>
          <a:p>
            <a:pPr marL="0" indent="0">
              <a:spcBef>
                <a:spcPts val="600"/>
              </a:spcBef>
              <a:buNone/>
            </a:pPr>
            <a:r>
              <a:rPr lang="en-US" b="1" dirty="0">
                <a:latin typeface="+mn-lt"/>
              </a:rPr>
              <a:t>PEIMS Application</a:t>
            </a:r>
          </a:p>
          <a:p>
            <a:pPr marL="290195" lvl="1" indent="0">
              <a:spcBef>
                <a:spcPts val="600"/>
              </a:spcBef>
              <a:buNone/>
            </a:pPr>
            <a:r>
              <a:rPr lang="en-US" b="1" dirty="0">
                <a:latin typeface="+mn-lt"/>
              </a:rPr>
              <a:t>September 14, 2020	</a:t>
            </a:r>
            <a:r>
              <a:rPr lang="en-US" dirty="0">
                <a:latin typeface="+mn-lt"/>
              </a:rPr>
              <a:t>	</a:t>
            </a:r>
          </a:p>
          <a:p>
            <a:pPr marL="1108075" lvl="2" indent="-360045">
              <a:spcBef>
                <a:spcPts val="600"/>
              </a:spcBef>
            </a:pPr>
            <a:r>
              <a:rPr lang="en-US" sz="2400" dirty="0">
                <a:latin typeface="+mn-lt"/>
              </a:rPr>
              <a:t>2020-2021 TEDS Final PEIMS Fall updates</a:t>
            </a:r>
          </a:p>
          <a:p>
            <a:pPr marL="288925" lvl="1" indent="0">
              <a:spcBef>
                <a:spcPts val="600"/>
              </a:spcBef>
              <a:buNone/>
            </a:pPr>
            <a:endParaRPr lang="en-US" b="1" dirty="0">
              <a:latin typeface="+mn-lt"/>
            </a:endParaRPr>
          </a:p>
          <a:p>
            <a:pPr marL="288925" lvl="1" indent="0">
              <a:spcBef>
                <a:spcPts val="600"/>
              </a:spcBef>
              <a:buNone/>
            </a:pPr>
            <a:r>
              <a:rPr lang="en-US" b="1" dirty="0">
                <a:latin typeface="+mn-lt"/>
              </a:rPr>
              <a:t>October 2020 (TBD)</a:t>
            </a:r>
            <a:endParaRPr lang="en-US" dirty="0"/>
          </a:p>
          <a:p>
            <a:pPr marL="1090295" lvl="2" indent="-342900">
              <a:spcBef>
                <a:spcPts val="600"/>
              </a:spcBef>
            </a:pPr>
            <a:r>
              <a:rPr lang="en-US" sz="2400" dirty="0"/>
              <a:t>2020-2021</a:t>
            </a:r>
            <a:r>
              <a:rPr lang="en-US" sz="2400" dirty="0">
                <a:latin typeface="+mn-lt"/>
              </a:rPr>
              <a:t> TEDS Addendum PEIMS Fall updates</a:t>
            </a:r>
          </a:p>
          <a:p>
            <a:pPr marL="288925" lvl="1" indent="0">
              <a:spcBef>
                <a:spcPts val="600"/>
              </a:spcBef>
              <a:buNone/>
            </a:pPr>
            <a:endParaRPr lang="en-US" b="1" dirty="0">
              <a:latin typeface="+mn-lt"/>
            </a:endParaRPr>
          </a:p>
          <a:p>
            <a:pPr marL="288925" lvl="1" indent="0">
              <a:spcBef>
                <a:spcPts val="600"/>
              </a:spcBef>
              <a:buNone/>
            </a:pPr>
            <a:r>
              <a:rPr lang="en-US" b="1" dirty="0">
                <a:latin typeface="+mn-lt"/>
              </a:rPr>
              <a:t>November 9, 2020</a:t>
            </a:r>
            <a:endParaRPr lang="en-US" dirty="0"/>
          </a:p>
          <a:p>
            <a:pPr marL="1108075" lvl="2" indent="-360045">
              <a:spcBef>
                <a:spcPts val="600"/>
              </a:spcBef>
            </a:pPr>
            <a:r>
              <a:rPr lang="en-US" sz="2400" dirty="0"/>
              <a:t>2020-2021</a:t>
            </a:r>
            <a:r>
              <a:rPr lang="en-US" sz="2400" dirty="0">
                <a:latin typeface="+mn-lt"/>
              </a:rPr>
              <a:t> TEDS Final/Addendum PEIMS Midyear updates</a:t>
            </a:r>
          </a:p>
          <a:p>
            <a:pPr marL="288925" lvl="1" indent="0">
              <a:spcBef>
                <a:spcPts val="600"/>
              </a:spcBef>
              <a:buNone/>
            </a:pPr>
            <a:endParaRPr lang="en-US" b="1" dirty="0">
              <a:latin typeface="+mn-lt"/>
            </a:endParaRPr>
          </a:p>
          <a:p>
            <a:pPr marL="288925" lvl="1" indent="0">
              <a:spcBef>
                <a:spcPts val="600"/>
              </a:spcBef>
              <a:buNone/>
            </a:pPr>
            <a:r>
              <a:rPr lang="en-US" b="1" dirty="0">
                <a:latin typeface="+mn-lt"/>
              </a:rPr>
              <a:t>March 2021 (TBD)</a:t>
            </a:r>
            <a:endParaRPr lang="en-US" dirty="0"/>
          </a:p>
          <a:p>
            <a:pPr marL="1108075" lvl="2" indent="-361950">
              <a:spcBef>
                <a:spcPts val="600"/>
              </a:spcBef>
            </a:pPr>
            <a:r>
              <a:rPr lang="en-US" sz="2400" dirty="0"/>
              <a:t>2020-2021</a:t>
            </a:r>
            <a:r>
              <a:rPr lang="en-US" sz="2400" dirty="0">
                <a:latin typeface="+mn-lt"/>
              </a:rPr>
              <a:t> TEDS Final/Addendum PEIMS Summer &amp; Extended year updates</a:t>
            </a:r>
          </a:p>
        </p:txBody>
      </p:sp>
    </p:spTree>
    <p:extLst>
      <p:ext uri="{BB962C8B-B14F-4D97-AF65-F5344CB8AC3E}">
        <p14:creationId xmlns:p14="http://schemas.microsoft.com/office/powerpoint/2010/main" val="1643121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Release schedule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48</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016589"/>
            <a:ext cx="7886700" cy="5356827"/>
          </a:xfrm>
        </p:spPr>
        <p:txBody>
          <a:bodyPr vert="horz" lIns="91440" tIns="45720" rIns="91440" bIns="45720" rtlCol="0" anchor="t">
            <a:normAutofit fontScale="92500" lnSpcReduction="20000"/>
          </a:bodyPr>
          <a:lstStyle/>
          <a:p>
            <a:pPr marL="0" indent="0">
              <a:buNone/>
            </a:pPr>
            <a:r>
              <a:rPr lang="en-US" b="1" dirty="0">
                <a:latin typeface="+mn-lt"/>
              </a:rPr>
              <a:t>ECDS</a:t>
            </a:r>
          </a:p>
          <a:p>
            <a:pPr marL="290195" lvl="1" indent="0">
              <a:buNone/>
            </a:pPr>
            <a:r>
              <a:rPr lang="en-US" b="1" dirty="0">
                <a:latin typeface="+mn-lt"/>
              </a:rPr>
              <a:t>November 9, 2020</a:t>
            </a:r>
          </a:p>
          <a:p>
            <a:pPr marL="937260" lvl="2" indent="-342900"/>
            <a:r>
              <a:rPr lang="en-US" dirty="0"/>
              <a:t>2020-2021</a:t>
            </a:r>
            <a:r>
              <a:rPr lang="en-US" dirty="0">
                <a:latin typeface="+mn-lt"/>
              </a:rPr>
              <a:t> TEDS All Versions</a:t>
            </a:r>
          </a:p>
          <a:p>
            <a:pPr marL="0" indent="0">
              <a:buNone/>
            </a:pPr>
            <a:endParaRPr lang="en-US" b="1" dirty="0">
              <a:latin typeface="+mn-lt"/>
            </a:endParaRPr>
          </a:p>
          <a:p>
            <a:pPr marL="0" indent="0">
              <a:buNone/>
            </a:pPr>
            <a:r>
              <a:rPr lang="en-US" b="1" dirty="0">
                <a:latin typeface="+mn-lt"/>
              </a:rPr>
              <a:t>Residential Facility Tracker</a:t>
            </a:r>
            <a:endParaRPr lang="en-US" dirty="0">
              <a:latin typeface="+mn-lt"/>
            </a:endParaRPr>
          </a:p>
          <a:p>
            <a:pPr marL="290195" lvl="1" indent="0">
              <a:buNone/>
            </a:pPr>
            <a:r>
              <a:rPr lang="en-US" b="1" dirty="0">
                <a:latin typeface="+mn-lt"/>
              </a:rPr>
              <a:t>September 14, 2020</a:t>
            </a:r>
          </a:p>
          <a:p>
            <a:pPr marL="908050" lvl="2" indent="-342900"/>
            <a:r>
              <a:rPr lang="en-US" dirty="0">
                <a:latin typeface="Tw Cen MT"/>
              </a:rPr>
              <a:t>2020-2021</a:t>
            </a:r>
            <a:r>
              <a:rPr lang="en-US" dirty="0">
                <a:latin typeface="+mn-lt"/>
              </a:rPr>
              <a:t> TEDS All Versions</a:t>
            </a:r>
          </a:p>
          <a:p>
            <a:pPr marL="0" indent="0">
              <a:buNone/>
            </a:pPr>
            <a:endParaRPr lang="en-US" b="1" dirty="0">
              <a:latin typeface="+mn-lt"/>
            </a:endParaRPr>
          </a:p>
          <a:p>
            <a:pPr marL="0" indent="0">
              <a:buNone/>
            </a:pPr>
            <a:r>
              <a:rPr lang="en-US" b="1" dirty="0">
                <a:latin typeface="+mn-lt"/>
              </a:rPr>
              <a:t>SPPI - 14</a:t>
            </a:r>
            <a:endParaRPr lang="en-US" dirty="0"/>
          </a:p>
          <a:p>
            <a:pPr marL="290195" lvl="1" indent="0">
              <a:buNone/>
            </a:pPr>
            <a:r>
              <a:rPr lang="en-US" b="1" dirty="0"/>
              <a:t>September 14, 2020</a:t>
            </a:r>
          </a:p>
          <a:p>
            <a:pPr marL="908050" lvl="2" indent="-342900">
              <a:buFont typeface="Arial"/>
            </a:pPr>
            <a:r>
              <a:rPr lang="en-US" dirty="0"/>
              <a:t>2020-2021</a:t>
            </a:r>
            <a:r>
              <a:rPr lang="en-US" dirty="0">
                <a:latin typeface="+mn-lt"/>
              </a:rPr>
              <a:t> TEDS All Versions</a:t>
            </a:r>
          </a:p>
          <a:p>
            <a:pPr marL="0" indent="0">
              <a:buNone/>
            </a:pPr>
            <a:endParaRPr lang="en-US" b="1" dirty="0">
              <a:latin typeface="+mn-lt"/>
            </a:endParaRPr>
          </a:p>
          <a:p>
            <a:pPr marL="0" indent="0">
              <a:buNone/>
            </a:pPr>
            <a:r>
              <a:rPr lang="en-US" b="1" dirty="0">
                <a:latin typeface="+mn-lt"/>
              </a:rPr>
              <a:t>Classroom Roster</a:t>
            </a:r>
            <a:endParaRPr lang="en-US" dirty="0"/>
          </a:p>
          <a:p>
            <a:pPr marL="290195" lvl="1" indent="0">
              <a:buNone/>
            </a:pPr>
            <a:r>
              <a:rPr lang="en-US" b="1" dirty="0"/>
              <a:t>September 14, 2020</a:t>
            </a:r>
          </a:p>
          <a:p>
            <a:pPr marL="908050" lvl="2" indent="-342900"/>
            <a:r>
              <a:rPr lang="en-US" dirty="0"/>
              <a:t>2020-2021</a:t>
            </a:r>
            <a:r>
              <a:rPr lang="en-US" dirty="0">
                <a:latin typeface="+mn-lt"/>
              </a:rPr>
              <a:t> TEDS All Versions</a:t>
            </a:r>
          </a:p>
          <a:p>
            <a:pPr marL="0" indent="0">
              <a:buNone/>
            </a:pPr>
            <a:endParaRPr lang="en-US" dirty="0"/>
          </a:p>
        </p:txBody>
      </p:sp>
    </p:spTree>
    <p:extLst>
      <p:ext uri="{BB962C8B-B14F-4D97-AF65-F5344CB8AC3E}">
        <p14:creationId xmlns:p14="http://schemas.microsoft.com/office/powerpoint/2010/main" val="949381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600075" y="4047658"/>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49</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latin typeface="Tw Cen MT Condensed"/>
              </a:rPr>
              <a:t>COLLECTION DUE DATES</a:t>
            </a:r>
            <a:endParaRPr lang="en-US" sz="5400" dirty="0"/>
          </a:p>
        </p:txBody>
      </p:sp>
    </p:spTree>
    <p:extLst>
      <p:ext uri="{BB962C8B-B14F-4D97-AF65-F5344CB8AC3E}">
        <p14:creationId xmlns:p14="http://schemas.microsoft.com/office/powerpoint/2010/main" val="226951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Unique id: Current Known Issues contd.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pPr marL="457200" lvl="3" indent="0">
              <a:spcBef>
                <a:spcPts val="700"/>
              </a:spcBef>
              <a:buSzPct val="60000"/>
              <a:buNone/>
            </a:pPr>
            <a:r>
              <a:rPr lang="en-US" sz="2200" b="1" dirty="0"/>
              <a:t>Incorrect campus information </a:t>
            </a:r>
            <a:r>
              <a:rPr lang="en-US" sz="2200" dirty="0"/>
              <a:t>appears on the following enrollment tracking reports.  </a:t>
            </a:r>
          </a:p>
          <a:p>
            <a:pPr marL="457200" lvl="3" indent="0">
              <a:spcBef>
                <a:spcPts val="700"/>
              </a:spcBef>
              <a:buSzPct val="60000"/>
              <a:buNone/>
            </a:pPr>
            <a:endParaRPr lang="en-US" sz="2200" dirty="0"/>
          </a:p>
          <a:p>
            <a:pPr marL="1234440" lvl="4" indent="-320040">
              <a:spcBef>
                <a:spcPts val="700"/>
              </a:spcBef>
              <a:buSzPct val="60000"/>
              <a:buFont typeface="Wingdings"/>
              <a:buChar char=""/>
            </a:pPr>
            <a:r>
              <a:rPr lang="en-US" b="1" dirty="0"/>
              <a:t>UID0-000-001</a:t>
            </a:r>
            <a:r>
              <a:rPr lang="en-US" dirty="0"/>
              <a:t> - Presumed Duplicate Student Report for Enrollment</a:t>
            </a:r>
          </a:p>
          <a:p>
            <a:pPr marL="1234440" lvl="4" indent="-320040">
              <a:spcBef>
                <a:spcPts val="700"/>
              </a:spcBef>
              <a:buSzPct val="60000"/>
              <a:buFont typeface="Wingdings"/>
              <a:buChar char=""/>
            </a:pPr>
            <a:r>
              <a:rPr lang="en-US" b="1" dirty="0"/>
              <a:t>UID0-000-002</a:t>
            </a:r>
            <a:r>
              <a:rPr lang="en-US" dirty="0"/>
              <a:t> - Students Showing Withdrawn</a:t>
            </a:r>
          </a:p>
          <a:p>
            <a:pPr marL="1234440" lvl="4" indent="-320040">
              <a:spcBef>
                <a:spcPts val="700"/>
              </a:spcBef>
              <a:buSzPct val="60000"/>
              <a:buFont typeface="Wingdings"/>
              <a:buChar char=""/>
            </a:pPr>
            <a:r>
              <a:rPr lang="en-US" b="1" dirty="0"/>
              <a:t>UID0-000-003 </a:t>
            </a:r>
            <a:r>
              <a:rPr lang="en-US" dirty="0"/>
              <a:t>- Students Not Showing Withdrawn</a:t>
            </a:r>
          </a:p>
          <a:p>
            <a:pPr marL="1234440" lvl="4" indent="-320040">
              <a:spcBef>
                <a:spcPts val="700"/>
              </a:spcBef>
              <a:buSzPct val="60000"/>
              <a:buFont typeface="Wingdings"/>
              <a:buChar char=""/>
            </a:pPr>
            <a:r>
              <a:rPr lang="en-US" b="1" dirty="0"/>
              <a:t>UID0-000-004</a:t>
            </a:r>
            <a:r>
              <a:rPr lang="en-US" dirty="0"/>
              <a:t> - Enrollment Status of Prior School Year Students</a:t>
            </a:r>
          </a:p>
          <a:p>
            <a:pPr marL="1234440" lvl="4" indent="-320040">
              <a:spcBef>
                <a:spcPts val="700"/>
              </a:spcBef>
              <a:buSzPct val="60000"/>
              <a:buFont typeface="Wingdings"/>
              <a:buChar char=""/>
            </a:pPr>
            <a:r>
              <a:rPr lang="en-US" b="1" dirty="0"/>
              <a:t>UID0-000-005 </a:t>
            </a:r>
            <a:r>
              <a:rPr lang="en-US" dirty="0"/>
              <a:t>- Student Enrollment Roster Report</a:t>
            </a:r>
          </a:p>
          <a:p>
            <a:pPr marL="777240" lvl="3" indent="-320040">
              <a:spcBef>
                <a:spcPts val="700"/>
              </a:spcBef>
              <a:buSzPct val="60000"/>
              <a:buFont typeface="Wingdings"/>
              <a:buChar char=""/>
            </a:pPr>
            <a:endParaRPr lang="en-US" sz="2200" dirty="0"/>
          </a:p>
          <a:p>
            <a:pPr marL="457200" lvl="3" indent="0">
              <a:spcBef>
                <a:spcPts val="700"/>
              </a:spcBef>
              <a:buSzPct val="60000"/>
              <a:buNone/>
            </a:pPr>
            <a:r>
              <a:rPr lang="en-US" sz="2200" dirty="0"/>
              <a:t>These reports will be corrected in a future software release, tentatively scheduled for </a:t>
            </a:r>
            <a:r>
              <a:rPr lang="en-US" sz="2200" b="1" dirty="0"/>
              <a:t>August</a:t>
            </a:r>
            <a:r>
              <a:rPr lang="en-US" sz="2200" dirty="0"/>
              <a:t> </a:t>
            </a:r>
            <a:r>
              <a:rPr lang="en-US" sz="2200" b="1" dirty="0"/>
              <a:t>2020</a:t>
            </a:r>
            <a:r>
              <a:rPr lang="en-US" sz="2200" dirty="0"/>
              <a:t>.</a:t>
            </a:r>
          </a:p>
          <a:p>
            <a:pPr marL="0" indent="0">
              <a:buNone/>
            </a:pPr>
            <a:endParaRPr lang="en-US" dirty="0"/>
          </a:p>
        </p:txBody>
      </p:sp>
    </p:spTree>
    <p:extLst>
      <p:ext uri="{BB962C8B-B14F-4D97-AF65-F5344CB8AC3E}">
        <p14:creationId xmlns:p14="http://schemas.microsoft.com/office/powerpoint/2010/main" val="1061544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TSDS collection due dates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314325" y="1219997"/>
            <a:ext cx="8515350" cy="4754563"/>
          </a:xfrm>
        </p:spPr>
        <p:txBody>
          <a:bodyPr vert="horz" lIns="91440" tIns="45720" rIns="91440" bIns="45720" rtlCol="0" anchor="t">
            <a:normAutofit/>
          </a:bodyPr>
          <a:lstStyle/>
          <a:p>
            <a:pPr marL="320040" lvl="1" indent="0">
              <a:spcAft>
                <a:spcPts val="600"/>
              </a:spcAft>
              <a:buNone/>
            </a:pPr>
            <a:r>
              <a:rPr lang="en-US" dirty="0">
                <a:latin typeface="+mn-lt"/>
              </a:rPr>
              <a:t>Class Roster Fall submission 		10/15/2020</a:t>
            </a:r>
          </a:p>
          <a:p>
            <a:pPr marL="320040" lvl="1" indent="0">
              <a:spcAft>
                <a:spcPts val="600"/>
              </a:spcAft>
              <a:buNone/>
            </a:pPr>
            <a:r>
              <a:rPr lang="en-US" dirty="0"/>
              <a:t>Charter School Waitlist submission		10/30/2020</a:t>
            </a:r>
          </a:p>
          <a:p>
            <a:pPr marL="320040" lvl="1" indent="0">
              <a:spcAft>
                <a:spcPts val="600"/>
              </a:spcAft>
              <a:buNone/>
            </a:pPr>
            <a:r>
              <a:rPr lang="en-US" dirty="0">
                <a:latin typeface="+mn-lt"/>
              </a:rPr>
              <a:t>PEIMS Fall 1st submission			12/03/2020</a:t>
            </a:r>
          </a:p>
          <a:p>
            <a:pPr marL="320040" lvl="1" indent="0">
              <a:spcAft>
                <a:spcPts val="600"/>
              </a:spcAft>
              <a:buNone/>
            </a:pPr>
            <a:r>
              <a:rPr lang="en-US" dirty="0">
                <a:latin typeface="+mn-lt"/>
              </a:rPr>
              <a:t>PEIMS Fall resubmission			01/14/2021</a:t>
            </a:r>
          </a:p>
          <a:p>
            <a:pPr marL="320040" lvl="1" indent="0">
              <a:spcAft>
                <a:spcPts val="600"/>
              </a:spcAft>
              <a:buNone/>
            </a:pPr>
            <a:r>
              <a:rPr lang="en-US" dirty="0">
                <a:latin typeface="+mn-lt"/>
              </a:rPr>
              <a:t>PEIMS Midyear 1st submission		01/28/2021</a:t>
            </a:r>
          </a:p>
          <a:p>
            <a:pPr marL="320040" lvl="1" indent="0">
              <a:spcAft>
                <a:spcPts val="600"/>
              </a:spcAft>
              <a:buNone/>
            </a:pPr>
            <a:r>
              <a:rPr lang="en-US" dirty="0">
                <a:latin typeface="+mn-lt"/>
              </a:rPr>
              <a:t>ECDS Kindergarten submission		01/28/2021</a:t>
            </a:r>
          </a:p>
          <a:p>
            <a:pPr marL="320040" lvl="1" indent="0">
              <a:spcAft>
                <a:spcPts val="600"/>
              </a:spcAft>
              <a:buNone/>
            </a:pPr>
            <a:r>
              <a:rPr lang="en-US" dirty="0">
                <a:latin typeface="+mn-lt"/>
              </a:rPr>
              <a:t>PEIMS Midyear resubmission		02/11/2021</a:t>
            </a:r>
          </a:p>
          <a:p>
            <a:pPr marL="320040" lvl="1" indent="0">
              <a:spcAft>
                <a:spcPts val="600"/>
              </a:spcAft>
              <a:buNone/>
            </a:pPr>
            <a:r>
              <a:rPr lang="en-US" dirty="0">
                <a:latin typeface="+mn-lt"/>
              </a:rPr>
              <a:t>SPPI-14 submission			           02/18/2021</a:t>
            </a:r>
          </a:p>
          <a:p>
            <a:pPr marL="320040" lvl="1" indent="0">
              <a:spcAft>
                <a:spcPts val="600"/>
              </a:spcAft>
              <a:buNone/>
            </a:pPr>
            <a:r>
              <a:rPr lang="en-US" dirty="0">
                <a:latin typeface="+mn-lt"/>
              </a:rPr>
              <a:t>Class Roster Winter submission		03/18/2021</a:t>
            </a:r>
          </a:p>
          <a:p>
            <a:pPr marL="320040" lvl="1" indent="0">
              <a:spcAft>
                <a:spcPts val="600"/>
              </a:spcAft>
              <a:buNone/>
            </a:pPr>
            <a:endParaRPr lang="en-US" dirty="0">
              <a:latin typeface="+mn-lt"/>
            </a:endParaRPr>
          </a:p>
        </p:txBody>
      </p:sp>
    </p:spTree>
    <p:extLst>
      <p:ext uri="{BB962C8B-B14F-4D97-AF65-F5344CB8AC3E}">
        <p14:creationId xmlns:p14="http://schemas.microsoft.com/office/powerpoint/2010/main" val="24134320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TSDS collection due dates CONT’D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51</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314325" y="1237673"/>
            <a:ext cx="8515350" cy="4987636"/>
          </a:xfrm>
        </p:spPr>
        <p:txBody>
          <a:bodyPr vert="horz" lIns="91440" tIns="45720" rIns="91440" bIns="45720" rtlCol="0" anchor="t">
            <a:normAutofit/>
          </a:bodyPr>
          <a:lstStyle/>
          <a:p>
            <a:pPr marL="320040" lvl="1" indent="0">
              <a:spcAft>
                <a:spcPts val="600"/>
              </a:spcAft>
              <a:buNone/>
            </a:pPr>
            <a:r>
              <a:rPr lang="en-US" dirty="0">
                <a:latin typeface="+mn-lt"/>
              </a:rPr>
              <a:t>PEIMS Summer 1st submission 			06/17/2021</a:t>
            </a:r>
          </a:p>
          <a:p>
            <a:pPr marL="320040" lvl="1" indent="0">
              <a:spcAft>
                <a:spcPts val="600"/>
              </a:spcAft>
              <a:buNone/>
            </a:pPr>
            <a:r>
              <a:rPr lang="en-US" dirty="0">
                <a:latin typeface="+mn-lt"/>
              </a:rPr>
              <a:t>ECDS Prekindergarten submission			06/17/2021</a:t>
            </a:r>
          </a:p>
          <a:p>
            <a:pPr marL="320040" lvl="1" indent="0">
              <a:spcAft>
                <a:spcPts val="600"/>
              </a:spcAft>
              <a:buNone/>
            </a:pPr>
            <a:r>
              <a:rPr lang="en-US" dirty="0">
                <a:latin typeface="+mn-lt"/>
              </a:rPr>
              <a:t>ECDS Private Prekindergarten submission		06/17/2021</a:t>
            </a:r>
          </a:p>
          <a:p>
            <a:pPr marL="320040" lvl="1" indent="0">
              <a:spcAft>
                <a:spcPts val="600"/>
              </a:spcAft>
              <a:buNone/>
            </a:pPr>
            <a:r>
              <a:rPr lang="en-US" dirty="0">
                <a:latin typeface="+mn-lt"/>
              </a:rPr>
              <a:t>Special Education Language Acquisition		06/24/2021</a:t>
            </a:r>
          </a:p>
          <a:p>
            <a:pPr marL="320040" lvl="1" indent="0">
              <a:spcAft>
                <a:spcPts val="600"/>
              </a:spcAft>
              <a:buNone/>
            </a:pPr>
            <a:r>
              <a:rPr lang="en-US" dirty="0"/>
              <a:t>PEIMS Summer resubmission		           	07/15/2021</a:t>
            </a:r>
          </a:p>
          <a:p>
            <a:pPr marL="320040" lvl="1" indent="0">
              <a:spcAft>
                <a:spcPts val="600"/>
              </a:spcAft>
              <a:buNone/>
            </a:pPr>
            <a:r>
              <a:rPr lang="en-US" dirty="0">
                <a:latin typeface="+mn-lt"/>
              </a:rPr>
              <a:t>RF Tracker submission			           07/29/2021</a:t>
            </a:r>
            <a:endParaRPr lang="en-US" dirty="0"/>
          </a:p>
          <a:p>
            <a:pPr marL="320040" lvl="1" indent="0">
              <a:spcAft>
                <a:spcPts val="600"/>
              </a:spcAft>
              <a:buNone/>
            </a:pPr>
            <a:r>
              <a:rPr lang="en-US" dirty="0">
                <a:latin typeface="+mn-lt"/>
              </a:rPr>
              <a:t>PEIMS Summer year-round LEAs			08/12/2021</a:t>
            </a:r>
          </a:p>
          <a:p>
            <a:pPr marL="320040" lvl="1" indent="0">
              <a:spcAft>
                <a:spcPts val="600"/>
              </a:spcAft>
              <a:buNone/>
            </a:pPr>
            <a:r>
              <a:rPr lang="en-US" dirty="0">
                <a:latin typeface="+mn-lt"/>
              </a:rPr>
              <a:t>PEIMS Extended Year 1st submission		08/26/2021</a:t>
            </a:r>
          </a:p>
          <a:p>
            <a:pPr marL="320040" lvl="1" indent="0">
              <a:spcAft>
                <a:spcPts val="600"/>
              </a:spcAft>
              <a:buNone/>
            </a:pPr>
            <a:r>
              <a:rPr lang="en-US" dirty="0">
                <a:latin typeface="+mn-lt"/>
              </a:rPr>
              <a:t>PEIMS Extended Year resubmission			09/16/2021</a:t>
            </a:r>
          </a:p>
        </p:txBody>
      </p:sp>
    </p:spTree>
    <p:extLst>
      <p:ext uri="{BB962C8B-B14F-4D97-AF65-F5344CB8AC3E}">
        <p14:creationId xmlns:p14="http://schemas.microsoft.com/office/powerpoint/2010/main" val="1917867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dirty="0"/>
              <a:t>p | </a:t>
            </a:r>
            <a:fld id="{72973CF6-C3DE-4D08-87E3-37EC75F458AE}" type="slidenum">
              <a:rPr lang="en-US" smtClean="0"/>
              <a:pPr/>
              <a:t>52</a:t>
            </a:fld>
            <a:endParaRPr lang="en-US" dirty="0"/>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dirty="0">
                <a:solidFill>
                  <a:srgbClr val="008496"/>
                </a:solidFill>
              </a:rPr>
              <a:t>www.texa</a:t>
            </a:r>
            <a:r>
              <a:rPr lang="en-US" sz="3200" b="1" spc="113" dirty="0">
                <a:solidFill>
                  <a:srgbClr val="008496"/>
                </a:solidFill>
              </a:rPr>
              <a:t>s</a:t>
            </a:r>
            <a:r>
              <a:rPr lang="en-US" sz="3200" b="1" spc="75" dirty="0">
                <a:solidFill>
                  <a:srgbClr val="008496"/>
                </a:solidFill>
              </a:rPr>
              <a:t>studen</a:t>
            </a:r>
            <a:r>
              <a:rPr lang="en-US" sz="3200" b="1" spc="225" dirty="0">
                <a:solidFill>
                  <a:srgbClr val="008496"/>
                </a:solidFill>
              </a:rPr>
              <a:t>t</a:t>
            </a:r>
            <a:r>
              <a:rPr lang="en-US" sz="3200" b="1" spc="75" dirty="0">
                <a:solidFill>
                  <a:srgbClr val="008496"/>
                </a:solidFill>
              </a:rPr>
              <a:t>dat</a:t>
            </a:r>
            <a:r>
              <a:rPr lang="en-US" sz="3200" b="1" spc="127" dirty="0">
                <a:solidFill>
                  <a:srgbClr val="008496"/>
                </a:solidFill>
              </a:rPr>
              <a:t>a</a:t>
            </a:r>
            <a:r>
              <a:rPr lang="en-US" sz="3200" b="1" spc="75" dirty="0">
                <a:solidFill>
                  <a:srgbClr val="008496"/>
                </a:solidFill>
              </a:rPr>
              <a:t>system.org</a:t>
            </a:r>
            <a:endParaRPr lang="en-US" sz="3200" spc="75" dirty="0"/>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12044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Unique id: 2020-2021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7829550" cy="4954992"/>
          </a:xfrm>
        </p:spPr>
        <p:txBody>
          <a:bodyPr>
            <a:normAutofit/>
          </a:bodyPr>
          <a:lstStyle/>
          <a:p>
            <a:pPr marL="0" lvl="2" indent="0">
              <a:spcBef>
                <a:spcPts val="700"/>
              </a:spcBef>
              <a:buSzPct val="60000"/>
              <a:buNone/>
            </a:pPr>
            <a:r>
              <a:rPr lang="en-US" sz="2900" b="1" dirty="0"/>
              <a:t>Changes for 2020-2021: </a:t>
            </a:r>
          </a:p>
          <a:p>
            <a:pPr marL="0" lvl="2" indent="0">
              <a:spcBef>
                <a:spcPts val="700"/>
              </a:spcBef>
              <a:buSzPct val="60000"/>
              <a:buNone/>
            </a:pPr>
            <a:r>
              <a:rPr lang="en-US" sz="2900" dirty="0"/>
              <a:t>There are currently </a:t>
            </a:r>
            <a:r>
              <a:rPr lang="en-US" sz="2900" b="1" dirty="0"/>
              <a:t>no scheduled updates </a:t>
            </a:r>
            <a:r>
              <a:rPr lang="en-US" sz="2900" dirty="0"/>
              <a:t>to the current version of the </a:t>
            </a:r>
            <a:r>
              <a:rPr lang="en-US" sz="2900" b="1" dirty="0"/>
              <a:t>Unique ID system </a:t>
            </a:r>
            <a:r>
              <a:rPr lang="en-US" sz="2900" dirty="0"/>
              <a:t>for the 2020-2021 school year.  </a:t>
            </a:r>
          </a:p>
          <a:p>
            <a:pPr marL="0" lvl="2" indent="0">
              <a:spcBef>
                <a:spcPts val="700"/>
              </a:spcBef>
              <a:buSzPct val="60000"/>
              <a:buNone/>
            </a:pPr>
            <a:endParaRPr lang="en-US" sz="2900" dirty="0"/>
          </a:p>
          <a:p>
            <a:pPr marL="0" lvl="2" indent="0">
              <a:spcBef>
                <a:spcPts val="700"/>
              </a:spcBef>
              <a:buSzPct val="60000"/>
              <a:buNone/>
            </a:pPr>
            <a:r>
              <a:rPr lang="en-US" sz="2900" dirty="0"/>
              <a:t>TEA is working with their vendor on a major release of the Unique ID system scheduled for the </a:t>
            </a:r>
            <a:r>
              <a:rPr lang="en-US" sz="2900" b="1" dirty="0"/>
              <a:t>2021-2022</a:t>
            </a:r>
            <a:r>
              <a:rPr lang="en-US" sz="2900" dirty="0"/>
              <a:t> school year.  TEA will communicate more information on this next version as it becomes available.</a:t>
            </a:r>
          </a:p>
          <a:p>
            <a:pPr marL="0" indent="0">
              <a:buNone/>
            </a:pPr>
            <a:endParaRPr lang="en-US" dirty="0"/>
          </a:p>
        </p:txBody>
      </p:sp>
    </p:spTree>
    <p:extLst>
      <p:ext uri="{BB962C8B-B14F-4D97-AF65-F5344CB8AC3E}">
        <p14:creationId xmlns:p14="http://schemas.microsoft.com/office/powerpoint/2010/main" val="86181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Unique id: technical Resources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fontScale="62500" lnSpcReduction="20000"/>
          </a:bodyPr>
          <a:lstStyle/>
          <a:p>
            <a:pPr marL="0" indent="0">
              <a:buNone/>
            </a:pPr>
            <a:r>
              <a:rPr lang="en-US" sz="3800" b="1" dirty="0"/>
              <a:t>Technical Specifications: </a:t>
            </a:r>
          </a:p>
          <a:p>
            <a:r>
              <a:rPr lang="en-US" sz="2600" b="1" dirty="0">
                <a:solidFill>
                  <a:schemeClr val="tx2"/>
                </a:solidFill>
                <a:hlinkClick r:id="rId2">
                  <a:extLst>
                    <a:ext uri="{A12FA001-AC4F-418D-AE19-62706E023703}">
                      <ahyp:hlinkClr xmlns:ahyp="http://schemas.microsoft.com/office/drawing/2018/hyperlinkcolor" val="tx"/>
                    </a:ext>
                  </a:extLst>
                </a:hlinkClick>
              </a:rPr>
              <a:t>TEDS Section 9</a:t>
            </a:r>
            <a:endParaRPr lang="en-US" sz="2600" b="1" dirty="0">
              <a:solidFill>
                <a:schemeClr val="tx2"/>
              </a:solidFill>
            </a:endParaRPr>
          </a:p>
          <a:p>
            <a:r>
              <a:rPr lang="en-US" sz="2600" b="1" dirty="0">
                <a:solidFill>
                  <a:schemeClr val="tx2"/>
                </a:solidFill>
                <a:hlinkClick r:id="rId3">
                  <a:extLst>
                    <a:ext uri="{A12FA001-AC4F-418D-AE19-62706E023703}">
                      <ahyp:hlinkClr xmlns:ahyp="http://schemas.microsoft.com/office/drawing/2018/hyperlinkcolor" val="tx"/>
                    </a:ext>
                  </a:extLst>
                </a:hlinkClick>
              </a:rPr>
              <a:t>Web Services </a:t>
            </a:r>
            <a:endParaRPr lang="en-US" sz="2600" b="1" dirty="0">
              <a:solidFill>
                <a:schemeClr val="tx2"/>
              </a:solidFill>
            </a:endParaRPr>
          </a:p>
          <a:p>
            <a:pPr marL="0" indent="0">
              <a:buNone/>
            </a:pPr>
            <a:endParaRPr lang="en-US" b="1" dirty="0"/>
          </a:p>
          <a:p>
            <a:pPr marL="0" indent="0">
              <a:buNone/>
            </a:pPr>
            <a:r>
              <a:rPr lang="en-US" sz="3800" b="1" dirty="0"/>
              <a:t>Technical Support:</a:t>
            </a:r>
          </a:p>
          <a:p>
            <a:pPr marL="0" indent="0">
              <a:buNone/>
            </a:pPr>
            <a:r>
              <a:rPr lang="en-US" b="1" dirty="0">
                <a:hlinkClick r:id="rId4"/>
              </a:rPr>
              <a:t>TSDSCustomerSupport@tea.texas.gov</a:t>
            </a:r>
            <a:r>
              <a:rPr lang="en-US" b="1" dirty="0"/>
              <a:t> </a:t>
            </a:r>
          </a:p>
          <a:p>
            <a:pPr marL="320040" lvl="1" indent="0">
              <a:buNone/>
            </a:pPr>
            <a:endParaRPr lang="en-US" dirty="0"/>
          </a:p>
          <a:p>
            <a:pPr marL="0" indent="-137160">
              <a:buNone/>
            </a:pPr>
            <a:r>
              <a:rPr lang="en-US" sz="3800" b="1" dirty="0"/>
              <a:t>Knowledge Base Articles:</a:t>
            </a:r>
          </a:p>
          <a:p>
            <a:pPr marL="320040" lvl="1" indent="0">
              <a:buNone/>
            </a:pPr>
            <a:endParaRPr lang="en-US" dirty="0"/>
          </a:p>
          <a:p>
            <a:r>
              <a:rPr lang="en-US" sz="2600" b="1" dirty="0">
                <a:solidFill>
                  <a:schemeClr val="tx2"/>
                </a:solidFill>
              </a:rPr>
              <a:t>TSDSKB-531</a:t>
            </a:r>
            <a:r>
              <a:rPr lang="en-US" sz="2400" dirty="0"/>
              <a:t>  </a:t>
            </a:r>
            <a:r>
              <a:rPr lang="en-US" sz="2000" dirty="0"/>
              <a:t> Data Loading Guidance for Batch Format 3.0</a:t>
            </a:r>
          </a:p>
          <a:p>
            <a:endParaRPr lang="en-US" sz="2000" dirty="0"/>
          </a:p>
          <a:p>
            <a:r>
              <a:rPr lang="en-US" sz="2600" b="1" dirty="0">
                <a:solidFill>
                  <a:schemeClr val="tx2"/>
                </a:solidFill>
              </a:rPr>
              <a:t>TSDSKB-530 </a:t>
            </a:r>
            <a:r>
              <a:rPr lang="en-US" sz="2400" dirty="0"/>
              <a:t>  </a:t>
            </a:r>
            <a:r>
              <a:rPr lang="en-US" sz="2000" dirty="0"/>
              <a:t>Batch File Format 3.0 – ID Assignment</a:t>
            </a:r>
          </a:p>
          <a:p>
            <a:endParaRPr lang="en-US" sz="2000" dirty="0"/>
          </a:p>
          <a:p>
            <a:r>
              <a:rPr lang="en-US" sz="2600" b="1" dirty="0">
                <a:solidFill>
                  <a:schemeClr val="tx2"/>
                </a:solidFill>
              </a:rPr>
              <a:t>TSDSKB-535</a:t>
            </a:r>
            <a:r>
              <a:rPr lang="en-US" sz="2400" dirty="0"/>
              <a:t>   </a:t>
            </a:r>
            <a:r>
              <a:rPr lang="en-US" sz="2000" dirty="0"/>
              <a:t>Batch File Format 3.0 – Enrollment Event</a:t>
            </a:r>
          </a:p>
          <a:p>
            <a:pPr marL="0" indent="0">
              <a:buNone/>
            </a:pPr>
            <a:endParaRPr lang="en-US" sz="2000" dirty="0"/>
          </a:p>
          <a:p>
            <a:r>
              <a:rPr lang="en-US" sz="2600" b="1" dirty="0">
                <a:solidFill>
                  <a:schemeClr val="tx2"/>
                </a:solidFill>
              </a:rPr>
              <a:t>TSDSKB-538 </a:t>
            </a:r>
            <a:r>
              <a:rPr lang="en-US" sz="2400" dirty="0"/>
              <a:t>  </a:t>
            </a:r>
            <a:r>
              <a:rPr lang="en-US" sz="2000" dirty="0"/>
              <a:t>Enrollment Events – FAQ</a:t>
            </a:r>
          </a:p>
          <a:p>
            <a:pPr marL="0" indent="0">
              <a:buNone/>
            </a:pPr>
            <a:endParaRPr lang="en-US" sz="2000" dirty="0"/>
          </a:p>
          <a:p>
            <a:pPr marL="320040" lvl="1" indent="0">
              <a:buNone/>
            </a:pPr>
            <a:endParaRPr lang="en-US" dirty="0"/>
          </a:p>
          <a:p>
            <a:pPr marL="0" indent="0">
              <a:buNone/>
            </a:pPr>
            <a:endParaRPr lang="en-US" dirty="0"/>
          </a:p>
        </p:txBody>
      </p:sp>
    </p:spTree>
    <p:extLst>
      <p:ext uri="{BB962C8B-B14F-4D97-AF65-F5344CB8AC3E}">
        <p14:creationId xmlns:p14="http://schemas.microsoft.com/office/powerpoint/2010/main" val="3032111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935360-8A4A-470C-8435-091C27BA618C}"/>
              </a:ext>
            </a:extLst>
          </p:cNvPr>
          <p:cNvSpPr/>
          <p:nvPr/>
        </p:nvSpPr>
        <p:spPr>
          <a:xfrm>
            <a:off x="504825" y="1167966"/>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8</a:t>
            </a:fld>
            <a:endParaRPr lang="en-US" dirty="0"/>
          </a:p>
        </p:txBody>
      </p:sp>
      <p:sp>
        <p:nvSpPr>
          <p:cNvPr id="7" name="Rectangle 6"/>
          <p:cNvSpPr/>
          <p:nvPr/>
        </p:nvSpPr>
        <p:spPr>
          <a:xfrm>
            <a:off x="628650" y="284826"/>
            <a:ext cx="7886700" cy="7171194"/>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2000" dirty="0">
                <a:latin typeface="Calibri"/>
                <a:cs typeface="Arial"/>
              </a:rPr>
              <a:t>Unique ID</a:t>
            </a:r>
          </a:p>
          <a:p>
            <a:pPr marL="1028700" lvl="1" indent="-571500">
              <a:spcAft>
                <a:spcPts val="600"/>
              </a:spcAft>
              <a:buFontTx/>
              <a:buAutoNum type="romanLcPeriod"/>
            </a:pPr>
            <a:r>
              <a:rPr lang="en-US" sz="2000" dirty="0">
                <a:latin typeface="Calibri"/>
                <a:cs typeface="Arial"/>
              </a:rPr>
              <a:t>Early Childhood Data System (ECDS)</a:t>
            </a:r>
          </a:p>
          <a:p>
            <a:pPr marL="1028700" lvl="1" indent="-571500">
              <a:spcAft>
                <a:spcPts val="600"/>
              </a:spcAft>
              <a:buFontTx/>
              <a:buAutoNum type="romanLcPeriod"/>
            </a:pPr>
            <a:r>
              <a:rPr lang="en-US" sz="2000" dirty="0">
                <a:latin typeface="Calibri"/>
                <a:cs typeface="Arial"/>
              </a:rPr>
              <a:t>SPPI-14</a:t>
            </a:r>
          </a:p>
          <a:p>
            <a:pPr marL="1028700" lvl="1" indent="-571500">
              <a:spcAft>
                <a:spcPts val="600"/>
              </a:spcAft>
              <a:buFontTx/>
              <a:buAutoNum type="romanLcPeriod"/>
            </a:pPr>
            <a:r>
              <a:rPr lang="en-US" sz="2000" dirty="0">
                <a:latin typeface="Calibri"/>
                <a:cs typeface="Arial"/>
              </a:rPr>
              <a:t>Residential Facility (RF) Tracker</a:t>
            </a:r>
          </a:p>
          <a:p>
            <a:pPr marL="1028700" lvl="1" indent="-571500">
              <a:spcAft>
                <a:spcPts val="600"/>
              </a:spcAft>
              <a:buFontTx/>
              <a:buAutoNum type="romanLcPeriod"/>
            </a:pPr>
            <a:r>
              <a:rPr lang="en-US" sz="2000" dirty="0">
                <a:latin typeface="Calibri"/>
                <a:cs typeface="Arial"/>
              </a:rPr>
              <a:t>Class Roster</a:t>
            </a:r>
          </a:p>
          <a:p>
            <a:pPr marL="1028700" lvl="1" indent="-571500" fontAlgn="base">
              <a:spcBef>
                <a:spcPts val="0"/>
              </a:spcBef>
              <a:spcAft>
                <a:spcPts val="600"/>
              </a:spcAft>
              <a:buFont typeface="+mj-lt"/>
              <a:buAutoNum type="romanLcPeriod"/>
            </a:pPr>
            <a:r>
              <a:rPr lang="en-US" sz="2000" dirty="0">
                <a:latin typeface="Calibri"/>
                <a:cs typeface="Arial"/>
              </a:rPr>
              <a:t>PEIMS</a:t>
            </a:r>
          </a:p>
          <a:p>
            <a:pPr marL="514350" indent="-514350">
              <a:spcBef>
                <a:spcPts val="600"/>
              </a:spcBef>
              <a:spcAft>
                <a:spcPts val="600"/>
              </a:spcAft>
              <a:buFont typeface="+mj-lt"/>
              <a:buAutoNum type="romanUcPeriod"/>
            </a:pPr>
            <a:r>
              <a:rPr lang="en-US" sz="2800" b="1" dirty="0">
                <a:latin typeface="Calibri"/>
                <a:cs typeface="Arial"/>
              </a:rPr>
              <a:t>2020-2021 Release Schedule</a:t>
            </a:r>
          </a:p>
          <a:p>
            <a:pPr marL="971550" lvl="1" indent="-514350" fontAlgn="base">
              <a:spcAft>
                <a:spcPts val="600"/>
              </a:spcAft>
              <a:buFont typeface="+mj-lt"/>
              <a:buAutoNum type="romanUcPeriod"/>
            </a:pPr>
            <a:r>
              <a:rPr lang="en-US" sz="2000" dirty="0">
                <a:latin typeface="Calibri"/>
                <a:cs typeface="Arial"/>
              </a:rPr>
              <a:t>Application Updates</a:t>
            </a:r>
          </a:p>
          <a:p>
            <a:pPr marL="971550" lvl="1" indent="-514350" fontAlgn="base">
              <a:spcAft>
                <a:spcPts val="600"/>
              </a:spcAft>
              <a:buFont typeface="+mj-lt"/>
              <a:buAutoNum type="romanUcPeriod"/>
            </a:pPr>
            <a:r>
              <a:rPr lang="en-US" sz="2000" dirty="0">
                <a:latin typeface="Calibri"/>
                <a:cs typeface="Arial"/>
              </a:rPr>
              <a:t>Collection Due Dates</a:t>
            </a:r>
          </a:p>
          <a:p>
            <a:pPr>
              <a:spcBef>
                <a:spcPts val="600"/>
              </a:spcBef>
              <a:spcAft>
                <a:spcPts val="600"/>
              </a:spcAft>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533400" y="5331987"/>
            <a:ext cx="7886700" cy="1024370"/>
          </a:xfrm>
        </p:spPr>
        <p:txBody>
          <a:bodyPr>
            <a:normAutofit/>
          </a:bodyPr>
          <a:lstStyle/>
          <a:p>
            <a:r>
              <a:rPr lang="en-US" sz="5400" dirty="0"/>
              <a:t>ECDS</a:t>
            </a:r>
          </a:p>
        </p:txBody>
      </p:sp>
    </p:spTree>
    <p:extLst>
      <p:ext uri="{BB962C8B-B14F-4D97-AF65-F5344CB8AC3E}">
        <p14:creationId xmlns:p14="http://schemas.microsoft.com/office/powerpoint/2010/main" val="299118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dirty="0"/>
              <a:t>ECDS PROGRAM AREA Updates &amp; GUIDANCE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pPr marL="0" indent="0">
              <a:buNone/>
            </a:pPr>
            <a:endParaRPr lang="en-US" b="1" dirty="0"/>
          </a:p>
          <a:p>
            <a:pPr marL="0" indent="0">
              <a:buNone/>
            </a:pPr>
            <a:r>
              <a:rPr lang="en-US" b="1" dirty="0">
                <a:latin typeface="Tw Cen MT"/>
              </a:rPr>
              <a:t>ECDS Data Collection</a:t>
            </a:r>
          </a:p>
          <a:p>
            <a:pPr lvl="1"/>
            <a:r>
              <a:rPr lang="en-US" dirty="0">
                <a:latin typeface="Tw Cen MT"/>
              </a:rPr>
              <a:t>Importance of reporting this information</a:t>
            </a:r>
          </a:p>
          <a:p>
            <a:pPr lvl="1"/>
            <a:r>
              <a:rPr lang="en-US" dirty="0">
                <a:latin typeface="Tw Cen MT"/>
              </a:rPr>
              <a:t>Early Childhood Education (ECE) Division use of ECDS</a:t>
            </a:r>
          </a:p>
          <a:p>
            <a:pPr marL="0" indent="0">
              <a:buNone/>
            </a:pPr>
            <a:endParaRPr lang="en-US" dirty="0"/>
          </a:p>
          <a:p>
            <a:pPr marL="0" indent="0">
              <a:buNone/>
            </a:pPr>
            <a:r>
              <a:rPr lang="en-US" b="1" dirty="0">
                <a:latin typeface="Tw Cen MT"/>
              </a:rPr>
              <a:t>Changes for 2020-2021:</a:t>
            </a:r>
            <a:endParaRPr lang="en-US" dirty="0">
              <a:latin typeface="Tw Cen MT"/>
            </a:endParaRPr>
          </a:p>
          <a:p>
            <a:pPr lvl="1"/>
            <a:r>
              <a:rPr lang="en-US" dirty="0">
                <a:latin typeface="Tw Cen MT"/>
              </a:rPr>
              <a:t>HB 3 Updates</a:t>
            </a:r>
          </a:p>
          <a:p>
            <a:pPr lvl="2"/>
            <a:r>
              <a:rPr lang="en-US" dirty="0">
                <a:latin typeface="Tw Cen MT"/>
              </a:rPr>
              <a:t>Pre-K Progress Monitoring</a:t>
            </a:r>
          </a:p>
          <a:p>
            <a:pPr lvl="2"/>
            <a:r>
              <a:rPr lang="en-US" dirty="0">
                <a:latin typeface="Tw Cen MT"/>
              </a:rPr>
              <a:t>Updates to code table DC152 PK School Type</a:t>
            </a:r>
          </a:p>
          <a:p>
            <a:pPr lvl="2"/>
            <a:r>
              <a:rPr lang="en-US" dirty="0">
                <a:latin typeface="Tw Cen MT"/>
              </a:rPr>
              <a:t>Kindergarten ECDS assessment vendor updates</a:t>
            </a:r>
            <a:endParaRPr lang="en-US" dirty="0"/>
          </a:p>
          <a:p>
            <a:pPr lvl="1"/>
            <a:r>
              <a:rPr lang="en-US" dirty="0">
                <a:latin typeface="Tw Cen MT"/>
              </a:rPr>
              <a:t>Program Area Guidance and Considerations</a:t>
            </a:r>
          </a:p>
          <a:p>
            <a:pPr lvl="1"/>
            <a:r>
              <a:rPr lang="en-US" dirty="0">
                <a:latin typeface="Tw Cen MT"/>
              </a:rPr>
              <a:t>Upcoming Communications (TAA Letter)</a:t>
            </a:r>
          </a:p>
          <a:p>
            <a:pPr marL="457200" lvl="1" indent="0">
              <a:buNone/>
            </a:pPr>
            <a:endParaRPr lang="en-US" dirty="0"/>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840628288"/>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54A2239A664D43B5160F5C36E82278" ma:contentTypeVersion="12" ma:contentTypeDescription="Create a new document." ma:contentTypeScope="" ma:versionID="2f28bb903ae9fd104f362b290c6f7123">
  <xsd:schema xmlns:xsd="http://www.w3.org/2001/XMLSchema" xmlns:xs="http://www.w3.org/2001/XMLSchema" xmlns:p="http://schemas.microsoft.com/office/2006/metadata/properties" xmlns:ns3="974450b4-c27d-433e-acbb-557b61fa1f94" xmlns:ns4="80e764af-c3d1-4a99-9cc7-3e7b95ffbb23" targetNamespace="http://schemas.microsoft.com/office/2006/metadata/properties" ma:root="true" ma:fieldsID="b70d92a55d36866d52348046603dbd5e" ns3:_="" ns4:_="">
    <xsd:import namespace="974450b4-c27d-433e-acbb-557b61fa1f94"/>
    <xsd:import namespace="80e764af-c3d1-4a99-9cc7-3e7b95ffbb2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4450b4-c27d-433e-acbb-557b61fa1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e764af-c3d1-4a99-9cc7-3e7b95ffbb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haredWithUsers xmlns="80e764af-c3d1-4a99-9cc7-3e7b95ffbb23">
      <UserInfo>
        <DisplayName>Linden, Edward</DisplayName>
        <AccountId>550</AccountId>
        <AccountType/>
      </UserInfo>
      <UserInfo>
        <DisplayName>Adaky, Kathy</DisplayName>
        <AccountId>1731</AccountId>
        <AccountType/>
      </UserInfo>
      <UserInfo>
        <DisplayName>DeSantis, Candice</DisplayName>
        <AccountId>887</AccountId>
        <AccountType/>
      </UserInfo>
      <UserInfo>
        <DisplayName>Briggs, Connor</DisplayName>
        <AccountId>601</AccountId>
        <AccountType/>
      </UserInfo>
    </SharedWithUsers>
  </documentManagement>
</p:properties>
</file>

<file path=customXml/itemProps1.xml><?xml version="1.0" encoding="utf-8"?>
<ds:datastoreItem xmlns:ds="http://schemas.openxmlformats.org/officeDocument/2006/customXml" ds:itemID="{366EC993-21EB-4C3C-B9DD-9203C7D27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4450b4-c27d-433e-acbb-557b61fa1f94"/>
    <ds:schemaRef ds:uri="80e764af-c3d1-4a99-9cc7-3e7b95ffb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3.xml><?xml version="1.0" encoding="utf-8"?>
<ds:datastoreItem xmlns:ds="http://schemas.openxmlformats.org/officeDocument/2006/customXml" ds:itemID="{74B45A69-778E-4D41-A5A4-6C4FF6432815}">
  <ds:schemaRefs>
    <ds:schemaRef ds:uri="http://purl.org/dc/dcmitype/"/>
    <ds:schemaRef ds:uri="http://schemas.microsoft.com/office/infopath/2007/PartnerControls"/>
    <ds:schemaRef ds:uri="80e764af-c3d1-4a99-9cc7-3e7b95ffbb23"/>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974450b4-c27d-433e-acbb-557b61fa1f9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1481</TotalTime>
  <Words>2876</Words>
  <Application>Microsoft Office PowerPoint</Application>
  <PresentationFormat>On-screen Show (4:3)</PresentationFormat>
  <Paragraphs>752</Paragraphs>
  <Slides>52</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Arial</vt:lpstr>
      <vt:lpstr>Arial,Sans-Serif</vt:lpstr>
      <vt:lpstr>Calibri</vt:lpstr>
      <vt:lpstr>SourceSansPro-Regular</vt:lpstr>
      <vt:lpstr>Times New Roman</vt:lpstr>
      <vt:lpstr>TW Cen MT</vt:lpstr>
      <vt:lpstr>TW Cen MT</vt:lpstr>
      <vt:lpstr>Tw Cen MT Condensed</vt:lpstr>
      <vt:lpstr>Tw Cen MT Condensed Extra Bold</vt:lpstr>
      <vt:lpstr>Wingdings</vt:lpstr>
      <vt:lpstr>TSDS Template 2017 - Circles - Dark</vt:lpstr>
      <vt:lpstr>TSDS UPDATES</vt:lpstr>
      <vt:lpstr>agenda</vt:lpstr>
      <vt:lpstr>Unique ID</vt:lpstr>
      <vt:lpstr>Unique id: Current Known Issues</vt:lpstr>
      <vt:lpstr>Unique id: Current Known Issues contd.</vt:lpstr>
      <vt:lpstr>Unique id: 2020-2021 changes</vt:lpstr>
      <vt:lpstr>Unique id: technical Resources</vt:lpstr>
      <vt:lpstr>ECDS</vt:lpstr>
      <vt:lpstr>ECDS PROGRAM AREA Updates &amp; GUIDANCE</vt:lpstr>
      <vt:lpstr>ECDS PROGRAM AREA Updates &amp; GUIDANCE</vt:lpstr>
      <vt:lpstr>ECDS PROGRAM AREA Updates &amp; GUIDANCE</vt:lpstr>
      <vt:lpstr>ECDS: Current Known Issues</vt:lpstr>
      <vt:lpstr>ECDS: 2019-2020 CHANGES</vt:lpstr>
      <vt:lpstr>ECDS: 2019-2020 changes</vt:lpstr>
      <vt:lpstr>ECDS COLLECTION: 2019-2020 PRE-K</vt:lpstr>
      <vt:lpstr>ECDS TWEDS: 2020-2021 changes</vt:lpstr>
      <vt:lpstr>ECDS: 2020-2021 changes</vt:lpstr>
      <vt:lpstr>ECDS: 2020-2021 changes</vt:lpstr>
      <vt:lpstr>ECDS: 2020-2021 changes</vt:lpstr>
      <vt:lpstr>ECDS: timeline</vt:lpstr>
      <vt:lpstr>ECDS: technical resources</vt:lpstr>
      <vt:lpstr>SPPI-14</vt:lpstr>
      <vt:lpstr>SPPI-14: CURRENT Known issues</vt:lpstr>
      <vt:lpstr>SPPI-14: 2020-2021 changes</vt:lpstr>
      <vt:lpstr>SPPI-14: timeline</vt:lpstr>
      <vt:lpstr>Sppi-14: technical resources</vt:lpstr>
      <vt:lpstr>RF TRACKER</vt:lpstr>
      <vt:lpstr>RF Tracker: CURRENT Known issues</vt:lpstr>
      <vt:lpstr>RF Tracker: 2020-2021 changes</vt:lpstr>
      <vt:lpstr>RF tracker: timeline</vt:lpstr>
      <vt:lpstr>Rf tracker: FAQ</vt:lpstr>
      <vt:lpstr>Rf tracker: technical resources</vt:lpstr>
      <vt:lpstr>CLASS ROSTER</vt:lpstr>
      <vt:lpstr>CLASS ROSTER: CURRENT Known issues</vt:lpstr>
      <vt:lpstr>CLASS ROSTER: 2020-2021 changes</vt:lpstr>
      <vt:lpstr>Class roster: 2020-2021 changes</vt:lpstr>
      <vt:lpstr>Class roster: timeline</vt:lpstr>
      <vt:lpstr>Class roster: FAQ</vt:lpstr>
      <vt:lpstr>Class roster: FAQ</vt:lpstr>
      <vt:lpstr>Class roster: technical resources</vt:lpstr>
      <vt:lpstr>PEIMS</vt:lpstr>
      <vt:lpstr>PEIMS: Current Known Issues</vt:lpstr>
      <vt:lpstr>PEIMS: Current Known Issues CONTD.</vt:lpstr>
      <vt:lpstr>PEIMS: teds updates</vt:lpstr>
      <vt:lpstr>Application updates</vt:lpstr>
      <vt:lpstr>Release schedule</vt:lpstr>
      <vt:lpstr>Release schedule</vt:lpstr>
      <vt:lpstr>Release schedule</vt:lpstr>
      <vt:lpstr>COLLECTION DUE DATES</vt:lpstr>
      <vt:lpstr>TSDS collection due dates</vt:lpstr>
      <vt:lpstr>TSDS collection due dates CONT’D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TSDS UPDATES</dc:title>
  <dc:creator>Briggs, Connor</dc:creator>
  <cp:lastModifiedBy>Muffoletto, Jamie</cp:lastModifiedBy>
  <cp:revision>8</cp:revision>
  <cp:lastPrinted>2020-03-06T19:57:47Z</cp:lastPrinted>
  <dcterms:created xsi:type="dcterms:W3CDTF">2020-03-03T17:21:50Z</dcterms:created>
  <dcterms:modified xsi:type="dcterms:W3CDTF">2020-05-06T19:26:27Z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0x0101007B54A2239A664D43B5160F5C36E82278</vt:lpwstr>
  </property>
</Properties>
</file>