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34"/>
  </p:notesMasterIdLst>
  <p:handoutMasterIdLst>
    <p:handoutMasterId r:id="rId35"/>
  </p:handoutMasterIdLst>
  <p:sldIdLst>
    <p:sldId id="466" r:id="rId5"/>
    <p:sldId id="687" r:id="rId6"/>
    <p:sldId id="810" r:id="rId7"/>
    <p:sldId id="811" r:id="rId8"/>
    <p:sldId id="762" r:id="rId9"/>
    <p:sldId id="763" r:id="rId10"/>
    <p:sldId id="766" r:id="rId11"/>
    <p:sldId id="791" r:id="rId12"/>
    <p:sldId id="755" r:id="rId13"/>
    <p:sldId id="787" r:id="rId14"/>
    <p:sldId id="764" r:id="rId15"/>
    <p:sldId id="731" r:id="rId16"/>
    <p:sldId id="750" r:id="rId17"/>
    <p:sldId id="818" r:id="rId18"/>
    <p:sldId id="807" r:id="rId19"/>
    <p:sldId id="734" r:id="rId20"/>
    <p:sldId id="801" r:id="rId21"/>
    <p:sldId id="819" r:id="rId22"/>
    <p:sldId id="802" r:id="rId23"/>
    <p:sldId id="796" r:id="rId24"/>
    <p:sldId id="814" r:id="rId25"/>
    <p:sldId id="812" r:id="rId26"/>
    <p:sldId id="798" r:id="rId27"/>
    <p:sldId id="782" r:id="rId28"/>
    <p:sldId id="815" r:id="rId29"/>
    <p:sldId id="816" r:id="rId30"/>
    <p:sldId id="805" r:id="rId31"/>
    <p:sldId id="804" r:id="rId32"/>
    <p:sldId id="264" r:id="rId33"/>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7" name="Simons, Leanne" initials="SL" lastIdx="4" clrIdx="7">
    <p:extLst>
      <p:ext uri="{19B8F6BF-5375-455C-9EA6-DF929625EA0E}">
        <p15:presenceInfo xmlns:p15="http://schemas.microsoft.com/office/powerpoint/2012/main" userId="S-1-5-21-424224527-328161685-9522986-2768" providerId="AD"/>
      </p:ext>
    </p:extLst>
  </p:cmAuthor>
  <p:cmAuthor id="1" name="Sharon Reddehase" initials="SNR" lastIdx="1" clrIdx="1"/>
  <p:cmAuthor id="8" name="Hanson, Terri" initials="HT" lastIdx="6" clrIdx="8">
    <p:extLst>
      <p:ext uri="{19B8F6BF-5375-455C-9EA6-DF929625EA0E}">
        <p15:presenceInfo xmlns:p15="http://schemas.microsoft.com/office/powerpoint/2012/main" userId="S::Terri.Hanson@tea.texas.gov::a02fd813-d4f3-43fd-83dd-7393041517de" providerId="AD"/>
      </p:ext>
    </p:extLst>
  </p:cmAuthor>
  <p:cmAuthor id="2" name="mulrich" initials="mu" lastIdx="4" clrIdx="2"/>
  <p:cmAuthor id="9" name="Simons, Leanne" initials="SL [2]" lastIdx="3" clrIdx="9">
    <p:extLst>
      <p:ext uri="{19B8F6BF-5375-455C-9EA6-DF929625EA0E}">
        <p15:presenceInfo xmlns:p15="http://schemas.microsoft.com/office/powerpoint/2012/main" userId="S::leanne.simons@tea.texas.gov::f0b41770-584b-4844-b5c5-b29dec998724" providerId="AD"/>
      </p:ext>
    </p:extLst>
  </p:cmAuthor>
  <p:cmAuthor id="3" name="DeSantis, Candice" initials="DC" lastIdx="1" clrIdx="3">
    <p:extLst>
      <p:ext uri="{19B8F6BF-5375-455C-9EA6-DF929625EA0E}">
        <p15:presenceInfo xmlns:p15="http://schemas.microsoft.com/office/powerpoint/2012/main" userId="S::Candice.DeSantis@tea.state.tx.us::ebf7425b-4c1c-4725-9788-d1206430aedf" providerId="AD"/>
      </p:ext>
    </p:extLst>
  </p:cmAuthor>
  <p:cmAuthor id="4" name="Johnson, Scott" initials="JS" lastIdx="41" clrIdx="4">
    <p:extLst>
      <p:ext uri="{19B8F6BF-5375-455C-9EA6-DF929625EA0E}">
        <p15:presenceInfo xmlns:p15="http://schemas.microsoft.com/office/powerpoint/2012/main" userId="S::Scott.Johnson@tea.texas.gov::bec97677-f0c6-4bfb-b610-83dc74061801" providerId="AD"/>
      </p:ext>
    </p:extLst>
  </p:cmAuthor>
  <p:cmAuthor id="5" name="Sharp, Stephanie" initials="SS" lastIdx="3" clrIdx="5">
    <p:extLst>
      <p:ext uri="{19B8F6BF-5375-455C-9EA6-DF929625EA0E}">
        <p15:presenceInfo xmlns:p15="http://schemas.microsoft.com/office/powerpoint/2012/main" userId="S::stephanie.sharp@tea.texas.gov::4b7f997e-11e2-446b-b7b6-32dc105769b7" providerId="AD"/>
      </p:ext>
    </p:extLst>
  </p:cmAuthor>
  <p:cmAuthor id="6" name="Linden, Edward" initials="LE" lastIdx="23" clrIdx="6">
    <p:extLst>
      <p:ext uri="{19B8F6BF-5375-455C-9EA6-DF929625EA0E}">
        <p15:presenceInfo xmlns:p15="http://schemas.microsoft.com/office/powerpoint/2012/main" userId="S::edward.linden@tea.texas.gov::433a1750-097b-48bf-9475-b5c5f6172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F4F9D-5D00-460E-AF5D-39AEFE74EB6F}" v="306" dt="2020-07-08T21:18:23.952"/>
    <p1510:client id="{83C84558-1641-4570-BD96-A7C7FC1952BC}" v="6" dt="2020-07-09T20:06:01.138"/>
    <p1510:client id="{E1E915DF-3183-4FC5-932F-0E1D4A61169B}" v="6" dt="2020-07-08T19:00:10.421"/>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8/5/2020</a:t>
            </a:fld>
            <a:endParaRPr lang="en-US" dirty="0"/>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8/5/2020</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4</a:t>
            </a:fld>
            <a:endParaRPr lang="en-US" dirty="0"/>
          </a:p>
        </p:txBody>
      </p:sp>
    </p:spTree>
    <p:extLst>
      <p:ext uri="{BB962C8B-B14F-4D97-AF65-F5344CB8AC3E}">
        <p14:creationId xmlns:p14="http://schemas.microsoft.com/office/powerpoint/2010/main" val="403484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cs typeface="Calibri"/>
              </a:rPr>
              <a:t>There were no changes since the March TEDS publication in regard to the interchanges required for CSW reporting. </a:t>
            </a:r>
            <a:endParaRPr lang="en-US" sz="1100" i="0" dirty="0">
              <a:cs typeface="Calibri"/>
            </a:endParaRPr>
          </a:p>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8</a:t>
            </a:fld>
            <a:endParaRPr lang="en-US" dirty="0"/>
          </a:p>
        </p:txBody>
      </p:sp>
    </p:spTree>
    <p:extLst>
      <p:ext uri="{BB962C8B-B14F-4D97-AF65-F5344CB8AC3E}">
        <p14:creationId xmlns:p14="http://schemas.microsoft.com/office/powerpoint/2010/main" val="160126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cs typeface="Calibri"/>
              </a:rPr>
              <a:t>There were no changes since the March TEDS publication in regard to the interchanges required for CSW reporting. </a:t>
            </a:r>
            <a:endParaRPr lang="en-US" sz="1100" i="0" dirty="0">
              <a:cs typeface="Calibri"/>
            </a:endParaRPr>
          </a:p>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9</a:t>
            </a:fld>
            <a:endParaRPr lang="en-US" dirty="0"/>
          </a:p>
        </p:txBody>
      </p:sp>
    </p:spTree>
    <p:extLst>
      <p:ext uri="{BB962C8B-B14F-4D97-AF65-F5344CB8AC3E}">
        <p14:creationId xmlns:p14="http://schemas.microsoft.com/office/powerpoint/2010/main" val="100181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10</a:t>
            </a:fld>
            <a:endParaRPr lang="en-US" dirty="0"/>
          </a:p>
        </p:txBody>
      </p:sp>
    </p:spTree>
    <p:extLst>
      <p:ext uri="{BB962C8B-B14F-4D97-AF65-F5344CB8AC3E}">
        <p14:creationId xmlns:p14="http://schemas.microsoft.com/office/powerpoint/2010/main" val="2087377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18</a:t>
            </a:fld>
            <a:endParaRPr lang="en-US"/>
          </a:p>
        </p:txBody>
      </p:sp>
    </p:spTree>
    <p:extLst>
      <p:ext uri="{BB962C8B-B14F-4D97-AF65-F5344CB8AC3E}">
        <p14:creationId xmlns:p14="http://schemas.microsoft.com/office/powerpoint/2010/main" val="2949489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2007-2020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tea.texas.gov/texas-schools/texas-schools-charter-schools/charter-schools" TargetMode="External"/><Relationship Id="rId2" Type="http://schemas.openxmlformats.org/officeDocument/2006/relationships/hyperlink" Target="https://nam10.safelinks.protection.outlook.com/?url=https%3A%2F%2Ftea.texas.gov%2Ftexas-schools%2Ftexas-schools-charter-schools%2Fcharter-school-waitlist&amp;data=02%7C01%7CEdward.Linden%40tea.texas.gov%7C7fe7f69802dd4805736308d833de5418%7C65d6b3c3723648189613248dbd713a6f%7C0%7C0%7C637316377590668995&amp;sdata=RVjgtLFxiZqmYd9pu4sk%2FuQhf9PFFwYOX4u6sEKpEyg%3D&amp;reserved=0" TargetMode="External"/><Relationship Id="rId1" Type="http://schemas.openxmlformats.org/officeDocument/2006/relationships/slideLayout" Target="../slideLayouts/slideLayout5.xml"/><Relationship Id="rId4" Type="http://schemas.openxmlformats.org/officeDocument/2006/relationships/hyperlink" Target="mailto:charterschools@tea.texas.gov"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US" dirty="0"/>
              <a:t>Charter school waitlist</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dirty="0"/>
              <a:t>July 2020</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a:xfrm>
            <a:off x="342902" y="6091158"/>
            <a:ext cx="5891213" cy="376321"/>
          </a:xfrm>
        </p:spPr>
        <p:txBody>
          <a:bodyPr/>
          <a:lstStyle/>
          <a:p>
            <a:r>
              <a:rPr lang="en-US" dirty="0">
                <a:latin typeface="Tw Cen MT Condensed"/>
              </a:rPr>
              <a:t>Ed Linden - Subject Matter Expert</a:t>
            </a:r>
          </a:p>
        </p:txBody>
      </p:sp>
      <p:sp>
        <p:nvSpPr>
          <p:cNvPr id="5" name="Subtitle 1">
            <a:extLst>
              <a:ext uri="{FF2B5EF4-FFF2-40B4-BE49-F238E27FC236}">
                <a16:creationId xmlns:a16="http://schemas.microsoft.com/office/drawing/2014/main" id="{27BCA3B3-D08E-4CE4-8806-8FB238C01164}"/>
              </a:ext>
            </a:extLst>
          </p:cNvPr>
          <p:cNvSpPr>
            <a:spLocks noGrp="1"/>
          </p:cNvSpPr>
          <p:nvPr>
            <p:ph type="subTitle" idx="1"/>
          </p:nvPr>
        </p:nvSpPr>
        <p:spPr>
          <a:xfrm>
            <a:off x="6457950" y="4960141"/>
            <a:ext cx="2400300" cy="1112442"/>
          </a:xfrm>
        </p:spPr>
        <p:txBody>
          <a:bodyPr>
            <a:normAutofit/>
          </a:bodyPr>
          <a:lstStyle/>
          <a:p>
            <a:r>
              <a:rPr lang="en-US" sz="2000" dirty="0"/>
              <a:t>Texas Education Agency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320511" y="44380"/>
            <a:ext cx="7626899" cy="793820"/>
          </a:xfrm>
        </p:spPr>
        <p:txBody>
          <a:bodyPr>
            <a:normAutofit fontScale="90000"/>
          </a:bodyPr>
          <a:lstStyle/>
          <a:p>
            <a:r>
              <a:rPr lang="en-US" sz="3600" dirty="0">
                <a:latin typeface="Tw Cen MT Condensed"/>
              </a:rPr>
              <a:t>tsds collection – complex types/elements updates</a:t>
            </a:r>
            <a:endParaRPr lang="en-US" sz="3600" dirty="0"/>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10</a:t>
            </a:fld>
            <a:endParaRPr lang="en-US" dirty="0"/>
          </a:p>
        </p:txBody>
      </p:sp>
      <p:sp>
        <p:nvSpPr>
          <p:cNvPr id="4" name="Rectangle 3">
            <a:extLst>
              <a:ext uri="{FF2B5EF4-FFF2-40B4-BE49-F238E27FC236}">
                <a16:creationId xmlns:a16="http://schemas.microsoft.com/office/drawing/2014/main" id="{B7058DAD-3016-48DB-8240-8065F54BA9A8}"/>
              </a:ext>
            </a:extLst>
          </p:cNvPr>
          <p:cNvSpPr/>
          <p:nvPr/>
        </p:nvSpPr>
        <p:spPr>
          <a:xfrm>
            <a:off x="210260" y="947895"/>
            <a:ext cx="8621191" cy="5016758"/>
          </a:xfrm>
          <a:prstGeom prst="rect">
            <a:avLst/>
          </a:prstGeom>
        </p:spPr>
        <p:txBody>
          <a:bodyPr wrap="square" anchor="t">
            <a:spAutoFit/>
          </a:bodyPr>
          <a:lstStyle/>
          <a:p>
            <a:pPr marL="285750" indent="-285750">
              <a:buFont typeface="Arial" panose="020B0604020202020204" pitchFamily="34" charset="0"/>
              <a:buChar char="•"/>
            </a:pPr>
            <a:r>
              <a:rPr lang="en-US" sz="2000" b="1" dirty="0">
                <a:cs typeface="Calibri"/>
              </a:rPr>
              <a:t>Student Parent</a:t>
            </a:r>
          </a:p>
          <a:p>
            <a:pPr marL="742950" lvl="1" indent="-285750">
              <a:buFont typeface="Arial" panose="020B0604020202020204" pitchFamily="34" charset="0"/>
              <a:buChar char="•"/>
            </a:pPr>
            <a:r>
              <a:rPr lang="en-US" sz="1700" dirty="0">
                <a:cs typeface="Calibri"/>
              </a:rPr>
              <a:t>StudentExtension</a:t>
            </a:r>
          </a:p>
          <a:p>
            <a:pPr marL="1200150" lvl="2" indent="-285750">
              <a:buFont typeface="Arial" panose="020B0604020202020204" pitchFamily="34" charset="0"/>
              <a:buChar char="•"/>
            </a:pPr>
            <a:r>
              <a:rPr lang="en-US" sz="1400" dirty="0">
                <a:cs typeface="Calibri"/>
              </a:rPr>
              <a:t>E1523</a:t>
            </a:r>
            <a:r>
              <a:rPr lang="en-US" sz="1400" dirty="0">
                <a:solidFill>
                  <a:srgbClr val="000000"/>
                </a:solidFill>
                <a:ea typeface="Calibri" panose="020F0502020204030204" pitchFamily="34" charset="0"/>
                <a:cs typeface="Calibri" panose="020F0502020204030204" pitchFamily="34" charset="0"/>
              </a:rPr>
              <a:t> TX-UNIQUE-STUDENT-ID</a:t>
            </a:r>
            <a:endParaRPr lang="en-US" sz="1400" dirty="0">
              <a:cs typeface="Calibri"/>
            </a:endParaRPr>
          </a:p>
          <a:p>
            <a:pPr marL="1200150" lvl="2" indent="-285750">
              <a:buFont typeface="Arial" panose="020B0604020202020204" pitchFamily="34" charset="0"/>
              <a:buChar char="•"/>
            </a:pPr>
            <a:r>
              <a:rPr lang="en-US" sz="1400" dirty="0">
                <a:cs typeface="Calibri"/>
              </a:rPr>
              <a:t>E1090 </a:t>
            </a:r>
            <a:r>
              <a:rPr lang="en-US" sz="1400" dirty="0">
                <a:solidFill>
                  <a:srgbClr val="000000"/>
                </a:solidFill>
                <a:ea typeface="Calibri" panose="020F0502020204030204" pitchFamily="34" charset="0"/>
                <a:cs typeface="Calibri" panose="020F0502020204030204" pitchFamily="34" charset="0"/>
              </a:rPr>
              <a:t>STUDENT-IDENTIFICATION-SYSTEM</a:t>
            </a:r>
          </a:p>
          <a:p>
            <a:pPr marL="1200150" lvl="2" indent="-285750">
              <a:buFont typeface="Arial" panose="020B0604020202020204" pitchFamily="34" charset="0"/>
              <a:buChar char="•"/>
            </a:pPr>
            <a:r>
              <a:rPr lang="en-US" sz="1400" dirty="0">
                <a:solidFill>
                  <a:srgbClr val="000000"/>
                </a:solidFill>
                <a:cs typeface="Calibri" panose="020F0502020204030204" pitchFamily="34" charset="0"/>
              </a:rPr>
              <a:t>E0001 STUDENT-ID</a:t>
            </a:r>
            <a:endParaRPr lang="en-US" sz="1400" dirty="0">
              <a:solidFill>
                <a:srgbClr val="000000"/>
              </a:solidFill>
              <a:ea typeface="Calibri" panose="020F0502020204030204" pitchFamily="34" charset="0"/>
              <a:cs typeface="Calibri" panose="020F0502020204030204" pitchFamily="34" charset="0"/>
            </a:endParaRPr>
          </a:p>
          <a:p>
            <a:pPr marL="1200150" lvl="2" indent="-285750">
              <a:buFont typeface="Arial" panose="020B0604020202020204" pitchFamily="34" charset="0"/>
              <a:buChar char="•"/>
            </a:pPr>
            <a:r>
              <a:rPr lang="en-US" sz="1400" dirty="0">
                <a:solidFill>
                  <a:srgbClr val="000000"/>
                </a:solidFill>
                <a:cs typeface="Calibri" panose="020F0502020204030204" pitchFamily="34" charset="0"/>
              </a:rPr>
              <a:t>E0703 FIRST-NAME</a:t>
            </a:r>
          </a:p>
          <a:p>
            <a:pPr marL="1200150" lvl="2" indent="-285750">
              <a:buFont typeface="Arial" panose="020B0604020202020204" pitchFamily="34" charset="0"/>
              <a:buChar char="•"/>
            </a:pPr>
            <a:r>
              <a:rPr lang="en-US" sz="1400" b="1" dirty="0">
                <a:cs typeface="Calibri" panose="020F0502020204030204" pitchFamily="34" charset="0"/>
              </a:rPr>
              <a:t>*E0704 MIDDLE-NAME</a:t>
            </a:r>
          </a:p>
          <a:p>
            <a:pPr marL="1200150" lvl="2" indent="-285750">
              <a:buFont typeface="Arial" panose="020B0604020202020204" pitchFamily="34" charset="0"/>
              <a:buChar char="•"/>
            </a:pPr>
            <a:r>
              <a:rPr lang="en-US" sz="1400" dirty="0">
                <a:solidFill>
                  <a:srgbClr val="000000"/>
                </a:solidFill>
                <a:cs typeface="Calibri" panose="020F0502020204030204" pitchFamily="34" charset="0"/>
              </a:rPr>
              <a:t>E0705 LAST-NAME</a:t>
            </a:r>
          </a:p>
          <a:p>
            <a:pPr marL="1200150" lvl="2" indent="-285750">
              <a:buFont typeface="Arial" panose="020B0604020202020204" pitchFamily="34" charset="0"/>
              <a:buChar char="•"/>
            </a:pPr>
            <a:r>
              <a:rPr lang="en-US" sz="1400" b="1" dirty="0">
                <a:cs typeface="Calibri" panose="020F0502020204030204" pitchFamily="34" charset="0"/>
              </a:rPr>
              <a:t>*E1303 GENERATION-CODE-SUFFIX</a:t>
            </a:r>
          </a:p>
          <a:p>
            <a:pPr marL="1200150" lvl="2" indent="-285750">
              <a:buFont typeface="Arial" panose="020B0604020202020204" pitchFamily="34" charset="0"/>
              <a:buChar char="•"/>
            </a:pPr>
            <a:r>
              <a:rPr lang="en-US" sz="1400" dirty="0">
                <a:solidFill>
                  <a:srgbClr val="000000"/>
                </a:solidFill>
                <a:cs typeface="Calibri" panose="020F0502020204030204" pitchFamily="34" charset="0"/>
              </a:rPr>
              <a:t>E0006 DATE-OF-BIRTH</a:t>
            </a:r>
          </a:p>
          <a:p>
            <a:pPr marL="1200150" lvl="2" indent="-285750">
              <a:buFont typeface="Arial" panose="020B0604020202020204" pitchFamily="34" charset="0"/>
              <a:buChar char="•"/>
            </a:pPr>
            <a:r>
              <a:rPr lang="en-US" sz="1400" dirty="0">
                <a:solidFill>
                  <a:srgbClr val="000000"/>
                </a:solidFill>
                <a:cs typeface="Calibri" panose="020F0502020204030204" pitchFamily="34" charset="0"/>
              </a:rPr>
              <a:t>E1325 SEX</a:t>
            </a:r>
          </a:p>
          <a:p>
            <a:pPr marL="1200150" lvl="2" indent="-285750">
              <a:buFont typeface="Arial" panose="020B0604020202020204" pitchFamily="34" charset="0"/>
              <a:buChar char="•"/>
            </a:pPr>
            <a:r>
              <a:rPr lang="en-US" sz="1400" dirty="0">
                <a:solidFill>
                  <a:srgbClr val="000000"/>
                </a:solidFill>
                <a:cs typeface="Calibri"/>
              </a:rPr>
              <a:t>E1677 CHARTER-WAITLIST-INDICATOR-CODE</a:t>
            </a:r>
            <a:endParaRPr lang="en-US" sz="1400" dirty="0">
              <a:cs typeface="Calibri"/>
            </a:endParaRPr>
          </a:p>
          <a:p>
            <a:pPr marL="285750" indent="-285750">
              <a:buFont typeface="Arial" panose="020B0604020202020204" pitchFamily="34" charset="0"/>
              <a:buChar char="•"/>
            </a:pPr>
            <a:r>
              <a:rPr lang="en-US" sz="2000" b="1" dirty="0">
                <a:cs typeface="Calibri"/>
              </a:rPr>
              <a:t>Student Enrollment</a:t>
            </a:r>
          </a:p>
          <a:p>
            <a:pPr marL="742950" lvl="1" indent="-285750">
              <a:buFont typeface="Arial" panose="020B0604020202020204" pitchFamily="34" charset="0"/>
              <a:buChar char="•"/>
            </a:pPr>
            <a:r>
              <a:rPr lang="en-US" sz="1700" dirty="0">
                <a:cs typeface="Calibri"/>
              </a:rPr>
              <a:t>StudentSchoolAssociationExtension</a:t>
            </a:r>
          </a:p>
          <a:p>
            <a:pPr marL="1200150" lvl="2" indent="-285750">
              <a:buFont typeface="Arial" panose="020B0604020202020204" pitchFamily="34" charset="0"/>
              <a:buChar char="•"/>
            </a:pPr>
            <a:r>
              <a:rPr lang="en-US" sz="1400" dirty="0">
                <a:cs typeface="Calibri"/>
              </a:rPr>
              <a:t>E1523 </a:t>
            </a:r>
            <a:r>
              <a:rPr lang="en-US" sz="1400" dirty="0">
                <a:solidFill>
                  <a:srgbClr val="000000"/>
                </a:solidFill>
                <a:ea typeface="Calibri" panose="020F0502020204030204" pitchFamily="34" charset="0"/>
                <a:cs typeface="Calibri" panose="020F0502020204030204" pitchFamily="34" charset="0"/>
              </a:rPr>
              <a:t>TX-UNIQUE-STUDENT-ID</a:t>
            </a:r>
          </a:p>
          <a:p>
            <a:pPr marL="1200150" lvl="2" indent="-285750">
              <a:buFont typeface="Arial" panose="020B0604020202020204" pitchFamily="34" charset="0"/>
              <a:buChar char="•"/>
            </a:pPr>
            <a:r>
              <a:rPr lang="en-US" sz="1400" dirty="0">
                <a:solidFill>
                  <a:srgbClr val="000000"/>
                </a:solidFill>
                <a:cs typeface="Calibri" panose="020F0502020204030204" pitchFamily="34" charset="0"/>
              </a:rPr>
              <a:t>E0266 CAMPUS-ID</a:t>
            </a:r>
          </a:p>
          <a:p>
            <a:pPr marL="1200150" lvl="2" indent="-285750">
              <a:buFont typeface="Arial" panose="020B0604020202020204" pitchFamily="34" charset="0"/>
              <a:buChar char="•"/>
            </a:pPr>
            <a:r>
              <a:rPr lang="en-US" sz="1400" dirty="0">
                <a:solidFill>
                  <a:srgbClr val="000000"/>
                </a:solidFill>
                <a:cs typeface="Calibri" panose="020F0502020204030204" pitchFamily="34" charset="0"/>
              </a:rPr>
              <a:t>E1517 ENTRY-GRADE-LEVEL-TYPE</a:t>
            </a:r>
          </a:p>
          <a:p>
            <a:pPr marL="1200150" lvl="2" indent="-285750">
              <a:buFont typeface="Arial" panose="020B0604020202020204" pitchFamily="34" charset="0"/>
              <a:buChar char="•"/>
            </a:pPr>
            <a:endParaRPr lang="en-US" sz="1400" dirty="0">
              <a:solidFill>
                <a:srgbClr val="000000"/>
              </a:solidFill>
              <a:cs typeface="Calibri" panose="020F0502020204030204" pitchFamily="34" charset="0"/>
            </a:endParaRPr>
          </a:p>
          <a:p>
            <a:r>
              <a:rPr lang="en-US" sz="1700" i="1" dirty="0">
                <a:cs typeface="Calibri"/>
              </a:rPr>
              <a:t>*</a:t>
            </a:r>
            <a:r>
              <a:rPr lang="en-US" dirty="0">
                <a:cs typeface="Calibri" panose="020F0502020204030204" pitchFamily="34" charset="0"/>
              </a:rPr>
              <a:t>Middle-Name and Generation-Code-Suffix were added to the TEDS 2021.2.0 publication on July 1, 2020 and are included on the Common Charter application form. </a:t>
            </a:r>
          </a:p>
          <a:p>
            <a:pPr lvl="2"/>
            <a:endParaRPr lang="en-US" sz="1400" dirty="0">
              <a:solidFill>
                <a:srgbClr val="000000"/>
              </a:solidFill>
              <a:cs typeface="Calibri" panose="020F0502020204030204" pitchFamily="34" charset="0"/>
            </a:endParaRPr>
          </a:p>
        </p:txBody>
      </p:sp>
    </p:spTree>
    <p:extLst>
      <p:ext uri="{BB962C8B-B14F-4D97-AF65-F5344CB8AC3E}">
        <p14:creationId xmlns:p14="http://schemas.microsoft.com/office/powerpoint/2010/main" val="111614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2208230"/>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11</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Core application</a:t>
            </a:r>
          </a:p>
        </p:txBody>
      </p:sp>
      <p:sp>
        <p:nvSpPr>
          <p:cNvPr id="7" name="Rectangle 6"/>
          <p:cNvSpPr/>
          <p:nvPr/>
        </p:nvSpPr>
        <p:spPr>
          <a:xfrm>
            <a:off x="566738" y="504395"/>
            <a:ext cx="8001000" cy="6217087"/>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dirty="0">
                <a:solidFill>
                  <a:sysClr val="windowText" lastClr="000000"/>
                </a:solidFill>
              </a:rPr>
              <a:t>Timeline</a:t>
            </a:r>
          </a:p>
          <a:p>
            <a:pPr marL="514350" indent="-514350">
              <a:spcBef>
                <a:spcPts val="600"/>
              </a:spcBef>
              <a:spcAft>
                <a:spcPts val="600"/>
              </a:spcAft>
              <a:buFont typeface="+mj-lt"/>
              <a:buAutoNum type="romanUcPeriod"/>
            </a:pPr>
            <a:r>
              <a:rPr lang="en-US" sz="2600" b="1" dirty="0">
                <a:solidFill>
                  <a:sysClr val="windowText" lastClr="000000"/>
                </a:solidFill>
              </a:rPr>
              <a:t>TEAL Roles and Privileges</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Core Application</a:t>
            </a:r>
          </a:p>
          <a:p>
            <a:pPr marL="514350" indent="-514350">
              <a:spcBef>
                <a:spcPts val="600"/>
              </a:spcBef>
              <a:spcAft>
                <a:spcPts val="600"/>
              </a:spcAft>
              <a:buFont typeface="+mj-lt"/>
              <a:buAutoNum type="romanUcPeriod"/>
            </a:pPr>
            <a:r>
              <a:rPr lang="en-US" sz="2600" b="1" dirty="0">
                <a:solidFill>
                  <a:sysClr val="windowText" lastClr="000000"/>
                </a:solidFill>
              </a:rPr>
              <a:t>Frequently Asked Questions</a:t>
            </a:r>
          </a:p>
          <a:p>
            <a:pPr marL="514350" indent="-514350">
              <a:spcBef>
                <a:spcPts val="600"/>
              </a:spcBef>
              <a:spcAft>
                <a:spcPts val="600"/>
              </a:spcAft>
              <a:buFont typeface="+mj-lt"/>
              <a:buAutoNum type="romanUcPeriod"/>
            </a:pPr>
            <a:r>
              <a:rPr lang="en-US" sz="2600" b="1" dirty="0">
                <a:solidFill>
                  <a:sysClr val="windowText" lastClr="000000"/>
                </a:solidFill>
              </a:rPr>
              <a:t>Technical Resources</a:t>
            </a:r>
          </a:p>
          <a:p>
            <a:pPr marL="514350" indent="-514350">
              <a:spcBef>
                <a:spcPts val="600"/>
              </a:spcBef>
              <a:spcAft>
                <a:spcPts val="600"/>
              </a:spcAft>
              <a:buFont typeface="+mj-lt"/>
              <a:buAutoNum type="romanUcPeriod"/>
            </a:pPr>
            <a:endParaRPr lang="en-US" sz="2600" b="1" dirty="0">
              <a:solidFill>
                <a:sysClr val="windowText" lastClr="000000"/>
              </a:solidFill>
            </a:endParaRPr>
          </a:p>
          <a:p>
            <a:pPr>
              <a:spcBef>
                <a:spcPts val="600"/>
              </a:spcBef>
              <a:spcAft>
                <a:spcPts val="600"/>
              </a:spcAft>
            </a:pPr>
            <a:endParaRPr lang="en-US" sz="26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158660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CORE APPLICATION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lnSpcReduction="10000"/>
          </a:bodyPr>
          <a:lstStyle/>
          <a:p>
            <a:r>
              <a:rPr lang="en-US" dirty="0">
                <a:latin typeface="+mn-lt"/>
                <a:cs typeface="Calibri"/>
              </a:rPr>
              <a:t>CSW will be added to the </a:t>
            </a:r>
            <a:r>
              <a:rPr lang="en-US" b="1" u="sng" dirty="0">
                <a:latin typeface="+mn-lt"/>
                <a:cs typeface="Calibri"/>
              </a:rPr>
              <a:t>Core</a:t>
            </a:r>
            <a:r>
              <a:rPr lang="en-US" dirty="0">
                <a:latin typeface="+mn-lt"/>
                <a:cs typeface="Calibri"/>
              </a:rPr>
              <a:t> application.</a:t>
            </a:r>
          </a:p>
          <a:p>
            <a:endParaRPr lang="en-US" dirty="0">
              <a:latin typeface="+mn-lt"/>
              <a:cs typeface="Calibri"/>
            </a:endParaRPr>
          </a:p>
          <a:p>
            <a:r>
              <a:rPr lang="en-US" dirty="0">
                <a:latin typeface="+mn-lt"/>
                <a:cs typeface="Calibri"/>
              </a:rPr>
              <a:t>Data submission will be LEA-level only, with no campus-level data submissions.</a:t>
            </a:r>
          </a:p>
          <a:p>
            <a:pPr marL="0" indent="0">
              <a:buNone/>
            </a:pPr>
            <a:endParaRPr lang="en-US" dirty="0">
              <a:latin typeface="+mn-lt"/>
              <a:cs typeface="Calibri" panose="020F0502020204030204" pitchFamily="34" charset="0"/>
            </a:endParaRPr>
          </a:p>
          <a:p>
            <a:r>
              <a:rPr lang="en-US" dirty="0">
                <a:latin typeface="+mn-lt"/>
                <a:cs typeface="Calibri"/>
              </a:rPr>
              <a:t>ESCs will be able to </a:t>
            </a:r>
            <a:r>
              <a:rPr lang="en-US" b="1" dirty="0">
                <a:latin typeface="+mn-lt"/>
                <a:cs typeface="Calibri"/>
              </a:rPr>
              <a:t>monitor</a:t>
            </a:r>
            <a:r>
              <a:rPr lang="en-US" dirty="0">
                <a:latin typeface="+mn-lt"/>
                <a:cs typeface="Calibri"/>
              </a:rPr>
              <a:t> Charter School data submissions but will not submit any of their own data.</a:t>
            </a:r>
          </a:p>
          <a:p>
            <a:endParaRPr lang="en-US" dirty="0">
              <a:latin typeface="+mn-lt"/>
              <a:cs typeface="Calibri"/>
            </a:endParaRPr>
          </a:p>
          <a:p>
            <a:r>
              <a:rPr lang="en-US" dirty="0">
                <a:cs typeface="Calibri"/>
              </a:rPr>
              <a:t>Functionality will be similar to other Core collections. LEAs will be able to </a:t>
            </a:r>
            <a:r>
              <a:rPr lang="en-US" b="1" dirty="0">
                <a:cs typeface="Calibri"/>
              </a:rPr>
              <a:t>promote</a:t>
            </a:r>
            <a:r>
              <a:rPr lang="en-US" dirty="0">
                <a:cs typeface="Calibri"/>
              </a:rPr>
              <a:t>, </a:t>
            </a:r>
            <a:r>
              <a:rPr lang="en-US" b="1" dirty="0">
                <a:cs typeface="Calibri"/>
              </a:rPr>
              <a:t>validate</a:t>
            </a:r>
            <a:r>
              <a:rPr lang="en-US" dirty="0">
                <a:cs typeface="Calibri"/>
              </a:rPr>
              <a:t>, </a:t>
            </a:r>
            <a:r>
              <a:rPr lang="en-US" b="1" dirty="0">
                <a:cs typeface="Calibri"/>
              </a:rPr>
              <a:t>run</a:t>
            </a:r>
            <a:r>
              <a:rPr lang="en-US" dirty="0">
                <a:cs typeface="Calibri"/>
              </a:rPr>
              <a:t> </a:t>
            </a:r>
            <a:r>
              <a:rPr lang="en-US" b="1" dirty="0">
                <a:cs typeface="Calibri"/>
              </a:rPr>
              <a:t>reports</a:t>
            </a:r>
            <a:r>
              <a:rPr lang="en-US" dirty="0">
                <a:cs typeface="Calibri"/>
              </a:rPr>
              <a:t>, </a:t>
            </a:r>
            <a:r>
              <a:rPr lang="en-US" b="1" dirty="0">
                <a:cs typeface="Calibri"/>
              </a:rPr>
              <a:t>complete</a:t>
            </a:r>
            <a:r>
              <a:rPr lang="en-US" dirty="0">
                <a:cs typeface="Calibri"/>
              </a:rPr>
              <a:t>, and apply for </a:t>
            </a:r>
            <a:r>
              <a:rPr lang="en-US" b="1" dirty="0">
                <a:cs typeface="Calibri"/>
              </a:rPr>
              <a:t>extensions</a:t>
            </a:r>
            <a:r>
              <a:rPr lang="en-US" dirty="0">
                <a:cs typeface="Calibri"/>
              </a:rPr>
              <a:t>.</a:t>
            </a:r>
          </a:p>
        </p:txBody>
      </p:sp>
    </p:spTree>
    <p:extLst>
      <p:ext uri="{BB962C8B-B14F-4D97-AF65-F5344CB8AC3E}">
        <p14:creationId xmlns:p14="http://schemas.microsoft.com/office/powerpoint/2010/main" val="376939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PROMOTION LOGIC</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211399" y="951503"/>
            <a:ext cx="8746169" cy="5404853"/>
          </a:xfrm>
        </p:spPr>
        <p:txBody>
          <a:bodyPr vert="horz" lIns="91440" tIns="45720" rIns="91440" bIns="45720" rtlCol="0" anchor="t">
            <a:normAutofit fontScale="85000" lnSpcReduction="20000"/>
          </a:bodyPr>
          <a:lstStyle/>
          <a:p>
            <a:r>
              <a:rPr lang="en-US" dirty="0"/>
              <a:t>The following criteria logic will be applied when promoting </a:t>
            </a:r>
            <a:r>
              <a:rPr lang="en-US" b="1" dirty="0"/>
              <a:t>campus level data</a:t>
            </a:r>
            <a:r>
              <a:rPr lang="en-US" dirty="0"/>
              <a:t>:</a:t>
            </a:r>
            <a:endParaRPr lang="en-US" sz="1400" dirty="0"/>
          </a:p>
          <a:p>
            <a:endParaRPr lang="en-US" sz="1400" dirty="0"/>
          </a:p>
          <a:p>
            <a:pPr lvl="1"/>
            <a:r>
              <a:rPr lang="en-US" sz="2800" dirty="0"/>
              <a:t>All Charter campuses will include the following data elements for the charter holder’s charter:</a:t>
            </a:r>
          </a:p>
          <a:p>
            <a:pPr lvl="2"/>
            <a:r>
              <a:rPr lang="en-US" b="1" dirty="0">
                <a:latin typeface="Tw Cen MT"/>
              </a:rPr>
              <a:t>E1674 NUMBER-CHARTER-STUDENTS-ENROLLED</a:t>
            </a:r>
            <a:endParaRPr lang="en-US" sz="2600" b="1" dirty="0">
              <a:latin typeface="Tw Cen MT"/>
            </a:endParaRPr>
          </a:p>
          <a:p>
            <a:pPr lvl="2"/>
            <a:r>
              <a:rPr lang="en-US" b="1" dirty="0">
                <a:latin typeface="Tw Cen MT"/>
              </a:rPr>
              <a:t>E1675 CHARTER-EDUCATIONAL-ENROLLMENT-CAPACITY</a:t>
            </a:r>
          </a:p>
          <a:p>
            <a:pPr lvl="2"/>
            <a:r>
              <a:rPr lang="en-US" b="1" dirty="0">
                <a:latin typeface="Tw Cen MT"/>
              </a:rPr>
              <a:t>E1676 CHARTER-ADMISSION-WAITLIST-INDICATOR-CODE</a:t>
            </a:r>
          </a:p>
          <a:p>
            <a:pPr lvl="3"/>
            <a:endParaRPr lang="en-US" sz="2400" b="1" dirty="0"/>
          </a:p>
          <a:p>
            <a:r>
              <a:rPr lang="en-US" dirty="0"/>
              <a:t>The following criteria logic will be applied when promoting </a:t>
            </a:r>
            <a:r>
              <a:rPr lang="en-US" b="1" dirty="0"/>
              <a:t>student level data</a:t>
            </a:r>
            <a:r>
              <a:rPr lang="en-US" dirty="0"/>
              <a:t>:</a:t>
            </a:r>
            <a:endParaRPr lang="en-US" sz="1400" dirty="0"/>
          </a:p>
          <a:p>
            <a:endParaRPr lang="en-US" sz="1400" dirty="0"/>
          </a:p>
          <a:p>
            <a:pPr lvl="1"/>
            <a:r>
              <a:rPr lang="en-US" sz="2800" dirty="0"/>
              <a:t>Students coded with the following data element:</a:t>
            </a:r>
          </a:p>
          <a:p>
            <a:pPr lvl="2"/>
            <a:r>
              <a:rPr lang="en-US" b="1" dirty="0">
                <a:latin typeface="Tw Cen MT"/>
              </a:rPr>
              <a:t> E1677 CHARTER-WAITLIST-INDICATOR-CODE (C088):</a:t>
            </a:r>
            <a:endParaRPr lang="en-US" dirty="0">
              <a:latin typeface="Tw Cen MT"/>
            </a:endParaRPr>
          </a:p>
          <a:p>
            <a:pPr lvl="3"/>
            <a:r>
              <a:rPr lang="en-US" sz="2000" b="1" dirty="0"/>
              <a:t>Code 1 </a:t>
            </a:r>
            <a:r>
              <a:rPr lang="en-US" sz="2000" dirty="0"/>
              <a:t>– Participant In Program Or Service, Or Condition Or Situation Applicable To This Person Or Campus</a:t>
            </a:r>
          </a:p>
          <a:p>
            <a:pPr marL="1371600" lvl="3" indent="0">
              <a:buNone/>
            </a:pPr>
            <a:endParaRPr lang="en-US" dirty="0"/>
          </a:p>
          <a:p>
            <a:r>
              <a:rPr lang="en-US" dirty="0"/>
              <a:t>There were no changes in the above promotion logic since the last ESC/Vendor training. </a:t>
            </a:r>
            <a:endParaRPr lang="en-US" sz="1400" dirty="0"/>
          </a:p>
          <a:p>
            <a:endParaRPr lang="en-US" dirty="0"/>
          </a:p>
          <a:p>
            <a:pPr lvl="2"/>
            <a:endParaRPr lang="en-US" i="1" dirty="0"/>
          </a:p>
        </p:txBody>
      </p:sp>
    </p:spTree>
    <p:extLst>
      <p:ext uri="{BB962C8B-B14F-4D97-AF65-F5344CB8AC3E}">
        <p14:creationId xmlns:p14="http://schemas.microsoft.com/office/powerpoint/2010/main" val="264260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latin typeface="Tw Cen MT Condensed"/>
              </a:rPr>
              <a:t>Validation rules-updates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6166" y="956389"/>
            <a:ext cx="9011667" cy="793820"/>
          </a:xfrm>
        </p:spPr>
        <p:txBody>
          <a:bodyPr vert="horz" lIns="91440" tIns="45720" rIns="91440" bIns="45720" rtlCol="0" anchor="t">
            <a:normAutofit/>
          </a:bodyPr>
          <a:lstStyle/>
          <a:p>
            <a:pPr marL="457200" lvl="1" indent="0">
              <a:buNone/>
            </a:pPr>
            <a:r>
              <a:rPr lang="en-US" dirty="0"/>
              <a:t>The following validation rules were updated with the TEDS 2021.2.0 publication on July 1, 2020.</a:t>
            </a:r>
            <a:endParaRPr lang="en-US"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1">
            <a:extLst>
              <a:ext uri="{FF2B5EF4-FFF2-40B4-BE49-F238E27FC236}">
                <a16:creationId xmlns:a16="http://schemas.microsoft.com/office/drawing/2014/main" id="{EB168292-256D-4CD9-8611-E1EC34378D96}"/>
              </a:ext>
            </a:extLst>
          </p:cNvPr>
          <p:cNvSpPr>
            <a:spLocks noChangeArrowheads="1"/>
          </p:cNvSpPr>
          <p:nvPr/>
        </p:nvSpPr>
        <p:spPr bwMode="auto">
          <a:xfrm>
            <a:off x="628650" y="2236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3" name="Picture 2">
            <a:extLst>
              <a:ext uri="{FF2B5EF4-FFF2-40B4-BE49-F238E27FC236}">
                <a16:creationId xmlns:a16="http://schemas.microsoft.com/office/drawing/2014/main" id="{7D8F90EE-C9A9-445A-AB37-B49BE6EF2414}"/>
              </a:ext>
            </a:extLst>
          </p:cNvPr>
          <p:cNvPicPr>
            <a:picLocks noChangeAspect="1"/>
          </p:cNvPicPr>
          <p:nvPr/>
        </p:nvPicPr>
        <p:blipFill>
          <a:blip r:embed="rId2"/>
          <a:stretch>
            <a:fillRect/>
          </a:stretch>
        </p:blipFill>
        <p:spPr>
          <a:xfrm>
            <a:off x="66166" y="1633013"/>
            <a:ext cx="9077834" cy="4723344"/>
          </a:xfrm>
          <a:prstGeom prst="rect">
            <a:avLst/>
          </a:prstGeom>
        </p:spPr>
      </p:pic>
    </p:spTree>
    <p:extLst>
      <p:ext uri="{BB962C8B-B14F-4D97-AF65-F5344CB8AC3E}">
        <p14:creationId xmlns:p14="http://schemas.microsoft.com/office/powerpoint/2010/main" val="240002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latin typeface="Tw Cen MT Condensed"/>
              </a:rPr>
              <a:t>Validation rules-updates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0" y="1085938"/>
            <a:ext cx="8879334" cy="971729"/>
          </a:xfrm>
        </p:spPr>
        <p:txBody>
          <a:bodyPr vert="horz" lIns="91440" tIns="45720" rIns="91440" bIns="45720" rtlCol="0" anchor="t">
            <a:normAutofit lnSpcReduction="10000"/>
          </a:bodyPr>
          <a:lstStyle/>
          <a:p>
            <a:pPr marL="1657350" lvl="3"/>
            <a:endParaRPr lang="en-US" sz="1400" dirty="0">
              <a:latin typeface="Tw Cen MT"/>
              <a:ea typeface="Calibri" panose="020F0502020204030204" pitchFamily="34" charset="0"/>
              <a:cs typeface="Calibri"/>
            </a:endParaRPr>
          </a:p>
          <a:p>
            <a:pPr marL="457200" lvl="1" indent="0">
              <a:buNone/>
            </a:pPr>
            <a:r>
              <a:rPr lang="en-US" dirty="0"/>
              <a:t>The following validation rule was deleted with the TEDS 2021.2.0 publication on July 1, 2020.</a:t>
            </a:r>
          </a:p>
          <a:p>
            <a:pPr marL="457200" lvl="1" indent="0">
              <a:buNone/>
            </a:pPr>
            <a:endParaRPr lang="en-US" dirty="0"/>
          </a:p>
          <a:p>
            <a:pPr marL="457200" lvl="1"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1">
            <a:extLst>
              <a:ext uri="{FF2B5EF4-FFF2-40B4-BE49-F238E27FC236}">
                <a16:creationId xmlns:a16="http://schemas.microsoft.com/office/drawing/2014/main" id="{EB168292-256D-4CD9-8611-E1EC34378D96}"/>
              </a:ext>
            </a:extLst>
          </p:cNvPr>
          <p:cNvSpPr>
            <a:spLocks noChangeArrowheads="1"/>
          </p:cNvSpPr>
          <p:nvPr/>
        </p:nvSpPr>
        <p:spPr bwMode="auto">
          <a:xfrm>
            <a:off x="628650" y="2236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4" name="Picture 13">
            <a:extLst>
              <a:ext uri="{FF2B5EF4-FFF2-40B4-BE49-F238E27FC236}">
                <a16:creationId xmlns:a16="http://schemas.microsoft.com/office/drawing/2014/main" id="{8C5F3437-0081-4902-985B-E38503AD8FF3}"/>
              </a:ext>
            </a:extLst>
          </p:cNvPr>
          <p:cNvPicPr>
            <a:picLocks noChangeAspect="1"/>
          </p:cNvPicPr>
          <p:nvPr/>
        </p:nvPicPr>
        <p:blipFill>
          <a:blip r:embed="rId2"/>
          <a:stretch>
            <a:fillRect/>
          </a:stretch>
        </p:blipFill>
        <p:spPr>
          <a:xfrm>
            <a:off x="132332" y="2223067"/>
            <a:ext cx="8879335" cy="1530210"/>
          </a:xfrm>
          <a:prstGeom prst="rect">
            <a:avLst/>
          </a:prstGeom>
        </p:spPr>
      </p:pic>
    </p:spTree>
    <p:extLst>
      <p:ext uri="{BB962C8B-B14F-4D97-AF65-F5344CB8AC3E}">
        <p14:creationId xmlns:p14="http://schemas.microsoft.com/office/powerpoint/2010/main" val="440562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reports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r>
              <a:rPr lang="en-US" dirty="0">
                <a:latin typeface="+mn-lt"/>
                <a:cs typeface="Calibri" panose="020F0502020204030204" pitchFamily="34" charset="0"/>
              </a:rPr>
              <a:t>CSW0-100-001 – CSW Roster Report</a:t>
            </a:r>
          </a:p>
          <a:p>
            <a:endParaRPr lang="en-US" sz="2400" dirty="0">
              <a:latin typeface="+mn-lt"/>
              <a:cs typeface="Calibri" panose="020F0502020204030204" pitchFamily="34" charset="0"/>
            </a:endParaRPr>
          </a:p>
          <a:p>
            <a:pPr lvl="1"/>
            <a:r>
              <a:rPr lang="en-US" b="1" dirty="0">
                <a:latin typeface="+mn-lt"/>
                <a:cs typeface="Calibri"/>
              </a:rPr>
              <a:t>Roster</a:t>
            </a:r>
            <a:r>
              <a:rPr lang="en-US" dirty="0">
                <a:latin typeface="+mn-lt"/>
                <a:cs typeface="Calibri"/>
              </a:rPr>
              <a:t> style report, similar to reports seen in other TSDS data collections.</a:t>
            </a:r>
          </a:p>
          <a:p>
            <a:pPr lvl="1"/>
            <a:endParaRPr lang="en-US" dirty="0">
              <a:latin typeface="+mn-lt"/>
              <a:cs typeface="Calibri"/>
            </a:endParaRPr>
          </a:p>
          <a:p>
            <a:pPr lvl="1"/>
            <a:r>
              <a:rPr lang="en-US" dirty="0">
                <a:latin typeface="+mn-lt"/>
                <a:cs typeface="Calibri"/>
              </a:rPr>
              <a:t>Available at </a:t>
            </a:r>
            <a:r>
              <a:rPr lang="en-US" b="1" dirty="0">
                <a:latin typeface="+mn-lt"/>
                <a:cs typeface="Calibri"/>
              </a:rPr>
              <a:t>LEA</a:t>
            </a:r>
            <a:r>
              <a:rPr lang="en-US" dirty="0">
                <a:latin typeface="+mn-lt"/>
                <a:cs typeface="Calibri"/>
              </a:rPr>
              <a:t> and </a:t>
            </a:r>
            <a:r>
              <a:rPr lang="en-US" b="1" dirty="0">
                <a:latin typeface="+mn-lt"/>
                <a:cs typeface="Calibri"/>
              </a:rPr>
              <a:t>ESC</a:t>
            </a:r>
            <a:r>
              <a:rPr lang="en-US" dirty="0">
                <a:latin typeface="+mn-lt"/>
                <a:cs typeface="Calibri"/>
              </a:rPr>
              <a:t> levels.</a:t>
            </a:r>
          </a:p>
          <a:p>
            <a:pPr marL="457200" lvl="1" indent="0">
              <a:buNone/>
            </a:pPr>
            <a:endParaRPr lang="en-US" dirty="0">
              <a:latin typeface="+mn-lt"/>
              <a:cs typeface="Calibri"/>
            </a:endParaRPr>
          </a:p>
          <a:p>
            <a:pPr lvl="2"/>
            <a:r>
              <a:rPr lang="en-US" dirty="0">
                <a:latin typeface="+mn-lt"/>
                <a:cs typeface="Calibri"/>
              </a:rPr>
              <a:t>LEAs will use this report to verify all data submitted for the data collection.</a:t>
            </a:r>
          </a:p>
          <a:p>
            <a:pPr lvl="1"/>
            <a:endParaRPr lang="en-US" dirty="0">
              <a:latin typeface="+mn-lt"/>
              <a:cs typeface="Calibri"/>
            </a:endParaRPr>
          </a:p>
          <a:p>
            <a:pPr lvl="2"/>
            <a:r>
              <a:rPr lang="en-US" dirty="0">
                <a:latin typeface="+mn-lt"/>
                <a:cs typeface="Calibri"/>
              </a:rPr>
              <a:t>ESCs will be able to run this report for all of their LEAs to monitor their submissions.</a:t>
            </a:r>
          </a:p>
        </p:txBody>
      </p:sp>
    </p:spTree>
    <p:extLst>
      <p:ext uri="{BB962C8B-B14F-4D97-AF65-F5344CB8AC3E}">
        <p14:creationId xmlns:p14="http://schemas.microsoft.com/office/powerpoint/2010/main" val="2747668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reports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17</a:t>
            </a:fld>
            <a:endParaRPr lang="en-US" dirty="0"/>
          </a:p>
        </p:txBody>
      </p:sp>
      <p:pic>
        <p:nvPicPr>
          <p:cNvPr id="6" name="Picture 5">
            <a:extLst>
              <a:ext uri="{FF2B5EF4-FFF2-40B4-BE49-F238E27FC236}">
                <a16:creationId xmlns:a16="http://schemas.microsoft.com/office/drawing/2014/main" id="{CA033A91-5F69-4D49-B738-A6CE62BF3219}"/>
              </a:ext>
            </a:extLst>
          </p:cNvPr>
          <p:cNvPicPr>
            <a:picLocks noChangeAspect="1"/>
          </p:cNvPicPr>
          <p:nvPr/>
        </p:nvPicPr>
        <p:blipFill>
          <a:blip r:embed="rId2"/>
          <a:stretch>
            <a:fillRect/>
          </a:stretch>
        </p:blipFill>
        <p:spPr>
          <a:xfrm>
            <a:off x="96101" y="1965200"/>
            <a:ext cx="8951798" cy="4066134"/>
          </a:xfrm>
          <a:prstGeom prst="rect">
            <a:avLst/>
          </a:prstGeom>
          <a:ln>
            <a:solidFill>
              <a:schemeClr val="tx1"/>
            </a:solidFill>
          </a:ln>
        </p:spPr>
      </p:pic>
      <p:sp>
        <p:nvSpPr>
          <p:cNvPr id="2" name="Rectangle 1">
            <a:extLst>
              <a:ext uri="{FF2B5EF4-FFF2-40B4-BE49-F238E27FC236}">
                <a16:creationId xmlns:a16="http://schemas.microsoft.com/office/drawing/2014/main" id="{96F5CDC6-69AB-4B69-8833-C8A5FE7342DA}"/>
              </a:ext>
            </a:extLst>
          </p:cNvPr>
          <p:cNvSpPr/>
          <p:nvPr/>
        </p:nvSpPr>
        <p:spPr>
          <a:xfrm>
            <a:off x="291723" y="940035"/>
            <a:ext cx="5136919" cy="923330"/>
          </a:xfrm>
          <a:prstGeom prst="rect">
            <a:avLst/>
          </a:prstGeom>
        </p:spPr>
        <p:txBody>
          <a:bodyPr wrap="none">
            <a:spAutoFit/>
          </a:bodyPr>
          <a:lstStyle/>
          <a:p>
            <a:r>
              <a:rPr lang="en-US">
                <a:cs typeface="Calibri" panose="020F0502020204030204" pitchFamily="34" charset="0"/>
              </a:rPr>
              <a:t>CSW Roster Report example for:</a:t>
            </a:r>
          </a:p>
          <a:p>
            <a:pPr marL="742950" lvl="1" indent="-285750">
              <a:buFont typeface="Arial" panose="020B0604020202020204" pitchFamily="34" charset="0"/>
              <a:buChar char="•"/>
            </a:pPr>
            <a:r>
              <a:rPr lang="en-US">
                <a:cs typeface="Calibri" panose="020F0502020204030204" pitchFamily="34" charset="0"/>
              </a:rPr>
              <a:t>Charters who maintain a waitlist</a:t>
            </a:r>
          </a:p>
          <a:p>
            <a:pPr marL="742950" lvl="1" indent="-285750">
              <a:buFont typeface="Arial" panose="020B0604020202020204" pitchFamily="34" charset="0"/>
              <a:buChar char="•"/>
            </a:pPr>
            <a:r>
              <a:rPr lang="en-US">
                <a:cs typeface="Calibri" panose="020F0502020204030204" pitchFamily="34" charset="0"/>
              </a:rPr>
              <a:t>Student information will display on the waitlist</a:t>
            </a:r>
          </a:p>
        </p:txBody>
      </p:sp>
    </p:spTree>
    <p:extLst>
      <p:ext uri="{BB962C8B-B14F-4D97-AF65-F5344CB8AC3E}">
        <p14:creationId xmlns:p14="http://schemas.microsoft.com/office/powerpoint/2010/main" val="2693982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a:t>reports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18</a:t>
            </a:fld>
            <a:endParaRPr lang="en-US"/>
          </a:p>
        </p:txBody>
      </p:sp>
      <p:sp>
        <p:nvSpPr>
          <p:cNvPr id="5" name="Rectangle 4">
            <a:extLst>
              <a:ext uri="{FF2B5EF4-FFF2-40B4-BE49-F238E27FC236}">
                <a16:creationId xmlns:a16="http://schemas.microsoft.com/office/drawing/2014/main" id="{87A7611E-4E42-4E08-916F-EE5615E0F961}"/>
              </a:ext>
            </a:extLst>
          </p:cNvPr>
          <p:cNvSpPr/>
          <p:nvPr/>
        </p:nvSpPr>
        <p:spPr>
          <a:xfrm>
            <a:off x="282198" y="995041"/>
            <a:ext cx="5706177" cy="923330"/>
          </a:xfrm>
          <a:prstGeom prst="rect">
            <a:avLst/>
          </a:prstGeom>
        </p:spPr>
        <p:txBody>
          <a:bodyPr wrap="none">
            <a:spAutoFit/>
          </a:bodyPr>
          <a:lstStyle/>
          <a:p>
            <a:r>
              <a:rPr lang="en-US">
                <a:cs typeface="Calibri" panose="020F0502020204030204" pitchFamily="34" charset="0"/>
              </a:rPr>
              <a:t>CSW Roster Report example for:</a:t>
            </a:r>
          </a:p>
          <a:p>
            <a:pPr marL="742950" lvl="1" indent="-285750">
              <a:buFont typeface="Arial" panose="020B0604020202020204" pitchFamily="34" charset="0"/>
              <a:buChar char="•"/>
            </a:pPr>
            <a:r>
              <a:rPr lang="en-US">
                <a:cs typeface="Calibri" panose="020F0502020204030204" pitchFamily="34" charset="0"/>
              </a:rPr>
              <a:t>Charters who do not maintain a waitlist</a:t>
            </a:r>
          </a:p>
          <a:p>
            <a:pPr marL="742950" lvl="1" indent="-285750">
              <a:buFont typeface="Arial" panose="020B0604020202020204" pitchFamily="34" charset="0"/>
              <a:buChar char="•"/>
            </a:pPr>
            <a:r>
              <a:rPr lang="en-US">
                <a:cs typeface="Calibri" panose="020F0502020204030204" pitchFamily="34" charset="0"/>
              </a:rPr>
              <a:t>Students information will NOT display on the waitlist</a:t>
            </a:r>
          </a:p>
        </p:txBody>
      </p:sp>
      <p:pic>
        <p:nvPicPr>
          <p:cNvPr id="2" name="Picture 1">
            <a:extLst>
              <a:ext uri="{FF2B5EF4-FFF2-40B4-BE49-F238E27FC236}">
                <a16:creationId xmlns:a16="http://schemas.microsoft.com/office/drawing/2014/main" id="{581A04E7-5F4F-4D33-8102-DAB07F7F3ABE}"/>
              </a:ext>
            </a:extLst>
          </p:cNvPr>
          <p:cNvPicPr>
            <a:picLocks noChangeAspect="1"/>
          </p:cNvPicPr>
          <p:nvPr/>
        </p:nvPicPr>
        <p:blipFill>
          <a:blip r:embed="rId3"/>
          <a:stretch>
            <a:fillRect/>
          </a:stretch>
        </p:blipFill>
        <p:spPr>
          <a:xfrm>
            <a:off x="66675" y="2114550"/>
            <a:ext cx="9010650" cy="2628900"/>
          </a:xfrm>
          <a:prstGeom prst="rect">
            <a:avLst/>
          </a:prstGeom>
        </p:spPr>
      </p:pic>
    </p:spTree>
    <p:extLst>
      <p:ext uri="{BB962C8B-B14F-4D97-AF65-F5344CB8AC3E}">
        <p14:creationId xmlns:p14="http://schemas.microsoft.com/office/powerpoint/2010/main" val="2828718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912604-6E98-43C7-BFC2-34E48511CD79}"/>
              </a:ext>
            </a:extLst>
          </p:cNvPr>
          <p:cNvSpPr/>
          <p:nvPr/>
        </p:nvSpPr>
        <p:spPr>
          <a:xfrm>
            <a:off x="633412" y="2754985"/>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19</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Frequently Asked Questions</a:t>
            </a:r>
          </a:p>
        </p:txBody>
      </p:sp>
      <p:sp>
        <p:nvSpPr>
          <p:cNvPr id="7" name="Rectangle 6"/>
          <p:cNvSpPr/>
          <p:nvPr/>
        </p:nvSpPr>
        <p:spPr>
          <a:xfrm>
            <a:off x="566738" y="504395"/>
            <a:ext cx="8001000" cy="3724096"/>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dirty="0">
                <a:solidFill>
                  <a:sysClr val="windowText" lastClr="000000"/>
                </a:solidFill>
              </a:rPr>
              <a:t>Timeline</a:t>
            </a:r>
          </a:p>
          <a:p>
            <a:pPr marL="514350" indent="-514350">
              <a:spcBef>
                <a:spcPts val="600"/>
              </a:spcBef>
              <a:spcAft>
                <a:spcPts val="600"/>
              </a:spcAft>
              <a:buFont typeface="+mj-lt"/>
              <a:buAutoNum type="romanUcPeriod"/>
            </a:pPr>
            <a:r>
              <a:rPr lang="en-US" sz="2600" b="1" dirty="0">
                <a:solidFill>
                  <a:sysClr val="windowText" lastClr="000000"/>
                </a:solidFill>
              </a:rPr>
              <a:t>TEAL Roles and Privileges</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Core Application</a:t>
            </a:r>
          </a:p>
          <a:p>
            <a:pPr marL="514350" indent="-514350">
              <a:spcBef>
                <a:spcPts val="600"/>
              </a:spcBef>
              <a:spcAft>
                <a:spcPts val="600"/>
              </a:spcAft>
              <a:buFont typeface="+mj-lt"/>
              <a:buAutoNum type="romanUcPeriod"/>
            </a:pPr>
            <a:r>
              <a:rPr lang="en-US" sz="2600" b="1" dirty="0">
                <a:solidFill>
                  <a:sysClr val="windowText" lastClr="000000"/>
                </a:solidFill>
              </a:rPr>
              <a:t>Frequently Asked Questions</a:t>
            </a:r>
          </a:p>
          <a:p>
            <a:pPr marL="514350" indent="-514350">
              <a:spcBef>
                <a:spcPts val="600"/>
              </a:spcBef>
              <a:spcAft>
                <a:spcPts val="600"/>
              </a:spcAft>
              <a:buFont typeface="+mj-lt"/>
              <a:buAutoNum type="romanUcPeriod"/>
            </a:pPr>
            <a:r>
              <a:rPr lang="en-US" sz="2600" b="1" dirty="0">
                <a:solidFill>
                  <a:sysClr val="windowText" lastClr="000000"/>
                </a:solidFill>
              </a:rPr>
              <a:t>Technical Resources</a:t>
            </a: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3565770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latin typeface="Tw Cen MT Condensed"/>
              </a:rPr>
              <a:t>Agenda</a:t>
            </a:r>
            <a:endParaRPr lang="en-US" sz="5400" dirty="0"/>
          </a:p>
        </p:txBody>
      </p:sp>
      <p:sp>
        <p:nvSpPr>
          <p:cNvPr id="7" name="Rectangle 6"/>
          <p:cNvSpPr/>
          <p:nvPr/>
        </p:nvSpPr>
        <p:spPr>
          <a:xfrm>
            <a:off x="566738" y="504395"/>
            <a:ext cx="8001000" cy="5663089"/>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dirty="0">
                <a:solidFill>
                  <a:sysClr val="windowText" lastClr="000000"/>
                </a:solidFill>
              </a:rPr>
              <a:t>Timeline</a:t>
            </a:r>
          </a:p>
          <a:p>
            <a:pPr marL="514350" indent="-514350">
              <a:spcBef>
                <a:spcPts val="600"/>
              </a:spcBef>
              <a:spcAft>
                <a:spcPts val="600"/>
              </a:spcAft>
              <a:buFont typeface="+mj-lt"/>
              <a:buAutoNum type="romanUcPeriod"/>
            </a:pPr>
            <a:r>
              <a:rPr lang="en-US" sz="2600" b="1" dirty="0">
                <a:solidFill>
                  <a:sysClr val="windowText" lastClr="000000"/>
                </a:solidFill>
              </a:rPr>
              <a:t>TEAL Roles and Privileges</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Core Application</a:t>
            </a:r>
          </a:p>
          <a:p>
            <a:pPr marL="514350" indent="-514350">
              <a:spcBef>
                <a:spcPts val="600"/>
              </a:spcBef>
              <a:spcAft>
                <a:spcPts val="600"/>
              </a:spcAft>
              <a:buFont typeface="+mj-lt"/>
              <a:buAutoNum type="romanUcPeriod"/>
            </a:pPr>
            <a:r>
              <a:rPr lang="en-US" sz="2600" b="1" dirty="0">
                <a:solidFill>
                  <a:sysClr val="windowText" lastClr="000000"/>
                </a:solidFill>
              </a:rPr>
              <a:t>Frequently Asked Questions</a:t>
            </a:r>
          </a:p>
          <a:p>
            <a:pPr marL="514350" indent="-514350">
              <a:spcBef>
                <a:spcPts val="600"/>
              </a:spcBef>
              <a:spcAft>
                <a:spcPts val="600"/>
              </a:spcAft>
              <a:buFont typeface="+mj-lt"/>
              <a:buAutoNum type="romanUcPeriod"/>
            </a:pPr>
            <a:r>
              <a:rPr lang="en-US" sz="2600" b="1" dirty="0">
                <a:solidFill>
                  <a:sysClr val="windowText" lastClr="000000"/>
                </a:solidFill>
              </a:rPr>
              <a:t>Technical Resources</a:t>
            </a:r>
          </a:p>
          <a:p>
            <a:pPr>
              <a:spcBef>
                <a:spcPts val="600"/>
              </a:spcBef>
              <a:spcAft>
                <a:spcPts val="600"/>
              </a:spcAft>
            </a:pPr>
            <a:endParaRPr lang="en-US" sz="26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20</a:t>
            </a:fld>
            <a:endParaRPr lang="en-US" dirty="0"/>
          </a:p>
        </p:txBody>
      </p:sp>
      <p:sp>
        <p:nvSpPr>
          <p:cNvPr id="8" name="Rectangle 7">
            <a:extLst>
              <a:ext uri="{FF2B5EF4-FFF2-40B4-BE49-F238E27FC236}">
                <a16:creationId xmlns:a16="http://schemas.microsoft.com/office/drawing/2014/main" id="{FDB5A5CD-6D13-49E6-9C78-AF90BF701006}"/>
              </a:ext>
            </a:extLst>
          </p:cNvPr>
          <p:cNvSpPr/>
          <p:nvPr/>
        </p:nvSpPr>
        <p:spPr>
          <a:xfrm>
            <a:off x="190500" y="1093378"/>
            <a:ext cx="8432639" cy="2677656"/>
          </a:xfrm>
          <a:prstGeom prst="rect">
            <a:avLst/>
          </a:prstGeom>
        </p:spPr>
        <p:txBody>
          <a:bodyPr wrap="square" anchor="t">
            <a:spAutoFit/>
          </a:bodyPr>
          <a:lstStyle/>
          <a:p>
            <a:r>
              <a:rPr lang="en-US" sz="2400" b="1" dirty="0"/>
              <a:t>Does this data collection apply to In-District Charters? </a:t>
            </a:r>
          </a:p>
          <a:p>
            <a:endParaRPr lang="en-US" sz="2400" dirty="0"/>
          </a:p>
          <a:p>
            <a:pPr lvl="1"/>
            <a:r>
              <a:rPr lang="en-US" sz="2400" dirty="0"/>
              <a:t>The Charter School Waitlist data collection only applies to open-enrollment charter schools. </a:t>
            </a:r>
            <a:r>
              <a:rPr lang="en-US" dirty="0"/>
              <a:t>	</a:t>
            </a:r>
          </a:p>
          <a:p>
            <a:pPr lvl="1"/>
            <a:endParaRPr lang="en-US" sz="2400" dirty="0"/>
          </a:p>
          <a:p>
            <a:endParaRPr lang="en-US" sz="2400" dirty="0"/>
          </a:p>
          <a:p>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dirty="0"/>
              <a:t>FREQUENTLY ASKED QUESTIONS</a:t>
            </a:r>
          </a:p>
        </p:txBody>
      </p:sp>
    </p:spTree>
    <p:extLst>
      <p:ext uri="{BB962C8B-B14F-4D97-AF65-F5344CB8AC3E}">
        <p14:creationId xmlns:p14="http://schemas.microsoft.com/office/powerpoint/2010/main" val="3762341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21</a:t>
            </a:fld>
            <a:endParaRPr lang="en-US" dirty="0"/>
          </a:p>
        </p:txBody>
      </p:sp>
      <p:sp>
        <p:nvSpPr>
          <p:cNvPr id="8" name="Rectangle 7">
            <a:extLst>
              <a:ext uri="{FF2B5EF4-FFF2-40B4-BE49-F238E27FC236}">
                <a16:creationId xmlns:a16="http://schemas.microsoft.com/office/drawing/2014/main" id="{FDB5A5CD-6D13-49E6-9C78-AF90BF701006}"/>
              </a:ext>
            </a:extLst>
          </p:cNvPr>
          <p:cNvSpPr/>
          <p:nvPr/>
        </p:nvSpPr>
        <p:spPr>
          <a:xfrm>
            <a:off x="190500" y="1093378"/>
            <a:ext cx="8571535" cy="5170646"/>
          </a:xfrm>
          <a:prstGeom prst="rect">
            <a:avLst/>
          </a:prstGeom>
        </p:spPr>
        <p:txBody>
          <a:bodyPr wrap="square" anchor="t">
            <a:spAutoFit/>
          </a:bodyPr>
          <a:lstStyle/>
          <a:p>
            <a:r>
              <a:rPr lang="en-US" sz="2400" b="1" dirty="0"/>
              <a:t>Does the charter school need to complete this data collection if they do not have a waitlist and they are not at capacity?</a:t>
            </a:r>
          </a:p>
          <a:p>
            <a:endParaRPr lang="en-US" sz="2400" dirty="0"/>
          </a:p>
          <a:p>
            <a:pPr lvl="1"/>
            <a:r>
              <a:rPr lang="en-US" sz="2400" dirty="0"/>
              <a:t>Yes. All open-enrollment charter schools must complete the CSW collection. If they are not at capacity and do not have a waitlist, they still must submit the following Education Organization data:</a:t>
            </a:r>
          </a:p>
          <a:p>
            <a:pPr lvl="1"/>
            <a:r>
              <a:rPr lang="en-US" sz="2400" dirty="0"/>
              <a:t>  </a:t>
            </a:r>
          </a:p>
          <a:p>
            <a:pPr marL="1200150" lvl="2" indent="-285750">
              <a:buFont typeface="Arial" panose="020B0604020202020204" pitchFamily="34" charset="0"/>
              <a:buChar char="•"/>
            </a:pPr>
            <a:r>
              <a:rPr lang="en-US" sz="2400" dirty="0"/>
              <a:t>E1674 NUMBER-CHARTER-STUDENTS-ENROLLED</a:t>
            </a:r>
          </a:p>
          <a:p>
            <a:pPr marL="1200150" lvl="2" indent="-285750">
              <a:buFont typeface="Arial" panose="020B0604020202020204" pitchFamily="34" charset="0"/>
              <a:buChar char="•"/>
            </a:pPr>
            <a:r>
              <a:rPr lang="en-US" sz="2400" dirty="0"/>
              <a:t>E1675 CHARTER-EDUCATIONAL-ENROLLMENT-CAPACITY</a:t>
            </a:r>
          </a:p>
          <a:p>
            <a:pPr marL="1200150" lvl="2" indent="-285750">
              <a:buFont typeface="Arial" panose="020B0604020202020204" pitchFamily="34" charset="0"/>
              <a:buChar char="•"/>
            </a:pPr>
            <a:r>
              <a:rPr lang="en-US" sz="2400" dirty="0"/>
              <a:t>E1676 CHARTER-ADMISSION-WAITLIST-INDICATOR-CODE </a:t>
            </a:r>
            <a:r>
              <a:rPr lang="en-US" dirty="0"/>
              <a:t>	</a:t>
            </a:r>
          </a:p>
          <a:p>
            <a:pPr lvl="1"/>
            <a:endParaRPr lang="en-US" sz="2400" dirty="0"/>
          </a:p>
          <a:p>
            <a:endParaRPr lang="en-US" sz="2400" dirty="0"/>
          </a:p>
          <a:p>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dirty="0"/>
              <a:t>FREQUENTLY ASKED QUESTIONS</a:t>
            </a:r>
          </a:p>
        </p:txBody>
      </p:sp>
    </p:spTree>
    <p:extLst>
      <p:ext uri="{BB962C8B-B14F-4D97-AF65-F5344CB8AC3E}">
        <p14:creationId xmlns:p14="http://schemas.microsoft.com/office/powerpoint/2010/main" val="3183285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22</a:t>
            </a:fld>
            <a:endParaRPr lang="en-US" dirty="0"/>
          </a:p>
        </p:txBody>
      </p:sp>
      <p:sp>
        <p:nvSpPr>
          <p:cNvPr id="8" name="Rectangle 7">
            <a:extLst>
              <a:ext uri="{FF2B5EF4-FFF2-40B4-BE49-F238E27FC236}">
                <a16:creationId xmlns:a16="http://schemas.microsoft.com/office/drawing/2014/main" id="{FDB5A5CD-6D13-49E6-9C78-AF90BF701006}"/>
              </a:ext>
            </a:extLst>
          </p:cNvPr>
          <p:cNvSpPr/>
          <p:nvPr/>
        </p:nvSpPr>
        <p:spPr>
          <a:xfrm>
            <a:off x="247062" y="1064443"/>
            <a:ext cx="8538124" cy="5632311"/>
          </a:xfrm>
          <a:prstGeom prst="rect">
            <a:avLst/>
          </a:prstGeom>
        </p:spPr>
        <p:txBody>
          <a:bodyPr wrap="square" anchor="t">
            <a:spAutoFit/>
          </a:bodyPr>
          <a:lstStyle/>
          <a:p>
            <a:r>
              <a:rPr lang="en-US" sz="2400" b="1" dirty="0"/>
              <a:t>What needs to be reported if a charter school uses a waitlist but has no students on it as of September 25</a:t>
            </a:r>
            <a:r>
              <a:rPr lang="en-US" sz="2400" b="1" baseline="30000" dirty="0"/>
              <a:t>th</a:t>
            </a:r>
            <a:r>
              <a:rPr lang="en-US" sz="2400" b="1" dirty="0"/>
              <a:t>? </a:t>
            </a:r>
          </a:p>
          <a:p>
            <a:endParaRPr lang="en-US" sz="2400" dirty="0"/>
          </a:p>
          <a:p>
            <a:pPr lvl="1"/>
            <a:r>
              <a:rPr lang="en-US" sz="2400" dirty="0"/>
              <a:t>If there are no students on the waitlist on the last Friday in September, then the charter school would not report any students in the CSW collection. However, the charter school would still need to report the required Education Organization data. </a:t>
            </a:r>
          </a:p>
          <a:p>
            <a:pPr lvl="1"/>
            <a:endParaRPr lang="en-US" sz="2400" dirty="0"/>
          </a:p>
          <a:p>
            <a:pPr lvl="1"/>
            <a:r>
              <a:rPr lang="en-US" sz="2400" dirty="0"/>
              <a:t>If the charter school campus had a least one student on a waitlist on or before the last Friday in September, the campus would report that they did maintain a waitlist which would be indicated with the data element CHARTER-WAITLIST-ADMISSION-INDICATOR=1. </a:t>
            </a:r>
            <a:r>
              <a:rPr lang="en-US" dirty="0"/>
              <a:t>	</a:t>
            </a:r>
          </a:p>
          <a:p>
            <a:endParaRPr lang="en-US" sz="2400" dirty="0">
              <a:cs typeface="Calibri" panose="020F0502020204030204" pitchFamily="34" charset="0"/>
            </a:endParaRPr>
          </a:p>
          <a:p>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dirty="0"/>
              <a:t>FREQUENTLY ASKED QUESTIONS</a:t>
            </a:r>
          </a:p>
        </p:txBody>
      </p:sp>
    </p:spTree>
    <p:extLst>
      <p:ext uri="{BB962C8B-B14F-4D97-AF65-F5344CB8AC3E}">
        <p14:creationId xmlns:p14="http://schemas.microsoft.com/office/powerpoint/2010/main" val="4207084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23</a:t>
            </a:fld>
            <a:endParaRPr lang="en-US" dirty="0"/>
          </a:p>
        </p:txBody>
      </p:sp>
      <p:sp>
        <p:nvSpPr>
          <p:cNvPr id="8" name="Rectangle 7">
            <a:extLst>
              <a:ext uri="{FF2B5EF4-FFF2-40B4-BE49-F238E27FC236}">
                <a16:creationId xmlns:a16="http://schemas.microsoft.com/office/drawing/2014/main" id="{FDB5A5CD-6D13-49E6-9C78-AF90BF701006}"/>
              </a:ext>
            </a:extLst>
          </p:cNvPr>
          <p:cNvSpPr/>
          <p:nvPr/>
        </p:nvSpPr>
        <p:spPr>
          <a:xfrm>
            <a:off x="190500" y="1018999"/>
            <a:ext cx="8490513" cy="4154984"/>
          </a:xfrm>
          <a:prstGeom prst="rect">
            <a:avLst/>
          </a:prstGeom>
        </p:spPr>
        <p:txBody>
          <a:bodyPr wrap="square" anchor="t">
            <a:spAutoFit/>
          </a:bodyPr>
          <a:lstStyle/>
          <a:p>
            <a:r>
              <a:rPr lang="en-US" sz="2400" b="1" dirty="0"/>
              <a:t>Does the charter school need to continue maintaining the data for the CHARTER-ADMISSION-WAITLIST-INDICATOR-CODE throughout the school year, or is this only needed through the last Friday in September?</a:t>
            </a:r>
          </a:p>
          <a:p>
            <a:endParaRPr lang="en-US" sz="2400" dirty="0"/>
          </a:p>
          <a:p>
            <a:pPr lvl="1"/>
            <a:r>
              <a:rPr lang="en-US" sz="2400" dirty="0"/>
              <a:t>TEA will only collect data for the CSW collection for students who are placed on a waitlist in the current school year as of the last Friday in September.  Each charter school should manage their campus wait lists according to the guidelines outlined in their admission and enrollment policy, as stated in their charter.</a:t>
            </a:r>
          </a:p>
          <a:p>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dirty="0"/>
              <a:t>FREQUENTLY ASKED QUESTIONS</a:t>
            </a:r>
          </a:p>
        </p:txBody>
      </p:sp>
    </p:spTree>
    <p:extLst>
      <p:ext uri="{BB962C8B-B14F-4D97-AF65-F5344CB8AC3E}">
        <p14:creationId xmlns:p14="http://schemas.microsoft.com/office/powerpoint/2010/main" val="1135406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24</a:t>
            </a:fld>
            <a:endParaRPr lang="en-US" dirty="0"/>
          </a:p>
        </p:txBody>
      </p:sp>
      <p:sp>
        <p:nvSpPr>
          <p:cNvPr id="8" name="Rectangle 7">
            <a:extLst>
              <a:ext uri="{FF2B5EF4-FFF2-40B4-BE49-F238E27FC236}">
                <a16:creationId xmlns:a16="http://schemas.microsoft.com/office/drawing/2014/main" id="{FDB5A5CD-6D13-49E6-9C78-AF90BF701006}"/>
              </a:ext>
            </a:extLst>
          </p:cNvPr>
          <p:cNvSpPr/>
          <p:nvPr/>
        </p:nvSpPr>
        <p:spPr>
          <a:xfrm>
            <a:off x="190500" y="1185711"/>
            <a:ext cx="8763000" cy="5632311"/>
          </a:xfrm>
          <a:prstGeom prst="rect">
            <a:avLst/>
          </a:prstGeom>
        </p:spPr>
        <p:txBody>
          <a:bodyPr wrap="square" anchor="t">
            <a:spAutoFit/>
          </a:bodyPr>
          <a:lstStyle/>
          <a:p>
            <a:r>
              <a:rPr lang="en-US" sz="2400" b="1" dirty="0"/>
              <a:t>What if a student is on a charter school waitlist and does not have a Unique ID? Is this required even if the student never enrolls in the charter school? 	</a:t>
            </a:r>
          </a:p>
          <a:p>
            <a:pPr lvl="0"/>
            <a:endParaRPr lang="en-US" sz="2400" b="1" dirty="0"/>
          </a:p>
          <a:p>
            <a:pPr lvl="1"/>
            <a:r>
              <a:rPr lang="en-US" sz="2400" dirty="0"/>
              <a:t>The charter school should make every effort to determine the student’s Unique ID or get one assigned if the student does not currently have one. 	</a:t>
            </a:r>
          </a:p>
          <a:p>
            <a:pPr lvl="1"/>
            <a:endParaRPr lang="en-US" sz="2400" dirty="0"/>
          </a:p>
          <a:p>
            <a:pPr lvl="1"/>
            <a:r>
              <a:rPr lang="en-US" sz="2400" dirty="0"/>
              <a:t>The SSN and birth certificates are </a:t>
            </a:r>
            <a:r>
              <a:rPr lang="en-US" sz="2400" u="sng" dirty="0"/>
              <a:t>not</a:t>
            </a:r>
            <a:r>
              <a:rPr lang="en-US" sz="2400" dirty="0"/>
              <a:t> required to apply for admission to a Texas Charter School. If the student on the waitlist does not provide an SSN, then the charter may assign a state-assigned ID (S-number) to obtain a Unique ID. Even if the student never enrolls, a Unique ID should be assigned for reporting. </a:t>
            </a:r>
            <a:r>
              <a:rPr lang="en-US" b="1" dirty="0"/>
              <a:t> </a:t>
            </a:r>
            <a:endParaRPr lang="en-US" dirty="0"/>
          </a:p>
          <a:p>
            <a:endParaRPr lang="en-US" sz="2400" b="1" dirty="0">
              <a:cs typeface="Calibri" panose="020F0502020204030204" pitchFamily="34" charset="0"/>
            </a:endParaRPr>
          </a:p>
          <a:p>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dirty="0"/>
              <a:t>FREQUENTLY ASKED QUESTIONS</a:t>
            </a:r>
          </a:p>
        </p:txBody>
      </p:sp>
    </p:spTree>
    <p:extLst>
      <p:ext uri="{BB962C8B-B14F-4D97-AF65-F5344CB8AC3E}">
        <p14:creationId xmlns:p14="http://schemas.microsoft.com/office/powerpoint/2010/main" val="1987905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25</a:t>
            </a:fld>
            <a:endParaRPr lang="en-US" dirty="0"/>
          </a:p>
        </p:txBody>
      </p:sp>
      <p:sp>
        <p:nvSpPr>
          <p:cNvPr id="8" name="Rectangle 7">
            <a:extLst>
              <a:ext uri="{FF2B5EF4-FFF2-40B4-BE49-F238E27FC236}">
                <a16:creationId xmlns:a16="http://schemas.microsoft.com/office/drawing/2014/main" id="{FDB5A5CD-6D13-49E6-9C78-AF90BF701006}"/>
              </a:ext>
            </a:extLst>
          </p:cNvPr>
          <p:cNvSpPr/>
          <p:nvPr/>
        </p:nvSpPr>
        <p:spPr>
          <a:xfrm>
            <a:off x="190500" y="1185711"/>
            <a:ext cx="8763000" cy="5078313"/>
          </a:xfrm>
          <a:prstGeom prst="rect">
            <a:avLst/>
          </a:prstGeom>
        </p:spPr>
        <p:txBody>
          <a:bodyPr wrap="square" anchor="t">
            <a:spAutoFit/>
          </a:bodyPr>
          <a:lstStyle/>
          <a:p>
            <a:r>
              <a:rPr lang="en-US" sz="2400" b="1" dirty="0"/>
              <a:t>Which charter school will assign and own the Unique ID if a student is on two waitlists? </a:t>
            </a:r>
          </a:p>
          <a:p>
            <a:pPr lvl="0"/>
            <a:endParaRPr lang="en-US" sz="2400" b="1" dirty="0"/>
          </a:p>
          <a:p>
            <a:pPr lvl="1"/>
            <a:r>
              <a:rPr lang="en-US" sz="2400" dirty="0"/>
              <a:t>The master record LEA assignment controls who can edit the student's demographic information. The last LEA that submitted the Unique ID through the file upload will be listed on the master record.</a:t>
            </a:r>
          </a:p>
          <a:p>
            <a:pPr lvl="1"/>
            <a:endParaRPr lang="en-US" sz="2400" dirty="0"/>
          </a:p>
          <a:p>
            <a:pPr lvl="1"/>
            <a:r>
              <a:rPr lang="en-US" sz="2400" dirty="0"/>
              <a:t>Multiple LEAs can report the same student, but only one has the ability to edit the student’s demographics at a time. 	</a:t>
            </a:r>
          </a:p>
          <a:p>
            <a:pPr lvl="1"/>
            <a:r>
              <a:rPr lang="en-US" dirty="0"/>
              <a:t>	</a:t>
            </a:r>
          </a:p>
          <a:p>
            <a:pPr lvl="1"/>
            <a:r>
              <a:rPr lang="en-US" b="1" dirty="0"/>
              <a:t> </a:t>
            </a:r>
            <a:endParaRPr lang="en-US" dirty="0"/>
          </a:p>
          <a:p>
            <a:endParaRPr lang="en-US" sz="2400" b="1" dirty="0">
              <a:cs typeface="Calibri" panose="020F0502020204030204" pitchFamily="34" charset="0"/>
            </a:endParaRPr>
          </a:p>
          <a:p>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dirty="0"/>
              <a:t>FREQUENTLY ASKED QUESTIONS</a:t>
            </a:r>
          </a:p>
        </p:txBody>
      </p:sp>
    </p:spTree>
    <p:extLst>
      <p:ext uri="{BB962C8B-B14F-4D97-AF65-F5344CB8AC3E}">
        <p14:creationId xmlns:p14="http://schemas.microsoft.com/office/powerpoint/2010/main" val="4154706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26</a:t>
            </a:fld>
            <a:endParaRPr lang="en-US" dirty="0"/>
          </a:p>
        </p:txBody>
      </p:sp>
      <p:sp>
        <p:nvSpPr>
          <p:cNvPr id="8" name="Rectangle 7">
            <a:extLst>
              <a:ext uri="{FF2B5EF4-FFF2-40B4-BE49-F238E27FC236}">
                <a16:creationId xmlns:a16="http://schemas.microsoft.com/office/drawing/2014/main" id="{FDB5A5CD-6D13-49E6-9C78-AF90BF701006}"/>
              </a:ext>
            </a:extLst>
          </p:cNvPr>
          <p:cNvSpPr/>
          <p:nvPr/>
        </p:nvSpPr>
        <p:spPr>
          <a:xfrm>
            <a:off x="190500" y="1185711"/>
            <a:ext cx="8571535" cy="5447645"/>
          </a:xfrm>
          <a:prstGeom prst="rect">
            <a:avLst/>
          </a:prstGeom>
        </p:spPr>
        <p:txBody>
          <a:bodyPr wrap="square" anchor="t">
            <a:spAutoFit/>
          </a:bodyPr>
          <a:lstStyle/>
          <a:p>
            <a:r>
              <a:rPr lang="en-US" sz="2400" b="1" dirty="0"/>
              <a:t>If students are allowed to appear on multiple charter school waitlists, is there is a concern of students having duplicate Unique IDs? </a:t>
            </a:r>
          </a:p>
          <a:p>
            <a:pPr lvl="0"/>
            <a:endParaRPr lang="en-US" sz="2400" b="1" dirty="0"/>
          </a:p>
          <a:p>
            <a:pPr lvl="1"/>
            <a:r>
              <a:rPr lang="en-US" sz="2400" dirty="0"/>
              <a:t>Charter schools must search the Unique ID system to determine if a waitlist student has already been assigned a Unique ID. The charter school can utilize the file upload and assignment option in the Unique ID system or manually search for a specific student. </a:t>
            </a:r>
          </a:p>
          <a:p>
            <a:pPr lvl="1"/>
            <a:endParaRPr lang="en-US" sz="2400" dirty="0"/>
          </a:p>
          <a:p>
            <a:pPr lvl="1"/>
            <a:r>
              <a:rPr lang="en-US" sz="2400" dirty="0"/>
              <a:t>If the student is found with an existing Unique ID, there is no need for a charter to create a new or duplicate one. 	</a:t>
            </a:r>
          </a:p>
          <a:p>
            <a:pPr lvl="1"/>
            <a:r>
              <a:rPr lang="en-US" dirty="0"/>
              <a:t>	</a:t>
            </a:r>
          </a:p>
          <a:p>
            <a:pPr lvl="1"/>
            <a:r>
              <a:rPr lang="en-US" b="1" dirty="0"/>
              <a:t> </a:t>
            </a:r>
            <a:endParaRPr lang="en-US" dirty="0"/>
          </a:p>
          <a:p>
            <a:endParaRPr lang="en-US" sz="2400" b="1" dirty="0">
              <a:cs typeface="Calibri" panose="020F0502020204030204" pitchFamily="34" charset="0"/>
            </a:endParaRPr>
          </a:p>
          <a:p>
            <a:endParaRPr lang="en-US" sz="2400"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a:xfrm>
            <a:off x="381001" y="44380"/>
            <a:ext cx="7772400" cy="793820"/>
          </a:xfrm>
        </p:spPr>
        <p:txBody>
          <a:bodyPr>
            <a:normAutofit/>
          </a:bodyPr>
          <a:lstStyle/>
          <a:p>
            <a:r>
              <a:rPr lang="en-US" dirty="0"/>
              <a:t>FREQUENTLY ASKED QUESTIONS</a:t>
            </a:r>
          </a:p>
        </p:txBody>
      </p:sp>
    </p:spTree>
    <p:extLst>
      <p:ext uri="{BB962C8B-B14F-4D97-AF65-F5344CB8AC3E}">
        <p14:creationId xmlns:p14="http://schemas.microsoft.com/office/powerpoint/2010/main" val="2533008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912604-6E98-43C7-BFC2-34E48511CD79}"/>
              </a:ext>
            </a:extLst>
          </p:cNvPr>
          <p:cNvSpPr/>
          <p:nvPr/>
        </p:nvSpPr>
        <p:spPr>
          <a:xfrm>
            <a:off x="623888" y="3244334"/>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27</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Technical resources</a:t>
            </a:r>
          </a:p>
        </p:txBody>
      </p:sp>
      <p:sp>
        <p:nvSpPr>
          <p:cNvPr id="7" name="Rectangle 6"/>
          <p:cNvSpPr/>
          <p:nvPr/>
        </p:nvSpPr>
        <p:spPr>
          <a:xfrm>
            <a:off x="566738" y="504395"/>
            <a:ext cx="8001000" cy="3724096"/>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dirty="0">
                <a:solidFill>
                  <a:sysClr val="windowText" lastClr="000000"/>
                </a:solidFill>
              </a:rPr>
              <a:t>Timeline</a:t>
            </a:r>
          </a:p>
          <a:p>
            <a:pPr marL="514350" indent="-514350">
              <a:spcBef>
                <a:spcPts val="600"/>
              </a:spcBef>
              <a:spcAft>
                <a:spcPts val="600"/>
              </a:spcAft>
              <a:buFont typeface="+mj-lt"/>
              <a:buAutoNum type="romanUcPeriod"/>
            </a:pPr>
            <a:r>
              <a:rPr lang="en-US" sz="2600" b="1" dirty="0">
                <a:solidFill>
                  <a:sysClr val="windowText" lastClr="000000"/>
                </a:solidFill>
              </a:rPr>
              <a:t>TEAL Roles and Privileges</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Core Application</a:t>
            </a:r>
          </a:p>
          <a:p>
            <a:pPr marL="514350" indent="-514350">
              <a:spcBef>
                <a:spcPts val="600"/>
              </a:spcBef>
              <a:spcAft>
                <a:spcPts val="600"/>
              </a:spcAft>
              <a:buFont typeface="+mj-lt"/>
              <a:buAutoNum type="romanUcPeriod"/>
            </a:pPr>
            <a:r>
              <a:rPr lang="en-US" sz="2600" b="1" dirty="0">
                <a:solidFill>
                  <a:sysClr val="windowText" lastClr="000000"/>
                </a:solidFill>
              </a:rPr>
              <a:t>Frequently Asked Questions</a:t>
            </a:r>
          </a:p>
          <a:p>
            <a:pPr marL="514350" indent="-514350">
              <a:spcBef>
                <a:spcPts val="600"/>
              </a:spcBef>
              <a:spcAft>
                <a:spcPts val="600"/>
              </a:spcAft>
              <a:buFont typeface="+mj-lt"/>
              <a:buAutoNum type="romanUcPeriod"/>
            </a:pPr>
            <a:r>
              <a:rPr lang="en-US" sz="2600" b="1" dirty="0">
                <a:solidFill>
                  <a:sysClr val="windowText" lastClr="000000"/>
                </a:solidFill>
              </a:rPr>
              <a:t>Technical Resources</a:t>
            </a: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3324416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51EF30-D026-4DBB-A5A4-EC41B853CB5C}"/>
              </a:ext>
            </a:extLst>
          </p:cNvPr>
          <p:cNvSpPr>
            <a:spLocks noGrp="1"/>
          </p:cNvSpPr>
          <p:nvPr>
            <p:ph type="sldNum" sz="quarter" idx="12"/>
          </p:nvPr>
        </p:nvSpPr>
        <p:spPr/>
        <p:txBody>
          <a:bodyPr/>
          <a:lstStyle/>
          <a:p>
            <a:fld id="{2F0C4421-5918-4AA3-AE4A-C36EDD2FD6EB}" type="slidenum">
              <a:rPr lang="en-US" smtClean="0"/>
              <a:pPr/>
              <a:t>28</a:t>
            </a:fld>
            <a:endParaRPr lang="en-US" dirty="0"/>
          </a:p>
        </p:txBody>
      </p:sp>
      <p:sp>
        <p:nvSpPr>
          <p:cNvPr id="7" name="Title 6">
            <a:extLst>
              <a:ext uri="{FF2B5EF4-FFF2-40B4-BE49-F238E27FC236}">
                <a16:creationId xmlns:a16="http://schemas.microsoft.com/office/drawing/2014/main" id="{5E8B78BD-A218-4ED8-9BEB-11BC5479A793}"/>
              </a:ext>
            </a:extLst>
          </p:cNvPr>
          <p:cNvSpPr>
            <a:spLocks noGrp="1"/>
          </p:cNvSpPr>
          <p:nvPr>
            <p:ph type="title"/>
          </p:nvPr>
        </p:nvSpPr>
        <p:spPr/>
        <p:txBody>
          <a:bodyPr/>
          <a:lstStyle/>
          <a:p>
            <a:r>
              <a:rPr lang="en-US" dirty="0"/>
              <a:t>Technical Resources</a:t>
            </a:r>
          </a:p>
        </p:txBody>
      </p:sp>
      <p:sp>
        <p:nvSpPr>
          <p:cNvPr id="9" name="Rectangle 8">
            <a:extLst>
              <a:ext uri="{FF2B5EF4-FFF2-40B4-BE49-F238E27FC236}">
                <a16:creationId xmlns:a16="http://schemas.microsoft.com/office/drawing/2014/main" id="{43469E67-5744-4E54-A5F9-65AF67FB71EB}"/>
              </a:ext>
            </a:extLst>
          </p:cNvPr>
          <p:cNvSpPr/>
          <p:nvPr/>
        </p:nvSpPr>
        <p:spPr>
          <a:xfrm>
            <a:off x="65988" y="946150"/>
            <a:ext cx="8707622" cy="4832092"/>
          </a:xfrm>
          <a:prstGeom prst="rect">
            <a:avLst/>
          </a:prstGeom>
        </p:spPr>
        <p:txBody>
          <a:bodyPr wrap="square" anchor="t">
            <a:spAutoFit/>
          </a:bodyPr>
          <a:lstStyle/>
          <a:p>
            <a:r>
              <a:rPr lang="en-US" sz="2800" b="1" u="sng" dirty="0">
                <a:hlinkClick r:id="rId2"/>
              </a:rPr>
              <a:t>To the Administrator (TAA) Letter</a:t>
            </a:r>
            <a:endParaRPr lang="en-US" sz="2800" b="1" u="sng" dirty="0"/>
          </a:p>
          <a:p>
            <a:pPr marL="914400" lvl="1" indent="-457200">
              <a:buFont typeface="Arial" panose="020B0604020202020204" pitchFamily="34" charset="0"/>
              <a:buChar char="•"/>
            </a:pPr>
            <a:r>
              <a:rPr lang="en-US" sz="2800" dirty="0"/>
              <a:t>The TAA Letter was sent to Charter School administrators and ESCs on July 27, 2020. </a:t>
            </a:r>
          </a:p>
          <a:p>
            <a:endParaRPr lang="en-US" sz="2800" b="1" dirty="0"/>
          </a:p>
          <a:p>
            <a:r>
              <a:rPr lang="en-US" sz="2800" b="1" dirty="0">
                <a:hlinkClick r:id="rId3"/>
              </a:rPr>
              <a:t>Charter School (TEA Website):</a:t>
            </a:r>
            <a:endParaRPr lang="en-US" sz="2800" b="1" dirty="0"/>
          </a:p>
          <a:p>
            <a:pPr marL="914400" lvl="1" indent="-457200">
              <a:buFont typeface="Arial" panose="020B0604020202020204" pitchFamily="34" charset="0"/>
              <a:buChar char="•"/>
            </a:pPr>
            <a:r>
              <a:rPr lang="en-US" sz="2800" dirty="0"/>
              <a:t>The Common Charter Application Form was posted on July 1, 2020.</a:t>
            </a:r>
          </a:p>
          <a:p>
            <a:pPr marL="914400" lvl="1" indent="-457200">
              <a:buFont typeface="Arial" panose="020B0604020202020204" pitchFamily="34" charset="0"/>
              <a:buChar char="•"/>
            </a:pPr>
            <a:endParaRPr lang="en-US" sz="2800" dirty="0"/>
          </a:p>
          <a:p>
            <a:r>
              <a:rPr lang="en-US" sz="2800" dirty="0"/>
              <a:t>For program area questions related to the Charter School Waitlist, please email </a:t>
            </a:r>
            <a:r>
              <a:rPr lang="en-US" sz="2800" u="sng" dirty="0">
                <a:hlinkClick r:id="rId4"/>
              </a:rPr>
              <a:t>charterschools@tea.texas.gov</a:t>
            </a:r>
            <a:r>
              <a:rPr lang="en-US" sz="2800" u="sng" dirty="0"/>
              <a:t>.</a:t>
            </a:r>
            <a:endParaRPr lang="en-US" sz="2800" dirty="0"/>
          </a:p>
          <a:p>
            <a:pPr marL="914400" lvl="1" indent="-457200">
              <a:buFont typeface="Arial" panose="020B0604020202020204" pitchFamily="34" charset="0"/>
              <a:buChar char="•"/>
            </a:pPr>
            <a:endParaRPr lang="en-US" sz="2800" b="1" dirty="0"/>
          </a:p>
        </p:txBody>
      </p:sp>
    </p:spTree>
    <p:extLst>
      <p:ext uri="{BB962C8B-B14F-4D97-AF65-F5344CB8AC3E}">
        <p14:creationId xmlns:p14="http://schemas.microsoft.com/office/powerpoint/2010/main" val="481530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29</a:t>
            </a:fld>
            <a:endParaRPr lang="en-US" dirty="0"/>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204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533400"/>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timeline</a:t>
            </a:r>
          </a:p>
        </p:txBody>
      </p:sp>
      <p:sp>
        <p:nvSpPr>
          <p:cNvPr id="7" name="Rectangle 6"/>
          <p:cNvSpPr/>
          <p:nvPr/>
        </p:nvSpPr>
        <p:spPr>
          <a:xfrm>
            <a:off x="566738" y="504395"/>
            <a:ext cx="8001000" cy="6217087"/>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dirty="0">
                <a:solidFill>
                  <a:sysClr val="windowText" lastClr="000000"/>
                </a:solidFill>
              </a:rPr>
              <a:t>Timeline</a:t>
            </a:r>
          </a:p>
          <a:p>
            <a:pPr marL="514350" indent="-514350">
              <a:spcBef>
                <a:spcPts val="600"/>
              </a:spcBef>
              <a:spcAft>
                <a:spcPts val="600"/>
              </a:spcAft>
              <a:buFont typeface="+mj-lt"/>
              <a:buAutoNum type="romanUcPeriod"/>
            </a:pPr>
            <a:r>
              <a:rPr lang="en-US" sz="2600" b="1" dirty="0">
                <a:solidFill>
                  <a:sysClr val="windowText" lastClr="000000"/>
                </a:solidFill>
              </a:rPr>
              <a:t>TEAL Roles and Privileges</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Core Application</a:t>
            </a:r>
          </a:p>
          <a:p>
            <a:pPr marL="514350" indent="-514350">
              <a:spcBef>
                <a:spcPts val="600"/>
              </a:spcBef>
              <a:spcAft>
                <a:spcPts val="600"/>
              </a:spcAft>
              <a:buFont typeface="+mj-lt"/>
              <a:buAutoNum type="romanUcPeriod"/>
            </a:pPr>
            <a:r>
              <a:rPr lang="en-US" sz="2600" b="1" dirty="0">
                <a:solidFill>
                  <a:sysClr val="windowText" lastClr="000000"/>
                </a:solidFill>
              </a:rPr>
              <a:t>Frequently Asked Questions</a:t>
            </a:r>
          </a:p>
          <a:p>
            <a:pPr marL="514350" indent="-514350">
              <a:spcBef>
                <a:spcPts val="600"/>
              </a:spcBef>
              <a:spcAft>
                <a:spcPts val="600"/>
              </a:spcAft>
              <a:buFont typeface="+mj-lt"/>
              <a:buAutoNum type="romanUcPeriod"/>
            </a:pPr>
            <a:r>
              <a:rPr lang="en-US" sz="2600" b="1" dirty="0">
                <a:solidFill>
                  <a:sysClr val="windowText" lastClr="000000"/>
                </a:solidFill>
              </a:rPr>
              <a:t>Technical Resources</a:t>
            </a:r>
          </a:p>
          <a:p>
            <a:pPr marL="514350" indent="-514350">
              <a:spcBef>
                <a:spcPts val="600"/>
              </a:spcBef>
              <a:spcAft>
                <a:spcPts val="600"/>
              </a:spcAft>
              <a:buFont typeface="+mj-lt"/>
              <a:buAutoNum type="romanUcPeriod"/>
            </a:pPr>
            <a:endParaRPr lang="en-US" sz="2600" b="1" dirty="0">
              <a:solidFill>
                <a:sysClr val="windowText" lastClr="000000"/>
              </a:solidFill>
            </a:endParaRPr>
          </a:p>
          <a:p>
            <a:pPr>
              <a:spcBef>
                <a:spcPts val="600"/>
              </a:spcBef>
              <a:spcAft>
                <a:spcPts val="600"/>
              </a:spcAft>
            </a:pPr>
            <a:endParaRPr lang="en-US" sz="26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228344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timeline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381000" y="1089718"/>
            <a:ext cx="8191500" cy="4954992"/>
          </a:xfrm>
        </p:spPr>
        <p:txBody>
          <a:bodyPr vert="horz" lIns="91440" tIns="45720" rIns="91440" bIns="45720" rtlCol="0" anchor="t">
            <a:normAutofit/>
          </a:bodyPr>
          <a:lstStyle/>
          <a:p>
            <a:pPr marL="0" indent="0">
              <a:buNone/>
            </a:pPr>
            <a:r>
              <a:rPr lang="en-US" b="1" dirty="0"/>
              <a:t>Submission Due: </a:t>
            </a:r>
            <a:r>
              <a:rPr lang="en-US" dirty="0"/>
              <a:t>October 30, 2020</a:t>
            </a:r>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2" name="Table 2">
            <a:extLst>
              <a:ext uri="{FF2B5EF4-FFF2-40B4-BE49-F238E27FC236}">
                <a16:creationId xmlns:a16="http://schemas.microsoft.com/office/drawing/2014/main" id="{EEC7286B-F906-43E1-87A7-426BDB0FE2FE}"/>
              </a:ext>
            </a:extLst>
          </p:cNvPr>
          <p:cNvGraphicFramePr>
            <a:graphicFrameLocks noGrp="1"/>
          </p:cNvGraphicFramePr>
          <p:nvPr>
            <p:extLst>
              <p:ext uri="{D42A27DB-BD31-4B8C-83A1-F6EECF244321}">
                <p14:modId xmlns:p14="http://schemas.microsoft.com/office/powerpoint/2010/main" val="3115899838"/>
              </p:ext>
            </p:extLst>
          </p:nvPr>
        </p:nvGraphicFramePr>
        <p:xfrm>
          <a:off x="381000" y="1713013"/>
          <a:ext cx="8191500" cy="3708402"/>
        </p:xfrm>
        <a:graphic>
          <a:graphicData uri="http://schemas.openxmlformats.org/drawingml/2006/table">
            <a:tbl>
              <a:tblPr firstRow="1" bandRow="1">
                <a:tableStyleId>{93296810-A885-4BE3-A3E7-6D5BEEA58F35}</a:tableStyleId>
              </a:tblPr>
              <a:tblGrid>
                <a:gridCol w="5324475">
                  <a:extLst>
                    <a:ext uri="{9D8B030D-6E8A-4147-A177-3AD203B41FA5}">
                      <a16:colId xmlns:a16="http://schemas.microsoft.com/office/drawing/2014/main" val="2173082847"/>
                    </a:ext>
                  </a:extLst>
                </a:gridCol>
                <a:gridCol w="2867025">
                  <a:extLst>
                    <a:ext uri="{9D8B030D-6E8A-4147-A177-3AD203B41FA5}">
                      <a16:colId xmlns:a16="http://schemas.microsoft.com/office/drawing/2014/main" val="685607405"/>
                    </a:ext>
                  </a:extLst>
                </a:gridCol>
              </a:tblGrid>
              <a:tr h="618067">
                <a:tc gridSpan="2">
                  <a:txBody>
                    <a:bodyPr/>
                    <a:lstStyle/>
                    <a:p>
                      <a:r>
                        <a:rPr lang="en-US" sz="2400" dirty="0"/>
                        <a:t>Charter School Waitlist (CSW) Collection</a:t>
                      </a:r>
                    </a:p>
                  </a:txBody>
                  <a:tcPr/>
                </a:tc>
                <a:tc hMerge="1">
                  <a:txBody>
                    <a:bodyPr/>
                    <a:lstStyle/>
                    <a:p>
                      <a:endParaRPr lang="en-US"/>
                    </a:p>
                  </a:txBody>
                  <a:tcPr/>
                </a:tc>
                <a:extLst>
                  <a:ext uri="{0D108BD9-81ED-4DB2-BD59-A6C34878D82A}">
                    <a16:rowId xmlns:a16="http://schemas.microsoft.com/office/drawing/2014/main" val="1284838274"/>
                  </a:ext>
                </a:extLst>
              </a:tr>
              <a:tr h="618067">
                <a:tc>
                  <a:txBody>
                    <a:bodyPr/>
                    <a:lstStyle/>
                    <a:p>
                      <a:r>
                        <a:rPr lang="en-US" sz="2400" dirty="0"/>
                        <a:t>TSDS ready to load data to eDM</a:t>
                      </a:r>
                    </a:p>
                  </a:txBody>
                  <a:tcPr/>
                </a:tc>
                <a:tc>
                  <a:txBody>
                    <a:bodyPr/>
                    <a:lstStyle/>
                    <a:p>
                      <a:r>
                        <a:rPr lang="en-US" sz="2400" b="1" dirty="0"/>
                        <a:t>August 3, 2020</a:t>
                      </a:r>
                    </a:p>
                  </a:txBody>
                  <a:tcPr/>
                </a:tc>
                <a:extLst>
                  <a:ext uri="{0D108BD9-81ED-4DB2-BD59-A6C34878D82A}">
                    <a16:rowId xmlns:a16="http://schemas.microsoft.com/office/drawing/2014/main" val="3346017213"/>
                  </a:ext>
                </a:extLst>
              </a:tr>
              <a:tr h="618067">
                <a:tc>
                  <a:txBody>
                    <a:bodyPr/>
                    <a:lstStyle/>
                    <a:p>
                      <a:r>
                        <a:rPr lang="en-US" sz="2400" dirty="0"/>
                        <a:t>CSW ready for users to promote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September 14, 2020</a:t>
                      </a:r>
                    </a:p>
                  </a:txBody>
                  <a:tcPr/>
                </a:tc>
                <a:extLst>
                  <a:ext uri="{0D108BD9-81ED-4DB2-BD59-A6C34878D82A}">
                    <a16:rowId xmlns:a16="http://schemas.microsoft.com/office/drawing/2014/main" val="4006051926"/>
                  </a:ext>
                </a:extLst>
              </a:tr>
              <a:tr h="618067">
                <a:tc>
                  <a:txBody>
                    <a:bodyPr/>
                    <a:lstStyle/>
                    <a:p>
                      <a:r>
                        <a:rPr lang="en-US" sz="2400" dirty="0"/>
                        <a:t>CSW ready for users to complete</a:t>
                      </a:r>
                    </a:p>
                  </a:txBody>
                  <a:tcPr/>
                </a:tc>
                <a:tc>
                  <a:txBody>
                    <a:bodyPr/>
                    <a:lstStyle/>
                    <a:p>
                      <a:r>
                        <a:rPr lang="en-US" sz="2400" b="1" dirty="0"/>
                        <a:t>September 25, 2020</a:t>
                      </a:r>
                    </a:p>
                  </a:txBody>
                  <a:tcPr/>
                </a:tc>
                <a:extLst>
                  <a:ext uri="{0D108BD9-81ED-4DB2-BD59-A6C34878D82A}">
                    <a16:rowId xmlns:a16="http://schemas.microsoft.com/office/drawing/2014/main" val="360006968"/>
                  </a:ext>
                </a:extLst>
              </a:tr>
              <a:tr h="618067">
                <a:tc>
                  <a:txBody>
                    <a:bodyPr/>
                    <a:lstStyle/>
                    <a:p>
                      <a:r>
                        <a:rPr lang="en-US" sz="2400" dirty="0"/>
                        <a:t>CSW submission due date for LEAs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October 30, 2020</a:t>
                      </a:r>
                    </a:p>
                  </a:txBody>
                  <a:tcPr/>
                </a:tc>
                <a:extLst>
                  <a:ext uri="{0D108BD9-81ED-4DB2-BD59-A6C34878D82A}">
                    <a16:rowId xmlns:a16="http://schemas.microsoft.com/office/drawing/2014/main" val="3749727890"/>
                  </a:ext>
                </a:extLst>
              </a:tr>
              <a:tr h="618067">
                <a:tc>
                  <a:txBody>
                    <a:bodyPr/>
                    <a:lstStyle/>
                    <a:p>
                      <a:r>
                        <a:rPr lang="en-US" sz="2400" dirty="0"/>
                        <a:t>CSW data available to customers</a:t>
                      </a:r>
                    </a:p>
                  </a:txBody>
                  <a:tcPr/>
                </a:tc>
                <a:tc>
                  <a:txBody>
                    <a:bodyPr/>
                    <a:lstStyle/>
                    <a:p>
                      <a:r>
                        <a:rPr lang="en-US" sz="2400" b="1" dirty="0"/>
                        <a:t>November 13, 2020</a:t>
                      </a:r>
                    </a:p>
                  </a:txBody>
                  <a:tcPr/>
                </a:tc>
                <a:extLst>
                  <a:ext uri="{0D108BD9-81ED-4DB2-BD59-A6C34878D82A}">
                    <a16:rowId xmlns:a16="http://schemas.microsoft.com/office/drawing/2014/main" val="2639392556"/>
                  </a:ext>
                </a:extLst>
              </a:tr>
            </a:tbl>
          </a:graphicData>
        </a:graphic>
      </p:graphicFrame>
    </p:spTree>
    <p:extLst>
      <p:ext uri="{BB962C8B-B14F-4D97-AF65-F5344CB8AC3E}">
        <p14:creationId xmlns:p14="http://schemas.microsoft.com/office/powerpoint/2010/main" val="222663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1079653"/>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5</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Teal roles and privileges</a:t>
            </a:r>
          </a:p>
        </p:txBody>
      </p:sp>
      <p:sp>
        <p:nvSpPr>
          <p:cNvPr id="7" name="Rectangle 6"/>
          <p:cNvSpPr/>
          <p:nvPr/>
        </p:nvSpPr>
        <p:spPr>
          <a:xfrm>
            <a:off x="566738" y="504395"/>
            <a:ext cx="8001000" cy="6217087"/>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dirty="0">
                <a:solidFill>
                  <a:sysClr val="windowText" lastClr="000000"/>
                </a:solidFill>
              </a:rPr>
              <a:t>Timeline</a:t>
            </a:r>
          </a:p>
          <a:p>
            <a:pPr marL="514350" indent="-514350">
              <a:spcBef>
                <a:spcPts val="600"/>
              </a:spcBef>
              <a:spcAft>
                <a:spcPts val="600"/>
              </a:spcAft>
              <a:buFont typeface="+mj-lt"/>
              <a:buAutoNum type="romanUcPeriod"/>
            </a:pPr>
            <a:r>
              <a:rPr lang="en-US" sz="2600" b="1" dirty="0">
                <a:solidFill>
                  <a:sysClr val="windowText" lastClr="000000"/>
                </a:solidFill>
              </a:rPr>
              <a:t>TEAL Roles and Privileges</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Core Application</a:t>
            </a:r>
          </a:p>
          <a:p>
            <a:pPr marL="514350" indent="-514350">
              <a:spcBef>
                <a:spcPts val="600"/>
              </a:spcBef>
              <a:spcAft>
                <a:spcPts val="600"/>
              </a:spcAft>
              <a:buFont typeface="+mj-lt"/>
              <a:buAutoNum type="romanUcPeriod"/>
            </a:pPr>
            <a:r>
              <a:rPr lang="en-US" sz="2600" b="1" dirty="0">
                <a:solidFill>
                  <a:sysClr val="windowText" lastClr="000000"/>
                </a:solidFill>
              </a:rPr>
              <a:t>Frequently Asked Questions</a:t>
            </a:r>
          </a:p>
          <a:p>
            <a:pPr marL="514350" indent="-514350">
              <a:spcBef>
                <a:spcPts val="600"/>
              </a:spcBef>
              <a:spcAft>
                <a:spcPts val="600"/>
              </a:spcAft>
              <a:buFont typeface="+mj-lt"/>
              <a:buAutoNum type="romanUcPeriod"/>
            </a:pPr>
            <a:r>
              <a:rPr lang="en-US" sz="2600" b="1" dirty="0">
                <a:solidFill>
                  <a:sysClr val="windowText" lastClr="000000"/>
                </a:solidFill>
              </a:rPr>
              <a:t>Technical Resources</a:t>
            </a:r>
          </a:p>
          <a:p>
            <a:pPr marL="514350" indent="-514350">
              <a:spcBef>
                <a:spcPts val="600"/>
              </a:spcBef>
              <a:spcAft>
                <a:spcPts val="600"/>
              </a:spcAft>
              <a:buFont typeface="+mj-lt"/>
              <a:buAutoNum type="romanUcPeriod"/>
            </a:pPr>
            <a:endParaRPr lang="en-US" sz="2600" b="1" dirty="0">
              <a:solidFill>
                <a:sysClr val="windowText" lastClr="000000"/>
              </a:solidFill>
            </a:endParaRPr>
          </a:p>
          <a:p>
            <a:pPr>
              <a:spcBef>
                <a:spcPts val="600"/>
              </a:spcBef>
              <a:spcAft>
                <a:spcPts val="600"/>
              </a:spcAft>
            </a:pPr>
            <a:endParaRPr lang="en-US" sz="26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27477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Teal roles and privileges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a:t>
            </a:fld>
            <a:endParaRPr lang="en-US" dirty="0"/>
          </a:p>
        </p:txBody>
      </p:sp>
      <p:sp>
        <p:nvSpPr>
          <p:cNvPr id="3" name="Content Placeholder 2">
            <a:extLst>
              <a:ext uri="{FF2B5EF4-FFF2-40B4-BE49-F238E27FC236}">
                <a16:creationId xmlns:a16="http://schemas.microsoft.com/office/drawing/2014/main" id="{01210545-BE29-4BAC-8FC5-64D706EA42ED}"/>
              </a:ext>
            </a:extLst>
          </p:cNvPr>
          <p:cNvSpPr>
            <a:spLocks noGrp="1"/>
          </p:cNvSpPr>
          <p:nvPr>
            <p:ph idx="1"/>
          </p:nvPr>
        </p:nvSpPr>
        <p:spPr>
          <a:xfrm>
            <a:off x="628650" y="1221971"/>
            <a:ext cx="8260826" cy="4954992"/>
          </a:xfrm>
        </p:spPr>
        <p:txBody>
          <a:bodyPr/>
          <a:lstStyle/>
          <a:p>
            <a:pPr fontAlgn="base"/>
            <a:r>
              <a:rPr lang="en-US"/>
              <a:t>CSW will utilize the following </a:t>
            </a:r>
            <a:r>
              <a:rPr lang="en-US" b="1"/>
              <a:t>existing</a:t>
            </a:r>
            <a:r>
              <a:rPr lang="en-US"/>
              <a:t> TEAL roles:​</a:t>
            </a:r>
          </a:p>
          <a:p>
            <a:pPr marL="0" indent="0" fontAlgn="base">
              <a:buNone/>
            </a:pPr>
            <a:endParaRPr lang="en-US"/>
          </a:p>
          <a:p>
            <a:pPr lvl="1" fontAlgn="base"/>
            <a:r>
              <a:rPr lang="en-US"/>
              <a:t>Core ESC Data Viewer​</a:t>
            </a:r>
          </a:p>
          <a:p>
            <a:pPr lvl="1" fontAlgn="base"/>
            <a:r>
              <a:rPr lang="en-US"/>
              <a:t>Core LEA Data Approver​</a:t>
            </a:r>
          </a:p>
          <a:p>
            <a:pPr lvl="1" fontAlgn="base"/>
            <a:r>
              <a:rPr lang="en-US"/>
              <a:t>Core LEA Data Completer​</a:t>
            </a:r>
          </a:p>
          <a:p>
            <a:pPr lvl="1" fontAlgn="base"/>
            <a:r>
              <a:rPr lang="en-US"/>
              <a:t>Core LEA Data Promoter​</a:t>
            </a:r>
          </a:p>
          <a:p>
            <a:pPr lvl="1" fontAlgn="base"/>
            <a:r>
              <a:rPr lang="en-US"/>
              <a:t>Core LEA Data Viewer​</a:t>
            </a:r>
          </a:p>
          <a:p>
            <a:pPr marL="0" indent="0" fontAlgn="base">
              <a:buNone/>
            </a:pPr>
            <a:endParaRPr lang="en-US"/>
          </a:p>
          <a:p>
            <a:pPr fontAlgn="base"/>
            <a:r>
              <a:rPr lang="en-US"/>
              <a:t>A new </a:t>
            </a:r>
            <a:r>
              <a:rPr lang="en-US" b="1"/>
              <a:t>privilege</a:t>
            </a:r>
            <a:r>
              <a:rPr lang="en-US"/>
              <a:t>, ‘CSW Access’, can now be requested for each of these roles.</a:t>
            </a:r>
          </a:p>
          <a:p>
            <a:endParaRPr lang="en-US"/>
          </a:p>
        </p:txBody>
      </p:sp>
    </p:spTree>
    <p:extLst>
      <p:ext uri="{BB962C8B-B14F-4D97-AF65-F5344CB8AC3E}">
        <p14:creationId xmlns:p14="http://schemas.microsoft.com/office/powerpoint/2010/main" val="108743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6B7DE-059A-4578-B24B-D3EA88C2BCDF}"/>
              </a:ext>
            </a:extLst>
          </p:cNvPr>
          <p:cNvSpPr/>
          <p:nvPr/>
        </p:nvSpPr>
        <p:spPr>
          <a:xfrm>
            <a:off x="566738" y="1676656"/>
            <a:ext cx="7943850" cy="369332"/>
          </a:xfrm>
          <a:prstGeom prst="rect">
            <a:avLst/>
          </a:prstGeom>
          <a:solidFill>
            <a:schemeClr val="bg1"/>
          </a:solidFill>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7</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Data collection</a:t>
            </a:r>
          </a:p>
        </p:txBody>
      </p:sp>
      <p:sp>
        <p:nvSpPr>
          <p:cNvPr id="7" name="Rectangle 6"/>
          <p:cNvSpPr/>
          <p:nvPr/>
        </p:nvSpPr>
        <p:spPr>
          <a:xfrm>
            <a:off x="566738" y="504395"/>
            <a:ext cx="8001000" cy="5663089"/>
          </a:xfrm>
          <a:prstGeom prst="rect">
            <a:avLst/>
          </a:prstGeom>
          <a:noFill/>
        </p:spPr>
        <p:txBody>
          <a:bodyPr wrap="square" anchor="t">
            <a:spAutoFit/>
          </a:bodyPr>
          <a:lstStyle/>
          <a:p>
            <a:pPr marL="514350" indent="-514350">
              <a:spcBef>
                <a:spcPts val="600"/>
              </a:spcBef>
              <a:spcAft>
                <a:spcPts val="600"/>
              </a:spcAft>
              <a:buFont typeface="+mj-lt"/>
              <a:buAutoNum type="romanUcPeriod"/>
            </a:pPr>
            <a:r>
              <a:rPr lang="en-US" sz="2600" b="1" dirty="0">
                <a:solidFill>
                  <a:sysClr val="windowText" lastClr="000000"/>
                </a:solidFill>
              </a:rPr>
              <a:t>Timeline</a:t>
            </a:r>
          </a:p>
          <a:p>
            <a:pPr marL="514350" indent="-514350">
              <a:spcBef>
                <a:spcPts val="600"/>
              </a:spcBef>
              <a:spcAft>
                <a:spcPts val="600"/>
              </a:spcAft>
              <a:buFont typeface="+mj-lt"/>
              <a:buAutoNum type="romanUcPeriod"/>
            </a:pPr>
            <a:r>
              <a:rPr lang="en-US" sz="2600" b="1" dirty="0">
                <a:solidFill>
                  <a:sysClr val="windowText" lastClr="000000"/>
                </a:solidFill>
              </a:rPr>
              <a:t>TEAL Roles and Privileges</a:t>
            </a:r>
          </a:p>
          <a:p>
            <a:pPr marL="514350" indent="-514350">
              <a:spcBef>
                <a:spcPts val="600"/>
              </a:spcBef>
              <a:spcAft>
                <a:spcPts val="600"/>
              </a:spcAft>
              <a:buFont typeface="+mj-lt"/>
              <a:buAutoNum type="romanUcPeriod"/>
            </a:pPr>
            <a:r>
              <a:rPr lang="en-US" sz="2600" b="1" dirty="0">
                <a:solidFill>
                  <a:sysClr val="windowText" lastClr="000000"/>
                </a:solidFill>
              </a:rPr>
              <a:t>Data Collection</a:t>
            </a:r>
          </a:p>
          <a:p>
            <a:pPr marL="514350" indent="-514350">
              <a:spcBef>
                <a:spcPts val="600"/>
              </a:spcBef>
              <a:spcAft>
                <a:spcPts val="600"/>
              </a:spcAft>
              <a:buFont typeface="+mj-lt"/>
              <a:buAutoNum type="romanUcPeriod"/>
            </a:pPr>
            <a:r>
              <a:rPr lang="en-US" sz="2600" b="1" dirty="0">
                <a:solidFill>
                  <a:sysClr val="windowText" lastClr="000000"/>
                </a:solidFill>
              </a:rPr>
              <a:t>Core Application</a:t>
            </a:r>
          </a:p>
          <a:p>
            <a:pPr marL="514350" indent="-514350">
              <a:spcBef>
                <a:spcPts val="600"/>
              </a:spcBef>
              <a:spcAft>
                <a:spcPts val="600"/>
              </a:spcAft>
              <a:buFont typeface="+mj-lt"/>
              <a:buAutoNum type="romanUcPeriod"/>
            </a:pPr>
            <a:r>
              <a:rPr lang="en-US" sz="2600" b="1" dirty="0">
                <a:solidFill>
                  <a:sysClr val="windowText" lastClr="000000"/>
                </a:solidFill>
              </a:rPr>
              <a:t>Frequently Asked Questions</a:t>
            </a:r>
          </a:p>
          <a:p>
            <a:pPr marL="514350" indent="-514350">
              <a:spcBef>
                <a:spcPts val="600"/>
              </a:spcBef>
              <a:spcAft>
                <a:spcPts val="600"/>
              </a:spcAft>
              <a:buFont typeface="+mj-lt"/>
              <a:buAutoNum type="romanUcPeriod"/>
            </a:pPr>
            <a:endParaRPr lang="en-US" sz="2600" b="1" dirty="0">
              <a:solidFill>
                <a:sysClr val="windowText" lastClr="000000"/>
              </a:solidFill>
            </a:endParaRPr>
          </a:p>
          <a:p>
            <a:pPr>
              <a:spcBef>
                <a:spcPts val="600"/>
              </a:spcBef>
              <a:spcAft>
                <a:spcPts val="600"/>
              </a:spcAft>
            </a:pPr>
            <a:endParaRPr lang="en-US" sz="2600" b="1" dirty="0"/>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136678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Data collection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8</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r>
              <a:rPr lang="en-US" dirty="0">
                <a:latin typeface="+mn-lt"/>
                <a:cs typeface="Calibri"/>
              </a:rPr>
              <a:t>CSW will promote data from the following </a:t>
            </a:r>
            <a:r>
              <a:rPr lang="en-US" b="1" dirty="0">
                <a:latin typeface="+mn-lt"/>
                <a:cs typeface="Calibri"/>
              </a:rPr>
              <a:t>TSDS</a:t>
            </a:r>
            <a:r>
              <a:rPr lang="en-US" dirty="0">
                <a:latin typeface="+mn-lt"/>
                <a:cs typeface="Calibri"/>
              </a:rPr>
              <a:t> interchanges.</a:t>
            </a:r>
          </a:p>
          <a:p>
            <a:pPr lvl="1"/>
            <a:r>
              <a:rPr lang="en-US" dirty="0">
                <a:latin typeface="+mn-lt"/>
                <a:cs typeface="Calibri"/>
              </a:rPr>
              <a:t>InterchangeEducationOrganizationExtension</a:t>
            </a:r>
          </a:p>
          <a:p>
            <a:pPr lvl="1"/>
            <a:r>
              <a:rPr lang="en-US" dirty="0">
                <a:latin typeface="+mn-lt"/>
                <a:cs typeface="Calibri"/>
              </a:rPr>
              <a:t>InterchangeStudentParentExtension</a:t>
            </a:r>
          </a:p>
          <a:p>
            <a:pPr lvl="1"/>
            <a:r>
              <a:rPr lang="en-US" dirty="0">
                <a:latin typeface="+mn-lt"/>
                <a:cs typeface="Calibri"/>
              </a:rPr>
              <a:t>InterchangeStudentEnrollmentExtension</a:t>
            </a:r>
          </a:p>
          <a:p>
            <a:pPr marL="457200" lvl="1" indent="0">
              <a:buNone/>
            </a:pPr>
            <a:endParaRPr lang="en-US" dirty="0">
              <a:latin typeface="+mn-lt"/>
              <a:cs typeface="Calibri"/>
            </a:endParaRPr>
          </a:p>
        </p:txBody>
      </p:sp>
    </p:spTree>
    <p:extLst>
      <p:ext uri="{BB962C8B-B14F-4D97-AF65-F5344CB8AC3E}">
        <p14:creationId xmlns:p14="http://schemas.microsoft.com/office/powerpoint/2010/main" val="347571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628653" y="44380"/>
            <a:ext cx="8297150" cy="793820"/>
          </a:xfrm>
        </p:spPr>
        <p:txBody>
          <a:bodyPr>
            <a:normAutofit/>
          </a:bodyPr>
          <a:lstStyle/>
          <a:p>
            <a:r>
              <a:rPr lang="en-US" sz="3600" dirty="0">
                <a:latin typeface="Tw Cen MT Condensed"/>
              </a:rPr>
              <a:t>tsds collection – complex types/elements</a:t>
            </a:r>
            <a:endParaRPr lang="en-US" sz="3600" dirty="0"/>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dirty="0"/>
          </a:p>
        </p:txBody>
      </p:sp>
      <p:sp>
        <p:nvSpPr>
          <p:cNvPr id="2" name="Rectangle 1">
            <a:extLst>
              <a:ext uri="{FF2B5EF4-FFF2-40B4-BE49-F238E27FC236}">
                <a16:creationId xmlns:a16="http://schemas.microsoft.com/office/drawing/2014/main" id="{58106CEB-DD8C-465E-98A0-B847CCB6631A}"/>
              </a:ext>
            </a:extLst>
          </p:cNvPr>
          <p:cNvSpPr/>
          <p:nvPr/>
        </p:nvSpPr>
        <p:spPr>
          <a:xfrm>
            <a:off x="218197" y="1024631"/>
            <a:ext cx="8707606" cy="2215991"/>
          </a:xfrm>
          <a:prstGeom prst="rect">
            <a:avLst/>
          </a:prstGeom>
        </p:spPr>
        <p:txBody>
          <a:bodyPr wrap="square" anchor="t">
            <a:spAutoFit/>
          </a:bodyPr>
          <a:lstStyle/>
          <a:p>
            <a:pPr marL="285750" indent="-285750">
              <a:buFont typeface="Arial" panose="020B0604020202020204" pitchFamily="34" charset="0"/>
              <a:buChar char="•"/>
            </a:pPr>
            <a:r>
              <a:rPr lang="en-US" sz="2000" b="1" dirty="0">
                <a:cs typeface="Calibri"/>
              </a:rPr>
              <a:t>Education Organization</a:t>
            </a:r>
          </a:p>
          <a:p>
            <a:pPr marL="742950" lvl="1" indent="-285750">
              <a:buFont typeface="Arial" panose="020B0604020202020204" pitchFamily="34" charset="0"/>
              <a:buChar char="•"/>
            </a:pPr>
            <a:r>
              <a:rPr lang="en-US" sz="1700" dirty="0">
                <a:cs typeface="Calibri"/>
              </a:rPr>
              <a:t>LocalEducationAgency</a:t>
            </a:r>
          </a:p>
          <a:p>
            <a:pPr marL="1200150" lvl="2" indent="-285750">
              <a:buFont typeface="Arial" panose="020B0604020202020204" pitchFamily="34" charset="0"/>
              <a:buChar char="•"/>
            </a:pPr>
            <a:r>
              <a:rPr lang="en-US" sz="1400" dirty="0">
                <a:cs typeface="Calibri"/>
              </a:rPr>
              <a:t>E0212 DISTRICT-ID</a:t>
            </a:r>
          </a:p>
          <a:p>
            <a:pPr marL="742950" lvl="1" indent="-285750">
              <a:buFont typeface="Arial" panose="020B0604020202020204" pitchFamily="34" charset="0"/>
              <a:buChar char="•"/>
            </a:pPr>
            <a:r>
              <a:rPr lang="en-US" sz="1700" dirty="0">
                <a:cs typeface="Calibri"/>
              </a:rPr>
              <a:t>SchoolExtension</a:t>
            </a:r>
          </a:p>
          <a:p>
            <a:pPr marL="1200150" lvl="2" indent="-285750">
              <a:buFont typeface="Arial" panose="020B0604020202020204" pitchFamily="34" charset="0"/>
              <a:buChar char="•"/>
            </a:pPr>
            <a:r>
              <a:rPr lang="en-US" sz="1400" dirty="0">
                <a:cs typeface="Calibri"/>
              </a:rPr>
              <a:t>E0266 CAMPUS-ID</a:t>
            </a:r>
          </a:p>
          <a:p>
            <a:pPr marL="1200150" lvl="2" indent="-285750">
              <a:buClr>
                <a:schemeClr val="tx1"/>
              </a:buClr>
              <a:buFont typeface="Arial" panose="020B0604020202020204" pitchFamily="34" charset="0"/>
              <a:buChar char="•"/>
            </a:pPr>
            <a:r>
              <a:rPr lang="en-US" sz="1400" dirty="0"/>
              <a:t>E1674 NUMBER-CHARTER-STUDENTS-ENROLLED</a:t>
            </a:r>
          </a:p>
          <a:p>
            <a:pPr marL="1200150" lvl="2" indent="-285750">
              <a:buClr>
                <a:schemeClr val="tx1"/>
              </a:buClr>
              <a:buFont typeface="Arial" panose="020B0604020202020204" pitchFamily="34" charset="0"/>
              <a:buChar char="•"/>
            </a:pPr>
            <a:r>
              <a:rPr lang="en-US" sz="1400" dirty="0"/>
              <a:t>E1675 CHARTER-EDUCATIONAL-ENROLLMENT-CAPACITY</a:t>
            </a:r>
          </a:p>
          <a:p>
            <a:pPr marL="1200150" lvl="2" indent="-285750">
              <a:buClr>
                <a:schemeClr val="tx1"/>
              </a:buClr>
              <a:buFont typeface="Arial" panose="020B0604020202020204" pitchFamily="34" charset="0"/>
              <a:buChar char="•"/>
            </a:pPr>
            <a:r>
              <a:rPr lang="en-US" sz="1400" dirty="0"/>
              <a:t>E1676 CHARTER-ADMISSION-WAITLIST-INDICATOR-CODE</a:t>
            </a:r>
          </a:p>
          <a:p>
            <a:pPr lvl="2">
              <a:buClr>
                <a:schemeClr val="tx1"/>
              </a:buClr>
            </a:pPr>
            <a:endParaRPr lang="en-US" sz="1400" dirty="0"/>
          </a:p>
        </p:txBody>
      </p:sp>
    </p:spTree>
    <p:extLst>
      <p:ext uri="{BB962C8B-B14F-4D97-AF65-F5344CB8AC3E}">
        <p14:creationId xmlns:p14="http://schemas.microsoft.com/office/powerpoint/2010/main" val="2689774844"/>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7" ma:contentTypeDescription="Create a new document." ma:contentTypeScope="" ma:versionID="7de3192d16c819340f45b281ca353a7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ebcaee18db97e509784438efe961dfa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SharedWithUsers xmlns="533e3360-6378-4210-ada2-16ccdb17d2cd">
      <UserInfo>
        <DisplayName>Linden, Edward</DisplayName>
        <AccountId>21</AccountId>
        <AccountType/>
      </UserInfo>
      <UserInfo>
        <DisplayName>Johnson, Scott</DisplayName>
        <AccountId>20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B8099D-5298-4C3E-AE01-C20CD6FCE794}"/>
</file>

<file path=customXml/itemProps2.xml><?xml version="1.0" encoding="utf-8"?>
<ds:datastoreItem xmlns:ds="http://schemas.openxmlformats.org/officeDocument/2006/customXml" ds:itemID="{74B45A69-778E-4D41-A5A4-6C4FF6432815}">
  <ds:schemaRefs>
    <ds:schemaRef ds:uri="http://purl.org/dc/elements/1.1/"/>
    <ds:schemaRef ds:uri="http://schemas.microsoft.com/office/2006/metadata/properties"/>
    <ds:schemaRef ds:uri="533e3360-6378-4210-ada2-16ccdb17d2cd"/>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963efe96-9f3c-464d-8c8b-c76864a22ed0"/>
    <ds:schemaRef ds:uri="http://www.w3.org/XML/1998/namespace"/>
  </ds:schemaRefs>
</ds:datastoreItem>
</file>

<file path=customXml/itemProps3.xml><?xml version="1.0" encoding="utf-8"?>
<ds:datastoreItem xmlns:ds="http://schemas.openxmlformats.org/officeDocument/2006/customXml" ds:itemID="{8E204C14-91B9-45BA-8FFF-0F8E553DDC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2021</TotalTime>
  <Words>1426</Words>
  <Application>Microsoft Office PowerPoint</Application>
  <PresentationFormat>On-screen Show (4:3)</PresentationFormat>
  <Paragraphs>283</Paragraphs>
  <Slides>29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Times New Roman</vt:lpstr>
      <vt:lpstr>Tw Cen MT</vt:lpstr>
      <vt:lpstr>Tw Cen MT Condensed</vt:lpstr>
      <vt:lpstr>Tw Cen MT Condensed Extra Bold</vt:lpstr>
      <vt:lpstr>TSDS Template 2017 - Circles - Dark</vt:lpstr>
      <vt:lpstr>Charter school waitlist</vt:lpstr>
      <vt:lpstr>Agenda</vt:lpstr>
      <vt:lpstr>timeline</vt:lpstr>
      <vt:lpstr>timeline</vt:lpstr>
      <vt:lpstr>Teal roles and privileges</vt:lpstr>
      <vt:lpstr>Teal roles and privileges</vt:lpstr>
      <vt:lpstr>Data collection</vt:lpstr>
      <vt:lpstr>Data collection</vt:lpstr>
      <vt:lpstr>tsds collection – complex types/elements</vt:lpstr>
      <vt:lpstr>tsds collection – complex types/elements updates</vt:lpstr>
      <vt:lpstr>Core application</vt:lpstr>
      <vt:lpstr>CORE APPLICATION</vt:lpstr>
      <vt:lpstr>PROMOTION LOGIC</vt:lpstr>
      <vt:lpstr>Validation rules-updates</vt:lpstr>
      <vt:lpstr>Validation rules-updates</vt:lpstr>
      <vt:lpstr>reports</vt:lpstr>
      <vt:lpstr>reports</vt:lpstr>
      <vt:lpstr>reports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Technical resources</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Spring  - ESC Vendor Training - Charter School Waitlist</dc:title>
  <dc:creator>jcaven</dc:creator>
  <cp:lastModifiedBy>Linden, Edward</cp:lastModifiedBy>
  <cp:revision>14</cp:revision>
  <cp:lastPrinted>2018-02-01T22:53:24Z</cp:lastPrinted>
  <dcterms:created xsi:type="dcterms:W3CDTF">2009-09-01T20:11:00Z</dcterms:created>
  <dcterms:modified xsi:type="dcterms:W3CDTF">2020-08-05T23:29:56Z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_NewReviewCycle">
    <vt:lpwstr/>
  </property>
  <property fmtid="{D5CDD505-2E9C-101B-9397-08002B2CF9AE}" pid="4" name="_dlc_DocIdItemGuid">
    <vt:lpwstr>7fd8e421-004a-41be-b615-d2e44760db7c</vt:lpwstr>
  </property>
</Properties>
</file>