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34"/>
  </p:notesMasterIdLst>
  <p:handoutMasterIdLst>
    <p:handoutMasterId r:id="rId35"/>
  </p:handoutMasterIdLst>
  <p:sldIdLst>
    <p:sldId id="797" r:id="rId5"/>
    <p:sldId id="687" r:id="rId6"/>
    <p:sldId id="810" r:id="rId7"/>
    <p:sldId id="746" r:id="rId8"/>
    <p:sldId id="762" r:id="rId9"/>
    <p:sldId id="763" r:id="rId10"/>
    <p:sldId id="766" r:id="rId11"/>
    <p:sldId id="731" r:id="rId12"/>
    <p:sldId id="755" r:id="rId13"/>
    <p:sldId id="756" r:id="rId14"/>
    <p:sldId id="748" r:id="rId15"/>
    <p:sldId id="764" r:id="rId16"/>
    <p:sldId id="765" r:id="rId17"/>
    <p:sldId id="750" r:id="rId18"/>
    <p:sldId id="813" r:id="rId19"/>
    <p:sldId id="814" r:id="rId20"/>
    <p:sldId id="734" r:id="rId21"/>
    <p:sldId id="808" r:id="rId22"/>
    <p:sldId id="809" r:id="rId23"/>
    <p:sldId id="816" r:id="rId24"/>
    <p:sldId id="820" r:id="rId25"/>
    <p:sldId id="821" r:id="rId26"/>
    <p:sldId id="818" r:id="rId27"/>
    <p:sldId id="815" r:id="rId28"/>
    <p:sldId id="817" r:id="rId29"/>
    <p:sldId id="822" r:id="rId30"/>
    <p:sldId id="811" r:id="rId31"/>
    <p:sldId id="819" r:id="rId32"/>
    <p:sldId id="264" r:id="rId33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7" name="Simons, Leanne" initials="SL" lastIdx="1" clrIdx="7">
    <p:extLst>
      <p:ext uri="{19B8F6BF-5375-455C-9EA6-DF929625EA0E}">
        <p15:presenceInfo xmlns:p15="http://schemas.microsoft.com/office/powerpoint/2012/main" userId="S-1-5-21-424224527-328161685-9522986-2768" providerId="AD"/>
      </p:ext>
    </p:extLst>
  </p:cmAuthor>
  <p:cmAuthor id="1" name="Sharon Reddehase" initials="SNR" lastIdx="1" clrIdx="1"/>
  <p:cmAuthor id="8" name="Hanson, Terri" initials="HT" lastIdx="11" clrIdx="8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2" name="mulrich" initials="mu" lastIdx="4" clrIdx="2"/>
  <p:cmAuthor id="9" name="Muffoletto, Jamie" initials="MJ" lastIdx="1" clrIdx="9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3" name="DeSantis, Candice" initials="DC" lastIdx="1" clrIdx="3">
    <p:extLst>
      <p:ext uri="{19B8F6BF-5375-455C-9EA6-DF929625EA0E}">
        <p15:presenceInfo xmlns:p15="http://schemas.microsoft.com/office/powerpoint/2012/main" userId="S::Candice.DeSantis@tea.state.tx.us::ebf7425b-4c1c-4725-9788-d1206430aedf" providerId="AD"/>
      </p:ext>
    </p:extLst>
  </p:cmAuthor>
  <p:cmAuthor id="4" name="Johnson, Scott" initials="JS" lastIdx="32" clrIdx="4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5" name="Briggs, Connor" initials="BC" lastIdx="27" clrIdx="5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6" name="Sharp, Stephanie" initials="SS" lastIdx="3" clrIdx="6">
    <p:extLst>
      <p:ext uri="{19B8F6BF-5375-455C-9EA6-DF929625EA0E}">
        <p15:presenceInfo xmlns:p15="http://schemas.microsoft.com/office/powerpoint/2012/main" userId="S::stephanie.sharp@tea.texas.gov::4b7f997e-11e2-446b-b7b6-32dc10576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88574-D50E-4168-97D6-915E066D81F7}" v="25" dt="2020-07-08T21:52:38.725"/>
    <p1510:client id="{56928083-1DE9-DCA6-CB10-E019E451E61F}" v="14" dt="2020-07-14T21:53:22.864"/>
    <p1510:client id="{745AA1EC-7773-49C5-92FA-875099D229A1}" v="90" dt="2020-07-08T15:49:49.377"/>
    <p1510:client id="{78798323-1901-8166-1163-FE2118FF2629}" v="1" dt="2020-07-14T21:48:15.360"/>
    <p1510:client id="{9E5C3E2E-1CDD-DD62-E77E-74B13AFEC771}" v="1" dt="2020-07-14T20:21:22.775"/>
    <p1510:client id="{B86837A0-D2FA-4DBF-B581-D3070B1D8D42}" v="1" dt="2020-07-14T22:15:45.264"/>
    <p1510:client id="{D91868A8-7469-4B6C-9D67-9C4115EEB7B1}" v="6" dt="2020-07-09T20:10:55.807"/>
    <p1510:client id="{E68EDC25-C2D6-7013-B327-ED2097C0709E}" v="14" dt="2020-07-09T21:15:33.670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ffoletto, Jamie" userId="S::jamie.muffoletto@tea.texas.gov::daf1e3c6-8137-448a-b141-d23049d419b5" providerId="AD" clId="Web-{B86837A0-D2FA-4DBF-B581-D3070B1D8D42}"/>
    <pc:docChg chg="">
      <pc:chgData name="Muffoletto, Jamie" userId="S::jamie.muffoletto@tea.texas.gov::daf1e3c6-8137-448a-b141-d23049d419b5" providerId="AD" clId="Web-{B86837A0-D2FA-4DBF-B581-D3070B1D8D42}" dt="2020-07-14T22:15:45.264" v="0"/>
      <pc:docMkLst>
        <pc:docMk/>
      </pc:docMkLst>
      <pc:sldChg chg="delCm">
        <pc:chgData name="Muffoletto, Jamie" userId="S::jamie.muffoletto@tea.texas.gov::daf1e3c6-8137-448a-b141-d23049d419b5" providerId="AD" clId="Web-{B86837A0-D2FA-4DBF-B581-D3070B1D8D42}" dt="2020-07-14T22:15:45.264" v="0"/>
        <pc:sldMkLst>
          <pc:docMk/>
          <pc:sldMk cId="3001115961" sldId="819"/>
        </pc:sldMkLst>
      </pc:sldChg>
    </pc:docChg>
  </pc:docChgLst>
  <pc:docChgLst>
    <pc:chgData name="Briggs, Connor" userId="S::connor.briggs@tea.texas.gov::885b7513-d3fa-4947-add1-efc2b24f04bd" providerId="AD" clId="Web-{9E5C3E2E-1CDD-DD62-E77E-74B13AFEC771}"/>
    <pc:docChg chg="">
      <pc:chgData name="Briggs, Connor" userId="S::connor.briggs@tea.texas.gov::885b7513-d3fa-4947-add1-efc2b24f04bd" providerId="AD" clId="Web-{9E5C3E2E-1CDD-DD62-E77E-74B13AFEC771}" dt="2020-07-14T20:21:22.775" v="0"/>
      <pc:docMkLst>
        <pc:docMk/>
      </pc:docMkLst>
      <pc:sldChg chg="addCm">
        <pc:chgData name="Briggs, Connor" userId="S::connor.briggs@tea.texas.gov::885b7513-d3fa-4947-add1-efc2b24f04bd" providerId="AD" clId="Web-{9E5C3E2E-1CDD-DD62-E77E-74B13AFEC771}" dt="2020-07-14T20:21:22.775" v="0"/>
        <pc:sldMkLst>
          <pc:docMk/>
          <pc:sldMk cId="3001115961" sldId="819"/>
        </pc:sldMkLst>
      </pc:sldChg>
    </pc:docChg>
  </pc:docChgLst>
  <pc:docChgLst>
    <pc:chgData name="Briggs, Connor" userId="S::connor.briggs@tea.texas.gov::885b7513-d3fa-4947-add1-efc2b24f04bd" providerId="AD" clId="Web-{56928083-1DE9-DCA6-CB10-E019E451E61F}"/>
    <pc:docChg chg="modSld">
      <pc:chgData name="Briggs, Connor" userId="S::connor.briggs@tea.texas.gov::885b7513-d3fa-4947-add1-efc2b24f04bd" providerId="AD" clId="Web-{56928083-1DE9-DCA6-CB10-E019E451E61F}" dt="2020-07-14T21:53:22.864" v="12"/>
      <pc:docMkLst>
        <pc:docMk/>
      </pc:docMkLst>
      <pc:sldChg chg="modSp addCm">
        <pc:chgData name="Briggs, Connor" userId="S::connor.briggs@tea.texas.gov::885b7513-d3fa-4947-add1-efc2b24f04bd" providerId="AD" clId="Web-{56928083-1DE9-DCA6-CB10-E019E451E61F}" dt="2020-07-14T21:53:22.864" v="12"/>
        <pc:sldMkLst>
          <pc:docMk/>
          <pc:sldMk cId="3001115961" sldId="819"/>
        </pc:sldMkLst>
        <pc:spChg chg="mod">
          <ac:chgData name="Briggs, Connor" userId="S::connor.briggs@tea.texas.gov::885b7513-d3fa-4947-add1-efc2b24f04bd" providerId="AD" clId="Web-{56928083-1DE9-DCA6-CB10-E019E451E61F}" dt="2020-07-14T21:52:53.503" v="10" actId="20577"/>
          <ac:spMkLst>
            <pc:docMk/>
            <pc:sldMk cId="3001115961" sldId="819"/>
            <ac:spMk id="4" creationId="{23F5C6C5-AEF6-46AF-92D7-B82880C34A8A}"/>
          </ac:spMkLst>
        </pc:spChg>
      </pc:sldChg>
    </pc:docChg>
  </pc:docChgLst>
  <pc:docChgLst>
    <pc:chgData name="Muffoletto, Jamie" userId="S::jamie.muffoletto@tea.texas.gov::daf1e3c6-8137-448a-b141-d23049d419b5" providerId="AD" clId="Web-{78798323-1901-8166-1163-FE2118FF2629}"/>
    <pc:docChg chg="">
      <pc:chgData name="Muffoletto, Jamie" userId="S::jamie.muffoletto@tea.texas.gov::daf1e3c6-8137-448a-b141-d23049d419b5" providerId="AD" clId="Web-{78798323-1901-8166-1163-FE2118FF2629}" dt="2020-07-14T21:48:15.360" v="0"/>
      <pc:docMkLst>
        <pc:docMk/>
      </pc:docMkLst>
      <pc:sldChg chg="addCm">
        <pc:chgData name="Muffoletto, Jamie" userId="S::jamie.muffoletto@tea.texas.gov::daf1e3c6-8137-448a-b141-d23049d419b5" providerId="AD" clId="Web-{78798323-1901-8166-1163-FE2118FF2629}" dt="2020-07-14T21:48:15.360" v="0"/>
        <pc:sldMkLst>
          <pc:docMk/>
          <pc:sldMk cId="3001115961" sldId="819"/>
        </pc:sldMkLst>
      </pc:sldChg>
    </pc:docChg>
  </pc:docChgLst>
  <pc:docChgLst>
    <pc:chgData name="Johnson, Scott" userId="S::scott.johnson@tea.texas.gov::bec97677-f0c6-4bfb-b610-83dc74061801" providerId="AD" clId="Web-{F11F8A8D-C12C-4E15-9F58-F0DA6C170EA1}"/>
    <pc:docChg chg="modSld">
      <pc:chgData name="Johnson, Scott" userId="S::scott.johnson@tea.texas.gov::bec97677-f0c6-4bfb-b610-83dc74061801" providerId="AD" clId="Web-{F11F8A8D-C12C-4E15-9F58-F0DA6C170EA1}" dt="2020-06-30T19:00:59.064" v="11" actId="20577"/>
      <pc:docMkLst>
        <pc:docMk/>
      </pc:docMkLst>
      <pc:sldChg chg="addSp delSp modSp">
        <pc:chgData name="Johnson, Scott" userId="S::scott.johnson@tea.texas.gov::bec97677-f0c6-4bfb-b610-83dc74061801" providerId="AD" clId="Web-{F11F8A8D-C12C-4E15-9F58-F0DA6C170EA1}" dt="2020-06-30T19:00:35.095" v="9" actId="20577"/>
        <pc:sldMkLst>
          <pc:docMk/>
          <pc:sldMk cId="1391339106" sldId="763"/>
        </pc:sldMkLst>
        <pc:spChg chg="add del mod">
          <ac:chgData name="Johnson, Scott" userId="S::scott.johnson@tea.texas.gov::bec97677-f0c6-4bfb-b610-83dc74061801" providerId="AD" clId="Web-{F11F8A8D-C12C-4E15-9F58-F0DA6C170EA1}" dt="2020-06-30T19:00:35.095" v="9" actId="20577"/>
          <ac:spMkLst>
            <pc:docMk/>
            <pc:sldMk cId="1391339106" sldId="763"/>
            <ac:spMk id="4" creationId="{23F5C6C5-AEF6-46AF-92D7-B82880C34A8A}"/>
          </ac:spMkLst>
        </pc:spChg>
        <pc:picChg chg="add del mod ord">
          <ac:chgData name="Johnson, Scott" userId="S::scott.johnson@tea.texas.gov::bec97677-f0c6-4bfb-b610-83dc74061801" providerId="AD" clId="Web-{F11F8A8D-C12C-4E15-9F58-F0DA6C170EA1}" dt="2020-06-30T19:00:27.642" v="6"/>
          <ac:picMkLst>
            <pc:docMk/>
            <pc:sldMk cId="1391339106" sldId="763"/>
            <ac:picMk id="2" creationId="{7D2F0152-34B8-4CF4-8C06-D025AB9AB65A}"/>
          </ac:picMkLst>
        </pc:picChg>
      </pc:sldChg>
    </pc:docChg>
  </pc:docChgLst>
  <pc:docChgLst>
    <pc:chgData name="Briggs, Connor" userId="S::connor.briggs@tea.texas.gov::885b7513-d3fa-4947-add1-efc2b24f04bd" providerId="AD" clId="Web-{E68EDC25-C2D6-7013-B327-ED2097C0709E}"/>
    <pc:docChg chg="modSld">
      <pc:chgData name="Briggs, Connor" userId="S::connor.briggs@tea.texas.gov::885b7513-d3fa-4947-add1-efc2b24f04bd" providerId="AD" clId="Web-{E68EDC25-C2D6-7013-B327-ED2097C0709E}" dt="2020-07-09T21:15:33.670" v="13" actId="20577"/>
      <pc:docMkLst>
        <pc:docMk/>
      </pc:docMkLst>
      <pc:sldChg chg="modSp">
        <pc:chgData name="Briggs, Connor" userId="S::connor.briggs@tea.texas.gov::885b7513-d3fa-4947-add1-efc2b24f04bd" providerId="AD" clId="Web-{E68EDC25-C2D6-7013-B327-ED2097C0709E}" dt="2020-07-09T21:09:36.021" v="6" actId="20577"/>
        <pc:sldMkLst>
          <pc:docMk/>
          <pc:sldMk cId="986055421" sldId="816"/>
        </pc:sldMkLst>
        <pc:spChg chg="mod">
          <ac:chgData name="Briggs, Connor" userId="S::connor.briggs@tea.texas.gov::885b7513-d3fa-4947-add1-efc2b24f04bd" providerId="AD" clId="Web-{E68EDC25-C2D6-7013-B327-ED2097C0709E}" dt="2020-07-09T21:09:36.021" v="6" actId="20577"/>
          <ac:spMkLst>
            <pc:docMk/>
            <pc:sldMk cId="986055421" sldId="816"/>
            <ac:spMk id="4" creationId="{23F5C6C5-AEF6-46AF-92D7-B82880C34A8A}"/>
          </ac:spMkLst>
        </pc:spChg>
      </pc:sldChg>
      <pc:sldChg chg="modSp">
        <pc:chgData name="Briggs, Connor" userId="S::connor.briggs@tea.texas.gov::885b7513-d3fa-4947-add1-efc2b24f04bd" providerId="AD" clId="Web-{E68EDC25-C2D6-7013-B327-ED2097C0709E}" dt="2020-07-09T21:15:33.670" v="12" actId="20577"/>
        <pc:sldMkLst>
          <pc:docMk/>
          <pc:sldMk cId="2052193223" sldId="817"/>
        </pc:sldMkLst>
        <pc:spChg chg="mod">
          <ac:chgData name="Briggs, Connor" userId="S::connor.briggs@tea.texas.gov::885b7513-d3fa-4947-add1-efc2b24f04bd" providerId="AD" clId="Web-{E68EDC25-C2D6-7013-B327-ED2097C0709E}" dt="2020-07-09T21:15:33.670" v="12" actId="20577"/>
          <ac:spMkLst>
            <pc:docMk/>
            <pc:sldMk cId="2052193223" sldId="817"/>
            <ac:spMk id="4" creationId="{23F5C6C5-AEF6-46AF-92D7-B82880C34A8A}"/>
          </ac:spMkLst>
        </pc:spChg>
      </pc:sldChg>
    </pc:docChg>
  </pc:docChgLst>
  <pc:docChgLst>
    <pc:chgData name="Briggs, Connor" userId="S::connor.briggs@tea.texas.gov::885b7513-d3fa-4947-add1-efc2b24f04bd" providerId="AD" clId="Web-{4D6128DA-0AB8-C523-9515-10B5C504DE2E}"/>
    <pc:docChg chg="">
      <pc:chgData name="Briggs, Connor" userId="S::connor.briggs@tea.texas.gov::885b7513-d3fa-4947-add1-efc2b24f04bd" providerId="AD" clId="Web-{4D6128DA-0AB8-C523-9515-10B5C504DE2E}" dt="2020-07-06T21:40:14.441" v="0"/>
      <pc:docMkLst>
        <pc:docMk/>
      </pc:docMkLst>
      <pc:sldChg chg="addCm">
        <pc:chgData name="Briggs, Connor" userId="S::connor.briggs@tea.texas.gov::885b7513-d3fa-4947-add1-efc2b24f04bd" providerId="AD" clId="Web-{4D6128DA-0AB8-C523-9515-10B5C504DE2E}" dt="2020-07-06T21:40:14.441" v="0"/>
        <pc:sldMkLst>
          <pc:docMk/>
          <pc:sldMk cId="1391339106" sldId="763"/>
        </pc:sldMkLst>
      </pc:sldChg>
    </pc:docChg>
  </pc:docChgLst>
  <pc:docChgLst>
    <pc:chgData name="Johnson, Scott" userId="bec97677-f0c6-4bfb-b610-83dc74061801" providerId="ADAL" clId="{A6068328-7C55-44AB-8435-5C6FADACB9ED}"/>
    <pc:docChg chg="modSld">
      <pc:chgData name="Johnson, Scott" userId="bec97677-f0c6-4bfb-b610-83dc74061801" providerId="ADAL" clId="{A6068328-7C55-44AB-8435-5C6FADACB9ED}" dt="2020-06-30T19:01:49.465" v="3" actId="255"/>
      <pc:docMkLst>
        <pc:docMk/>
      </pc:docMkLst>
      <pc:sldChg chg="modSp">
        <pc:chgData name="Johnson, Scott" userId="bec97677-f0c6-4bfb-b610-83dc74061801" providerId="ADAL" clId="{A6068328-7C55-44AB-8435-5C6FADACB9ED}" dt="2020-06-30T19:01:49.465" v="3" actId="255"/>
        <pc:sldMkLst>
          <pc:docMk/>
          <pc:sldMk cId="1391339106" sldId="763"/>
        </pc:sldMkLst>
        <pc:spChg chg="mod">
          <ac:chgData name="Johnson, Scott" userId="bec97677-f0c6-4bfb-b610-83dc74061801" providerId="ADAL" clId="{A6068328-7C55-44AB-8435-5C6FADACB9ED}" dt="2020-06-30T19:01:49.465" v="3" actId="255"/>
          <ac:spMkLst>
            <pc:docMk/>
            <pc:sldMk cId="1391339106" sldId="763"/>
            <ac:spMk id="4" creationId="{23F5C6C5-AEF6-46AF-92D7-B82880C34A8A}"/>
          </ac:spMkLst>
        </pc:spChg>
      </pc:sldChg>
    </pc:docChg>
  </pc:docChgLst>
  <pc:docChgLst>
    <pc:chgData name="Muffoletto, Jamie" userId="S::jamie.muffoletto@tea.texas.gov::daf1e3c6-8137-448a-b141-d23049d419b5" providerId="AD" clId="Web-{D91868A8-7469-4B6C-9D67-9C4115EEB7B1}"/>
    <pc:docChg chg="">
      <pc:chgData name="Muffoletto, Jamie" userId="S::jamie.muffoletto@tea.texas.gov::daf1e3c6-8137-448a-b141-d23049d419b5" providerId="AD" clId="Web-{D91868A8-7469-4B6C-9D67-9C4115EEB7B1}" dt="2020-07-09T20:10:55.807" v="5"/>
      <pc:docMkLst>
        <pc:docMk/>
      </pc:docMkLst>
      <pc:sldChg chg="delCm">
        <pc:chgData name="Muffoletto, Jamie" userId="S::jamie.muffoletto@tea.texas.gov::daf1e3c6-8137-448a-b141-d23049d419b5" providerId="AD" clId="Web-{D91868A8-7469-4B6C-9D67-9C4115EEB7B1}" dt="2020-07-09T20:10:15.789" v="0"/>
        <pc:sldMkLst>
          <pc:docMk/>
          <pc:sldMk cId="1391339106" sldId="763"/>
        </pc:sldMkLst>
      </pc:sldChg>
      <pc:sldChg chg="delCm">
        <pc:chgData name="Muffoletto, Jamie" userId="S::jamie.muffoletto@tea.texas.gov::daf1e3c6-8137-448a-b141-d23049d419b5" providerId="AD" clId="Web-{D91868A8-7469-4B6C-9D67-9C4115EEB7B1}" dt="2020-07-09T20:10:30.602" v="1"/>
        <pc:sldMkLst>
          <pc:docMk/>
          <pc:sldMk cId="2369327321" sldId="808"/>
        </pc:sldMkLst>
      </pc:sldChg>
      <pc:sldChg chg="delCm">
        <pc:chgData name="Muffoletto, Jamie" userId="S::jamie.muffoletto@tea.texas.gov::daf1e3c6-8137-448a-b141-d23049d419b5" providerId="AD" clId="Web-{D91868A8-7469-4B6C-9D67-9C4115EEB7B1}" dt="2020-07-09T20:10:45.306" v="3"/>
        <pc:sldMkLst>
          <pc:docMk/>
          <pc:sldMk cId="2052193223" sldId="817"/>
        </pc:sldMkLst>
      </pc:sldChg>
      <pc:sldChg chg="delCm">
        <pc:chgData name="Muffoletto, Jamie" userId="S::jamie.muffoletto@tea.texas.gov::daf1e3c6-8137-448a-b141-d23049d419b5" providerId="AD" clId="Web-{D91868A8-7469-4B6C-9D67-9C4115EEB7B1}" dt="2020-07-09T20:10:55.807" v="5"/>
        <pc:sldMkLst>
          <pc:docMk/>
          <pc:sldMk cId="3001115961" sldId="819"/>
        </pc:sldMkLst>
      </pc:sldChg>
      <pc:sldChg chg="delCm">
        <pc:chgData name="Muffoletto, Jamie" userId="S::jamie.muffoletto@tea.texas.gov::daf1e3c6-8137-448a-b141-d23049d419b5" providerId="AD" clId="Web-{D91868A8-7469-4B6C-9D67-9C4115EEB7B1}" dt="2020-07-09T20:10:37.149" v="2"/>
        <pc:sldMkLst>
          <pc:docMk/>
          <pc:sldMk cId="1421800310" sldId="821"/>
        </pc:sldMkLst>
      </pc:sldChg>
      <pc:sldChg chg="delCm">
        <pc:chgData name="Muffoletto, Jamie" userId="S::jamie.muffoletto@tea.texas.gov::daf1e3c6-8137-448a-b141-d23049d419b5" providerId="AD" clId="Web-{D91868A8-7469-4B6C-9D67-9C4115EEB7B1}" dt="2020-07-09T20:10:50.291" v="4"/>
        <pc:sldMkLst>
          <pc:docMk/>
          <pc:sldMk cId="2356675072" sldId="822"/>
        </pc:sldMkLst>
      </pc:sldChg>
    </pc:docChg>
  </pc:docChgLst>
  <pc:docChgLst>
    <pc:chgData name="Briggs, Connor" userId="885b7513-d3fa-4947-add1-efc2b24f04bd" providerId="ADAL" clId="{76CE82A3-C323-497B-A9C3-986D09813F9E}"/>
    <pc:docChg chg="undo custSel addSld modSld">
      <pc:chgData name="Briggs, Connor" userId="885b7513-d3fa-4947-add1-efc2b24f04bd" providerId="ADAL" clId="{76CE82A3-C323-497B-A9C3-986D09813F9E}" dt="2020-07-06T22:44:50.140" v="597" actId="14100"/>
      <pc:docMkLst>
        <pc:docMk/>
      </pc:docMkLst>
      <pc:sldChg chg="addSp delSp modSp mod addCm modCm">
        <pc:chgData name="Briggs, Connor" userId="885b7513-d3fa-4947-add1-efc2b24f04bd" providerId="ADAL" clId="{76CE82A3-C323-497B-A9C3-986D09813F9E}" dt="2020-07-06T22:44:50.140" v="597" actId="14100"/>
        <pc:sldMkLst>
          <pc:docMk/>
          <pc:sldMk cId="2369327321" sldId="808"/>
        </pc:sldMkLst>
        <pc:spChg chg="del mod">
          <ac:chgData name="Briggs, Connor" userId="885b7513-d3fa-4947-add1-efc2b24f04bd" providerId="ADAL" clId="{76CE82A3-C323-497B-A9C3-986D09813F9E}" dt="2020-07-06T22:42:34.052" v="587" actId="22"/>
          <ac:spMkLst>
            <pc:docMk/>
            <pc:sldMk cId="2369327321" sldId="808"/>
            <ac:spMk id="4" creationId="{23F5C6C5-AEF6-46AF-92D7-B82880C34A8A}"/>
          </ac:spMkLst>
        </pc:spChg>
        <pc:spChg chg="add del mod">
          <ac:chgData name="Briggs, Connor" userId="885b7513-d3fa-4947-add1-efc2b24f04bd" providerId="ADAL" clId="{76CE82A3-C323-497B-A9C3-986D09813F9E}" dt="2020-07-06T22:44:28.623" v="592" actId="22"/>
          <ac:spMkLst>
            <pc:docMk/>
            <pc:sldMk cId="2369327321" sldId="808"/>
            <ac:spMk id="6" creationId="{3D73B503-03A6-4FED-B0F1-50B97C97C796}"/>
          </ac:spMkLst>
        </pc:spChg>
        <pc:spChg chg="add del mod">
          <ac:chgData name="Briggs, Connor" userId="885b7513-d3fa-4947-add1-efc2b24f04bd" providerId="ADAL" clId="{76CE82A3-C323-497B-A9C3-986D09813F9E}" dt="2020-07-06T22:44:37.724" v="595" actId="22"/>
          <ac:spMkLst>
            <pc:docMk/>
            <pc:sldMk cId="2369327321" sldId="808"/>
            <ac:spMk id="12" creationId="{61A336C1-E6AE-44BE-B9B2-1324BFBF6563}"/>
          </ac:spMkLst>
        </pc:spChg>
        <pc:picChg chg="add del mod ord">
          <ac:chgData name="Briggs, Connor" userId="885b7513-d3fa-4947-add1-efc2b24f04bd" providerId="ADAL" clId="{76CE82A3-C323-497B-A9C3-986D09813F9E}" dt="2020-07-06T22:44:25.509" v="590" actId="478"/>
          <ac:picMkLst>
            <pc:docMk/>
            <pc:sldMk cId="2369327321" sldId="808"/>
            <ac:picMk id="3" creationId="{041B5BC1-8A3D-4169-B93D-05A2FE9A642B}"/>
          </ac:picMkLst>
        </pc:picChg>
        <pc:picChg chg="add del mod ord">
          <ac:chgData name="Briggs, Connor" userId="885b7513-d3fa-4947-add1-efc2b24f04bd" providerId="ADAL" clId="{76CE82A3-C323-497B-A9C3-986D09813F9E}" dt="2020-07-06T22:44:35.401" v="593" actId="478"/>
          <ac:picMkLst>
            <pc:docMk/>
            <pc:sldMk cId="2369327321" sldId="808"/>
            <ac:picMk id="10" creationId="{94A38103-0273-4967-8A21-0CED93253DEC}"/>
          </ac:picMkLst>
        </pc:picChg>
        <pc:picChg chg="add mod ord">
          <ac:chgData name="Briggs, Connor" userId="885b7513-d3fa-4947-add1-efc2b24f04bd" providerId="ADAL" clId="{76CE82A3-C323-497B-A9C3-986D09813F9E}" dt="2020-07-06T22:44:50.140" v="597" actId="14100"/>
          <ac:picMkLst>
            <pc:docMk/>
            <pc:sldMk cId="2369327321" sldId="808"/>
            <ac:picMk id="14" creationId="{F9345170-78C9-4EE0-8562-CFC6E0D70114}"/>
          </ac:picMkLst>
        </pc:picChg>
      </pc:sldChg>
      <pc:sldChg chg="modSp mod addCm">
        <pc:chgData name="Briggs, Connor" userId="885b7513-d3fa-4947-add1-efc2b24f04bd" providerId="ADAL" clId="{76CE82A3-C323-497B-A9C3-986D09813F9E}" dt="2020-07-06T22:11:34.681" v="83" actId="20577"/>
        <pc:sldMkLst>
          <pc:docMk/>
          <pc:sldMk cId="3001115961" sldId="819"/>
        </pc:sldMkLst>
        <pc:spChg chg="mod">
          <ac:chgData name="Briggs, Connor" userId="885b7513-d3fa-4947-add1-efc2b24f04bd" providerId="ADAL" clId="{76CE82A3-C323-497B-A9C3-986D09813F9E}" dt="2020-07-06T22:11:34.681" v="83" actId="20577"/>
          <ac:spMkLst>
            <pc:docMk/>
            <pc:sldMk cId="3001115961" sldId="819"/>
            <ac:spMk id="4" creationId="{23F5C6C5-AEF6-46AF-92D7-B82880C34A8A}"/>
          </ac:spMkLst>
        </pc:spChg>
      </pc:sldChg>
      <pc:sldChg chg="modSp add mod addCm modCm">
        <pc:chgData name="Briggs, Connor" userId="885b7513-d3fa-4947-add1-efc2b24f04bd" providerId="ADAL" clId="{76CE82A3-C323-497B-A9C3-986D09813F9E}" dt="2020-07-06T22:27:20.838" v="584"/>
        <pc:sldMkLst>
          <pc:docMk/>
          <pc:sldMk cId="2356675072" sldId="822"/>
        </pc:sldMkLst>
        <pc:spChg chg="mod">
          <ac:chgData name="Briggs, Connor" userId="885b7513-d3fa-4947-add1-efc2b24f04bd" providerId="ADAL" clId="{76CE82A3-C323-497B-A9C3-986D09813F9E}" dt="2020-07-06T22:24:31.047" v="582" actId="20577"/>
          <ac:spMkLst>
            <pc:docMk/>
            <pc:sldMk cId="2356675072" sldId="822"/>
            <ac:spMk id="4" creationId="{23F5C6C5-AEF6-46AF-92D7-B82880C34A8A}"/>
          </ac:spMkLst>
        </pc:spChg>
      </pc:sldChg>
    </pc:docChg>
  </pc:docChgLst>
  <pc:docChgLst>
    <pc:chgData name="Briggs, Connor" userId="S::connor.briggs@tea.texas.gov::885b7513-d3fa-4947-add1-efc2b24f04bd" providerId="AD" clId="Web-{745AA1EC-7773-49C5-92FA-875099D229A1}"/>
    <pc:docChg chg="modSld">
      <pc:chgData name="Briggs, Connor" userId="S::connor.briggs@tea.texas.gov::885b7513-d3fa-4947-add1-efc2b24f04bd" providerId="AD" clId="Web-{745AA1EC-7773-49C5-92FA-875099D229A1}" dt="2020-07-08T15:49:49.377" v="89"/>
      <pc:docMkLst>
        <pc:docMk/>
      </pc:docMkLst>
      <pc:sldChg chg="modSp addCm">
        <pc:chgData name="Briggs, Connor" userId="S::connor.briggs@tea.texas.gov::885b7513-d3fa-4947-add1-efc2b24f04bd" providerId="AD" clId="Web-{745AA1EC-7773-49C5-92FA-875099D229A1}" dt="2020-07-08T15:49:49.377" v="89"/>
        <pc:sldMkLst>
          <pc:docMk/>
          <pc:sldMk cId="2356675072" sldId="822"/>
        </pc:sldMkLst>
        <pc:spChg chg="mod">
          <ac:chgData name="Briggs, Connor" userId="S::connor.briggs@tea.texas.gov::885b7513-d3fa-4947-add1-efc2b24f04bd" providerId="AD" clId="Web-{745AA1EC-7773-49C5-92FA-875099D229A1}" dt="2020-07-08T15:49:30.299" v="87" actId="20577"/>
          <ac:spMkLst>
            <pc:docMk/>
            <pc:sldMk cId="2356675072" sldId="822"/>
            <ac:spMk id="4" creationId="{23F5C6C5-AEF6-46AF-92D7-B82880C34A8A}"/>
          </ac:spMkLst>
        </pc:spChg>
      </pc:sldChg>
    </pc:docChg>
  </pc:docChgLst>
  <pc:docChgLst>
    <pc:chgData name="Briggs, Connor" userId="S::connor.briggs@tea.texas.gov::885b7513-d3fa-4947-add1-efc2b24f04bd" providerId="AD" clId="Web-{B0D71091-D78A-341B-3B90-9B1D737D2B49}"/>
    <pc:docChg chg="modSld">
      <pc:chgData name="Briggs, Connor" userId="S::connor.briggs@tea.texas.gov::885b7513-d3fa-4947-add1-efc2b24f04bd" providerId="AD" clId="Web-{B0D71091-D78A-341B-3B90-9B1D737D2B49}" dt="2020-07-06T22:04:06.744" v="95" actId="20577"/>
      <pc:docMkLst>
        <pc:docMk/>
      </pc:docMkLst>
      <pc:sldChg chg="modSp addCm">
        <pc:chgData name="Briggs, Connor" userId="S::connor.briggs@tea.texas.gov::885b7513-d3fa-4947-add1-efc2b24f04bd" providerId="AD" clId="Web-{B0D71091-D78A-341B-3B90-9B1D737D2B49}" dt="2020-07-06T22:02:04.595" v="76"/>
        <pc:sldMkLst>
          <pc:docMk/>
          <pc:sldMk cId="1391339106" sldId="763"/>
        </pc:sldMkLst>
        <pc:spChg chg="mod">
          <ac:chgData name="Briggs, Connor" userId="S::connor.briggs@tea.texas.gov::885b7513-d3fa-4947-add1-efc2b24f04bd" providerId="AD" clId="Web-{B0D71091-D78A-341B-3B90-9B1D737D2B49}" dt="2020-07-06T22:01:41.344" v="74" actId="20577"/>
          <ac:spMkLst>
            <pc:docMk/>
            <pc:sldMk cId="1391339106" sldId="763"/>
            <ac:spMk id="4" creationId="{23F5C6C5-AEF6-46AF-92D7-B82880C34A8A}"/>
          </ac:spMkLst>
        </pc:spChg>
      </pc:sldChg>
      <pc:sldChg chg="modSp addCm">
        <pc:chgData name="Briggs, Connor" userId="S::connor.briggs@tea.texas.gov::885b7513-d3fa-4947-add1-efc2b24f04bd" providerId="AD" clId="Web-{B0D71091-D78A-341B-3B90-9B1D737D2B49}" dt="2020-07-06T22:04:06.744" v="94" actId="20577"/>
        <pc:sldMkLst>
          <pc:docMk/>
          <pc:sldMk cId="1421800310" sldId="821"/>
        </pc:sldMkLst>
        <pc:spChg chg="mod">
          <ac:chgData name="Briggs, Connor" userId="S::connor.briggs@tea.texas.gov::885b7513-d3fa-4947-add1-efc2b24f04bd" providerId="AD" clId="Web-{B0D71091-D78A-341B-3B90-9B1D737D2B49}" dt="2020-07-06T22:04:06.744" v="94" actId="20577"/>
          <ac:spMkLst>
            <pc:docMk/>
            <pc:sldMk cId="1421800310" sldId="821"/>
            <ac:spMk id="4" creationId="{23F5C6C5-AEF6-46AF-92D7-B82880C34A8A}"/>
          </ac:spMkLst>
        </pc:spChg>
      </pc:sldChg>
    </pc:docChg>
  </pc:docChgLst>
  <pc:docChgLst>
    <pc:chgData name="Hanson, Terri" userId="a02fd813-d4f3-43fd-83dd-7393041517de" providerId="ADAL" clId="{3C188574-D50E-4168-97D6-915E066D81F7}"/>
    <pc:docChg chg="undo redo custSel modSld">
      <pc:chgData name="Hanson, Terri" userId="a02fd813-d4f3-43fd-83dd-7393041517de" providerId="ADAL" clId="{3C188574-D50E-4168-97D6-915E066D81F7}" dt="2020-07-08T21:52:38.725" v="25" actId="1589"/>
      <pc:docMkLst>
        <pc:docMk/>
      </pc:docMkLst>
      <pc:sldChg chg="addCm delCm modCm">
        <pc:chgData name="Hanson, Terri" userId="a02fd813-d4f3-43fd-83dd-7393041517de" providerId="ADAL" clId="{3C188574-D50E-4168-97D6-915E066D81F7}" dt="2020-07-08T18:42:49.330" v="23"/>
        <pc:sldMkLst>
          <pc:docMk/>
          <pc:sldMk cId="1391339106" sldId="763"/>
        </pc:sldMkLst>
      </pc:sldChg>
      <pc:sldChg chg="addCm delCm modCm">
        <pc:chgData name="Hanson, Terri" userId="a02fd813-d4f3-43fd-83dd-7393041517de" providerId="ADAL" clId="{3C188574-D50E-4168-97D6-915E066D81F7}" dt="2020-07-06T22:01:44.504" v="19"/>
        <pc:sldMkLst>
          <pc:docMk/>
          <pc:sldMk cId="2052193223" sldId="817"/>
        </pc:sldMkLst>
      </pc:sldChg>
      <pc:sldChg chg="addCm modCm">
        <pc:chgData name="Hanson, Terri" userId="a02fd813-d4f3-43fd-83dd-7393041517de" providerId="ADAL" clId="{3C188574-D50E-4168-97D6-915E066D81F7}" dt="2020-07-06T21:47:32.564" v="11"/>
        <pc:sldMkLst>
          <pc:docMk/>
          <pc:sldMk cId="3001115961" sldId="819"/>
        </pc:sldMkLst>
      </pc:sldChg>
      <pc:sldChg chg="addCm modCm">
        <pc:chgData name="Hanson, Terri" userId="a02fd813-d4f3-43fd-83dd-7393041517de" providerId="ADAL" clId="{3C188574-D50E-4168-97D6-915E066D81F7}" dt="2020-07-06T21:41:25.430" v="4"/>
        <pc:sldMkLst>
          <pc:docMk/>
          <pc:sldMk cId="1421800310" sldId="821"/>
        </pc:sldMkLst>
      </pc:sldChg>
      <pc:sldChg chg="addCm modCm">
        <pc:chgData name="Hanson, Terri" userId="a02fd813-d4f3-43fd-83dd-7393041517de" providerId="ADAL" clId="{3C188574-D50E-4168-97D6-915E066D81F7}" dt="2020-07-08T21:52:38.725" v="25" actId="1589"/>
        <pc:sldMkLst>
          <pc:docMk/>
          <pc:sldMk cId="2356675072" sldId="8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>
                <a:cs typeface="Calibri"/>
              </a:rPr>
              <a:t>There were no changes since the March TEDS publication in regard to the interchanges required for SELA reporting. </a:t>
            </a:r>
            <a:endParaRPr lang="en-US" sz="1100" i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>
                <a:cs typeface="Calibri"/>
              </a:rPr>
              <a:t>There were no changes since the March TEDS publication in regard to the data elements required for SELA reporting. </a:t>
            </a:r>
            <a:endParaRPr lang="en-US" sz="1100" i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>
                <a:cs typeface="Calibri"/>
              </a:rPr>
              <a:t>There were no changes since the March TEDS publication in regard to the data elements required for SELA reporting. </a:t>
            </a:r>
            <a:endParaRPr lang="en-US" sz="1100" i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2007-2020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ped@tea.texas.gov?subject=SELA%20Question" TargetMode="External"/><Relationship Id="rId2" Type="http://schemas.openxmlformats.org/officeDocument/2006/relationships/hyperlink" Target="https://tealprod.tea.state.tx.us/tims/browse/TSDSKB-61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Special education language acquisition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Texas Education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July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Connor Briggs – Subject Matter Expert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Tw Cen MT Condensed"/>
              </a:rPr>
              <a:t>tsds collection – complex types/elements</a:t>
            </a:r>
            <a:endParaRPr lang="en-US" sz="36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499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900" b="1">
                <a:latin typeface="+mn-lt"/>
                <a:cs typeface="Calibri" panose="020F0502020204030204" pitchFamily="34" charset="0"/>
              </a:rPr>
              <a:t>Student Program</a:t>
            </a:r>
          </a:p>
          <a:p>
            <a:pPr lvl="1"/>
            <a:r>
              <a:rPr lang="en-US" sz="2600">
                <a:latin typeface="+mn-lt"/>
                <a:cs typeface="Calibri" panose="020F0502020204030204" pitchFamily="34" charset="0"/>
              </a:rPr>
              <a:t>StudentSpecialEdProgramAssociationExtension</a:t>
            </a:r>
          </a:p>
          <a:p>
            <a:pPr lvl="2"/>
            <a:r>
              <a:rPr lang="en-US">
                <a:latin typeface="+mn-lt"/>
                <a:cs typeface="Calibri"/>
              </a:rPr>
              <a:t>E1523 TX-UNIQUE-STUDENT-ID</a:t>
            </a:r>
          </a:p>
          <a:p>
            <a:pPr lvl="2"/>
            <a:r>
              <a:rPr lang="en-US">
                <a:latin typeface="+mn-lt"/>
                <a:cs typeface="Calibri"/>
              </a:rPr>
              <a:t>E1337 PROGRAM-TYPE</a:t>
            </a:r>
          </a:p>
          <a:p>
            <a:pPr lvl="2"/>
            <a:r>
              <a:rPr lang="en-US">
                <a:latin typeface="+mn-lt"/>
                <a:cs typeface="Calibri"/>
              </a:rPr>
              <a:t>E0212 DISTRICT-ID</a:t>
            </a:r>
          </a:p>
          <a:p>
            <a:pPr lvl="2"/>
            <a:r>
              <a:rPr lang="en-US">
                <a:latin typeface="+mn-lt"/>
                <a:cs typeface="Calibri"/>
              </a:rPr>
              <a:t>E0173 INSTRUCTIONAL-SETTING-CODE</a:t>
            </a:r>
            <a:endParaRPr lang="en-US" i="1">
              <a:latin typeface="+mn-lt"/>
              <a:cs typeface="Calibri"/>
            </a:endParaRPr>
          </a:p>
          <a:p>
            <a:pPr lvl="2"/>
            <a:r>
              <a:rPr lang="en-US" sz="2300">
                <a:latin typeface="+mn-lt"/>
                <a:cs typeface="Calibri"/>
              </a:rPr>
              <a:t>TX-SpecialEducationLanguageAcquisition</a:t>
            </a:r>
          </a:p>
          <a:p>
            <a:pPr lvl="3"/>
            <a:r>
              <a:rPr lang="en-US" sz="2300">
                <a:latin typeface="+mn-lt"/>
                <a:cs typeface="Calibri"/>
              </a:rPr>
              <a:t>SchoolReference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E0266 CAMPUS-ID</a:t>
            </a:r>
          </a:p>
          <a:p>
            <a:pPr lvl="3"/>
            <a:r>
              <a:rPr lang="en-US" sz="2300">
                <a:latin typeface="+mn-lt"/>
                <a:cs typeface="Calibri"/>
              </a:rPr>
              <a:t>E1661 PREFERRED-HOME-COMMUNICATION-METHOD</a:t>
            </a:r>
            <a:endParaRPr lang="en-US" sz="2300" b="1">
              <a:latin typeface="+mn-lt"/>
              <a:cs typeface="Calibri"/>
            </a:endParaRPr>
          </a:p>
          <a:p>
            <a:pPr lvl="3"/>
            <a:r>
              <a:rPr lang="en-US" sz="2300">
                <a:latin typeface="+mn-lt"/>
                <a:cs typeface="Calibri"/>
              </a:rPr>
              <a:t>TX-LanguageAcquisitionServicesProvided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E1662 LANGUAGE-ACQUISITION-SERVICES-PROVIDED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E1663 FREQUENCY-OF-SERVICES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E1664 HOURS-SPENT-RECEIVING-SERVICES</a:t>
            </a:r>
          </a:p>
          <a:p>
            <a:pPr lvl="3"/>
            <a:r>
              <a:rPr lang="en-US" sz="2300">
                <a:latin typeface="+mn-lt"/>
                <a:cs typeface="Calibri"/>
              </a:rPr>
              <a:t>TX-HearingAmplificifation</a:t>
            </a:r>
            <a:endParaRPr lang="en-US" sz="2300" b="1">
              <a:latin typeface="+mn-lt"/>
              <a:cs typeface="Calibri"/>
            </a:endParaRPr>
          </a:p>
          <a:p>
            <a:pPr lvl="4"/>
            <a:r>
              <a:rPr lang="en-US" sz="2000">
                <a:latin typeface="+mn-lt"/>
                <a:cs typeface="Calibri"/>
              </a:rPr>
              <a:t>E1665 HEARING-AMPLIFICATION-TYPE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E1666 HEARING-AMPLIFICATION-ACCESS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E1667 HEARING-AMPLIFICATION-AVERAGE-DAILY-USE</a:t>
            </a:r>
          </a:p>
          <a:p>
            <a:pPr lvl="3"/>
            <a:r>
              <a:rPr lang="en-US" sz="2300">
                <a:latin typeface="+mn-lt"/>
                <a:cs typeface="Calibri"/>
              </a:rPr>
              <a:t>TX-LanguageAcquisitionAssessmentReportingCategory</a:t>
            </a:r>
            <a:endParaRPr lang="en-US" sz="2300" b="1">
              <a:latin typeface="+mn-lt"/>
              <a:cs typeface="Calibri"/>
            </a:endParaRPr>
          </a:p>
          <a:p>
            <a:pPr lvl="4"/>
            <a:r>
              <a:rPr lang="en-US" sz="2000">
                <a:latin typeface="+mn-lt"/>
                <a:cs typeface="Calibri"/>
              </a:rPr>
              <a:t>E1668 TOOL-OR-ASSESSMENT-USED</a:t>
            </a:r>
          </a:p>
          <a:p>
            <a:pPr lvl="4"/>
            <a:r>
              <a:rPr lang="en-US" sz="2000">
                <a:latin typeface="+mn-lt"/>
                <a:cs typeface="Calibri"/>
              </a:rPr>
              <a:t>E1669 ASSESSMENT-RESULTS-OBTAINED</a:t>
            </a:r>
          </a:p>
          <a:p>
            <a:pPr marL="1828800" lvl="4" indent="0">
              <a:buNone/>
            </a:pPr>
            <a:endParaRPr lang="en-US" sz="2300">
              <a:latin typeface="+mn-lt"/>
              <a:cs typeface="Calibri"/>
            </a:endParaRPr>
          </a:p>
          <a:p>
            <a:endParaRPr lang="en-US" sz="3300" b="1">
              <a:latin typeface="+mn-lt"/>
              <a:cs typeface="Calibri"/>
            </a:endParaRPr>
          </a:p>
          <a:p>
            <a:pPr lvl="3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4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NEW CODE values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8210550" cy="49549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>
                <a:cs typeface="Calibri" panose="020F0502020204030204" pitchFamily="34" charset="0"/>
              </a:rPr>
              <a:t>New values were added to the following code tables with the TEDS 2021.2.0 publication on July 1, 2020.</a:t>
            </a:r>
          </a:p>
          <a:p>
            <a:pPr lvl="1"/>
            <a:endParaRPr lang="en-US" sz="2600" b="1">
              <a:cs typeface="Calibri" panose="020F0502020204030204" pitchFamily="34" charset="0"/>
            </a:endParaRPr>
          </a:p>
          <a:p>
            <a:pPr lvl="1"/>
            <a:r>
              <a:rPr lang="en-US" sz="2600" b="1">
                <a:cs typeface="Calibri" panose="020F0502020204030204" pitchFamily="34" charset="0"/>
              </a:rPr>
              <a:t>PREFERRED-HOME-COMMUNICATION-CODE (DC155) </a:t>
            </a:r>
            <a:endParaRPr lang="en-US" sz="2600" b="1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1800">
                <a:latin typeface="+mn-lt"/>
                <a:cs typeface="Calibri"/>
              </a:rPr>
              <a:t>98 – Parent or Guardian did not Respond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99 – Parent or Guardian was not able to be Reached</a:t>
            </a:r>
          </a:p>
          <a:p>
            <a:pPr marL="914400" lvl="2" indent="0">
              <a:buNone/>
            </a:pPr>
            <a:endParaRPr lang="en-US" sz="1800">
              <a:latin typeface="+mn-lt"/>
              <a:cs typeface="Calibri"/>
            </a:endParaRPr>
          </a:p>
          <a:p>
            <a:pPr lvl="1"/>
            <a:r>
              <a:rPr lang="en-US" sz="2600" b="1">
                <a:latin typeface="+mn-lt"/>
                <a:cs typeface="Calibri" panose="020F0502020204030204" pitchFamily="34" charset="0"/>
              </a:rPr>
              <a:t>LANGUAGE-ACQUISITION-SERVICES-PROVIDED-CODE (DC156)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00 – Services not Provided </a:t>
            </a:r>
          </a:p>
          <a:p>
            <a:pPr marL="914400" lvl="2" indent="0">
              <a:buNone/>
            </a:pPr>
            <a:endParaRPr lang="en-US" sz="1800">
              <a:latin typeface="+mn-lt"/>
              <a:cs typeface="Calibri"/>
            </a:endParaRPr>
          </a:p>
          <a:p>
            <a:pPr lvl="1"/>
            <a:r>
              <a:rPr lang="en-US" sz="2600" b="1">
                <a:latin typeface="+mn-lt"/>
                <a:cs typeface="Calibri" panose="020F0502020204030204" pitchFamily="34" charset="0"/>
              </a:rPr>
              <a:t>FREQUENCY-OF-SERVICES-CODE (DC157)</a:t>
            </a:r>
          </a:p>
          <a:p>
            <a:pPr lvl="2"/>
            <a:r>
              <a:rPr lang="en-US" sz="1800">
                <a:latin typeface="+mn-lt"/>
                <a:cs typeface="Calibri"/>
              </a:rPr>
              <a:t>00 – None</a:t>
            </a:r>
          </a:p>
          <a:p>
            <a:pPr marL="914400" lvl="2" indent="0">
              <a:buNone/>
            </a:pPr>
            <a:endParaRPr lang="en-US" sz="1800">
              <a:latin typeface="+mn-lt"/>
              <a:cs typeface="Calibri"/>
            </a:endParaRPr>
          </a:p>
          <a:p>
            <a:pPr lvl="1"/>
            <a:r>
              <a:rPr lang="en-US" sz="2600" b="1">
                <a:cs typeface="Calibri"/>
              </a:rPr>
              <a:t>HOURS-SPENT-SERVICES-CODE (DC158)</a:t>
            </a:r>
          </a:p>
          <a:p>
            <a:pPr lvl="2"/>
            <a:r>
              <a:rPr lang="en-US" sz="1800">
                <a:cs typeface="Calibri"/>
              </a:rPr>
              <a:t>00 – 0 Hours</a:t>
            </a:r>
          </a:p>
          <a:p>
            <a:pPr marL="457200" lvl="1" indent="0">
              <a:buNone/>
            </a:pPr>
            <a:endParaRPr lang="en-US" sz="220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6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2223425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Core 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0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application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SELA will be added to the </a:t>
            </a:r>
            <a:r>
              <a:rPr lang="en-US" b="1" u="sng">
                <a:cs typeface="Calibri"/>
              </a:rPr>
              <a:t>Core</a:t>
            </a:r>
            <a:r>
              <a:rPr lang="en-US">
                <a:cs typeface="Calibri"/>
              </a:rPr>
              <a:t> application.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Data submission will be LEA-level only, with no campus-level data submissions.</a:t>
            </a:r>
          </a:p>
          <a:p>
            <a:pPr marL="0" indent="0">
              <a:buNone/>
            </a:pPr>
            <a:endParaRPr lang="en-US">
              <a:cs typeface="Calibri" panose="020F0502020204030204" pitchFamily="34" charset="0"/>
            </a:endParaRPr>
          </a:p>
          <a:p>
            <a:r>
              <a:rPr lang="en-US">
                <a:cs typeface="Calibri"/>
              </a:rPr>
              <a:t>ESCs will be able to </a:t>
            </a:r>
            <a:r>
              <a:rPr lang="en-US" b="1">
                <a:cs typeface="Calibri"/>
              </a:rPr>
              <a:t>monitor</a:t>
            </a:r>
            <a:r>
              <a:rPr lang="en-US">
                <a:cs typeface="Calibri"/>
              </a:rPr>
              <a:t> LEA data submissions but will not submit any of their own data.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Functionality will be similar to other Core collections. LEAs will be able to </a:t>
            </a:r>
            <a:r>
              <a:rPr lang="en-US" b="1">
                <a:cs typeface="Calibri"/>
              </a:rPr>
              <a:t>promote</a:t>
            </a:r>
            <a:r>
              <a:rPr lang="en-US">
                <a:cs typeface="Calibri"/>
              </a:rPr>
              <a:t>, </a:t>
            </a:r>
            <a:r>
              <a:rPr lang="en-US" b="1">
                <a:cs typeface="Calibri"/>
              </a:rPr>
              <a:t>validate</a:t>
            </a:r>
            <a:r>
              <a:rPr lang="en-US">
                <a:cs typeface="Calibri"/>
              </a:rPr>
              <a:t>, </a:t>
            </a:r>
            <a:r>
              <a:rPr lang="en-US" b="1">
                <a:cs typeface="Calibri"/>
              </a:rPr>
              <a:t>run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reports</a:t>
            </a:r>
            <a:r>
              <a:rPr lang="en-US">
                <a:cs typeface="Calibri"/>
              </a:rPr>
              <a:t>, </a:t>
            </a:r>
            <a:r>
              <a:rPr lang="en-US" b="1">
                <a:cs typeface="Calibri"/>
              </a:rPr>
              <a:t>complete</a:t>
            </a:r>
            <a:r>
              <a:rPr lang="en-US">
                <a:cs typeface="Calibri"/>
              </a:rPr>
              <a:t>, and apply for </a:t>
            </a:r>
            <a:r>
              <a:rPr lang="en-US" b="1">
                <a:cs typeface="Calibri"/>
              </a:rPr>
              <a:t>extensions</a:t>
            </a:r>
            <a:r>
              <a:rPr lang="en-US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53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 LOGIC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The following criteria logic will be applied when promoting students: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Students </a:t>
            </a:r>
            <a:r>
              <a:rPr lang="en-US" b="1"/>
              <a:t>8 years of age or younger </a:t>
            </a:r>
            <a:r>
              <a:rPr lang="en-US"/>
              <a:t>on September 1</a:t>
            </a:r>
            <a:r>
              <a:rPr lang="en-US" baseline="30000"/>
              <a:t>st</a:t>
            </a:r>
            <a:r>
              <a:rPr lang="en-US"/>
              <a:t> of the current school year</a:t>
            </a:r>
          </a:p>
          <a:p>
            <a:pPr lvl="1"/>
            <a:endParaRPr lang="en-US"/>
          </a:p>
          <a:p>
            <a:pPr lvl="1"/>
            <a:r>
              <a:rPr lang="en-US"/>
              <a:t>Students coded with the following</a:t>
            </a:r>
            <a:r>
              <a:rPr lang="en-US" b="1"/>
              <a:t> E1220 DISABILITY:</a:t>
            </a:r>
            <a:endParaRPr lang="en-US"/>
          </a:p>
          <a:p>
            <a:pPr lvl="2"/>
            <a:r>
              <a:rPr lang="en-US"/>
              <a:t>02 – Deaf-Blindness (Deaf-Blind)</a:t>
            </a:r>
          </a:p>
          <a:p>
            <a:pPr lvl="2"/>
            <a:r>
              <a:rPr lang="en-US"/>
              <a:t>06 – Hearing/Auditory Impairment (Auditory Impairment)</a:t>
            </a:r>
          </a:p>
          <a:p>
            <a:pPr lvl="2"/>
            <a:endParaRPr lang="en-US"/>
          </a:p>
          <a:p>
            <a:r>
              <a:rPr lang="en-US"/>
              <a:t>In addition, the following criteria will be applied when promoting student special education program data:</a:t>
            </a:r>
          </a:p>
          <a:p>
            <a:pPr lvl="1"/>
            <a:endParaRPr lang="en-US"/>
          </a:p>
          <a:p>
            <a:pPr lvl="1"/>
            <a:r>
              <a:rPr lang="en-US"/>
              <a:t>Special Education Program data where </a:t>
            </a:r>
            <a:r>
              <a:rPr lang="en-US" b="1"/>
              <a:t>E1337 PROGRAM-TYPE</a:t>
            </a:r>
            <a:r>
              <a:rPr lang="en-US"/>
              <a:t> = ‘Special Education’</a:t>
            </a:r>
          </a:p>
          <a:p>
            <a:endParaRPr lang="en-US"/>
          </a:p>
          <a:p>
            <a:pPr marL="457200" lvl="1" indent="0"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64260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validation rules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85" y="1239900"/>
            <a:ext cx="78867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The following validation rules were added with the TEDS 2021.2.0 publication on July 1, 2020.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2B57A-D051-4B92-BCDC-507C618E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1" y="2161291"/>
            <a:ext cx="8695238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2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validation rules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endParaRPr lang="en-US" i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3E03F-B177-4382-8ED5-544907A8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5" y="1524238"/>
            <a:ext cx="8723809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3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+mn-lt"/>
                <a:cs typeface="Calibri" panose="020F0502020204030204" pitchFamily="34" charset="0"/>
              </a:rPr>
              <a:t>SEL0-100-001 – Special Education Language Acquisition Roster</a:t>
            </a:r>
          </a:p>
          <a:p>
            <a:endParaRPr lang="en-US" sz="240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b="1">
                <a:latin typeface="+mn-lt"/>
                <a:cs typeface="Calibri"/>
              </a:rPr>
              <a:t>Roster</a:t>
            </a:r>
            <a:r>
              <a:rPr lang="en-US">
                <a:latin typeface="+mn-lt"/>
                <a:cs typeface="Calibri"/>
              </a:rPr>
              <a:t> style report, similar to reports seen in other TSDS data collections.</a:t>
            </a:r>
          </a:p>
          <a:p>
            <a:pPr lvl="1"/>
            <a:endParaRPr lang="en-US">
              <a:latin typeface="+mn-lt"/>
              <a:cs typeface="Calibri"/>
            </a:endParaRPr>
          </a:p>
          <a:p>
            <a:pPr lvl="1"/>
            <a:r>
              <a:rPr lang="en-US">
                <a:latin typeface="+mn-lt"/>
                <a:cs typeface="Calibri"/>
              </a:rPr>
              <a:t>Available at </a:t>
            </a:r>
            <a:r>
              <a:rPr lang="en-US" b="1">
                <a:latin typeface="+mn-lt"/>
                <a:cs typeface="Calibri"/>
              </a:rPr>
              <a:t>LEA</a:t>
            </a:r>
            <a:r>
              <a:rPr lang="en-US">
                <a:latin typeface="+mn-lt"/>
                <a:cs typeface="Calibri"/>
              </a:rPr>
              <a:t> and </a:t>
            </a:r>
            <a:r>
              <a:rPr lang="en-US" b="1">
                <a:latin typeface="+mn-lt"/>
                <a:cs typeface="Calibri"/>
              </a:rPr>
              <a:t>ESC</a:t>
            </a:r>
            <a:r>
              <a:rPr lang="en-US">
                <a:latin typeface="+mn-lt"/>
                <a:cs typeface="Calibri"/>
              </a:rPr>
              <a:t> levels.</a:t>
            </a:r>
          </a:p>
          <a:p>
            <a:pPr marL="457200" lvl="1" indent="0">
              <a:buNone/>
            </a:pPr>
            <a:endParaRPr lang="en-US">
              <a:latin typeface="+mn-lt"/>
              <a:cs typeface="Calibri"/>
            </a:endParaRPr>
          </a:p>
          <a:p>
            <a:pPr lvl="2"/>
            <a:r>
              <a:rPr lang="en-US">
                <a:latin typeface="+mn-lt"/>
                <a:cs typeface="Calibri"/>
              </a:rPr>
              <a:t>LEAs will use this report to verify all data submitted for the data collection.</a:t>
            </a:r>
          </a:p>
          <a:p>
            <a:pPr lvl="1"/>
            <a:endParaRPr lang="en-US">
              <a:latin typeface="+mn-lt"/>
              <a:cs typeface="Calibri"/>
            </a:endParaRPr>
          </a:p>
          <a:p>
            <a:pPr lvl="2"/>
            <a:r>
              <a:rPr lang="en-US">
                <a:latin typeface="+mn-lt"/>
                <a:cs typeface="Calibri"/>
              </a:rPr>
              <a:t>ESCs will be able to run this report for all of their LEAs to monitor their submissions.</a:t>
            </a:r>
          </a:p>
        </p:txBody>
      </p:sp>
    </p:spTree>
    <p:extLst>
      <p:ext uri="{BB962C8B-B14F-4D97-AF65-F5344CB8AC3E}">
        <p14:creationId xmlns:p14="http://schemas.microsoft.com/office/powerpoint/2010/main" val="274766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9345170-78C9-4EE0-8562-CFC6E0D70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8" y="1535838"/>
            <a:ext cx="9023918" cy="3843318"/>
          </a:xfrm>
        </p:spPr>
      </p:pic>
    </p:spTree>
    <p:extLst>
      <p:ext uri="{BB962C8B-B14F-4D97-AF65-F5344CB8AC3E}">
        <p14:creationId xmlns:p14="http://schemas.microsoft.com/office/powerpoint/2010/main" val="236932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2773840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Frequently asked 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6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>
                <a:latin typeface="Tw Cen MT Condensed"/>
              </a:rPr>
              <a:t>Agenda</a:t>
            </a:r>
            <a:endParaRPr lang="en-US" sz="5400"/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Which students are reported in the SELA data collection?</a:t>
            </a:r>
          </a:p>
          <a:p>
            <a:pPr marL="0" indent="0">
              <a:buNone/>
            </a:pPr>
            <a:endParaRPr lang="en-US" sz="2400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 u="sng">
                <a:latin typeface="+mn-lt"/>
                <a:cs typeface="Calibri"/>
              </a:rPr>
              <a:t>All</a:t>
            </a:r>
            <a:r>
              <a:rPr lang="en-US">
                <a:latin typeface="+mn-lt"/>
                <a:cs typeface="Calibri"/>
              </a:rPr>
              <a:t> students who are 8 years of age or younger on September 1</a:t>
            </a:r>
            <a:r>
              <a:rPr lang="en-US" baseline="30000">
                <a:latin typeface="+mn-lt"/>
                <a:cs typeface="Calibri"/>
              </a:rPr>
              <a:t>st</a:t>
            </a:r>
            <a:r>
              <a:rPr lang="en-US">
                <a:latin typeface="+mn-lt"/>
                <a:cs typeface="Calibri"/>
              </a:rPr>
              <a:t> of the school year and are reported with a disability of either ‘Hearing/Auditory Impairment (Auditory Impairment)’ or ‘Deaf-Blindness (Deaf-Blind)’ will be promoted to the SELA data mart, regardless of how the rest of their data is reported.</a:t>
            </a:r>
            <a:endParaRPr lang="en-US" b="1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05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221971"/>
            <a:ext cx="78867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If a student turns 9 years old during the middle of the school year, should they still be included in the SELA data collection?</a:t>
            </a:r>
          </a:p>
          <a:p>
            <a:pPr marL="0" indent="0">
              <a:buNone/>
            </a:pPr>
            <a:endParaRPr lang="en-US" sz="2400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n-lt"/>
                <a:cs typeface="Calibri"/>
              </a:rPr>
              <a:t>Yes. All students who are age 8 or younger on September 1</a:t>
            </a:r>
            <a:r>
              <a:rPr lang="en-US" baseline="30000">
                <a:latin typeface="+mn-lt"/>
                <a:cs typeface="Calibri"/>
              </a:rPr>
              <a:t>st</a:t>
            </a:r>
            <a:r>
              <a:rPr lang="en-US">
                <a:latin typeface="+mn-lt"/>
                <a:cs typeface="Calibri"/>
              </a:rPr>
              <a:t> of the school year should be included in the SELA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392516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If a user has one of the Core roles already for SPPI-14 access, will they still need to apply for the SELA access privilege?</a:t>
            </a:r>
          </a:p>
          <a:p>
            <a:pPr marL="0" indent="0">
              <a:buNone/>
            </a:pPr>
            <a:endParaRPr lang="en-US" sz="2400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n-lt"/>
                <a:cs typeface="Calibri"/>
              </a:rPr>
              <a:t>Yes. Users with one of the Core roles will </a:t>
            </a:r>
            <a:r>
              <a:rPr lang="en-US" u="sng">
                <a:latin typeface="+mn-lt"/>
                <a:cs typeface="Calibri"/>
              </a:rPr>
              <a:t>not</a:t>
            </a:r>
            <a:r>
              <a:rPr lang="en-US">
                <a:latin typeface="+mn-lt"/>
                <a:cs typeface="Calibri"/>
              </a:rPr>
              <a:t> automatically receive SELA access. They must apply for the privilege. It will go through the standard TEAL approval process.</a:t>
            </a:r>
            <a:endParaRPr lang="en-US" b="1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80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221971"/>
            <a:ext cx="78867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Is there an ‘as of’ or ‘snapshot’ date for the SELA data collection?</a:t>
            </a:r>
          </a:p>
          <a:p>
            <a:pPr marL="0" indent="0">
              <a:buNone/>
            </a:pPr>
            <a:endParaRPr lang="en-US" sz="2400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n-lt"/>
                <a:cs typeface="Calibri"/>
              </a:rPr>
              <a:t>No. The SELA data collection does </a:t>
            </a:r>
            <a:r>
              <a:rPr lang="en-US" u="sng">
                <a:latin typeface="+mn-lt"/>
                <a:cs typeface="Calibri"/>
              </a:rPr>
              <a:t>not</a:t>
            </a:r>
            <a:r>
              <a:rPr lang="en-US">
                <a:latin typeface="+mn-lt"/>
                <a:cs typeface="Calibri"/>
              </a:rPr>
              <a:t> have an ‘as of’ or ‘snapshot’ date. LEAs are expected to submit the required data throughout the school year.</a:t>
            </a:r>
            <a:endParaRPr lang="en-US" b="1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	</a:t>
            </a:r>
            <a:endParaRPr lang="en-US" sz="24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60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802386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Can disabilities other than ‘Hearing/Auditory Impairment’ and ‘Deaf-Blindness’ be reported for a student?</a:t>
            </a:r>
          </a:p>
          <a:p>
            <a:pPr marL="0" indent="0">
              <a:buNone/>
            </a:pPr>
            <a:endParaRPr lang="en-US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n-lt"/>
                <a:cs typeface="Calibri"/>
              </a:rPr>
              <a:t>Yes. Students may be reported with multiple disabilities. However, they must be reported with ‘Hearing/Auditory Impairment’ or ‘Deaf-Blindness’ in order to promote into the SELA data 	mart.</a:t>
            </a:r>
            <a:endParaRPr lang="en-US" b="1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486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221971"/>
            <a:ext cx="78867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If a student receives more than one language acquisition service, can multiple records be reported?</a:t>
            </a:r>
          </a:p>
          <a:p>
            <a:pPr marL="0" indent="0">
              <a:buNone/>
            </a:pPr>
            <a:endParaRPr lang="en-US" sz="2400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>
                <a:latin typeface="+mn-lt"/>
                <a:cs typeface="Calibri"/>
              </a:rPr>
              <a:t>Yes. Reporting TX-</a:t>
            </a:r>
            <a:r>
              <a:rPr lang="en-US" err="1">
                <a:latin typeface="+mn-lt"/>
                <a:cs typeface="Calibri"/>
              </a:rPr>
              <a:t>LanguageAcquisitionServicesProvided</a:t>
            </a:r>
            <a:r>
              <a:rPr lang="en-US">
                <a:latin typeface="+mn-lt"/>
                <a:cs typeface="Calibri"/>
              </a:rPr>
              <a:t>, along with the following complex types allow for multiple records to be submitted for each student.</a:t>
            </a:r>
          </a:p>
          <a:p>
            <a:pPr lvl="2"/>
            <a:r>
              <a:rPr lang="en-US" sz="2400">
                <a:latin typeface="Tw Cen MT"/>
                <a:cs typeface="Calibri"/>
              </a:rPr>
              <a:t>TX-</a:t>
            </a:r>
            <a:r>
              <a:rPr lang="en-US" sz="2400" err="1">
                <a:latin typeface="Tw Cen MT"/>
                <a:cs typeface="Calibri"/>
              </a:rPr>
              <a:t>HearingAmplification</a:t>
            </a:r>
            <a:endParaRPr lang="en-US" sz="2400">
              <a:latin typeface="Tw Cen MT"/>
              <a:cs typeface="Calibri"/>
            </a:endParaRPr>
          </a:p>
          <a:p>
            <a:pPr lvl="2"/>
            <a:r>
              <a:rPr lang="en-US" sz="2400">
                <a:latin typeface="Tw Cen MT"/>
                <a:cs typeface="Calibri"/>
              </a:rPr>
              <a:t>TX-</a:t>
            </a:r>
            <a:r>
              <a:rPr lang="en-US" sz="2400" err="1">
                <a:latin typeface="Tw Cen MT"/>
                <a:cs typeface="Calibri"/>
              </a:rPr>
              <a:t>LanguageAcquisitionAssessmentReportingCategory</a:t>
            </a:r>
            <a:endParaRPr lang="en-US" sz="2400">
              <a:latin typeface="Tw Cen M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19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221971"/>
            <a:ext cx="78867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n-lt"/>
                <a:cs typeface="Calibri"/>
              </a:rPr>
              <a:t>If a student does not meet the criteria for the SELA data collection, should they be included in the vendor’s SELA data extract? </a:t>
            </a:r>
          </a:p>
          <a:p>
            <a:pPr marL="0" indent="0">
              <a:buNone/>
            </a:pPr>
            <a:endParaRPr lang="en-US" sz="2400" b="1">
              <a:latin typeface="+mn-lt"/>
              <a:cs typeface="Calibri"/>
            </a:endParaRPr>
          </a:p>
          <a:p>
            <a:pPr marL="457200" lvl="1" indent="0">
              <a:buNone/>
            </a:pPr>
            <a:r>
              <a:rPr lang="en-US" sz="2400">
                <a:latin typeface="+mn-lt"/>
                <a:cs typeface="Calibri"/>
              </a:rPr>
              <a:t>The Operational Data Store (ODS) is a data warehouse </a:t>
            </a:r>
            <a:r>
              <a:rPr lang="en-US">
                <a:latin typeface="+mn-lt"/>
                <a:cs typeface="Calibri"/>
              </a:rPr>
              <a:t>that was</a:t>
            </a:r>
            <a:r>
              <a:rPr lang="en-US" sz="2400">
                <a:latin typeface="+mn-lt"/>
                <a:cs typeface="Calibri"/>
              </a:rPr>
              <a:t> designed </a:t>
            </a:r>
            <a:r>
              <a:rPr lang="en-US">
                <a:latin typeface="+mn-lt"/>
                <a:cs typeface="Calibri"/>
              </a:rPr>
              <a:t>to be collection agnostic and receive data for all TSDS collections</a:t>
            </a:r>
            <a:r>
              <a:rPr lang="en-US" sz="2400">
                <a:latin typeface="+mn-lt"/>
                <a:cs typeface="Calibri"/>
              </a:rPr>
              <a:t>. When a user promotes data to the SELA data mart, </a:t>
            </a:r>
            <a:r>
              <a:rPr lang="en-US" sz="2400" b="1" u="sng">
                <a:latin typeface="+mn-lt"/>
                <a:cs typeface="Calibri"/>
              </a:rPr>
              <a:t>all</a:t>
            </a:r>
            <a:r>
              <a:rPr lang="en-US" sz="2400">
                <a:latin typeface="+mn-lt"/>
                <a:cs typeface="Calibri"/>
              </a:rPr>
              <a:t> data in the ODS is considered but only that which meets the promotion logic criteria will be promoted.</a:t>
            </a:r>
            <a:endParaRPr lang="en-US" sz="2400" b="1" u="sng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675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3315386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dirty="0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Technical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dirty="0" smtClean="0"/>
              <a:pPr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221971"/>
            <a:ext cx="78867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b="1">
                <a:latin typeface="Tw Cen MT"/>
              </a:rPr>
              <a:t>To the Administrator Addressed (TAA) Letter​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r>
              <a:rPr lang="en-US">
                <a:latin typeface="Tw Cen MT"/>
                <a:cs typeface="Calibri"/>
              </a:rPr>
              <a:t>A TAA letter from the Special Education department was posted on July 9, 2020.</a:t>
            </a:r>
          </a:p>
          <a:p>
            <a:pPr lvl="1"/>
            <a:endParaRPr lang="en-US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b="1">
                <a:latin typeface="Tw Cen MT"/>
                <a:cs typeface="Calibri"/>
              </a:rPr>
              <a:t>Knowledge Base (KB) Articles</a:t>
            </a:r>
          </a:p>
          <a:p>
            <a:endParaRPr lang="en-US">
              <a:cs typeface="Calibri"/>
            </a:endParaRPr>
          </a:p>
          <a:p>
            <a:pPr lvl="1"/>
            <a:r>
              <a:rPr lang="en-US">
                <a:latin typeface="Tw Cen MT"/>
                <a:cs typeface="Calibri"/>
                <a:hlinkClick r:id="rId2"/>
              </a:rPr>
              <a:t>TSDSKB-612</a:t>
            </a:r>
            <a:r>
              <a:rPr lang="en-US">
                <a:latin typeface="Tw Cen MT"/>
                <a:cs typeface="Calibri"/>
              </a:rPr>
              <a:t> SELA: Frequently Asked Questions (FAQ)</a:t>
            </a:r>
          </a:p>
          <a:p>
            <a:pPr marL="0" indent="0" fontAlgn="base">
              <a:buNone/>
            </a:pPr>
            <a:r>
              <a:rPr lang="en-US">
                <a:latin typeface="Tw Cen MT"/>
              </a:rPr>
              <a:t>​​</a:t>
            </a:r>
          </a:p>
          <a:p>
            <a:pPr marL="0" indent="0" fontAlgn="base">
              <a:buNone/>
            </a:pPr>
            <a:r>
              <a:rPr lang="en-US">
                <a:latin typeface="Tw Cen MT"/>
              </a:rPr>
              <a:t>For program area questions related to SELA, please email </a:t>
            </a:r>
            <a:r>
              <a:rPr lang="en-US">
                <a:latin typeface="Tw Cen MT"/>
                <a:hlinkClick r:id="rId3"/>
              </a:rPr>
              <a:t>sped@tea.texas.gov</a:t>
            </a:r>
            <a:r>
              <a:rPr lang="en-US">
                <a:latin typeface="Tw Cen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115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 | </a:t>
            </a:r>
            <a:fld id="{72973CF6-C3DE-4D08-87E3-37EC75F458AE}" type="slidenum">
              <a:rPr lang="en-US" dirty="0" smtClean="0"/>
              <a:pPr/>
              <a:t>29</a:t>
            </a:fld>
            <a:endParaRPr lang="en-US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>
                <a:solidFill>
                  <a:srgbClr val="008496"/>
                </a:solidFill>
              </a:rPr>
              <a:t>www.texa</a:t>
            </a:r>
            <a:r>
              <a:rPr lang="en-US" sz="3200" b="1" spc="113">
                <a:solidFill>
                  <a:srgbClr val="008496"/>
                </a:solidFill>
              </a:rPr>
              <a:t>s</a:t>
            </a:r>
            <a:r>
              <a:rPr lang="en-US" sz="3200" b="1" spc="75">
                <a:solidFill>
                  <a:srgbClr val="008496"/>
                </a:solidFill>
              </a:rPr>
              <a:t>studen</a:t>
            </a:r>
            <a:r>
              <a:rPr lang="en-US" sz="3200" b="1" spc="225">
                <a:solidFill>
                  <a:srgbClr val="008496"/>
                </a:solidFill>
              </a:rPr>
              <a:t>t</a:t>
            </a:r>
            <a:r>
              <a:rPr lang="en-US" sz="3200" b="1" spc="75">
                <a:solidFill>
                  <a:srgbClr val="008496"/>
                </a:solidFill>
              </a:rPr>
              <a:t>dat</a:t>
            </a:r>
            <a:r>
              <a:rPr lang="en-US" sz="3200" b="1" spc="127">
                <a:solidFill>
                  <a:srgbClr val="008496"/>
                </a:solidFill>
              </a:rPr>
              <a:t>a</a:t>
            </a:r>
            <a:r>
              <a:rPr lang="en-US" sz="3200" b="1" spc="75">
                <a:solidFill>
                  <a:srgbClr val="008496"/>
                </a:solidFill>
              </a:rPr>
              <a:t>system.org</a:t>
            </a:r>
            <a:endParaRPr lang="en-US" sz="3200" spc="7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581032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>
                <a:latin typeface="Tw Cen MT Condensed"/>
              </a:rPr>
              <a:t>Timeline</a:t>
            </a:r>
            <a:endParaRPr lang="en-US" sz="5400"/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89718"/>
            <a:ext cx="8191500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Submission Due: </a:t>
            </a:r>
            <a:r>
              <a:rPr lang="en-US"/>
              <a:t>June 24, 2021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C7286B-F906-43E1-87A7-426BDB0FE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02646"/>
              </p:ext>
            </p:extLst>
          </p:nvPr>
        </p:nvGraphicFramePr>
        <p:xfrm>
          <a:off x="381000" y="1713013"/>
          <a:ext cx="8191500" cy="3708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24475">
                  <a:extLst>
                    <a:ext uri="{9D8B030D-6E8A-4147-A177-3AD203B41FA5}">
                      <a16:colId xmlns:a16="http://schemas.microsoft.com/office/drawing/2014/main" val="21730828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685607405"/>
                    </a:ext>
                  </a:extLst>
                </a:gridCol>
              </a:tblGrid>
              <a:tr h="618067">
                <a:tc gridSpan="2">
                  <a:txBody>
                    <a:bodyPr/>
                    <a:lstStyle/>
                    <a:p>
                      <a:r>
                        <a:rPr lang="en-US" sz="2400"/>
                        <a:t>Special Education Language Acquisition (SELA) Collection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38274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TSDS ready to load data to eDM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August 3,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1721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ready for users to promote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September 14,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51926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ready for users to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May 17,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696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submission due date for LEAs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/>
                        <a:t>June 24,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2789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r>
                        <a:rPr lang="en-US" sz="2400"/>
                        <a:t>SELA data available to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July 8,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9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7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1131455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Teal roles and privileges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Teal roles and privileges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SELA will utilize the following </a:t>
            </a:r>
            <a:r>
              <a:rPr lang="en-US" b="1">
                <a:cs typeface="Calibri"/>
              </a:rPr>
              <a:t>existing</a:t>
            </a:r>
            <a:r>
              <a:rPr lang="en-US">
                <a:cs typeface="Calibri"/>
              </a:rPr>
              <a:t> TEAL roles:</a:t>
            </a:r>
          </a:p>
          <a:p>
            <a:endParaRPr lang="en-US" sz="1500">
              <a:cs typeface="Calibri"/>
            </a:endParaRPr>
          </a:p>
          <a:p>
            <a:pPr lvl="1"/>
            <a:r>
              <a:rPr lang="en-US">
                <a:cs typeface="Calibri"/>
              </a:rPr>
              <a:t>Core ESC Data Viewer</a:t>
            </a:r>
          </a:p>
          <a:p>
            <a:pPr lvl="1"/>
            <a:r>
              <a:rPr lang="en-US">
                <a:cs typeface="Calibri"/>
              </a:rPr>
              <a:t>Core LEA Data Approver</a:t>
            </a:r>
          </a:p>
          <a:p>
            <a:pPr lvl="1"/>
            <a:r>
              <a:rPr lang="en-US">
                <a:cs typeface="Calibri"/>
              </a:rPr>
              <a:t>Core LEA Data Completer</a:t>
            </a:r>
          </a:p>
          <a:p>
            <a:pPr lvl="1"/>
            <a:r>
              <a:rPr lang="en-US">
                <a:cs typeface="Calibri"/>
              </a:rPr>
              <a:t>Core LEA Data Promoter</a:t>
            </a:r>
          </a:p>
          <a:p>
            <a:pPr lvl="1"/>
            <a:r>
              <a:rPr lang="en-US">
                <a:cs typeface="Calibri"/>
              </a:rPr>
              <a:t>Core LEA Data Viewer</a:t>
            </a: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r>
              <a:rPr lang="en-US">
                <a:latin typeface="Tw Cen MT"/>
                <a:cs typeface="Calibri"/>
              </a:rPr>
              <a:t>A new </a:t>
            </a:r>
            <a:r>
              <a:rPr lang="en-US" b="1">
                <a:latin typeface="Tw Cen MT"/>
                <a:cs typeface="Calibri"/>
              </a:rPr>
              <a:t>privilege</a:t>
            </a:r>
            <a:r>
              <a:rPr lang="en-US">
                <a:latin typeface="Tw Cen MT"/>
                <a:cs typeface="Calibri"/>
              </a:rPr>
              <a:t>, ‘SELA Access’, can now be requested for each of these roles.</a:t>
            </a:r>
            <a:endParaRPr lang="en-US">
              <a:cs typeface="Calibri"/>
            </a:endParaRPr>
          </a:p>
          <a:p>
            <a:endParaRPr lang="en-US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33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1681872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/>
              <a:t>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566308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Timeline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TEAL Roles and Privileges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Core Application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Frequently Asked Questions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>
                <a:solidFill>
                  <a:sysClr val="windowText" lastClr="000000"/>
                </a:solidFill>
              </a:rPr>
              <a:t>Technical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8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 Condensed"/>
              </a:rPr>
              <a:t>Data collection - Interchanges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+mn-lt"/>
                <a:cs typeface="Calibri"/>
              </a:rPr>
              <a:t>SELA will promote data from the following </a:t>
            </a:r>
            <a:r>
              <a:rPr lang="en-US" b="1">
                <a:latin typeface="+mn-lt"/>
                <a:cs typeface="Calibri"/>
              </a:rPr>
              <a:t>TSDS</a:t>
            </a:r>
            <a:r>
              <a:rPr lang="en-US">
                <a:latin typeface="+mn-lt"/>
                <a:cs typeface="Calibri"/>
              </a:rPr>
              <a:t> interchanges.</a:t>
            </a:r>
          </a:p>
          <a:p>
            <a:pPr lvl="1"/>
            <a:r>
              <a:rPr lang="en-US">
                <a:latin typeface="+mn-lt"/>
                <a:cs typeface="Calibri"/>
              </a:rPr>
              <a:t>InterchangeEducationOrganizationExtension</a:t>
            </a:r>
          </a:p>
          <a:p>
            <a:pPr lvl="1"/>
            <a:r>
              <a:rPr lang="en-US">
                <a:latin typeface="+mn-lt"/>
                <a:cs typeface="Calibri"/>
              </a:rPr>
              <a:t>InterchangeStudentParentExtension</a:t>
            </a:r>
          </a:p>
          <a:p>
            <a:pPr lvl="1"/>
            <a:r>
              <a:rPr lang="en-US">
                <a:latin typeface="+mn-lt"/>
                <a:cs typeface="Calibri"/>
              </a:rPr>
              <a:t>InterchangeStudentProgramExtension</a:t>
            </a:r>
          </a:p>
        </p:txBody>
      </p:sp>
    </p:spTree>
    <p:extLst>
      <p:ext uri="{BB962C8B-B14F-4D97-AF65-F5344CB8AC3E}">
        <p14:creationId xmlns:p14="http://schemas.microsoft.com/office/powerpoint/2010/main" val="376939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Tw Cen MT Condensed"/>
              </a:rPr>
              <a:t>tsds collection – complex types/elements</a:t>
            </a:r>
            <a:endParaRPr lang="en-US" sz="36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86700" cy="445296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8000" b="1">
                <a:latin typeface="+mn-lt"/>
                <a:cs typeface="Calibri"/>
              </a:rPr>
              <a:t>Education Organization</a:t>
            </a:r>
            <a:endParaRPr lang="en-US" sz="8000"/>
          </a:p>
          <a:p>
            <a:pPr lvl="1"/>
            <a:r>
              <a:rPr lang="en-US" sz="7200">
                <a:latin typeface="+mn-lt"/>
                <a:cs typeface="Calibri"/>
              </a:rPr>
              <a:t>LocalEducationAgency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E0212 DISTRICT-ID</a:t>
            </a:r>
          </a:p>
          <a:p>
            <a:pPr lvl="1"/>
            <a:r>
              <a:rPr lang="en-US" sz="7200">
                <a:latin typeface="+mn-lt"/>
                <a:cs typeface="Calibri"/>
              </a:rPr>
              <a:t>School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E0266 CAMPUS-ID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E0212 DISTRICT-ID</a:t>
            </a:r>
          </a:p>
          <a:p>
            <a:r>
              <a:rPr lang="en-US" sz="8000" b="1">
                <a:latin typeface="+mn-lt"/>
                <a:cs typeface="Calibri"/>
              </a:rPr>
              <a:t>Student Parent</a:t>
            </a:r>
          </a:p>
          <a:p>
            <a:pPr lvl="1"/>
            <a:r>
              <a:rPr lang="en-US" sz="7200">
                <a:latin typeface="+mn-lt"/>
                <a:cs typeface="Calibri"/>
              </a:rPr>
              <a:t>StudentExtension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E1523 TX-UNIQUE-STUDENT-ID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E1090 STUDENT-IDENTIFICATION-SYSTEM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E0923 LOCAL-STUDENT-ID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E0001 STUDENT-ID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E0703 FIRST-NAME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E0704 MIDDLE-NAME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E0705 LAST-NAME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E1303 GENERATION-CODE-SUFFIX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E0006 DATE-OF-BIRTH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E1325 SEX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E1375 HISPANIC-LATINO-ETHNICITY </a:t>
            </a:r>
            <a:endParaRPr lang="en-US" sz="4400">
              <a:latin typeface="+mn-lt"/>
              <a:cs typeface="Calibri" panose="020F0502020204030204" pitchFamily="34" charset="0"/>
            </a:endParaRPr>
          </a:p>
          <a:p>
            <a:pPr lvl="2"/>
            <a:r>
              <a:rPr lang="en-US" sz="4400">
                <a:latin typeface="+mn-lt"/>
                <a:cs typeface="Calibri"/>
              </a:rPr>
              <a:t>E1343 RACIAL-CATEGORY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E1390 LIMITED-ENGLISH-PROFICIENT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E1220 DISABILITY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E1632 EFFECTIVE-DATE (TX-EffectiveDateDisabilities)</a:t>
            </a:r>
          </a:p>
          <a:p>
            <a:pPr lvl="2"/>
            <a:r>
              <a:rPr lang="en-US" sz="4400">
                <a:latin typeface="+mn-lt"/>
                <a:cs typeface="Calibri"/>
              </a:rPr>
              <a:t>E0212 DISTRICT-ID</a:t>
            </a:r>
          </a:p>
          <a:p>
            <a:pPr marL="914400" lvl="2" indent="0">
              <a:buNone/>
            </a:pPr>
            <a:endParaRPr lang="en-US" sz="23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774844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SharedWithUsers xmlns="533e3360-6378-4210-ada2-16ccdb17d2cd">
      <UserInfo>
        <DisplayName>Ollervidez, Leticia</DisplayName>
        <AccountId>21</AccountId>
        <AccountType/>
      </UserInfo>
      <UserInfo>
        <DisplayName>Sharp, Stephanie</DisplayName>
        <AccountId>22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35248-9FAB-4AC6-AE00-E4E2B8E052CC}"/>
</file>

<file path=customXml/itemProps2.xml><?xml version="1.0" encoding="utf-8"?>
<ds:datastoreItem xmlns:ds="http://schemas.openxmlformats.org/officeDocument/2006/customXml" ds:itemID="{74B45A69-778E-4D41-A5A4-6C4FF6432815}">
  <ds:schemaRefs>
    <ds:schemaRef ds:uri="533e3360-6378-4210-ada2-16ccdb17d2cd"/>
    <ds:schemaRef ds:uri="963efe96-9f3c-464d-8c8b-c76864a22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TSDS Template 2017 - Circles - Dark</vt:lpstr>
      <vt:lpstr>Special education language acquisition</vt:lpstr>
      <vt:lpstr>Agenda</vt:lpstr>
      <vt:lpstr>Timeline</vt:lpstr>
      <vt:lpstr>timeline</vt:lpstr>
      <vt:lpstr>Teal roles and privileges</vt:lpstr>
      <vt:lpstr>Teal roles and privileges</vt:lpstr>
      <vt:lpstr>Data collection</vt:lpstr>
      <vt:lpstr>Data collection - Interchanges</vt:lpstr>
      <vt:lpstr>tsds collection – complex types/elements</vt:lpstr>
      <vt:lpstr>tsds collection – complex types/elements</vt:lpstr>
      <vt:lpstr>NEW CODE values</vt:lpstr>
      <vt:lpstr>Core application</vt:lpstr>
      <vt:lpstr>Core application</vt:lpstr>
      <vt:lpstr>PROMOTION LOGIC</vt:lpstr>
      <vt:lpstr>New validation rules</vt:lpstr>
      <vt:lpstr>New validation rules</vt:lpstr>
      <vt:lpstr>reports</vt:lpstr>
      <vt:lpstr>reports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Technical resources</vt:lpstr>
      <vt:lpstr>Technical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- ESC Vendor Training - Special Education Language Acquisition Collection</dc:title>
  <dc:creator>jcaven</dc:creator>
  <cp:revision>1</cp:revision>
  <cp:lastPrinted>2018-02-01T22:53:24Z</cp:lastPrinted>
  <dcterms:created xsi:type="dcterms:W3CDTF">2009-09-01T20:11:00Z</dcterms:created>
  <dcterms:modified xsi:type="dcterms:W3CDTF">2020-07-14T22:15:47Z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