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81"/>
  </p:notesMasterIdLst>
  <p:handoutMasterIdLst>
    <p:handoutMasterId r:id="rId82"/>
  </p:handoutMasterIdLst>
  <p:sldIdLst>
    <p:sldId id="466" r:id="rId5"/>
    <p:sldId id="756" r:id="rId6"/>
    <p:sldId id="824" r:id="rId7"/>
    <p:sldId id="796" r:id="rId8"/>
    <p:sldId id="847" r:id="rId9"/>
    <p:sldId id="849" r:id="rId10"/>
    <p:sldId id="875" r:id="rId11"/>
    <p:sldId id="876" r:id="rId12"/>
    <p:sldId id="900" r:id="rId13"/>
    <p:sldId id="901" r:id="rId14"/>
    <p:sldId id="797" r:id="rId15"/>
    <p:sldId id="854" r:id="rId16"/>
    <p:sldId id="879" r:id="rId17"/>
    <p:sldId id="853" r:id="rId18"/>
    <p:sldId id="809" r:id="rId19"/>
    <p:sldId id="870" r:id="rId20"/>
    <p:sldId id="871" r:id="rId21"/>
    <p:sldId id="855" r:id="rId22"/>
    <p:sldId id="872" r:id="rId23"/>
    <p:sldId id="867" r:id="rId24"/>
    <p:sldId id="808" r:id="rId25"/>
    <p:sldId id="822" r:id="rId26"/>
    <p:sldId id="865" r:id="rId27"/>
    <p:sldId id="881" r:id="rId28"/>
    <p:sldId id="856" r:id="rId29"/>
    <p:sldId id="842" r:id="rId30"/>
    <p:sldId id="885" r:id="rId31"/>
    <p:sldId id="886" r:id="rId32"/>
    <p:sldId id="719" r:id="rId33"/>
    <p:sldId id="831" r:id="rId34"/>
    <p:sldId id="775" r:id="rId35"/>
    <p:sldId id="844" r:id="rId36"/>
    <p:sldId id="846" r:id="rId37"/>
    <p:sldId id="841" r:id="rId38"/>
    <p:sldId id="845" r:id="rId39"/>
    <p:sldId id="899" r:id="rId40"/>
    <p:sldId id="903" r:id="rId41"/>
    <p:sldId id="884" r:id="rId42"/>
    <p:sldId id="782" r:id="rId43"/>
    <p:sldId id="857" r:id="rId44"/>
    <p:sldId id="825" r:id="rId45"/>
    <p:sldId id="878" r:id="rId46"/>
    <p:sldId id="807" r:id="rId47"/>
    <p:sldId id="812" r:id="rId48"/>
    <p:sldId id="898" r:id="rId49"/>
    <p:sldId id="873" r:id="rId50"/>
    <p:sldId id="882" r:id="rId51"/>
    <p:sldId id="892" r:id="rId52"/>
    <p:sldId id="858" r:id="rId53"/>
    <p:sldId id="828" r:id="rId54"/>
    <p:sldId id="895" r:id="rId55"/>
    <p:sldId id="787" r:id="rId56"/>
    <p:sldId id="811" r:id="rId57"/>
    <p:sldId id="893" r:id="rId58"/>
    <p:sldId id="859" r:id="rId59"/>
    <p:sldId id="852" r:id="rId60"/>
    <p:sldId id="888" r:id="rId61"/>
    <p:sldId id="891" r:id="rId62"/>
    <p:sldId id="890" r:id="rId63"/>
    <p:sldId id="896" r:id="rId64"/>
    <p:sldId id="897" r:id="rId65"/>
    <p:sldId id="887" r:id="rId66"/>
    <p:sldId id="861" r:id="rId67"/>
    <p:sldId id="704" r:id="rId68"/>
    <p:sldId id="868" r:id="rId69"/>
    <p:sldId id="869" r:id="rId70"/>
    <p:sldId id="902" r:id="rId71"/>
    <p:sldId id="793" r:id="rId72"/>
    <p:sldId id="862" r:id="rId73"/>
    <p:sldId id="710" r:id="rId74"/>
    <p:sldId id="711" r:id="rId75"/>
    <p:sldId id="712" r:id="rId76"/>
    <p:sldId id="863" r:id="rId77"/>
    <p:sldId id="714" r:id="rId78"/>
    <p:sldId id="757" r:id="rId79"/>
    <p:sldId id="264" r:id="rId80"/>
  </p:sldIdLst>
  <p:sldSz cx="9144000" cy="6858000" type="screen4x3"/>
  <p:notesSz cx="6858000" cy="981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142" clrIdx="4">
    <p:extLst>
      <p:ext uri="{19B8F6BF-5375-455C-9EA6-DF929625EA0E}">
        <p15:presenceInfo xmlns:p15="http://schemas.microsoft.com/office/powerpoint/2012/main" userId="S::Scott.Johnson@tea.texas.gov::bec97677-f0c6-4bfb-b610-83dc74061801" providerId="AD"/>
      </p:ext>
    </p:extLst>
  </p:cmAuthor>
  <p:cmAuthor id="5" name="Reese, John" initials="RJ" lastIdx="14" clrIdx="5">
    <p:extLst>
      <p:ext uri="{19B8F6BF-5375-455C-9EA6-DF929625EA0E}">
        <p15:presenceInfo xmlns:p15="http://schemas.microsoft.com/office/powerpoint/2012/main" userId="S::John.Reese@tea.texas.gov::8427cab8-ecc8-4a74-a2ec-269c5160d082" providerId="AD"/>
      </p:ext>
    </p:extLst>
  </p:cmAuthor>
  <p:cmAuthor id="6" name="Briggs, Connor" initials="BC" lastIdx="14" clrIdx="6">
    <p:extLst>
      <p:ext uri="{19B8F6BF-5375-455C-9EA6-DF929625EA0E}">
        <p15:presenceInfo xmlns:p15="http://schemas.microsoft.com/office/powerpoint/2012/main" userId="S::Connor.Briggs@tea.texas.gov::885b7513-d3fa-4947-add1-efc2b24f04bd" providerId="AD"/>
      </p:ext>
    </p:extLst>
  </p:cmAuthor>
  <p:cmAuthor id="7" name="Adaky, Kathy" initials="AK" lastIdx="40" clrIdx="7">
    <p:extLst>
      <p:ext uri="{19B8F6BF-5375-455C-9EA6-DF929625EA0E}">
        <p15:presenceInfo xmlns:p15="http://schemas.microsoft.com/office/powerpoint/2012/main" userId="S::kathy.adaky@tea.texas.gov::8c2da59b-9e4a-4960-a749-115f3818b707" providerId="AD"/>
      </p:ext>
    </p:extLst>
  </p:cmAuthor>
  <p:cmAuthor id="8" name="DeSantis, Candice" initials="DC [2]" lastIdx="14" clrIdx="8">
    <p:extLst>
      <p:ext uri="{19B8F6BF-5375-455C-9EA6-DF929625EA0E}">
        <p15:presenceInfo xmlns:p15="http://schemas.microsoft.com/office/powerpoint/2012/main" userId="S::Candice.DeSantis@tea.texas.gov::ebf7425b-4c1c-4725-9788-d1206430aedf" providerId="AD"/>
      </p:ext>
    </p:extLst>
  </p:cmAuthor>
  <p:cmAuthor id="9" name="Simons, Leanne" initials="SL" lastIdx="13" clrIdx="9">
    <p:extLst>
      <p:ext uri="{19B8F6BF-5375-455C-9EA6-DF929625EA0E}">
        <p15:presenceInfo xmlns:p15="http://schemas.microsoft.com/office/powerpoint/2012/main" userId="S-1-5-21-424224527-328161685-9522986-2768" providerId="AD"/>
      </p:ext>
    </p:extLst>
  </p:cmAuthor>
  <p:cmAuthor id="10" name="Linden, Edward" initials="LE" lastIdx="24" clrIdx="10">
    <p:extLst>
      <p:ext uri="{19B8F6BF-5375-455C-9EA6-DF929625EA0E}">
        <p15:presenceInfo xmlns:p15="http://schemas.microsoft.com/office/powerpoint/2012/main" userId="S::Edward.Linden@tea.texas.gov::433a1750-097b-48bf-9475-b5c5f6172203" providerId="AD"/>
      </p:ext>
    </p:extLst>
  </p:cmAuthor>
  <p:cmAuthor id="11" name="Hanson, Terri" initials="HT" lastIdx="24" clrIdx="11">
    <p:extLst>
      <p:ext uri="{19B8F6BF-5375-455C-9EA6-DF929625EA0E}">
        <p15:presenceInfo xmlns:p15="http://schemas.microsoft.com/office/powerpoint/2012/main" userId="S::Terri.Hanson@tea.texas.gov::a02fd813-d4f3-43fd-83dd-7393041517de" providerId="AD"/>
      </p:ext>
    </p:extLst>
  </p:cmAuthor>
  <p:cmAuthor id="12" name="Simons, Leanne" initials="SL [2]" lastIdx="13" clrIdx="12">
    <p:extLst>
      <p:ext uri="{19B8F6BF-5375-455C-9EA6-DF929625EA0E}">
        <p15:presenceInfo xmlns:p15="http://schemas.microsoft.com/office/powerpoint/2012/main" userId="S::leanne.simons@tea.texas.gov::f0b41770-584b-4844-b5c5-b29dec998724" providerId="AD"/>
      </p:ext>
    </p:extLst>
  </p:cmAuthor>
  <p:cmAuthor id="13" name="Muffoletto, Jamie" initials="MJ" lastIdx="3" clrIdx="13">
    <p:extLst>
      <p:ext uri="{19B8F6BF-5375-455C-9EA6-DF929625EA0E}">
        <p15:presenceInfo xmlns:p15="http://schemas.microsoft.com/office/powerpoint/2012/main" userId="S::jamie.muffoletto@tea.texas.gov::daf1e3c6-8137-448a-b141-d23049d419b5" providerId="AD"/>
      </p:ext>
    </p:extLst>
  </p:cmAuthor>
  <p:cmAuthor id="14" name="Helms, Jeanine" initials="HJ" lastIdx="1" clrIdx="14">
    <p:extLst>
      <p:ext uri="{19B8F6BF-5375-455C-9EA6-DF929625EA0E}">
        <p15:presenceInfo xmlns:p15="http://schemas.microsoft.com/office/powerpoint/2012/main" userId="S::jeanine.helms@tea.texas.gov::89688bc7-19a8-4659-8277-c7b73639f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86E"/>
    <a:srgbClr val="006299"/>
    <a:srgbClr val="FFCC66"/>
    <a:srgbClr val="FFCC99"/>
    <a:srgbClr val="FFFF99"/>
    <a:srgbClr val="47EB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ky, Kathy" userId="S::kathy.adaky@tea.texas.gov::8c2da59b-9e4a-4960-a749-115f3818b707" providerId="AD" clId="Web-{6F99C194-C898-67E5-532A-1BCF02C7E050}"/>
    <pc:docChg chg="modSld">
      <pc:chgData name="Adaky, Kathy" userId="S::kathy.adaky@tea.texas.gov::8c2da59b-9e4a-4960-a749-115f3818b707" providerId="AD" clId="Web-{6F99C194-C898-67E5-532A-1BCF02C7E050}" dt="2020-07-14T15:20:53.153" v="148"/>
      <pc:docMkLst>
        <pc:docMk/>
      </pc:docMkLst>
      <pc:sldChg chg="addCm">
        <pc:chgData name="Adaky, Kathy" userId="S::kathy.adaky@tea.texas.gov::8c2da59b-9e4a-4960-a749-115f3818b707" providerId="AD" clId="Web-{6F99C194-C898-67E5-532A-1BCF02C7E050}" dt="2020-07-14T15:20:53.153" v="148"/>
        <pc:sldMkLst>
          <pc:docMk/>
          <pc:sldMk cId="3396555493" sldId="852"/>
        </pc:sldMkLst>
      </pc:sldChg>
      <pc:sldChg chg="modSp addCm">
        <pc:chgData name="Adaky, Kathy" userId="S::kathy.adaky@tea.texas.gov::8c2da59b-9e4a-4960-a749-115f3818b707" providerId="AD" clId="Web-{6F99C194-C898-67E5-532A-1BCF02C7E050}" dt="2020-07-14T15:18:17.231" v="146" actId="20577"/>
        <pc:sldMkLst>
          <pc:docMk/>
          <pc:sldMk cId="83140262" sldId="882"/>
        </pc:sldMkLst>
        <pc:spChg chg="mod">
          <ac:chgData name="Adaky, Kathy" userId="S::kathy.adaky@tea.texas.gov::8c2da59b-9e4a-4960-a749-115f3818b707" providerId="AD" clId="Web-{6F99C194-C898-67E5-532A-1BCF02C7E050}" dt="2020-07-14T15:18:17.231" v="146" actId="20577"/>
          <ac:spMkLst>
            <pc:docMk/>
            <pc:sldMk cId="83140262" sldId="882"/>
            <ac:spMk id="3" creationId="{F715D50A-E911-4F7C-A054-06A09641EA42}"/>
          </ac:spMkLst>
        </pc:spChg>
      </pc:sldChg>
    </pc:docChg>
  </pc:docChgLst>
  <pc:docChgLst>
    <pc:chgData name="Adaky, Kathy" userId="S::kathy.adaky@tea.texas.gov::8c2da59b-9e4a-4960-a749-115f3818b707" providerId="AD" clId="Web-{3764CA2E-829F-779A-4936-EB11C70825A0}"/>
    <pc:docChg chg="modSld">
      <pc:chgData name="Adaky, Kathy" userId="S::kathy.adaky@tea.texas.gov::8c2da59b-9e4a-4960-a749-115f3818b707" providerId="AD" clId="Web-{3764CA2E-829F-779A-4936-EB11C70825A0}" dt="2020-07-08T14:04:03.504" v="47" actId="20577"/>
      <pc:docMkLst>
        <pc:docMk/>
      </pc:docMkLst>
      <pc:sldChg chg="modSp">
        <pc:chgData name="Adaky, Kathy" userId="S::kathy.adaky@tea.texas.gov::8c2da59b-9e4a-4960-a749-115f3818b707" providerId="AD" clId="Web-{3764CA2E-829F-779A-4936-EB11C70825A0}" dt="2020-07-08T14:04:03.504" v="46" actId="20577"/>
        <pc:sldMkLst>
          <pc:docMk/>
          <pc:sldMk cId="83140262" sldId="882"/>
        </pc:sldMkLst>
        <pc:spChg chg="mod">
          <ac:chgData name="Adaky, Kathy" userId="S::kathy.adaky@tea.texas.gov::8c2da59b-9e4a-4960-a749-115f3818b707" providerId="AD" clId="Web-{3764CA2E-829F-779A-4936-EB11C70825A0}" dt="2020-07-08T14:04:03.504" v="46" actId="20577"/>
          <ac:spMkLst>
            <pc:docMk/>
            <pc:sldMk cId="83140262" sldId="882"/>
            <ac:spMk id="3" creationId="{F715D50A-E911-4F7C-A054-06A09641EA42}"/>
          </ac:spMkLst>
        </pc:spChg>
      </pc:sldChg>
    </pc:docChg>
  </pc:docChgLst>
  <pc:docChgLst>
    <pc:chgData name="Simons, Leanne" userId="S::leanne.simons@tea.texas.gov::f0b41770-584b-4844-b5c5-b29dec998724" providerId="AD" clId="Web-{F61C3D2D-7368-0E2D-8B05-939BE3A2388A}"/>
    <pc:docChg chg="">
      <pc:chgData name="Simons, Leanne" userId="S::leanne.simons@tea.texas.gov::f0b41770-584b-4844-b5c5-b29dec998724" providerId="AD" clId="Web-{F61C3D2D-7368-0E2D-8B05-939BE3A2388A}" dt="2020-07-08T12:55:36.107" v="0"/>
      <pc:docMkLst>
        <pc:docMk/>
      </pc:docMkLst>
      <pc:sldChg chg="addCm">
        <pc:chgData name="Simons, Leanne" userId="S::leanne.simons@tea.texas.gov::f0b41770-584b-4844-b5c5-b29dec998724" providerId="AD" clId="Web-{F61C3D2D-7368-0E2D-8B05-939BE3A2388A}" dt="2020-07-08T12:55:36.107" v="0"/>
        <pc:sldMkLst>
          <pc:docMk/>
          <pc:sldMk cId="1426402175" sldId="884"/>
        </pc:sldMkLst>
      </pc:sldChg>
    </pc:docChg>
  </pc:docChgLst>
  <pc:docChgLst>
    <pc:chgData name="Adaky, Kathy" userId="S::kathy.adaky@tea.texas.gov::8c2da59b-9e4a-4960-a749-115f3818b707" providerId="AD" clId="Web-{1823DD85-F8D8-5776-23C7-F217DCCBE688}"/>
    <pc:docChg chg="">
      <pc:chgData name="Adaky, Kathy" userId="S::kathy.adaky@tea.texas.gov::8c2da59b-9e4a-4960-a749-115f3818b707" providerId="AD" clId="Web-{1823DD85-F8D8-5776-23C7-F217DCCBE688}" dt="2020-07-09T16:41:00.239" v="0"/>
      <pc:docMkLst>
        <pc:docMk/>
      </pc:docMkLst>
      <pc:sldChg chg="addCm">
        <pc:chgData name="Adaky, Kathy" userId="S::kathy.adaky@tea.texas.gov::8c2da59b-9e4a-4960-a749-115f3818b707" providerId="AD" clId="Web-{1823DD85-F8D8-5776-23C7-F217DCCBE688}" dt="2020-07-09T16:41:00.239" v="0"/>
        <pc:sldMkLst>
          <pc:docMk/>
          <pc:sldMk cId="949381173" sldId="712"/>
        </pc:sldMkLst>
      </pc:sldChg>
    </pc:docChg>
  </pc:docChgLst>
  <pc:docChgLst>
    <pc:chgData name="Simons, Leanne" userId="S::leanne.simons@tea.texas.gov::f0b41770-584b-4844-b5c5-b29dec998724" providerId="AD" clId="Web-{1F49CA92-D484-1341-998A-5B95A25F8538}"/>
    <pc:docChg chg="modSld">
      <pc:chgData name="Simons, Leanne" userId="S::leanne.simons@tea.texas.gov::f0b41770-584b-4844-b5c5-b29dec998724" providerId="AD" clId="Web-{1F49CA92-D484-1341-998A-5B95A25F8538}" dt="2020-07-07T18:29:56.036" v="16"/>
      <pc:docMkLst>
        <pc:docMk/>
      </pc:docMkLst>
      <pc:sldChg chg="addCm">
        <pc:chgData name="Simons, Leanne" userId="S::leanne.simons@tea.texas.gov::f0b41770-584b-4844-b5c5-b29dec998724" providerId="AD" clId="Web-{1F49CA92-D484-1341-998A-5B95A25F8538}" dt="2020-07-07T18:29:56.036" v="16"/>
        <pc:sldMkLst>
          <pc:docMk/>
          <pc:sldMk cId="1574786554" sldId="710"/>
        </pc:sldMkLst>
      </pc:sldChg>
      <pc:sldChg chg="addCm">
        <pc:chgData name="Simons, Leanne" userId="S::leanne.simons@tea.texas.gov::f0b41770-584b-4844-b5c5-b29dec998724" providerId="AD" clId="Web-{1F49CA92-D484-1341-998A-5B95A25F8538}" dt="2020-07-07T18:02:41.530" v="3"/>
        <pc:sldMkLst>
          <pc:docMk/>
          <pc:sldMk cId="3666890746" sldId="719"/>
        </pc:sldMkLst>
      </pc:sldChg>
      <pc:sldChg chg="addCm">
        <pc:chgData name="Simons, Leanne" userId="S::leanne.simons@tea.texas.gov::f0b41770-584b-4844-b5c5-b29dec998724" providerId="AD" clId="Web-{1F49CA92-D484-1341-998A-5B95A25F8538}" dt="2020-07-07T18:05:45.182" v="4"/>
        <pc:sldMkLst>
          <pc:docMk/>
          <pc:sldMk cId="3911510108" sldId="775"/>
        </pc:sldMkLst>
      </pc:sldChg>
      <pc:sldChg chg="addCm">
        <pc:chgData name="Simons, Leanne" userId="S::leanne.simons@tea.texas.gov::f0b41770-584b-4844-b5c5-b29dec998724" providerId="AD" clId="Web-{1F49CA92-D484-1341-998A-5B95A25F8538}" dt="2020-07-07T18:27:44.122" v="15"/>
        <pc:sldMkLst>
          <pc:docMk/>
          <pc:sldMk cId="2771002826" sldId="793"/>
        </pc:sldMkLst>
      </pc:sldChg>
      <pc:sldChg chg="addCm">
        <pc:chgData name="Simons, Leanne" userId="S::leanne.simons@tea.texas.gov::f0b41770-584b-4844-b5c5-b29dec998724" providerId="AD" clId="Web-{1F49CA92-D484-1341-998A-5B95A25F8538}" dt="2020-07-07T18:22:28.806" v="14"/>
        <pc:sldMkLst>
          <pc:docMk/>
          <pc:sldMk cId="1386303411" sldId="811"/>
        </pc:sldMkLst>
      </pc:sldChg>
      <pc:sldChg chg="modSp">
        <pc:chgData name="Simons, Leanne" userId="S::leanne.simons@tea.texas.gov::f0b41770-584b-4844-b5c5-b29dec998724" providerId="AD" clId="Web-{1F49CA92-D484-1341-998A-5B95A25F8538}" dt="2020-07-07T17:58:12.827" v="0" actId="20577"/>
        <pc:sldMkLst>
          <pc:docMk/>
          <pc:sldMk cId="3190240853" sldId="872"/>
        </pc:sldMkLst>
        <pc:spChg chg="mod">
          <ac:chgData name="Simons, Leanne" userId="S::leanne.simons@tea.texas.gov::f0b41770-584b-4844-b5c5-b29dec998724" providerId="AD" clId="Web-{1F49CA92-D484-1341-998A-5B95A25F8538}" dt="2020-07-07T17:58:12.827" v="0" actId="20577"/>
          <ac:spMkLst>
            <pc:docMk/>
            <pc:sldMk cId="3190240853" sldId="872"/>
            <ac:spMk id="2" creationId="{1A78B495-487F-447F-AC45-9C2592278B45}"/>
          </ac:spMkLst>
        </pc:spChg>
      </pc:sldChg>
      <pc:sldChg chg="addCm">
        <pc:chgData name="Simons, Leanne" userId="S::leanne.simons@tea.texas.gov::f0b41770-584b-4844-b5c5-b29dec998724" providerId="AD" clId="Web-{1F49CA92-D484-1341-998A-5B95A25F8538}" dt="2020-07-07T18:17:18.818" v="13"/>
        <pc:sldMkLst>
          <pc:docMk/>
          <pc:sldMk cId="83140262" sldId="882"/>
        </pc:sldMkLst>
      </pc:sldChg>
      <pc:sldChg chg="addCm">
        <pc:chgData name="Simons, Leanne" userId="S::leanne.simons@tea.texas.gov::f0b41770-584b-4844-b5c5-b29dec998724" providerId="AD" clId="Web-{1F49CA92-D484-1341-998A-5B95A25F8538}" dt="2020-07-07T18:13:08.944" v="12"/>
        <pc:sldMkLst>
          <pc:docMk/>
          <pc:sldMk cId="1426402175" sldId="884"/>
        </pc:sldMkLst>
      </pc:sldChg>
      <pc:sldChg chg="modSp addCm">
        <pc:chgData name="Simons, Leanne" userId="S::leanne.simons@tea.texas.gov::f0b41770-584b-4844-b5c5-b29dec998724" providerId="AD" clId="Web-{1F49CA92-D484-1341-998A-5B95A25F8538}" dt="2020-07-07T18:10:47.763" v="10" actId="20577"/>
        <pc:sldMkLst>
          <pc:docMk/>
          <pc:sldMk cId="3389773164" sldId="899"/>
        </pc:sldMkLst>
        <pc:spChg chg="mod">
          <ac:chgData name="Simons, Leanne" userId="S::leanne.simons@tea.texas.gov::f0b41770-584b-4844-b5c5-b29dec998724" providerId="AD" clId="Web-{1F49CA92-D484-1341-998A-5B95A25F8538}" dt="2020-07-07T18:10:47.763" v="10" actId="20577"/>
          <ac:spMkLst>
            <pc:docMk/>
            <pc:sldMk cId="3389773164" sldId="899"/>
            <ac:spMk id="8" creationId="{FDB5A5CD-6D13-49E6-9C78-AF90BF701006}"/>
          </ac:spMkLst>
        </pc:spChg>
      </pc:sldChg>
    </pc:docChg>
  </pc:docChgLst>
  <pc:docChgLst>
    <pc:chgData name="DeSantis, Candice" userId="ebf7425b-4c1c-4725-9788-d1206430aedf" providerId="ADAL" clId="{4F157DB0-986C-49CB-B5C2-AFF5FE4E55D2}"/>
    <pc:docChg chg="custSel modSld">
      <pc:chgData name="DeSantis, Candice" userId="ebf7425b-4c1c-4725-9788-d1206430aedf" providerId="ADAL" clId="{4F157DB0-986C-49CB-B5C2-AFF5FE4E55D2}" dt="2020-07-15T14:41:10.376" v="159" actId="1589"/>
      <pc:docMkLst>
        <pc:docMk/>
      </pc:docMkLst>
      <pc:sldChg chg="modSp mod addCm">
        <pc:chgData name="DeSantis, Candice" userId="ebf7425b-4c1c-4725-9788-d1206430aedf" providerId="ADAL" clId="{4F157DB0-986C-49CB-B5C2-AFF5FE4E55D2}" dt="2020-07-08T16:23:14.925" v="78" actId="1589"/>
        <pc:sldMkLst>
          <pc:docMk/>
          <pc:sldMk cId="1643121884" sldId="711"/>
        </pc:sldMkLst>
        <pc:spChg chg="mod">
          <ac:chgData name="DeSantis, Candice" userId="ebf7425b-4c1c-4725-9788-d1206430aedf" providerId="ADAL" clId="{4F157DB0-986C-49CB-B5C2-AFF5FE4E55D2}" dt="2020-07-08T16:22:51.105" v="77" actId="20577"/>
          <ac:spMkLst>
            <pc:docMk/>
            <pc:sldMk cId="1643121884" sldId="711"/>
            <ac:spMk id="4" creationId="{23F5C6C5-AEF6-46AF-92D7-B82880C34A8A}"/>
          </ac:spMkLst>
        </pc:spChg>
      </pc:sldChg>
      <pc:sldChg chg="addCm delCm">
        <pc:chgData name="DeSantis, Candice" userId="ebf7425b-4c1c-4725-9788-d1206430aedf" providerId="ADAL" clId="{4F157DB0-986C-49CB-B5C2-AFF5FE4E55D2}" dt="2020-07-08T16:29:30.351" v="81" actId="1589"/>
        <pc:sldMkLst>
          <pc:docMk/>
          <pc:sldMk cId="2771002826" sldId="793"/>
        </pc:sldMkLst>
      </pc:sldChg>
      <pc:sldChg chg="addCm">
        <pc:chgData name="DeSantis, Candice" userId="ebf7425b-4c1c-4725-9788-d1206430aedf" providerId="ADAL" clId="{4F157DB0-986C-49CB-B5C2-AFF5FE4E55D2}" dt="2020-07-15T14:41:10.376" v="159" actId="1589"/>
        <pc:sldMkLst>
          <pc:docMk/>
          <pc:sldMk cId="4042327782" sldId="869"/>
        </pc:sldMkLst>
      </pc:sldChg>
      <pc:sldChg chg="modSp mod">
        <pc:chgData name="DeSantis, Candice" userId="ebf7425b-4c1c-4725-9788-d1206430aedf" providerId="ADAL" clId="{4F157DB0-986C-49CB-B5C2-AFF5FE4E55D2}" dt="2020-07-15T14:40:30.404" v="158" actId="20577"/>
        <pc:sldMkLst>
          <pc:docMk/>
          <pc:sldMk cId="2292640904" sldId="902"/>
        </pc:sldMkLst>
        <pc:spChg chg="mod">
          <ac:chgData name="DeSantis, Candice" userId="ebf7425b-4c1c-4725-9788-d1206430aedf" providerId="ADAL" clId="{4F157DB0-986C-49CB-B5C2-AFF5FE4E55D2}" dt="2020-07-15T14:40:30.404" v="158" actId="20577"/>
          <ac:spMkLst>
            <pc:docMk/>
            <pc:sldMk cId="2292640904" sldId="902"/>
            <ac:spMk id="4" creationId="{23F5C6C5-AEF6-46AF-92D7-B82880C34A8A}"/>
          </ac:spMkLst>
        </pc:spChg>
      </pc:sldChg>
    </pc:docChg>
  </pc:docChgLst>
  <pc:docChgLst>
    <pc:chgData name="Briggs, Connor" userId="S::connor.briggs@tea.texas.gov::885b7513-d3fa-4947-add1-efc2b24f04bd" providerId="AD" clId="Web-{5952F454-174B-C402-DEB5-C86B2275D9EF}"/>
    <pc:docChg chg="">
      <pc:chgData name="Briggs, Connor" userId="S::connor.briggs@tea.texas.gov::885b7513-d3fa-4947-add1-efc2b24f04bd" providerId="AD" clId="Web-{5952F454-174B-C402-DEB5-C86B2275D9EF}" dt="2020-07-08T22:48:36.419" v="0"/>
      <pc:docMkLst>
        <pc:docMk/>
      </pc:docMkLst>
      <pc:sldChg chg="addCm">
        <pc:chgData name="Briggs, Connor" userId="S::connor.briggs@tea.texas.gov::885b7513-d3fa-4947-add1-efc2b24f04bd" providerId="AD" clId="Web-{5952F454-174B-C402-DEB5-C86B2275D9EF}" dt="2020-07-08T22:48:36.419" v="0"/>
        <pc:sldMkLst>
          <pc:docMk/>
          <pc:sldMk cId="949381173" sldId="712"/>
        </pc:sldMkLst>
      </pc:sldChg>
    </pc:docChg>
  </pc:docChgLst>
  <pc:docChgLst>
    <pc:chgData name="DeSantis, Candice" userId="S::candice.desantis@tea.texas.gov::ebf7425b-4c1c-4725-9788-d1206430aedf" providerId="AD" clId="Web-{50DAC1AC-EE40-F6F6-EF06-6C71DE6966C7}"/>
    <pc:docChg chg="addSld modSld">
      <pc:chgData name="DeSantis, Candice" userId="S::candice.desantis@tea.texas.gov::ebf7425b-4c1c-4725-9788-d1206430aedf" providerId="AD" clId="Web-{50DAC1AC-EE40-F6F6-EF06-6C71DE6966C7}" dt="2020-07-15T14:36:37.905" v="70" actId="20577"/>
      <pc:docMkLst>
        <pc:docMk/>
      </pc:docMkLst>
      <pc:sldChg chg="modSp">
        <pc:chgData name="DeSantis, Candice" userId="S::candice.desantis@tea.texas.gov::ebf7425b-4c1c-4725-9788-d1206430aedf" providerId="AD" clId="Web-{50DAC1AC-EE40-F6F6-EF06-6C71DE6966C7}" dt="2020-07-15T14:32:28.451" v="34" actId="20577"/>
        <pc:sldMkLst>
          <pc:docMk/>
          <pc:sldMk cId="4042327782" sldId="869"/>
        </pc:sldMkLst>
        <pc:spChg chg="mod">
          <ac:chgData name="DeSantis, Candice" userId="S::candice.desantis@tea.texas.gov::ebf7425b-4c1c-4725-9788-d1206430aedf" providerId="AD" clId="Web-{50DAC1AC-EE40-F6F6-EF06-6C71DE6966C7}" dt="2020-07-15T14:32:28.451" v="34" actId="20577"/>
          <ac:spMkLst>
            <pc:docMk/>
            <pc:sldMk cId="4042327782" sldId="869"/>
            <ac:spMk id="4" creationId="{23F5C6C5-AEF6-46AF-92D7-B82880C34A8A}"/>
          </ac:spMkLst>
        </pc:spChg>
      </pc:sldChg>
      <pc:sldChg chg="modSp add replId">
        <pc:chgData name="DeSantis, Candice" userId="S::candice.desantis@tea.texas.gov::ebf7425b-4c1c-4725-9788-d1206430aedf" providerId="AD" clId="Web-{50DAC1AC-EE40-F6F6-EF06-6C71DE6966C7}" dt="2020-07-15T14:36:37.905" v="69" actId="20577"/>
        <pc:sldMkLst>
          <pc:docMk/>
          <pc:sldMk cId="2292640904" sldId="902"/>
        </pc:sldMkLst>
        <pc:spChg chg="mod">
          <ac:chgData name="DeSantis, Candice" userId="S::candice.desantis@tea.texas.gov::ebf7425b-4c1c-4725-9788-d1206430aedf" providerId="AD" clId="Web-{50DAC1AC-EE40-F6F6-EF06-6C71DE6966C7}" dt="2020-07-15T14:36:37.905" v="69" actId="20577"/>
          <ac:spMkLst>
            <pc:docMk/>
            <pc:sldMk cId="2292640904" sldId="902"/>
            <ac:spMk id="4" creationId="{23F5C6C5-AEF6-46AF-92D7-B82880C34A8A}"/>
          </ac:spMkLst>
        </pc:spChg>
      </pc:sldChg>
    </pc:docChg>
  </pc:docChgLst>
  <pc:docChgLst>
    <pc:chgData name="Linden, Edward" userId="433a1750-097b-48bf-9475-b5c5f6172203" providerId="ADAL" clId="{A6FFF239-3277-4095-854B-F229A3E358F2}"/>
    <pc:docChg chg="undo custSel modSld">
      <pc:chgData name="Linden, Edward" userId="433a1750-097b-48bf-9475-b5c5f6172203" providerId="ADAL" clId="{A6FFF239-3277-4095-854B-F229A3E358F2}" dt="2020-07-17T18:01:50.762" v="218" actId="1076"/>
      <pc:docMkLst>
        <pc:docMk/>
      </pc:docMkLst>
      <pc:sldChg chg="modSp mod">
        <pc:chgData name="Linden, Edward" userId="433a1750-097b-48bf-9475-b5c5f6172203" providerId="ADAL" clId="{A6FFF239-3277-4095-854B-F229A3E358F2}" dt="2020-07-17T18:01:50.762" v="218" actId="1076"/>
        <pc:sldMkLst>
          <pc:docMk/>
          <pc:sldMk cId="188874563" sldId="903"/>
        </pc:sldMkLst>
        <pc:spChg chg="mod">
          <ac:chgData name="Linden, Edward" userId="433a1750-097b-48bf-9475-b5c5f6172203" providerId="ADAL" clId="{A6FFF239-3277-4095-854B-F229A3E358F2}" dt="2020-07-17T18:01:50.762" v="218" actId="1076"/>
          <ac:spMkLst>
            <pc:docMk/>
            <pc:sldMk cId="188874563" sldId="903"/>
            <ac:spMk id="8" creationId="{FDB5A5CD-6D13-49E6-9C78-AF90BF701006}"/>
          </ac:spMkLst>
        </pc:spChg>
      </pc:sldChg>
    </pc:docChg>
  </pc:docChgLst>
  <pc:docChgLst>
    <pc:chgData name="Adaky, Kathy" userId="S::kathy.adaky@tea.texas.gov::8c2da59b-9e4a-4960-a749-115f3818b707" providerId="AD" clId="Web-{FD622B83-5E32-7295-153C-4AC9DF082A05}"/>
    <pc:docChg chg="modSld">
      <pc:chgData name="Adaky, Kathy" userId="S::kathy.adaky@tea.texas.gov::8c2da59b-9e4a-4960-a749-115f3818b707" providerId="AD" clId="Web-{FD622B83-5E32-7295-153C-4AC9DF082A05}" dt="2020-07-15T18:19:50.045" v="125" actId="20577"/>
      <pc:docMkLst>
        <pc:docMk/>
      </pc:docMkLst>
      <pc:sldChg chg="modSp addCm">
        <pc:chgData name="Adaky, Kathy" userId="S::kathy.adaky@tea.texas.gov::8c2da59b-9e4a-4960-a749-115f3818b707" providerId="AD" clId="Web-{FD622B83-5E32-7295-153C-4AC9DF082A05}" dt="2020-07-15T18:19:50.045" v="124" actId="20577"/>
        <pc:sldMkLst>
          <pc:docMk/>
          <pc:sldMk cId="1386303411" sldId="811"/>
        </pc:sldMkLst>
        <pc:spChg chg="mod">
          <ac:chgData name="Adaky, Kathy" userId="S::kathy.adaky@tea.texas.gov::8c2da59b-9e4a-4960-a749-115f3818b707" providerId="AD" clId="Web-{FD622B83-5E32-7295-153C-4AC9DF082A05}" dt="2020-07-15T18:19:50.045" v="124" actId="20577"/>
          <ac:spMkLst>
            <pc:docMk/>
            <pc:sldMk cId="1386303411" sldId="811"/>
            <ac:spMk id="3" creationId="{F715D50A-E911-4F7C-A054-06A09641EA42}"/>
          </ac:spMkLst>
        </pc:spChg>
      </pc:sldChg>
    </pc:docChg>
  </pc:docChgLst>
  <pc:docChgLst>
    <pc:chgData name="Linden, Edward" userId="S::edward.linden@tea.texas.gov::433a1750-097b-48bf-9475-b5c5f6172203" providerId="AD" clId="Web-{C1F957D5-AB35-C50F-7826-01C0B61D1E04}"/>
    <pc:docChg chg="addSld modSld">
      <pc:chgData name="Linden, Edward" userId="S::edward.linden@tea.texas.gov::433a1750-097b-48bf-9475-b5c5f6172203" providerId="AD" clId="Web-{C1F957D5-AB35-C50F-7826-01C0B61D1E04}" dt="2020-07-17T17:34:12.665" v="4" actId="20577"/>
      <pc:docMkLst>
        <pc:docMk/>
      </pc:docMkLst>
      <pc:sldChg chg="modSp add replId">
        <pc:chgData name="Linden, Edward" userId="S::edward.linden@tea.texas.gov::433a1750-097b-48bf-9475-b5c5f6172203" providerId="AD" clId="Web-{C1F957D5-AB35-C50F-7826-01C0B61D1E04}" dt="2020-07-17T17:34:12.665" v="3" actId="20577"/>
        <pc:sldMkLst>
          <pc:docMk/>
          <pc:sldMk cId="188874563" sldId="903"/>
        </pc:sldMkLst>
        <pc:spChg chg="mod">
          <ac:chgData name="Linden, Edward" userId="S::edward.linden@tea.texas.gov::433a1750-097b-48bf-9475-b5c5f6172203" providerId="AD" clId="Web-{C1F957D5-AB35-C50F-7826-01C0B61D1E04}" dt="2020-07-17T17:34:12.665" v="3" actId="20577"/>
          <ac:spMkLst>
            <pc:docMk/>
            <pc:sldMk cId="188874563" sldId="903"/>
            <ac:spMk id="8" creationId="{FDB5A5CD-6D13-49E6-9C78-AF90BF701006}"/>
          </ac:spMkLst>
        </pc:spChg>
      </pc:sldChg>
    </pc:docChg>
  </pc:docChgLst>
  <pc:docChgLst>
    <pc:chgData name="Johnson, Scott" userId="bec97677-f0c6-4bfb-b610-83dc74061801" providerId="ADAL" clId="{3114488A-C3A4-44A1-8DCC-73302F53544F}"/>
    <pc:docChg chg="custSel modSld">
      <pc:chgData name="Johnson, Scott" userId="bec97677-f0c6-4bfb-b610-83dc74061801" providerId="ADAL" clId="{3114488A-C3A4-44A1-8DCC-73302F53544F}" dt="2020-07-14T14:38:31.872" v="559" actId="1589"/>
      <pc:docMkLst>
        <pc:docMk/>
      </pc:docMkLst>
      <pc:sldChg chg="modSp addCm">
        <pc:chgData name="Johnson, Scott" userId="bec97677-f0c6-4bfb-b610-83dc74061801" providerId="ADAL" clId="{3114488A-C3A4-44A1-8DCC-73302F53544F}" dt="2020-07-14T14:38:31.872" v="559" actId="1589"/>
        <pc:sldMkLst>
          <pc:docMk/>
          <pc:sldMk cId="1574786554" sldId="710"/>
        </pc:sldMkLst>
        <pc:spChg chg="mod">
          <ac:chgData name="Johnson, Scott" userId="bec97677-f0c6-4bfb-b610-83dc74061801" providerId="ADAL" clId="{3114488A-C3A4-44A1-8DCC-73302F53544F}" dt="2020-07-14T14:36:48.589" v="558" actId="20577"/>
          <ac:spMkLst>
            <pc:docMk/>
            <pc:sldMk cId="1574786554" sldId="710"/>
            <ac:spMk id="4" creationId="{23F5C6C5-AEF6-46AF-92D7-B82880C34A8A}"/>
          </ac:spMkLst>
        </pc:spChg>
      </pc:sldChg>
      <pc:sldChg chg="modSp addCm modCm">
        <pc:chgData name="Johnson, Scott" userId="bec97677-f0c6-4bfb-b610-83dc74061801" providerId="ADAL" clId="{3114488A-C3A4-44A1-8DCC-73302F53544F}" dt="2020-07-14T14:22:06.331" v="419"/>
        <pc:sldMkLst>
          <pc:docMk/>
          <pc:sldMk cId="3666890746" sldId="719"/>
        </pc:sldMkLst>
        <pc:spChg chg="mod">
          <ac:chgData name="Johnson, Scott" userId="bec97677-f0c6-4bfb-b610-83dc74061801" providerId="ADAL" clId="{3114488A-C3A4-44A1-8DCC-73302F53544F}" dt="2020-07-14T14:18:05.729" v="266" actId="20577"/>
          <ac:spMkLst>
            <pc:docMk/>
            <pc:sldMk cId="3666890746" sldId="719"/>
            <ac:spMk id="9" creationId="{E554084D-3A26-432B-BE41-B2D2595F72C5}"/>
          </ac:spMkLst>
        </pc:spChg>
      </pc:sldChg>
      <pc:sldChg chg="addCm modCm">
        <pc:chgData name="Johnson, Scott" userId="bec97677-f0c6-4bfb-b610-83dc74061801" providerId="ADAL" clId="{3114488A-C3A4-44A1-8DCC-73302F53544F}" dt="2020-07-14T14:28:46.952" v="546"/>
        <pc:sldMkLst>
          <pc:docMk/>
          <pc:sldMk cId="1386303411" sldId="811"/>
        </pc:sldMkLst>
      </pc:sldChg>
      <pc:sldChg chg="modSp addCm modCm">
        <pc:chgData name="Johnson, Scott" userId="bec97677-f0c6-4bfb-b610-83dc74061801" providerId="ADAL" clId="{3114488A-C3A4-44A1-8DCC-73302F53544F}" dt="2020-07-14T14:24:49.512" v="540"/>
        <pc:sldMkLst>
          <pc:docMk/>
          <pc:sldMk cId="339344837" sldId="831"/>
        </pc:sldMkLst>
        <pc:spChg chg="mod">
          <ac:chgData name="Johnson, Scott" userId="bec97677-f0c6-4bfb-b610-83dc74061801" providerId="ADAL" clId="{3114488A-C3A4-44A1-8DCC-73302F53544F}" dt="2020-07-14T14:21:03.594" v="417" actId="20577"/>
          <ac:spMkLst>
            <pc:docMk/>
            <pc:sldMk cId="339344837" sldId="831"/>
            <ac:spMk id="8" creationId="{B9045FC2-D976-44DF-8A21-441A9DE23B8E}"/>
          </ac:spMkLst>
        </pc:spChg>
      </pc:sldChg>
      <pc:sldChg chg="modSp addCm modCm">
        <pc:chgData name="Johnson, Scott" userId="bec97677-f0c6-4bfb-b610-83dc74061801" providerId="ADAL" clId="{3114488A-C3A4-44A1-8DCC-73302F53544F}" dt="2020-07-14T14:25:53.406" v="542"/>
        <pc:sldMkLst>
          <pc:docMk/>
          <pc:sldMk cId="1370075206" sldId="845"/>
        </pc:sldMkLst>
        <pc:spChg chg="mod">
          <ac:chgData name="Johnson, Scott" userId="bec97677-f0c6-4bfb-b610-83dc74061801" providerId="ADAL" clId="{3114488A-C3A4-44A1-8DCC-73302F53544F}" dt="2020-07-14T14:24:13.720" v="539" actId="20577"/>
          <ac:spMkLst>
            <pc:docMk/>
            <pc:sldMk cId="1370075206" sldId="845"/>
            <ac:spMk id="8" creationId="{FDB5A5CD-6D13-49E6-9C78-AF90BF701006}"/>
          </ac:spMkLst>
        </pc:spChg>
      </pc:sldChg>
      <pc:sldChg chg="modSp addCm">
        <pc:chgData name="Johnson, Scott" userId="bec97677-f0c6-4bfb-b610-83dc74061801" providerId="ADAL" clId="{3114488A-C3A4-44A1-8DCC-73302F53544F}" dt="2020-07-14T14:29:29.269" v="551" actId="1589"/>
        <pc:sldMkLst>
          <pc:docMk/>
          <pc:sldMk cId="3396555493" sldId="852"/>
        </pc:sldMkLst>
        <pc:spChg chg="mod">
          <ac:chgData name="Johnson, Scott" userId="bec97677-f0c6-4bfb-b610-83dc74061801" providerId="ADAL" clId="{3114488A-C3A4-44A1-8DCC-73302F53544F}" dt="2020-07-14T14:28:59.126" v="550" actId="20577"/>
          <ac:spMkLst>
            <pc:docMk/>
            <pc:sldMk cId="3396555493" sldId="852"/>
            <ac:spMk id="4" creationId="{23F5C6C5-AEF6-46AF-92D7-B82880C34A8A}"/>
          </ac:spMkLst>
        </pc:spChg>
      </pc:sldChg>
      <pc:sldChg chg="addCm modCm">
        <pc:chgData name="Johnson, Scott" userId="bec97677-f0c6-4bfb-b610-83dc74061801" providerId="ADAL" clId="{3114488A-C3A4-44A1-8DCC-73302F53544F}" dt="2020-07-14T14:31:49.742" v="553"/>
        <pc:sldMkLst>
          <pc:docMk/>
          <pc:sldMk cId="4042327782" sldId="869"/>
        </pc:sldMkLst>
      </pc:sldChg>
      <pc:sldChg chg="addCm">
        <pc:chgData name="Johnson, Scott" userId="bec97677-f0c6-4bfb-b610-83dc74061801" providerId="ADAL" clId="{3114488A-C3A4-44A1-8DCC-73302F53544F}" dt="2020-07-14T14:13:12.751" v="27" actId="1589"/>
        <pc:sldMkLst>
          <pc:docMk/>
          <pc:sldMk cId="3108012514" sldId="871"/>
        </pc:sldMkLst>
      </pc:sldChg>
      <pc:sldChg chg="addCm modCm">
        <pc:chgData name="Johnson, Scott" userId="bec97677-f0c6-4bfb-b610-83dc74061801" providerId="ADAL" clId="{3114488A-C3A4-44A1-8DCC-73302F53544F}" dt="2020-07-14T14:27:18.515" v="544"/>
        <pc:sldMkLst>
          <pc:docMk/>
          <pc:sldMk cId="83140262" sldId="882"/>
        </pc:sldMkLst>
      </pc:sldChg>
    </pc:docChg>
  </pc:docChgLst>
  <pc:docChgLst>
    <pc:chgData name="Briggs, Connor" userId="S::connor.briggs@tea.texas.gov::885b7513-d3fa-4947-add1-efc2b24f04bd" providerId="AD" clId="Web-{E9840260-E683-6FCE-16AA-2CD842C1FC20}"/>
    <pc:docChg chg="">
      <pc:chgData name="Briggs, Connor" userId="S::connor.briggs@tea.texas.gov::885b7513-d3fa-4947-add1-efc2b24f04bd" providerId="AD" clId="Web-{E9840260-E683-6FCE-16AA-2CD842C1FC20}" dt="2020-07-15T19:52:05.167" v="0"/>
      <pc:docMkLst>
        <pc:docMk/>
      </pc:docMkLst>
      <pc:sldChg chg="addCm">
        <pc:chgData name="Briggs, Connor" userId="S::connor.briggs@tea.texas.gov::885b7513-d3fa-4947-add1-efc2b24f04bd" providerId="AD" clId="Web-{E9840260-E683-6FCE-16AA-2CD842C1FC20}" dt="2020-07-15T19:52:05.167" v="0"/>
        <pc:sldMkLst>
          <pc:docMk/>
          <pc:sldMk cId="3108012514" sldId="871"/>
        </pc:sldMkLst>
      </pc:sldChg>
    </pc:docChg>
  </pc:docChgLst>
  <pc:docChgLst>
    <pc:chgData name="Briggs, Connor" userId="S::connor.briggs@tea.texas.gov::885b7513-d3fa-4947-add1-efc2b24f04bd" providerId="AD" clId="Web-{B53C110A-8FFB-677D-D72B-81ECE45C003E}"/>
    <pc:docChg chg="">
      <pc:chgData name="Briggs, Connor" userId="S::connor.briggs@tea.texas.gov::885b7513-d3fa-4947-add1-efc2b24f04bd" providerId="AD" clId="Web-{B53C110A-8FFB-677D-D72B-81ECE45C003E}" dt="2020-07-14T14:44:47.844" v="0"/>
      <pc:docMkLst>
        <pc:docMk/>
      </pc:docMkLst>
      <pc:sldChg chg="addCm">
        <pc:chgData name="Briggs, Connor" userId="S::connor.briggs@tea.texas.gov::885b7513-d3fa-4947-add1-efc2b24f04bd" providerId="AD" clId="Web-{B53C110A-8FFB-677D-D72B-81ECE45C003E}" dt="2020-07-14T14:44:47.844" v="0"/>
        <pc:sldMkLst>
          <pc:docMk/>
          <pc:sldMk cId="3108012514" sldId="871"/>
        </pc:sldMkLst>
      </pc:sldChg>
    </pc:docChg>
  </pc:docChgLst>
  <pc:docChgLst>
    <pc:chgData name="Helms, Jeanine" userId="S::jeanine.helms@tea.texas.gov::89688bc7-19a8-4659-8277-c7b73639ff2c" providerId="AD" clId="Web-{569A11B0-C126-4138-8153-31310B99245A}"/>
    <pc:docChg chg="">
      <pc:chgData name="Helms, Jeanine" userId="S::jeanine.helms@tea.texas.gov::89688bc7-19a8-4659-8277-c7b73639ff2c" providerId="AD" clId="Web-{569A11B0-C126-4138-8153-31310B99245A}" dt="2020-07-08T18:35:40.566" v="0"/>
      <pc:docMkLst>
        <pc:docMk/>
      </pc:docMkLst>
      <pc:sldChg chg="addCm">
        <pc:chgData name="Helms, Jeanine" userId="S::jeanine.helms@tea.texas.gov::89688bc7-19a8-4659-8277-c7b73639ff2c" providerId="AD" clId="Web-{569A11B0-C126-4138-8153-31310B99245A}" dt="2020-07-08T18:35:40.566" v="0"/>
        <pc:sldMkLst>
          <pc:docMk/>
          <pc:sldMk cId="2771002826" sldId="793"/>
        </pc:sldMkLst>
      </pc:sldChg>
    </pc:docChg>
  </pc:docChgLst>
  <pc:docChgLst>
    <pc:chgData name="Muffoletto, Jamie" userId="S::jamie.muffoletto@tea.texas.gov::daf1e3c6-8137-448a-b141-d23049d419b5" providerId="AD" clId="Web-{A1D5B186-1DA5-C767-3077-757448111FC4}"/>
    <pc:docChg chg="">
      <pc:chgData name="Muffoletto, Jamie" userId="S::jamie.muffoletto@tea.texas.gov::daf1e3c6-8137-448a-b141-d23049d419b5" providerId="AD" clId="Web-{A1D5B186-1DA5-C767-3077-757448111FC4}" dt="2020-07-08T11:53:27.468" v="0"/>
      <pc:docMkLst>
        <pc:docMk/>
      </pc:docMkLst>
      <pc:sldChg chg="addCm">
        <pc:chgData name="Muffoletto, Jamie" userId="S::jamie.muffoletto@tea.texas.gov::daf1e3c6-8137-448a-b141-d23049d419b5" providerId="AD" clId="Web-{A1D5B186-1DA5-C767-3077-757448111FC4}" dt="2020-07-08T11:53:27.468" v="0"/>
        <pc:sldMkLst>
          <pc:docMk/>
          <pc:sldMk cId="3911510108" sldId="775"/>
        </pc:sldMkLst>
      </pc:sldChg>
    </pc:docChg>
  </pc:docChgLst>
  <pc:docChgLst>
    <pc:chgData name="Simons, Leanne" userId="S::leanne.simons@tea.texas.gov::f0b41770-584b-4844-b5c5-b29dec998724" providerId="AD" clId="Web-{14744B3F-610B-5D0C-7ACF-848607EC03BC}"/>
    <pc:docChg chg="">
      <pc:chgData name="Simons, Leanne" userId="S::leanne.simons@tea.texas.gov::f0b41770-584b-4844-b5c5-b29dec998724" providerId="AD" clId="Web-{14744B3F-610B-5D0C-7ACF-848607EC03BC}" dt="2020-07-08T12:53:53.368" v="0"/>
      <pc:docMkLst>
        <pc:docMk/>
      </pc:docMkLst>
      <pc:sldChg chg="addCm">
        <pc:chgData name="Simons, Leanne" userId="S::leanne.simons@tea.texas.gov::f0b41770-584b-4844-b5c5-b29dec998724" providerId="AD" clId="Web-{14744B3F-610B-5D0C-7ACF-848607EC03BC}" dt="2020-07-08T12:53:53.368" v="0"/>
        <pc:sldMkLst>
          <pc:docMk/>
          <pc:sldMk cId="3911510108" sldId="775"/>
        </pc:sldMkLst>
      </pc:sldChg>
    </pc:docChg>
  </pc:docChgLst>
  <pc:docChgLst>
    <pc:chgData name="Simons, Leanne" userId="S::leanne.simons@tea.texas.gov::f0b41770-584b-4844-b5c5-b29dec998724" providerId="AD" clId="Web-{68095D99-1ED0-FC55-643F-A466B9025F51}"/>
    <pc:docChg chg="">
      <pc:chgData name="Simons, Leanne" userId="S::leanne.simons@tea.texas.gov::f0b41770-584b-4844-b5c5-b29dec998724" providerId="AD" clId="Web-{68095D99-1ED0-FC55-643F-A466B9025F51}" dt="2020-07-15T18:15:58.099" v="1"/>
      <pc:docMkLst>
        <pc:docMk/>
      </pc:docMkLst>
      <pc:sldChg chg="addCm">
        <pc:chgData name="Simons, Leanne" userId="S::leanne.simons@tea.texas.gov::f0b41770-584b-4844-b5c5-b29dec998724" providerId="AD" clId="Web-{68095D99-1ED0-FC55-643F-A466B9025F51}" dt="2020-07-15T18:15:58.099" v="1"/>
        <pc:sldMkLst>
          <pc:docMk/>
          <pc:sldMk cId="3812044576" sldId="264"/>
        </pc:sldMkLst>
      </pc:sldChg>
      <pc:sldChg chg="addCm">
        <pc:chgData name="Simons, Leanne" userId="S::leanne.simons@tea.texas.gov::f0b41770-584b-4844-b5c5-b29dec998724" providerId="AD" clId="Web-{68095D99-1ED0-FC55-643F-A466B9025F51}" dt="2020-07-15T18:14:11.926" v="0"/>
        <pc:sldMkLst>
          <pc:docMk/>
          <pc:sldMk cId="1386303411" sldId="811"/>
        </pc:sldMkLst>
      </pc:sldChg>
    </pc:docChg>
  </pc:docChgLst>
  <pc:docChgLst>
    <pc:chgData name="Johnson, Scott" userId="S::scott.johnson@tea.texas.gov::bec97677-f0c6-4bfb-b610-83dc74061801" providerId="AD" clId="Web-{95886F28-7F74-4D12-F57B-E339A609762A}"/>
    <pc:docChg chg="modSld">
      <pc:chgData name="Johnson, Scott" userId="S::scott.johnson@tea.texas.gov::bec97677-f0c6-4bfb-b610-83dc74061801" providerId="AD" clId="Web-{95886F28-7F74-4D12-F57B-E339A609762A}" dt="2020-07-08T15:20:32.931" v="36" actId="20577"/>
      <pc:docMkLst>
        <pc:docMk/>
      </pc:docMkLst>
      <pc:sldChg chg="modSp addCm">
        <pc:chgData name="Johnson, Scott" userId="S::scott.johnson@tea.texas.gov::bec97677-f0c6-4bfb-b610-83dc74061801" providerId="AD" clId="Web-{95886F28-7F74-4D12-F57B-E339A609762A}" dt="2020-07-08T15:20:32.931" v="35" actId="20577"/>
        <pc:sldMkLst>
          <pc:docMk/>
          <pc:sldMk cId="1574786554" sldId="710"/>
        </pc:sldMkLst>
        <pc:spChg chg="mod">
          <ac:chgData name="Johnson, Scott" userId="S::scott.johnson@tea.texas.gov::bec97677-f0c6-4bfb-b610-83dc74061801" providerId="AD" clId="Web-{95886F28-7F74-4D12-F57B-E339A609762A}" dt="2020-07-08T15:20:32.931" v="35" actId="20577"/>
          <ac:spMkLst>
            <pc:docMk/>
            <pc:sldMk cId="1574786554" sldId="710"/>
            <ac:spMk id="4" creationId="{23F5C6C5-AEF6-46AF-92D7-B82880C34A8A}"/>
          </ac:spMkLst>
        </pc:spChg>
      </pc:sldChg>
      <pc:sldChg chg="addCm">
        <pc:chgData name="Johnson, Scott" userId="S::scott.johnson@tea.texas.gov::bec97677-f0c6-4bfb-b610-83dc74061801" providerId="AD" clId="Web-{95886F28-7F74-4D12-F57B-E339A609762A}" dt="2020-07-08T15:13:57.848" v="8"/>
        <pc:sldMkLst>
          <pc:docMk/>
          <pc:sldMk cId="1643121884" sldId="711"/>
        </pc:sldMkLst>
      </pc:sldChg>
      <pc:sldChg chg="addCm">
        <pc:chgData name="Johnson, Scott" userId="S::scott.johnson@tea.texas.gov::bec97677-f0c6-4bfb-b610-83dc74061801" providerId="AD" clId="Web-{95886F28-7F74-4D12-F57B-E339A609762A}" dt="2020-07-08T15:12:34.035" v="7"/>
        <pc:sldMkLst>
          <pc:docMk/>
          <pc:sldMk cId="949381173" sldId="712"/>
        </pc:sldMkLst>
      </pc:sldChg>
      <pc:sldChg chg="modSp">
        <pc:chgData name="Johnson, Scott" userId="S::scott.johnson@tea.texas.gov::bec97677-f0c6-4bfb-b610-83dc74061801" providerId="AD" clId="Web-{95886F28-7F74-4D12-F57B-E339A609762A}" dt="2020-07-08T15:01:21.449" v="4" actId="20577"/>
        <pc:sldMkLst>
          <pc:docMk/>
          <pc:sldMk cId="3389773164" sldId="899"/>
        </pc:sldMkLst>
        <pc:spChg chg="mod">
          <ac:chgData name="Johnson, Scott" userId="S::scott.johnson@tea.texas.gov::bec97677-f0c6-4bfb-b610-83dc74061801" providerId="AD" clId="Web-{95886F28-7F74-4D12-F57B-E339A609762A}" dt="2020-07-08T15:01:21.449" v="4" actId="20577"/>
          <ac:spMkLst>
            <pc:docMk/>
            <pc:sldMk cId="3389773164" sldId="899"/>
            <ac:spMk id="8" creationId="{FDB5A5CD-6D13-49E6-9C78-AF90BF701006}"/>
          </ac:spMkLst>
        </pc:spChg>
      </pc:sldChg>
    </pc:docChg>
  </pc:docChgLst>
  <pc:docChgLst>
    <pc:chgData name="Simons, Leanne" userId="S::leanne.simons@tea.texas.gov::f0b41770-584b-4844-b5c5-b29dec998724" providerId="AD" clId="Web-{11F66CF8-481B-DAD9-E7DC-03F5797C9582}"/>
    <pc:docChg chg="">
      <pc:chgData name="Simons, Leanne" userId="S::leanne.simons@tea.texas.gov::f0b41770-584b-4844-b5c5-b29dec998724" providerId="AD" clId="Web-{11F66CF8-481B-DAD9-E7DC-03F5797C9582}" dt="2020-07-08T15:23:07.540" v="0"/>
      <pc:docMkLst>
        <pc:docMk/>
      </pc:docMkLst>
      <pc:sldChg chg="addCm">
        <pc:chgData name="Simons, Leanne" userId="S::leanne.simons@tea.texas.gov::f0b41770-584b-4844-b5c5-b29dec998724" providerId="AD" clId="Web-{11F66CF8-481B-DAD9-E7DC-03F5797C9582}" dt="2020-07-08T15:23:07.540" v="0"/>
        <pc:sldMkLst>
          <pc:docMk/>
          <pc:sldMk cId="83140262" sldId="882"/>
        </pc:sldMkLst>
      </pc:sldChg>
    </pc:docChg>
  </pc:docChgLst>
  <pc:docChgLst>
    <pc:chgData name="Reese, John" userId="8427cab8-ecc8-4a74-a2ec-269c5160d082" providerId="ADAL" clId="{8505B030-C7B8-4D25-8B14-DAC0F0A55A9A}"/>
    <pc:docChg chg="custSel addSld modSld">
      <pc:chgData name="Reese, John" userId="8427cab8-ecc8-4a74-a2ec-269c5160d082" providerId="ADAL" clId="{8505B030-C7B8-4D25-8B14-DAC0F0A55A9A}" dt="2020-07-08T15:13:44.570" v="5"/>
      <pc:docMkLst>
        <pc:docMk/>
      </pc:docMkLst>
      <pc:sldChg chg="modSp add mod">
        <pc:chgData name="Reese, John" userId="8427cab8-ecc8-4a74-a2ec-269c5160d082" providerId="ADAL" clId="{8505B030-C7B8-4D25-8B14-DAC0F0A55A9A}" dt="2020-07-08T15:12:37.665" v="2" actId="27636"/>
        <pc:sldMkLst>
          <pc:docMk/>
          <pc:sldMk cId="1919532008" sldId="900"/>
        </pc:sldMkLst>
        <pc:spChg chg="mod">
          <ac:chgData name="Reese, John" userId="8427cab8-ecc8-4a74-a2ec-269c5160d082" providerId="ADAL" clId="{8505B030-C7B8-4D25-8B14-DAC0F0A55A9A}" dt="2020-07-08T15:12:37.665" v="2" actId="27636"/>
          <ac:spMkLst>
            <pc:docMk/>
            <pc:sldMk cId="1919532008" sldId="900"/>
            <ac:spMk id="4" creationId="{23F5C6C5-AEF6-46AF-92D7-B82880C34A8A}"/>
          </ac:spMkLst>
        </pc:spChg>
      </pc:sldChg>
      <pc:sldChg chg="addSp modSp add mod">
        <pc:chgData name="Reese, John" userId="8427cab8-ecc8-4a74-a2ec-269c5160d082" providerId="ADAL" clId="{8505B030-C7B8-4D25-8B14-DAC0F0A55A9A}" dt="2020-07-08T15:13:44.570" v="5"/>
        <pc:sldMkLst>
          <pc:docMk/>
          <pc:sldMk cId="902636201" sldId="901"/>
        </pc:sldMkLst>
        <pc:spChg chg="mod">
          <ac:chgData name="Reese, John" userId="8427cab8-ecc8-4a74-a2ec-269c5160d082" providerId="ADAL" clId="{8505B030-C7B8-4D25-8B14-DAC0F0A55A9A}" dt="2020-07-08T15:13:26.426" v="4"/>
          <ac:spMkLst>
            <pc:docMk/>
            <pc:sldMk cId="902636201" sldId="901"/>
            <ac:spMk id="4" creationId="{23F5C6C5-AEF6-46AF-92D7-B82880C34A8A}"/>
          </ac:spMkLst>
        </pc:spChg>
        <pc:picChg chg="add mod">
          <ac:chgData name="Reese, John" userId="8427cab8-ecc8-4a74-a2ec-269c5160d082" providerId="ADAL" clId="{8505B030-C7B8-4D25-8B14-DAC0F0A55A9A}" dt="2020-07-08T15:13:44.570" v="5"/>
          <ac:picMkLst>
            <pc:docMk/>
            <pc:sldMk cId="902636201" sldId="901"/>
            <ac:picMk id="5" creationId="{4FF4D2D7-31C9-4AB4-8859-B38CB032618E}"/>
          </ac:picMkLst>
        </pc:picChg>
      </pc:sldChg>
    </pc:docChg>
  </pc:docChgLst>
  <pc:docChgLst>
    <pc:chgData name="Linden, Edward" userId="433a1750-097b-48bf-9475-b5c5f6172203" providerId="ADAL" clId="{2F7E840F-B6E3-44A3-870C-EEC436CFBA72}"/>
    <pc:docChg chg="custSel modSld">
      <pc:chgData name="Linden, Edward" userId="433a1750-097b-48bf-9475-b5c5f6172203" providerId="ADAL" clId="{2F7E840F-B6E3-44A3-870C-EEC436CFBA72}" dt="2020-07-08T12:00:56.588" v="82" actId="1589"/>
      <pc:docMkLst>
        <pc:docMk/>
      </pc:docMkLst>
      <pc:sldChg chg="modSp mod addCm">
        <pc:chgData name="Linden, Edward" userId="433a1750-097b-48bf-9475-b5c5f6172203" providerId="ADAL" clId="{2F7E840F-B6E3-44A3-870C-EEC436CFBA72}" dt="2020-07-07T18:13:27.128" v="1" actId="1589"/>
        <pc:sldMkLst>
          <pc:docMk/>
          <pc:sldMk cId="3666890746" sldId="719"/>
        </pc:sldMkLst>
        <pc:spChg chg="mod">
          <ac:chgData name="Linden, Edward" userId="433a1750-097b-48bf-9475-b5c5f6172203" providerId="ADAL" clId="{2F7E840F-B6E3-44A3-870C-EEC436CFBA72}" dt="2020-07-07T18:12:08.614" v="0" actId="20577"/>
          <ac:spMkLst>
            <pc:docMk/>
            <pc:sldMk cId="3666890746" sldId="719"/>
            <ac:spMk id="9" creationId="{E554084D-3A26-432B-BE41-B2D2595F72C5}"/>
          </ac:spMkLst>
        </pc:spChg>
      </pc:sldChg>
      <pc:sldChg chg="addCm modCm">
        <pc:chgData name="Linden, Edward" userId="433a1750-097b-48bf-9475-b5c5f6172203" providerId="ADAL" clId="{2F7E840F-B6E3-44A3-870C-EEC436CFBA72}" dt="2020-07-08T11:53:45.292" v="3"/>
        <pc:sldMkLst>
          <pc:docMk/>
          <pc:sldMk cId="3911510108" sldId="775"/>
        </pc:sldMkLst>
      </pc:sldChg>
      <pc:sldChg chg="addCm">
        <pc:chgData name="Linden, Edward" userId="433a1750-097b-48bf-9475-b5c5f6172203" providerId="ADAL" clId="{2F7E840F-B6E3-44A3-870C-EEC436CFBA72}" dt="2020-07-08T12:00:56.588" v="82" actId="1589"/>
        <pc:sldMkLst>
          <pc:docMk/>
          <pc:sldMk cId="1426402175" sldId="884"/>
        </pc:sldMkLst>
      </pc:sldChg>
      <pc:sldChg chg="modSp mod addCm">
        <pc:chgData name="Linden, Edward" userId="433a1750-097b-48bf-9475-b5c5f6172203" providerId="ADAL" clId="{2F7E840F-B6E3-44A3-870C-EEC436CFBA72}" dt="2020-07-08T11:55:55.599" v="80" actId="1589"/>
        <pc:sldMkLst>
          <pc:docMk/>
          <pc:sldMk cId="3389773164" sldId="899"/>
        </pc:sldMkLst>
        <pc:spChg chg="mod">
          <ac:chgData name="Linden, Edward" userId="433a1750-097b-48bf-9475-b5c5f6172203" providerId="ADAL" clId="{2F7E840F-B6E3-44A3-870C-EEC436CFBA72}" dt="2020-07-08T11:55:03.737" v="79" actId="20577"/>
          <ac:spMkLst>
            <pc:docMk/>
            <pc:sldMk cId="3389773164" sldId="899"/>
            <ac:spMk id="8" creationId="{FDB5A5CD-6D13-49E6-9C78-AF90BF701006}"/>
          </ac:spMkLst>
        </pc:spChg>
      </pc:sldChg>
    </pc:docChg>
  </pc:docChgLst>
  <pc:docChgLst>
    <pc:chgData name="Muffoletto, Jamie" userId="S::jamie.muffoletto@tea.texas.gov::daf1e3c6-8137-448a-b141-d23049d419b5" providerId="AD" clId="Web-{636B75B6-93C2-863F-975E-03AEA0FAD13D}"/>
    <pc:docChg chg="">
      <pc:chgData name="Muffoletto, Jamie" userId="S::jamie.muffoletto@tea.texas.gov::daf1e3c6-8137-448a-b141-d23049d419b5" providerId="AD" clId="Web-{636B75B6-93C2-863F-975E-03AEA0FAD13D}" dt="2020-07-15T19:35:14.083" v="0"/>
      <pc:docMkLst>
        <pc:docMk/>
      </pc:docMkLst>
      <pc:sldChg chg="addCm">
        <pc:chgData name="Muffoletto, Jamie" userId="S::jamie.muffoletto@tea.texas.gov::daf1e3c6-8137-448a-b141-d23049d419b5" providerId="AD" clId="Web-{636B75B6-93C2-863F-975E-03AEA0FAD13D}" dt="2020-07-15T19:35:14.083" v="0"/>
        <pc:sldMkLst>
          <pc:docMk/>
          <pc:sldMk cId="0" sldId="466"/>
        </pc:sldMkLst>
      </pc:sldChg>
    </pc:docChg>
  </pc:docChgLst>
  <pc:docChgLst>
    <pc:chgData name="Adaky, Kathy" userId="S::kathy.adaky@tea.texas.gov::8c2da59b-9e4a-4960-a749-115f3818b707" providerId="AD" clId="Web-{40936811-B326-5EDC-11FE-4DF58FDB1F70}"/>
    <pc:docChg chg="modSld">
      <pc:chgData name="Adaky, Kathy" userId="S::kathy.adaky@tea.texas.gov::8c2da59b-9e4a-4960-a749-115f3818b707" providerId="AD" clId="Web-{40936811-B326-5EDC-11FE-4DF58FDB1F70}" dt="2020-07-08T14:45:10.440" v="35"/>
      <pc:docMkLst>
        <pc:docMk/>
      </pc:docMkLst>
      <pc:sldChg chg="addCm">
        <pc:chgData name="Adaky, Kathy" userId="S::kathy.adaky@tea.texas.gov::8c2da59b-9e4a-4960-a749-115f3818b707" providerId="AD" clId="Web-{40936811-B326-5EDC-11FE-4DF58FDB1F70}" dt="2020-07-08T14:45:10.440" v="35"/>
        <pc:sldMkLst>
          <pc:docMk/>
          <pc:sldMk cId="83140262" sldId="882"/>
        </pc:sldMkLst>
      </pc:sldChg>
      <pc:sldChg chg="modSp">
        <pc:chgData name="Adaky, Kathy" userId="S::kathy.adaky@tea.texas.gov::8c2da59b-9e4a-4960-a749-115f3818b707" providerId="AD" clId="Web-{40936811-B326-5EDC-11FE-4DF58FDB1F70}" dt="2020-07-08T14:43:03.729" v="33" actId="20577"/>
        <pc:sldMkLst>
          <pc:docMk/>
          <pc:sldMk cId="882667504" sldId="888"/>
        </pc:sldMkLst>
        <pc:spChg chg="mod">
          <ac:chgData name="Adaky, Kathy" userId="S::kathy.adaky@tea.texas.gov::8c2da59b-9e4a-4960-a749-115f3818b707" providerId="AD" clId="Web-{40936811-B326-5EDC-11FE-4DF58FDB1F70}" dt="2020-07-08T14:43:03.729" v="33" actId="20577"/>
          <ac:spMkLst>
            <pc:docMk/>
            <pc:sldMk cId="882667504" sldId="888"/>
            <ac:spMk id="4" creationId="{23F5C6C5-AEF6-46AF-92D7-B82880C34A8A}"/>
          </ac:spMkLst>
        </pc:spChg>
      </pc:sldChg>
    </pc:docChg>
  </pc:docChgLst>
  <pc:docChgLst>
    <pc:chgData name="Johnson, Scott" userId="S::scott.johnson@tea.texas.gov::bec97677-f0c6-4bfb-b610-83dc74061801" providerId="AD" clId="Web-{DDEFB868-A9F0-9A22-503E-B8DE3EF5C2B0}"/>
    <pc:docChg chg="">
      <pc:chgData name="Johnson, Scott" userId="S::scott.johnson@tea.texas.gov::bec97677-f0c6-4bfb-b610-83dc74061801" providerId="AD" clId="Web-{DDEFB868-A9F0-9A22-503E-B8DE3EF5C2B0}" dt="2020-07-09T16:31:13.659" v="0"/>
      <pc:docMkLst>
        <pc:docMk/>
      </pc:docMkLst>
      <pc:sldChg chg="addCm">
        <pc:chgData name="Johnson, Scott" userId="S::scott.johnson@tea.texas.gov::bec97677-f0c6-4bfb-b610-83dc74061801" providerId="AD" clId="Web-{DDEFB868-A9F0-9A22-503E-B8DE3EF5C2B0}" dt="2020-07-09T16:31:13.659" v="0"/>
        <pc:sldMkLst>
          <pc:docMk/>
          <pc:sldMk cId="949381173" sldId="712"/>
        </pc:sldMkLst>
      </pc:sldChg>
    </pc:docChg>
  </pc:docChgLst>
  <pc:docChgLst>
    <pc:chgData name="Sharp, Stephanie" userId="4b7f997e-11e2-446b-b7b6-32dc105769b7" providerId="ADAL" clId="{42EC6F12-A033-44A4-B52F-190DE6666546}"/>
    <pc:docChg chg="custSel">
      <pc:chgData name="Sharp, Stephanie" userId="4b7f997e-11e2-446b-b7b6-32dc105769b7" providerId="ADAL" clId="{42EC6F12-A033-44A4-B52F-190DE6666546}" dt="2020-07-16T14:11:14.253" v="23" actId="1592"/>
      <pc:docMkLst>
        <pc:docMk/>
      </pc:docMkLst>
      <pc:sldChg chg="delCm">
        <pc:chgData name="Sharp, Stephanie" userId="4b7f997e-11e2-446b-b7b6-32dc105769b7" providerId="ADAL" clId="{42EC6F12-A033-44A4-B52F-190DE6666546}" dt="2020-07-16T14:11:14.253" v="23" actId="1592"/>
        <pc:sldMkLst>
          <pc:docMk/>
          <pc:sldMk cId="3812044576" sldId="264"/>
        </pc:sldMkLst>
      </pc:sldChg>
      <pc:sldChg chg="delCm">
        <pc:chgData name="Sharp, Stephanie" userId="4b7f997e-11e2-446b-b7b6-32dc105769b7" providerId="ADAL" clId="{42EC6F12-A033-44A4-B52F-190DE6666546}" dt="2020-07-16T14:11:14.245" v="1" actId="1592"/>
        <pc:sldMkLst>
          <pc:docMk/>
          <pc:sldMk cId="0" sldId="466"/>
        </pc:sldMkLst>
      </pc:sldChg>
      <pc:sldChg chg="delCm">
        <pc:chgData name="Sharp, Stephanie" userId="4b7f997e-11e2-446b-b7b6-32dc105769b7" providerId="ADAL" clId="{42EC6F12-A033-44A4-B52F-190DE6666546}" dt="2020-07-16T14:11:14.252" v="19" actId="1592"/>
        <pc:sldMkLst>
          <pc:docMk/>
          <pc:sldMk cId="1574786554" sldId="710"/>
        </pc:sldMkLst>
      </pc:sldChg>
      <pc:sldChg chg="delCm">
        <pc:chgData name="Sharp, Stephanie" userId="4b7f997e-11e2-446b-b7b6-32dc105769b7" providerId="ADAL" clId="{42EC6F12-A033-44A4-B52F-190DE6666546}" dt="2020-07-16T14:11:14.252" v="20" actId="1592"/>
        <pc:sldMkLst>
          <pc:docMk/>
          <pc:sldMk cId="1643121884" sldId="711"/>
        </pc:sldMkLst>
      </pc:sldChg>
      <pc:sldChg chg="delCm">
        <pc:chgData name="Sharp, Stephanie" userId="4b7f997e-11e2-446b-b7b6-32dc105769b7" providerId="ADAL" clId="{42EC6F12-A033-44A4-B52F-190DE6666546}" dt="2020-07-16T14:11:14.253" v="21" actId="1592"/>
        <pc:sldMkLst>
          <pc:docMk/>
          <pc:sldMk cId="949381173" sldId="712"/>
        </pc:sldMkLst>
      </pc:sldChg>
      <pc:sldChg chg="delCm">
        <pc:chgData name="Sharp, Stephanie" userId="4b7f997e-11e2-446b-b7b6-32dc105769b7" providerId="ADAL" clId="{42EC6F12-A033-44A4-B52F-190DE6666546}" dt="2020-07-16T14:11:14.248" v="4" actId="1592"/>
        <pc:sldMkLst>
          <pc:docMk/>
          <pc:sldMk cId="3666890746" sldId="719"/>
        </pc:sldMkLst>
      </pc:sldChg>
      <pc:sldChg chg="delCm">
        <pc:chgData name="Sharp, Stephanie" userId="4b7f997e-11e2-446b-b7b6-32dc105769b7" providerId="ADAL" clId="{42EC6F12-A033-44A4-B52F-190DE6666546}" dt="2020-07-16T14:11:14.249" v="6" actId="1592"/>
        <pc:sldMkLst>
          <pc:docMk/>
          <pc:sldMk cId="3911510108" sldId="775"/>
        </pc:sldMkLst>
      </pc:sldChg>
      <pc:sldChg chg="delCm">
        <pc:chgData name="Sharp, Stephanie" userId="4b7f997e-11e2-446b-b7b6-32dc105769b7" providerId="ADAL" clId="{42EC6F12-A033-44A4-B52F-190DE6666546}" dt="2020-07-16T14:11:14.252" v="18" actId="1592"/>
        <pc:sldMkLst>
          <pc:docMk/>
          <pc:sldMk cId="2771002826" sldId="793"/>
        </pc:sldMkLst>
      </pc:sldChg>
      <pc:sldChg chg="delCm">
        <pc:chgData name="Sharp, Stephanie" userId="4b7f997e-11e2-446b-b7b6-32dc105769b7" providerId="ADAL" clId="{42EC6F12-A033-44A4-B52F-190DE6666546}" dt="2020-07-16T14:11:14.251" v="14" actId="1592"/>
        <pc:sldMkLst>
          <pc:docMk/>
          <pc:sldMk cId="1386303411" sldId="811"/>
        </pc:sldMkLst>
      </pc:sldChg>
      <pc:sldChg chg="delCm">
        <pc:chgData name="Sharp, Stephanie" userId="4b7f997e-11e2-446b-b7b6-32dc105769b7" providerId="ADAL" clId="{42EC6F12-A033-44A4-B52F-190DE6666546}" dt="2020-07-16T14:11:14.249" v="5" actId="1592"/>
        <pc:sldMkLst>
          <pc:docMk/>
          <pc:sldMk cId="339344837" sldId="831"/>
        </pc:sldMkLst>
      </pc:sldChg>
      <pc:sldChg chg="delCm">
        <pc:chgData name="Sharp, Stephanie" userId="4b7f997e-11e2-446b-b7b6-32dc105769b7" providerId="ADAL" clId="{42EC6F12-A033-44A4-B52F-190DE6666546}" dt="2020-07-16T14:11:14.249" v="8" actId="1592"/>
        <pc:sldMkLst>
          <pc:docMk/>
          <pc:sldMk cId="1370075206" sldId="845"/>
        </pc:sldMkLst>
      </pc:sldChg>
      <pc:sldChg chg="delCm">
        <pc:chgData name="Sharp, Stephanie" userId="4b7f997e-11e2-446b-b7b6-32dc105769b7" providerId="ADAL" clId="{42EC6F12-A033-44A4-B52F-190DE6666546}" dt="2020-07-16T14:11:14.251" v="15" actId="1592"/>
        <pc:sldMkLst>
          <pc:docMk/>
          <pc:sldMk cId="3396555493" sldId="852"/>
        </pc:sldMkLst>
      </pc:sldChg>
      <pc:sldChg chg="delCm">
        <pc:chgData name="Sharp, Stephanie" userId="4b7f997e-11e2-446b-b7b6-32dc105769b7" providerId="ADAL" clId="{42EC6F12-A033-44A4-B52F-190DE6666546}" dt="2020-07-16T14:11:14.252" v="17" actId="1592"/>
        <pc:sldMkLst>
          <pc:docMk/>
          <pc:sldMk cId="4042327782" sldId="869"/>
        </pc:sldMkLst>
      </pc:sldChg>
      <pc:sldChg chg="delCm">
        <pc:chgData name="Sharp, Stephanie" userId="4b7f997e-11e2-446b-b7b6-32dc105769b7" providerId="ADAL" clId="{42EC6F12-A033-44A4-B52F-190DE6666546}" dt="2020-07-16T14:11:14.248" v="2" actId="1592"/>
        <pc:sldMkLst>
          <pc:docMk/>
          <pc:sldMk cId="3108012514" sldId="871"/>
        </pc:sldMkLst>
      </pc:sldChg>
      <pc:sldChg chg="delCm">
        <pc:chgData name="Sharp, Stephanie" userId="4b7f997e-11e2-446b-b7b6-32dc105769b7" providerId="ADAL" clId="{42EC6F12-A033-44A4-B52F-190DE6666546}" dt="2020-07-16T14:11:14.250" v="12" actId="1592"/>
        <pc:sldMkLst>
          <pc:docMk/>
          <pc:sldMk cId="83140262" sldId="882"/>
        </pc:sldMkLst>
      </pc:sldChg>
      <pc:sldChg chg="delCm">
        <pc:chgData name="Sharp, Stephanie" userId="4b7f997e-11e2-446b-b7b6-32dc105769b7" providerId="ADAL" clId="{42EC6F12-A033-44A4-B52F-190DE6666546}" dt="2020-07-16T14:11:14.249" v="10" actId="1592"/>
        <pc:sldMkLst>
          <pc:docMk/>
          <pc:sldMk cId="1426402175" sldId="884"/>
        </pc:sldMkLst>
      </pc:sldChg>
      <pc:sldChg chg="delCm">
        <pc:chgData name="Sharp, Stephanie" userId="4b7f997e-11e2-446b-b7b6-32dc105769b7" providerId="ADAL" clId="{42EC6F12-A033-44A4-B52F-190DE6666546}" dt="2020-07-16T14:11:14.249" v="9" actId="1592"/>
        <pc:sldMkLst>
          <pc:docMk/>
          <pc:sldMk cId="3389773164" sldId="899"/>
        </pc:sldMkLst>
      </pc:sldChg>
    </pc:docChg>
  </pc:docChgLst>
  <pc:docChgLst>
    <pc:chgData name="Linden, Edward" userId="S::edward.linden@tea.texas.gov::433a1750-097b-48bf-9475-b5c5f6172203" providerId="AD" clId="Web-{8EB962A1-78AF-BB39-2ECB-F15EA5F0C507}"/>
    <pc:docChg chg="">
      <pc:chgData name="Linden, Edward" userId="S::edward.linden@tea.texas.gov::433a1750-097b-48bf-9475-b5c5f6172203" providerId="AD" clId="Web-{8EB962A1-78AF-BB39-2ECB-F15EA5F0C507}" dt="2020-07-09T22:10:52.030" v="0"/>
      <pc:docMkLst>
        <pc:docMk/>
      </pc:docMkLst>
      <pc:sldChg chg="addCm">
        <pc:chgData name="Linden, Edward" userId="S::edward.linden@tea.texas.gov::433a1750-097b-48bf-9475-b5c5f6172203" providerId="AD" clId="Web-{8EB962A1-78AF-BB39-2ECB-F15EA5F0C507}" dt="2020-07-09T22:10:52.030" v="0"/>
        <pc:sldMkLst>
          <pc:docMk/>
          <pc:sldMk cId="949381173" sldId="712"/>
        </pc:sldMkLst>
      </pc:sldChg>
    </pc:docChg>
  </pc:docChgLst>
  <pc:docChgLst>
    <pc:chgData name="Hanson, Terri" userId="a02fd813-d4f3-43fd-83dd-7393041517de" providerId="ADAL" clId="{A5FE8002-1EF6-4698-885C-54936629992F}"/>
    <pc:docChg chg="custSel modSld">
      <pc:chgData name="Hanson, Terri" userId="a02fd813-d4f3-43fd-83dd-7393041517de" providerId="ADAL" clId="{A5FE8002-1EF6-4698-885C-54936629992F}" dt="2020-07-15T19:54:42.291" v="41" actId="1589"/>
      <pc:docMkLst>
        <pc:docMk/>
      </pc:docMkLst>
      <pc:sldChg chg="addCm modCm">
        <pc:chgData name="Hanson, Terri" userId="a02fd813-d4f3-43fd-83dd-7393041517de" providerId="ADAL" clId="{A5FE8002-1EF6-4698-885C-54936629992F}" dt="2020-07-14T01:40:50.319" v="36"/>
        <pc:sldMkLst>
          <pc:docMk/>
          <pc:sldMk cId="3812044576" sldId="264"/>
        </pc:sldMkLst>
      </pc:sldChg>
      <pc:sldChg chg="addCm modCm">
        <pc:chgData name="Hanson, Terri" userId="a02fd813-d4f3-43fd-83dd-7393041517de" providerId="ADAL" clId="{A5FE8002-1EF6-4698-885C-54936629992F}" dt="2020-07-15T19:54:42.291" v="41" actId="1589"/>
        <pc:sldMkLst>
          <pc:docMk/>
          <pc:sldMk cId="0" sldId="466"/>
        </pc:sldMkLst>
      </pc:sldChg>
      <pc:sldChg chg="modSp mod addCm modCm">
        <pc:chgData name="Hanson, Terri" userId="a02fd813-d4f3-43fd-83dd-7393041517de" providerId="ADAL" clId="{A5FE8002-1EF6-4698-885C-54936629992F}" dt="2020-07-15T19:48:33.739" v="40" actId="20577"/>
        <pc:sldMkLst>
          <pc:docMk/>
          <pc:sldMk cId="3666890746" sldId="719"/>
        </pc:sldMkLst>
        <pc:spChg chg="mod">
          <ac:chgData name="Hanson, Terri" userId="a02fd813-d4f3-43fd-83dd-7393041517de" providerId="ADAL" clId="{A5FE8002-1EF6-4698-885C-54936629992F}" dt="2020-07-15T19:48:33.739" v="40" actId="20577"/>
          <ac:spMkLst>
            <pc:docMk/>
            <pc:sldMk cId="3666890746" sldId="719"/>
            <ac:spMk id="9" creationId="{E554084D-3A26-432B-BE41-B2D2595F72C5}"/>
          </ac:spMkLst>
        </pc:spChg>
      </pc:sldChg>
      <pc:sldChg chg="addCm modCm">
        <pc:chgData name="Hanson, Terri" userId="a02fd813-d4f3-43fd-83dd-7393041517de" providerId="ADAL" clId="{A5FE8002-1EF6-4698-885C-54936629992F}" dt="2020-07-14T01:25:42.062" v="8"/>
        <pc:sldMkLst>
          <pc:docMk/>
          <pc:sldMk cId="339344837" sldId="831"/>
        </pc:sldMkLst>
      </pc:sldChg>
      <pc:sldChg chg="addCm modCm">
        <pc:chgData name="Hanson, Terri" userId="a02fd813-d4f3-43fd-83dd-7393041517de" providerId="ADAL" clId="{A5FE8002-1EF6-4698-885C-54936629992F}" dt="2020-07-14T01:28:20.736" v="10"/>
        <pc:sldMkLst>
          <pc:docMk/>
          <pc:sldMk cId="1370075206" sldId="845"/>
        </pc:sldMkLst>
      </pc:sldChg>
      <pc:sldChg chg="addCm modCm">
        <pc:chgData name="Hanson, Terri" userId="a02fd813-d4f3-43fd-83dd-7393041517de" providerId="ADAL" clId="{A5FE8002-1EF6-4698-885C-54936629992F}" dt="2020-07-14T01:35:24.391" v="32" actId="5900"/>
        <pc:sldMkLst>
          <pc:docMk/>
          <pc:sldMk cId="3396555493" sldId="852"/>
        </pc:sldMkLst>
      </pc:sldChg>
      <pc:sldChg chg="addCm modCm">
        <pc:chgData name="Hanson, Terri" userId="a02fd813-d4f3-43fd-83dd-7393041517de" providerId="ADAL" clId="{A5FE8002-1EF6-4698-885C-54936629992F}" dt="2020-07-14T01:38:04.302" v="34"/>
        <pc:sldMkLst>
          <pc:docMk/>
          <pc:sldMk cId="4042327782" sldId="869"/>
        </pc:sldMkLst>
      </pc:sldChg>
      <pc:sldChg chg="addCm modCm">
        <pc:chgData name="Hanson, Terri" userId="a02fd813-d4f3-43fd-83dd-7393041517de" providerId="ADAL" clId="{A5FE8002-1EF6-4698-885C-54936629992F}" dt="2020-07-15T19:48:01.779" v="39" actId="1589"/>
        <pc:sldMkLst>
          <pc:docMk/>
          <pc:sldMk cId="3108012514" sldId="871"/>
        </pc:sldMkLst>
      </pc:sldChg>
      <pc:sldChg chg="addCm">
        <pc:chgData name="Hanson, Terri" userId="a02fd813-d4f3-43fd-83dd-7393041517de" providerId="ADAL" clId="{A5FE8002-1EF6-4698-885C-54936629992F}" dt="2020-07-08T22:26:36.850" v="0" actId="1589"/>
        <pc:sldMkLst>
          <pc:docMk/>
          <pc:sldMk cId="83140262" sldId="882"/>
        </pc:sldMkLst>
      </pc:sldChg>
      <pc:sldChg chg="modSp mod">
        <pc:chgData name="Hanson, Terri" userId="a02fd813-d4f3-43fd-83dd-7393041517de" providerId="ADAL" clId="{A5FE8002-1EF6-4698-885C-54936629992F}" dt="2020-07-14T01:30:12.634" v="29" actId="20577"/>
        <pc:sldMkLst>
          <pc:docMk/>
          <pc:sldMk cId="1426402175" sldId="884"/>
        </pc:sldMkLst>
        <pc:spChg chg="mod">
          <ac:chgData name="Hanson, Terri" userId="a02fd813-d4f3-43fd-83dd-7393041517de" providerId="ADAL" clId="{A5FE8002-1EF6-4698-885C-54936629992F}" dt="2020-07-14T01:30:12.634" v="29" actId="20577"/>
          <ac:spMkLst>
            <pc:docMk/>
            <pc:sldMk cId="1426402175" sldId="884"/>
            <ac:spMk id="6" creationId="{FB523208-5DC9-475F-BC9F-906C4927FE56}"/>
          </ac:spMkLst>
        </pc:spChg>
      </pc:sldChg>
    </pc:docChg>
  </pc:docChgLst>
  <pc:docChgLst>
    <pc:chgData name="Johnson, Scott" userId="S::scott.johnson@tea.texas.gov::bec97677-f0c6-4bfb-b610-83dc74061801" providerId="AD" clId="Web-{3FCFD050-0F41-9E4A-690D-9B5A3B43034A}"/>
    <pc:docChg chg="">
      <pc:chgData name="Johnson, Scott" userId="S::scott.johnson@tea.texas.gov::bec97677-f0c6-4bfb-b610-83dc74061801" providerId="AD" clId="Web-{3FCFD050-0F41-9E4A-690D-9B5A3B43034A}" dt="2020-07-08T15:22:24.196" v="0"/>
      <pc:docMkLst>
        <pc:docMk/>
      </pc:docMkLst>
      <pc:sldChg chg="addCm">
        <pc:chgData name="Johnson, Scott" userId="S::scott.johnson@tea.texas.gov::bec97677-f0c6-4bfb-b610-83dc74061801" providerId="AD" clId="Web-{3FCFD050-0F41-9E4A-690D-9B5A3B43034A}" dt="2020-07-08T15:22:24.196" v="0"/>
        <pc:sldMkLst>
          <pc:docMk/>
          <pc:sldMk cId="1574786554" sldId="710"/>
        </pc:sldMkLst>
      </pc:sldChg>
    </pc:docChg>
  </pc:docChgLst>
  <pc:docChgLst>
    <pc:chgData name="Muffoletto, Jamie" userId="S::jamie.muffoletto@tea.texas.gov::daf1e3c6-8137-448a-b141-d23049d419b5" providerId="AD" clId="Web-{3A212DCF-F078-EC7A-A4A9-06ACEE22294D}"/>
    <pc:docChg chg="">
      <pc:chgData name="Muffoletto, Jamie" userId="S::jamie.muffoletto@tea.texas.gov::daf1e3c6-8137-448a-b141-d23049d419b5" providerId="AD" clId="Web-{3A212DCF-F078-EC7A-A4A9-06ACEE22294D}" dt="2020-07-15T16:24:04.876" v="0"/>
      <pc:docMkLst>
        <pc:docMk/>
      </pc:docMkLst>
      <pc:sldChg chg="addCm">
        <pc:chgData name="Muffoletto, Jamie" userId="S::jamie.muffoletto@tea.texas.gov::daf1e3c6-8137-448a-b141-d23049d419b5" providerId="AD" clId="Web-{3A212DCF-F078-EC7A-A4A9-06ACEE22294D}" dt="2020-07-15T16:24:04.876" v="0"/>
        <pc:sldMkLst>
          <pc:docMk/>
          <pc:sldMk cId="0" sldId="466"/>
        </pc:sldMkLst>
      </pc:sldChg>
    </pc:docChg>
  </pc:docChgLst>
  <pc:docChgLst>
    <pc:chgData name="Briggs, Connor" userId="885b7513-d3fa-4947-add1-efc2b24f04bd" providerId="ADAL" clId="{37ED668C-7103-4DCD-B203-F633A6BB85BC}"/>
    <pc:docChg chg="undo custSel modSld">
      <pc:chgData name="Briggs, Connor" userId="885b7513-d3fa-4947-add1-efc2b24f04bd" providerId="ADAL" clId="{37ED668C-7103-4DCD-B203-F633A6BB85BC}" dt="2020-08-04T18:57:37.204" v="61" actId="20577"/>
      <pc:docMkLst>
        <pc:docMk/>
      </pc:docMkLst>
      <pc:sldChg chg="modSp mod">
        <pc:chgData name="Briggs, Connor" userId="885b7513-d3fa-4947-add1-efc2b24f04bd" providerId="ADAL" clId="{37ED668C-7103-4DCD-B203-F633A6BB85BC}" dt="2020-08-04T18:57:07.710" v="30" actId="113"/>
        <pc:sldMkLst>
          <pc:docMk/>
          <pc:sldMk cId="3407233111" sldId="809"/>
        </pc:sldMkLst>
        <pc:spChg chg="mod">
          <ac:chgData name="Briggs, Connor" userId="885b7513-d3fa-4947-add1-efc2b24f04bd" providerId="ADAL" clId="{37ED668C-7103-4DCD-B203-F633A6BB85BC}" dt="2020-08-04T18:57:07.710" v="30" actId="113"/>
          <ac:spMkLst>
            <pc:docMk/>
            <pc:sldMk cId="3407233111" sldId="809"/>
            <ac:spMk id="4" creationId="{23F5C6C5-AEF6-46AF-92D7-B82880C34A8A}"/>
          </ac:spMkLst>
        </pc:spChg>
      </pc:sldChg>
      <pc:sldChg chg="modSp mod">
        <pc:chgData name="Briggs, Connor" userId="885b7513-d3fa-4947-add1-efc2b24f04bd" providerId="ADAL" clId="{37ED668C-7103-4DCD-B203-F633A6BB85BC}" dt="2020-08-04T18:57:37.204" v="61" actId="20577"/>
        <pc:sldMkLst>
          <pc:docMk/>
          <pc:sldMk cId="439396979" sldId="870"/>
        </pc:sldMkLst>
        <pc:spChg chg="mod">
          <ac:chgData name="Briggs, Connor" userId="885b7513-d3fa-4947-add1-efc2b24f04bd" providerId="ADAL" clId="{37ED668C-7103-4DCD-B203-F633A6BB85BC}" dt="2020-08-04T18:57:37.204" v="61" actId="20577"/>
          <ac:spMkLst>
            <pc:docMk/>
            <pc:sldMk cId="439396979" sldId="870"/>
            <ac:spMk id="4" creationId="{23F5C6C5-AEF6-46AF-92D7-B82880C34A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a:p>
        </p:txBody>
      </p:sp>
      <p:sp>
        <p:nvSpPr>
          <p:cNvPr id="3" name="Date Placeholder 2"/>
          <p:cNvSpPr>
            <a:spLocks noGrp="1"/>
          </p:cNvSpPr>
          <p:nvPr>
            <p:ph type="dt" sz="quarter" idx="1"/>
          </p:nvPr>
        </p:nvSpPr>
        <p:spPr>
          <a:xfrm>
            <a:off x="4143590" y="0"/>
            <a:ext cx="3169920" cy="480060"/>
          </a:xfrm>
          <a:prstGeom prst="rect">
            <a:avLst/>
          </a:prstGeom>
        </p:spPr>
        <p:txBody>
          <a:bodyPr vert="horz" lIns="96619" tIns="48311" rIns="96619" bIns="48311" rtlCol="0"/>
          <a:lstStyle>
            <a:lvl1pPr algn="r">
              <a:defRPr sz="1200"/>
            </a:lvl1pPr>
          </a:lstStyle>
          <a:p>
            <a:fld id="{A030672E-E987-4208-B802-497B74C6D590}" type="datetimeFigureOut">
              <a:rPr lang="en-US" smtClean="0"/>
              <a:pPr/>
              <a:t>8/4/2020</a:t>
            </a:fld>
            <a:endParaRPr lang="en-US"/>
          </a:p>
        </p:txBody>
      </p:sp>
      <p:sp>
        <p:nvSpPr>
          <p:cNvPr id="4" name="Footer Placeholder 3"/>
          <p:cNvSpPr>
            <a:spLocks noGrp="1"/>
          </p:cNvSpPr>
          <p:nvPr>
            <p:ph type="ftr" sz="quarter" idx="2"/>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9" tIns="48311" rIns="96619" bIns="48311"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6619" tIns="48311" rIns="96619" bIns="48311" rtlCol="0"/>
          <a:lstStyle>
            <a:lvl1pPr algn="r">
              <a:defRPr sz="1200"/>
            </a:lvl1pPr>
          </a:lstStyle>
          <a:p>
            <a:fld id="{DB0EB5D8-2522-4108-8D60-F7CA4D8873A0}" type="datetimeFigureOut">
              <a:rPr lang="en-US" smtClean="0"/>
              <a:pPr/>
              <a:t>8/4/2020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19" tIns="48311" rIns="96619" bIns="4831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19" tIns="48311" rIns="96619" bIns="4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19" tIns="48311" rIns="96619" bIns="48311"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41340" indent="-241340" defTabSz="950770">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20</a:t>
            </a:fld>
            <a:endParaRPr lang="en-US"/>
          </a:p>
        </p:txBody>
      </p:sp>
    </p:spTree>
    <p:extLst>
      <p:ext uri="{BB962C8B-B14F-4D97-AF65-F5344CB8AC3E}">
        <p14:creationId xmlns:p14="http://schemas.microsoft.com/office/powerpoint/2010/main" val="427365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21</a:t>
            </a:fld>
            <a:endParaRPr lang="en-US"/>
          </a:p>
        </p:txBody>
      </p:sp>
    </p:spTree>
    <p:extLst>
      <p:ext uri="{BB962C8B-B14F-4D97-AF65-F5344CB8AC3E}">
        <p14:creationId xmlns:p14="http://schemas.microsoft.com/office/powerpoint/2010/main" val="155666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27</a:t>
            </a:fld>
            <a:endParaRPr lang="en-US"/>
          </a:p>
        </p:txBody>
      </p:sp>
    </p:spTree>
    <p:extLst>
      <p:ext uri="{BB962C8B-B14F-4D97-AF65-F5344CB8AC3E}">
        <p14:creationId xmlns:p14="http://schemas.microsoft.com/office/powerpoint/2010/main" val="94589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28</a:t>
            </a:fld>
            <a:endParaRPr lang="en-US"/>
          </a:p>
        </p:txBody>
      </p:sp>
    </p:spTree>
    <p:extLst>
      <p:ext uri="{BB962C8B-B14F-4D97-AF65-F5344CB8AC3E}">
        <p14:creationId xmlns:p14="http://schemas.microsoft.com/office/powerpoint/2010/main" val="303496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30</a:t>
            </a:fld>
            <a:endParaRPr lang="en-US"/>
          </a:p>
        </p:txBody>
      </p:sp>
    </p:spTree>
    <p:extLst>
      <p:ext uri="{BB962C8B-B14F-4D97-AF65-F5344CB8AC3E}">
        <p14:creationId xmlns:p14="http://schemas.microsoft.com/office/powerpoint/2010/main" val="170078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41</a:t>
            </a:fld>
            <a:endParaRPr lang="en-US"/>
          </a:p>
        </p:txBody>
      </p:sp>
    </p:spTree>
    <p:extLst>
      <p:ext uri="{BB962C8B-B14F-4D97-AF65-F5344CB8AC3E}">
        <p14:creationId xmlns:p14="http://schemas.microsoft.com/office/powerpoint/2010/main" val="185562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42</a:t>
            </a:fld>
            <a:endParaRPr lang="en-US"/>
          </a:p>
        </p:txBody>
      </p:sp>
    </p:spTree>
    <p:extLst>
      <p:ext uri="{BB962C8B-B14F-4D97-AF65-F5344CB8AC3E}">
        <p14:creationId xmlns:p14="http://schemas.microsoft.com/office/powerpoint/2010/main" val="197890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43</a:t>
            </a:fld>
            <a:endParaRPr lang="en-US"/>
          </a:p>
        </p:txBody>
      </p:sp>
    </p:spTree>
    <p:extLst>
      <p:ext uri="{BB962C8B-B14F-4D97-AF65-F5344CB8AC3E}">
        <p14:creationId xmlns:p14="http://schemas.microsoft.com/office/powerpoint/2010/main" val="224900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44</a:t>
            </a:fld>
            <a:endParaRPr lang="en-US"/>
          </a:p>
        </p:txBody>
      </p:sp>
    </p:spTree>
    <p:extLst>
      <p:ext uri="{BB962C8B-B14F-4D97-AF65-F5344CB8AC3E}">
        <p14:creationId xmlns:p14="http://schemas.microsoft.com/office/powerpoint/2010/main" val="345895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45</a:t>
            </a:fld>
            <a:endParaRPr lang="en-US"/>
          </a:p>
        </p:txBody>
      </p:sp>
    </p:spTree>
    <p:extLst>
      <p:ext uri="{BB962C8B-B14F-4D97-AF65-F5344CB8AC3E}">
        <p14:creationId xmlns:p14="http://schemas.microsoft.com/office/powerpoint/2010/main" val="166790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a:p>
        </p:txBody>
      </p:sp>
    </p:spTree>
    <p:extLst>
      <p:ext uri="{BB962C8B-B14F-4D97-AF65-F5344CB8AC3E}">
        <p14:creationId xmlns:p14="http://schemas.microsoft.com/office/powerpoint/2010/main" val="2977765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46</a:t>
            </a:fld>
            <a:endParaRPr lang="en-US"/>
          </a:p>
        </p:txBody>
      </p:sp>
    </p:spTree>
    <p:extLst>
      <p:ext uri="{BB962C8B-B14F-4D97-AF65-F5344CB8AC3E}">
        <p14:creationId xmlns:p14="http://schemas.microsoft.com/office/powerpoint/2010/main" val="65720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47</a:t>
            </a:fld>
            <a:endParaRPr lang="en-US"/>
          </a:p>
        </p:txBody>
      </p:sp>
    </p:spTree>
    <p:extLst>
      <p:ext uri="{BB962C8B-B14F-4D97-AF65-F5344CB8AC3E}">
        <p14:creationId xmlns:p14="http://schemas.microsoft.com/office/powerpoint/2010/main" val="26513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50</a:t>
            </a:fld>
            <a:endParaRPr lang="en-US"/>
          </a:p>
        </p:txBody>
      </p:sp>
    </p:spTree>
    <p:extLst>
      <p:ext uri="{BB962C8B-B14F-4D97-AF65-F5344CB8AC3E}">
        <p14:creationId xmlns:p14="http://schemas.microsoft.com/office/powerpoint/2010/main" val="311385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Classroom positions, change for TEDS 2020-2021.  2019-2020 winter promotion did promote all classroom positions.</a:t>
            </a:r>
          </a:p>
          <a:p>
            <a:endParaRPr lang="en-US">
              <a:cs typeface="Calibri"/>
            </a:endParaRPr>
          </a:p>
          <a:p>
            <a:r>
              <a:rPr lang="en-US">
                <a:cs typeface="Calibri"/>
              </a:rPr>
              <a:t>Teacher Class Assignment begin date, same teacher same course multiple begin and end dates, multiple records can be loaded.  Only the record where snapshot date falls within the begin and end dates will be reported for the Class Roster submission.</a:t>
            </a:r>
          </a:p>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51</a:t>
            </a:fld>
            <a:endParaRPr lang="en-US"/>
          </a:p>
        </p:txBody>
      </p:sp>
    </p:spTree>
    <p:extLst>
      <p:ext uri="{BB962C8B-B14F-4D97-AF65-F5344CB8AC3E}">
        <p14:creationId xmlns:p14="http://schemas.microsoft.com/office/powerpoint/2010/main" val="201318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atin typeface="Tw Cen MT"/>
              </a:rPr>
              <a:t>The Class Roster Winter Submission </a:t>
            </a:r>
            <a:r>
              <a:rPr lang="en-US" b="1">
                <a:latin typeface="Tw Cen MT"/>
              </a:rPr>
              <a:t>due date </a:t>
            </a:r>
            <a:r>
              <a:rPr lang="en-US">
                <a:latin typeface="Tw Cen MT"/>
              </a:rPr>
              <a:t>will change from March 18, 2021 to </a:t>
            </a:r>
            <a:r>
              <a:rPr lang="en-US" b="1">
                <a:latin typeface="Tw Cen MT"/>
              </a:rPr>
              <a:t>March 25, 2021</a:t>
            </a:r>
            <a:r>
              <a:rPr lang="en-US">
                <a:latin typeface="Tw Cen MT"/>
              </a:rPr>
              <a:t>.</a:t>
            </a:r>
          </a:p>
          <a:p>
            <a:pPr lvl="0"/>
            <a:r>
              <a:rPr lang="en-US">
                <a:latin typeface="Tw Cen MT"/>
              </a:rPr>
              <a:t>The Class Roster Winter </a:t>
            </a:r>
            <a:r>
              <a:rPr lang="en-US" b="1">
                <a:latin typeface="Tw Cen MT"/>
              </a:rPr>
              <a:t>data</a:t>
            </a:r>
            <a:r>
              <a:rPr lang="en-US">
                <a:latin typeface="Tw Cen MT"/>
              </a:rPr>
              <a:t> </a:t>
            </a:r>
            <a:r>
              <a:rPr lang="en-US" b="1">
                <a:latin typeface="Tw Cen MT"/>
              </a:rPr>
              <a:t>available to customers </a:t>
            </a:r>
            <a:r>
              <a:rPr lang="en-US">
                <a:latin typeface="Tw Cen MT"/>
              </a:rPr>
              <a:t>date</a:t>
            </a:r>
            <a:r>
              <a:rPr lang="en-US" b="1">
                <a:latin typeface="Tw Cen MT"/>
              </a:rPr>
              <a:t> </a:t>
            </a:r>
            <a:r>
              <a:rPr lang="en-US">
                <a:latin typeface="Tw Cen MT"/>
              </a:rPr>
              <a:t>will change from April 1, 2021 to </a:t>
            </a:r>
            <a:r>
              <a:rPr lang="en-US" b="1">
                <a:latin typeface="Tw Cen MT"/>
              </a:rPr>
              <a:t>April 8, 2021</a:t>
            </a:r>
            <a:r>
              <a:rPr lang="en-US">
                <a:latin typeface="Tw Cen MT"/>
              </a:rPr>
              <a:t>.</a:t>
            </a:r>
          </a:p>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52</a:t>
            </a:fld>
            <a:endParaRPr lang="en-US"/>
          </a:p>
        </p:txBody>
      </p:sp>
    </p:spTree>
    <p:extLst>
      <p:ext uri="{BB962C8B-B14F-4D97-AF65-F5344CB8AC3E}">
        <p14:creationId xmlns:p14="http://schemas.microsoft.com/office/powerpoint/2010/main" val="75945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53</a:t>
            </a:fld>
            <a:endParaRPr lang="en-US"/>
          </a:p>
        </p:txBody>
      </p:sp>
    </p:spTree>
    <p:extLst>
      <p:ext uri="{BB962C8B-B14F-4D97-AF65-F5344CB8AC3E}">
        <p14:creationId xmlns:p14="http://schemas.microsoft.com/office/powerpoint/2010/main" val="231525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59</a:t>
            </a:fld>
            <a:endParaRPr lang="en-US"/>
          </a:p>
        </p:txBody>
      </p:sp>
    </p:spTree>
    <p:extLst>
      <p:ext uri="{BB962C8B-B14F-4D97-AF65-F5344CB8AC3E}">
        <p14:creationId xmlns:p14="http://schemas.microsoft.com/office/powerpoint/2010/main" val="298784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60</a:t>
            </a:fld>
            <a:endParaRPr lang="en-US"/>
          </a:p>
        </p:txBody>
      </p:sp>
    </p:spTree>
    <p:extLst>
      <p:ext uri="{BB962C8B-B14F-4D97-AF65-F5344CB8AC3E}">
        <p14:creationId xmlns:p14="http://schemas.microsoft.com/office/powerpoint/2010/main" val="981818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61</a:t>
            </a:fld>
            <a:endParaRPr lang="en-US"/>
          </a:p>
        </p:txBody>
      </p:sp>
    </p:spTree>
    <p:extLst>
      <p:ext uri="{BB962C8B-B14F-4D97-AF65-F5344CB8AC3E}">
        <p14:creationId xmlns:p14="http://schemas.microsoft.com/office/powerpoint/2010/main" val="820296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64</a:t>
            </a:fld>
            <a:endParaRPr lang="en-US"/>
          </a:p>
        </p:txBody>
      </p:sp>
    </p:spTree>
    <p:extLst>
      <p:ext uri="{BB962C8B-B14F-4D97-AF65-F5344CB8AC3E}">
        <p14:creationId xmlns:p14="http://schemas.microsoft.com/office/powerpoint/2010/main" val="236258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a:p>
        </p:txBody>
      </p:sp>
    </p:spTree>
    <p:extLst>
      <p:ext uri="{BB962C8B-B14F-4D97-AF65-F5344CB8AC3E}">
        <p14:creationId xmlns:p14="http://schemas.microsoft.com/office/powerpoint/2010/main" val="3981158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66</a:t>
            </a:fld>
            <a:endParaRPr lang="en-US"/>
          </a:p>
        </p:txBody>
      </p:sp>
    </p:spTree>
    <p:extLst>
      <p:ext uri="{BB962C8B-B14F-4D97-AF65-F5344CB8AC3E}">
        <p14:creationId xmlns:p14="http://schemas.microsoft.com/office/powerpoint/2010/main" val="1179966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67</a:t>
            </a:fld>
            <a:endParaRPr lang="en-US"/>
          </a:p>
        </p:txBody>
      </p:sp>
    </p:spTree>
    <p:extLst>
      <p:ext uri="{BB962C8B-B14F-4D97-AF65-F5344CB8AC3E}">
        <p14:creationId xmlns:p14="http://schemas.microsoft.com/office/powerpoint/2010/main" val="1492081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 audience that there will be dedicated presentations on these topics later in the day</a:t>
            </a:r>
          </a:p>
        </p:txBody>
      </p:sp>
      <p:sp>
        <p:nvSpPr>
          <p:cNvPr id="4" name="Slide Number Placeholder 3"/>
          <p:cNvSpPr>
            <a:spLocks noGrp="1"/>
          </p:cNvSpPr>
          <p:nvPr>
            <p:ph type="sldNum" sz="quarter" idx="5"/>
          </p:nvPr>
        </p:nvSpPr>
        <p:spPr/>
        <p:txBody>
          <a:bodyPr/>
          <a:lstStyle/>
          <a:p>
            <a:fld id="{7872E534-9B96-469B-99C0-8551271B58B1}" type="slidenum">
              <a:rPr lang="en-US" smtClean="0"/>
              <a:pPr/>
              <a:t>68</a:t>
            </a:fld>
            <a:endParaRPr lang="en-US"/>
          </a:p>
        </p:txBody>
      </p:sp>
    </p:spTree>
    <p:extLst>
      <p:ext uri="{BB962C8B-B14F-4D97-AF65-F5344CB8AC3E}">
        <p14:creationId xmlns:p14="http://schemas.microsoft.com/office/powerpoint/2010/main" val="2104592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74</a:t>
            </a:fld>
            <a:endParaRPr lang="en-US"/>
          </a:p>
        </p:txBody>
      </p:sp>
    </p:spTree>
    <p:extLst>
      <p:ext uri="{BB962C8B-B14F-4D97-AF65-F5344CB8AC3E}">
        <p14:creationId xmlns:p14="http://schemas.microsoft.com/office/powerpoint/2010/main" val="127821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75</a:t>
            </a:fld>
            <a:endParaRPr lang="en-US"/>
          </a:p>
        </p:txBody>
      </p:sp>
    </p:spTree>
    <p:extLst>
      <p:ext uri="{BB962C8B-B14F-4D97-AF65-F5344CB8AC3E}">
        <p14:creationId xmlns:p14="http://schemas.microsoft.com/office/powerpoint/2010/main" val="30052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9</a:t>
            </a:fld>
            <a:endParaRPr lang="en-US"/>
          </a:p>
        </p:txBody>
      </p:sp>
    </p:spTree>
    <p:extLst>
      <p:ext uri="{BB962C8B-B14F-4D97-AF65-F5344CB8AC3E}">
        <p14:creationId xmlns:p14="http://schemas.microsoft.com/office/powerpoint/2010/main" val="402430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a:p>
        </p:txBody>
      </p:sp>
    </p:spTree>
    <p:extLst>
      <p:ext uri="{BB962C8B-B14F-4D97-AF65-F5344CB8AC3E}">
        <p14:creationId xmlns:p14="http://schemas.microsoft.com/office/powerpoint/2010/main" val="131886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13</a:t>
            </a:fld>
            <a:endParaRPr lang="en-US"/>
          </a:p>
        </p:txBody>
      </p:sp>
    </p:spTree>
    <p:extLst>
      <p:ext uri="{BB962C8B-B14F-4D97-AF65-F5344CB8AC3E}">
        <p14:creationId xmlns:p14="http://schemas.microsoft.com/office/powerpoint/2010/main" val="317495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15</a:t>
            </a:fld>
            <a:endParaRPr lang="en-US"/>
          </a:p>
        </p:txBody>
      </p:sp>
    </p:spTree>
    <p:extLst>
      <p:ext uri="{BB962C8B-B14F-4D97-AF65-F5344CB8AC3E}">
        <p14:creationId xmlns:p14="http://schemas.microsoft.com/office/powerpoint/2010/main" val="421461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16</a:t>
            </a:fld>
            <a:endParaRPr lang="en-US"/>
          </a:p>
        </p:txBody>
      </p:sp>
    </p:spTree>
    <p:extLst>
      <p:ext uri="{BB962C8B-B14F-4D97-AF65-F5344CB8AC3E}">
        <p14:creationId xmlns:p14="http://schemas.microsoft.com/office/powerpoint/2010/main" val="139793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17</a:t>
            </a:fld>
            <a:endParaRPr lang="en-US"/>
          </a:p>
        </p:txBody>
      </p:sp>
    </p:spTree>
    <p:extLst>
      <p:ext uri="{BB962C8B-B14F-4D97-AF65-F5344CB8AC3E}">
        <p14:creationId xmlns:p14="http://schemas.microsoft.com/office/powerpoint/2010/main" val="27279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8/4/2020</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2017-2020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xasstudentdatasystem.org/TSDS/TEDS/1920A/TEDS_Section_9_Unique_ID_Specifications" TargetMode="External"/><Relationship Id="rId7" Type="http://schemas.openxmlformats.org/officeDocument/2006/relationships/hyperlink" Target="https://tealprod.tea.state.tx.us/tims/browse/TSDSKB-538" TargetMode="External"/><Relationship Id="rId2" Type="http://schemas.openxmlformats.org/officeDocument/2006/relationships/hyperlink" Target="http://castro.tea.state.tx.us/tsds/teds/2020A/ds9/teds-ds_UIDv11_Enrollment_Functionality_Enabled_Final.pdf" TargetMode="External"/><Relationship Id="rId1" Type="http://schemas.openxmlformats.org/officeDocument/2006/relationships/slideLayout" Target="../slideLayouts/slideLayout2.xml"/><Relationship Id="rId6" Type="http://schemas.openxmlformats.org/officeDocument/2006/relationships/hyperlink" Target="https://tealprod.tea.state.tx.us/tims/browse/TSDSKB-535" TargetMode="External"/><Relationship Id="rId5" Type="http://schemas.openxmlformats.org/officeDocument/2006/relationships/hyperlink" Target="https://tealprod.tea.state.tx.us/tims/browse/TSDSKB-531" TargetMode="External"/><Relationship Id="rId4" Type="http://schemas.openxmlformats.org/officeDocument/2006/relationships/hyperlink" Target="https://tealprod.tea.state.tx.us/tims/browse/TSDSKB-5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xasstudentdatasystem.org/sites/texasstudentdatasystem.org/files/2019-09/Delete%20Utility%20Reload%20Guide%200910201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ealprod.tea.state.tx.us/tims/browse/TSDSKB-592" TargetMode="External"/><Relationship Id="rId2" Type="http://schemas.openxmlformats.org/officeDocument/2006/relationships/hyperlink" Target="https://tealprod.tea.state.tx.us/tims/browse/TSDSKB-58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ealprod.tea.state.tx.us/TWEDS/83/363/0/0/DataSubmission/Purpose/107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ealprod.tea.state.tx.us/TWEDS/83/363/614/0/DataComponents/ComplexType/List/787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ealprod.tea.state.tx.us/TWEDS/83/363/0/0/CodeTable/List/1085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tea.texas.gov/sites/default/files/Appendix_H_Final_List_of_Pre-K_Recommendations.pdf"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mailto:ECDS@tea.texas.gov"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nam10.safelinks.protection.outlook.com/?url=https%3A%2F%2Ftea.texas.gov%2Fsites%2Fdefault%2Ffiles%2Fcovid%2Fcovid19-Reading-Diagnostic-Instruments-Guidance.pdf&amp;data=02%7C01%7CEdward.Linden%40tea.texas.gov%7C44a212e02324454c4af408d816c5d86a%7C65d6b3c3723648189613248dbd713a6f%7C0%7C0%7C637284386988657794&amp;sdata=zolC2HrvFx93Gc7g3JWg0wqjHYc6aWFG86KF1WNpjTY%3D&amp;reserved=0"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tea.texas.gov/academics/early-childhood-education/early-childhood-education-faqs" TargetMode="External"/><Relationship Id="rId7" Type="http://schemas.openxmlformats.org/officeDocument/2006/relationships/hyperlink" Target="https://tealprod.tea.state.tx.us/TWEDS/66/0/0/0/Introduction/List/381" TargetMode="External"/><Relationship Id="rId2" Type="http://schemas.openxmlformats.org/officeDocument/2006/relationships/hyperlink" Target="https://tea.texas.gov/earlychildhoodeducation.aspx" TargetMode="External"/><Relationship Id="rId1" Type="http://schemas.openxmlformats.org/officeDocument/2006/relationships/slideLayout" Target="../slideLayouts/slideLayout5.xml"/><Relationship Id="rId6" Type="http://schemas.openxmlformats.org/officeDocument/2006/relationships/hyperlink" Target="https://tea.texas.gov/academics/early-childhood-education/general-prekindergarten-faq" TargetMode="External"/><Relationship Id="rId5" Type="http://schemas.openxmlformats.org/officeDocument/2006/relationships/hyperlink" Target="https://tea.texas.gov/academics/early-childhood-education/high-quality-prekindergarten-faq" TargetMode="External"/><Relationship Id="rId4" Type="http://schemas.openxmlformats.org/officeDocument/2006/relationships/hyperlink" Target="https://tea.texas.gov/academics/early-childhood-education/early-childhood-education-faqs#HB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ealprod.tea.state.tx.us/tims/browse/TSDSKB-589" TargetMode="External"/><Relationship Id="rId2" Type="http://schemas.openxmlformats.org/officeDocument/2006/relationships/hyperlink" Target="https://tealprod.tea.state.tx.us/tims/browse/TSDSKB-58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tealprod.tea.state.tx.us/tims/browse/TSDSKB-58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s://tea.texas.gov/texas-schools/general-information/census-block-group-tool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tea.texas.gov/sites/default/files/Census%20Block%20Group%20Map%20Instructions.pdf" TargetMode="External"/><Relationship Id="rId2" Type="http://schemas.openxmlformats.org/officeDocument/2006/relationships/hyperlink" Target="https://tea.texas.gov/sites/default/files/census_block_group_calculator_instructions.pdf" TargetMode="External"/><Relationship Id="rId1" Type="http://schemas.openxmlformats.org/officeDocument/2006/relationships/slideLayout" Target="../slideLayouts/slideLayout2.xml"/><Relationship Id="rId5" Type="http://schemas.openxmlformats.org/officeDocument/2006/relationships/hyperlink" Target="https://tealprod.tea.state.tx.us/tims/browse/TSDSKB-595" TargetMode="External"/><Relationship Id="rId4" Type="http://schemas.openxmlformats.org/officeDocument/2006/relationships/hyperlink" Target="https://tea.texas.gov/sites/default/files/census_block_group_calculator_api_instructions.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a:t>TSDS UPDATES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vert="horz" lIns="91440" tIns="45720" rIns="91440" bIns="45720" rtlCol="0" anchor="t">
            <a:noAutofit/>
          </a:bodyPr>
          <a:lstStyle/>
          <a:p>
            <a:r>
              <a:rPr lang="en-US">
                <a:latin typeface="Tw Cen MT Condensed"/>
              </a:rPr>
              <a:t>July 2020</a:t>
            </a:r>
            <a:endParaRPr lang="en-US"/>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a:latin typeface="Tw Cen MT Condensed"/>
              </a:rPr>
              <a:t>John Reese, Connor Briggs, Ed Linden, Kathy Adaky, Candice DeSantis  </a:t>
            </a:r>
          </a:p>
          <a:p>
            <a:r>
              <a:rPr lang="en-US">
                <a:latin typeface="Tw Cen MT Condensed"/>
              </a:rPr>
              <a:t>Subject Matter Experts</a:t>
            </a:r>
          </a:p>
        </p:txBody>
      </p:sp>
      <p:sp>
        <p:nvSpPr>
          <p:cNvPr id="5" name="Subtitle 1">
            <a:extLst>
              <a:ext uri="{FF2B5EF4-FFF2-40B4-BE49-F238E27FC236}">
                <a16:creationId xmlns:a16="http://schemas.microsoft.com/office/drawing/2014/main" id="{4A2A9D41-0E5A-44EF-9115-9189445D208A}"/>
              </a:ext>
            </a:extLst>
          </p:cNvPr>
          <p:cNvSpPr>
            <a:spLocks noGrp="1"/>
          </p:cNvSpPr>
          <p:nvPr>
            <p:ph type="subTitle" idx="1"/>
          </p:nvPr>
        </p:nvSpPr>
        <p:spPr>
          <a:xfrm>
            <a:off x="6457950" y="4960141"/>
            <a:ext cx="2400300" cy="1112442"/>
          </a:xfrm>
        </p:spPr>
        <p:txBody>
          <a:bodyPr>
            <a:normAutofit/>
          </a:bodyPr>
          <a:lstStyle/>
          <a:p>
            <a:r>
              <a:rPr lang="en-US" sz="200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r>
              <a:rPr lang="en-US"/>
              <a:t>Refer to the screenshot below for an example of how the value will be shown in the ‘Gender’ dropdown list on the ‘Enter Online’ screen. </a:t>
            </a:r>
          </a:p>
          <a:p>
            <a:pPr marL="0" indent="0">
              <a:buNone/>
            </a:pPr>
            <a:endParaRPr lang="en-US"/>
          </a:p>
          <a:p>
            <a:pPr marL="0" indent="0">
              <a:buNone/>
            </a:pPr>
            <a:endParaRPr lang="en-US"/>
          </a:p>
          <a:p>
            <a:pPr marL="914400" lvl="2" indent="0">
              <a:buNone/>
            </a:pPr>
            <a:endParaRPr lang="en-US" sz="1400" b="1"/>
          </a:p>
          <a:p>
            <a:endParaRPr lang="en-US"/>
          </a:p>
          <a:p>
            <a:pPr marL="457200" lvl="1" indent="0">
              <a:buNone/>
            </a:pPr>
            <a:endParaRPr lang="en-US"/>
          </a:p>
          <a:p>
            <a:pPr lvl="1"/>
            <a:endParaRPr lang="en-US"/>
          </a:p>
          <a:p>
            <a:pPr marL="914400" lvl="2" indent="0">
              <a:buNone/>
            </a:pPr>
            <a:br>
              <a:rPr lang="en-US"/>
            </a:br>
            <a:endParaRPr lang="en-US"/>
          </a:p>
          <a:p>
            <a:endParaRPr lang="en-US"/>
          </a:p>
          <a:p>
            <a:pPr marL="457200" lvl="1" indent="0">
              <a:buNone/>
            </a:pPr>
            <a:endParaRPr lang="en-US"/>
          </a:p>
          <a:p>
            <a:pPr lvl="1"/>
            <a:endParaRPr lang="en-US"/>
          </a:p>
          <a:p>
            <a:pPr marL="0" indent="0">
              <a:buNone/>
            </a:pPr>
            <a:endParaRPr lang="en-US"/>
          </a:p>
        </p:txBody>
      </p:sp>
      <p:pic>
        <p:nvPicPr>
          <p:cNvPr id="5" name="Picture 4">
            <a:extLst>
              <a:ext uri="{FF2B5EF4-FFF2-40B4-BE49-F238E27FC236}">
                <a16:creationId xmlns:a16="http://schemas.microsoft.com/office/drawing/2014/main" id="{4FF4D2D7-31C9-4AB4-8859-B38CB032618E}"/>
              </a:ext>
            </a:extLst>
          </p:cNvPr>
          <p:cNvPicPr>
            <a:picLocks noChangeAspect="1"/>
          </p:cNvPicPr>
          <p:nvPr/>
        </p:nvPicPr>
        <p:blipFill>
          <a:blip r:embed="rId3"/>
          <a:stretch>
            <a:fillRect/>
          </a:stretch>
        </p:blipFill>
        <p:spPr>
          <a:xfrm>
            <a:off x="1042987" y="2809875"/>
            <a:ext cx="7058025" cy="1238250"/>
          </a:xfrm>
          <a:prstGeom prst="rect">
            <a:avLst/>
          </a:prstGeom>
        </p:spPr>
      </p:pic>
    </p:spTree>
    <p:extLst>
      <p:ext uri="{BB962C8B-B14F-4D97-AF65-F5344CB8AC3E}">
        <p14:creationId xmlns:p14="http://schemas.microsoft.com/office/powerpoint/2010/main" val="90263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85000" lnSpcReduction="20000"/>
          </a:bodyPr>
          <a:lstStyle/>
          <a:p>
            <a:pPr marL="0" indent="0">
              <a:buNone/>
            </a:pPr>
            <a:r>
              <a:rPr lang="en-US" sz="3800" b="1"/>
              <a:t>Technical Specifications: </a:t>
            </a:r>
          </a:p>
          <a:p>
            <a:r>
              <a:rPr lang="en-US" sz="2600" b="1">
                <a:solidFill>
                  <a:schemeClr val="tx2"/>
                </a:solidFill>
                <a:hlinkClick r:id="rId2">
                  <a:extLst>
                    <a:ext uri="{A12FA001-AC4F-418D-AE19-62706E023703}">
                      <ahyp:hlinkClr xmlns:ahyp="http://schemas.microsoft.com/office/drawing/2018/hyperlinkcolor" val="tx"/>
                    </a:ext>
                  </a:extLst>
                </a:hlinkClick>
              </a:rPr>
              <a:t>TEDS Section 9</a:t>
            </a:r>
            <a:endParaRPr lang="en-US" sz="2600" b="1">
              <a:solidFill>
                <a:schemeClr val="tx2"/>
              </a:solidFill>
            </a:endParaRPr>
          </a:p>
          <a:p>
            <a:pPr marL="0" indent="0">
              <a:buNone/>
            </a:pPr>
            <a:endParaRPr lang="en-US" sz="2600" b="1">
              <a:solidFill>
                <a:schemeClr val="tx2"/>
              </a:solidFill>
            </a:endParaRPr>
          </a:p>
          <a:p>
            <a:r>
              <a:rPr lang="en-US" sz="2600" b="1">
                <a:solidFill>
                  <a:schemeClr val="tx2"/>
                </a:solidFill>
                <a:hlinkClick r:id="rId3">
                  <a:extLst>
                    <a:ext uri="{A12FA001-AC4F-418D-AE19-62706E023703}">
                      <ahyp:hlinkClr xmlns:ahyp="http://schemas.microsoft.com/office/drawing/2018/hyperlinkcolor" val="tx"/>
                    </a:ext>
                  </a:extLst>
                </a:hlinkClick>
              </a:rPr>
              <a:t>Web Services </a:t>
            </a:r>
            <a:endParaRPr lang="en-US" sz="2600" b="1">
              <a:solidFill>
                <a:schemeClr val="tx2"/>
              </a:solidFill>
            </a:endParaRPr>
          </a:p>
          <a:p>
            <a:pPr marL="320040" lvl="1" indent="0">
              <a:buNone/>
            </a:pPr>
            <a:endParaRPr lang="en-US"/>
          </a:p>
          <a:p>
            <a:pPr marL="0" indent="-137160">
              <a:buNone/>
            </a:pPr>
            <a:r>
              <a:rPr lang="en-US" sz="3800" b="1"/>
              <a:t>Knowledge Base Articles:</a:t>
            </a:r>
          </a:p>
          <a:p>
            <a:pPr marL="0" indent="0">
              <a:buNone/>
            </a:pPr>
            <a:endParaRPr lang="en-US" sz="2000"/>
          </a:p>
          <a:p>
            <a:r>
              <a:rPr lang="en-US" sz="2600" b="1">
                <a:solidFill>
                  <a:schemeClr val="tx2"/>
                </a:solidFill>
                <a:hlinkClick r:id="rId4"/>
              </a:rPr>
              <a:t>TSDSKB-530</a:t>
            </a:r>
            <a:r>
              <a:rPr lang="en-US" sz="2600" b="1">
                <a:solidFill>
                  <a:schemeClr val="tx2"/>
                </a:solidFill>
              </a:rPr>
              <a:t> </a:t>
            </a:r>
            <a:r>
              <a:rPr lang="en-US" sz="2400"/>
              <a:t>  </a:t>
            </a:r>
            <a:r>
              <a:rPr lang="en-US" sz="2000"/>
              <a:t>Batch File Format 3.0 – ID Assignment</a:t>
            </a:r>
          </a:p>
          <a:p>
            <a:endParaRPr lang="en-US" sz="2000"/>
          </a:p>
          <a:p>
            <a:r>
              <a:rPr lang="en-US" sz="2600" b="1">
                <a:solidFill>
                  <a:schemeClr val="tx2"/>
                </a:solidFill>
                <a:hlinkClick r:id="rId5"/>
              </a:rPr>
              <a:t>TSDSKB-531</a:t>
            </a:r>
            <a:r>
              <a:rPr lang="en-US" sz="2400"/>
              <a:t>  </a:t>
            </a:r>
            <a:r>
              <a:rPr lang="en-US" sz="2000"/>
              <a:t> Data Loading Guidance for Batch Format 3.0</a:t>
            </a:r>
          </a:p>
          <a:p>
            <a:endParaRPr lang="en-US" sz="2000"/>
          </a:p>
          <a:p>
            <a:r>
              <a:rPr lang="en-US" sz="2600" b="1">
                <a:solidFill>
                  <a:schemeClr val="tx2"/>
                </a:solidFill>
                <a:hlinkClick r:id="rId6"/>
              </a:rPr>
              <a:t>TSDSKB-535</a:t>
            </a:r>
            <a:r>
              <a:rPr lang="en-US" sz="2400"/>
              <a:t>   </a:t>
            </a:r>
            <a:r>
              <a:rPr lang="en-US" sz="2000"/>
              <a:t>Batch File Format 3.0 – Enrollment Event</a:t>
            </a:r>
          </a:p>
          <a:p>
            <a:pPr marL="0" indent="0">
              <a:buNone/>
            </a:pPr>
            <a:endParaRPr lang="en-US" sz="2000"/>
          </a:p>
          <a:p>
            <a:r>
              <a:rPr lang="en-US" sz="2600" b="1">
                <a:solidFill>
                  <a:schemeClr val="tx2"/>
                </a:solidFill>
                <a:hlinkClick r:id="rId7"/>
              </a:rPr>
              <a:t>TSDSKB-538</a:t>
            </a:r>
            <a:r>
              <a:rPr lang="en-US" sz="2600" b="1">
                <a:solidFill>
                  <a:schemeClr val="tx2"/>
                </a:solidFill>
              </a:rPr>
              <a:t> </a:t>
            </a:r>
            <a:r>
              <a:rPr lang="en-US" sz="2400"/>
              <a:t>  </a:t>
            </a:r>
            <a:r>
              <a:rPr lang="en-US" sz="2000"/>
              <a:t>Enrollment Events – FAQ</a:t>
            </a:r>
          </a:p>
          <a:p>
            <a:pPr marL="0" indent="0">
              <a:buNone/>
            </a:pPr>
            <a:endParaRPr lang="en-US" sz="2000"/>
          </a:p>
          <a:p>
            <a:pPr marL="320040" lvl="1" indent="0">
              <a:buNone/>
            </a:pPr>
            <a:endParaRPr lang="en-US"/>
          </a:p>
          <a:p>
            <a:pPr marL="0" indent="0">
              <a:buNone/>
            </a:pPr>
            <a:endParaRPr lang="en-US"/>
          </a:p>
        </p:txBody>
      </p:sp>
    </p:spTree>
    <p:extLst>
      <p:ext uri="{BB962C8B-B14F-4D97-AF65-F5344CB8AC3E}">
        <p14:creationId xmlns:p14="http://schemas.microsoft.com/office/powerpoint/2010/main" val="303211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079189"/>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12</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Delete utility</a:t>
            </a:r>
          </a:p>
        </p:txBody>
      </p:sp>
    </p:spTree>
    <p:extLst>
      <p:ext uri="{BB962C8B-B14F-4D97-AF65-F5344CB8AC3E}">
        <p14:creationId xmlns:p14="http://schemas.microsoft.com/office/powerpoint/2010/main" val="382577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DELETE UTILITY: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pPr marL="0" indent="0">
              <a:buNone/>
            </a:pPr>
            <a:r>
              <a:rPr lang="en-US"/>
              <a:t>The following new delete utility functions will be available after the </a:t>
            </a:r>
            <a:r>
              <a:rPr lang="en-US" b="1"/>
              <a:t>July 31, 2020 </a:t>
            </a:r>
            <a:r>
              <a:rPr lang="en-US"/>
              <a:t>software release:</a:t>
            </a:r>
          </a:p>
          <a:p>
            <a:endParaRPr lang="en-US"/>
          </a:p>
          <a:p>
            <a:pPr marL="800100" lvl="1" indent="-342900"/>
            <a:r>
              <a:rPr lang="en-US" b="1"/>
              <a:t>Delete All TSDS Master Schedule Data</a:t>
            </a:r>
          </a:p>
          <a:p>
            <a:pPr lvl="2"/>
            <a:endParaRPr lang="en-US" sz="2400">
              <a:cs typeface="Calibri" panose="020F0502020204030204" pitchFamily="34" charset="0"/>
            </a:endParaRPr>
          </a:p>
          <a:p>
            <a:pPr marL="800100" lvl="1" indent="-342900"/>
            <a:r>
              <a:rPr lang="en-US" b="1"/>
              <a:t>Delete TSDS Master Schedule Data for a Specific Class ID</a:t>
            </a:r>
          </a:p>
          <a:p>
            <a:pPr marL="800100" lvl="1" indent="-342900"/>
            <a:endParaRPr lang="en-US" sz="2200" b="1">
              <a:cs typeface="Calibri" panose="020F0502020204030204" pitchFamily="34" charset="0"/>
            </a:endParaRPr>
          </a:p>
          <a:p>
            <a:pPr marL="0" indent="0">
              <a:buNone/>
            </a:pPr>
            <a:r>
              <a:rPr lang="en-US">
                <a:cs typeface="Calibri" panose="020F0502020204030204" pitchFamily="34" charset="0"/>
              </a:rPr>
              <a:t>These two new deletes will be added to the TEDS </a:t>
            </a:r>
            <a:r>
              <a:rPr lang="en-US">
                <a:hlinkClick r:id="rId3"/>
              </a:rPr>
              <a:t>Delete Utility Reload Guide</a:t>
            </a:r>
            <a:r>
              <a:rPr lang="en-US"/>
              <a:t>.</a:t>
            </a:r>
          </a:p>
          <a:p>
            <a:pPr lvl="1"/>
            <a:endParaRPr lang="en-US"/>
          </a:p>
          <a:p>
            <a:pPr marL="0" indent="0">
              <a:buNone/>
            </a:pPr>
            <a:r>
              <a:rPr lang="en-US">
                <a:cs typeface="Calibri" panose="020F0502020204030204" pitchFamily="34" charset="0"/>
              </a:rPr>
              <a:t>The </a:t>
            </a:r>
            <a:r>
              <a:rPr lang="en-US" b="1">
                <a:cs typeface="Calibri" panose="020F0502020204030204" pitchFamily="34" charset="0"/>
              </a:rPr>
              <a:t>TSDS All Data Delete </a:t>
            </a:r>
            <a:r>
              <a:rPr lang="en-US">
                <a:cs typeface="Calibri" panose="020F0502020204030204" pitchFamily="34" charset="0"/>
              </a:rPr>
              <a:t>function</a:t>
            </a:r>
            <a:r>
              <a:rPr lang="en-US" b="1">
                <a:cs typeface="Calibri" panose="020F0502020204030204" pitchFamily="34" charset="0"/>
              </a:rPr>
              <a:t> </a:t>
            </a:r>
            <a:r>
              <a:rPr lang="en-US">
                <a:cs typeface="Calibri" panose="020F0502020204030204" pitchFamily="34" charset="0"/>
              </a:rPr>
              <a:t>will </a:t>
            </a:r>
            <a:r>
              <a:rPr lang="en-US" u="sng">
                <a:cs typeface="Calibri" panose="020F0502020204030204" pitchFamily="34" charset="0"/>
              </a:rPr>
              <a:t>not</a:t>
            </a:r>
            <a:r>
              <a:rPr lang="en-US">
                <a:cs typeface="Calibri" panose="020F0502020204030204" pitchFamily="34" charset="0"/>
              </a:rPr>
              <a:t> be available in the 2020-2021 school year.  Users are encouraged to utilize the existing delete utility functions, including the two new deletes, to resolve any data loading issues. </a:t>
            </a:r>
            <a:endParaRPr lang="en-US"/>
          </a:p>
        </p:txBody>
      </p:sp>
    </p:spTree>
    <p:extLst>
      <p:ext uri="{BB962C8B-B14F-4D97-AF65-F5344CB8AC3E}">
        <p14:creationId xmlns:p14="http://schemas.microsoft.com/office/powerpoint/2010/main" val="370300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434297"/>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14</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Core</a:t>
            </a:r>
          </a:p>
        </p:txBody>
      </p:sp>
    </p:spTree>
    <p:extLst>
      <p:ext uri="{BB962C8B-B14F-4D97-AF65-F5344CB8AC3E}">
        <p14:creationId xmlns:p14="http://schemas.microsoft.com/office/powerpoint/2010/main" val="332748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core: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lnSpcReduction="10000"/>
          </a:bodyPr>
          <a:lstStyle/>
          <a:p>
            <a:r>
              <a:rPr lang="en-US" dirty="0"/>
              <a:t>All Core data collection TEAL roles will be consolidated into one set of Core roles on </a:t>
            </a:r>
            <a:r>
              <a:rPr lang="en-US" b="1" dirty="0"/>
              <a:t>August 14, 2020</a:t>
            </a:r>
            <a:r>
              <a:rPr lang="en-US" dirty="0"/>
              <a:t>.</a:t>
            </a:r>
          </a:p>
          <a:p>
            <a:endParaRPr lang="en-US" dirty="0"/>
          </a:p>
          <a:p>
            <a:r>
              <a:rPr lang="en-US" dirty="0"/>
              <a:t>The following roles will be used for </a:t>
            </a:r>
            <a:r>
              <a:rPr lang="en-US" b="1" dirty="0"/>
              <a:t>all</a:t>
            </a:r>
            <a:r>
              <a:rPr lang="en-US" dirty="0"/>
              <a:t> Core data collections. Currently, these roles are only being utilized for SPPI-14.</a:t>
            </a:r>
          </a:p>
          <a:p>
            <a:endParaRPr lang="en-US" dirty="0"/>
          </a:p>
          <a:p>
            <a:pPr lvl="1"/>
            <a:r>
              <a:rPr lang="en-US" sz="2600" b="1" dirty="0"/>
              <a:t>Core LEA Data Promoter</a:t>
            </a:r>
          </a:p>
          <a:p>
            <a:pPr lvl="1"/>
            <a:r>
              <a:rPr lang="en-US" sz="2600" b="1" dirty="0"/>
              <a:t>Core LEA Data Viewer</a:t>
            </a:r>
          </a:p>
          <a:p>
            <a:pPr lvl="1"/>
            <a:r>
              <a:rPr lang="en-US" sz="2600" b="1" dirty="0"/>
              <a:t>Core LEA Data Completer</a:t>
            </a:r>
          </a:p>
          <a:p>
            <a:pPr lvl="1"/>
            <a:r>
              <a:rPr lang="en-US" sz="2600" b="1" dirty="0"/>
              <a:t>Core LEA Data Approver</a:t>
            </a:r>
          </a:p>
          <a:p>
            <a:pPr lvl="1"/>
            <a:r>
              <a:rPr lang="en-US" sz="2600" b="1" dirty="0"/>
              <a:t>Core ESC Data Viewer</a:t>
            </a:r>
            <a:br>
              <a:rPr lang="en-US" dirty="0"/>
            </a:br>
            <a:endParaRPr lang="en-US"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0723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core: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77500" lnSpcReduction="20000"/>
          </a:bodyPr>
          <a:lstStyle/>
          <a:p>
            <a:r>
              <a:rPr lang="en-US" dirty="0"/>
              <a:t>Each of the Core data collections will have an </a:t>
            </a:r>
            <a:r>
              <a:rPr lang="en-US" b="1" dirty="0"/>
              <a:t>“Access” privilege </a:t>
            </a:r>
            <a:r>
              <a:rPr lang="en-US" dirty="0"/>
              <a:t>for each of these roles.</a:t>
            </a:r>
          </a:p>
          <a:p>
            <a:endParaRPr lang="en-US" dirty="0"/>
          </a:p>
          <a:p>
            <a:endParaRPr lang="en-US" dirty="0"/>
          </a:p>
          <a:p>
            <a:pPr marL="0" indent="0">
              <a:buNone/>
            </a:pPr>
            <a:br>
              <a:rPr lang="en-US" dirty="0"/>
            </a:br>
            <a:endParaRPr lang="en-US" dirty="0"/>
          </a:p>
          <a:p>
            <a:endParaRPr lang="en-US" dirty="0"/>
          </a:p>
          <a:p>
            <a:pPr marL="457200" lvl="1"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Any new access requested </a:t>
            </a:r>
            <a:r>
              <a:rPr lang="en-US"/>
              <a:t>after August 14, </a:t>
            </a:r>
            <a:r>
              <a:rPr lang="en-US" dirty="0"/>
              <a:t>2020 must be made using these roles and privileges. Any previous “old” roles will be deleted.</a:t>
            </a:r>
          </a:p>
          <a:p>
            <a:endParaRPr lang="en-US" dirty="0"/>
          </a:p>
          <a:p>
            <a:r>
              <a:rPr lang="en-US" dirty="0"/>
              <a:t>A migration process will be run so users who currently have access will not need to re-apply for their roles and privileges.</a:t>
            </a:r>
          </a:p>
          <a:p>
            <a:endParaRPr lang="en-US" dirty="0"/>
          </a:p>
        </p:txBody>
      </p:sp>
      <p:pic>
        <p:nvPicPr>
          <p:cNvPr id="3" name="Picture 2">
            <a:extLst>
              <a:ext uri="{FF2B5EF4-FFF2-40B4-BE49-F238E27FC236}">
                <a16:creationId xmlns:a16="http://schemas.microsoft.com/office/drawing/2014/main" id="{960FCA20-5211-441F-BCAC-D07E72E52642}"/>
              </a:ext>
            </a:extLst>
          </p:cNvPr>
          <p:cNvPicPr>
            <a:picLocks noChangeAspect="1"/>
          </p:cNvPicPr>
          <p:nvPr/>
        </p:nvPicPr>
        <p:blipFill>
          <a:blip r:embed="rId3"/>
          <a:stretch>
            <a:fillRect/>
          </a:stretch>
        </p:blipFill>
        <p:spPr>
          <a:xfrm>
            <a:off x="1260026" y="1513757"/>
            <a:ext cx="3022605" cy="2771766"/>
          </a:xfrm>
          <a:prstGeom prst="rect">
            <a:avLst/>
          </a:prstGeom>
        </p:spPr>
      </p:pic>
    </p:spTree>
    <p:extLst>
      <p:ext uri="{BB962C8B-B14F-4D97-AF65-F5344CB8AC3E}">
        <p14:creationId xmlns:p14="http://schemas.microsoft.com/office/powerpoint/2010/main" val="43939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core: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10" name="Flowchart: Process 9">
            <a:extLst>
              <a:ext uri="{FF2B5EF4-FFF2-40B4-BE49-F238E27FC236}">
                <a16:creationId xmlns:a16="http://schemas.microsoft.com/office/drawing/2014/main" id="{489356F0-532C-4E52-B12E-2D1F307ECEA6}"/>
              </a:ext>
            </a:extLst>
          </p:cNvPr>
          <p:cNvSpPr/>
          <p:nvPr/>
        </p:nvSpPr>
        <p:spPr>
          <a:xfrm>
            <a:off x="949911" y="1154092"/>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LEA Data Viewer</a:t>
            </a:r>
          </a:p>
        </p:txBody>
      </p:sp>
      <p:sp>
        <p:nvSpPr>
          <p:cNvPr id="15" name="Flowchart: Process 14">
            <a:extLst>
              <a:ext uri="{FF2B5EF4-FFF2-40B4-BE49-F238E27FC236}">
                <a16:creationId xmlns:a16="http://schemas.microsoft.com/office/drawing/2014/main" id="{DD6FBDD5-ACDD-46E7-BF90-63E246100839}"/>
              </a:ext>
            </a:extLst>
          </p:cNvPr>
          <p:cNvSpPr/>
          <p:nvPr/>
        </p:nvSpPr>
        <p:spPr>
          <a:xfrm>
            <a:off x="951389" y="1563943"/>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RFT LEA Data Viewer</a:t>
            </a:r>
          </a:p>
        </p:txBody>
      </p:sp>
      <p:sp>
        <p:nvSpPr>
          <p:cNvPr id="12" name="Arrow: Right 11">
            <a:extLst>
              <a:ext uri="{FF2B5EF4-FFF2-40B4-BE49-F238E27FC236}">
                <a16:creationId xmlns:a16="http://schemas.microsoft.com/office/drawing/2014/main" id="{F9196883-7AF0-457C-A13F-93C8BD1A54A5}"/>
              </a:ext>
            </a:extLst>
          </p:cNvPr>
          <p:cNvSpPr/>
          <p:nvPr/>
        </p:nvSpPr>
        <p:spPr>
          <a:xfrm>
            <a:off x="2686050" y="1374024"/>
            <a:ext cx="1477577" cy="33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6164DCEB-1B6F-4E14-86F4-985118488FEE}"/>
              </a:ext>
            </a:extLst>
          </p:cNvPr>
          <p:cNvSpPr/>
          <p:nvPr/>
        </p:nvSpPr>
        <p:spPr>
          <a:xfrm>
            <a:off x="4288031" y="1361624"/>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Core LEA Data Viewer</a:t>
            </a:r>
          </a:p>
        </p:txBody>
      </p:sp>
      <p:sp>
        <p:nvSpPr>
          <p:cNvPr id="19" name="Flowchart: Process 18">
            <a:extLst>
              <a:ext uri="{FF2B5EF4-FFF2-40B4-BE49-F238E27FC236}">
                <a16:creationId xmlns:a16="http://schemas.microsoft.com/office/drawing/2014/main" id="{BEFE6CC3-2D5A-4667-9119-E4F7501F6AFE}"/>
              </a:ext>
            </a:extLst>
          </p:cNvPr>
          <p:cNvSpPr/>
          <p:nvPr/>
        </p:nvSpPr>
        <p:spPr>
          <a:xfrm>
            <a:off x="6002799" y="1155569"/>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Roster Privilege</a:t>
            </a:r>
          </a:p>
        </p:txBody>
      </p:sp>
      <p:sp>
        <p:nvSpPr>
          <p:cNvPr id="20" name="Flowchart: Process 19">
            <a:extLst>
              <a:ext uri="{FF2B5EF4-FFF2-40B4-BE49-F238E27FC236}">
                <a16:creationId xmlns:a16="http://schemas.microsoft.com/office/drawing/2014/main" id="{FAE8CABD-02C6-40FB-8080-7D0F81C1496A}"/>
              </a:ext>
            </a:extLst>
          </p:cNvPr>
          <p:cNvSpPr/>
          <p:nvPr/>
        </p:nvSpPr>
        <p:spPr>
          <a:xfrm>
            <a:off x="6004276" y="1574296"/>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 Tracker Privilege</a:t>
            </a:r>
          </a:p>
        </p:txBody>
      </p:sp>
      <p:sp>
        <p:nvSpPr>
          <p:cNvPr id="21" name="Flowchart: Process 20">
            <a:extLst>
              <a:ext uri="{FF2B5EF4-FFF2-40B4-BE49-F238E27FC236}">
                <a16:creationId xmlns:a16="http://schemas.microsoft.com/office/drawing/2014/main" id="{32A918E0-9DD9-40B0-B003-D29103163904}"/>
              </a:ext>
            </a:extLst>
          </p:cNvPr>
          <p:cNvSpPr/>
          <p:nvPr/>
        </p:nvSpPr>
        <p:spPr>
          <a:xfrm>
            <a:off x="960264" y="2087755"/>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LEA Data Promoter</a:t>
            </a:r>
          </a:p>
        </p:txBody>
      </p:sp>
      <p:sp>
        <p:nvSpPr>
          <p:cNvPr id="22" name="Flowchart: Process 21">
            <a:extLst>
              <a:ext uri="{FF2B5EF4-FFF2-40B4-BE49-F238E27FC236}">
                <a16:creationId xmlns:a16="http://schemas.microsoft.com/office/drawing/2014/main" id="{BC24B016-DEDB-4253-BEDA-CCB6BB209EBD}"/>
              </a:ext>
            </a:extLst>
          </p:cNvPr>
          <p:cNvSpPr/>
          <p:nvPr/>
        </p:nvSpPr>
        <p:spPr>
          <a:xfrm>
            <a:off x="970619" y="2506488"/>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RFT LEA Data Promoter</a:t>
            </a:r>
          </a:p>
        </p:txBody>
      </p:sp>
      <p:sp>
        <p:nvSpPr>
          <p:cNvPr id="23" name="Arrow: Right 22">
            <a:extLst>
              <a:ext uri="{FF2B5EF4-FFF2-40B4-BE49-F238E27FC236}">
                <a16:creationId xmlns:a16="http://schemas.microsoft.com/office/drawing/2014/main" id="{DA3B9146-EF84-45CC-8537-3E8DB46F491D}"/>
              </a:ext>
            </a:extLst>
          </p:cNvPr>
          <p:cNvSpPr/>
          <p:nvPr/>
        </p:nvSpPr>
        <p:spPr>
          <a:xfrm>
            <a:off x="2696407" y="2298795"/>
            <a:ext cx="1477577" cy="33735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a:extLst>
              <a:ext uri="{FF2B5EF4-FFF2-40B4-BE49-F238E27FC236}">
                <a16:creationId xmlns:a16="http://schemas.microsoft.com/office/drawing/2014/main" id="{B09EFCDB-3AB3-4216-A3BB-64ADF8E31F21}"/>
              </a:ext>
            </a:extLst>
          </p:cNvPr>
          <p:cNvSpPr/>
          <p:nvPr/>
        </p:nvSpPr>
        <p:spPr>
          <a:xfrm>
            <a:off x="970619" y="3030275"/>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LEA Data Completer</a:t>
            </a:r>
          </a:p>
        </p:txBody>
      </p:sp>
      <p:sp>
        <p:nvSpPr>
          <p:cNvPr id="26" name="Flowchart: Process 25">
            <a:extLst>
              <a:ext uri="{FF2B5EF4-FFF2-40B4-BE49-F238E27FC236}">
                <a16:creationId xmlns:a16="http://schemas.microsoft.com/office/drawing/2014/main" id="{2D83A2EC-F1FF-4884-AD01-FF53972C519E}"/>
              </a:ext>
            </a:extLst>
          </p:cNvPr>
          <p:cNvSpPr/>
          <p:nvPr/>
        </p:nvSpPr>
        <p:spPr>
          <a:xfrm>
            <a:off x="980975" y="3440133"/>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ECDS Data Approver</a:t>
            </a:r>
          </a:p>
        </p:txBody>
      </p:sp>
      <p:sp>
        <p:nvSpPr>
          <p:cNvPr id="27" name="Flowchart: Process 26">
            <a:extLst>
              <a:ext uri="{FF2B5EF4-FFF2-40B4-BE49-F238E27FC236}">
                <a16:creationId xmlns:a16="http://schemas.microsoft.com/office/drawing/2014/main" id="{371250DD-B048-4A0B-AB9E-1306F2C3700A}"/>
              </a:ext>
            </a:extLst>
          </p:cNvPr>
          <p:cNvSpPr/>
          <p:nvPr/>
        </p:nvSpPr>
        <p:spPr>
          <a:xfrm>
            <a:off x="980974" y="4382662"/>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LEA Data Approver</a:t>
            </a:r>
          </a:p>
        </p:txBody>
      </p:sp>
      <p:sp>
        <p:nvSpPr>
          <p:cNvPr id="28" name="Flowchart: Process 27">
            <a:extLst>
              <a:ext uri="{FF2B5EF4-FFF2-40B4-BE49-F238E27FC236}">
                <a16:creationId xmlns:a16="http://schemas.microsoft.com/office/drawing/2014/main" id="{A4D57DB1-F945-4E23-B5C4-C32E7DDAC9F8}"/>
              </a:ext>
            </a:extLst>
          </p:cNvPr>
          <p:cNvSpPr/>
          <p:nvPr/>
        </p:nvSpPr>
        <p:spPr>
          <a:xfrm>
            <a:off x="980974" y="4806780"/>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RFT LEA Data Approver</a:t>
            </a:r>
          </a:p>
        </p:txBody>
      </p:sp>
      <p:sp>
        <p:nvSpPr>
          <p:cNvPr id="29" name="Flowchart: Process 28">
            <a:extLst>
              <a:ext uri="{FF2B5EF4-FFF2-40B4-BE49-F238E27FC236}">
                <a16:creationId xmlns:a16="http://schemas.microsoft.com/office/drawing/2014/main" id="{29F39372-3F68-489D-A974-8BB2E0E14988}"/>
              </a:ext>
            </a:extLst>
          </p:cNvPr>
          <p:cNvSpPr/>
          <p:nvPr/>
        </p:nvSpPr>
        <p:spPr>
          <a:xfrm>
            <a:off x="980974" y="5285600"/>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ESC Data Viewer</a:t>
            </a:r>
          </a:p>
        </p:txBody>
      </p:sp>
      <p:sp>
        <p:nvSpPr>
          <p:cNvPr id="30" name="Flowchart: Process 29">
            <a:extLst>
              <a:ext uri="{FF2B5EF4-FFF2-40B4-BE49-F238E27FC236}">
                <a16:creationId xmlns:a16="http://schemas.microsoft.com/office/drawing/2014/main" id="{169F81DA-3CEB-4E0C-8847-177BE4DF677F}"/>
              </a:ext>
            </a:extLst>
          </p:cNvPr>
          <p:cNvSpPr/>
          <p:nvPr/>
        </p:nvSpPr>
        <p:spPr>
          <a:xfrm>
            <a:off x="980974" y="5702854"/>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ECDS ESC Data Viewer</a:t>
            </a:r>
          </a:p>
        </p:txBody>
      </p:sp>
      <p:sp>
        <p:nvSpPr>
          <p:cNvPr id="33" name="Arrow: Right 32">
            <a:extLst>
              <a:ext uri="{FF2B5EF4-FFF2-40B4-BE49-F238E27FC236}">
                <a16:creationId xmlns:a16="http://schemas.microsoft.com/office/drawing/2014/main" id="{F7195A8E-F318-4564-A8BD-05EC37F13096}"/>
              </a:ext>
            </a:extLst>
          </p:cNvPr>
          <p:cNvSpPr/>
          <p:nvPr/>
        </p:nvSpPr>
        <p:spPr>
          <a:xfrm>
            <a:off x="2696406" y="3440133"/>
            <a:ext cx="1477577" cy="33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D9BC47AB-C5AC-4979-A12E-28EBCFAFEB7B}"/>
              </a:ext>
            </a:extLst>
          </p:cNvPr>
          <p:cNvSpPr/>
          <p:nvPr/>
        </p:nvSpPr>
        <p:spPr>
          <a:xfrm>
            <a:off x="2686046" y="4581471"/>
            <a:ext cx="1477577" cy="33735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B9669D1A-34BC-4A20-990D-2F23D1BAFBE6}"/>
              </a:ext>
            </a:extLst>
          </p:cNvPr>
          <p:cNvSpPr/>
          <p:nvPr/>
        </p:nvSpPr>
        <p:spPr>
          <a:xfrm>
            <a:off x="2686045" y="5702854"/>
            <a:ext cx="1477577" cy="33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Process 35">
            <a:extLst>
              <a:ext uri="{FF2B5EF4-FFF2-40B4-BE49-F238E27FC236}">
                <a16:creationId xmlns:a16="http://schemas.microsoft.com/office/drawing/2014/main" id="{4609050B-97B4-4B7D-8CB4-F5D0111547BD}"/>
              </a:ext>
            </a:extLst>
          </p:cNvPr>
          <p:cNvSpPr/>
          <p:nvPr/>
        </p:nvSpPr>
        <p:spPr>
          <a:xfrm>
            <a:off x="980974" y="3857388"/>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RFT LEA Data Completer</a:t>
            </a:r>
          </a:p>
        </p:txBody>
      </p:sp>
      <p:sp>
        <p:nvSpPr>
          <p:cNvPr id="37" name="Flowchart: Process 36">
            <a:extLst>
              <a:ext uri="{FF2B5EF4-FFF2-40B4-BE49-F238E27FC236}">
                <a16:creationId xmlns:a16="http://schemas.microsoft.com/office/drawing/2014/main" id="{2EDA6A87-C66C-427F-9710-0E0C094DFF26}"/>
              </a:ext>
            </a:extLst>
          </p:cNvPr>
          <p:cNvSpPr/>
          <p:nvPr/>
        </p:nvSpPr>
        <p:spPr>
          <a:xfrm>
            <a:off x="4288031" y="2292871"/>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Core LEA Data Promoter</a:t>
            </a:r>
          </a:p>
        </p:txBody>
      </p:sp>
      <p:sp>
        <p:nvSpPr>
          <p:cNvPr id="38" name="Flowchart: Process 37">
            <a:extLst>
              <a:ext uri="{FF2B5EF4-FFF2-40B4-BE49-F238E27FC236}">
                <a16:creationId xmlns:a16="http://schemas.microsoft.com/office/drawing/2014/main" id="{C0939208-9448-40E0-8F8A-C330D7A3A1C9}"/>
              </a:ext>
            </a:extLst>
          </p:cNvPr>
          <p:cNvSpPr/>
          <p:nvPr/>
        </p:nvSpPr>
        <p:spPr>
          <a:xfrm>
            <a:off x="4327061" y="3440133"/>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Core LEA Data Completer</a:t>
            </a:r>
          </a:p>
        </p:txBody>
      </p:sp>
      <p:sp>
        <p:nvSpPr>
          <p:cNvPr id="39" name="Flowchart: Process 38">
            <a:extLst>
              <a:ext uri="{FF2B5EF4-FFF2-40B4-BE49-F238E27FC236}">
                <a16:creationId xmlns:a16="http://schemas.microsoft.com/office/drawing/2014/main" id="{A9B9F5DF-D295-464A-9B9D-F39B5315AEDD}"/>
              </a:ext>
            </a:extLst>
          </p:cNvPr>
          <p:cNvSpPr/>
          <p:nvPr/>
        </p:nvSpPr>
        <p:spPr>
          <a:xfrm>
            <a:off x="4327061" y="4581471"/>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Core LEA Data Approver</a:t>
            </a:r>
          </a:p>
        </p:txBody>
      </p:sp>
      <p:sp>
        <p:nvSpPr>
          <p:cNvPr id="40" name="Flowchart: Process 39">
            <a:extLst>
              <a:ext uri="{FF2B5EF4-FFF2-40B4-BE49-F238E27FC236}">
                <a16:creationId xmlns:a16="http://schemas.microsoft.com/office/drawing/2014/main" id="{995CCA19-5B99-46A8-AFF0-1780BFEAEB0E}"/>
              </a:ext>
            </a:extLst>
          </p:cNvPr>
          <p:cNvSpPr/>
          <p:nvPr/>
        </p:nvSpPr>
        <p:spPr>
          <a:xfrm>
            <a:off x="4327061" y="5707346"/>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Core ESC Data Viewer</a:t>
            </a:r>
          </a:p>
        </p:txBody>
      </p:sp>
      <p:sp>
        <p:nvSpPr>
          <p:cNvPr id="41" name="Flowchart: Process 40">
            <a:extLst>
              <a:ext uri="{FF2B5EF4-FFF2-40B4-BE49-F238E27FC236}">
                <a16:creationId xmlns:a16="http://schemas.microsoft.com/office/drawing/2014/main" id="{466E388E-3381-4CB0-B1E2-3D895750D226}"/>
              </a:ext>
            </a:extLst>
          </p:cNvPr>
          <p:cNvSpPr/>
          <p:nvPr/>
        </p:nvSpPr>
        <p:spPr>
          <a:xfrm>
            <a:off x="6002799" y="2500075"/>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 Tracker Privilege</a:t>
            </a:r>
          </a:p>
        </p:txBody>
      </p:sp>
      <p:sp>
        <p:nvSpPr>
          <p:cNvPr id="42" name="Flowchart: Process 41">
            <a:extLst>
              <a:ext uri="{FF2B5EF4-FFF2-40B4-BE49-F238E27FC236}">
                <a16:creationId xmlns:a16="http://schemas.microsoft.com/office/drawing/2014/main" id="{E0CF0267-A31B-433E-81C0-C031982F6B78}"/>
              </a:ext>
            </a:extLst>
          </p:cNvPr>
          <p:cNvSpPr/>
          <p:nvPr/>
        </p:nvSpPr>
        <p:spPr>
          <a:xfrm>
            <a:off x="6002799" y="2081348"/>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Roster Privilege</a:t>
            </a:r>
          </a:p>
        </p:txBody>
      </p:sp>
      <p:sp>
        <p:nvSpPr>
          <p:cNvPr id="43" name="Flowchart: Process 42">
            <a:extLst>
              <a:ext uri="{FF2B5EF4-FFF2-40B4-BE49-F238E27FC236}">
                <a16:creationId xmlns:a16="http://schemas.microsoft.com/office/drawing/2014/main" id="{A1557296-3BF9-49ED-889B-BC3857CF03EA}"/>
              </a:ext>
            </a:extLst>
          </p:cNvPr>
          <p:cNvSpPr/>
          <p:nvPr/>
        </p:nvSpPr>
        <p:spPr>
          <a:xfrm>
            <a:off x="6002799" y="3029759"/>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Roster Privilege</a:t>
            </a:r>
          </a:p>
        </p:txBody>
      </p:sp>
      <p:sp>
        <p:nvSpPr>
          <p:cNvPr id="45" name="Flowchart: Process 44">
            <a:extLst>
              <a:ext uri="{FF2B5EF4-FFF2-40B4-BE49-F238E27FC236}">
                <a16:creationId xmlns:a16="http://schemas.microsoft.com/office/drawing/2014/main" id="{0D6F10CC-3511-42D0-B346-2BEDDB29D564}"/>
              </a:ext>
            </a:extLst>
          </p:cNvPr>
          <p:cNvSpPr/>
          <p:nvPr/>
        </p:nvSpPr>
        <p:spPr>
          <a:xfrm>
            <a:off x="6002799" y="3449450"/>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ECDS Privilege</a:t>
            </a:r>
          </a:p>
        </p:txBody>
      </p:sp>
      <p:sp>
        <p:nvSpPr>
          <p:cNvPr id="46" name="Flowchart: Process 45">
            <a:extLst>
              <a:ext uri="{FF2B5EF4-FFF2-40B4-BE49-F238E27FC236}">
                <a16:creationId xmlns:a16="http://schemas.microsoft.com/office/drawing/2014/main" id="{AE02D2EF-9F0E-4F37-BAB2-C0B58F186BC4}"/>
              </a:ext>
            </a:extLst>
          </p:cNvPr>
          <p:cNvSpPr/>
          <p:nvPr/>
        </p:nvSpPr>
        <p:spPr>
          <a:xfrm>
            <a:off x="6002799" y="3874107"/>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 Tracker Privilege</a:t>
            </a:r>
          </a:p>
        </p:txBody>
      </p:sp>
      <p:sp>
        <p:nvSpPr>
          <p:cNvPr id="47" name="Flowchart: Process 46">
            <a:extLst>
              <a:ext uri="{FF2B5EF4-FFF2-40B4-BE49-F238E27FC236}">
                <a16:creationId xmlns:a16="http://schemas.microsoft.com/office/drawing/2014/main" id="{1E4A1DF2-C1E7-40E2-946E-08E3B363171B}"/>
              </a:ext>
            </a:extLst>
          </p:cNvPr>
          <p:cNvSpPr/>
          <p:nvPr/>
        </p:nvSpPr>
        <p:spPr>
          <a:xfrm>
            <a:off x="6002799" y="4382662"/>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Roster Privilege</a:t>
            </a:r>
          </a:p>
        </p:txBody>
      </p:sp>
      <p:sp>
        <p:nvSpPr>
          <p:cNvPr id="48" name="Flowchart: Process 47">
            <a:extLst>
              <a:ext uri="{FF2B5EF4-FFF2-40B4-BE49-F238E27FC236}">
                <a16:creationId xmlns:a16="http://schemas.microsoft.com/office/drawing/2014/main" id="{BF39C5F5-1919-4693-B186-AA103C08B6C5}"/>
              </a:ext>
            </a:extLst>
          </p:cNvPr>
          <p:cNvSpPr/>
          <p:nvPr/>
        </p:nvSpPr>
        <p:spPr>
          <a:xfrm>
            <a:off x="6002799" y="4803878"/>
            <a:ext cx="1580224" cy="337352"/>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 Tracker Privilege</a:t>
            </a:r>
          </a:p>
        </p:txBody>
      </p:sp>
      <p:sp>
        <p:nvSpPr>
          <p:cNvPr id="49" name="Flowchart: Process 48">
            <a:extLst>
              <a:ext uri="{FF2B5EF4-FFF2-40B4-BE49-F238E27FC236}">
                <a16:creationId xmlns:a16="http://schemas.microsoft.com/office/drawing/2014/main" id="{6584FC8E-5A00-45CC-B13C-D93F11D6C022}"/>
              </a:ext>
            </a:extLst>
          </p:cNvPr>
          <p:cNvSpPr/>
          <p:nvPr/>
        </p:nvSpPr>
        <p:spPr>
          <a:xfrm>
            <a:off x="6002799" y="5309928"/>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Class Roster Privilege</a:t>
            </a:r>
          </a:p>
        </p:txBody>
      </p:sp>
      <p:sp>
        <p:nvSpPr>
          <p:cNvPr id="50" name="Flowchart: Process 49">
            <a:extLst>
              <a:ext uri="{FF2B5EF4-FFF2-40B4-BE49-F238E27FC236}">
                <a16:creationId xmlns:a16="http://schemas.microsoft.com/office/drawing/2014/main" id="{9A28DDB0-4081-4700-A230-70BB6BB8D75E}"/>
              </a:ext>
            </a:extLst>
          </p:cNvPr>
          <p:cNvSpPr/>
          <p:nvPr/>
        </p:nvSpPr>
        <p:spPr>
          <a:xfrm>
            <a:off x="6002799" y="5724015"/>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ECDS Privilege</a:t>
            </a:r>
          </a:p>
        </p:txBody>
      </p:sp>
      <p:sp>
        <p:nvSpPr>
          <p:cNvPr id="51" name="Flowchart: Process 50">
            <a:extLst>
              <a:ext uri="{FF2B5EF4-FFF2-40B4-BE49-F238E27FC236}">
                <a16:creationId xmlns:a16="http://schemas.microsoft.com/office/drawing/2014/main" id="{AB2E0D7D-C201-460F-A652-665044C8AE85}"/>
              </a:ext>
            </a:extLst>
          </p:cNvPr>
          <p:cNvSpPr/>
          <p:nvPr/>
        </p:nvSpPr>
        <p:spPr>
          <a:xfrm>
            <a:off x="980974" y="6114625"/>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RFT ESC Data Viewer</a:t>
            </a:r>
          </a:p>
        </p:txBody>
      </p:sp>
      <p:sp>
        <p:nvSpPr>
          <p:cNvPr id="52" name="Flowchart: Process 51">
            <a:extLst>
              <a:ext uri="{FF2B5EF4-FFF2-40B4-BE49-F238E27FC236}">
                <a16:creationId xmlns:a16="http://schemas.microsoft.com/office/drawing/2014/main" id="{36202F0F-C517-4C84-ABFF-D9F1C36FF79B}"/>
              </a:ext>
            </a:extLst>
          </p:cNvPr>
          <p:cNvSpPr/>
          <p:nvPr/>
        </p:nvSpPr>
        <p:spPr>
          <a:xfrm>
            <a:off x="6002799" y="6138102"/>
            <a:ext cx="1580224" cy="3373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RF Tracker Privilege</a:t>
            </a:r>
          </a:p>
        </p:txBody>
      </p:sp>
    </p:spTree>
    <p:extLst>
      <p:ext uri="{BB962C8B-B14F-4D97-AF65-F5344CB8AC3E}">
        <p14:creationId xmlns:p14="http://schemas.microsoft.com/office/powerpoint/2010/main" val="310801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771652"/>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18</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Sppi-14</a:t>
            </a:r>
          </a:p>
        </p:txBody>
      </p:sp>
    </p:spTree>
    <p:extLst>
      <p:ext uri="{BB962C8B-B14F-4D97-AF65-F5344CB8AC3E}">
        <p14:creationId xmlns:p14="http://schemas.microsoft.com/office/powerpoint/2010/main" val="153083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314325" y="945320"/>
            <a:ext cx="8515350" cy="5509200"/>
          </a:xfrm>
          <a:prstGeom prst="rect">
            <a:avLst/>
          </a:prstGeom>
        </p:spPr>
        <p:txBody>
          <a:bodyPr wrap="square" anchor="t">
            <a:spAutoFit/>
          </a:bodyPr>
          <a:lstStyle/>
          <a:p>
            <a:pPr marL="342900" indent="-342900">
              <a:buFont typeface="Arial" panose="020B0604020202020204" pitchFamily="34" charset="0"/>
              <a:buChar char="•"/>
            </a:pPr>
            <a:r>
              <a:rPr lang="en-US" sz="2200"/>
              <a:t>SPPI-14 pulls data from </a:t>
            </a:r>
            <a:r>
              <a:rPr lang="en-US" sz="2200" b="1"/>
              <a:t>three</a:t>
            </a:r>
            <a:r>
              <a:rPr lang="en-US" sz="2200"/>
              <a:t> different sources:</a:t>
            </a:r>
          </a:p>
          <a:p>
            <a:endParaRPr lang="en-US" sz="2200"/>
          </a:p>
          <a:p>
            <a:pPr marL="914400" lvl="1" indent="-457200">
              <a:buFont typeface="Arial" panose="020B0604020202020204" pitchFamily="34" charset="0"/>
              <a:buChar char="•"/>
            </a:pPr>
            <a:r>
              <a:rPr lang="en-US" sz="2200" b="1"/>
              <a:t>Prior Year PEIMS Summer </a:t>
            </a:r>
            <a:r>
              <a:rPr lang="en-US" sz="2200" b="1" u="sng"/>
              <a:t>ACCEPTED</a:t>
            </a:r>
            <a:r>
              <a:rPr lang="en-US" sz="2200"/>
              <a:t> </a:t>
            </a:r>
          </a:p>
          <a:p>
            <a:pPr lvl="3"/>
            <a:r>
              <a:rPr lang="en-US" sz="2200"/>
              <a:t>Cannot be corrected/updated for the SPPI-14 data collection</a:t>
            </a:r>
          </a:p>
          <a:p>
            <a:pPr marL="914400" lvl="1" indent="-457200">
              <a:buFont typeface="Arial" panose="020B0604020202020204" pitchFamily="34" charset="0"/>
              <a:buChar char="•"/>
            </a:pPr>
            <a:r>
              <a:rPr lang="en-US" sz="2200" b="1"/>
              <a:t>Current Year PEIMS Fall</a:t>
            </a:r>
          </a:p>
          <a:p>
            <a:pPr lvl="3"/>
            <a:r>
              <a:rPr lang="en-US" sz="2200"/>
              <a:t>Extracted from either the first submission or resubmission</a:t>
            </a:r>
          </a:p>
          <a:p>
            <a:pPr marL="914400" lvl="1" indent="-457200">
              <a:buFont typeface="Arial" panose="020B0604020202020204" pitchFamily="34" charset="0"/>
              <a:buChar char="•"/>
            </a:pPr>
            <a:r>
              <a:rPr lang="en-US" sz="2200" b="1"/>
              <a:t>Current Year TSDS</a:t>
            </a:r>
          </a:p>
          <a:p>
            <a:pPr lvl="2"/>
            <a:endParaRPr lang="en-US" sz="2200"/>
          </a:p>
          <a:p>
            <a:pPr marL="342900" indent="-342900">
              <a:buFont typeface="Arial" panose="020B0604020202020204" pitchFamily="34" charset="0"/>
              <a:buChar char="•"/>
            </a:pPr>
            <a:r>
              <a:rPr lang="en-US" sz="2200"/>
              <a:t>Only special education students with leaver reason codes </a:t>
            </a:r>
            <a:r>
              <a:rPr lang="en-US" sz="2200" b="1"/>
              <a:t>01, 24, 88, 90, </a:t>
            </a:r>
            <a:r>
              <a:rPr lang="en-US" sz="2200"/>
              <a:t>or </a:t>
            </a:r>
            <a:r>
              <a:rPr lang="en-US" sz="2200" b="1"/>
              <a:t>98</a:t>
            </a:r>
            <a:r>
              <a:rPr lang="en-US" sz="2200"/>
              <a:t> will be promoted to the SPPI-14 data mart.</a:t>
            </a:r>
          </a:p>
          <a:p>
            <a:endParaRPr lang="en-US" sz="2200"/>
          </a:p>
          <a:p>
            <a:pPr marL="914400" lvl="1" indent="-457200">
              <a:buFont typeface="Arial" panose="020B0604020202020204" pitchFamily="34" charset="0"/>
              <a:buChar char="•"/>
            </a:pPr>
            <a:r>
              <a:rPr lang="en-US" sz="2200"/>
              <a:t>LEAs should verify the leaver reason codes </a:t>
            </a:r>
            <a:r>
              <a:rPr lang="en-US" sz="2200" b="1"/>
              <a:t>prior to </a:t>
            </a:r>
            <a:r>
              <a:rPr lang="en-US" sz="2200"/>
              <a:t>completing the PEIMS Fall submission.</a:t>
            </a:r>
          </a:p>
          <a:p>
            <a:pPr lvl="1"/>
            <a:endParaRPr lang="en-US" sz="2200"/>
          </a:p>
          <a:p>
            <a:pPr marL="342900" indent="-342900">
              <a:buFont typeface="Arial" panose="020B0604020202020204" pitchFamily="34" charset="0"/>
              <a:buChar char="•"/>
            </a:pPr>
            <a:r>
              <a:rPr lang="en-US" sz="2200"/>
              <a:t>Student contact information </a:t>
            </a:r>
            <a:r>
              <a:rPr lang="en-US" sz="2200" b="1"/>
              <a:t>must be </a:t>
            </a:r>
            <a:r>
              <a:rPr lang="en-US" sz="2200"/>
              <a:t>reported. The parent contact information is optional but should be reported if available. </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Sppi-14: reminders</a:t>
            </a:r>
          </a:p>
        </p:txBody>
      </p:sp>
    </p:spTree>
    <p:extLst>
      <p:ext uri="{BB962C8B-B14F-4D97-AF65-F5344CB8AC3E}">
        <p14:creationId xmlns:p14="http://schemas.microsoft.com/office/powerpoint/2010/main" val="319024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marL="514350" indent="-514350">
              <a:spcBef>
                <a:spcPts val="600"/>
              </a:spcBef>
              <a:spcAft>
                <a:spcPts val="600"/>
              </a:spcAft>
              <a:buFont typeface="+mj-lt"/>
              <a:buAutoNum type="romanUcPeriod"/>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SPPI-14: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r>
              <a:rPr lang="en-US"/>
              <a:t>The promotion logic for SPPI-14 will be </a:t>
            </a:r>
            <a:r>
              <a:rPr lang="en-US" b="1"/>
              <a:t>updated</a:t>
            </a:r>
            <a:r>
              <a:rPr lang="en-US"/>
              <a:t> for the 2020-2021 school year.</a:t>
            </a:r>
          </a:p>
          <a:p>
            <a:endParaRPr lang="en-US"/>
          </a:p>
          <a:p>
            <a:r>
              <a:rPr lang="en-US"/>
              <a:t>The promotion of data from the </a:t>
            </a:r>
            <a:r>
              <a:rPr lang="en-US" b="1"/>
              <a:t>prior year PEIMS Summer Accepted</a:t>
            </a:r>
            <a:r>
              <a:rPr lang="en-US"/>
              <a:t> submission will be modified to include the following from the Student Special Education Program data:</a:t>
            </a:r>
          </a:p>
          <a:p>
            <a:pPr lvl="1"/>
            <a:r>
              <a:rPr lang="en-US"/>
              <a:t>Special Education Indicator</a:t>
            </a:r>
          </a:p>
          <a:p>
            <a:pPr lvl="1"/>
            <a:r>
              <a:rPr lang="en-US"/>
              <a:t>Primary Disability</a:t>
            </a:r>
          </a:p>
          <a:p>
            <a:pPr lvl="1"/>
            <a:r>
              <a:rPr lang="en-US"/>
              <a:t>Instructional Setting</a:t>
            </a:r>
          </a:p>
          <a:p>
            <a:pPr marL="0" indent="0">
              <a:buNone/>
            </a:pPr>
            <a:endParaRPr lang="en-US"/>
          </a:p>
          <a:p>
            <a:r>
              <a:rPr lang="en-US"/>
              <a:t>There are </a:t>
            </a:r>
            <a:r>
              <a:rPr lang="en-US" b="1"/>
              <a:t>no expected changes </a:t>
            </a:r>
            <a:r>
              <a:rPr lang="en-US"/>
              <a:t>to the leaver data promoted from </a:t>
            </a:r>
            <a:r>
              <a:rPr lang="en-US" b="1"/>
              <a:t>PEIMS Fall </a:t>
            </a:r>
            <a:r>
              <a:rPr lang="en-US"/>
              <a:t>or to the student/parent contact data promoted from the </a:t>
            </a:r>
            <a:r>
              <a:rPr lang="en-US" b="1"/>
              <a:t>TSDS </a:t>
            </a:r>
            <a:r>
              <a:rPr lang="en-US"/>
              <a:t>collection.</a:t>
            </a: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99945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a:latin typeface="Tw Cen MT Condensed"/>
              </a:rPr>
              <a:t>SPPI-14: timeline</a:t>
            </a:r>
            <a:endParaRPr lang="en-US"/>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buNone/>
            </a:pPr>
            <a:r>
              <a:rPr lang="en-US" b="1"/>
              <a:t>SPPI-14 Submission Due: </a:t>
            </a:r>
            <a:r>
              <a:rPr lang="en-US"/>
              <a:t>February 18, 2021</a:t>
            </a:r>
          </a:p>
          <a:p>
            <a:pPr marL="0" indent="0" algn="l">
              <a:buNone/>
            </a:pPr>
            <a:endParaRPr lang="en-US"/>
          </a:p>
          <a:p>
            <a:pPr algn="l" rtl="0"/>
            <a:endParaRPr lang="en-US"/>
          </a:p>
          <a:p>
            <a:pPr algn="l" rtl="0"/>
            <a:endParaRPr lang="en-US"/>
          </a:p>
          <a:p>
            <a:endParaRPr lang="en-US"/>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21</a:t>
            </a:fld>
            <a:endParaRPr lang="en-US"/>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110398946"/>
              </p:ext>
            </p:extLst>
          </p:nvPr>
        </p:nvGraphicFramePr>
        <p:xfrm>
          <a:off x="600800" y="1803083"/>
          <a:ext cx="7346610" cy="222504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gridSpan="2">
                  <a:txBody>
                    <a:bodyPr/>
                    <a:lstStyle/>
                    <a:p>
                      <a:pPr lvl="0" algn="l">
                        <a:lnSpc>
                          <a:spcPct val="100000"/>
                        </a:lnSpc>
                        <a:spcBef>
                          <a:spcPts val="0"/>
                        </a:spcBef>
                        <a:spcAft>
                          <a:spcPts val="0"/>
                        </a:spcAft>
                        <a:buNone/>
                      </a:pPr>
                      <a:r>
                        <a:rPr lang="en-US" sz="1800" b="1" i="0" u="none" strike="noStrike" noProof="0">
                          <a:latin typeface="Tw Cen MT"/>
                        </a:rPr>
                        <a:t>SPPI-14 Collection</a:t>
                      </a:r>
                      <a:endParaRPr lang="en-US"/>
                    </a:p>
                  </a:txBody>
                  <a:tcPr/>
                </a:tc>
                <a:tc hMerge="1">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a:latin typeface="Tw Cen MT"/>
                        </a:rPr>
                        <a:t>TSDS ready to load data to eDM</a:t>
                      </a:r>
                      <a:endParaRPr lang="en-US" sz="1400"/>
                    </a:p>
                  </a:txBody>
                  <a:tcPr/>
                </a:tc>
                <a:tc>
                  <a:txBody>
                    <a:bodyPr/>
                    <a:lstStyle/>
                    <a:p>
                      <a:pPr lvl="0">
                        <a:buNone/>
                      </a:pPr>
                      <a:r>
                        <a:rPr lang="en-US" sz="1400" b="0" i="0" u="none" strike="noStrike" noProof="0">
                          <a:latin typeface="Tw Cen MT"/>
                        </a:rPr>
                        <a:t>August 3, 2020</a:t>
                      </a:r>
                      <a:endParaRPr lang="en-US" sz="140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a:latin typeface="+mn-lt"/>
                        </a:rPr>
                        <a:t>SPPI-14 ready for users to promote data</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September 14, 2020 </a:t>
                      </a:r>
                      <a:endParaRPr lang="en-US" sz="1400" b="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a:effectLst/>
                        </a:rPr>
                        <a:t>SPPI-14 ready for users to complete</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October 26, 2020</a:t>
                      </a:r>
                      <a:endParaRPr lang="en-US" sz="140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latin typeface="+mn-lt"/>
                        </a:rPr>
                        <a:t>SPPI-14 submission due date for LEAs</a:t>
                      </a:r>
                      <a:endParaRPr lang="en-US" sz="1400"/>
                    </a:p>
                  </a:txBody>
                  <a:tcPr/>
                </a:tc>
                <a:tc>
                  <a:txBody>
                    <a:bodyPr/>
                    <a:lstStyle/>
                    <a:p>
                      <a:pPr lvl="0" algn="l">
                        <a:lnSpc>
                          <a:spcPct val="100000"/>
                        </a:lnSpc>
                        <a:spcBef>
                          <a:spcPts val="0"/>
                        </a:spcBef>
                        <a:spcAft>
                          <a:spcPts val="0"/>
                        </a:spcAft>
                        <a:buNone/>
                      </a:pPr>
                      <a:r>
                        <a:rPr lang="en-US" sz="1400" b="1"/>
                        <a:t>February 18,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a:latin typeface="+mn-lt"/>
                        </a:rPr>
                        <a:t>SPPI-14 data available to customers</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March 4,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420038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a:latin typeface="Tw Cen MT Condensed"/>
              </a:rPr>
              <a:t>Sppi-14: frequently asked questions</a:t>
            </a:r>
            <a:endParaRPr lang="en-US"/>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sz="2400" b="1">
                <a:cs typeface="Calibri" panose="020F0502020204030204" pitchFamily="34" charset="0"/>
              </a:rPr>
              <a:t>If a student graduates in the prior year, but then returns in the fall, should they be reported in SPPI-14?</a:t>
            </a:r>
          </a:p>
          <a:p>
            <a:endParaRPr lang="en-US" sz="2400" b="1">
              <a:cs typeface="Calibri" panose="020F0502020204030204" pitchFamily="34" charset="0"/>
            </a:endParaRPr>
          </a:p>
          <a:p>
            <a:pPr marL="457200" lvl="1" indent="0">
              <a:buNone/>
            </a:pPr>
            <a:r>
              <a:rPr lang="en-US">
                <a:cs typeface="Calibri" panose="020F0502020204030204" pitchFamily="34" charset="0"/>
              </a:rPr>
              <a:t>Yes. A student should be reported for SPPI-14 if they were reported in the prior year PEIMS Summer submission as a special education student and have a leaver reason code of 01, 24, 88, 90, or 98 reported in the current year PEIMS Fall submission.</a:t>
            </a:r>
          </a:p>
          <a:p>
            <a:pPr marL="0" indent="0">
              <a:buNone/>
            </a:pPr>
            <a:endParaRPr lang="en-US">
              <a:latin typeface="Tw Cen MT"/>
            </a:endParaRPr>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22</a:t>
            </a:fld>
            <a:endParaRPr lang="en-US"/>
          </a:p>
        </p:txBody>
      </p:sp>
    </p:spTree>
    <p:extLst>
      <p:ext uri="{BB962C8B-B14F-4D97-AF65-F5344CB8AC3E}">
        <p14:creationId xmlns:p14="http://schemas.microsoft.com/office/powerpoint/2010/main" val="20813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a:latin typeface="Tw Cen MT Condensed"/>
              </a:rPr>
              <a:t>Sppi-14: frequently asked questions</a:t>
            </a:r>
            <a:endParaRPr lang="en-US"/>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sz="2400" b="1">
                <a:cs typeface="Calibri" panose="020F0502020204030204" pitchFamily="34" charset="0"/>
              </a:rPr>
              <a:t>How does it affect an LEA when they don’t report eligible students for SPPI-14?</a:t>
            </a:r>
          </a:p>
          <a:p>
            <a:endParaRPr lang="en-US" sz="2400" b="1">
              <a:cs typeface="Calibri" panose="020F0502020204030204" pitchFamily="34" charset="0"/>
            </a:endParaRPr>
          </a:p>
          <a:p>
            <a:pPr marL="457200" lvl="1" indent="0">
              <a:buNone/>
            </a:pPr>
            <a:r>
              <a:rPr lang="en-US">
                <a:cs typeface="Calibri" panose="020F0502020204030204" pitchFamily="34" charset="0"/>
              </a:rPr>
              <a:t>The LEA may be at risk of potential findings against them if they don’t accurately validate and certify their eligible students for the SPPI-14 data collection.</a:t>
            </a:r>
            <a:endParaRPr lang="en-US">
              <a:latin typeface="Tw Cen MT"/>
            </a:endParaRPr>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23</a:t>
            </a:fld>
            <a:endParaRPr lang="en-US"/>
          </a:p>
        </p:txBody>
      </p:sp>
    </p:spTree>
    <p:extLst>
      <p:ext uri="{BB962C8B-B14F-4D97-AF65-F5344CB8AC3E}">
        <p14:creationId xmlns:p14="http://schemas.microsoft.com/office/powerpoint/2010/main" val="260681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latin typeface="Tw Cen MT Condensed"/>
              </a:rPr>
              <a:t>Sppi-14</a:t>
            </a:r>
            <a:r>
              <a:rPr lang="en-US"/>
              <a:t>: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137160">
              <a:buNone/>
            </a:pPr>
            <a:r>
              <a:rPr lang="en-US" sz="3800" b="1"/>
              <a:t>Knowledge Base Articles:</a:t>
            </a:r>
          </a:p>
          <a:p>
            <a:pPr marL="320040" lvl="1" indent="0">
              <a:buNone/>
            </a:pPr>
            <a:endParaRPr lang="en-US"/>
          </a:p>
          <a:p>
            <a:pPr marL="320040" lvl="1" indent="0">
              <a:buNone/>
            </a:pPr>
            <a:r>
              <a:rPr lang="en-US" sz="2600" b="1">
                <a:solidFill>
                  <a:schemeClr val="tx2"/>
                </a:solidFill>
                <a:hlinkClick r:id="rId2"/>
              </a:rPr>
              <a:t>TSDSKB-585</a:t>
            </a:r>
            <a:r>
              <a:rPr lang="en-US" sz="2400"/>
              <a:t>  </a:t>
            </a:r>
            <a:r>
              <a:rPr lang="en-US" sz="2000"/>
              <a:t> General FAQs for SPPI-14</a:t>
            </a:r>
          </a:p>
          <a:p>
            <a:endParaRPr lang="en-US" sz="2000"/>
          </a:p>
          <a:p>
            <a:pPr marL="320040" lvl="1" indent="0">
              <a:buNone/>
            </a:pPr>
            <a:r>
              <a:rPr lang="en-US" sz="2600" b="1">
                <a:solidFill>
                  <a:schemeClr val="tx2"/>
                </a:solidFill>
                <a:hlinkClick r:id="rId3"/>
              </a:rPr>
              <a:t>TSDSKB-592</a:t>
            </a:r>
            <a:r>
              <a:rPr lang="en-US" sz="2600" b="1">
                <a:solidFill>
                  <a:schemeClr val="tx2"/>
                </a:solidFill>
              </a:rPr>
              <a:t> </a:t>
            </a:r>
            <a:r>
              <a:rPr lang="en-US" sz="2400"/>
              <a:t>  </a:t>
            </a:r>
            <a:r>
              <a:rPr lang="en-US" sz="2000"/>
              <a:t>SPPI-14 Promotion Questions</a:t>
            </a:r>
          </a:p>
          <a:p>
            <a:endParaRPr lang="en-US" sz="2000"/>
          </a:p>
          <a:p>
            <a:pPr marL="0" indent="0">
              <a:buNone/>
            </a:pPr>
            <a:endParaRPr lang="en-US" sz="2000"/>
          </a:p>
          <a:p>
            <a:pPr marL="320040" lvl="1" indent="0">
              <a:buNone/>
            </a:pPr>
            <a:endParaRPr lang="en-US"/>
          </a:p>
          <a:p>
            <a:pPr marL="0" indent="0">
              <a:buNone/>
            </a:pPr>
            <a:endParaRPr lang="en-US"/>
          </a:p>
        </p:txBody>
      </p:sp>
    </p:spTree>
    <p:extLst>
      <p:ext uri="{BB962C8B-B14F-4D97-AF65-F5344CB8AC3E}">
        <p14:creationId xmlns:p14="http://schemas.microsoft.com/office/powerpoint/2010/main" val="123571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126764"/>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25</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ecds</a:t>
            </a:r>
          </a:p>
        </p:txBody>
      </p:sp>
    </p:spTree>
    <p:extLst>
      <p:ext uri="{BB962C8B-B14F-4D97-AF65-F5344CB8AC3E}">
        <p14:creationId xmlns:p14="http://schemas.microsoft.com/office/powerpoint/2010/main" val="44185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26</a:t>
            </a:fld>
            <a:endParaRPr lang="en-US"/>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314325" y="945320"/>
            <a:ext cx="8201025" cy="5416868"/>
          </a:xfrm>
          <a:prstGeom prst="rect">
            <a:avLst/>
          </a:prstGeom>
        </p:spPr>
        <p:txBody>
          <a:bodyPr wrap="square" anchor="t">
            <a:spAutoFit/>
          </a:bodyPr>
          <a:lstStyle/>
          <a:p>
            <a:r>
              <a:rPr lang="en-US" sz="2600" b="1"/>
              <a:t>ECDS Prekindergarten Students:</a:t>
            </a:r>
          </a:p>
          <a:p>
            <a:pPr marL="914400" lvl="1" indent="-457200">
              <a:buFont typeface="Arial" panose="020B0604020202020204" pitchFamily="34" charset="0"/>
              <a:buChar char="•"/>
            </a:pPr>
            <a:r>
              <a:rPr lang="en-US" sz="2200"/>
              <a:t>Service ID </a:t>
            </a:r>
            <a:r>
              <a:rPr lang="en-US" sz="2200" b="1"/>
              <a:t>0101000</a:t>
            </a:r>
            <a:r>
              <a:rPr lang="en-US" sz="2200"/>
              <a:t> should only be used for PK grade level students.</a:t>
            </a:r>
          </a:p>
          <a:p>
            <a:pPr marL="914400" lvl="1" indent="-457200">
              <a:buFont typeface="Arial" panose="020B0604020202020204" pitchFamily="34" charset="0"/>
              <a:buChar char="•"/>
            </a:pPr>
            <a:endParaRPr lang="en-US" sz="2600" b="1"/>
          </a:p>
          <a:p>
            <a:r>
              <a:rPr lang="en-US" sz="2600" b="1"/>
              <a:t>ECDS Kindergarten Students:</a:t>
            </a:r>
          </a:p>
          <a:p>
            <a:pPr marL="914400" lvl="1" indent="-457200">
              <a:buFont typeface="Arial" panose="020B0604020202020204" pitchFamily="34" charset="0"/>
              <a:buChar char="•"/>
            </a:pPr>
            <a:r>
              <a:rPr lang="en-US" sz="2200"/>
              <a:t>All kindergarten students enrolled in a course/section must be reported by the LEA with assessment and score information when a Commissioner approved </a:t>
            </a:r>
            <a:r>
              <a:rPr lang="en-US" sz="2000">
                <a:cs typeface="Calibri" panose="020F0502020204030204" pitchFamily="34" charset="0"/>
              </a:rPr>
              <a:t>kindergarten</a:t>
            </a:r>
            <a:r>
              <a:rPr lang="en-US" sz="2200"/>
              <a:t> assessment is administered.</a:t>
            </a:r>
          </a:p>
          <a:p>
            <a:pPr lvl="1"/>
            <a:endParaRPr lang="en-US" sz="2200"/>
          </a:p>
          <a:p>
            <a:r>
              <a:rPr lang="en-US" sz="2600" b="1"/>
              <a:t>ECD0-000-003 Early Childhood Assessment Pre-K Sources</a:t>
            </a:r>
          </a:p>
          <a:p>
            <a:pPr marL="800100" lvl="1" indent="-342900">
              <a:buFont typeface="Arial" panose="020B0604020202020204" pitchFamily="34" charset="0"/>
              <a:buChar char="•"/>
            </a:pPr>
            <a:r>
              <a:rPr lang="en-US" sz="2200"/>
              <a:t>LEAs should run in the previous year for students who have been assessed with a Commissioner approved </a:t>
            </a:r>
            <a:r>
              <a:rPr lang="en-US" sz="2000">
                <a:cs typeface="Calibri" panose="020F0502020204030204" pitchFamily="34" charset="0"/>
              </a:rPr>
              <a:t>kindergarten</a:t>
            </a:r>
            <a:r>
              <a:rPr lang="en-US" sz="2200"/>
              <a:t> assessment.</a:t>
            </a:r>
          </a:p>
          <a:p>
            <a:pPr marL="800100" lvl="1" indent="-342900">
              <a:buFont typeface="Arial" panose="020B0604020202020204" pitchFamily="34" charset="0"/>
              <a:buChar char="•"/>
            </a:pPr>
            <a:r>
              <a:rPr lang="en-US" sz="2200"/>
              <a:t>When run in the current year, the report will not list any </a:t>
            </a:r>
            <a:r>
              <a:rPr lang="en-US" sz="2000">
                <a:cs typeface="Calibri" panose="020F0502020204030204" pitchFamily="34" charset="0"/>
              </a:rPr>
              <a:t>kindergarten</a:t>
            </a:r>
            <a:r>
              <a:rPr lang="en-US" sz="2200"/>
              <a:t> readiness information.</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ECDS: reminders</a:t>
            </a:r>
          </a:p>
        </p:txBody>
      </p:sp>
    </p:spTree>
    <p:extLst>
      <p:ext uri="{BB962C8B-B14F-4D97-AF65-F5344CB8AC3E}">
        <p14:creationId xmlns:p14="http://schemas.microsoft.com/office/powerpoint/2010/main" val="317180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ECDS: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r>
              <a:rPr lang="en-US">
                <a:ea typeface="+mn-lt"/>
                <a:cs typeface="+mn-lt"/>
              </a:rPr>
              <a:t>TEDS Section 10 has been discontinued. The Early Childhood Education Resources information is now located in </a:t>
            </a:r>
            <a:r>
              <a:rPr lang="en-US">
                <a:ea typeface="+mn-lt"/>
                <a:cs typeface="+mn-lt"/>
                <a:hlinkClick r:id="rId3"/>
              </a:rPr>
              <a:t>TWEDS</a:t>
            </a:r>
            <a:r>
              <a:rPr lang="en-US">
                <a:ea typeface="+mn-lt"/>
                <a:cs typeface="+mn-lt"/>
              </a:rPr>
              <a:t>.</a:t>
            </a:r>
          </a:p>
          <a:p>
            <a:endParaRPr lang="en-US"/>
          </a:p>
          <a:p>
            <a:r>
              <a:rPr lang="en-US">
                <a:ea typeface="+mn-lt"/>
                <a:cs typeface="+mn-lt"/>
              </a:rPr>
              <a:t>The </a:t>
            </a:r>
            <a:r>
              <a:rPr lang="en-US">
                <a:ea typeface="+mn-lt"/>
                <a:cs typeface="+mn-lt"/>
                <a:hlinkClick r:id="rId4"/>
              </a:rPr>
              <a:t>Assessment Extension</a:t>
            </a:r>
            <a:r>
              <a:rPr lang="en-US">
                <a:ea typeface="+mn-lt"/>
                <a:cs typeface="+mn-lt"/>
              </a:rPr>
              <a:t> complex type has been updated for the ECDS </a:t>
            </a:r>
            <a:r>
              <a:rPr lang="en-US">
                <a:cs typeface="Calibri" panose="020F0502020204030204" pitchFamily="34" charset="0"/>
              </a:rPr>
              <a:t>kindergarten</a:t>
            </a:r>
            <a:r>
              <a:rPr lang="en-US">
                <a:ea typeface="+mn-lt"/>
                <a:cs typeface="+mn-lt"/>
              </a:rPr>
              <a:t> and pre</a:t>
            </a:r>
            <a:r>
              <a:rPr lang="en-US">
                <a:cs typeface="Calibri" panose="020F0502020204030204" pitchFamily="34" charset="0"/>
              </a:rPr>
              <a:t>kindergarten</a:t>
            </a:r>
            <a:r>
              <a:rPr lang="en-US">
                <a:ea typeface="+mn-lt"/>
                <a:cs typeface="+mn-lt"/>
              </a:rPr>
              <a:t> submissions.</a:t>
            </a:r>
          </a:p>
          <a:p>
            <a:endParaRPr lang="en-US"/>
          </a:p>
          <a:p>
            <a:pPr marL="342900" indent="-342900">
              <a:buFont typeface="Arial"/>
              <a:buChar char="•"/>
            </a:pPr>
            <a:r>
              <a:rPr lang="en-US">
                <a:ea typeface="+mn-lt"/>
                <a:cs typeface="+mn-lt"/>
              </a:rPr>
              <a:t>For the public prekindergarten data submission, </a:t>
            </a:r>
            <a:r>
              <a:rPr lang="en-US" b="1">
                <a:ea typeface="+mn-lt"/>
                <a:cs typeface="+mn-lt"/>
              </a:rPr>
              <a:t>E1337 PROGRAM-TYPE </a:t>
            </a:r>
            <a:r>
              <a:rPr lang="en-US">
                <a:ea typeface="+mn-lt"/>
                <a:cs typeface="+mn-lt"/>
              </a:rPr>
              <a:t>will be collected from the following complex type:</a:t>
            </a:r>
          </a:p>
          <a:p>
            <a:pPr marL="800100" lvl="1" indent="-342900">
              <a:buFont typeface="Arial"/>
              <a:buChar char="•"/>
            </a:pPr>
            <a:r>
              <a:rPr lang="en-US" sz="2200">
                <a:ea typeface="+mn-lt"/>
                <a:cs typeface="+mn-lt"/>
              </a:rPr>
              <a:t> </a:t>
            </a:r>
            <a:r>
              <a:rPr lang="en-US" sz="2200" b="1">
                <a:ea typeface="+mn-lt"/>
                <a:cs typeface="+mn-lt"/>
              </a:rPr>
              <a:t>StudentSpecialEdProgramAssociationExtension</a:t>
            </a:r>
          </a:p>
          <a:p>
            <a:pPr marL="0" indent="0">
              <a:buNone/>
            </a:pP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10603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ECDS: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a:ea typeface="+mn-lt"/>
                <a:cs typeface="+mn-lt"/>
              </a:rPr>
              <a:t>The information previously listed in the Assessment Specifications document will now be located in the </a:t>
            </a:r>
            <a:r>
              <a:rPr lang="en-US">
                <a:ea typeface="+mn-lt"/>
                <a:cs typeface="+mn-lt"/>
                <a:hlinkClick r:id="rId3"/>
              </a:rPr>
              <a:t>DC154</a:t>
            </a:r>
            <a:r>
              <a:rPr lang="en-US">
                <a:ea typeface="+mn-lt"/>
                <a:cs typeface="+mn-lt"/>
              </a:rPr>
              <a:t> code table.</a:t>
            </a:r>
          </a:p>
          <a:p>
            <a:pPr lvl="1"/>
            <a:r>
              <a:rPr lang="en-US" sz="2200">
                <a:ea typeface="+mn-lt"/>
                <a:cs typeface="+mn-lt"/>
              </a:rPr>
              <a:t>Contains the min/max score ranges and proficiency ranges</a:t>
            </a:r>
          </a:p>
          <a:p>
            <a:pPr lvl="1"/>
            <a:endParaRPr lang="en-US" sz="2200">
              <a:ea typeface="+mn-lt"/>
              <a:cs typeface="+mn-lt"/>
            </a:endParaRPr>
          </a:p>
          <a:p>
            <a:r>
              <a:rPr lang="en-US">
                <a:ea typeface="+mn-lt"/>
                <a:cs typeface="+mn-lt"/>
              </a:rPr>
              <a:t>The ECDS Collection Spreadsheet is still active for private prekindergarten data submissions. </a:t>
            </a:r>
          </a:p>
          <a:p>
            <a:pPr lvl="1"/>
            <a:r>
              <a:rPr lang="en-US" sz="2200">
                <a:ea typeface="+mn-lt"/>
                <a:cs typeface="+mn-lt"/>
              </a:rPr>
              <a:t>There are no expected changes for 2020-2021.</a:t>
            </a:r>
          </a:p>
          <a:p>
            <a:pPr marL="0" indent="0">
              <a:buNone/>
            </a:pP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123593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29</a:t>
            </a:fld>
            <a:endParaRPr lang="en-US"/>
          </a:p>
        </p:txBody>
      </p:sp>
      <p:sp>
        <p:nvSpPr>
          <p:cNvPr id="9" name="Content Placeholder 8">
            <a:extLst>
              <a:ext uri="{FF2B5EF4-FFF2-40B4-BE49-F238E27FC236}">
                <a16:creationId xmlns:a16="http://schemas.microsoft.com/office/drawing/2014/main" id="{E554084D-3A26-432B-BE41-B2D2595F72C5}"/>
              </a:ext>
            </a:extLst>
          </p:cNvPr>
          <p:cNvSpPr>
            <a:spLocks noGrp="1"/>
          </p:cNvSpPr>
          <p:nvPr>
            <p:ph sz="quarter" idx="4"/>
          </p:nvPr>
        </p:nvSpPr>
        <p:spPr>
          <a:xfrm>
            <a:off x="4781344" y="2150743"/>
            <a:ext cx="4108013" cy="4205614"/>
          </a:xfrm>
        </p:spPr>
        <p:txBody>
          <a:bodyPr>
            <a:noAutofit/>
          </a:bodyPr>
          <a:lstStyle/>
          <a:p>
            <a:r>
              <a:rPr lang="en-US" sz="2200"/>
              <a:t>TEA will receive the assessment results directly from the vendor and the LEA will select when to load the results into the ODS through the CORE application.  </a:t>
            </a:r>
          </a:p>
          <a:p>
            <a:r>
              <a:rPr lang="en-US" sz="2200"/>
              <a:t>The DC154 Assessment Title Code values will only include </a:t>
            </a:r>
            <a:r>
              <a:rPr lang="en-US" sz="2200" b="1"/>
              <a:t>four</a:t>
            </a:r>
            <a:r>
              <a:rPr lang="en-US" sz="2200"/>
              <a:t> </a:t>
            </a:r>
            <a:r>
              <a:rPr lang="en-US" sz="2200" b="1"/>
              <a:t>assessments</a:t>
            </a:r>
            <a:r>
              <a:rPr lang="en-US" sz="2200"/>
              <a:t> from </a:t>
            </a:r>
            <a:r>
              <a:rPr lang="en-US" sz="2200" b="1"/>
              <a:t>two different vendors.</a:t>
            </a:r>
          </a:p>
          <a:p>
            <a:r>
              <a:rPr lang="en-US" sz="2200"/>
              <a:t>LEAs will continue to promote kindergarten assessment data into the ECDS data mart and validate the data. </a:t>
            </a:r>
          </a:p>
        </p:txBody>
      </p:sp>
      <p:sp>
        <p:nvSpPr>
          <p:cNvPr id="8" name="Text Placeholder 7">
            <a:extLst>
              <a:ext uri="{FF2B5EF4-FFF2-40B4-BE49-F238E27FC236}">
                <a16:creationId xmlns:a16="http://schemas.microsoft.com/office/drawing/2014/main" id="{CB62DF26-0554-45B5-B1FF-9F86711B49ED}"/>
              </a:ext>
            </a:extLst>
          </p:cNvPr>
          <p:cNvSpPr>
            <a:spLocks noGrp="1"/>
          </p:cNvSpPr>
          <p:nvPr>
            <p:ph type="body" sz="quarter" idx="3"/>
          </p:nvPr>
        </p:nvSpPr>
        <p:spPr>
          <a:xfrm>
            <a:off x="4782121" y="1600199"/>
            <a:ext cx="4123242" cy="533401"/>
          </a:xfrm>
        </p:spPr>
        <p:txBody>
          <a:bodyPr/>
          <a:lstStyle/>
          <a:p>
            <a:pPr algn="ctr"/>
            <a:r>
              <a:rPr lang="en-US"/>
              <a:t>2020-2021</a:t>
            </a:r>
          </a:p>
        </p:txBody>
      </p:sp>
      <p:sp>
        <p:nvSpPr>
          <p:cNvPr id="7" name="Content Placeholder 6">
            <a:extLst>
              <a:ext uri="{FF2B5EF4-FFF2-40B4-BE49-F238E27FC236}">
                <a16:creationId xmlns:a16="http://schemas.microsoft.com/office/drawing/2014/main" id="{8826BB45-EE16-4BAA-803A-0D29B0450BE9}"/>
              </a:ext>
            </a:extLst>
          </p:cNvPr>
          <p:cNvSpPr>
            <a:spLocks noGrp="1"/>
          </p:cNvSpPr>
          <p:nvPr>
            <p:ph sz="half" idx="2"/>
          </p:nvPr>
        </p:nvSpPr>
        <p:spPr>
          <a:xfrm>
            <a:off x="266218" y="2150743"/>
            <a:ext cx="4055790" cy="4141790"/>
          </a:xfrm>
        </p:spPr>
        <p:txBody>
          <a:bodyPr/>
          <a:lstStyle/>
          <a:p>
            <a:r>
              <a:rPr lang="en-US" sz="2200"/>
              <a:t>Assessment results were </a:t>
            </a:r>
            <a:r>
              <a:rPr lang="en-US" sz="2200" b="1"/>
              <a:t>uploaded by the LEA </a:t>
            </a:r>
            <a:r>
              <a:rPr lang="en-US" sz="2200"/>
              <a:t>into the ODS.</a:t>
            </a:r>
          </a:p>
          <a:p>
            <a:r>
              <a:rPr lang="en-US" sz="2200"/>
              <a:t>The DC154 Assessment Title Code values included </a:t>
            </a:r>
            <a:r>
              <a:rPr lang="en-US" sz="2200" b="1"/>
              <a:t>twenty-four</a:t>
            </a:r>
            <a:r>
              <a:rPr lang="en-US" sz="2200"/>
              <a:t> </a:t>
            </a:r>
            <a:r>
              <a:rPr lang="en-US" sz="2200" b="1"/>
              <a:t>assessments</a:t>
            </a:r>
            <a:r>
              <a:rPr lang="en-US" sz="2200"/>
              <a:t> from </a:t>
            </a:r>
            <a:r>
              <a:rPr lang="en-US" sz="2200" b="1"/>
              <a:t>nine different vendors.</a:t>
            </a:r>
          </a:p>
          <a:p>
            <a:r>
              <a:rPr lang="en-US" sz="2200"/>
              <a:t>LEAs promoted kindergarten assessment data into the ECDS data mart and validated the data. </a:t>
            </a:r>
          </a:p>
          <a:p>
            <a:endParaRPr lang="en-US" sz="2200"/>
          </a:p>
          <a:p>
            <a:endParaRPr lang="en-US" sz="2200"/>
          </a:p>
          <a:p>
            <a:pPr marL="0" indent="0">
              <a:buNone/>
            </a:pPr>
            <a:endParaRPr lang="en-US"/>
          </a:p>
        </p:txBody>
      </p:sp>
      <p:sp>
        <p:nvSpPr>
          <p:cNvPr id="6" name="Text Placeholder 5">
            <a:extLst>
              <a:ext uri="{FF2B5EF4-FFF2-40B4-BE49-F238E27FC236}">
                <a16:creationId xmlns:a16="http://schemas.microsoft.com/office/drawing/2014/main" id="{A9951E78-2F94-4631-BE5C-6F7E664DFD3A}"/>
              </a:ext>
            </a:extLst>
          </p:cNvPr>
          <p:cNvSpPr>
            <a:spLocks noGrp="1"/>
          </p:cNvSpPr>
          <p:nvPr>
            <p:ph type="body" idx="1"/>
          </p:nvPr>
        </p:nvSpPr>
        <p:spPr>
          <a:xfrm>
            <a:off x="266218" y="1600199"/>
            <a:ext cx="4055790" cy="533401"/>
          </a:xfrm>
        </p:spPr>
        <p:txBody>
          <a:bodyPr/>
          <a:lstStyle/>
          <a:p>
            <a:pPr algn="ctr"/>
            <a:r>
              <a:rPr lang="en-US"/>
              <a:t>2019-2020</a:t>
            </a:r>
          </a:p>
        </p:txBody>
      </p:sp>
      <p:sp>
        <p:nvSpPr>
          <p:cNvPr id="3" name="Rectangle 2">
            <a:extLst>
              <a:ext uri="{FF2B5EF4-FFF2-40B4-BE49-F238E27FC236}">
                <a16:creationId xmlns:a16="http://schemas.microsoft.com/office/drawing/2014/main" id="{F9C93A7A-2AEC-416D-B918-D172E128EC12}"/>
              </a:ext>
            </a:extLst>
          </p:cNvPr>
          <p:cNvSpPr/>
          <p:nvPr/>
        </p:nvSpPr>
        <p:spPr>
          <a:xfrm>
            <a:off x="266218" y="842069"/>
            <a:ext cx="8623139" cy="461665"/>
          </a:xfrm>
          <a:prstGeom prst="rect">
            <a:avLst/>
          </a:prstGeom>
        </p:spPr>
        <p:txBody>
          <a:bodyPr wrap="square" anchor="t">
            <a:spAutoFit/>
          </a:bodyPr>
          <a:lstStyle/>
          <a:p>
            <a:r>
              <a:rPr lang="en-US" sz="2400"/>
              <a:t>Summary of ECDS</a:t>
            </a:r>
            <a:r>
              <a:rPr lang="en-US" sz="2400" b="1"/>
              <a:t> Kindergarten </a:t>
            </a:r>
            <a:r>
              <a:rPr lang="en-US" sz="2400"/>
              <a:t>Assessment Changes</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628653" y="44380"/>
            <a:ext cx="7318757" cy="793820"/>
          </a:xfrm>
        </p:spPr>
        <p:txBody>
          <a:bodyPr/>
          <a:lstStyle/>
          <a:p>
            <a:r>
              <a:rPr lang="en-US"/>
              <a:t>ECDS: 2020-2021 changes</a:t>
            </a:r>
          </a:p>
        </p:txBody>
      </p:sp>
    </p:spTree>
    <p:extLst>
      <p:ext uri="{BB962C8B-B14F-4D97-AF65-F5344CB8AC3E}">
        <p14:creationId xmlns:p14="http://schemas.microsoft.com/office/powerpoint/2010/main" val="366689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73295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Unique 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a:latin typeface="Tw Cen MT Condensed"/>
              </a:rPr>
              <a:t>ECDS: </a:t>
            </a:r>
            <a:r>
              <a:rPr lang="en-US"/>
              <a:t>2020-2021 changes</a:t>
            </a:r>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30</a:t>
            </a:fld>
            <a:endParaRPr lang="en-US"/>
          </a:p>
        </p:txBody>
      </p:sp>
      <p:sp>
        <p:nvSpPr>
          <p:cNvPr id="8" name="Rectangle 7">
            <a:extLst>
              <a:ext uri="{FF2B5EF4-FFF2-40B4-BE49-F238E27FC236}">
                <a16:creationId xmlns:a16="http://schemas.microsoft.com/office/drawing/2014/main" id="{B9045FC2-D976-44DF-8A21-441A9DE23B8E}"/>
              </a:ext>
            </a:extLst>
          </p:cNvPr>
          <p:cNvSpPr/>
          <p:nvPr/>
        </p:nvSpPr>
        <p:spPr>
          <a:xfrm>
            <a:off x="127220" y="833120"/>
            <a:ext cx="8889560" cy="7171194"/>
          </a:xfrm>
          <a:prstGeom prst="rect">
            <a:avLst/>
          </a:prstGeom>
        </p:spPr>
        <p:txBody>
          <a:bodyPr wrap="square" anchor="t">
            <a:spAutoFit/>
          </a:bodyPr>
          <a:lstStyle/>
          <a:p>
            <a:r>
              <a:rPr lang="en-US" sz="2000" b="1" u="sng">
                <a:ea typeface="+mn-lt"/>
                <a:cs typeface="+mn-lt"/>
              </a:rPr>
              <a:t>2020-2021 Kindergarten Assessment Vendors:</a:t>
            </a:r>
          </a:p>
          <a:p>
            <a:pPr marL="800100" lvl="1" indent="-342900">
              <a:buFont typeface="Arial,Sans-Serif"/>
              <a:buChar char="•"/>
            </a:pPr>
            <a:r>
              <a:rPr lang="en-US" sz="2000" b="1">
                <a:ea typeface="+mn-lt"/>
                <a:cs typeface="+mn-lt"/>
              </a:rPr>
              <a:t>CLI (Children's Learning Institute)</a:t>
            </a:r>
          </a:p>
          <a:p>
            <a:pPr marL="1257300" lvl="2" indent="-342900">
              <a:buFont typeface="Arial,Sans-Serif"/>
              <a:buChar char="•"/>
            </a:pPr>
            <a:r>
              <a:rPr lang="en-US" sz="2000">
                <a:ea typeface="+mn-lt"/>
                <a:cs typeface="+mn-lt"/>
              </a:rPr>
              <a:t>Assessments: </a:t>
            </a:r>
            <a:r>
              <a:rPr lang="en-US" sz="2000" b="1">
                <a:ea typeface="+mn-lt"/>
                <a:cs typeface="+mn-lt"/>
              </a:rPr>
              <a:t>BOY KG TX-KEA English/Spanish</a:t>
            </a:r>
          </a:p>
          <a:p>
            <a:pPr marL="1257300" lvl="2" indent="-342900">
              <a:buFont typeface="Arial,Sans-Serif"/>
              <a:buChar char="•"/>
            </a:pPr>
            <a:r>
              <a:rPr lang="en-US" sz="2000">
                <a:ea typeface="+mn-lt"/>
                <a:cs typeface="+mn-lt"/>
              </a:rPr>
              <a:t>Academic subjects:</a:t>
            </a:r>
          </a:p>
          <a:p>
            <a:pPr marL="1714500" lvl="3" indent="-342900">
              <a:buFont typeface="Arial,Sans-Serif"/>
              <a:buChar char="•"/>
            </a:pPr>
            <a:r>
              <a:rPr lang="en-US" sz="2000">
                <a:ea typeface="+mn-lt"/>
                <a:cs typeface="+mn-lt"/>
              </a:rPr>
              <a:t>Emergent Literacy Reading, Emergent Literacy Writing, Language &amp; Communication, Health &amp; Wellness, Mathematics</a:t>
            </a:r>
          </a:p>
          <a:p>
            <a:pPr marL="1714500" lvl="3" indent="-342900">
              <a:buFont typeface="Arial,Sans-Serif"/>
              <a:buChar char="•"/>
            </a:pPr>
            <a:r>
              <a:rPr lang="en-US" sz="2000">
                <a:ea typeface="+mn-lt"/>
                <a:cs typeface="+mn-lt"/>
              </a:rPr>
              <a:t>Composite (KG Early Literacy Screener to determine KG readiness)</a:t>
            </a:r>
          </a:p>
          <a:p>
            <a:pPr marL="800100" lvl="1" indent="-342900">
              <a:buFont typeface="Arial,Sans-Serif"/>
              <a:buChar char="•"/>
            </a:pPr>
            <a:r>
              <a:rPr lang="en-US" sz="2000" b="1">
                <a:ea typeface="+mn-lt"/>
                <a:cs typeface="+mn-lt"/>
              </a:rPr>
              <a:t>Amplify</a:t>
            </a:r>
          </a:p>
          <a:p>
            <a:pPr marL="1257300" lvl="2" indent="-342900">
              <a:buFont typeface="Arial,Sans-Serif"/>
              <a:buChar char="•"/>
            </a:pPr>
            <a:r>
              <a:rPr lang="en-US" sz="2000">
                <a:ea typeface="+mn-lt"/>
                <a:cs typeface="+mn-lt"/>
              </a:rPr>
              <a:t>Assessments: </a:t>
            </a:r>
            <a:r>
              <a:rPr lang="en-US" sz="2000" b="1">
                <a:ea typeface="+mn-lt"/>
                <a:cs typeface="+mn-lt"/>
              </a:rPr>
              <a:t>BOY KG </a:t>
            </a:r>
            <a:r>
              <a:rPr lang="en-US" sz="2000" b="1" err="1">
                <a:ea typeface="+mn-lt"/>
                <a:cs typeface="+mn-lt"/>
              </a:rPr>
              <a:t>mCLASS</a:t>
            </a:r>
            <a:r>
              <a:rPr lang="en-US" sz="2000" b="1">
                <a:ea typeface="+mn-lt"/>
                <a:cs typeface="+mn-lt"/>
              </a:rPr>
              <a:t> TX Assessment English/</a:t>
            </a:r>
            <a:r>
              <a:rPr lang="en-US" sz="2000" b="1" err="1">
                <a:ea typeface="+mn-lt"/>
                <a:cs typeface="+mn-lt"/>
              </a:rPr>
              <a:t>Espanol</a:t>
            </a:r>
            <a:endParaRPr lang="en-US" sz="2000" b="1">
              <a:ea typeface="+mn-lt"/>
              <a:cs typeface="+mn-lt"/>
            </a:endParaRPr>
          </a:p>
          <a:p>
            <a:pPr marL="1257300" lvl="2" indent="-342900">
              <a:buFont typeface="Arial,Sans-Serif"/>
              <a:buChar char="•"/>
            </a:pPr>
            <a:r>
              <a:rPr lang="en-US" sz="2000">
                <a:ea typeface="+mn-lt"/>
                <a:cs typeface="+mn-lt"/>
              </a:rPr>
              <a:t>Academic Subjects:</a:t>
            </a:r>
          </a:p>
          <a:p>
            <a:pPr marL="1714500" lvl="3" indent="-342900">
              <a:buFont typeface="Arial,Sans-Serif"/>
              <a:buChar char="•"/>
            </a:pPr>
            <a:r>
              <a:rPr lang="en-US" sz="2000">
                <a:ea typeface="+mn-lt"/>
                <a:cs typeface="+mn-lt"/>
              </a:rPr>
              <a:t>Composite (KG Early Literacy Screener to determine KG readiness)</a:t>
            </a:r>
          </a:p>
          <a:p>
            <a:pPr marL="800100" lvl="1" indent="-342900">
              <a:buFont typeface="Arial,Sans-Serif"/>
              <a:buChar char="•"/>
            </a:pPr>
            <a:r>
              <a:rPr lang="en-US" sz="2000">
                <a:ea typeface="+mn-lt"/>
                <a:cs typeface="+mn-lt"/>
              </a:rPr>
              <a:t>TEA will be receiving the </a:t>
            </a:r>
            <a:r>
              <a:rPr lang="en-US" sz="2000">
                <a:cs typeface="Calibri" panose="020F0502020204030204" pitchFamily="34" charset="0"/>
              </a:rPr>
              <a:t>k</a:t>
            </a:r>
            <a:r>
              <a:rPr lang="en-US" sz="2000">
                <a:ea typeface="+mn-lt"/>
                <a:cs typeface="+mn-lt"/>
              </a:rPr>
              <a:t>indergarten assessment results directly from the vendor and the LEA will select when the data is loaded into the ODS for data verification and promotion. </a:t>
            </a:r>
          </a:p>
          <a:p>
            <a:pPr lvl="1"/>
            <a:endParaRPr lang="en-US" sz="2000"/>
          </a:p>
          <a:p>
            <a:r>
              <a:rPr lang="en-US" sz="2000" b="1" u="sng"/>
              <a:t>LEA Responsibilities:</a:t>
            </a:r>
            <a:endParaRPr lang="en-US" sz="2000"/>
          </a:p>
          <a:p>
            <a:pPr marL="800100" lvl="1" indent="-342900">
              <a:buFont typeface="Arial,Sans-Serif"/>
              <a:buChar char="•"/>
            </a:pPr>
            <a:r>
              <a:rPr lang="en-US" sz="2000"/>
              <a:t>LEAs will continue to promote and verify their assessment data.</a:t>
            </a:r>
          </a:p>
          <a:p>
            <a:pPr marL="800100" lvl="1" indent="-342900">
              <a:buFont typeface="Arial,Sans-Serif"/>
              <a:buChar char="•"/>
            </a:pPr>
            <a:r>
              <a:rPr lang="en-US" sz="2000"/>
              <a:t>LEAs will continue to provide their vendor with accurate UID information and -999 score (Not Assessed) results.</a:t>
            </a:r>
            <a:endParaRPr lang="en-US" sz="2000" b="1" u="sng"/>
          </a:p>
          <a:p>
            <a:endParaRPr lang="en-US" sz="2000"/>
          </a:p>
          <a:p>
            <a:endParaRPr lang="en-US" sz="2000"/>
          </a:p>
          <a:p>
            <a:endParaRPr lang="en-US" sz="2000"/>
          </a:p>
          <a:p>
            <a:endParaRPr lang="en-US" sz="2000"/>
          </a:p>
        </p:txBody>
      </p:sp>
    </p:spTree>
    <p:extLst>
      <p:ext uri="{BB962C8B-B14F-4D97-AF65-F5344CB8AC3E}">
        <p14:creationId xmlns:p14="http://schemas.microsoft.com/office/powerpoint/2010/main" val="33934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ECDS: timeline</a:t>
            </a: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a:bodyPr>
          <a:lstStyle/>
          <a:p>
            <a:pPr marL="457200" lvl="1" indent="0">
              <a:buNone/>
            </a:pPr>
            <a:endParaRPr lang="en-US"/>
          </a:p>
          <a:p>
            <a:pPr lvl="1"/>
            <a:endParaRPr lang="en-US"/>
          </a:p>
          <a:p>
            <a:pPr marL="0" indent="0">
              <a:buNone/>
            </a:pPr>
            <a:endParaRPr lang="en-US"/>
          </a:p>
        </p:txBody>
      </p:sp>
      <p:sp>
        <p:nvSpPr>
          <p:cNvPr id="6" name="Rectangle 5">
            <a:extLst>
              <a:ext uri="{FF2B5EF4-FFF2-40B4-BE49-F238E27FC236}">
                <a16:creationId xmlns:a16="http://schemas.microsoft.com/office/drawing/2014/main" id="{40E20882-65DD-48A7-8C1A-1604D40726B5}"/>
              </a:ext>
            </a:extLst>
          </p:cNvPr>
          <p:cNvSpPr/>
          <p:nvPr/>
        </p:nvSpPr>
        <p:spPr>
          <a:xfrm>
            <a:off x="157162" y="796949"/>
            <a:ext cx="8918548" cy="830997"/>
          </a:xfrm>
          <a:prstGeom prst="rect">
            <a:avLst/>
          </a:prstGeom>
        </p:spPr>
        <p:txBody>
          <a:bodyPr wrap="square" anchor="t">
            <a:spAutoFit/>
          </a:bodyPr>
          <a:lstStyle/>
          <a:p>
            <a:r>
              <a:rPr lang="en-US" sz="2400" b="1"/>
              <a:t>Kindergarten Submission Due: </a:t>
            </a:r>
            <a:r>
              <a:rPr lang="en-US" sz="2400"/>
              <a:t>January 28, 2021</a:t>
            </a:r>
          </a:p>
          <a:p>
            <a:r>
              <a:rPr lang="en-US" sz="2400" b="1"/>
              <a:t>Prekindergarten Submission Due: </a:t>
            </a:r>
            <a:r>
              <a:rPr lang="en-US" sz="2400"/>
              <a:t>June 17, 2021</a:t>
            </a:r>
          </a:p>
        </p:txBody>
      </p:sp>
      <p:graphicFrame>
        <p:nvGraphicFramePr>
          <p:cNvPr id="10" name="Table 9">
            <a:extLst>
              <a:ext uri="{FF2B5EF4-FFF2-40B4-BE49-F238E27FC236}">
                <a16:creationId xmlns:a16="http://schemas.microsoft.com/office/drawing/2014/main" id="{F89E5D60-D650-4A3A-A91E-E91FCDB5FE2E}"/>
              </a:ext>
            </a:extLst>
          </p:cNvPr>
          <p:cNvGraphicFramePr>
            <a:graphicFrameLocks noGrp="1"/>
          </p:cNvGraphicFramePr>
          <p:nvPr>
            <p:extLst>
              <p:ext uri="{D42A27DB-BD31-4B8C-83A1-F6EECF244321}">
                <p14:modId xmlns:p14="http://schemas.microsoft.com/office/powerpoint/2010/main" val="4095841223"/>
              </p:ext>
            </p:extLst>
          </p:nvPr>
        </p:nvGraphicFramePr>
        <p:xfrm>
          <a:off x="174021" y="1570777"/>
          <a:ext cx="8669739" cy="1943100"/>
        </p:xfrm>
        <a:graphic>
          <a:graphicData uri="http://schemas.openxmlformats.org/drawingml/2006/table">
            <a:tbl>
              <a:tblPr firstRow="1" bandRow="1">
                <a:tableStyleId>{93296810-A885-4BE3-A3E7-6D5BEEA58F35}</a:tableStyleId>
              </a:tblPr>
              <a:tblGrid>
                <a:gridCol w="6525778">
                  <a:extLst>
                    <a:ext uri="{9D8B030D-6E8A-4147-A177-3AD203B41FA5}">
                      <a16:colId xmlns:a16="http://schemas.microsoft.com/office/drawing/2014/main" val="2425753166"/>
                    </a:ext>
                  </a:extLst>
                </a:gridCol>
                <a:gridCol w="2143961">
                  <a:extLst>
                    <a:ext uri="{9D8B030D-6E8A-4147-A177-3AD203B41FA5}">
                      <a16:colId xmlns:a16="http://schemas.microsoft.com/office/drawing/2014/main" val="250713668"/>
                    </a:ext>
                  </a:extLst>
                </a:gridCol>
              </a:tblGrid>
              <a:tr h="388620">
                <a:tc gridSpan="2">
                  <a:txBody>
                    <a:bodyPr/>
                    <a:lstStyle/>
                    <a:p>
                      <a:pPr algn="ctr"/>
                      <a:r>
                        <a:rPr lang="en-US">
                          <a:effectLst/>
                        </a:rPr>
                        <a:t>Early Childhood Data System Collection (ECDS) - KG</a:t>
                      </a:r>
                      <a:endParaRPr lang="en-US">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4106376374"/>
                  </a:ext>
                </a:extLst>
              </a:tr>
              <a:tr h="388620">
                <a:tc>
                  <a:txBody>
                    <a:bodyPr/>
                    <a:lstStyle/>
                    <a:p>
                      <a:pPr fontAlgn="t"/>
                      <a:r>
                        <a:rPr lang="en-US">
                          <a:effectLst/>
                        </a:rPr>
                        <a:t>TSDS ready to load data to eDM</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August 3, 2020</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444532485"/>
                  </a:ext>
                </a:extLst>
              </a:tr>
              <a:tr h="388620">
                <a:tc>
                  <a:txBody>
                    <a:bodyPr/>
                    <a:lstStyle/>
                    <a:p>
                      <a:pPr fontAlgn="t"/>
                      <a:r>
                        <a:rPr lang="en-US">
                          <a:effectLst/>
                        </a:rPr>
                        <a:t>ECDS Kindergarten ready for users to promote data</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November 9, 2020</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32715652"/>
                  </a:ext>
                </a:extLst>
              </a:tr>
              <a:tr h="388620">
                <a:tc>
                  <a:txBody>
                    <a:bodyPr/>
                    <a:lstStyle/>
                    <a:p>
                      <a:pPr fontAlgn="t"/>
                      <a:r>
                        <a:rPr lang="en-US">
                          <a:effectLst/>
                        </a:rPr>
                        <a:t>ECDS Kindergarten submission due date for LEAs</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b="1">
                          <a:effectLst/>
                        </a:rPr>
                        <a:t>January 28, 2021</a:t>
                      </a:r>
                      <a:endParaRPr lang="en-US" b="1">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571636920"/>
                  </a:ext>
                </a:extLst>
              </a:tr>
              <a:tr h="388620">
                <a:tc>
                  <a:txBody>
                    <a:bodyPr/>
                    <a:lstStyle/>
                    <a:p>
                      <a:pPr fontAlgn="t"/>
                      <a:r>
                        <a:rPr lang="en-US">
                          <a:effectLst/>
                        </a:rPr>
                        <a:t>ECDS Kindergarten data available to customers</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February 11, 2021</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047079178"/>
                  </a:ext>
                </a:extLst>
              </a:tr>
            </a:tbl>
          </a:graphicData>
        </a:graphic>
      </p:graphicFrame>
      <p:graphicFrame>
        <p:nvGraphicFramePr>
          <p:cNvPr id="12" name="Table 11">
            <a:extLst>
              <a:ext uri="{FF2B5EF4-FFF2-40B4-BE49-F238E27FC236}">
                <a16:creationId xmlns:a16="http://schemas.microsoft.com/office/drawing/2014/main" id="{689E42C1-BF11-4275-B4AA-83119D7DD66F}"/>
              </a:ext>
            </a:extLst>
          </p:cNvPr>
          <p:cNvGraphicFramePr>
            <a:graphicFrameLocks noGrp="1"/>
          </p:cNvGraphicFramePr>
          <p:nvPr>
            <p:extLst>
              <p:ext uri="{D42A27DB-BD31-4B8C-83A1-F6EECF244321}">
                <p14:modId xmlns:p14="http://schemas.microsoft.com/office/powerpoint/2010/main" val="531813661"/>
              </p:ext>
            </p:extLst>
          </p:nvPr>
        </p:nvGraphicFramePr>
        <p:xfrm>
          <a:off x="189840" y="3488324"/>
          <a:ext cx="8661486" cy="2880360"/>
        </p:xfrm>
        <a:graphic>
          <a:graphicData uri="http://schemas.openxmlformats.org/drawingml/2006/table">
            <a:tbl>
              <a:tblPr firstRow="1" bandRow="1">
                <a:tableStyleId>{93296810-A885-4BE3-A3E7-6D5BEEA58F35}</a:tableStyleId>
              </a:tblPr>
              <a:tblGrid>
                <a:gridCol w="6517868">
                  <a:extLst>
                    <a:ext uri="{9D8B030D-6E8A-4147-A177-3AD203B41FA5}">
                      <a16:colId xmlns:a16="http://schemas.microsoft.com/office/drawing/2014/main" val="2047557328"/>
                    </a:ext>
                  </a:extLst>
                </a:gridCol>
                <a:gridCol w="2143618">
                  <a:extLst>
                    <a:ext uri="{9D8B030D-6E8A-4147-A177-3AD203B41FA5}">
                      <a16:colId xmlns:a16="http://schemas.microsoft.com/office/drawing/2014/main" val="345639958"/>
                    </a:ext>
                  </a:extLst>
                </a:gridCol>
              </a:tblGrid>
              <a:tr h="388620">
                <a:tc gridSpan="2">
                  <a:txBody>
                    <a:bodyPr/>
                    <a:lstStyle/>
                    <a:p>
                      <a:pPr algn="ctr"/>
                      <a:r>
                        <a:rPr lang="en-US">
                          <a:effectLst/>
                        </a:rPr>
                        <a:t>Early Childhood Data System Collection (ECDS) - PK</a:t>
                      </a:r>
                      <a:endParaRPr lang="en-US">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550036647"/>
                  </a:ext>
                </a:extLst>
              </a:tr>
              <a:tr h="388620">
                <a:tc>
                  <a:txBody>
                    <a:bodyPr/>
                    <a:lstStyle/>
                    <a:p>
                      <a:pPr fontAlgn="t"/>
                      <a:r>
                        <a:rPr lang="en-US">
                          <a:effectLst/>
                        </a:rPr>
                        <a:t>TSDS ready to load data to eDM</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August 3, 2020</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568602120"/>
                  </a:ext>
                </a:extLst>
              </a:tr>
              <a:tr h="388620">
                <a:tc>
                  <a:txBody>
                    <a:bodyPr/>
                    <a:lstStyle/>
                    <a:p>
                      <a:pPr fontAlgn="t"/>
                      <a:r>
                        <a:rPr lang="en-US">
                          <a:effectLst/>
                        </a:rPr>
                        <a:t>ECDS Prekindergarten ready for users to promote data</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November 9, 2020</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969473314"/>
                  </a:ext>
                </a:extLst>
              </a:tr>
              <a:tr h="662940">
                <a:tc>
                  <a:txBody>
                    <a:bodyPr/>
                    <a:lstStyle/>
                    <a:p>
                      <a:pPr fontAlgn="t"/>
                      <a:r>
                        <a:rPr lang="en-US">
                          <a:effectLst/>
                        </a:rPr>
                        <a:t>Private Prekindergarten application deadline for BPD (Business Partner Directory) Org number</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May 27, 2021</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179810256"/>
                  </a:ext>
                </a:extLst>
              </a:tr>
              <a:tr h="662940">
                <a:tc>
                  <a:txBody>
                    <a:bodyPr/>
                    <a:lstStyle/>
                    <a:p>
                      <a:pPr fontAlgn="t"/>
                      <a:r>
                        <a:rPr lang="en-US">
                          <a:effectLst/>
                        </a:rPr>
                        <a:t>ECDS Prekindergarten submission due date for LEAs and Private Prekindergarten Organizations</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b="1">
                          <a:effectLst/>
                        </a:rPr>
                        <a:t>June 17, 2021</a:t>
                      </a:r>
                      <a:endParaRPr lang="en-US" b="1">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438156561"/>
                  </a:ext>
                </a:extLst>
              </a:tr>
              <a:tr h="388620">
                <a:tc>
                  <a:txBody>
                    <a:bodyPr/>
                    <a:lstStyle/>
                    <a:p>
                      <a:pPr fontAlgn="t"/>
                      <a:r>
                        <a:rPr lang="en-US">
                          <a:effectLst/>
                        </a:rPr>
                        <a:t>ECDS Prekindergarten data available to customers</a:t>
                      </a:r>
                      <a:endParaRPr lang="en-US">
                        <a:solidFill>
                          <a:srgbClr val="242424"/>
                        </a:solidFill>
                        <a:effectLst/>
                        <a:latin typeface="Arial" panose="020B0604020202020204" pitchFamily="34" charset="0"/>
                      </a:endParaRPr>
                    </a:p>
                  </a:txBody>
                  <a:tcPr marL="95250" marR="95250" marT="57150" marB="57150"/>
                </a:tc>
                <a:tc>
                  <a:txBody>
                    <a:bodyPr/>
                    <a:lstStyle/>
                    <a:p>
                      <a:pPr fontAlgn="t"/>
                      <a:r>
                        <a:rPr lang="en-US">
                          <a:effectLst/>
                        </a:rPr>
                        <a:t>July 29, 2021</a:t>
                      </a:r>
                      <a:endParaRPr lang="en-US">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507004038"/>
                  </a:ext>
                </a:extLst>
              </a:tr>
            </a:tbl>
          </a:graphicData>
        </a:graphic>
      </p:graphicFrame>
    </p:spTree>
    <p:extLst>
      <p:ext uri="{BB962C8B-B14F-4D97-AF65-F5344CB8AC3E}">
        <p14:creationId xmlns:p14="http://schemas.microsoft.com/office/powerpoint/2010/main" val="391151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32</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838200"/>
            <a:ext cx="8763000" cy="3416320"/>
          </a:xfrm>
          <a:prstGeom prst="rect">
            <a:avLst/>
          </a:prstGeom>
        </p:spPr>
        <p:txBody>
          <a:bodyPr wrap="square" anchor="t">
            <a:spAutoFit/>
          </a:bodyPr>
          <a:lstStyle/>
          <a:p>
            <a:r>
              <a:rPr lang="en-US" sz="2400" b="1">
                <a:cs typeface="Calibri" panose="020F0502020204030204" pitchFamily="34" charset="0"/>
              </a:rPr>
              <a:t>What data elements are being  removed from the assessment metadata XML? </a:t>
            </a:r>
            <a:br>
              <a:rPr lang="en-US" sz="2400" b="1">
                <a:cs typeface="Calibri" panose="020F0502020204030204" pitchFamily="34" charset="0"/>
              </a:rPr>
            </a:br>
            <a:endParaRPr lang="en-US" sz="2400" b="1">
              <a:cs typeface="Calibri" panose="020F0502020204030204" pitchFamily="34" charset="0"/>
            </a:endParaRPr>
          </a:p>
          <a:p>
            <a:pPr lvl="1"/>
            <a:r>
              <a:rPr lang="en-US" sz="2400">
                <a:cs typeface="Calibri" panose="020F0502020204030204" pitchFamily="34" charset="0"/>
              </a:rPr>
              <a:t>The following data elements are no longer required in the InterchangeAssessmentMetadata for 2020-2021:</a:t>
            </a:r>
          </a:p>
          <a:p>
            <a:pPr marL="1257300" lvl="2" indent="-342900">
              <a:buFont typeface="Arial" panose="020B0604020202020204" pitchFamily="34" charset="0"/>
              <a:buChar char="•"/>
            </a:pPr>
            <a:r>
              <a:rPr lang="en-US" sz="2400">
                <a:cs typeface="Calibri" panose="020F0502020204030204" pitchFamily="34" charset="0"/>
              </a:rPr>
              <a:t>E1131 ASSESSMENT-CONTENT-STANDARD</a:t>
            </a:r>
          </a:p>
          <a:p>
            <a:pPr marL="1257300" lvl="2" indent="-342900">
              <a:buFont typeface="Arial" panose="020B0604020202020204" pitchFamily="34" charset="0"/>
              <a:buChar char="•"/>
            </a:pPr>
            <a:r>
              <a:rPr lang="en-US" sz="2400">
                <a:cs typeface="Calibri" panose="020F0502020204030204" pitchFamily="34" charset="0"/>
              </a:rPr>
              <a:t>E1134 ASSESSMENT-REVISION-DATE</a:t>
            </a:r>
          </a:p>
          <a:p>
            <a:pPr marL="1257300" lvl="2" indent="-342900">
              <a:buFont typeface="Arial" panose="020B0604020202020204" pitchFamily="34" charset="0"/>
              <a:buChar char="•"/>
            </a:pPr>
            <a:r>
              <a:rPr lang="en-US" sz="2400">
                <a:cs typeface="Calibri" panose="020F0502020204030204" pitchFamily="34" charset="0"/>
              </a:rPr>
              <a:t>E1135 MAX-RAW-SCORE </a:t>
            </a:r>
          </a:p>
          <a:p>
            <a:endParaRPr lang="en-US" sz="2400" b="1">
              <a:cs typeface="Calibri" panose="020F0502020204030204" pitchFamily="34" charset="0"/>
            </a:endParaRP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4067308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33</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040737"/>
            <a:ext cx="8763000" cy="3785652"/>
          </a:xfrm>
          <a:prstGeom prst="rect">
            <a:avLst/>
          </a:prstGeom>
        </p:spPr>
        <p:txBody>
          <a:bodyPr wrap="square" anchor="t">
            <a:spAutoFit/>
          </a:bodyPr>
          <a:lstStyle/>
          <a:p>
            <a:r>
              <a:rPr lang="en-US" sz="2400" b="1">
                <a:cs typeface="Calibri" panose="020F0502020204030204" pitchFamily="34" charset="0"/>
              </a:rPr>
              <a:t>Does TEA provide a checklist or report for LEAs to verify their ECDS PK High Quality Components? </a:t>
            </a:r>
          </a:p>
          <a:p>
            <a:endParaRPr lang="en-US" sz="2400" b="1">
              <a:cs typeface="Calibri" panose="020F0502020204030204" pitchFamily="34" charset="0"/>
            </a:endParaRPr>
          </a:p>
          <a:p>
            <a:pPr lvl="1"/>
            <a:r>
              <a:rPr lang="en-US" sz="2400">
                <a:cs typeface="Calibri"/>
              </a:rPr>
              <a:t>The ECD0-000-010 Early Childhood High Quality PK Components report, released in May, is available to ESCs to ensure LEAs are submitting data for the following: </a:t>
            </a:r>
          </a:p>
          <a:p>
            <a:pPr marL="1257300" lvl="2" indent="-342900">
              <a:buFont typeface="Arial" panose="020B0604020202020204" pitchFamily="34" charset="0"/>
              <a:buChar char="•"/>
            </a:pPr>
            <a:r>
              <a:rPr lang="en-US" sz="2400">
                <a:cs typeface="Calibri"/>
              </a:rPr>
              <a:t>Additional PK Teacher Qualifications</a:t>
            </a:r>
          </a:p>
          <a:p>
            <a:pPr marL="1257300" lvl="2" indent="-342900">
              <a:buFont typeface="Arial" panose="020B0604020202020204" pitchFamily="34" charset="0"/>
              <a:buChar char="•"/>
            </a:pPr>
            <a:r>
              <a:rPr lang="en-US" sz="2400">
                <a:cs typeface="Calibri"/>
              </a:rPr>
              <a:t>PK Program Evaluation</a:t>
            </a:r>
          </a:p>
          <a:p>
            <a:pPr marL="1257300" lvl="2" indent="-342900">
              <a:buFont typeface="Arial" panose="020B0604020202020204" pitchFamily="34" charset="0"/>
              <a:buChar char="•"/>
            </a:pPr>
            <a:r>
              <a:rPr lang="en-US" sz="2400">
                <a:cs typeface="Calibri"/>
              </a:rPr>
              <a:t>Student Monitoring Progress Completion </a:t>
            </a: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356518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34</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920499"/>
            <a:ext cx="8763000" cy="4524315"/>
          </a:xfrm>
          <a:prstGeom prst="rect">
            <a:avLst/>
          </a:prstGeom>
        </p:spPr>
        <p:txBody>
          <a:bodyPr wrap="square" anchor="t">
            <a:spAutoFit/>
          </a:bodyPr>
          <a:lstStyle/>
          <a:p>
            <a:r>
              <a:rPr lang="en-US" sz="2400" b="1">
                <a:cs typeface="Calibri" panose="020F0502020204030204" pitchFamily="34" charset="0"/>
              </a:rPr>
              <a:t>Will districts be allowed to give paper and pencil prekindergarten assessments?  If so, will a template be made available for LEAs?</a:t>
            </a:r>
          </a:p>
          <a:p>
            <a:endParaRPr lang="en-US" sz="2400" b="1">
              <a:cs typeface="Calibri" panose="020F0502020204030204" pitchFamily="34" charset="0"/>
            </a:endParaRPr>
          </a:p>
          <a:p>
            <a:pPr lvl="1"/>
            <a:r>
              <a:rPr lang="en-US" sz="2400">
                <a:cs typeface="Calibri" panose="020F0502020204030204" pitchFamily="34" charset="0"/>
              </a:rPr>
              <a:t>Districts are encouraged to review the information regarding the available formats for each of the approved prekindergarten student progress monitoring tools through this </a:t>
            </a:r>
            <a:r>
              <a:rPr lang="en-US" sz="2400">
                <a:cs typeface="Calibri" panose="020F0502020204030204" pitchFamily="34" charset="0"/>
                <a:hlinkClick r:id="rId2"/>
              </a:rPr>
              <a:t>link</a:t>
            </a:r>
            <a:r>
              <a:rPr lang="en-US" sz="2400">
                <a:cs typeface="Calibri" panose="020F0502020204030204" pitchFamily="34" charset="0"/>
              </a:rPr>
              <a:t>. Districts can inquire directly to the publisher of the approved assessment tool and implementation support. </a:t>
            </a:r>
          </a:p>
          <a:p>
            <a:pPr lvl="1"/>
            <a:endParaRPr lang="en-US" sz="2400">
              <a:cs typeface="Calibri" panose="020F0502020204030204" pitchFamily="34" charset="0"/>
            </a:endParaRPr>
          </a:p>
          <a:p>
            <a:pPr lvl="1"/>
            <a:r>
              <a:rPr lang="en-US" sz="2400">
                <a:cs typeface="Calibri" panose="020F0502020204030204" pitchFamily="34" charset="0"/>
              </a:rPr>
              <a:t>TEA no longer provides an excel template for paper and pencil prekindergarten assessments.</a:t>
            </a: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376448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35</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920499"/>
            <a:ext cx="8763000" cy="3970318"/>
          </a:xfrm>
          <a:prstGeom prst="rect">
            <a:avLst/>
          </a:prstGeom>
        </p:spPr>
        <p:txBody>
          <a:bodyPr wrap="square" anchor="t">
            <a:spAutoFit/>
          </a:bodyPr>
          <a:lstStyle/>
          <a:p>
            <a:endParaRPr lang="en-US" sz="1200" i="1">
              <a:cs typeface="Calibri" panose="020F0502020204030204" pitchFamily="34" charset="0"/>
            </a:endParaRPr>
          </a:p>
          <a:p>
            <a:r>
              <a:rPr lang="en-US" sz="2400" b="1">
                <a:cs typeface="Calibri" panose="020F0502020204030204" pitchFamily="34" charset="0"/>
              </a:rPr>
              <a:t>For 2020-2021, does the vendor only provide kindergarten assessment data directly to TEA?  Will the prekindergarten process remain the same?</a:t>
            </a:r>
          </a:p>
          <a:p>
            <a:endParaRPr lang="en-US" sz="2400" b="1">
              <a:cs typeface="Calibri" panose="020F0502020204030204" pitchFamily="34" charset="0"/>
            </a:endParaRPr>
          </a:p>
          <a:p>
            <a:pPr lvl="1"/>
            <a:r>
              <a:rPr lang="en-US" sz="2400">
                <a:cs typeface="Calibri" panose="020F0502020204030204" pitchFamily="34" charset="0"/>
              </a:rPr>
              <a:t>For 2020-2021, only the kindergarten assessment results are being provided directly to TEA. The prekindergarten process will remain the same. LEAs are expected to extract and load their prekindergarten assessment data.</a:t>
            </a:r>
          </a:p>
          <a:p>
            <a:endParaRPr lang="en-US" sz="2400" b="1">
              <a:cs typeface="Calibri" panose="020F0502020204030204" pitchFamily="34" charset="0"/>
            </a:endParaRP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137007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36</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920499"/>
            <a:ext cx="8763000" cy="3600986"/>
          </a:xfrm>
          <a:prstGeom prst="rect">
            <a:avLst/>
          </a:prstGeom>
        </p:spPr>
        <p:txBody>
          <a:bodyPr wrap="square" anchor="t">
            <a:spAutoFit/>
          </a:bodyPr>
          <a:lstStyle/>
          <a:p>
            <a:endParaRPr lang="en-US" sz="1200" i="1">
              <a:cs typeface="Calibri" panose="020F0502020204030204" pitchFamily="34" charset="0"/>
            </a:endParaRPr>
          </a:p>
          <a:p>
            <a:r>
              <a:rPr lang="en-US" sz="2400" b="1"/>
              <a:t>For 2020-2021, will LEAs only be required to load demographic data for the </a:t>
            </a:r>
            <a:r>
              <a:rPr lang="en-US" sz="2400" b="1">
                <a:cs typeface="Calibri"/>
              </a:rPr>
              <a:t>kindergarten</a:t>
            </a:r>
            <a:r>
              <a:rPr lang="en-US" sz="2400" b="1"/>
              <a:t> submission?</a:t>
            </a:r>
          </a:p>
          <a:p>
            <a:endParaRPr lang="en-US" sz="2400"/>
          </a:p>
          <a:p>
            <a:pPr lvl="1"/>
            <a:r>
              <a:rPr lang="en-US" sz="2400">
                <a:cs typeface="Calibri"/>
              </a:rPr>
              <a:t>For 2020-2021, LEAs will only need to extract and load the </a:t>
            </a:r>
            <a:r>
              <a:rPr lang="en-US" sz="2400"/>
              <a:t>demographic data from their SIS. However, the LEA will still be responsible for promoting and validating their assessment data for the </a:t>
            </a:r>
            <a:r>
              <a:rPr lang="en-US" sz="2400">
                <a:cs typeface="Calibri"/>
              </a:rPr>
              <a:t>kindergarten</a:t>
            </a:r>
            <a:r>
              <a:rPr lang="en-US" sz="2400"/>
              <a:t> submission, since TEA will be loading assessment data to the ODS on behalf of the LEAs.</a:t>
            </a: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3389773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37</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285750" y="812172"/>
            <a:ext cx="8572499" cy="5909310"/>
          </a:xfrm>
          <a:prstGeom prst="rect">
            <a:avLst/>
          </a:prstGeom>
        </p:spPr>
        <p:txBody>
          <a:bodyPr wrap="square" anchor="t">
            <a:spAutoFit/>
          </a:bodyPr>
          <a:lstStyle/>
          <a:p>
            <a:r>
              <a:rPr lang="en-US" sz="2400" b="1" dirty="0">
                <a:ea typeface="+mn-lt"/>
                <a:cs typeface="+mn-lt"/>
              </a:rPr>
              <a:t>What you should do when the district does not have a highly qualified teacher, or 1 out of 3 teachers may not be highly qualified</a:t>
            </a:r>
            <a:r>
              <a:rPr lang="en-US" sz="2400" b="1" dirty="0"/>
              <a:t>?</a:t>
            </a:r>
            <a:endParaRPr lang="en-US" sz="1000" b="1" dirty="0"/>
          </a:p>
          <a:p>
            <a:endParaRPr lang="en-US" sz="1000" dirty="0"/>
          </a:p>
          <a:p>
            <a:r>
              <a:rPr lang="en-US" dirty="0"/>
              <a:t>Districts serving eligible four-year-old students must employ prekindergarten teachers who are appropriately certified to teach early childhood (as per TEC Subchapter B, Chapter 21) and meet one of the following qualification options:</a:t>
            </a:r>
          </a:p>
          <a:p>
            <a:endParaRPr lang="en-US" dirty="0"/>
          </a:p>
          <a:p>
            <a:pPr marL="285750" indent="-285750">
              <a:buFont typeface="Arial" panose="020B0604020202020204" pitchFamily="34" charset="0"/>
              <a:buChar char="•"/>
            </a:pPr>
            <a:r>
              <a:rPr lang="en-US" sz="1700" dirty="0"/>
              <a:t>Certified + Has a Child Development Associate Credential (CDA)</a:t>
            </a:r>
          </a:p>
          <a:p>
            <a:pPr marL="285750" indent="-285750">
              <a:buFont typeface="Arial" panose="020B0604020202020204" pitchFamily="34" charset="0"/>
              <a:buChar char="•"/>
            </a:pPr>
            <a:r>
              <a:rPr lang="en-US" sz="1700" dirty="0"/>
              <a:t>Certified + Has a Montessori certification</a:t>
            </a:r>
          </a:p>
          <a:p>
            <a:pPr marL="285750" indent="-285750">
              <a:buFont typeface="Arial" panose="020B0604020202020204" pitchFamily="34" charset="0"/>
              <a:buChar char="•"/>
            </a:pPr>
            <a:r>
              <a:rPr lang="en-US" sz="1700" dirty="0"/>
              <a:t>Certified + Has taught for at least 8 years in a nationally accredited childcare program</a:t>
            </a:r>
          </a:p>
          <a:p>
            <a:pPr marL="285750" indent="-285750">
              <a:buFont typeface="Arial" panose="020B0604020202020204" pitchFamily="34" charset="0"/>
              <a:buChar char="•"/>
            </a:pPr>
            <a:r>
              <a:rPr lang="en-US" sz="1700" dirty="0"/>
              <a:t>Certified + Has a degree in ECE, Special Education-ECE or a non-ECE degree with 15 units of ECE-specific coursework</a:t>
            </a:r>
          </a:p>
          <a:p>
            <a:pPr marL="285750" indent="-285750">
              <a:buFont typeface="Arial" panose="020B0604020202020204" pitchFamily="34" charset="0"/>
              <a:buChar char="•"/>
            </a:pPr>
            <a:r>
              <a:rPr lang="en-US" sz="1700" dirty="0"/>
              <a:t>Certified + Completion of TSR-Comprehensive Program</a:t>
            </a:r>
          </a:p>
          <a:p>
            <a:pPr marL="285750" indent="-285750">
              <a:buFont typeface="Arial" panose="020B0604020202020204" pitchFamily="34" charset="0"/>
              <a:buChar char="•"/>
            </a:pPr>
            <a:r>
              <a:rPr lang="en-US" sz="1700" dirty="0"/>
              <a:t>Certified + Has completed 150 hours of professional development in ECE-specific topics, 75 of the 150 hours being in a mentoring/coaching relationship</a:t>
            </a:r>
          </a:p>
          <a:p>
            <a:pPr marL="285750" indent="-285750">
              <a:buFont typeface="Arial" panose="020B0604020202020204" pitchFamily="34" charset="0"/>
              <a:buChar char="•"/>
            </a:pPr>
            <a:r>
              <a:rPr lang="en-US" sz="1700" dirty="0"/>
              <a:t>Certified + Completes 30 hours of ECE-specific professional development annually with 15 of the 30 hours being in a mentoring/coaching relationship until 150 hours are documented</a:t>
            </a:r>
          </a:p>
          <a:p>
            <a:r>
              <a:rPr lang="en-US" dirty="0"/>
              <a:t> </a:t>
            </a:r>
            <a:endParaRPr lang="en-US" sz="4000" dirty="0"/>
          </a:p>
          <a:p>
            <a:r>
              <a:rPr lang="en-US" sz="1700" dirty="0"/>
              <a:t>*ESCs and LEAs can contact the ECE program area at </a:t>
            </a:r>
            <a:r>
              <a:rPr lang="en-US" sz="1700" dirty="0">
                <a:hlinkClick r:id="rId2"/>
              </a:rPr>
              <a:t>ECDS@tea.texas.gov</a:t>
            </a:r>
            <a:r>
              <a:rPr lang="en-US" sz="1700" dirty="0"/>
              <a:t> for further information on High Quality pre-K  program requirements.</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Tree>
    <p:extLst>
      <p:ext uri="{BB962C8B-B14F-4D97-AF65-F5344CB8AC3E}">
        <p14:creationId xmlns:p14="http://schemas.microsoft.com/office/powerpoint/2010/main" val="188874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38</a:t>
            </a:fld>
            <a:endParaRPr lang="en-US"/>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frequently asked questions</a:t>
            </a:r>
            <a:endParaRPr lang="en-US"/>
          </a:p>
        </p:txBody>
      </p:sp>
      <p:sp>
        <p:nvSpPr>
          <p:cNvPr id="6" name="TextBox 5">
            <a:extLst>
              <a:ext uri="{FF2B5EF4-FFF2-40B4-BE49-F238E27FC236}">
                <a16:creationId xmlns:a16="http://schemas.microsoft.com/office/drawing/2014/main" id="{FB523208-5DC9-475F-BC9F-906C4927FE56}"/>
              </a:ext>
            </a:extLst>
          </p:cNvPr>
          <p:cNvSpPr txBox="1"/>
          <p:nvPr/>
        </p:nvSpPr>
        <p:spPr>
          <a:xfrm>
            <a:off x="75414" y="838200"/>
            <a:ext cx="8964891"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What if the LEA does not use either of the approved kindergarten assessments?  Will the LEA still have the option to file for an exemption? </a:t>
            </a:r>
            <a:r>
              <a:rPr lang="en-US" sz="2400">
                <a:latin typeface="Arial"/>
                <a:cs typeface="Arial"/>
              </a:rPr>
              <a:t>​</a:t>
            </a:r>
          </a:p>
          <a:p>
            <a:r>
              <a:rPr lang="en-US"/>
              <a:t>​</a:t>
            </a:r>
          </a:p>
          <a:p>
            <a:pPr lvl="1"/>
            <a:r>
              <a:rPr lang="en-US" sz="1700" b="1">
                <a:latin typeface="Calibri"/>
                <a:cs typeface="Calibri"/>
              </a:rPr>
              <a:t>COVID-19 Waiver</a:t>
            </a:r>
          </a:p>
          <a:p>
            <a:pPr lvl="1"/>
            <a:r>
              <a:rPr lang="en-US" sz="1700"/>
              <a:t>LEAs are required to use one of these two reading diagnostic instruments for the beginning-of-year screener, starting in the 2020-2021 school year. The Commissioner has chosen TX-KEA Literacy Screener as the diagnostic tool and </a:t>
            </a:r>
            <a:r>
              <a:rPr lang="en-US" sz="1700" err="1"/>
              <a:t>Amplify’s</a:t>
            </a:r>
            <a:r>
              <a:rPr lang="en-US" sz="1700"/>
              <a:t> </a:t>
            </a:r>
            <a:r>
              <a:rPr lang="en-US" sz="1700" err="1"/>
              <a:t>mClass</a:t>
            </a:r>
            <a:r>
              <a:rPr lang="en-US" sz="1700"/>
              <a:t> Texas (</a:t>
            </a:r>
            <a:r>
              <a:rPr lang="en-US" sz="1700" err="1"/>
              <a:t>Dibels</a:t>
            </a:r>
            <a:r>
              <a:rPr lang="en-US" sz="1700"/>
              <a:t> 8th) as the alternative diagnostic tool.</a:t>
            </a:r>
          </a:p>
          <a:p>
            <a:pPr lvl="1"/>
            <a:endParaRPr lang="en-US" sz="1700"/>
          </a:p>
          <a:p>
            <a:pPr lvl="1"/>
            <a:r>
              <a:rPr lang="en-US" sz="1700"/>
              <a:t>However, because of disruptions to the 2019-2020 school year and possible disruptions to the 2020-2021 school year resulting from COVID-19, districts that are unable to implement a required instrument in 2020-2021 may request a waiver in order to continue to use the instrument they used in the 2019-2020 school year or another instrument approved by a local district board of trustees in order to best meet student needs in the 2020-2021 school year. Waiver guidance and instructions are available on this </a:t>
            </a:r>
            <a:r>
              <a:rPr lang="en-US" sz="1700">
                <a:hlinkClick r:id="rId2">
                  <a:extLst>
                    <a:ext uri="{A12FA001-AC4F-418D-AE19-62706E023703}">
                      <ahyp:hlinkClr xmlns:ahyp="http://schemas.microsoft.com/office/drawing/2018/hyperlinkcolor" val="tx"/>
                    </a:ext>
                  </a:extLst>
                </a:hlinkClick>
              </a:rPr>
              <a:t>downloadable document</a:t>
            </a:r>
            <a:r>
              <a:rPr lang="en-US" sz="1700"/>
              <a:t>.</a:t>
            </a:r>
          </a:p>
          <a:p>
            <a:pPr lvl="1"/>
            <a:endParaRPr lang="en-US" sz="1700"/>
          </a:p>
          <a:p>
            <a:pPr lvl="1"/>
            <a:r>
              <a:rPr lang="en-US" sz="1700"/>
              <a:t>A waiver of the requirement to use an adopted instrument will only be approved for </a:t>
            </a:r>
            <a:r>
              <a:rPr lang="en-US" sz="1700" b="1">
                <a:latin typeface="Calibri"/>
                <a:cs typeface="Calibri"/>
              </a:rPr>
              <a:t>one year</a:t>
            </a:r>
            <a:r>
              <a:rPr lang="en-US" sz="1700"/>
              <a:t> and will not be waived in the 2021-2022 school year and beyond.</a:t>
            </a:r>
          </a:p>
        </p:txBody>
      </p:sp>
    </p:spTree>
    <p:extLst>
      <p:ext uri="{BB962C8B-B14F-4D97-AF65-F5344CB8AC3E}">
        <p14:creationId xmlns:p14="http://schemas.microsoft.com/office/powerpoint/2010/main" val="1426402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dirty="0" smtClean="0"/>
              <a:pPr/>
              <a:t>39</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304800" y="921848"/>
            <a:ext cx="8763000" cy="5570756"/>
          </a:xfrm>
          <a:prstGeom prst="rect">
            <a:avLst/>
          </a:prstGeom>
        </p:spPr>
        <p:txBody>
          <a:bodyPr wrap="square" anchor="t">
            <a:spAutoFit/>
          </a:bodyPr>
          <a:lstStyle/>
          <a:p>
            <a:r>
              <a:rPr lang="en-US" sz="2800" b="1"/>
              <a:t>To the Administrator (TAA) Letter</a:t>
            </a:r>
          </a:p>
          <a:p>
            <a:pPr marL="914400" lvl="1" indent="-457200">
              <a:buFont typeface="Arial" panose="020B0604020202020204" pitchFamily="34" charset="0"/>
              <a:buChar char="•"/>
            </a:pPr>
            <a:r>
              <a:rPr lang="en-US" sz="2400"/>
              <a:t>Tentatively scheduled for September/October 2020</a:t>
            </a:r>
            <a:endParaRPr lang="en-US"/>
          </a:p>
          <a:p>
            <a:endParaRPr lang="en-US" sz="2800" b="1"/>
          </a:p>
          <a:p>
            <a:r>
              <a:rPr lang="en-US" sz="2800" b="1">
                <a:hlinkClick r:id="rId2"/>
              </a:rPr>
              <a:t>Early Childhood Education in Texas (TEA Website)</a:t>
            </a:r>
            <a:endParaRPr lang="en-US" sz="2800" b="1"/>
          </a:p>
          <a:p>
            <a:endParaRPr lang="en-US" sz="2800" b="1"/>
          </a:p>
          <a:p>
            <a:r>
              <a:rPr lang="en-US" sz="2800" b="1"/>
              <a:t>Early Childhood Education FAQs</a:t>
            </a:r>
            <a:endParaRPr lang="en-US" sz="2800" b="1">
              <a:hlinkClick r:id="rId3"/>
            </a:endParaRPr>
          </a:p>
          <a:p>
            <a:pPr marL="914400" lvl="1" indent="-457200">
              <a:buFont typeface="Arial" panose="020B0604020202020204" pitchFamily="34" charset="0"/>
              <a:buChar char="•"/>
            </a:pPr>
            <a:r>
              <a:rPr lang="en-US" sz="2800" b="1">
                <a:hlinkClick r:id="rId4"/>
              </a:rPr>
              <a:t>House Bill 3 Updates</a:t>
            </a:r>
            <a:endParaRPr lang="en-US" sz="2800" b="1"/>
          </a:p>
          <a:p>
            <a:pPr marL="914400" lvl="1" indent="-457200">
              <a:buFont typeface="Arial" panose="020B0604020202020204" pitchFamily="34" charset="0"/>
              <a:buChar char="•"/>
            </a:pPr>
            <a:r>
              <a:rPr lang="en-US" sz="2800" b="1">
                <a:hlinkClick r:id="rId5"/>
              </a:rPr>
              <a:t>High Quality Prekindergarten FAQ</a:t>
            </a:r>
            <a:endParaRPr lang="en-US" sz="2800" b="1"/>
          </a:p>
          <a:p>
            <a:pPr marL="914400" lvl="1" indent="-457200">
              <a:buFont typeface="Arial" panose="020B0604020202020204" pitchFamily="34" charset="0"/>
              <a:buChar char="•"/>
            </a:pPr>
            <a:r>
              <a:rPr lang="en-US" sz="2800" b="1">
                <a:hlinkClick r:id="rId6"/>
              </a:rPr>
              <a:t>General Prekindergarten FAQ</a:t>
            </a:r>
            <a:endParaRPr lang="en-US" sz="2800" b="1"/>
          </a:p>
          <a:p>
            <a:endParaRPr lang="en-US" sz="2800" b="1"/>
          </a:p>
          <a:p>
            <a:endParaRPr lang="en-US" sz="2800" b="1">
              <a:hlinkClick r:id="rId7"/>
            </a:endParaRPr>
          </a:p>
          <a:p>
            <a:pPr lvl="1"/>
            <a:endParaRPr lang="en-US" sz="2800" b="1"/>
          </a:p>
          <a:p>
            <a:pPr marL="800100" lvl="1" indent="-342900">
              <a:buFont typeface="Arial" panose="020B0604020202020204" pitchFamily="34" charset="0"/>
              <a:buChar char="•"/>
            </a:pPr>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latin typeface="Tw Cen MT Condensed"/>
              </a:rPr>
              <a:t>ECDS: technical resources</a:t>
            </a:r>
            <a:endParaRPr lang="en-US"/>
          </a:p>
        </p:txBody>
      </p:sp>
    </p:spTree>
    <p:extLst>
      <p:ext uri="{BB962C8B-B14F-4D97-AF65-F5344CB8AC3E}">
        <p14:creationId xmlns:p14="http://schemas.microsoft.com/office/powerpoint/2010/main" val="198790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by the numbers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lvl="2" indent="0">
              <a:spcBef>
                <a:spcPts val="700"/>
              </a:spcBef>
              <a:buSzPct val="60000"/>
              <a:buNone/>
            </a:pPr>
            <a:r>
              <a:rPr lang="en-US" sz="1900"/>
              <a:t>As of June 15, 2020</a:t>
            </a:r>
          </a:p>
          <a:p>
            <a:pPr marL="457200" lvl="3" indent="0">
              <a:spcBef>
                <a:spcPts val="700"/>
              </a:spcBef>
              <a:buSzPct val="60000"/>
              <a:buNone/>
            </a:pPr>
            <a:endParaRPr lang="en-US" sz="2200"/>
          </a:p>
          <a:p>
            <a:pPr marL="0" lvl="2" indent="0">
              <a:spcBef>
                <a:spcPts val="700"/>
              </a:spcBef>
              <a:buSzPct val="60000"/>
              <a:buNone/>
            </a:pPr>
            <a:r>
              <a:rPr lang="en-US" sz="3200">
                <a:latin typeface="Tw Cen MT"/>
              </a:rPr>
              <a:t>Enrollment Events Processed:</a:t>
            </a:r>
          </a:p>
          <a:p>
            <a:pPr marL="0" lvl="2" indent="0">
              <a:spcBef>
                <a:spcPts val="700"/>
              </a:spcBef>
              <a:buSzPct val="60000"/>
              <a:buNone/>
            </a:pPr>
            <a:endParaRPr lang="en-US" sz="3200">
              <a:latin typeface="Tw Cen MT"/>
            </a:endParaRPr>
          </a:p>
          <a:p>
            <a:pPr marL="0" lvl="2" indent="0">
              <a:spcBef>
                <a:spcPts val="700"/>
              </a:spcBef>
              <a:buSzPct val="60000"/>
              <a:buNone/>
            </a:pPr>
            <a:endParaRPr lang="en-US" sz="3200">
              <a:latin typeface="Tw Cen MT"/>
            </a:endParaRPr>
          </a:p>
          <a:p>
            <a:pPr marL="0" lvl="2" indent="0">
              <a:spcBef>
                <a:spcPts val="700"/>
              </a:spcBef>
              <a:buSzPct val="60000"/>
              <a:buNone/>
            </a:pPr>
            <a:r>
              <a:rPr lang="en-US" sz="1200" b="1">
                <a:solidFill>
                  <a:schemeClr val="tx2"/>
                </a:solidFill>
              </a:rPr>
              <a:t> </a:t>
            </a:r>
          </a:p>
          <a:p>
            <a:pPr marL="0" lvl="2" indent="0">
              <a:spcBef>
                <a:spcPts val="700"/>
              </a:spcBef>
              <a:buSzPct val="60000"/>
              <a:buNone/>
            </a:pPr>
            <a:r>
              <a:rPr lang="en-US" sz="3200">
                <a:latin typeface="Tw Cen MT"/>
              </a:rPr>
              <a:t>ID Assignments Processed:</a:t>
            </a:r>
          </a:p>
          <a:p>
            <a:pPr marL="457200" lvl="3" indent="0">
              <a:spcBef>
                <a:spcPts val="700"/>
              </a:spcBef>
              <a:buSzPct val="60000"/>
              <a:buNone/>
            </a:pPr>
            <a:endParaRPr lang="en-US" sz="2200" b="1"/>
          </a:p>
          <a:p>
            <a:pPr marL="457200" lvl="3" indent="0">
              <a:spcBef>
                <a:spcPts val="700"/>
              </a:spcBef>
              <a:buSzPct val="60000"/>
              <a:buNone/>
            </a:pPr>
            <a:r>
              <a:rPr lang="en-US" sz="2200" b="1"/>
              <a:t> </a:t>
            </a:r>
            <a:endParaRPr lang="en-US"/>
          </a:p>
        </p:txBody>
      </p:sp>
      <p:graphicFrame>
        <p:nvGraphicFramePr>
          <p:cNvPr id="2" name="Table 2">
            <a:extLst>
              <a:ext uri="{FF2B5EF4-FFF2-40B4-BE49-F238E27FC236}">
                <a16:creationId xmlns:a16="http://schemas.microsoft.com/office/drawing/2014/main" id="{75DEF45B-7E7C-4501-9EB8-E13065F5324E}"/>
              </a:ext>
            </a:extLst>
          </p:cNvPr>
          <p:cNvGraphicFramePr>
            <a:graphicFrameLocks noGrp="1"/>
          </p:cNvGraphicFramePr>
          <p:nvPr>
            <p:extLst>
              <p:ext uri="{D42A27DB-BD31-4B8C-83A1-F6EECF244321}">
                <p14:modId xmlns:p14="http://schemas.microsoft.com/office/powerpoint/2010/main" val="3635930587"/>
              </p:ext>
            </p:extLst>
          </p:nvPr>
        </p:nvGraphicFramePr>
        <p:xfrm>
          <a:off x="1064129" y="2476537"/>
          <a:ext cx="5506791" cy="1051560"/>
        </p:xfrm>
        <a:graphic>
          <a:graphicData uri="http://schemas.openxmlformats.org/drawingml/2006/table">
            <a:tbl>
              <a:tblPr firstRow="1" bandRow="1">
                <a:tableStyleId>{2D5ABB26-0587-4C30-8999-92F81FD0307C}</a:tableStyleId>
              </a:tblPr>
              <a:tblGrid>
                <a:gridCol w="3525472">
                  <a:extLst>
                    <a:ext uri="{9D8B030D-6E8A-4147-A177-3AD203B41FA5}">
                      <a16:colId xmlns:a16="http://schemas.microsoft.com/office/drawing/2014/main" val="1343707289"/>
                    </a:ext>
                  </a:extLst>
                </a:gridCol>
                <a:gridCol w="1981319">
                  <a:extLst>
                    <a:ext uri="{9D8B030D-6E8A-4147-A177-3AD203B41FA5}">
                      <a16:colId xmlns:a16="http://schemas.microsoft.com/office/drawing/2014/main" val="1982118181"/>
                    </a:ext>
                  </a:extLst>
                </a:gridCol>
              </a:tblGrid>
              <a:tr h="370840">
                <a:tc>
                  <a:txBody>
                    <a:bodyPr/>
                    <a:lstStyle/>
                    <a:p>
                      <a:pPr marL="457200" marR="0" lvl="2" indent="-457200" algn="l" defTabSz="914400" rtl="0" eaLnBrk="1" fontAlgn="auto" latinLnBrk="0" hangingPunct="1">
                        <a:lnSpc>
                          <a:spcPct val="90000"/>
                        </a:lnSpc>
                        <a:spcBef>
                          <a:spcPts val="700"/>
                        </a:spcBef>
                        <a:spcAft>
                          <a:spcPts val="0"/>
                        </a:spcAft>
                        <a:buClrTx/>
                        <a:buSzPct val="100000"/>
                        <a:buFont typeface="Arial" panose="020B0604020202020204" pitchFamily="34" charset="0"/>
                        <a:buChar char="•"/>
                        <a:tabLst/>
                        <a:defRPr/>
                      </a:pPr>
                      <a:r>
                        <a:rPr kumimoji="0" lang="en-US" sz="3000" b="0" i="0" u="none" strike="noStrike" kern="1200" cap="none" spc="0" normalizeH="0" baseline="0" noProof="0">
                          <a:ln>
                            <a:noFill/>
                          </a:ln>
                          <a:solidFill>
                            <a:srgbClr val="171616"/>
                          </a:solidFill>
                          <a:effectLst/>
                          <a:uLnTx/>
                          <a:uFillTx/>
                          <a:latin typeface="Tw Cen MT"/>
                          <a:ea typeface="+mn-ea"/>
                          <a:cs typeface="+mn-cs"/>
                        </a:rPr>
                        <a:t>Batch Files     </a:t>
                      </a:r>
                      <a:endParaRPr kumimoji="0" lang="en-US" sz="3000" b="1" i="0" u="none" strike="noStrike" kern="1200" cap="none" spc="0" normalizeH="0" baseline="0" noProof="0">
                        <a:ln>
                          <a:noFill/>
                        </a:ln>
                        <a:solidFill>
                          <a:srgbClr val="171616"/>
                        </a:solidFill>
                        <a:effectLst/>
                        <a:uLnTx/>
                        <a:uFillTx/>
                        <a:latin typeface="Tw Cen MT" panose="020B0602020104020603" pitchFamily="34" charset="0"/>
                        <a:ea typeface="+mn-ea"/>
                        <a:cs typeface="+mn-cs"/>
                      </a:endParaRPr>
                    </a:p>
                  </a:txBody>
                  <a:tcPr/>
                </a:tc>
                <a:tc>
                  <a:txBody>
                    <a:bodyPr/>
                    <a:lstStyle/>
                    <a:p>
                      <a:pPr marL="457200" marR="0" lvl="3" indent="0" algn="r" defTabSz="914400" rtl="0" eaLnBrk="1" fontAlgn="auto" latinLnBrk="0" hangingPunct="1">
                        <a:lnSpc>
                          <a:spcPct val="90000"/>
                        </a:lnSpc>
                        <a:spcBef>
                          <a:spcPts val="700"/>
                        </a:spcBef>
                        <a:spcAft>
                          <a:spcPts val="0"/>
                        </a:spcAft>
                        <a:buClrTx/>
                        <a:buSzPct val="100000"/>
                        <a:buFont typeface="Arial" panose="020B0604020202020204" pitchFamily="34" charset="0"/>
                        <a:buNone/>
                        <a:tabLst/>
                        <a:defRPr/>
                      </a:pPr>
                      <a:r>
                        <a:rPr kumimoji="0" lang="en-US" sz="3000" b="1" i="0" u="none" strike="noStrike" kern="1200" cap="none" spc="0" normalizeH="0" baseline="0" noProof="0">
                          <a:ln>
                            <a:noFill/>
                          </a:ln>
                          <a:solidFill>
                            <a:srgbClr val="171616"/>
                          </a:solidFill>
                          <a:effectLst/>
                          <a:uLnTx/>
                          <a:uFillTx/>
                          <a:latin typeface="Tw Cen MT"/>
                          <a:ea typeface="+mn-ea"/>
                          <a:cs typeface="+mn-cs"/>
                        </a:rPr>
                        <a:t>32,920</a:t>
                      </a:r>
                      <a:endParaRPr kumimoji="0" lang="en-US" sz="3000" b="1" i="0" u="none" strike="noStrike" kern="1200" cap="none" spc="0" normalizeH="0" baseline="0" noProof="0">
                        <a:ln>
                          <a:noFill/>
                        </a:ln>
                        <a:solidFill>
                          <a:srgbClr val="171616"/>
                        </a:solidFill>
                        <a:effectLst/>
                        <a:uLnTx/>
                        <a:uFillTx/>
                        <a:latin typeface="Tw Cen MT" panose="020B0602020104020603" pitchFamily="34" charset="0"/>
                        <a:ea typeface="+mn-ea"/>
                        <a:cs typeface="+mn-cs"/>
                      </a:endParaRPr>
                    </a:p>
                  </a:txBody>
                  <a:tcPr/>
                </a:tc>
                <a:extLst>
                  <a:ext uri="{0D108BD9-81ED-4DB2-BD59-A6C34878D82A}">
                    <a16:rowId xmlns:a16="http://schemas.microsoft.com/office/drawing/2014/main" val="3128139274"/>
                  </a:ext>
                </a:extLst>
              </a:tr>
              <a:tr h="370840">
                <a:tc>
                  <a:txBody>
                    <a:bodyPr/>
                    <a:lstStyle/>
                    <a:p>
                      <a:pPr marL="457200" indent="-457200">
                        <a:buFont typeface="Arial" panose="020B0604020202020204" pitchFamily="34" charset="0"/>
                        <a:buChar char="•"/>
                      </a:pPr>
                      <a:r>
                        <a:rPr kumimoji="0" lang="en-US" sz="3000" b="0" i="0" u="none" strike="noStrike" kern="1200" cap="none" spc="0" normalizeH="0" baseline="0" noProof="0">
                          <a:ln>
                            <a:noFill/>
                          </a:ln>
                          <a:solidFill>
                            <a:srgbClr val="171616"/>
                          </a:solidFill>
                          <a:effectLst/>
                          <a:uLnTx/>
                          <a:uFillTx/>
                          <a:latin typeface="Tw Cen MT"/>
                          <a:ea typeface="+mn-ea"/>
                          <a:cs typeface="+mn-cs"/>
                        </a:rPr>
                        <a:t>On-Line Entry </a:t>
                      </a:r>
                      <a:endParaRPr lang="en-US"/>
                    </a:p>
                  </a:txBody>
                  <a:tcPr/>
                </a:tc>
                <a:tc>
                  <a:txBody>
                    <a:bodyPr/>
                    <a:lstStyle/>
                    <a:p>
                      <a:pPr algn="r"/>
                      <a:r>
                        <a:rPr kumimoji="0" lang="en-US" sz="3000" b="1" i="0" u="none" strike="noStrike" kern="1200" cap="none" spc="0" normalizeH="0" baseline="0" noProof="0">
                          <a:ln>
                            <a:noFill/>
                          </a:ln>
                          <a:solidFill>
                            <a:srgbClr val="171616"/>
                          </a:solidFill>
                          <a:effectLst/>
                          <a:uLnTx/>
                          <a:uFillTx/>
                          <a:latin typeface="Tw Cen MT"/>
                          <a:ea typeface="+mn-ea"/>
                          <a:cs typeface="+mn-cs"/>
                        </a:rPr>
                        <a:t>131,381</a:t>
                      </a:r>
                      <a:endParaRPr lang="en-US"/>
                    </a:p>
                  </a:txBody>
                  <a:tcPr/>
                </a:tc>
                <a:extLst>
                  <a:ext uri="{0D108BD9-81ED-4DB2-BD59-A6C34878D82A}">
                    <a16:rowId xmlns:a16="http://schemas.microsoft.com/office/drawing/2014/main" val="1559132740"/>
                  </a:ext>
                </a:extLst>
              </a:tr>
            </a:tbl>
          </a:graphicData>
        </a:graphic>
      </p:graphicFrame>
      <p:graphicFrame>
        <p:nvGraphicFramePr>
          <p:cNvPr id="9" name="Table 2">
            <a:extLst>
              <a:ext uri="{FF2B5EF4-FFF2-40B4-BE49-F238E27FC236}">
                <a16:creationId xmlns:a16="http://schemas.microsoft.com/office/drawing/2014/main" id="{93ECA021-070F-4EC7-94B1-8F96D9944E16}"/>
              </a:ext>
            </a:extLst>
          </p:cNvPr>
          <p:cNvGraphicFramePr>
            <a:graphicFrameLocks noGrp="1"/>
          </p:cNvGraphicFramePr>
          <p:nvPr>
            <p:extLst>
              <p:ext uri="{D42A27DB-BD31-4B8C-83A1-F6EECF244321}">
                <p14:modId xmlns:p14="http://schemas.microsoft.com/office/powerpoint/2010/main" val="1380065542"/>
              </p:ext>
            </p:extLst>
          </p:nvPr>
        </p:nvGraphicFramePr>
        <p:xfrm>
          <a:off x="1038879" y="4415296"/>
          <a:ext cx="5532042" cy="1600200"/>
        </p:xfrm>
        <a:graphic>
          <a:graphicData uri="http://schemas.openxmlformats.org/drawingml/2006/table">
            <a:tbl>
              <a:tblPr firstRow="1" bandRow="1">
                <a:tableStyleId>{2D5ABB26-0587-4C30-8999-92F81FD0307C}</a:tableStyleId>
              </a:tblPr>
              <a:tblGrid>
                <a:gridCol w="3724507">
                  <a:extLst>
                    <a:ext uri="{9D8B030D-6E8A-4147-A177-3AD203B41FA5}">
                      <a16:colId xmlns:a16="http://schemas.microsoft.com/office/drawing/2014/main" val="1343707289"/>
                    </a:ext>
                  </a:extLst>
                </a:gridCol>
                <a:gridCol w="1807535">
                  <a:extLst>
                    <a:ext uri="{9D8B030D-6E8A-4147-A177-3AD203B41FA5}">
                      <a16:colId xmlns:a16="http://schemas.microsoft.com/office/drawing/2014/main" val="1982118181"/>
                    </a:ext>
                  </a:extLst>
                </a:gridCol>
              </a:tblGrid>
              <a:tr h="370840">
                <a:tc>
                  <a:txBody>
                    <a:bodyPr/>
                    <a:lstStyle/>
                    <a:p>
                      <a:pPr marL="457200" marR="0" lvl="2" indent="-457200" algn="l" defTabSz="914400" rtl="0" eaLnBrk="1" fontAlgn="auto" latinLnBrk="0" hangingPunct="1">
                        <a:lnSpc>
                          <a:spcPct val="90000"/>
                        </a:lnSpc>
                        <a:spcBef>
                          <a:spcPts val="700"/>
                        </a:spcBef>
                        <a:spcAft>
                          <a:spcPts val="0"/>
                        </a:spcAft>
                        <a:buClrTx/>
                        <a:buSzPct val="100000"/>
                        <a:buFont typeface="Arial" panose="020B0604020202020204" pitchFamily="34" charset="0"/>
                        <a:buChar char="•"/>
                        <a:tabLst/>
                        <a:defRPr/>
                      </a:pPr>
                      <a:r>
                        <a:rPr kumimoji="0" lang="en-US" sz="3000" b="0" i="0" u="none" strike="noStrike" kern="1200" cap="none" spc="0" normalizeH="0" baseline="0" noProof="0">
                          <a:ln>
                            <a:noFill/>
                          </a:ln>
                          <a:solidFill>
                            <a:srgbClr val="171616"/>
                          </a:solidFill>
                          <a:effectLst/>
                          <a:uLnTx/>
                          <a:uFillTx/>
                          <a:latin typeface="Tw Cen MT"/>
                          <a:ea typeface="+mn-ea"/>
                          <a:cs typeface="+mn-cs"/>
                        </a:rPr>
                        <a:t>Batch Files     </a:t>
                      </a:r>
                      <a:endParaRPr kumimoji="0" lang="en-US" sz="3000" b="1" i="0" u="none" strike="noStrike" kern="1200" cap="none" spc="0" normalizeH="0" baseline="0" noProof="0">
                        <a:ln>
                          <a:noFill/>
                        </a:ln>
                        <a:solidFill>
                          <a:srgbClr val="171616"/>
                        </a:solidFill>
                        <a:effectLst/>
                        <a:uLnTx/>
                        <a:uFillTx/>
                        <a:latin typeface="Tw Cen MT" panose="020B0602020104020603" pitchFamily="34" charset="0"/>
                        <a:ea typeface="+mn-ea"/>
                        <a:cs typeface="+mn-cs"/>
                      </a:endParaRPr>
                    </a:p>
                  </a:txBody>
                  <a:tcPr/>
                </a:tc>
                <a:tc>
                  <a:txBody>
                    <a:bodyPr/>
                    <a:lstStyle/>
                    <a:p>
                      <a:pPr marL="457200" marR="0" lvl="3" indent="0" algn="r" defTabSz="914400" rtl="0" eaLnBrk="1" fontAlgn="auto" latinLnBrk="0" hangingPunct="1">
                        <a:lnSpc>
                          <a:spcPct val="90000"/>
                        </a:lnSpc>
                        <a:spcBef>
                          <a:spcPts val="700"/>
                        </a:spcBef>
                        <a:spcAft>
                          <a:spcPts val="0"/>
                        </a:spcAft>
                        <a:buClrTx/>
                        <a:buSzPct val="100000"/>
                        <a:buFont typeface="Arial" panose="020B0604020202020204" pitchFamily="34" charset="0"/>
                        <a:buNone/>
                        <a:tabLst/>
                        <a:defRPr/>
                      </a:pPr>
                      <a:r>
                        <a:rPr kumimoji="0" lang="en-US" sz="3000" b="1" i="0" u="none" strike="noStrike" kern="1200" cap="none" spc="0" normalizeH="0" baseline="0" noProof="0">
                          <a:ln>
                            <a:noFill/>
                          </a:ln>
                          <a:solidFill>
                            <a:srgbClr val="171616"/>
                          </a:solidFill>
                          <a:effectLst/>
                          <a:uLnTx/>
                          <a:uFillTx/>
                          <a:latin typeface="Tw Cen MT"/>
                          <a:ea typeface="+mn-ea"/>
                          <a:cs typeface="+mn-cs"/>
                        </a:rPr>
                        <a:t>60,077</a:t>
                      </a:r>
                      <a:endParaRPr kumimoji="0" lang="en-US" sz="3000" b="1" i="0" u="none" strike="noStrike" kern="1200" cap="none" spc="0" normalizeH="0" baseline="0" noProof="0">
                        <a:ln>
                          <a:noFill/>
                        </a:ln>
                        <a:solidFill>
                          <a:srgbClr val="171616"/>
                        </a:solidFill>
                        <a:effectLst/>
                        <a:uLnTx/>
                        <a:uFillTx/>
                        <a:latin typeface="Tw Cen MT" panose="020B0602020104020603" pitchFamily="34" charset="0"/>
                        <a:ea typeface="+mn-ea"/>
                        <a:cs typeface="+mn-cs"/>
                      </a:endParaRPr>
                    </a:p>
                  </a:txBody>
                  <a:tcPr/>
                </a:tc>
                <a:extLst>
                  <a:ext uri="{0D108BD9-81ED-4DB2-BD59-A6C34878D82A}">
                    <a16:rowId xmlns:a16="http://schemas.microsoft.com/office/drawing/2014/main" val="3128139274"/>
                  </a:ext>
                </a:extLst>
              </a:tr>
              <a:tr h="370840">
                <a:tc>
                  <a:txBody>
                    <a:bodyPr/>
                    <a:lstStyle/>
                    <a:p>
                      <a:pPr marL="457200" indent="-457200">
                        <a:buFont typeface="Arial" panose="020B0604020202020204" pitchFamily="34" charset="0"/>
                        <a:buChar char="•"/>
                      </a:pPr>
                      <a:r>
                        <a:rPr kumimoji="0" lang="en-US" sz="3000" b="0" i="0" u="none" strike="noStrike" kern="1200" cap="none" spc="0" normalizeH="0" baseline="0" noProof="0">
                          <a:ln>
                            <a:noFill/>
                          </a:ln>
                          <a:solidFill>
                            <a:srgbClr val="171616"/>
                          </a:solidFill>
                          <a:effectLst/>
                          <a:uLnTx/>
                          <a:uFillTx/>
                          <a:latin typeface="Tw Cen MT"/>
                          <a:ea typeface="+mn-ea"/>
                          <a:cs typeface="+mn-cs"/>
                        </a:rPr>
                        <a:t>On-Line Entry </a:t>
                      </a:r>
                      <a:endParaRPr lang="en-US"/>
                    </a:p>
                  </a:txBody>
                  <a:tcPr/>
                </a:tc>
                <a:tc>
                  <a:txBody>
                    <a:bodyPr/>
                    <a:lstStyle/>
                    <a:p>
                      <a:pPr algn="r"/>
                      <a:r>
                        <a:rPr kumimoji="0" lang="en-US" sz="3000" b="1" i="0" u="none" strike="noStrike" kern="1200" cap="none" spc="0" normalizeH="0" baseline="0" noProof="0">
                          <a:ln>
                            <a:noFill/>
                          </a:ln>
                          <a:solidFill>
                            <a:srgbClr val="171616"/>
                          </a:solidFill>
                          <a:effectLst/>
                          <a:uLnTx/>
                          <a:uFillTx/>
                          <a:latin typeface="Tw Cen MT"/>
                          <a:ea typeface="+mn-ea"/>
                          <a:cs typeface="+mn-cs"/>
                        </a:rPr>
                        <a:t>15,084</a:t>
                      </a:r>
                      <a:endParaRPr lang="en-US"/>
                    </a:p>
                  </a:txBody>
                  <a:tcPr/>
                </a:tc>
                <a:extLst>
                  <a:ext uri="{0D108BD9-81ED-4DB2-BD59-A6C34878D82A}">
                    <a16:rowId xmlns:a16="http://schemas.microsoft.com/office/drawing/2014/main" val="1559132740"/>
                  </a:ext>
                </a:extLst>
              </a:tr>
              <a:tr h="370840">
                <a:tc>
                  <a:txBody>
                    <a:bodyPr/>
                    <a:lstStyle/>
                    <a:p>
                      <a:pPr marL="457200" indent="-457200">
                        <a:buFont typeface="Arial" panose="020B0604020202020204" pitchFamily="34" charset="0"/>
                        <a:buChar char="•"/>
                      </a:pPr>
                      <a:r>
                        <a:rPr kumimoji="0" lang="en-US" sz="3000" b="0" i="0" u="none" strike="noStrike" kern="1200" cap="none" spc="0" normalizeH="0" baseline="0">
                          <a:ln>
                            <a:noFill/>
                          </a:ln>
                          <a:solidFill>
                            <a:srgbClr val="171616"/>
                          </a:solidFill>
                          <a:effectLst/>
                          <a:uLnTx/>
                          <a:uFillTx/>
                          <a:latin typeface="Tw Cen MT"/>
                          <a:ea typeface="+mn-ea"/>
                          <a:cs typeface="+mn-cs"/>
                        </a:rPr>
                        <a:t>Web Service Calls</a:t>
                      </a:r>
                    </a:p>
                  </a:txBody>
                  <a:tcPr/>
                </a:tc>
                <a:tc>
                  <a:txBody>
                    <a:bodyPr/>
                    <a:lstStyle/>
                    <a:p>
                      <a:pPr algn="r"/>
                      <a:r>
                        <a:rPr kumimoji="0" lang="en-US" sz="3000" b="1" i="0" u="none" strike="noStrike" kern="1200" cap="none" spc="0" normalizeH="0" baseline="0">
                          <a:ln>
                            <a:noFill/>
                          </a:ln>
                          <a:solidFill>
                            <a:srgbClr val="171616"/>
                          </a:solidFill>
                          <a:effectLst/>
                          <a:uLnTx/>
                          <a:uFillTx/>
                          <a:latin typeface="Tw Cen MT"/>
                          <a:ea typeface="+mn-ea"/>
                          <a:cs typeface="+mn-cs"/>
                        </a:rPr>
                        <a:t>32,930</a:t>
                      </a:r>
                    </a:p>
                  </a:txBody>
                  <a:tcPr/>
                </a:tc>
                <a:extLst>
                  <a:ext uri="{0D108BD9-81ED-4DB2-BD59-A6C34878D82A}">
                    <a16:rowId xmlns:a16="http://schemas.microsoft.com/office/drawing/2014/main" val="3256126506"/>
                  </a:ext>
                </a:extLst>
              </a:tr>
            </a:tbl>
          </a:graphicData>
        </a:graphic>
      </p:graphicFrame>
    </p:spTree>
    <p:extLst>
      <p:ext uri="{BB962C8B-B14F-4D97-AF65-F5344CB8AC3E}">
        <p14:creationId xmlns:p14="http://schemas.microsoft.com/office/powerpoint/2010/main" val="2553330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490745"/>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40</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Rf tracker</a:t>
            </a:r>
          </a:p>
        </p:txBody>
      </p:sp>
    </p:spTree>
    <p:extLst>
      <p:ext uri="{BB962C8B-B14F-4D97-AF65-F5344CB8AC3E}">
        <p14:creationId xmlns:p14="http://schemas.microsoft.com/office/powerpoint/2010/main" val="106960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RF Tracker: 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r>
              <a:rPr lang="en-US"/>
              <a:t>The </a:t>
            </a:r>
            <a:r>
              <a:rPr lang="en-US" b="1"/>
              <a:t>2019-2020 submission </a:t>
            </a:r>
            <a:r>
              <a:rPr lang="en-US"/>
              <a:t>is due</a:t>
            </a:r>
            <a:r>
              <a:rPr lang="en-US" b="1"/>
              <a:t> July 30, 2020.</a:t>
            </a:r>
            <a:endParaRPr lang="en-US"/>
          </a:p>
          <a:p>
            <a:pPr marL="0" indent="0">
              <a:buNone/>
            </a:pPr>
            <a:endParaRPr lang="en-US"/>
          </a:p>
          <a:p>
            <a:pPr marL="0" indent="0">
              <a:buNone/>
            </a:pPr>
            <a:r>
              <a:rPr lang="en-US"/>
              <a:t>Please refer to the FCN newsletter for updated counts on the number of completed, promoted and validated for this data submission. </a:t>
            </a:r>
          </a:p>
          <a:p>
            <a:pPr marL="0" indent="0">
              <a:buNone/>
            </a:pPr>
            <a:endParaRPr lang="en-US"/>
          </a:p>
        </p:txBody>
      </p:sp>
    </p:spTree>
    <p:extLst>
      <p:ext uri="{BB962C8B-B14F-4D97-AF65-F5344CB8AC3E}">
        <p14:creationId xmlns:p14="http://schemas.microsoft.com/office/powerpoint/2010/main" val="2181089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RF Tracker: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a:latin typeface="Tw Cen MT"/>
              </a:rPr>
              <a:t>For the 2020-2021 school year, a new promotion and validation deadline will be added to the RF Tracker timeline in TWEDS. </a:t>
            </a:r>
          </a:p>
          <a:p>
            <a:endParaRPr lang="en-US">
              <a:latin typeface="Tw Cen MT"/>
            </a:endParaRPr>
          </a:p>
          <a:p>
            <a:r>
              <a:rPr lang="en-US">
                <a:latin typeface="Tw Cen MT"/>
              </a:rPr>
              <a:t>This new date will serve as a submission check point to ensure that the RF Tracker data has been promoted and validated as of </a:t>
            </a:r>
            <a:r>
              <a:rPr lang="en-US" b="1">
                <a:latin typeface="Tw Cen MT"/>
              </a:rPr>
              <a:t>December 4, 2020</a:t>
            </a:r>
            <a:r>
              <a:rPr lang="en-US">
                <a:latin typeface="Tw Cen MT"/>
              </a:rPr>
              <a:t>.  </a:t>
            </a:r>
          </a:p>
          <a:p>
            <a:endParaRPr lang="en-US">
              <a:latin typeface="Tw Cen MT"/>
            </a:endParaRPr>
          </a:p>
          <a:p>
            <a:r>
              <a:rPr lang="en-US">
                <a:latin typeface="Tw Cen MT"/>
              </a:rPr>
              <a:t>The program area will use the data on this date to start their monitoring process.</a:t>
            </a:r>
            <a:endParaRPr lang="en-US"/>
          </a:p>
          <a:p>
            <a:endParaRPr lang="en-US"/>
          </a:p>
          <a:p>
            <a:pPr marL="0" indent="0">
              <a:buNone/>
            </a:pPr>
            <a:endParaRPr lang="en-US"/>
          </a:p>
        </p:txBody>
      </p:sp>
    </p:spTree>
    <p:extLst>
      <p:ext uri="{BB962C8B-B14F-4D97-AF65-F5344CB8AC3E}">
        <p14:creationId xmlns:p14="http://schemas.microsoft.com/office/powerpoint/2010/main" val="791102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a:latin typeface="Tw Cen MT Condensed"/>
              </a:rPr>
              <a:t>RF tracker: timeline</a:t>
            </a:r>
            <a:endParaRPr lang="en-US"/>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a:xfrm>
            <a:off x="628649" y="1221971"/>
            <a:ext cx="8017639" cy="4954992"/>
          </a:xfrm>
        </p:spPr>
        <p:txBody>
          <a:bodyPr vert="horz" lIns="91440" tIns="45720" rIns="91440" bIns="45720" rtlCol="0" anchor="t">
            <a:normAutofit/>
          </a:bodyPr>
          <a:lstStyle/>
          <a:p>
            <a:pPr marL="0" indent="0">
              <a:buNone/>
            </a:pPr>
            <a:r>
              <a:rPr lang="en-US" b="1"/>
              <a:t>Promotion/Validation Checkpoint: </a:t>
            </a:r>
            <a:r>
              <a:rPr lang="en-US"/>
              <a:t>December 4, 2020</a:t>
            </a:r>
          </a:p>
          <a:p>
            <a:pPr marL="0" indent="0">
              <a:buNone/>
            </a:pPr>
            <a:r>
              <a:rPr lang="en-US" b="1"/>
              <a:t>RF Tracker Submission Due: </a:t>
            </a:r>
            <a:r>
              <a:rPr lang="en-US"/>
              <a:t>July 29, 2021</a:t>
            </a:r>
          </a:p>
          <a:p>
            <a:pPr marL="0" indent="0" algn="l">
              <a:buNone/>
            </a:pPr>
            <a:endParaRPr lang="en-US"/>
          </a:p>
          <a:p>
            <a:pPr algn="l" rtl="0"/>
            <a:endParaRPr lang="en-US"/>
          </a:p>
          <a:p>
            <a:pPr algn="l" rtl="0"/>
            <a:endParaRPr lang="en-US"/>
          </a:p>
          <a:p>
            <a:endParaRPr lang="en-US"/>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43</a:t>
            </a:fld>
            <a:endParaRPr lang="en-US"/>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1288478886"/>
              </p:ext>
            </p:extLst>
          </p:nvPr>
        </p:nvGraphicFramePr>
        <p:xfrm>
          <a:off x="614726" y="2451266"/>
          <a:ext cx="7346610" cy="33832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a:latin typeface="Tw Cen MT"/>
                        </a:rPr>
                        <a:t>RF Tracker Collection</a:t>
                      </a:r>
                      <a:endParaRPr lang="en-US"/>
                    </a:p>
                  </a:txBody>
                  <a:tcPr/>
                </a:tc>
                <a:tc>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a:latin typeface="Tw Cen MT"/>
                        </a:rPr>
                        <a:t>TSDS ready to load data to eDM</a:t>
                      </a:r>
                      <a:endParaRPr lang="en-US" sz="1400"/>
                    </a:p>
                  </a:txBody>
                  <a:tcPr/>
                </a:tc>
                <a:tc>
                  <a:txBody>
                    <a:bodyPr/>
                    <a:lstStyle/>
                    <a:p>
                      <a:pPr lvl="0">
                        <a:buNone/>
                      </a:pPr>
                      <a:r>
                        <a:rPr lang="en-US" sz="1400" b="0" i="0" u="none" strike="noStrike" noProof="0">
                          <a:latin typeface="Tw Cen MT"/>
                        </a:rPr>
                        <a:t>August 3, 2020</a:t>
                      </a:r>
                      <a:endParaRPr lang="en-US" sz="140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a:latin typeface="+mn-lt"/>
                        </a:rPr>
                        <a:t>RF Tracker ready for users to promote data</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September 14, 2020 </a:t>
                      </a:r>
                      <a:endParaRPr lang="en-US" sz="1400" b="0"/>
                    </a:p>
                  </a:txBody>
                  <a:tcPr/>
                </a:tc>
                <a:extLst>
                  <a:ext uri="{0D108BD9-81ED-4DB2-BD59-A6C34878D82A}">
                    <a16:rowId xmlns:a16="http://schemas.microsoft.com/office/drawing/2014/main" val="281756785"/>
                  </a:ext>
                </a:extLst>
              </a:tr>
              <a:tr h="1158240">
                <a:tc>
                  <a:txBody>
                    <a:bodyPr/>
                    <a:lstStyle/>
                    <a:p>
                      <a:pPr lvl="0" algn="l">
                        <a:lnSpc>
                          <a:spcPct val="100000"/>
                        </a:lnSpc>
                        <a:spcBef>
                          <a:spcPts val="0"/>
                        </a:spcBef>
                        <a:spcAft>
                          <a:spcPts val="0"/>
                        </a:spcAft>
                        <a:buNone/>
                      </a:pPr>
                      <a:r>
                        <a:rPr lang="en-US" sz="1400" b="1" i="0" u="none" strike="noStrike" noProof="0">
                          <a:latin typeface="Tw Cen MT"/>
                        </a:rPr>
                        <a:t>All RF Tracker data up to this point must be promoted and validated</a:t>
                      </a:r>
                    </a:p>
                    <a:p>
                      <a:pPr lvl="0" algn="l">
                        <a:lnSpc>
                          <a:spcPct val="100000"/>
                        </a:lnSpc>
                        <a:spcBef>
                          <a:spcPts val="0"/>
                        </a:spcBef>
                        <a:spcAft>
                          <a:spcPts val="0"/>
                        </a:spcAft>
                        <a:buNone/>
                      </a:pPr>
                      <a:r>
                        <a:rPr lang="en-US" sz="1400" b="0" i="0" u="none" strike="noStrike" noProof="0">
                          <a:latin typeface="Tw Cen MT"/>
                        </a:rPr>
                        <a:t>LEA will continue to report RF Tracker data as students enter and exit residential facilities or on a monthly basis throughout the school year.</a:t>
                      </a:r>
                      <a:endParaRPr lang="en-US" sz="1400" b="0"/>
                    </a:p>
                  </a:txBody>
                  <a:tcPr/>
                </a:tc>
                <a:tc>
                  <a:txBody>
                    <a:bodyPr/>
                    <a:lstStyle/>
                    <a:p>
                      <a:pPr lvl="0" algn="l">
                        <a:lnSpc>
                          <a:spcPct val="100000"/>
                        </a:lnSpc>
                        <a:spcBef>
                          <a:spcPts val="0"/>
                        </a:spcBef>
                        <a:spcAft>
                          <a:spcPts val="0"/>
                        </a:spcAft>
                        <a:buNone/>
                      </a:pPr>
                      <a:r>
                        <a:rPr lang="en-US" sz="1400" b="1" i="0" u="none" strike="noStrike" noProof="0">
                          <a:latin typeface="+mn-lt"/>
                        </a:rPr>
                        <a:t>December 4, 2020</a:t>
                      </a:r>
                      <a:endParaRPr lang="en-US" sz="1400" b="1"/>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a:effectLst/>
                        </a:rPr>
                        <a:t>RF Tracker ready for users to complete</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May 17, 2021</a:t>
                      </a:r>
                      <a:endParaRPr lang="en-US" sz="140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latin typeface="+mn-lt"/>
                        </a:rPr>
                        <a:t>RF Tracker Submission due date for LEAs</a:t>
                      </a:r>
                      <a:endParaRPr lang="en-US" sz="1400"/>
                    </a:p>
                  </a:txBody>
                  <a:tcPr/>
                </a:tc>
                <a:tc>
                  <a:txBody>
                    <a:bodyPr/>
                    <a:lstStyle/>
                    <a:p>
                      <a:pPr lvl="0" algn="l">
                        <a:lnSpc>
                          <a:spcPct val="100000"/>
                        </a:lnSpc>
                        <a:spcBef>
                          <a:spcPts val="0"/>
                        </a:spcBef>
                        <a:spcAft>
                          <a:spcPts val="0"/>
                        </a:spcAft>
                        <a:buNone/>
                      </a:pPr>
                      <a:r>
                        <a:rPr lang="en-US" sz="1400" b="1"/>
                        <a:t>July 29,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a:latin typeface="+mn-lt"/>
                        </a:rPr>
                        <a:t>RF Tracker data available to customers</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August 12,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3512036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normAutofit fontScale="90000"/>
          </a:bodyPr>
          <a:lstStyle/>
          <a:p>
            <a:r>
              <a:rPr lang="en-US">
                <a:latin typeface="Tw Cen MT Condensed"/>
              </a:rPr>
              <a:t>RF Tracker: frequently asked questions</a:t>
            </a:r>
            <a:endParaRPr lang="en-US"/>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886700" cy="4954992"/>
          </a:xfrm>
        </p:spPr>
        <p:txBody>
          <a:bodyPr vert="horz" lIns="91440" tIns="45720" rIns="91440" bIns="45720" rtlCol="0" anchor="t">
            <a:normAutofit/>
          </a:bodyPr>
          <a:lstStyle/>
          <a:p>
            <a:pPr marL="0" indent="0">
              <a:buNone/>
            </a:pPr>
            <a:r>
              <a:rPr lang="en-US" sz="2400" b="1">
                <a:latin typeface="Tw Cen MT"/>
              </a:rPr>
              <a:t>How long does it take to get a residential facility approved once the form is submitted?</a:t>
            </a:r>
            <a:endParaRPr lang="en-US" sz="2400">
              <a:latin typeface="Tw Cen MT"/>
            </a:endParaRPr>
          </a:p>
          <a:p>
            <a:pPr marL="457200" lvl="1" indent="0">
              <a:buNone/>
            </a:pPr>
            <a:endParaRPr lang="en-US">
              <a:latin typeface="Tw Cen MT"/>
            </a:endParaRPr>
          </a:p>
          <a:p>
            <a:pPr marL="457200" lvl="1" indent="0">
              <a:buNone/>
            </a:pPr>
            <a:r>
              <a:rPr lang="en-US">
                <a:latin typeface="Tw Cen MT"/>
              </a:rPr>
              <a:t>It takes approximately 10 business days for approval.</a:t>
            </a:r>
          </a:p>
          <a:p>
            <a:pPr marL="457200" lvl="1" indent="0">
              <a:buNone/>
            </a:pPr>
            <a:endParaRPr lang="en-US">
              <a:latin typeface="Tw Cen MT"/>
            </a:endParaRPr>
          </a:p>
          <a:p>
            <a:pPr marL="0" indent="0">
              <a:buNone/>
            </a:pPr>
            <a:endParaRPr lang="en-US">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44</a:t>
            </a:fld>
            <a:endParaRPr lang="en-US"/>
          </a:p>
        </p:txBody>
      </p:sp>
    </p:spTree>
    <p:extLst>
      <p:ext uri="{BB962C8B-B14F-4D97-AF65-F5344CB8AC3E}">
        <p14:creationId xmlns:p14="http://schemas.microsoft.com/office/powerpoint/2010/main" val="1391782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normAutofit fontScale="90000"/>
          </a:bodyPr>
          <a:lstStyle/>
          <a:p>
            <a:r>
              <a:rPr lang="en-US">
                <a:latin typeface="Tw Cen MT Condensed"/>
              </a:rPr>
              <a:t>RF Tracker: frequently asked questions</a:t>
            </a:r>
            <a:endParaRPr lang="en-US"/>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886700" cy="4954992"/>
          </a:xfrm>
        </p:spPr>
        <p:txBody>
          <a:bodyPr vert="horz" lIns="91440" tIns="45720" rIns="91440" bIns="45720" rtlCol="0" anchor="t">
            <a:normAutofit/>
          </a:bodyPr>
          <a:lstStyle/>
          <a:p>
            <a:pPr marL="0" indent="0">
              <a:buNone/>
            </a:pPr>
            <a:r>
              <a:rPr lang="en-US" sz="2400" b="1">
                <a:latin typeface="Tw Cen MT"/>
              </a:rPr>
              <a:t>For the December 4</a:t>
            </a:r>
            <a:r>
              <a:rPr lang="en-US" sz="2400" b="1" baseline="30000">
                <a:latin typeface="Tw Cen MT"/>
              </a:rPr>
              <a:t>th</a:t>
            </a:r>
            <a:r>
              <a:rPr lang="en-US" sz="2400" b="1">
                <a:latin typeface="Tw Cen MT"/>
              </a:rPr>
              <a:t> deadline, will the submission have to be fatal free?</a:t>
            </a:r>
          </a:p>
          <a:p>
            <a:pPr marL="457200" lvl="1" indent="0">
              <a:buNone/>
            </a:pPr>
            <a:endParaRPr lang="en-US">
              <a:latin typeface="Tw Cen MT"/>
            </a:endParaRPr>
          </a:p>
          <a:p>
            <a:pPr marL="457200" lvl="1" indent="0">
              <a:buNone/>
            </a:pPr>
            <a:r>
              <a:rPr lang="en-US"/>
              <a:t>Yes. For promotion and validation purposes, the submission will need to be fatal free. However, the submission does not need to be completed by that date. </a:t>
            </a:r>
            <a:endParaRPr lang="en-US">
              <a:latin typeface="Tw Cen MT"/>
            </a:endParaRPr>
          </a:p>
          <a:p>
            <a:pPr marL="0" indent="0">
              <a:buNone/>
            </a:pPr>
            <a:endParaRPr lang="en-US">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45</a:t>
            </a:fld>
            <a:endParaRPr lang="en-US"/>
          </a:p>
        </p:txBody>
      </p:sp>
    </p:spTree>
    <p:extLst>
      <p:ext uri="{BB962C8B-B14F-4D97-AF65-F5344CB8AC3E}">
        <p14:creationId xmlns:p14="http://schemas.microsoft.com/office/powerpoint/2010/main" val="375945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normAutofit fontScale="90000"/>
          </a:bodyPr>
          <a:lstStyle/>
          <a:p>
            <a:r>
              <a:rPr lang="en-US">
                <a:latin typeface="Tw Cen MT Condensed"/>
              </a:rPr>
              <a:t>RF Tracker: frequently asked questions</a:t>
            </a:r>
            <a:endParaRPr lang="en-US"/>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886700" cy="4954992"/>
          </a:xfrm>
        </p:spPr>
        <p:txBody>
          <a:bodyPr vert="horz" lIns="91440" tIns="45720" rIns="91440" bIns="45720" rtlCol="0" anchor="t">
            <a:normAutofit/>
          </a:bodyPr>
          <a:lstStyle/>
          <a:p>
            <a:pPr marL="0" indent="0">
              <a:buNone/>
            </a:pPr>
            <a:r>
              <a:rPr lang="en-US" sz="2400" b="1"/>
              <a:t>If a student is still residing in the residential facility at the end of the school year, would their exit date be the last day of school?</a:t>
            </a:r>
          </a:p>
          <a:p>
            <a:pPr marL="457200" lvl="1" indent="0">
              <a:buNone/>
            </a:pPr>
            <a:endParaRPr lang="en-US">
              <a:latin typeface="Tw Cen MT"/>
            </a:endParaRPr>
          </a:p>
          <a:p>
            <a:pPr marL="457200" lvl="1" indent="0">
              <a:buNone/>
            </a:pPr>
            <a:r>
              <a:rPr lang="en-US">
                <a:latin typeface="Tw Cen MT"/>
              </a:rPr>
              <a:t>LEAs should </a:t>
            </a:r>
            <a:r>
              <a:rPr lang="en-US" b="1">
                <a:latin typeface="Tw Cen MT"/>
              </a:rPr>
              <a:t>leave the exit date blank </a:t>
            </a:r>
            <a:r>
              <a:rPr lang="en-US">
                <a:latin typeface="Tw Cen MT"/>
              </a:rPr>
              <a:t>if a student is residing in the residential facility at the end of the school year.  </a:t>
            </a:r>
          </a:p>
          <a:p>
            <a:pPr marL="457200" lvl="1" indent="0">
              <a:buNone/>
            </a:pPr>
            <a:endParaRPr lang="en-US">
              <a:latin typeface="Tw Cen MT"/>
            </a:endParaRPr>
          </a:p>
          <a:p>
            <a:pPr marL="457200" lvl="1" indent="0">
              <a:buNone/>
            </a:pPr>
            <a:r>
              <a:rPr lang="en-US">
                <a:latin typeface="Tw Cen MT"/>
              </a:rPr>
              <a:t>The LEA should use the following report to verify that the students were residing in the residential facility at the end of the school year. It includes all RF students with blank exit dates. </a:t>
            </a:r>
          </a:p>
          <a:p>
            <a:pPr lvl="2"/>
            <a:r>
              <a:rPr lang="en-US" b="1">
                <a:latin typeface="Tw Cen MT"/>
              </a:rPr>
              <a:t>RFT0-100-003 Residential Facility End of Year Verification</a:t>
            </a:r>
          </a:p>
          <a:p>
            <a:pPr marL="457200" lvl="1" indent="0">
              <a:buNone/>
            </a:pPr>
            <a:endParaRPr lang="en-US">
              <a:latin typeface="Tw Cen MT"/>
            </a:endParaRPr>
          </a:p>
          <a:p>
            <a:pPr marL="0" indent="0">
              <a:buNone/>
            </a:pPr>
            <a:endParaRPr lang="en-US" sz="2400">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46</a:t>
            </a:fld>
            <a:endParaRPr lang="en-US"/>
          </a:p>
        </p:txBody>
      </p:sp>
    </p:spTree>
    <p:extLst>
      <p:ext uri="{BB962C8B-B14F-4D97-AF65-F5344CB8AC3E}">
        <p14:creationId xmlns:p14="http://schemas.microsoft.com/office/powerpoint/2010/main" val="2138758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normAutofit fontScale="90000"/>
          </a:bodyPr>
          <a:lstStyle/>
          <a:p>
            <a:r>
              <a:rPr lang="en-US">
                <a:latin typeface="Tw Cen MT Condensed"/>
              </a:rPr>
              <a:t>RF Tracker: frequently asked questions</a:t>
            </a:r>
            <a:endParaRPr lang="en-US"/>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794685" cy="4954992"/>
          </a:xfrm>
        </p:spPr>
        <p:txBody>
          <a:bodyPr vert="horz" lIns="91440" tIns="45720" rIns="91440" bIns="45720" rtlCol="0" anchor="t">
            <a:normAutofit fontScale="92500" lnSpcReduction="20000"/>
          </a:bodyPr>
          <a:lstStyle/>
          <a:p>
            <a:pPr marL="0" indent="0">
              <a:buNone/>
            </a:pPr>
            <a:r>
              <a:rPr lang="en-US" sz="2600" b="1">
                <a:latin typeface="Tw Cen MT"/>
              </a:rPr>
              <a:t>Should LEAs report students with ADA code 0?</a:t>
            </a:r>
          </a:p>
          <a:p>
            <a:pPr marL="457200" lvl="1" indent="0">
              <a:buNone/>
            </a:pPr>
            <a:endParaRPr lang="en-US">
              <a:latin typeface="Tw Cen MT"/>
            </a:endParaRPr>
          </a:p>
          <a:p>
            <a:pPr marL="457200" lvl="1" indent="0">
              <a:buNone/>
            </a:pPr>
            <a:r>
              <a:rPr lang="en-US" sz="2600">
                <a:latin typeface="Tw Cen MT"/>
              </a:rPr>
              <a:t>If a student has a disability and is residing in a residential facility, then the student should be reported for RF Tracker regardless of the number of hours the student receives instructional services.  </a:t>
            </a:r>
          </a:p>
          <a:p>
            <a:pPr marL="457200" lvl="1" indent="0">
              <a:buNone/>
            </a:pPr>
            <a:endParaRPr lang="en-US" sz="2600">
              <a:latin typeface="Tw Cen MT"/>
            </a:endParaRPr>
          </a:p>
          <a:p>
            <a:pPr marL="457200" lvl="1" indent="0">
              <a:buNone/>
            </a:pPr>
            <a:r>
              <a:rPr lang="en-US" sz="2600">
                <a:latin typeface="Tw Cen MT"/>
              </a:rPr>
              <a:t>However, LEAs do not report students with ADA code 0 in the PEIMS Summer submission. The RF Tracker promotion logic relies upon the PEIMS Summer data for the student basic information and student special education information.</a:t>
            </a:r>
          </a:p>
          <a:p>
            <a:pPr marL="457200" lvl="1" indent="0">
              <a:buNone/>
            </a:pPr>
            <a:endParaRPr lang="en-US" sz="2600">
              <a:latin typeface="Tw Cen MT"/>
            </a:endParaRPr>
          </a:p>
          <a:p>
            <a:pPr marL="457200" lvl="1" indent="0">
              <a:buNone/>
            </a:pPr>
            <a:r>
              <a:rPr lang="en-US" sz="2600">
                <a:latin typeface="Tw Cen MT"/>
              </a:rPr>
              <a:t>For 2019-2020, TEA is working with individual LEAs on submitting the data for these students.  TEA is working on resolving this issue for the 2020-2021school year.</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47</a:t>
            </a:fld>
            <a:endParaRPr lang="en-US"/>
          </a:p>
        </p:txBody>
      </p:sp>
    </p:spTree>
    <p:extLst>
      <p:ext uri="{BB962C8B-B14F-4D97-AF65-F5344CB8AC3E}">
        <p14:creationId xmlns:p14="http://schemas.microsoft.com/office/powerpoint/2010/main" val="83140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latin typeface="Tw Cen MT Condensed"/>
              </a:rPr>
              <a:t>RF TRACKER</a:t>
            </a:r>
            <a:r>
              <a:rPr lang="en-US"/>
              <a:t>: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49" y="1221971"/>
            <a:ext cx="8133385" cy="4954992"/>
          </a:xfrm>
        </p:spPr>
        <p:txBody>
          <a:bodyPr>
            <a:normAutofit/>
          </a:bodyPr>
          <a:lstStyle/>
          <a:p>
            <a:pPr marL="0" indent="-137160">
              <a:buNone/>
            </a:pPr>
            <a:r>
              <a:rPr lang="en-US" sz="3800" b="1"/>
              <a:t>Knowledge Base Articles:</a:t>
            </a:r>
          </a:p>
          <a:p>
            <a:pPr marL="320040" lvl="1" indent="0">
              <a:buNone/>
            </a:pPr>
            <a:endParaRPr lang="en-US"/>
          </a:p>
          <a:p>
            <a:pPr marL="320040" lvl="1" indent="0">
              <a:buNone/>
            </a:pPr>
            <a:r>
              <a:rPr lang="en-US" sz="2600" b="1">
                <a:solidFill>
                  <a:schemeClr val="tx2"/>
                </a:solidFill>
                <a:hlinkClick r:id="rId2"/>
              </a:rPr>
              <a:t>TSDSKB-586</a:t>
            </a:r>
            <a:r>
              <a:rPr lang="en-US" sz="2400"/>
              <a:t>  </a:t>
            </a:r>
            <a:r>
              <a:rPr lang="en-US" sz="2000"/>
              <a:t> General FAQs for RF Tracker Collection </a:t>
            </a:r>
          </a:p>
          <a:p>
            <a:endParaRPr lang="en-US" sz="2000"/>
          </a:p>
          <a:p>
            <a:pPr marL="320040" lvl="1" indent="0">
              <a:buNone/>
            </a:pPr>
            <a:r>
              <a:rPr lang="en-US" sz="2600" b="1">
                <a:solidFill>
                  <a:schemeClr val="tx2"/>
                </a:solidFill>
                <a:hlinkClick r:id="rId3"/>
              </a:rPr>
              <a:t>TSDSKB-589</a:t>
            </a:r>
            <a:r>
              <a:rPr lang="en-US" sz="2600" b="1">
                <a:solidFill>
                  <a:schemeClr val="tx2"/>
                </a:solidFill>
              </a:rPr>
              <a:t> </a:t>
            </a:r>
            <a:r>
              <a:rPr lang="en-US" sz="2400"/>
              <a:t>  </a:t>
            </a:r>
            <a:r>
              <a:rPr lang="en-US" sz="2000"/>
              <a:t>Process for adding or updating the Residential Facilities</a:t>
            </a:r>
          </a:p>
          <a:p>
            <a:pPr marL="0" indent="0">
              <a:buNone/>
            </a:pPr>
            <a:endParaRPr lang="en-US" sz="2000"/>
          </a:p>
          <a:p>
            <a:pPr marL="320040" lvl="1" indent="0">
              <a:buNone/>
            </a:pPr>
            <a:endParaRPr lang="en-US"/>
          </a:p>
          <a:p>
            <a:pPr marL="0" indent="0">
              <a:buNone/>
            </a:pPr>
            <a:endParaRPr lang="en-US"/>
          </a:p>
        </p:txBody>
      </p:sp>
    </p:spTree>
    <p:extLst>
      <p:ext uri="{BB962C8B-B14F-4D97-AF65-F5344CB8AC3E}">
        <p14:creationId xmlns:p14="http://schemas.microsoft.com/office/powerpoint/2010/main" val="782613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82810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49</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Class roster</a:t>
            </a:r>
          </a:p>
        </p:txBody>
      </p:sp>
    </p:spTree>
    <p:extLst>
      <p:ext uri="{BB962C8B-B14F-4D97-AF65-F5344CB8AC3E}">
        <p14:creationId xmlns:p14="http://schemas.microsoft.com/office/powerpoint/2010/main" val="103269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enrollment 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85000" lnSpcReduction="10000"/>
          </a:bodyPr>
          <a:lstStyle/>
          <a:p>
            <a:pPr marL="457200" lvl="3" indent="0">
              <a:spcBef>
                <a:spcPts val="700"/>
              </a:spcBef>
              <a:buSzPct val="60000"/>
              <a:buNone/>
            </a:pPr>
            <a:endParaRPr lang="en-US" sz="2400"/>
          </a:p>
          <a:p>
            <a:pPr marL="0" lvl="2" indent="0">
              <a:spcBef>
                <a:spcPts val="700"/>
              </a:spcBef>
              <a:buSzPct val="60000"/>
              <a:buNone/>
            </a:pPr>
            <a:r>
              <a:rPr lang="en-US" sz="3200" b="1">
                <a:latin typeface="Tw Cen MT"/>
              </a:rPr>
              <a:t>REMINDER</a:t>
            </a:r>
            <a:r>
              <a:rPr lang="en-US" sz="3200">
                <a:latin typeface="Tw Cen MT"/>
              </a:rPr>
              <a:t>: Only </a:t>
            </a:r>
            <a:r>
              <a:rPr lang="en-US" sz="3200" b="1">
                <a:latin typeface="Tw Cen MT"/>
              </a:rPr>
              <a:t>weekly</a:t>
            </a:r>
            <a:r>
              <a:rPr lang="en-US" sz="3200">
                <a:latin typeface="Tw Cen MT"/>
              </a:rPr>
              <a:t> enrollment event changes are needed after the initial cumulative file has been processed.</a:t>
            </a:r>
          </a:p>
          <a:p>
            <a:pPr marL="0" lvl="2" indent="0">
              <a:spcBef>
                <a:spcPts val="700"/>
              </a:spcBef>
              <a:buSzPct val="60000"/>
              <a:buNone/>
            </a:pPr>
            <a:endParaRPr lang="en-US" sz="3200"/>
          </a:p>
          <a:p>
            <a:pPr marL="0" indent="0">
              <a:buNone/>
            </a:pPr>
            <a:r>
              <a:rPr lang="en-US" sz="3200" b="1">
                <a:latin typeface="Tw Cen MT"/>
              </a:rPr>
              <a:t>REMINDER</a:t>
            </a:r>
            <a:r>
              <a:rPr lang="en-US" sz="3200">
                <a:latin typeface="Tw Cen MT"/>
              </a:rPr>
              <a:t>: If you inadvertently submit enrollment events that were processed in a previous file, the event will be ignored with a Duplicate Event warning message.</a:t>
            </a:r>
          </a:p>
          <a:p>
            <a:pPr marL="0" lvl="2" indent="0">
              <a:spcBef>
                <a:spcPts val="700"/>
              </a:spcBef>
              <a:buSzPct val="60000"/>
              <a:buNone/>
            </a:pPr>
            <a:endParaRPr lang="en-US" sz="3200"/>
          </a:p>
          <a:p>
            <a:pPr marL="0" lvl="2" indent="0">
              <a:spcBef>
                <a:spcPts val="700"/>
              </a:spcBef>
              <a:buSzPct val="60000"/>
              <a:buNone/>
            </a:pPr>
            <a:r>
              <a:rPr lang="en-US" sz="3200" b="1">
                <a:latin typeface="Tw Cen MT"/>
              </a:rPr>
              <a:t>REMINDER</a:t>
            </a:r>
            <a:r>
              <a:rPr lang="en-US" sz="3200">
                <a:latin typeface="Tw Cen MT"/>
              </a:rPr>
              <a:t>: Utilize the TSDS UID Enrollment Submission Summary Report </a:t>
            </a:r>
            <a:r>
              <a:rPr lang="en-US" sz="3200" b="1">
                <a:latin typeface="Tw Cen MT"/>
              </a:rPr>
              <a:t>(UID0-000-006) </a:t>
            </a:r>
            <a:r>
              <a:rPr lang="en-US" sz="3200">
                <a:latin typeface="Tw Cen MT"/>
              </a:rPr>
              <a:t>located in the Global Reports Viewer to</a:t>
            </a:r>
            <a:r>
              <a:rPr lang="en-US" sz="3200">
                <a:solidFill>
                  <a:srgbClr val="171616"/>
                </a:solidFill>
                <a:latin typeface="Tw Cen MT"/>
              </a:rPr>
              <a:t> monitor</a:t>
            </a:r>
            <a:r>
              <a:rPr lang="en-US" sz="3200">
                <a:latin typeface="Tw Cen MT"/>
              </a:rPr>
              <a:t> the weekly submission of an LEA's enrollment data loads. </a:t>
            </a:r>
            <a:endParaRPr lang="en-US" sz="3000">
              <a:latin typeface="Tw Cen MT"/>
            </a:endParaRPr>
          </a:p>
          <a:p>
            <a:pPr marL="457200" lvl="3" indent="0">
              <a:spcBef>
                <a:spcPts val="700"/>
              </a:spcBef>
              <a:buSzPct val="60000"/>
              <a:buNone/>
            </a:pPr>
            <a:endParaRPr lang="en-US" sz="2200" b="1"/>
          </a:p>
          <a:p>
            <a:pPr marL="457200" lvl="3" indent="0">
              <a:spcBef>
                <a:spcPts val="700"/>
              </a:spcBef>
              <a:buSzPct val="60000"/>
              <a:buNone/>
            </a:pPr>
            <a:endParaRPr lang="en-US" sz="2200"/>
          </a:p>
          <a:p>
            <a:pPr marL="0" indent="0">
              <a:buNone/>
            </a:pPr>
            <a:endParaRPr lang="en-US"/>
          </a:p>
        </p:txBody>
      </p:sp>
    </p:spTree>
    <p:extLst>
      <p:ext uri="{BB962C8B-B14F-4D97-AF65-F5344CB8AC3E}">
        <p14:creationId xmlns:p14="http://schemas.microsoft.com/office/powerpoint/2010/main" val="2637007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CLASS ROSTER: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49" y="908201"/>
            <a:ext cx="8062863" cy="5448155"/>
          </a:xfrm>
        </p:spPr>
        <p:txBody>
          <a:bodyPr vert="horz" lIns="91440" tIns="45720" rIns="91440" bIns="45720" rtlCol="0" anchor="t">
            <a:normAutofit/>
          </a:bodyPr>
          <a:lstStyle/>
          <a:p>
            <a:endParaRPr lang="en-US" b="1">
              <a:latin typeface="Tw Cen MT"/>
            </a:endParaRPr>
          </a:p>
          <a:p>
            <a:r>
              <a:rPr lang="en-US" b="1">
                <a:latin typeface="Tw Cen MT"/>
              </a:rPr>
              <a:t>POPULATION-SERVED (E1362) </a:t>
            </a:r>
            <a:r>
              <a:rPr lang="en-US"/>
              <a:t>has been updated to be a mandatory data element in the SectionExtension Complex Type.</a:t>
            </a:r>
          </a:p>
          <a:p>
            <a:pPr marL="457200" lvl="1" indent="0">
              <a:buNone/>
            </a:pPr>
            <a:endParaRPr lang="en-US">
              <a:latin typeface="Tw Cen MT"/>
            </a:endParaRPr>
          </a:p>
          <a:p>
            <a:r>
              <a:rPr lang="en-US" b="1">
                <a:latin typeface="Tw Cen MT"/>
              </a:rPr>
              <a:t>ASSIGNMENT-BEGIN-DATE (E1065) </a:t>
            </a:r>
            <a:r>
              <a:rPr lang="en-US">
                <a:latin typeface="Tw Cen MT"/>
              </a:rPr>
              <a:t>has been updated to be a mandatory data element in the TeacherSectionAssociationExtension Complex Type.</a:t>
            </a:r>
          </a:p>
          <a:p>
            <a:pPr marL="0" indent="0">
              <a:buNone/>
            </a:pP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412945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CLASS ROSTER: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85000" lnSpcReduction="20000"/>
          </a:bodyPr>
          <a:lstStyle/>
          <a:p>
            <a:r>
              <a:rPr lang="en-US"/>
              <a:t>The promotion logic for Class Roster will be </a:t>
            </a:r>
            <a:r>
              <a:rPr lang="en-US" b="1"/>
              <a:t>updated</a:t>
            </a:r>
            <a:r>
              <a:rPr lang="en-US"/>
              <a:t> for the 2020-2021 school year.</a:t>
            </a:r>
          </a:p>
          <a:p>
            <a:endParaRPr lang="en-US"/>
          </a:p>
          <a:p>
            <a:r>
              <a:rPr lang="en-US"/>
              <a:t>All classroom positions will be promoted to include:</a:t>
            </a:r>
          </a:p>
          <a:p>
            <a:pPr lvl="1"/>
            <a:r>
              <a:rPr lang="en-US">
                <a:latin typeface="Tw Cen MT"/>
              </a:rPr>
              <a:t>Teacher of Record</a:t>
            </a:r>
          </a:p>
          <a:p>
            <a:pPr lvl="1"/>
            <a:r>
              <a:rPr lang="en-US">
                <a:latin typeface="Tw Cen MT"/>
              </a:rPr>
              <a:t>Assistant Teacher</a:t>
            </a:r>
          </a:p>
          <a:p>
            <a:pPr lvl="1"/>
            <a:r>
              <a:rPr lang="en-US">
                <a:latin typeface="Tw Cen MT"/>
              </a:rPr>
              <a:t>Support Teacher</a:t>
            </a:r>
          </a:p>
          <a:p>
            <a:pPr lvl="1"/>
            <a:r>
              <a:rPr lang="en-US">
                <a:latin typeface="Tw Cen MT"/>
              </a:rPr>
              <a:t>Substitute Teacher</a:t>
            </a:r>
          </a:p>
          <a:p>
            <a:pPr lvl="1"/>
            <a:r>
              <a:rPr lang="en-US">
                <a:latin typeface="Tw Cen MT"/>
              </a:rPr>
              <a:t>PK Classroom Aide</a:t>
            </a:r>
          </a:p>
          <a:p>
            <a:pPr marL="0" indent="0">
              <a:buNone/>
            </a:pPr>
            <a:endParaRPr lang="en-US"/>
          </a:p>
          <a:p>
            <a:r>
              <a:rPr lang="en-US"/>
              <a:t>The </a:t>
            </a:r>
            <a:r>
              <a:rPr lang="en-US" b="1">
                <a:latin typeface="Tw Cen MT"/>
              </a:rPr>
              <a:t>Teacher Assignment </a:t>
            </a:r>
            <a:r>
              <a:rPr lang="en-US">
                <a:latin typeface="Tw Cen MT"/>
              </a:rPr>
              <a:t>will be promoted if the end date is </a:t>
            </a:r>
            <a:r>
              <a:rPr lang="en-US" b="1">
                <a:latin typeface="Tw Cen MT"/>
              </a:rPr>
              <a:t>greater than </a:t>
            </a:r>
            <a:r>
              <a:rPr lang="en-US">
                <a:latin typeface="Tw Cen MT"/>
              </a:rPr>
              <a:t>or</a:t>
            </a:r>
            <a:r>
              <a:rPr lang="en-US" b="1">
                <a:latin typeface="Tw Cen MT"/>
              </a:rPr>
              <a:t> equal to </a:t>
            </a:r>
            <a:r>
              <a:rPr lang="en-US">
                <a:latin typeface="Tw Cen MT"/>
              </a:rPr>
              <a:t>the snapshot date.  </a:t>
            </a:r>
          </a:p>
          <a:p>
            <a:endParaRPr lang="en-US">
              <a:latin typeface="Tw Cen MT"/>
            </a:endParaRPr>
          </a:p>
          <a:p>
            <a:r>
              <a:rPr lang="en-US">
                <a:latin typeface="Tw Cen MT"/>
              </a:rPr>
              <a:t>The </a:t>
            </a:r>
            <a:r>
              <a:rPr lang="en-US" b="1">
                <a:latin typeface="Tw Cen MT"/>
              </a:rPr>
              <a:t>Student Section </a:t>
            </a:r>
            <a:r>
              <a:rPr lang="en-US">
                <a:latin typeface="Tw Cen MT"/>
              </a:rPr>
              <a:t>will be promoted if the end date is </a:t>
            </a:r>
            <a:r>
              <a:rPr lang="en-US" b="1">
                <a:latin typeface="Tw Cen MT"/>
              </a:rPr>
              <a:t>greater than or equal to </a:t>
            </a:r>
            <a:r>
              <a:rPr lang="en-US">
                <a:latin typeface="Tw Cen MT"/>
              </a:rPr>
              <a:t>the snapshot date.  </a:t>
            </a: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3460916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a:latin typeface="Tw Cen MT Condensed"/>
              </a:rPr>
              <a:t>Class roster: timeline</a:t>
            </a:r>
            <a:endParaRPr lang="en-US"/>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a:xfrm>
            <a:off x="628650" y="941394"/>
            <a:ext cx="8515350" cy="5235569"/>
          </a:xfrm>
        </p:spPr>
        <p:txBody>
          <a:bodyPr vert="horz" lIns="91440" tIns="45720" rIns="91440" bIns="45720" rtlCol="0" anchor="t">
            <a:normAutofit/>
          </a:bodyPr>
          <a:lstStyle/>
          <a:p>
            <a:r>
              <a:rPr lang="en-US" b="1"/>
              <a:t>Fall Submission Due: </a:t>
            </a:r>
            <a:r>
              <a:rPr lang="en-US"/>
              <a:t>October 15, 2020</a:t>
            </a:r>
          </a:p>
          <a:p>
            <a:r>
              <a:rPr lang="en-US" b="1"/>
              <a:t>Winter Submission Due: </a:t>
            </a:r>
            <a:r>
              <a:rPr lang="en-US"/>
              <a:t>March 25, 2021</a:t>
            </a:r>
          </a:p>
          <a:p>
            <a:pPr marL="0" indent="0" algn="l">
              <a:buNone/>
            </a:pPr>
            <a:endParaRPr lang="en-US"/>
          </a:p>
          <a:p>
            <a:pPr algn="l" rtl="0"/>
            <a:endParaRPr lang="en-US"/>
          </a:p>
          <a:p>
            <a:pPr algn="l" rtl="0"/>
            <a:endParaRPr lang="en-US"/>
          </a:p>
          <a:p>
            <a:endParaRPr lang="en-US"/>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52</a:t>
            </a:fld>
            <a:endParaRPr lang="en-US"/>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2277074907"/>
              </p:ext>
            </p:extLst>
          </p:nvPr>
        </p:nvGraphicFramePr>
        <p:xfrm>
          <a:off x="628650" y="1999853"/>
          <a:ext cx="7346610" cy="44500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a:latin typeface="Tw Cen MT"/>
                        </a:rPr>
                        <a:t>Class Roster Collection</a:t>
                      </a:r>
                      <a:endParaRPr lang="en-US"/>
                    </a:p>
                  </a:txBody>
                  <a:tcPr/>
                </a:tc>
                <a:tc>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a:latin typeface="Tw Cen MT"/>
                        </a:rPr>
                        <a:t>TSDS ready to load data to eDM</a:t>
                      </a:r>
                      <a:endParaRPr lang="en-US" sz="1400"/>
                    </a:p>
                  </a:txBody>
                  <a:tcPr/>
                </a:tc>
                <a:tc>
                  <a:txBody>
                    <a:bodyPr/>
                    <a:lstStyle/>
                    <a:p>
                      <a:pPr lvl="0">
                        <a:buNone/>
                      </a:pPr>
                      <a:r>
                        <a:rPr lang="en-US" sz="1400" b="0" i="0" u="none" strike="noStrike" noProof="0">
                          <a:latin typeface="Tw Cen MT"/>
                        </a:rPr>
                        <a:t>August 3, 2020</a:t>
                      </a:r>
                      <a:endParaRPr lang="en-US" sz="140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1" i="0" u="none" strike="noStrike" noProof="0">
                          <a:latin typeface="+mn-lt"/>
                        </a:rPr>
                        <a:t>Class Roster Fall </a:t>
                      </a:r>
                      <a:r>
                        <a:rPr lang="en-US" sz="1400" b="0" i="0" u="none" strike="noStrike" noProof="0">
                          <a:latin typeface="+mn-lt"/>
                        </a:rPr>
                        <a:t>ready for users to promote data</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September 14, 2020 </a:t>
                      </a:r>
                      <a:endParaRPr lang="en-US" sz="1400" b="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Fall ready for users to complete data</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mn-lt"/>
                        </a:rPr>
                        <a:t>September 25, 2020</a:t>
                      </a:r>
                      <a:endParaRPr lang="en-US" sz="140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Fall snapshot date – Last Friday in September </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September 25, 2020</a:t>
                      </a:r>
                      <a:endParaRPr lang="en-US" sz="1400"/>
                    </a:p>
                  </a:txBody>
                  <a:tcPr/>
                </a:tc>
                <a:extLst>
                  <a:ext uri="{0D108BD9-81ED-4DB2-BD59-A6C34878D82A}">
                    <a16:rowId xmlns:a16="http://schemas.microsoft.com/office/drawing/2014/main" val="231555992"/>
                  </a:ext>
                </a:extLst>
              </a:tr>
              <a:tr h="370840">
                <a:tc>
                  <a:txBody>
                    <a:bodyPr/>
                    <a:lstStyle/>
                    <a:p>
                      <a:pPr lvl="0" algn="l">
                        <a:lnSpc>
                          <a:spcPct val="100000"/>
                        </a:lnSpc>
                        <a:spcBef>
                          <a:spcPts val="0"/>
                        </a:spcBef>
                        <a:spcAft>
                          <a:spcPts val="0"/>
                        </a:spcAft>
                        <a:buNone/>
                      </a:pPr>
                      <a:r>
                        <a:rPr lang="en-US" sz="1400" b="1" i="0" u="none" strike="noStrike" noProof="0">
                          <a:latin typeface="Tw Cen MT"/>
                        </a:rPr>
                        <a:t>Class Roster Fall Submission due date for LEAs</a:t>
                      </a:r>
                      <a:endParaRPr lang="en-US" sz="1400"/>
                    </a:p>
                  </a:txBody>
                  <a:tcPr/>
                </a:tc>
                <a:tc>
                  <a:txBody>
                    <a:bodyPr/>
                    <a:lstStyle/>
                    <a:p>
                      <a:pPr lvl="0" algn="l">
                        <a:lnSpc>
                          <a:spcPct val="100000"/>
                        </a:lnSpc>
                        <a:spcBef>
                          <a:spcPts val="0"/>
                        </a:spcBef>
                        <a:spcAft>
                          <a:spcPts val="0"/>
                        </a:spcAft>
                        <a:buNone/>
                      </a:pPr>
                      <a:r>
                        <a:rPr lang="en-US" sz="1400" b="1" i="0" u="none" strike="noStrike" noProof="0">
                          <a:latin typeface="Tw Cen MT"/>
                        </a:rPr>
                        <a:t>October 15, 2020</a:t>
                      </a:r>
                      <a:endParaRPr lang="en-US" sz="1400"/>
                    </a:p>
                  </a:txBody>
                  <a:tcPr/>
                </a:tc>
                <a:extLst>
                  <a:ext uri="{0D108BD9-81ED-4DB2-BD59-A6C34878D82A}">
                    <a16:rowId xmlns:a16="http://schemas.microsoft.com/office/drawing/2014/main" val="3179025056"/>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Fall data available to customers</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October 29, 2020</a:t>
                      </a:r>
                      <a:endParaRPr lang="en-US" sz="1400"/>
                    </a:p>
                  </a:txBody>
                  <a:tcPr/>
                </a:tc>
                <a:extLst>
                  <a:ext uri="{0D108BD9-81ED-4DB2-BD59-A6C34878D82A}">
                    <a16:rowId xmlns:a16="http://schemas.microsoft.com/office/drawing/2014/main" val="2872066704"/>
                  </a:ext>
                </a:extLst>
              </a:tr>
              <a:tr h="370840">
                <a:tc>
                  <a:txBody>
                    <a:bodyPr/>
                    <a:lstStyle/>
                    <a:p>
                      <a:pPr lvl="0" algn="l">
                        <a:lnSpc>
                          <a:spcPct val="100000"/>
                        </a:lnSpc>
                        <a:spcBef>
                          <a:spcPts val="0"/>
                        </a:spcBef>
                        <a:spcAft>
                          <a:spcPts val="0"/>
                        </a:spcAft>
                        <a:buNone/>
                      </a:pPr>
                      <a:r>
                        <a:rPr lang="en-US" sz="1400" b="1" i="0" u="none" strike="noStrike" noProof="0">
                          <a:latin typeface="+mn-lt"/>
                        </a:rPr>
                        <a:t>Class Roster Winter </a:t>
                      </a:r>
                      <a:r>
                        <a:rPr lang="en-US" sz="1400" b="0" i="0" u="none" strike="noStrike" noProof="0">
                          <a:latin typeface="+mn-lt"/>
                        </a:rPr>
                        <a:t>ready for users to promote data</a:t>
                      </a:r>
                      <a:endParaRPr lang="en-US" sz="1400"/>
                    </a:p>
                  </a:txBody>
                  <a:tcPr/>
                </a:tc>
                <a:tc>
                  <a:txBody>
                    <a:bodyPr/>
                    <a:lstStyle/>
                    <a:p>
                      <a:pPr lvl="0" algn="l">
                        <a:lnSpc>
                          <a:spcPct val="100000"/>
                        </a:lnSpc>
                        <a:spcBef>
                          <a:spcPts val="0"/>
                        </a:spcBef>
                        <a:spcAft>
                          <a:spcPts val="0"/>
                        </a:spcAft>
                        <a:buNone/>
                      </a:pPr>
                      <a:r>
                        <a:rPr lang="en-US" sz="1400"/>
                        <a:t>January 25, 2021</a:t>
                      </a:r>
                    </a:p>
                  </a:txBody>
                  <a:tcPr/>
                </a:tc>
                <a:extLst>
                  <a:ext uri="{0D108BD9-81ED-4DB2-BD59-A6C34878D82A}">
                    <a16:rowId xmlns:a16="http://schemas.microsoft.com/office/drawing/2014/main" val="1682387441"/>
                  </a:ext>
                </a:extLst>
              </a:tr>
              <a:tr h="370840">
                <a:tc>
                  <a:txBody>
                    <a:bodyPr/>
                    <a:lstStyle/>
                    <a:p>
                      <a:pPr lvl="0" algn="l">
                        <a:lnSpc>
                          <a:spcPct val="100000"/>
                        </a:lnSpc>
                        <a:spcBef>
                          <a:spcPts val="0"/>
                        </a:spcBef>
                        <a:spcAft>
                          <a:spcPts val="0"/>
                        </a:spcAft>
                        <a:buNone/>
                      </a:pPr>
                      <a:r>
                        <a:rPr lang="en-US" sz="1400">
                          <a:effectLst/>
                        </a:rPr>
                        <a:t>Class Roster Winter ready for users to complete</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February 26, 2021</a:t>
                      </a:r>
                    </a:p>
                  </a:txBody>
                  <a:tcPr/>
                </a:tc>
                <a:extLst>
                  <a:ext uri="{0D108BD9-81ED-4DB2-BD59-A6C34878D82A}">
                    <a16:rowId xmlns:a16="http://schemas.microsoft.com/office/drawing/2014/main" val="1376836538"/>
                  </a:ext>
                </a:extLst>
              </a:tr>
              <a:tr h="370840">
                <a:tc>
                  <a:txBody>
                    <a:bodyPr/>
                    <a:lstStyle/>
                    <a:p>
                      <a:pPr lvl="0" algn="l">
                        <a:lnSpc>
                          <a:spcPct val="100000"/>
                        </a:lnSpc>
                        <a:spcBef>
                          <a:spcPts val="0"/>
                        </a:spcBef>
                        <a:spcAft>
                          <a:spcPts val="0"/>
                        </a:spcAft>
                        <a:buNone/>
                      </a:pPr>
                      <a:r>
                        <a:rPr lang="en-US" sz="1400" b="0" i="0" u="none" strike="noStrike" noProof="0">
                          <a:latin typeface="+mn-lt"/>
                        </a:rPr>
                        <a:t>Class Roster Winter snapshot date – Last Friday in February</a:t>
                      </a:r>
                      <a:endParaRPr lang="en-US" sz="1400"/>
                    </a:p>
                  </a:txBody>
                  <a:tcPr/>
                </a:tc>
                <a:tc>
                  <a:txBody>
                    <a:bodyPr/>
                    <a:lstStyle/>
                    <a:p>
                      <a:pPr lvl="0" algn="l">
                        <a:lnSpc>
                          <a:spcPct val="100000"/>
                        </a:lnSpc>
                        <a:spcBef>
                          <a:spcPts val="0"/>
                        </a:spcBef>
                        <a:spcAft>
                          <a:spcPts val="0"/>
                        </a:spcAft>
                        <a:buNone/>
                      </a:pPr>
                      <a:r>
                        <a:rPr lang="en-US" sz="1400"/>
                        <a:t>February 26, 2021</a:t>
                      </a:r>
                    </a:p>
                  </a:txBody>
                  <a:tcPr/>
                </a:tc>
                <a:extLst>
                  <a:ext uri="{0D108BD9-81ED-4DB2-BD59-A6C34878D82A}">
                    <a16:rowId xmlns:a16="http://schemas.microsoft.com/office/drawing/2014/main" val="1263197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latin typeface="+mn-lt"/>
                        </a:rPr>
                        <a:t>Class Roster Winter Submission due date for LEAs</a:t>
                      </a:r>
                      <a:endParaRPr lang="en-US" sz="1400"/>
                    </a:p>
                  </a:txBody>
                  <a:tcPr/>
                </a:tc>
                <a:tc>
                  <a:txBody>
                    <a:bodyPr/>
                    <a:lstStyle/>
                    <a:p>
                      <a:pPr lvl="0" algn="l">
                        <a:lnSpc>
                          <a:spcPct val="100000"/>
                        </a:lnSpc>
                        <a:spcBef>
                          <a:spcPts val="0"/>
                        </a:spcBef>
                        <a:spcAft>
                          <a:spcPts val="0"/>
                        </a:spcAft>
                        <a:buNone/>
                      </a:pPr>
                      <a:r>
                        <a:rPr lang="en-US" sz="1400" b="1"/>
                        <a:t>March 25,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a:latin typeface="+mn-lt"/>
                        </a:rPr>
                        <a:t>Class Roster Winter data available to customers</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April 8,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566463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a:xfrm>
            <a:off x="228603" y="0"/>
            <a:ext cx="7734297" cy="793820"/>
          </a:xfrm>
        </p:spPr>
        <p:txBody>
          <a:bodyPr>
            <a:normAutofit fontScale="90000"/>
          </a:bodyPr>
          <a:lstStyle/>
          <a:p>
            <a:r>
              <a:rPr lang="en-US">
                <a:latin typeface="Tw Cen MT Condensed"/>
              </a:rPr>
              <a:t>CLASS ROSTER: frequently asked questions</a:t>
            </a:r>
            <a:endParaRPr lang="en-US"/>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sz="2400" b="1">
                <a:latin typeface="Tw Cen MT"/>
              </a:rPr>
              <a:t>What service ID should be used for EE students’ classes?</a:t>
            </a:r>
            <a:endParaRPr lang="en-US" sz="2400">
              <a:latin typeface="Tw Cen MT"/>
            </a:endParaRPr>
          </a:p>
          <a:p>
            <a:pPr lvl="1"/>
            <a:endParaRPr lang="en-US">
              <a:latin typeface="Tw Cen MT"/>
            </a:endParaRPr>
          </a:p>
          <a:p>
            <a:pPr marL="457200" lvl="1" indent="0">
              <a:buNone/>
            </a:pPr>
            <a:r>
              <a:rPr lang="en-US">
                <a:latin typeface="Tw Cen MT"/>
              </a:rPr>
              <a:t>LEAs should only be reporting EE students for the Class Roster Winter submission.  TEA has provided guidance to use a local service ID or the PK generic service ID.  </a:t>
            </a:r>
          </a:p>
          <a:p>
            <a:pPr marL="457200" lvl="1" indent="0">
              <a:buNone/>
            </a:pPr>
            <a:endParaRPr lang="en-US">
              <a:latin typeface="Tw Cen MT"/>
            </a:endParaRPr>
          </a:p>
          <a:p>
            <a:pPr marL="457200" lvl="1" indent="0">
              <a:buNone/>
            </a:pPr>
            <a:r>
              <a:rPr lang="en-US">
                <a:latin typeface="Tw Cen MT"/>
              </a:rPr>
              <a:t>TEA is working on adding an EE service ID for the 2020-2021 school year. </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53</a:t>
            </a:fld>
            <a:endParaRPr lang="en-US"/>
          </a:p>
        </p:txBody>
      </p:sp>
    </p:spTree>
    <p:extLst>
      <p:ext uri="{BB962C8B-B14F-4D97-AF65-F5344CB8AC3E}">
        <p14:creationId xmlns:p14="http://schemas.microsoft.com/office/powerpoint/2010/main" val="1386303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latin typeface="Tw Cen MT Condensed"/>
              </a:rPr>
              <a:t>CLASS ROSTER</a:t>
            </a:r>
            <a:r>
              <a:rPr lang="en-US"/>
              <a:t>: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49" y="1221971"/>
            <a:ext cx="8133385" cy="4954992"/>
          </a:xfrm>
        </p:spPr>
        <p:txBody>
          <a:bodyPr>
            <a:normAutofit/>
          </a:bodyPr>
          <a:lstStyle/>
          <a:p>
            <a:pPr marL="0" indent="-137160">
              <a:buNone/>
            </a:pPr>
            <a:r>
              <a:rPr lang="en-US" sz="3800" b="1"/>
              <a:t>Knowledge Base Articles:</a:t>
            </a:r>
          </a:p>
          <a:p>
            <a:pPr marL="320040" lvl="1" indent="0">
              <a:buNone/>
            </a:pPr>
            <a:endParaRPr lang="en-US"/>
          </a:p>
          <a:p>
            <a:pPr marL="320040" lvl="1" indent="0">
              <a:buNone/>
            </a:pPr>
            <a:r>
              <a:rPr lang="en-US" sz="2600" b="1">
                <a:solidFill>
                  <a:schemeClr val="tx2"/>
                </a:solidFill>
                <a:hlinkClick r:id="rId2"/>
              </a:rPr>
              <a:t>TSDSKB-587</a:t>
            </a:r>
            <a:r>
              <a:rPr lang="en-US" sz="2400"/>
              <a:t>  </a:t>
            </a:r>
            <a:r>
              <a:rPr lang="en-US" sz="2000"/>
              <a:t> General FAQs for Class Roster Collection </a:t>
            </a:r>
          </a:p>
          <a:p>
            <a:endParaRPr lang="en-US" sz="2000"/>
          </a:p>
          <a:p>
            <a:pPr marL="0" indent="0">
              <a:buNone/>
            </a:pPr>
            <a:endParaRPr lang="en-US" sz="2000"/>
          </a:p>
          <a:p>
            <a:pPr marL="320040" lvl="1" indent="0">
              <a:buNone/>
            </a:pPr>
            <a:endParaRPr lang="en-US"/>
          </a:p>
          <a:p>
            <a:pPr marL="0" indent="0">
              <a:buNone/>
            </a:pPr>
            <a:endParaRPr lang="en-US"/>
          </a:p>
        </p:txBody>
      </p:sp>
    </p:spTree>
    <p:extLst>
      <p:ext uri="{BB962C8B-B14F-4D97-AF65-F5344CB8AC3E}">
        <p14:creationId xmlns:p14="http://schemas.microsoft.com/office/powerpoint/2010/main" val="1633607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3200957"/>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55</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Census block group tools</a:t>
            </a:r>
          </a:p>
        </p:txBody>
      </p:sp>
    </p:spTree>
    <p:extLst>
      <p:ext uri="{BB962C8B-B14F-4D97-AF65-F5344CB8AC3E}">
        <p14:creationId xmlns:p14="http://schemas.microsoft.com/office/powerpoint/2010/main" val="448605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latin typeface="Tw Cen MT Condensed"/>
              </a:rPr>
              <a:t>Census Block Group: 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a:solidFill>
                  <a:srgbClr val="171616"/>
                </a:solidFill>
                <a:latin typeface="Tw Cen MT"/>
              </a:rPr>
              <a:t>The census block group number is collected in the PEIMS Fall submission on the </a:t>
            </a:r>
            <a:r>
              <a:rPr lang="en-US" err="1">
                <a:solidFill>
                  <a:srgbClr val="171616"/>
                </a:solidFill>
                <a:latin typeface="Tw Cen MT"/>
              </a:rPr>
              <a:t>StudentExtension</a:t>
            </a:r>
            <a:r>
              <a:rPr lang="en-US">
                <a:solidFill>
                  <a:srgbClr val="171616"/>
                </a:solidFill>
                <a:latin typeface="Tw Cen MT"/>
              </a:rPr>
              <a:t> complex type.</a:t>
            </a:r>
          </a:p>
          <a:p>
            <a:endParaRPr lang="en-US">
              <a:solidFill>
                <a:srgbClr val="171616"/>
              </a:solidFill>
              <a:latin typeface="Tw Cen MT"/>
            </a:endParaRPr>
          </a:p>
          <a:p>
            <a:r>
              <a:rPr lang="en-US">
                <a:solidFill>
                  <a:srgbClr val="171616"/>
                </a:solidFill>
                <a:latin typeface="Tw Cen MT"/>
              </a:rPr>
              <a:t>The latest version of the </a:t>
            </a:r>
            <a:r>
              <a:rPr lang="en-US">
                <a:solidFill>
                  <a:srgbClr val="171616"/>
                </a:solidFill>
                <a:latin typeface="Tw Cen MT"/>
                <a:hlinkClick r:id="rId2"/>
              </a:rPr>
              <a:t>Census Block Group Tools </a:t>
            </a:r>
            <a:r>
              <a:rPr lang="en-US">
                <a:solidFill>
                  <a:srgbClr val="171616"/>
                </a:solidFill>
                <a:latin typeface="Tw Cen MT"/>
              </a:rPr>
              <a:t>must be downloaded from the TEA website. </a:t>
            </a:r>
          </a:p>
          <a:p>
            <a:endParaRPr lang="en-US">
              <a:solidFill>
                <a:srgbClr val="171616"/>
              </a:solidFill>
              <a:latin typeface="Tw Cen MT"/>
            </a:endParaRPr>
          </a:p>
          <a:p>
            <a:r>
              <a:rPr lang="en-US">
                <a:solidFill>
                  <a:srgbClr val="171616"/>
                </a:solidFill>
                <a:latin typeface="Tw Cen MT"/>
              </a:rPr>
              <a:t>LEAs should use the map tool to verify any address where:</a:t>
            </a:r>
          </a:p>
          <a:p>
            <a:pPr lvl="1"/>
            <a:r>
              <a:rPr lang="en-US">
                <a:solidFill>
                  <a:srgbClr val="171616"/>
                </a:solidFill>
                <a:latin typeface="Tw Cen MT"/>
              </a:rPr>
              <a:t>Address type is </a:t>
            </a:r>
            <a:r>
              <a:rPr lang="en-US" u="sng">
                <a:solidFill>
                  <a:srgbClr val="171616"/>
                </a:solidFill>
                <a:latin typeface="Tw Cen MT"/>
              </a:rPr>
              <a:t>not</a:t>
            </a:r>
            <a:r>
              <a:rPr lang="en-US">
                <a:solidFill>
                  <a:srgbClr val="171616"/>
                </a:solidFill>
                <a:latin typeface="Tw Cen MT"/>
              </a:rPr>
              <a:t> </a:t>
            </a:r>
            <a:r>
              <a:rPr lang="en-US" b="1">
                <a:solidFill>
                  <a:srgbClr val="171616"/>
                </a:solidFill>
                <a:latin typeface="Tw Cen MT"/>
              </a:rPr>
              <a:t>Point</a:t>
            </a:r>
            <a:r>
              <a:rPr lang="en-US">
                <a:solidFill>
                  <a:srgbClr val="171616"/>
                </a:solidFill>
                <a:latin typeface="Tw Cen MT"/>
              </a:rPr>
              <a:t> or </a:t>
            </a:r>
            <a:r>
              <a:rPr lang="en-US" b="1">
                <a:solidFill>
                  <a:srgbClr val="171616"/>
                </a:solidFill>
                <a:latin typeface="Tw Cen MT"/>
              </a:rPr>
              <a:t>Sub Address </a:t>
            </a:r>
            <a:endParaRPr lang="en-US">
              <a:solidFill>
                <a:srgbClr val="171616"/>
              </a:solidFill>
              <a:latin typeface="Tw Cen MT"/>
            </a:endParaRPr>
          </a:p>
          <a:p>
            <a:pPr lvl="1"/>
            <a:r>
              <a:rPr lang="en-US">
                <a:solidFill>
                  <a:srgbClr val="171616"/>
                </a:solidFill>
                <a:latin typeface="Tw Cen MT"/>
              </a:rPr>
              <a:t>Confidence level is less than 100% when address type is Point or Sub Address.</a:t>
            </a:r>
          </a:p>
          <a:p>
            <a:endParaRPr lang="en-US" b="1">
              <a:solidFill>
                <a:srgbClr val="171616"/>
              </a:solidFill>
              <a:latin typeface="Tw Cen MT"/>
            </a:endParaRPr>
          </a:p>
          <a:p>
            <a:endParaRPr lang="en-US">
              <a:solidFill>
                <a:srgbClr val="171616"/>
              </a:solidFill>
              <a:latin typeface="Tw Cen MT"/>
            </a:endParaRPr>
          </a:p>
          <a:p>
            <a:endParaRPr lang="en-US">
              <a:solidFill>
                <a:srgbClr val="171616"/>
              </a:solidFill>
              <a:latin typeface="Tw Cen MT"/>
            </a:endParaRPr>
          </a:p>
          <a:p>
            <a:pPr marL="1371600" lvl="3" indent="0">
              <a:buNone/>
            </a:pPr>
            <a:endParaRPr lang="en-US">
              <a:solidFill>
                <a:srgbClr val="171616"/>
              </a:solidFill>
            </a:endParaRPr>
          </a:p>
          <a:p>
            <a:endParaRPr lang="en-US">
              <a:solidFill>
                <a:srgbClr val="171616"/>
              </a:solidFill>
            </a:endParaRPr>
          </a:p>
          <a:p>
            <a:endParaRPr lang="en-US">
              <a:solidFill>
                <a:srgbClr val="FF0000"/>
              </a:solidFill>
            </a:endParaRPr>
          </a:p>
          <a:p>
            <a:pPr marL="457200" lvl="1" indent="0">
              <a:buNone/>
            </a:pPr>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3396555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sz="3600"/>
              <a:t>CENSUS BLOCK GROUP: 2020-2021 changes</a:t>
            </a:r>
            <a:endParaRPr lang="en-US" sz="3400">
              <a:latin typeface="Tw Cen MT Condensed"/>
            </a:endParaRP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a:latin typeface="Tw Cen MT"/>
              </a:rPr>
              <a:t>The Census Block Group Calculator, Map and State Funding spreadsheet will be updated after the </a:t>
            </a:r>
            <a:r>
              <a:rPr lang="en-US" b="1">
                <a:latin typeface="Tw Cen MT"/>
              </a:rPr>
              <a:t>July 31, 2020 </a:t>
            </a:r>
            <a:r>
              <a:rPr lang="en-US">
                <a:latin typeface="Tw Cen MT"/>
              </a:rPr>
              <a:t>software release.</a:t>
            </a:r>
          </a:p>
          <a:p>
            <a:endParaRPr lang="en-US">
              <a:solidFill>
                <a:srgbClr val="171616"/>
              </a:solidFill>
              <a:latin typeface="Tw Cen MT"/>
            </a:endParaRPr>
          </a:p>
          <a:p>
            <a:r>
              <a:rPr lang="en-US">
                <a:solidFill>
                  <a:srgbClr val="171616"/>
                </a:solidFill>
                <a:latin typeface="Tw Cen MT"/>
              </a:rPr>
              <a:t>The Census Block Group Tools will be utilizing a local copy of the ArcGIS database that will be updated quarterly. </a:t>
            </a:r>
          </a:p>
          <a:p>
            <a:pPr marL="0" indent="0">
              <a:buNone/>
            </a:pPr>
            <a:endParaRPr lang="en-US">
              <a:solidFill>
                <a:srgbClr val="171616"/>
              </a:solidFill>
              <a:latin typeface="Tw Cen MT"/>
            </a:endParaRPr>
          </a:p>
          <a:p>
            <a:r>
              <a:rPr lang="en-US">
                <a:solidFill>
                  <a:srgbClr val="171616"/>
                </a:solidFill>
                <a:latin typeface="Tw Cen MT"/>
              </a:rPr>
              <a:t>TEA will continue to look into the possibility of updating addresses that are not correct or missing when utilizing the Census Block Group Tools. </a:t>
            </a:r>
          </a:p>
          <a:p>
            <a:endParaRPr lang="en-US">
              <a:solidFill>
                <a:srgbClr val="171616"/>
              </a:solidFill>
            </a:endParaRPr>
          </a:p>
          <a:p>
            <a:pPr lvl="2"/>
            <a:endParaRPr lang="en-US">
              <a:solidFill>
                <a:srgbClr val="171616"/>
              </a:solidFill>
            </a:endParaRPr>
          </a:p>
          <a:p>
            <a:pPr marL="914400" lvl="2" indent="0">
              <a:buNone/>
            </a:pPr>
            <a:endParaRPr lang="en-US">
              <a:solidFill>
                <a:srgbClr val="171616"/>
              </a:solidFill>
            </a:endParaRPr>
          </a:p>
          <a:p>
            <a:endParaRPr lang="en-US">
              <a:solidFill>
                <a:srgbClr val="171616"/>
              </a:solidFill>
            </a:endParaRPr>
          </a:p>
          <a:p>
            <a:endParaRPr lang="en-US">
              <a:solidFill>
                <a:srgbClr val="FF0000"/>
              </a:solidFill>
            </a:endParaRPr>
          </a:p>
          <a:p>
            <a:pPr marL="457200" lvl="1" indent="0">
              <a:buNone/>
            </a:pPr>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882667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sz="3200"/>
              <a:t>CENSUS BLOCK GROUP: 2020-2021 changes</a:t>
            </a:r>
            <a:endParaRPr lang="en-US" sz="3400">
              <a:latin typeface="Tw Cen MT Condensed"/>
            </a:endParaRP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a:solidFill>
                  <a:srgbClr val="171616"/>
                </a:solidFill>
                <a:latin typeface="Tw Cen MT"/>
              </a:rPr>
              <a:t>When accessing the map tool, choose the </a:t>
            </a:r>
            <a:r>
              <a:rPr lang="en-US" b="1">
                <a:solidFill>
                  <a:srgbClr val="171616"/>
                </a:solidFill>
                <a:latin typeface="Tw Cen MT"/>
              </a:rPr>
              <a:t>TEA Locator.  </a:t>
            </a:r>
            <a:r>
              <a:rPr lang="en-US">
                <a:solidFill>
                  <a:srgbClr val="171616"/>
                </a:solidFill>
                <a:latin typeface="Tw Cen MT"/>
              </a:rPr>
              <a:t>The selection will be saved until you close the map.</a:t>
            </a:r>
          </a:p>
          <a:p>
            <a:endParaRPr lang="en-US"/>
          </a:p>
          <a:p>
            <a:endParaRPr lang="en-US">
              <a:solidFill>
                <a:srgbClr val="171616"/>
              </a:solidFill>
            </a:endParaRPr>
          </a:p>
          <a:p>
            <a:pPr lvl="2"/>
            <a:endParaRPr lang="en-US">
              <a:solidFill>
                <a:srgbClr val="171616"/>
              </a:solidFill>
            </a:endParaRPr>
          </a:p>
          <a:p>
            <a:pPr marL="914400" lvl="2" indent="0">
              <a:buNone/>
            </a:pPr>
            <a:endParaRPr lang="en-US">
              <a:solidFill>
                <a:srgbClr val="171616"/>
              </a:solidFill>
            </a:endParaRPr>
          </a:p>
          <a:p>
            <a:endParaRPr lang="en-US">
              <a:solidFill>
                <a:srgbClr val="171616"/>
              </a:solidFill>
            </a:endParaRPr>
          </a:p>
          <a:p>
            <a:endParaRPr lang="en-US">
              <a:solidFill>
                <a:srgbClr val="FF0000"/>
              </a:solidFill>
            </a:endParaRPr>
          </a:p>
          <a:p>
            <a:pPr marL="457200" lvl="1" indent="0">
              <a:buNone/>
            </a:pPr>
            <a:endParaRPr lang="en-US"/>
          </a:p>
          <a:p>
            <a:pPr marL="457200" lvl="1" indent="0">
              <a:buNone/>
            </a:pPr>
            <a:endParaRPr lang="en-US"/>
          </a:p>
          <a:p>
            <a:pPr lvl="1"/>
            <a:endParaRPr lang="en-US"/>
          </a:p>
          <a:p>
            <a:pPr marL="0" indent="0">
              <a:buNone/>
            </a:pPr>
            <a:endParaRPr lang="en-US"/>
          </a:p>
        </p:txBody>
      </p:sp>
      <p:pic>
        <p:nvPicPr>
          <p:cNvPr id="2" name="Picture 1">
            <a:extLst>
              <a:ext uri="{FF2B5EF4-FFF2-40B4-BE49-F238E27FC236}">
                <a16:creationId xmlns:a16="http://schemas.microsoft.com/office/drawing/2014/main" id="{1933371C-B3C3-47A7-88CE-1CA36E4D90D8}"/>
              </a:ext>
            </a:extLst>
          </p:cNvPr>
          <p:cNvPicPr>
            <a:picLocks noChangeAspect="1"/>
          </p:cNvPicPr>
          <p:nvPr/>
        </p:nvPicPr>
        <p:blipFill>
          <a:blip r:embed="rId2"/>
          <a:stretch>
            <a:fillRect/>
          </a:stretch>
        </p:blipFill>
        <p:spPr>
          <a:xfrm>
            <a:off x="628650" y="2330751"/>
            <a:ext cx="7371428" cy="3619048"/>
          </a:xfrm>
          <a:prstGeom prst="rect">
            <a:avLst/>
          </a:prstGeom>
        </p:spPr>
      </p:pic>
    </p:spTree>
    <p:extLst>
      <p:ext uri="{BB962C8B-B14F-4D97-AF65-F5344CB8AC3E}">
        <p14:creationId xmlns:p14="http://schemas.microsoft.com/office/powerpoint/2010/main" val="246351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a:latin typeface="Tw Cen MT Condensed"/>
              </a:rPr>
              <a:t>Census block group: timeline</a:t>
            </a:r>
            <a:endParaRPr lang="en-US"/>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buNone/>
            </a:pPr>
            <a:r>
              <a:rPr lang="en-US">
                <a:solidFill>
                  <a:srgbClr val="171616"/>
                </a:solidFill>
                <a:latin typeface="Tw Cen MT"/>
              </a:rPr>
              <a:t>Reported in the PEIMS Fall submission</a:t>
            </a:r>
            <a:endParaRPr lang="en-US"/>
          </a:p>
          <a:p>
            <a:endParaRPr lang="en-US"/>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59</a:t>
            </a:fld>
            <a:endParaRPr lang="en-US"/>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3799204374"/>
              </p:ext>
            </p:extLst>
          </p:nvPr>
        </p:nvGraphicFramePr>
        <p:xfrm>
          <a:off x="623374" y="1945640"/>
          <a:ext cx="7891976" cy="1483360"/>
        </p:xfrm>
        <a:graphic>
          <a:graphicData uri="http://schemas.openxmlformats.org/drawingml/2006/table">
            <a:tbl>
              <a:tblPr firstRow="1" bandRow="1">
                <a:tableStyleId>{93296810-A885-4BE3-A3E7-6D5BEEA58F35}</a:tableStyleId>
              </a:tblPr>
              <a:tblGrid>
                <a:gridCol w="5978770">
                  <a:extLst>
                    <a:ext uri="{9D8B030D-6E8A-4147-A177-3AD203B41FA5}">
                      <a16:colId xmlns:a16="http://schemas.microsoft.com/office/drawing/2014/main" val="1870205848"/>
                    </a:ext>
                  </a:extLst>
                </a:gridCol>
                <a:gridCol w="1913206">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a:t>PEIMS Fall Submission</a:t>
                      </a:r>
                    </a:p>
                  </a:txBody>
                  <a:tcPr/>
                </a:tc>
                <a:tc>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800" b="0" i="0" kern="1200">
                          <a:solidFill>
                            <a:schemeClr val="dk1"/>
                          </a:solidFill>
                          <a:effectLst/>
                          <a:latin typeface="+mn-lt"/>
                          <a:ea typeface="+mn-ea"/>
                          <a:cs typeface="+mn-cs"/>
                        </a:rPr>
                        <a:t>PEIMS Fall snapshot date</a:t>
                      </a:r>
                      <a:endParaRPr lang="en-US" sz="1400"/>
                    </a:p>
                  </a:txBody>
                  <a:tcPr/>
                </a:tc>
                <a:tc>
                  <a:txBody>
                    <a:bodyPr/>
                    <a:lstStyle/>
                    <a:p>
                      <a:pPr lvl="0">
                        <a:buNone/>
                      </a:pPr>
                      <a:r>
                        <a:rPr lang="en-US" sz="1800" b="0" i="0" kern="1200">
                          <a:solidFill>
                            <a:schemeClr val="dk1"/>
                          </a:solidFill>
                          <a:effectLst/>
                          <a:latin typeface="+mn-lt"/>
                          <a:ea typeface="+mn-ea"/>
                          <a:cs typeface="+mn-cs"/>
                        </a:rPr>
                        <a:t>October 30, 2020</a:t>
                      </a:r>
                      <a:endParaRPr lang="en-US" sz="140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800" b="1" i="0" kern="1200">
                          <a:solidFill>
                            <a:schemeClr val="dk1"/>
                          </a:solidFill>
                          <a:effectLst/>
                          <a:latin typeface="+mn-lt"/>
                          <a:ea typeface="+mn-ea"/>
                          <a:cs typeface="+mn-cs"/>
                        </a:rPr>
                        <a:t>PEIMS Fall first submission due date for LEAs and ESCs</a:t>
                      </a:r>
                      <a:endParaRPr lang="en-US" sz="1400"/>
                    </a:p>
                  </a:txBody>
                  <a:tcPr/>
                </a:tc>
                <a:tc>
                  <a:txBody>
                    <a:bodyPr/>
                    <a:lstStyle/>
                    <a:p>
                      <a:pPr lvl="0" algn="l">
                        <a:lnSpc>
                          <a:spcPct val="100000"/>
                        </a:lnSpc>
                        <a:spcBef>
                          <a:spcPts val="0"/>
                        </a:spcBef>
                        <a:spcAft>
                          <a:spcPts val="0"/>
                        </a:spcAft>
                        <a:buNone/>
                      </a:pPr>
                      <a:r>
                        <a:rPr lang="en-US" sz="1800" b="1" i="0" kern="1200">
                          <a:solidFill>
                            <a:schemeClr val="dk1"/>
                          </a:solidFill>
                          <a:effectLst/>
                          <a:latin typeface="+mn-lt"/>
                          <a:ea typeface="+mn-ea"/>
                          <a:cs typeface="+mn-cs"/>
                        </a:rPr>
                        <a:t>December 3, 2020</a:t>
                      </a:r>
                      <a:endParaRPr lang="en-US" sz="1400" b="1"/>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800" b="1" i="0" kern="1200">
                          <a:solidFill>
                            <a:schemeClr val="dk1"/>
                          </a:solidFill>
                          <a:effectLst/>
                          <a:latin typeface="+mn-lt"/>
                          <a:ea typeface="+mn-ea"/>
                          <a:cs typeface="+mn-cs"/>
                        </a:rPr>
                        <a:t>PEIMS Fall resubmission due date for LEAs and ESCs</a:t>
                      </a:r>
                      <a:endParaRPr lang="en-US" sz="1400"/>
                    </a:p>
                  </a:txBody>
                  <a:tcPr/>
                </a:tc>
                <a:tc>
                  <a:txBody>
                    <a:bodyPr/>
                    <a:lstStyle/>
                    <a:p>
                      <a:pPr lvl="0" algn="l">
                        <a:lnSpc>
                          <a:spcPct val="100000"/>
                        </a:lnSpc>
                        <a:spcBef>
                          <a:spcPts val="0"/>
                        </a:spcBef>
                        <a:spcAft>
                          <a:spcPts val="0"/>
                        </a:spcAft>
                        <a:buNone/>
                      </a:pPr>
                      <a:r>
                        <a:rPr lang="en-US" sz="1800" b="1" i="0" kern="1200">
                          <a:solidFill>
                            <a:schemeClr val="dk1"/>
                          </a:solidFill>
                          <a:effectLst/>
                          <a:latin typeface="+mn-lt"/>
                          <a:ea typeface="+mn-ea"/>
                          <a:cs typeface="+mn-cs"/>
                        </a:rPr>
                        <a:t>January 14, 2021</a:t>
                      </a:r>
                      <a:endParaRPr lang="en-US" sz="1400" b="1"/>
                    </a:p>
                  </a:txBody>
                  <a:tcPr/>
                </a:tc>
                <a:extLst>
                  <a:ext uri="{0D108BD9-81ED-4DB2-BD59-A6C34878D82A}">
                    <a16:rowId xmlns:a16="http://schemas.microsoft.com/office/drawing/2014/main" val="2580404197"/>
                  </a:ext>
                </a:extLst>
              </a:tr>
            </a:tbl>
          </a:graphicData>
        </a:graphic>
      </p:graphicFrame>
    </p:spTree>
    <p:extLst>
      <p:ext uri="{BB962C8B-B14F-4D97-AF65-F5344CB8AC3E}">
        <p14:creationId xmlns:p14="http://schemas.microsoft.com/office/powerpoint/2010/main" val="351604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configuration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lnSpcReduction="10000"/>
          </a:bodyPr>
          <a:lstStyle/>
          <a:p>
            <a:pPr marL="0" lvl="2" indent="0">
              <a:spcBef>
                <a:spcPts val="700"/>
              </a:spcBef>
              <a:buSzPct val="60000"/>
              <a:buNone/>
            </a:pPr>
            <a:r>
              <a:rPr lang="en-US" sz="2900" b="1"/>
              <a:t>2020-2021 Configuration Change: </a:t>
            </a:r>
          </a:p>
          <a:p>
            <a:pPr marL="0" lvl="2" indent="0">
              <a:spcBef>
                <a:spcPts val="700"/>
              </a:spcBef>
              <a:buSzPct val="60000"/>
              <a:buNone/>
            </a:pPr>
            <a:endParaRPr lang="en-US" sz="2900"/>
          </a:p>
          <a:p>
            <a:pPr marL="0" lvl="2" indent="0">
              <a:spcBef>
                <a:spcPts val="700"/>
              </a:spcBef>
              <a:buSzPct val="60000"/>
              <a:buNone/>
            </a:pPr>
            <a:r>
              <a:rPr lang="en-US" sz="2900"/>
              <a:t>The Unique ID system will be configured to </a:t>
            </a:r>
            <a:r>
              <a:rPr lang="en-US" sz="2900" b="1"/>
              <a:t>allow cumulative enrollment </a:t>
            </a:r>
            <a:r>
              <a:rPr lang="en-US" sz="2900"/>
              <a:t>tracking files at the beginning of the school year. </a:t>
            </a:r>
          </a:p>
          <a:p>
            <a:pPr marL="0" lvl="2" indent="0">
              <a:spcBef>
                <a:spcPts val="700"/>
              </a:spcBef>
              <a:buSzPct val="100000"/>
              <a:buNone/>
            </a:pPr>
            <a:endParaRPr lang="en-US" sz="2600" b="1"/>
          </a:p>
          <a:p>
            <a:pPr marL="0" lvl="2" indent="0">
              <a:spcBef>
                <a:spcPts val="700"/>
              </a:spcBef>
              <a:buSzPct val="100000"/>
              <a:buNone/>
            </a:pPr>
            <a:r>
              <a:rPr lang="en-US" sz="2600" b="1"/>
              <a:t>July 31, 2020:</a:t>
            </a:r>
          </a:p>
          <a:p>
            <a:pPr marL="0" lvl="2" indent="0">
              <a:spcBef>
                <a:spcPts val="700"/>
              </a:spcBef>
              <a:buSzPct val="100000"/>
              <a:buNone/>
            </a:pPr>
            <a:r>
              <a:rPr lang="en-US" sz="2600"/>
              <a:t>The system will be configured to allow up to </a:t>
            </a:r>
            <a:r>
              <a:rPr lang="en-US" sz="2600" b="1"/>
              <a:t>300,000 </a:t>
            </a:r>
            <a:r>
              <a:rPr lang="en-US" sz="2600"/>
              <a:t>records</a:t>
            </a:r>
            <a:r>
              <a:rPr lang="en-US" sz="2600" b="1"/>
              <a:t> </a:t>
            </a:r>
            <a:r>
              <a:rPr lang="en-US" sz="2600"/>
              <a:t>per enrollment batch file to accommodate the submission of larger cumulative enrollment files.</a:t>
            </a:r>
          </a:p>
          <a:p>
            <a:pPr marL="800100" lvl="3" indent="-342900">
              <a:spcBef>
                <a:spcPts val="700"/>
              </a:spcBef>
              <a:buSzPct val="100000"/>
            </a:pPr>
            <a:r>
              <a:rPr lang="en-US" sz="2400"/>
              <a:t>This limit will be </a:t>
            </a:r>
            <a:r>
              <a:rPr lang="en-US" sz="2400" b="1"/>
              <a:t>valid through September 25, 2020</a:t>
            </a:r>
            <a:r>
              <a:rPr lang="en-US" sz="2400"/>
              <a:t>.</a:t>
            </a:r>
            <a:r>
              <a:rPr lang="en-US" sz="2400" b="1"/>
              <a:t>  </a:t>
            </a:r>
            <a:r>
              <a:rPr lang="en-US" sz="2400"/>
              <a:t>TEA will then reset the record limit back to 40,000 records per enrollment file.</a:t>
            </a:r>
          </a:p>
          <a:p>
            <a:pPr marL="457200" lvl="3" indent="0">
              <a:spcBef>
                <a:spcPts val="700"/>
              </a:spcBef>
              <a:buSzPct val="60000"/>
              <a:buNone/>
            </a:pPr>
            <a:endParaRPr lang="en-US" sz="2200" b="1"/>
          </a:p>
          <a:p>
            <a:pPr marL="457200" lvl="3" indent="0">
              <a:spcBef>
                <a:spcPts val="700"/>
              </a:spcBef>
              <a:buSzPct val="60000"/>
              <a:buNone/>
            </a:pPr>
            <a:endParaRPr lang="en-US" sz="2200"/>
          </a:p>
          <a:p>
            <a:pPr marL="0" indent="0">
              <a:buNone/>
            </a:pPr>
            <a:endParaRPr lang="en-US"/>
          </a:p>
        </p:txBody>
      </p:sp>
    </p:spTree>
    <p:extLst>
      <p:ext uri="{BB962C8B-B14F-4D97-AF65-F5344CB8AC3E}">
        <p14:creationId xmlns:p14="http://schemas.microsoft.com/office/powerpoint/2010/main" val="782062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a:xfrm>
            <a:off x="628653" y="44380"/>
            <a:ext cx="7318757" cy="793820"/>
          </a:xfrm>
        </p:spPr>
        <p:txBody>
          <a:bodyPr>
            <a:noAutofit/>
          </a:bodyPr>
          <a:lstStyle/>
          <a:p>
            <a:r>
              <a:rPr lang="en-US" sz="3200"/>
              <a:t>CENSUS BLOCK GROUP: FREQUENTLY ASKED QUESTIONS</a:t>
            </a:r>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sz="2400" b="1"/>
              <a:t>Why are some students not returning values after clicking on the calculate button in the census block group calculator? </a:t>
            </a:r>
            <a:endParaRPr lang="en-US" sz="2400"/>
          </a:p>
          <a:p>
            <a:pPr lvl="1"/>
            <a:endParaRPr lang="en-US">
              <a:latin typeface="Tw Cen MT"/>
            </a:endParaRPr>
          </a:p>
          <a:p>
            <a:pPr marL="457200" lvl="1" indent="0">
              <a:buNone/>
            </a:pPr>
            <a:r>
              <a:rPr lang="en-US"/>
              <a:t>If the mandatory columns (marked in red) are not populated with data, no values will be returned after the calculate button is processed. </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60</a:t>
            </a:fld>
            <a:endParaRPr lang="en-US"/>
          </a:p>
        </p:txBody>
      </p:sp>
    </p:spTree>
    <p:extLst>
      <p:ext uri="{BB962C8B-B14F-4D97-AF65-F5344CB8AC3E}">
        <p14:creationId xmlns:p14="http://schemas.microsoft.com/office/powerpoint/2010/main" val="2447815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normAutofit/>
          </a:bodyPr>
          <a:lstStyle/>
          <a:p>
            <a:r>
              <a:rPr lang="en-US" sz="3200"/>
              <a:t>CENSUS BLOCK GROUP: FREQUENTLY ASKED QUESTIONS</a:t>
            </a:r>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sz="2400" b="1"/>
              <a:t>What does the clear button do in the census block group calculator? </a:t>
            </a:r>
            <a:endParaRPr lang="en-US" sz="2400"/>
          </a:p>
          <a:p>
            <a:pPr lvl="1"/>
            <a:endParaRPr lang="en-US">
              <a:latin typeface="Tw Cen MT"/>
            </a:endParaRPr>
          </a:p>
          <a:p>
            <a:pPr marL="457200" lvl="1" indent="0">
              <a:buNone/>
            </a:pPr>
            <a:r>
              <a:rPr lang="en-US"/>
              <a:t>The clear button will remove the calculated data from columns I through Q on the spreadsheet.  The data the LEA entered in columns B through H will </a:t>
            </a:r>
            <a:r>
              <a:rPr lang="en-US" u="sng"/>
              <a:t>not</a:t>
            </a:r>
            <a:r>
              <a:rPr lang="en-US"/>
              <a:t> be cleared.</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61</a:t>
            </a:fld>
            <a:endParaRPr lang="en-US"/>
          </a:p>
        </p:txBody>
      </p:sp>
    </p:spTree>
    <p:extLst>
      <p:ext uri="{BB962C8B-B14F-4D97-AF65-F5344CB8AC3E}">
        <p14:creationId xmlns:p14="http://schemas.microsoft.com/office/powerpoint/2010/main" val="242892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normAutofit fontScale="90000"/>
          </a:bodyPr>
          <a:lstStyle/>
          <a:p>
            <a:r>
              <a:rPr lang="en-US" sz="4000">
                <a:latin typeface="Tw Cen MT Condensed"/>
              </a:rPr>
              <a:t>CENSUS BLOCK GROUP</a:t>
            </a:r>
            <a:r>
              <a:rPr lang="en-US" sz="4000"/>
              <a:t>: technical Resources</a:t>
            </a:r>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sz="3800" b="1"/>
              <a:t>Instructions/Documentation:</a:t>
            </a:r>
          </a:p>
          <a:p>
            <a:pPr marL="457200" lvl="1" indent="0">
              <a:buNone/>
            </a:pPr>
            <a:r>
              <a:rPr lang="en-US">
                <a:hlinkClick r:id="rId2" tooltip="census_block_group_calculator_instructions.pdf"/>
              </a:rPr>
              <a:t>Census Block Group Calculator Instructions</a:t>
            </a:r>
            <a:r>
              <a:rPr lang="en-US"/>
              <a:t> </a:t>
            </a:r>
          </a:p>
          <a:p>
            <a:pPr marL="457200" lvl="1" indent="0">
              <a:buNone/>
            </a:pPr>
            <a:r>
              <a:rPr lang="en-US">
                <a:hlinkClick r:id="rId3" tooltip="Census Block Group Map Instructions.pdf"/>
              </a:rPr>
              <a:t>Census Block Group Map Instructions</a:t>
            </a:r>
          </a:p>
          <a:p>
            <a:pPr marL="457200" lvl="1" indent="0">
              <a:buNone/>
            </a:pPr>
            <a:r>
              <a:rPr lang="en-US">
                <a:hlinkClick r:id="rId4" tooltip="census_block_group_calculator_api_instructions.pdf"/>
              </a:rPr>
              <a:t>Census Block Group API Instructions</a:t>
            </a:r>
          </a:p>
          <a:p>
            <a:pPr marL="457200" lvl="1" indent="0">
              <a:buNone/>
            </a:pPr>
            <a:endParaRPr lang="en-US"/>
          </a:p>
          <a:p>
            <a:pPr marL="0" indent="-137160">
              <a:buNone/>
            </a:pPr>
            <a:r>
              <a:rPr lang="en-US" sz="3800" b="1"/>
              <a:t>Knowledge Base Articles:</a:t>
            </a:r>
          </a:p>
          <a:p>
            <a:pPr marL="320040" lvl="1" indent="0">
              <a:buNone/>
            </a:pPr>
            <a:endParaRPr lang="en-US"/>
          </a:p>
          <a:p>
            <a:pPr marL="457200" lvl="1" indent="0">
              <a:buNone/>
            </a:pPr>
            <a:r>
              <a:rPr lang="en-US" sz="2600" b="1">
                <a:solidFill>
                  <a:schemeClr val="tx2"/>
                </a:solidFill>
                <a:hlinkClick r:id="rId5"/>
              </a:rPr>
              <a:t>TSDSKB-595</a:t>
            </a:r>
            <a:r>
              <a:rPr lang="en-US"/>
              <a:t>  </a:t>
            </a:r>
            <a:r>
              <a:rPr lang="en-US" sz="2000"/>
              <a:t> Census Block Group Number Information / FAQs</a:t>
            </a:r>
          </a:p>
          <a:p>
            <a:endParaRPr lang="en-US" sz="2000"/>
          </a:p>
          <a:p>
            <a:pPr marL="0" indent="0">
              <a:buNone/>
            </a:pPr>
            <a:endParaRPr lang="en-US" sz="2000"/>
          </a:p>
          <a:p>
            <a:pPr marL="457200" lvl="1" indent="0">
              <a:buNone/>
            </a:pPr>
            <a:endParaRPr lang="en-US"/>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62</a:t>
            </a:fld>
            <a:endParaRPr lang="en-US"/>
          </a:p>
        </p:txBody>
      </p:sp>
    </p:spTree>
    <p:extLst>
      <p:ext uri="{BB962C8B-B14F-4D97-AF65-F5344CB8AC3E}">
        <p14:creationId xmlns:p14="http://schemas.microsoft.com/office/powerpoint/2010/main" val="3866643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352055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63</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peims</a:t>
            </a:r>
          </a:p>
        </p:txBody>
      </p:sp>
    </p:spTree>
    <p:extLst>
      <p:ext uri="{BB962C8B-B14F-4D97-AF65-F5344CB8AC3E}">
        <p14:creationId xmlns:p14="http://schemas.microsoft.com/office/powerpoint/2010/main" val="1861839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fontScale="62500" lnSpcReduction="20000"/>
          </a:bodyPr>
          <a:lstStyle/>
          <a:p>
            <a:pPr marL="0" indent="0">
              <a:spcBef>
                <a:spcPts val="600"/>
              </a:spcBef>
              <a:buNone/>
            </a:pPr>
            <a:r>
              <a:rPr lang="en-US" sz="3700"/>
              <a:t>The following PEIMS Fall reports will be updated after the </a:t>
            </a:r>
          </a:p>
          <a:p>
            <a:pPr marL="0" indent="0">
              <a:spcBef>
                <a:spcPts val="600"/>
              </a:spcBef>
              <a:buNone/>
            </a:pPr>
            <a:r>
              <a:rPr lang="en-US" sz="3700" b="1"/>
              <a:t>September 11, 2020 </a:t>
            </a:r>
            <a:r>
              <a:rPr lang="en-US" sz="3700"/>
              <a:t>software release to resolve the following issues:</a:t>
            </a:r>
          </a:p>
          <a:p>
            <a:pPr marL="625475" lvl="1" indent="0">
              <a:buNone/>
            </a:pPr>
            <a:endParaRPr lang="en-US" sz="2200" b="1">
              <a:cs typeface="Calibri" panose="020F0502020204030204" pitchFamily="34" charset="0"/>
            </a:endParaRPr>
          </a:p>
          <a:p>
            <a:pPr marL="1082675" lvl="2" indent="0">
              <a:spcBef>
                <a:spcPts val="0"/>
              </a:spcBef>
              <a:buNone/>
            </a:pPr>
            <a:endParaRPr lang="en-US" sz="2500">
              <a:cs typeface="Calibri" panose="020F0502020204030204" pitchFamily="34" charset="0"/>
            </a:endParaRPr>
          </a:p>
          <a:p>
            <a:pPr marL="625475" lvl="1" indent="0">
              <a:spcBef>
                <a:spcPts val="0"/>
              </a:spcBef>
              <a:buNone/>
            </a:pPr>
            <a:r>
              <a:rPr lang="en-US" sz="3500" b="1">
                <a:cs typeface="Calibri" panose="020F0502020204030204" pitchFamily="34" charset="0"/>
              </a:rPr>
              <a:t>PDM1-100-009</a:t>
            </a:r>
          </a:p>
          <a:p>
            <a:pPr marL="625475" lvl="1" indent="0">
              <a:spcBef>
                <a:spcPts val="0"/>
              </a:spcBef>
              <a:buNone/>
            </a:pPr>
            <a:endParaRPr lang="en-US" sz="2100" b="1">
              <a:cs typeface="Calibri" panose="020F0502020204030204" pitchFamily="34" charset="0"/>
            </a:endParaRPr>
          </a:p>
          <a:p>
            <a:pPr marL="1082675" lvl="2" indent="0">
              <a:spcBef>
                <a:spcPts val="0"/>
              </a:spcBef>
              <a:buNone/>
            </a:pPr>
            <a:r>
              <a:rPr lang="en-US" sz="3000"/>
              <a:t>Issue: </a:t>
            </a:r>
            <a:r>
              <a:rPr lang="en-US" sz="3000">
                <a:cs typeface="Calibri" panose="020F0502020204030204" pitchFamily="34" charset="0"/>
              </a:rPr>
              <a:t>The Program Intent codes 36, 37, 38 are not included in the report.</a:t>
            </a:r>
          </a:p>
          <a:p>
            <a:pPr marL="1539875" lvl="2" indent="-457200">
              <a:spcBef>
                <a:spcPts val="0"/>
              </a:spcBef>
            </a:pPr>
            <a:endParaRPr lang="en-US" sz="2100">
              <a:cs typeface="Calibri" panose="020F0502020204030204" pitchFamily="34" charset="0"/>
            </a:endParaRPr>
          </a:p>
          <a:p>
            <a:pPr marL="625475" lvl="1" indent="0">
              <a:spcBef>
                <a:spcPts val="0"/>
              </a:spcBef>
              <a:buNone/>
            </a:pPr>
            <a:endParaRPr lang="en-US" sz="2600" b="1">
              <a:cs typeface="Calibri" panose="020F0502020204030204" pitchFamily="34" charset="0"/>
            </a:endParaRPr>
          </a:p>
          <a:p>
            <a:pPr marL="625475" lvl="1" indent="0">
              <a:spcBef>
                <a:spcPts val="0"/>
              </a:spcBef>
              <a:buNone/>
            </a:pPr>
            <a:r>
              <a:rPr lang="en-US" sz="3500" b="1">
                <a:cs typeface="Calibri" panose="020F0502020204030204" pitchFamily="34" charset="0"/>
              </a:rPr>
              <a:t>PDM1-110-001</a:t>
            </a:r>
          </a:p>
          <a:p>
            <a:pPr marL="625475" lvl="1" indent="0">
              <a:spcBef>
                <a:spcPts val="0"/>
              </a:spcBef>
              <a:buNone/>
            </a:pPr>
            <a:endParaRPr lang="en-US" sz="2100" b="1">
              <a:cs typeface="Calibri" panose="020F0502020204030204" pitchFamily="34" charset="0"/>
            </a:endParaRPr>
          </a:p>
          <a:p>
            <a:pPr marL="1082675" lvl="2" indent="0">
              <a:spcBef>
                <a:spcPts val="0"/>
              </a:spcBef>
              <a:buNone/>
            </a:pPr>
            <a:r>
              <a:rPr lang="en-US" sz="3000"/>
              <a:t>Issue: </a:t>
            </a:r>
            <a:r>
              <a:rPr lang="en-US" sz="3000">
                <a:cs typeface="Calibri" panose="020F0502020204030204" pitchFamily="34" charset="0"/>
              </a:rPr>
              <a:t>The report is not displaying the correct total for Responsibility Records.</a:t>
            </a:r>
          </a:p>
          <a:p>
            <a:pPr marL="1082675" lvl="2" indent="0">
              <a:spcBef>
                <a:spcPts val="0"/>
              </a:spcBef>
              <a:buNone/>
            </a:pPr>
            <a:endParaRPr lang="en-US" sz="2100">
              <a:cs typeface="Calibri" panose="020F0502020204030204" pitchFamily="34" charset="0"/>
            </a:endParaRPr>
          </a:p>
          <a:p>
            <a:pPr marL="625475" lvl="1" indent="0">
              <a:spcBef>
                <a:spcPts val="0"/>
              </a:spcBef>
              <a:buNone/>
            </a:pPr>
            <a:endParaRPr lang="en-US" sz="2200" b="1">
              <a:cs typeface="Calibri" panose="020F0502020204030204" pitchFamily="34" charset="0"/>
            </a:endParaRPr>
          </a:p>
          <a:p>
            <a:pPr marL="625475" lvl="1" indent="0">
              <a:spcBef>
                <a:spcPts val="0"/>
              </a:spcBef>
              <a:buNone/>
            </a:pPr>
            <a:r>
              <a:rPr lang="en-US" sz="3500" b="1">
                <a:cs typeface="Calibri" panose="020F0502020204030204" pitchFamily="34" charset="0"/>
              </a:rPr>
              <a:t>PDM1-120-009</a:t>
            </a:r>
          </a:p>
          <a:p>
            <a:pPr marL="625475" lvl="1" indent="0">
              <a:spcBef>
                <a:spcPts val="0"/>
              </a:spcBef>
              <a:buNone/>
            </a:pPr>
            <a:endParaRPr lang="en-US" b="1">
              <a:cs typeface="Calibri" panose="020F0502020204030204" pitchFamily="34" charset="0"/>
            </a:endParaRPr>
          </a:p>
          <a:p>
            <a:pPr marL="1082675" lvl="2" indent="0">
              <a:spcBef>
                <a:spcPts val="0"/>
              </a:spcBef>
              <a:buNone/>
            </a:pPr>
            <a:r>
              <a:rPr lang="en-US" sz="3000"/>
              <a:t>Issue: </a:t>
            </a:r>
            <a:r>
              <a:rPr lang="en-US" sz="3000">
                <a:cs typeface="Calibri" panose="020F0502020204030204" pitchFamily="34" charset="0"/>
              </a:rPr>
              <a:t>The PK Funding Source code “05” Early Ed Allotment is not being included in the calculation for percentage.</a:t>
            </a:r>
          </a:p>
          <a:p>
            <a:pPr marL="1425575" lvl="2" indent="-342900">
              <a:spcBef>
                <a:spcPts val="0"/>
              </a:spcBef>
            </a:pPr>
            <a:endParaRPr lang="en-US" sz="2100">
              <a:cs typeface="Calibri" panose="020F0502020204030204" pitchFamily="34" charset="0"/>
            </a:endParaRPr>
          </a:p>
          <a:p>
            <a:pPr marL="1425575" lvl="2" indent="-342900">
              <a:spcBef>
                <a:spcPts val="0"/>
              </a:spcBef>
            </a:pPr>
            <a:endParaRPr lang="en-US" sz="2100">
              <a:cs typeface="Calibri" panose="020F0502020204030204" pitchFamily="34" charset="0"/>
            </a:endParaRPr>
          </a:p>
          <a:p>
            <a:pPr marL="625475" lvl="1" indent="0">
              <a:spcBef>
                <a:spcPts val="0"/>
              </a:spcBef>
              <a:buNone/>
            </a:pPr>
            <a:r>
              <a:rPr lang="en-US" sz="3500" b="1">
                <a:cs typeface="Calibri" panose="020F0502020204030204" pitchFamily="34" charset="0"/>
              </a:rPr>
              <a:t>PDM1-120-012</a:t>
            </a:r>
          </a:p>
          <a:p>
            <a:pPr marL="625475" lvl="1" indent="0">
              <a:spcBef>
                <a:spcPts val="0"/>
              </a:spcBef>
              <a:buNone/>
            </a:pPr>
            <a:endParaRPr lang="en-US" b="1">
              <a:cs typeface="Calibri" panose="020F0502020204030204" pitchFamily="34" charset="0"/>
            </a:endParaRPr>
          </a:p>
          <a:p>
            <a:pPr marL="1082675" lvl="2" indent="0">
              <a:spcBef>
                <a:spcPts val="0"/>
              </a:spcBef>
              <a:buNone/>
            </a:pPr>
            <a:r>
              <a:rPr lang="en-US" sz="3000"/>
              <a:t>Issue: </a:t>
            </a:r>
            <a:r>
              <a:rPr lang="en-US" sz="3000">
                <a:cs typeface="Calibri" panose="020F0502020204030204" pitchFamily="34" charset="0"/>
              </a:rPr>
              <a:t>The report is not displaying all LEP codes when selecting the </a:t>
            </a:r>
            <a:r>
              <a:rPr lang="en-US" sz="3000"/>
              <a:t>"LEP/Bilingual/ESL“ parameter.</a:t>
            </a:r>
            <a:endParaRPr lang="en-US" sz="3000" b="1">
              <a:cs typeface="Calibri" panose="020F0502020204030204" pitchFamily="34" charset="0"/>
            </a:endParaRPr>
          </a:p>
          <a:p>
            <a:pPr marL="0" indent="0">
              <a:spcBef>
                <a:spcPts val="600"/>
              </a:spcBef>
              <a:buNone/>
            </a:pPr>
            <a:endParaRPr lang="en-US">
              <a:latin typeface="+mn-lt"/>
            </a:endParaRPr>
          </a:p>
          <a:p>
            <a:pPr marL="1035050" lvl="1" indent="-409575"/>
            <a:endParaRPr lang="en-US" sz="1900">
              <a:latin typeface="+mn-lt"/>
              <a:cs typeface="Calibri" panose="020F0502020204030204" pitchFamily="34" charset="0"/>
            </a:endParaRPr>
          </a:p>
          <a:p>
            <a:pPr marL="1035050" lvl="1" indent="-409575"/>
            <a:endParaRPr lang="en-US" sz="1900" b="1">
              <a:latin typeface="+mn-lt"/>
              <a:cs typeface="Calibri" panose="020F0502020204030204" pitchFamily="34" charset="0"/>
            </a:endParaRPr>
          </a:p>
          <a:p>
            <a:pPr marL="577850" indent="-409575"/>
            <a:endParaRPr lang="en-US" sz="2400">
              <a:latin typeface="+mn-lt"/>
              <a:cs typeface="Calibri" panose="020F0502020204030204" pitchFamily="34" charset="0"/>
            </a:endParaRPr>
          </a:p>
          <a:p>
            <a:pPr marL="0" indent="0">
              <a:buNone/>
            </a:pPr>
            <a:endParaRPr lang="en-US"/>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4466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a:bodyPr>
          <a:lstStyle/>
          <a:p>
            <a:pPr marL="0" indent="0">
              <a:spcBef>
                <a:spcPts val="600"/>
              </a:spcBef>
              <a:buNone/>
            </a:pPr>
            <a:r>
              <a:rPr lang="en-US" sz="2600" b="1">
                <a:latin typeface="Tw Cen MT"/>
              </a:rPr>
              <a:t>PEIMS Fall Reports (cont’d):</a:t>
            </a:r>
          </a:p>
          <a:p>
            <a:pPr marL="625475" lvl="1" indent="0">
              <a:spcBef>
                <a:spcPts val="0"/>
              </a:spcBef>
              <a:buNone/>
            </a:pPr>
            <a:endParaRPr lang="en-US" sz="2500" b="1">
              <a:cs typeface="Calibri" panose="020F0502020204030204" pitchFamily="34" charset="0"/>
            </a:endParaRPr>
          </a:p>
          <a:p>
            <a:pPr marL="625475" lvl="1" indent="0">
              <a:spcBef>
                <a:spcPts val="0"/>
              </a:spcBef>
              <a:buNone/>
            </a:pPr>
            <a:r>
              <a:rPr lang="en-US" sz="2200" b="1">
                <a:latin typeface="Tw Cen MT"/>
                <a:cs typeface="Calibri"/>
              </a:rPr>
              <a:t>PDM1-121-001</a:t>
            </a:r>
          </a:p>
          <a:p>
            <a:pPr marL="625475" lvl="1" indent="0">
              <a:spcBef>
                <a:spcPts val="0"/>
              </a:spcBef>
              <a:buNone/>
            </a:pPr>
            <a:endParaRPr lang="en-US" sz="1500" b="1">
              <a:latin typeface="Tw Cen MT"/>
              <a:cs typeface="Calibri"/>
            </a:endParaRPr>
          </a:p>
          <a:p>
            <a:pPr marL="1082675" lvl="2" indent="0">
              <a:spcBef>
                <a:spcPts val="0"/>
              </a:spcBef>
              <a:buNone/>
            </a:pPr>
            <a:r>
              <a:rPr lang="en-US"/>
              <a:t>Issue: </a:t>
            </a:r>
            <a:r>
              <a:rPr lang="en-US" sz="1900">
                <a:latin typeface="Tw Cen MT"/>
                <a:cs typeface="Calibri"/>
              </a:rPr>
              <a:t>The report is not calculating the correct totals for Speech Therapy.</a:t>
            </a:r>
          </a:p>
          <a:p>
            <a:pPr marL="1425575" lvl="2" indent="-342900">
              <a:spcBef>
                <a:spcPts val="0"/>
              </a:spcBef>
            </a:pPr>
            <a:endParaRPr lang="en-US" sz="1500">
              <a:cs typeface="Calibri" panose="020F0502020204030204" pitchFamily="34" charset="0"/>
            </a:endParaRPr>
          </a:p>
          <a:p>
            <a:pPr marL="625475" lvl="1" indent="0">
              <a:spcBef>
                <a:spcPts val="0"/>
              </a:spcBef>
              <a:buNone/>
            </a:pPr>
            <a:r>
              <a:rPr lang="en-US" sz="2200" b="1">
                <a:latin typeface="Tw Cen MT"/>
                <a:cs typeface="Calibri"/>
              </a:rPr>
              <a:t>PDM1-121-012</a:t>
            </a:r>
          </a:p>
          <a:p>
            <a:pPr marL="625475" lvl="1" indent="0">
              <a:spcBef>
                <a:spcPts val="0"/>
              </a:spcBef>
              <a:buNone/>
            </a:pPr>
            <a:endParaRPr lang="en-US" sz="1500" b="1">
              <a:latin typeface="Tw Cen MT"/>
              <a:cs typeface="Calibri"/>
            </a:endParaRPr>
          </a:p>
          <a:p>
            <a:pPr marL="1082675" lvl="2" indent="0">
              <a:spcBef>
                <a:spcPts val="0"/>
              </a:spcBef>
              <a:buNone/>
            </a:pPr>
            <a:r>
              <a:rPr lang="en-US"/>
              <a:t>Issue: </a:t>
            </a:r>
            <a:r>
              <a:rPr lang="en-US" sz="1900">
                <a:latin typeface="Tw Cen MT"/>
                <a:cs typeface="Calibri"/>
              </a:rPr>
              <a:t>The report is not including Unaccompanied Youth code 3 in the total count.</a:t>
            </a:r>
          </a:p>
          <a:p>
            <a:pPr marL="625475" lvl="1" indent="0">
              <a:spcBef>
                <a:spcPts val="0"/>
              </a:spcBef>
              <a:buNone/>
            </a:pPr>
            <a:endParaRPr lang="en-US" sz="1500" b="1">
              <a:cs typeface="Calibri" panose="020F0502020204030204" pitchFamily="34" charset="0"/>
            </a:endParaRPr>
          </a:p>
          <a:p>
            <a:pPr marL="625475" lvl="1" indent="0">
              <a:spcBef>
                <a:spcPts val="0"/>
              </a:spcBef>
              <a:buNone/>
            </a:pPr>
            <a:r>
              <a:rPr lang="en-US" sz="2200" b="1">
                <a:latin typeface="Tw Cen MT"/>
                <a:cs typeface="Calibri"/>
              </a:rPr>
              <a:t>PDM1-470-001</a:t>
            </a:r>
          </a:p>
          <a:p>
            <a:pPr marL="625475" lvl="1" indent="0">
              <a:spcBef>
                <a:spcPts val="0"/>
              </a:spcBef>
              <a:buNone/>
            </a:pPr>
            <a:endParaRPr lang="en-US" sz="1500" b="1">
              <a:latin typeface="Tw Cen MT"/>
              <a:cs typeface="Calibri"/>
            </a:endParaRPr>
          </a:p>
          <a:p>
            <a:pPr marL="1082675" lvl="2" indent="0">
              <a:spcBef>
                <a:spcPts val="0"/>
              </a:spcBef>
              <a:buNone/>
            </a:pPr>
            <a:r>
              <a:rPr lang="en-US"/>
              <a:t>Issue: </a:t>
            </a:r>
            <a:r>
              <a:rPr lang="en-US" sz="1900">
                <a:latin typeface="Tw Cen MT"/>
                <a:cs typeface="Calibri"/>
              </a:rPr>
              <a:t>This report contains incorrect data for Military-Connected, Homeless, Title I, Part A, and Total Enrollment.</a:t>
            </a:r>
          </a:p>
          <a:p>
            <a:pPr marL="1539875" lvl="2" indent="-457200">
              <a:spcBef>
                <a:spcPts val="0"/>
              </a:spcBef>
            </a:pPr>
            <a:endParaRPr lang="en-US" sz="1500">
              <a:cs typeface="Calibri" panose="020F0502020204030204" pitchFamily="34" charset="0"/>
            </a:endParaRPr>
          </a:p>
          <a:p>
            <a:pPr marL="625475" lvl="1" indent="0">
              <a:spcBef>
                <a:spcPts val="0"/>
              </a:spcBef>
              <a:buNone/>
            </a:pPr>
            <a:r>
              <a:rPr lang="en-US" sz="2200" b="1">
                <a:latin typeface="Tw Cen MT"/>
                <a:cs typeface="Calibri"/>
              </a:rPr>
              <a:t>PDM1-610-002</a:t>
            </a:r>
          </a:p>
          <a:p>
            <a:pPr marL="625475" lvl="1" indent="0">
              <a:spcBef>
                <a:spcPts val="0"/>
              </a:spcBef>
              <a:buNone/>
            </a:pPr>
            <a:endParaRPr lang="en-US" sz="1500" b="1">
              <a:latin typeface="Tw Cen MT"/>
              <a:cs typeface="Calibri"/>
            </a:endParaRPr>
          </a:p>
          <a:p>
            <a:pPr marL="1082675" lvl="2" indent="0">
              <a:spcBef>
                <a:spcPts val="0"/>
              </a:spcBef>
              <a:buNone/>
            </a:pPr>
            <a:r>
              <a:rPr lang="en-US"/>
              <a:t>Issue: </a:t>
            </a:r>
            <a:r>
              <a:rPr lang="en-US" sz="1900">
                <a:latin typeface="Tw Cen MT"/>
                <a:cs typeface="Calibri"/>
              </a:rPr>
              <a:t>The Staff Discrepancies detail is missing from the report.</a:t>
            </a:r>
          </a:p>
          <a:p>
            <a:pPr marL="1082675" lvl="2" indent="0">
              <a:spcBef>
                <a:spcPts val="0"/>
              </a:spcBef>
              <a:buNone/>
            </a:pPr>
            <a:endParaRPr lang="en-US" sz="1900">
              <a:latin typeface="Tw Cen MT"/>
              <a:cs typeface="Calibri" panose="020F0502020204030204" pitchFamily="34" charset="0"/>
            </a:endParaRPr>
          </a:p>
          <a:p>
            <a:pPr marL="168275" indent="0">
              <a:buNone/>
            </a:pPr>
            <a:endParaRPr lang="en-US" sz="2500">
              <a:latin typeface="TW Cen MT"/>
              <a:cs typeface="Calibri" panose="020F0502020204030204" pitchFamily="34" charset="0"/>
            </a:endParaRPr>
          </a:p>
          <a:p>
            <a:pPr marL="168275" indent="0">
              <a:buNone/>
            </a:pPr>
            <a:endParaRPr lang="en-US" sz="2500">
              <a:latin typeface="TW Cen MT"/>
              <a:cs typeface="Calibri" panose="020F0502020204030204" pitchFamily="34" charset="0"/>
            </a:endParaRPr>
          </a:p>
          <a:p>
            <a:pPr marL="1035050" lvl="1" indent="-409575"/>
            <a:endParaRPr lang="en-US" sz="1900" b="1">
              <a:cs typeface="Calibri" panose="020F0502020204030204" pitchFamily="34" charset="0"/>
            </a:endParaRPr>
          </a:p>
          <a:p>
            <a:pPr marL="0" indent="0">
              <a:spcBef>
                <a:spcPts val="600"/>
              </a:spcBef>
              <a:buNone/>
            </a:pPr>
            <a:endParaRPr lang="en-US">
              <a:cs typeface="Calibri" panose="020F0502020204030204" pitchFamily="34" charset="0"/>
            </a:endParaRPr>
          </a:p>
          <a:p>
            <a:pPr marL="1035050" lvl="1" indent="-409575"/>
            <a:endParaRPr lang="en-US" sz="1900">
              <a:cs typeface="Calibri" panose="020F0502020204030204" pitchFamily="34" charset="0"/>
            </a:endParaRPr>
          </a:p>
          <a:p>
            <a:pPr marL="1035050" lvl="1" indent="-409575"/>
            <a:endParaRPr lang="en-US" sz="1900" b="1">
              <a:cs typeface="Calibri" panose="020F0502020204030204" pitchFamily="34" charset="0"/>
            </a:endParaRPr>
          </a:p>
          <a:p>
            <a:pPr marL="577850" indent="-409575"/>
            <a:endParaRPr lang="en-US" sz="2400">
              <a:cs typeface="Calibri" panose="020F0502020204030204" pitchFamily="34" charset="0"/>
            </a:endParaRPr>
          </a:p>
          <a:p>
            <a:pPr marL="0" indent="0">
              <a:buNone/>
            </a:pPr>
            <a:endParaRPr lang="en-US">
              <a:cs typeface="Calibri" panose="020F0502020204030204" pitchFamily="34" charset="0"/>
            </a:endParaRPr>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9083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lnSpcReduction="10000"/>
          </a:bodyPr>
          <a:lstStyle/>
          <a:p>
            <a:pPr marL="0" indent="0">
              <a:spcBef>
                <a:spcPts val="600"/>
              </a:spcBef>
              <a:buNone/>
            </a:pPr>
            <a:r>
              <a:rPr lang="en-US" sz="2600">
                <a:latin typeface="Tw Cen MT"/>
              </a:rPr>
              <a:t>The following PEIMS validation rules will be updated after the </a:t>
            </a:r>
            <a:r>
              <a:rPr lang="en-US" sz="2600" b="1">
                <a:latin typeface="Tw Cen MT"/>
              </a:rPr>
              <a:t>November 6, 2020 </a:t>
            </a:r>
            <a:r>
              <a:rPr lang="en-US" sz="2600">
                <a:latin typeface="Tw Cen MT"/>
              </a:rPr>
              <a:t>software release to resolve the following issues:</a:t>
            </a:r>
          </a:p>
          <a:p>
            <a:pPr marL="1035050" lvl="1" indent="-409575">
              <a:spcBef>
                <a:spcPts val="300"/>
              </a:spcBef>
            </a:pPr>
            <a:endParaRPr lang="en-US" sz="1600">
              <a:cs typeface="Calibri" panose="020F0502020204030204" pitchFamily="34" charset="0"/>
            </a:endParaRPr>
          </a:p>
          <a:p>
            <a:pPr marL="625475" lvl="1" indent="0">
              <a:spcBef>
                <a:spcPts val="300"/>
              </a:spcBef>
              <a:buNone/>
            </a:pPr>
            <a:r>
              <a:rPr lang="en-US" b="1">
                <a:latin typeface="Tw Cen MT"/>
                <a:cs typeface="Calibri"/>
              </a:rPr>
              <a:t>20032-0131</a:t>
            </a:r>
          </a:p>
          <a:p>
            <a:pPr marL="1082675" lvl="2" indent="0">
              <a:spcBef>
                <a:spcPts val="300"/>
              </a:spcBef>
              <a:buNone/>
            </a:pPr>
            <a:r>
              <a:rPr lang="en-US" sz="1800">
                <a:latin typeface="Tw Cen MT"/>
                <a:cs typeface="Calibri"/>
              </a:rPr>
              <a:t>The sum of ACTUAL-AMOUNTs where FUND-CODE is not "599", "699", or a Shared Services Arrangement fund in code table C145, and OBJECT-CODE is "5XXX" divided by ADA should not be greater than 10,000.</a:t>
            </a:r>
          </a:p>
          <a:p>
            <a:pPr marL="1082675" lvl="2" indent="0">
              <a:spcBef>
                <a:spcPts val="300"/>
              </a:spcBef>
              <a:buNone/>
            </a:pPr>
            <a:endParaRPr lang="en-US" sz="1700">
              <a:latin typeface="Tw Cen MT"/>
              <a:cs typeface="Calibri"/>
            </a:endParaRPr>
          </a:p>
          <a:p>
            <a:pPr marL="1082675" lvl="2" indent="0">
              <a:spcBef>
                <a:spcPts val="300"/>
              </a:spcBef>
              <a:buNone/>
            </a:pPr>
            <a:r>
              <a:rPr lang="en-US" sz="2100" b="1">
                <a:latin typeface="Tw Cen MT"/>
              </a:rPr>
              <a:t>Issue</a:t>
            </a:r>
            <a:r>
              <a:rPr lang="en-US" sz="2100">
                <a:latin typeface="Tw Cen MT"/>
              </a:rPr>
              <a:t>: </a:t>
            </a:r>
            <a:r>
              <a:rPr lang="en-US" sz="2100">
                <a:latin typeface="Tw Cen MT"/>
                <a:cs typeface="Calibri"/>
              </a:rPr>
              <a:t>The rule is not firing, as expected. </a:t>
            </a:r>
          </a:p>
          <a:p>
            <a:pPr marL="1539875" lvl="2" indent="-457200">
              <a:spcBef>
                <a:spcPts val="300"/>
              </a:spcBef>
            </a:pPr>
            <a:endParaRPr lang="en-US" sz="1500">
              <a:cs typeface="Calibri" panose="020F0502020204030204" pitchFamily="34" charset="0"/>
            </a:endParaRPr>
          </a:p>
          <a:p>
            <a:pPr marL="625475" lvl="1" indent="0">
              <a:spcBef>
                <a:spcPts val="300"/>
              </a:spcBef>
              <a:buNone/>
            </a:pPr>
            <a:r>
              <a:rPr lang="en-US" b="1">
                <a:latin typeface="Tw Cen MT"/>
                <a:cs typeface="Calibri"/>
              </a:rPr>
              <a:t>20032-0133</a:t>
            </a:r>
          </a:p>
          <a:p>
            <a:pPr marL="1082675" lvl="2" indent="0">
              <a:spcBef>
                <a:spcPts val="300"/>
              </a:spcBef>
              <a:buNone/>
            </a:pPr>
            <a:r>
              <a:rPr lang="en-US" sz="1800">
                <a:latin typeface="Tw Cen MT"/>
                <a:cs typeface="Calibri"/>
              </a:rPr>
              <a:t>The sum of ACTUAL-AMOUNTs where FUND-CODE is not a Shared Services Arrangement fund in code table C145, FUNCTION-CODE is not "71" or "81", and OBJECT-CODE is not "3XXX", "5XXX", or "65XX"-"89XX", divided by ADA should not be greater than 10,000.</a:t>
            </a:r>
          </a:p>
          <a:p>
            <a:pPr marL="1082675" lvl="2" indent="0">
              <a:spcBef>
                <a:spcPts val="300"/>
              </a:spcBef>
              <a:buNone/>
            </a:pPr>
            <a:endParaRPr lang="en-US" sz="1200">
              <a:latin typeface="Tw Cen MT"/>
              <a:cs typeface="Calibri"/>
            </a:endParaRPr>
          </a:p>
          <a:p>
            <a:pPr marL="1082675" lvl="2" indent="0">
              <a:spcBef>
                <a:spcPts val="300"/>
              </a:spcBef>
              <a:buNone/>
            </a:pPr>
            <a:r>
              <a:rPr lang="en-US" sz="2100" b="1">
                <a:latin typeface="Tw Cen MT"/>
              </a:rPr>
              <a:t>Issue</a:t>
            </a:r>
            <a:r>
              <a:rPr lang="en-US" sz="2100">
                <a:latin typeface="Tw Cen MT"/>
              </a:rPr>
              <a:t>: </a:t>
            </a:r>
            <a:r>
              <a:rPr lang="en-US" sz="2100">
                <a:latin typeface="Tw Cen MT"/>
                <a:cs typeface="Calibri"/>
              </a:rPr>
              <a:t>The rule is not firing, as expected. </a:t>
            </a:r>
            <a:endParaRPr lang="en-US" sz="2100">
              <a:cs typeface="Calibri" panose="020F0502020204030204" pitchFamily="34" charset="0"/>
            </a:endParaRPr>
          </a:p>
          <a:p>
            <a:pPr marL="1539875" lvl="2" indent="-457200">
              <a:spcBef>
                <a:spcPts val="300"/>
              </a:spcBef>
            </a:pPr>
            <a:endParaRPr lang="en-US" sz="1500">
              <a:latin typeface="TW Cen MT"/>
            </a:endParaRPr>
          </a:p>
          <a:p>
            <a:pPr marL="625475" lvl="1" indent="0">
              <a:spcBef>
                <a:spcPts val="300"/>
              </a:spcBef>
              <a:buNone/>
            </a:pPr>
            <a:endParaRPr lang="en-US" b="1">
              <a:latin typeface="Tw Cen MT"/>
              <a:cs typeface="Calibri"/>
            </a:endParaRPr>
          </a:p>
          <a:p>
            <a:pPr marL="168275" indent="0">
              <a:buNone/>
            </a:pPr>
            <a:endParaRPr lang="en-US" sz="2500">
              <a:latin typeface="TW Cen MT"/>
            </a:endParaRPr>
          </a:p>
          <a:p>
            <a:pPr marL="1035050" lvl="1" indent="-409575"/>
            <a:endParaRPr lang="en-US" sz="1900" b="1">
              <a:cs typeface="Calibri" panose="020F0502020204030204" pitchFamily="34" charset="0"/>
            </a:endParaRPr>
          </a:p>
          <a:p>
            <a:pPr marL="0" indent="0">
              <a:spcBef>
                <a:spcPts val="600"/>
              </a:spcBef>
              <a:buNone/>
            </a:pPr>
            <a:endParaRPr lang="en-US">
              <a:latin typeface="+mn-lt"/>
            </a:endParaRPr>
          </a:p>
          <a:p>
            <a:pPr marL="1035050" lvl="1" indent="-409575"/>
            <a:endParaRPr lang="en-US" sz="1900">
              <a:latin typeface="+mn-lt"/>
              <a:cs typeface="Calibri" panose="020F0502020204030204" pitchFamily="34" charset="0"/>
            </a:endParaRPr>
          </a:p>
          <a:p>
            <a:pPr marL="1035050" lvl="1" indent="-409575"/>
            <a:endParaRPr lang="en-US" sz="1900" b="1">
              <a:latin typeface="+mn-lt"/>
              <a:cs typeface="Calibri" panose="020F0502020204030204" pitchFamily="34" charset="0"/>
            </a:endParaRPr>
          </a:p>
          <a:p>
            <a:pPr marL="577850" indent="-409575"/>
            <a:endParaRPr lang="en-US" sz="2400">
              <a:latin typeface="+mn-lt"/>
              <a:cs typeface="Calibri" panose="020F0502020204030204" pitchFamily="34" charset="0"/>
            </a:endParaRPr>
          </a:p>
          <a:p>
            <a:pPr marL="0" indent="0">
              <a:buNone/>
            </a:pPr>
            <a:endParaRPr lang="en-US"/>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2327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PEIMS: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a:bodyPr>
          <a:lstStyle/>
          <a:p>
            <a:pPr marL="0" indent="0">
              <a:spcBef>
                <a:spcPts val="600"/>
              </a:spcBef>
              <a:buNone/>
            </a:pPr>
            <a:r>
              <a:rPr lang="en-US" sz="2600">
                <a:latin typeface="Tw Cen MT"/>
              </a:rPr>
              <a:t>PEIMS Validation Rules cont’d:</a:t>
            </a:r>
          </a:p>
          <a:p>
            <a:pPr marL="1035050" lvl="1" indent="-409575">
              <a:spcBef>
                <a:spcPts val="300"/>
              </a:spcBef>
            </a:pPr>
            <a:endParaRPr lang="en-US" sz="1600">
              <a:cs typeface="Calibri" panose="020F0502020204030204" pitchFamily="34" charset="0"/>
            </a:endParaRPr>
          </a:p>
          <a:p>
            <a:pPr marL="625475" lvl="1" indent="0">
              <a:spcBef>
                <a:spcPts val="300"/>
              </a:spcBef>
              <a:buNone/>
            </a:pPr>
            <a:endParaRPr lang="en-US" sz="1500">
              <a:latin typeface="TW Cen MT"/>
            </a:endParaRPr>
          </a:p>
          <a:p>
            <a:pPr marL="625475" lvl="1" indent="0">
              <a:spcBef>
                <a:spcPts val="300"/>
              </a:spcBef>
              <a:buNone/>
            </a:pPr>
            <a:r>
              <a:rPr lang="en-US" b="1">
                <a:latin typeface="Tw Cen MT"/>
                <a:cs typeface="Calibri"/>
              </a:rPr>
              <a:t>20032-0149</a:t>
            </a:r>
          </a:p>
          <a:p>
            <a:pPr marL="914400" lvl="4" indent="0">
              <a:spcBef>
                <a:spcPts val="300"/>
              </a:spcBef>
              <a:buNone/>
            </a:pPr>
            <a:r>
              <a:rPr lang="en-US" sz="1900">
                <a:latin typeface="Tw Cen MT"/>
                <a:cs typeface="Calibri"/>
              </a:rPr>
              <a:t>There should be Actual Financial data where OBJECT-CODE is "6491".</a:t>
            </a:r>
          </a:p>
          <a:p>
            <a:pPr marL="1371600" lvl="3">
              <a:spcBef>
                <a:spcPts val="300"/>
              </a:spcBef>
              <a:buNone/>
            </a:pPr>
            <a:endParaRPr lang="en-US" sz="1900">
              <a:latin typeface="Tw Cen MT"/>
            </a:endParaRPr>
          </a:p>
          <a:p>
            <a:pPr marL="914400" lvl="5" indent="0">
              <a:spcBef>
                <a:spcPts val="300"/>
              </a:spcBef>
              <a:buNone/>
            </a:pPr>
            <a:r>
              <a:rPr lang="en-US" sz="1900" b="1">
                <a:latin typeface="Tw Cen MT"/>
              </a:rPr>
              <a:t>Issue</a:t>
            </a:r>
            <a:r>
              <a:rPr lang="en-US" sz="1900">
                <a:latin typeface="Tw Cen MT"/>
              </a:rPr>
              <a:t>: </a:t>
            </a:r>
            <a:r>
              <a:rPr lang="en-US" sz="1900">
                <a:latin typeface="Tw Cen MT"/>
                <a:cs typeface="Calibri"/>
              </a:rPr>
              <a:t>The rule is displaying multiple rows when rule should fire one time for LEA.</a:t>
            </a:r>
            <a:endParaRPr lang="en-US" sz="1900"/>
          </a:p>
          <a:p>
            <a:pPr marL="1425575" lvl="2" indent="-342900">
              <a:spcBef>
                <a:spcPts val="300"/>
              </a:spcBef>
            </a:pPr>
            <a:endParaRPr lang="en-US" sz="1600">
              <a:cs typeface="Calibri" panose="020F0502020204030204" pitchFamily="34" charset="0"/>
            </a:endParaRPr>
          </a:p>
          <a:p>
            <a:pPr marL="625475" lvl="1" indent="0">
              <a:spcBef>
                <a:spcPts val="300"/>
              </a:spcBef>
              <a:buNone/>
            </a:pPr>
            <a:r>
              <a:rPr lang="en-US" b="1">
                <a:latin typeface="Tw Cen MT"/>
                <a:cs typeface="Calibri"/>
              </a:rPr>
              <a:t>40110-0077</a:t>
            </a:r>
          </a:p>
          <a:p>
            <a:pPr marL="914400" lvl="2" indent="0">
              <a:spcBef>
                <a:spcPts val="300"/>
              </a:spcBef>
              <a:buNone/>
            </a:pPr>
            <a:r>
              <a:rPr lang="en-US" sz="1900">
                <a:latin typeface="Tw Cen MT"/>
                <a:cs typeface="Calibri"/>
              </a:rPr>
              <a:t>If PREGNANCY-RELATED-SERVICES is "1", then that student must have Attendance with TOTAL-ELIG-PREG-REL-SVCS-DAYS-PRESENT greater than 0 or Flexible Attendance with FLEX-ATTEND-TOTAL-PRS-DAYS-ELIGIBLE greater than 0.</a:t>
            </a:r>
          </a:p>
          <a:p>
            <a:pPr marL="914400" lvl="2" indent="0">
              <a:spcBef>
                <a:spcPts val="300"/>
              </a:spcBef>
              <a:buNone/>
            </a:pPr>
            <a:endParaRPr lang="en-US" sz="1400">
              <a:latin typeface="Tw Cen MT"/>
              <a:cs typeface="Calibri"/>
            </a:endParaRPr>
          </a:p>
          <a:p>
            <a:pPr marL="914400" lvl="2" indent="0">
              <a:spcBef>
                <a:spcPts val="300"/>
              </a:spcBef>
              <a:buNone/>
            </a:pPr>
            <a:r>
              <a:rPr lang="en-US" sz="1900" b="1">
                <a:latin typeface="Tw Cen MT"/>
              </a:rPr>
              <a:t>Issue</a:t>
            </a:r>
            <a:r>
              <a:rPr lang="en-US" sz="1900">
                <a:latin typeface="Tw Cen MT"/>
              </a:rPr>
              <a:t>: </a:t>
            </a:r>
            <a:r>
              <a:rPr lang="en-US" sz="1900">
                <a:latin typeface="Tw Cen MT"/>
                <a:cs typeface="Calibri"/>
              </a:rPr>
              <a:t>Rule does not fire at the LEA level if the student basic info isn’t promoted to PEIMS.</a:t>
            </a:r>
          </a:p>
          <a:p>
            <a:pPr marL="168275" indent="0">
              <a:buNone/>
            </a:pPr>
            <a:endParaRPr lang="en-US" sz="2500">
              <a:latin typeface="TW Cen MT"/>
            </a:endParaRPr>
          </a:p>
          <a:p>
            <a:pPr marL="1035050" lvl="1" indent="-409575"/>
            <a:endParaRPr lang="en-US" sz="1900" b="1">
              <a:cs typeface="Calibri" panose="020F0502020204030204" pitchFamily="34" charset="0"/>
            </a:endParaRPr>
          </a:p>
          <a:p>
            <a:pPr marL="0" indent="0">
              <a:spcBef>
                <a:spcPts val="600"/>
              </a:spcBef>
              <a:buNone/>
            </a:pPr>
            <a:endParaRPr lang="en-US">
              <a:latin typeface="+mn-lt"/>
            </a:endParaRPr>
          </a:p>
          <a:p>
            <a:pPr marL="1035050" lvl="1" indent="-409575"/>
            <a:endParaRPr lang="en-US" sz="1900">
              <a:latin typeface="+mn-lt"/>
              <a:cs typeface="Calibri" panose="020F0502020204030204" pitchFamily="34" charset="0"/>
            </a:endParaRPr>
          </a:p>
          <a:p>
            <a:pPr marL="1035050" lvl="1" indent="-409575"/>
            <a:endParaRPr lang="en-US" sz="1900" b="1">
              <a:latin typeface="+mn-lt"/>
              <a:cs typeface="Calibri" panose="020F0502020204030204" pitchFamily="34" charset="0"/>
            </a:endParaRPr>
          </a:p>
          <a:p>
            <a:pPr marL="577850" indent="-409575"/>
            <a:endParaRPr lang="en-US" sz="2400">
              <a:latin typeface="+mn-lt"/>
              <a:cs typeface="Calibri" panose="020F0502020204030204" pitchFamily="34" charset="0"/>
            </a:endParaRPr>
          </a:p>
          <a:p>
            <a:pPr marL="0" indent="0">
              <a:buNone/>
            </a:pPr>
            <a:endParaRPr lang="en-US"/>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2640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628653" y="44380"/>
            <a:ext cx="7318757" cy="793820"/>
          </a:xfrm>
        </p:spPr>
        <p:txBody>
          <a:bodyPr>
            <a:normAutofit/>
          </a:bodyPr>
          <a:lstStyle/>
          <a:p>
            <a:r>
              <a:rPr lang="en-US">
                <a:latin typeface="Tw Cen MT Condensed"/>
              </a:rPr>
              <a:t>PEIMS: 2020-2021 Changes</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68</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628653" y="958402"/>
            <a:ext cx="7558747" cy="5289997"/>
          </a:xfrm>
        </p:spPr>
        <p:txBody>
          <a:bodyPr vert="horz" lIns="91440" tIns="45720" rIns="91440" bIns="45720" rtlCol="0" anchor="t">
            <a:normAutofit/>
          </a:bodyPr>
          <a:lstStyle/>
          <a:p>
            <a:pPr marL="0" indent="0">
              <a:buNone/>
            </a:pPr>
            <a:r>
              <a:rPr lang="en-US" sz="2600" b="1"/>
              <a:t>The following auto-calculation will be run in the PEIMS Summer submission using that school year's course completion data.</a:t>
            </a:r>
          </a:p>
          <a:p>
            <a:pPr lvl="1"/>
            <a:r>
              <a:rPr lang="en-US" sz="2200"/>
              <a:t>Career and Technology Indicator Auto-Calculation</a:t>
            </a:r>
          </a:p>
          <a:p>
            <a:pPr lvl="1"/>
            <a:endParaRPr lang="en-US" sz="2000"/>
          </a:p>
          <a:p>
            <a:pPr marL="0" indent="0">
              <a:buNone/>
            </a:pPr>
            <a:r>
              <a:rPr lang="en-US" sz="2600" b="1"/>
              <a:t>The following new data will be collected in the PEIMS summer submission.</a:t>
            </a:r>
          </a:p>
          <a:p>
            <a:pPr lvl="1"/>
            <a:r>
              <a:rPr lang="en-US" sz="2200"/>
              <a:t>Truancy</a:t>
            </a:r>
          </a:p>
          <a:p>
            <a:pPr lvl="1"/>
            <a:endParaRPr lang="en-US" sz="2000"/>
          </a:p>
          <a:p>
            <a:pPr marL="0" indent="0">
              <a:buNone/>
            </a:pPr>
            <a:r>
              <a:rPr lang="en-US" sz="2600" b="1"/>
              <a:t>The following new data will be collected in the PEIMS Extended Year submission</a:t>
            </a:r>
          </a:p>
          <a:p>
            <a:pPr lvl="1"/>
            <a:r>
              <a:rPr lang="en-US" sz="2200"/>
              <a:t>Additional Days School Year Program</a:t>
            </a:r>
          </a:p>
          <a:p>
            <a:endParaRPr lang="en-US" sz="3400" b="1"/>
          </a:p>
          <a:p>
            <a:pPr marL="0" indent="0">
              <a:buNone/>
            </a:pPr>
            <a:endParaRPr lang="en-US"/>
          </a:p>
          <a:p>
            <a:endParaRPr lang="en-US"/>
          </a:p>
        </p:txBody>
      </p:sp>
    </p:spTree>
    <p:extLst>
      <p:ext uri="{BB962C8B-B14F-4D97-AF65-F5344CB8AC3E}">
        <p14:creationId xmlns:p14="http://schemas.microsoft.com/office/powerpoint/2010/main" val="2771002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4408327"/>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69</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2020-2021 Release schedule</a:t>
            </a:r>
          </a:p>
        </p:txBody>
      </p:sp>
    </p:spTree>
    <p:extLst>
      <p:ext uri="{BB962C8B-B14F-4D97-AF65-F5344CB8AC3E}">
        <p14:creationId xmlns:p14="http://schemas.microsoft.com/office/powerpoint/2010/main" val="67628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pPr marL="0" indent="0">
              <a:buNone/>
            </a:pPr>
            <a:r>
              <a:rPr lang="en-US"/>
              <a:t>The below enrollment tracking reports will be updated after the </a:t>
            </a:r>
            <a:r>
              <a:rPr lang="en-US" b="1"/>
              <a:t>July 31, 2020 </a:t>
            </a:r>
            <a:r>
              <a:rPr lang="en-US"/>
              <a:t>software release to resolve the following issues:</a:t>
            </a:r>
          </a:p>
          <a:p>
            <a:endParaRPr lang="en-US"/>
          </a:p>
          <a:p>
            <a:pPr lvl="1"/>
            <a:r>
              <a:rPr lang="en-US" b="1"/>
              <a:t>UID0-000-001</a:t>
            </a:r>
            <a:r>
              <a:rPr lang="en-US"/>
              <a:t> - </a:t>
            </a:r>
            <a:r>
              <a:rPr lang="en-US" sz="1800" b="1"/>
              <a:t>Presumed Duplicate Student Report for Enrollment</a:t>
            </a:r>
          </a:p>
          <a:p>
            <a:pPr marL="914400" lvl="2" indent="0">
              <a:buNone/>
            </a:pPr>
            <a:r>
              <a:rPr lang="en-US"/>
              <a:t>Issue: Report is including campuses that do not exist for the LEA and/or is not including all campuses for the LEA.  Additionally, any campuses that were removed from the parameter list before running the report are still being listed. </a:t>
            </a:r>
          </a:p>
          <a:p>
            <a:pPr marL="914400" lvl="2" indent="0">
              <a:buNone/>
            </a:pPr>
            <a:endParaRPr lang="en-US" sz="1400"/>
          </a:p>
          <a:p>
            <a:pPr lvl="1"/>
            <a:r>
              <a:rPr lang="en-US" b="1"/>
              <a:t>UID0-000-002</a:t>
            </a:r>
            <a:r>
              <a:rPr lang="en-US"/>
              <a:t> </a:t>
            </a:r>
            <a:r>
              <a:rPr lang="en-US" sz="1800"/>
              <a:t>- </a:t>
            </a:r>
            <a:r>
              <a:rPr lang="en-US" sz="1800" b="1"/>
              <a:t>Students Showing Withdrawn</a:t>
            </a:r>
          </a:p>
          <a:p>
            <a:pPr marL="914400" lvl="2" indent="0">
              <a:buNone/>
            </a:pPr>
            <a:r>
              <a:rPr lang="en-US"/>
              <a:t>Issue: The report is including campuses that are not associated to the LEA.</a:t>
            </a:r>
          </a:p>
          <a:p>
            <a:pPr marL="914400" lvl="2" indent="0">
              <a:buNone/>
            </a:pPr>
            <a:endParaRPr lang="en-US" sz="1400" b="1"/>
          </a:p>
          <a:p>
            <a:pPr lvl="1"/>
            <a:r>
              <a:rPr lang="en-US" b="1"/>
              <a:t>UID0-000-003</a:t>
            </a:r>
            <a:r>
              <a:rPr lang="en-US"/>
              <a:t> </a:t>
            </a:r>
            <a:r>
              <a:rPr lang="en-US" sz="1800"/>
              <a:t>- </a:t>
            </a:r>
            <a:r>
              <a:rPr lang="en-US" sz="1800" b="1"/>
              <a:t>Students Not Showing Withdrawn</a:t>
            </a:r>
          </a:p>
          <a:p>
            <a:pPr marL="914400" lvl="2" indent="0">
              <a:buNone/>
            </a:pPr>
            <a:r>
              <a:rPr lang="en-US"/>
              <a:t>Issue: Campuses that are no longer active for the LEA appear in the parameter list and on the report. </a:t>
            </a: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13901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2020-2021 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spcBef>
                <a:spcPts val="600"/>
              </a:spcBef>
              <a:buNone/>
            </a:pPr>
            <a:r>
              <a:rPr lang="en-US" b="1">
                <a:latin typeface="+mn-lt"/>
              </a:rPr>
              <a:t>ODS</a:t>
            </a:r>
          </a:p>
          <a:p>
            <a:pPr marL="290195" lvl="1" indent="0">
              <a:spcBef>
                <a:spcPts val="600"/>
              </a:spcBef>
              <a:buNone/>
              <a:tabLst>
                <a:tab pos="4000500" algn="l"/>
              </a:tabLst>
            </a:pPr>
            <a:r>
              <a:rPr lang="en-US" b="1">
                <a:latin typeface="+mn-lt"/>
              </a:rPr>
              <a:t>August 3, 2020</a:t>
            </a:r>
            <a:r>
              <a:rPr lang="en-US">
                <a:latin typeface="+mn-lt"/>
              </a:rPr>
              <a:t>	</a:t>
            </a:r>
          </a:p>
          <a:p>
            <a:pPr marL="1108075" lvl="2" indent="-360045">
              <a:spcBef>
                <a:spcPts val="600"/>
              </a:spcBef>
              <a:tabLst>
                <a:tab pos="4000500" algn="l"/>
              </a:tabLst>
            </a:pPr>
            <a:r>
              <a:rPr lang="en-US" sz="2400">
                <a:latin typeface="+mn-lt"/>
              </a:rPr>
              <a:t>2020-2021 TEDS Final</a:t>
            </a:r>
          </a:p>
          <a:p>
            <a:pPr marL="290195" lvl="1" indent="0">
              <a:spcBef>
                <a:spcPts val="600"/>
              </a:spcBef>
              <a:buNone/>
              <a:tabLst>
                <a:tab pos="3657600" algn="l"/>
                <a:tab pos="4000500" algn="l"/>
              </a:tabLst>
            </a:pPr>
            <a:endParaRPr lang="en-US" b="1">
              <a:latin typeface="+mn-lt"/>
            </a:endParaRPr>
          </a:p>
          <a:p>
            <a:pPr marL="290195" lvl="1" indent="0">
              <a:spcBef>
                <a:spcPts val="600"/>
              </a:spcBef>
              <a:buNone/>
              <a:tabLst>
                <a:tab pos="3657600" algn="l"/>
                <a:tab pos="4000500" algn="l"/>
              </a:tabLst>
            </a:pPr>
            <a:r>
              <a:rPr lang="en-US" b="1">
                <a:latin typeface="+mn-lt"/>
              </a:rPr>
              <a:t>October 9, 2020 (tentative)	</a:t>
            </a:r>
            <a:r>
              <a:rPr lang="en-US">
                <a:latin typeface="+mn-lt"/>
              </a:rPr>
              <a:t>	</a:t>
            </a:r>
          </a:p>
          <a:p>
            <a:pPr marL="1108075" lvl="2" indent="-360045">
              <a:spcBef>
                <a:spcPts val="600"/>
              </a:spcBef>
              <a:tabLst>
                <a:tab pos="3657600" algn="l"/>
                <a:tab pos="4000500" algn="l"/>
              </a:tabLst>
            </a:pPr>
            <a:r>
              <a:rPr lang="en-US" sz="2400">
                <a:latin typeface="TW Cen MT"/>
              </a:rPr>
              <a:t>2020-2021</a:t>
            </a:r>
            <a:r>
              <a:rPr lang="en-US" sz="2400">
                <a:latin typeface="+mn-lt"/>
              </a:rPr>
              <a:t> TEDS Addendum</a:t>
            </a:r>
          </a:p>
          <a:p>
            <a:pPr marL="1108075" lvl="2" indent="-360045">
              <a:spcBef>
                <a:spcPts val="600"/>
              </a:spcBef>
              <a:tabLst>
                <a:tab pos="3657600" algn="l"/>
                <a:tab pos="4000500" algn="l"/>
              </a:tabLst>
            </a:pPr>
            <a:r>
              <a:rPr lang="en-US" sz="2400">
                <a:latin typeface="TW Cen MT"/>
              </a:rPr>
              <a:t>2020-2021 TEDS Post-Addendum</a:t>
            </a:r>
            <a:endParaRPr lang="en-US" sz="2400">
              <a:latin typeface="+mn-lt"/>
            </a:endParaRPr>
          </a:p>
          <a:p>
            <a:pPr marL="1108075" lvl="2" indent="-360045">
              <a:spcBef>
                <a:spcPts val="600"/>
              </a:spcBef>
              <a:tabLst>
                <a:tab pos="3657600" algn="l"/>
                <a:tab pos="4000500" algn="l"/>
              </a:tabLst>
            </a:pPr>
            <a:endParaRPr lang="en-US" sz="2400">
              <a:latin typeface="+mn-lt"/>
            </a:endParaRPr>
          </a:p>
        </p:txBody>
      </p:sp>
    </p:spTree>
    <p:extLst>
      <p:ext uri="{BB962C8B-B14F-4D97-AF65-F5344CB8AC3E}">
        <p14:creationId xmlns:p14="http://schemas.microsoft.com/office/powerpoint/2010/main" val="1574786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2020-2021 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083550" cy="4954992"/>
          </a:xfrm>
        </p:spPr>
        <p:txBody>
          <a:bodyPr vert="horz" lIns="91440" tIns="45720" rIns="91440" bIns="45720" rtlCol="0" anchor="t">
            <a:normAutofit/>
          </a:bodyPr>
          <a:lstStyle/>
          <a:p>
            <a:pPr marL="0" indent="0">
              <a:spcBef>
                <a:spcPts val="600"/>
              </a:spcBef>
              <a:buNone/>
            </a:pPr>
            <a:r>
              <a:rPr lang="en-US" b="1">
                <a:latin typeface="+mn-lt"/>
              </a:rPr>
              <a:t>PEIMS Application</a:t>
            </a:r>
          </a:p>
          <a:p>
            <a:pPr marL="290195" lvl="1" indent="0">
              <a:spcBef>
                <a:spcPts val="600"/>
              </a:spcBef>
              <a:buNone/>
            </a:pPr>
            <a:r>
              <a:rPr lang="en-US" b="1">
                <a:latin typeface="+mn-lt"/>
              </a:rPr>
              <a:t>September 11, 2020	</a:t>
            </a:r>
            <a:r>
              <a:rPr lang="en-US">
                <a:latin typeface="+mn-lt"/>
              </a:rPr>
              <a:t>	</a:t>
            </a:r>
          </a:p>
          <a:p>
            <a:pPr marL="1108075" lvl="2" indent="-360045">
              <a:spcBef>
                <a:spcPts val="600"/>
              </a:spcBef>
            </a:pPr>
            <a:r>
              <a:rPr lang="en-US" sz="2400">
                <a:latin typeface="+mn-lt"/>
              </a:rPr>
              <a:t>2020-2021 TEDS Final/Addendum PEIMS Fall updates</a:t>
            </a:r>
          </a:p>
          <a:p>
            <a:pPr marL="288925" lvl="1" indent="0">
              <a:spcBef>
                <a:spcPts val="600"/>
              </a:spcBef>
              <a:buNone/>
            </a:pPr>
            <a:endParaRPr lang="en-US" b="1">
              <a:latin typeface="+mn-lt"/>
            </a:endParaRPr>
          </a:p>
          <a:p>
            <a:pPr marL="288925" lvl="1" indent="0">
              <a:spcBef>
                <a:spcPts val="600"/>
              </a:spcBef>
              <a:buNone/>
            </a:pPr>
            <a:r>
              <a:rPr lang="en-US" b="1">
                <a:latin typeface="+mn-lt"/>
              </a:rPr>
              <a:t>November 6, 2020</a:t>
            </a:r>
            <a:endParaRPr lang="en-US"/>
          </a:p>
          <a:p>
            <a:pPr marL="1108075" lvl="2" indent="-360045">
              <a:spcBef>
                <a:spcPts val="600"/>
              </a:spcBef>
            </a:pPr>
            <a:r>
              <a:rPr lang="en-US" sz="2400"/>
              <a:t>2020-2021</a:t>
            </a:r>
            <a:r>
              <a:rPr lang="en-US" sz="2400">
                <a:latin typeface="+mn-lt"/>
              </a:rPr>
              <a:t> TEDS Final/Addendum PEIMS Midyear updates</a:t>
            </a:r>
          </a:p>
          <a:p>
            <a:pPr marL="1108075" lvl="2" indent="-360045">
              <a:spcBef>
                <a:spcPts val="600"/>
              </a:spcBef>
            </a:pPr>
            <a:r>
              <a:rPr lang="en-US" sz="2400">
                <a:latin typeface="+mn-lt"/>
              </a:rPr>
              <a:t>2020-2021 TEDS Post-Addendum PEIMS Fall Updates</a:t>
            </a:r>
          </a:p>
          <a:p>
            <a:pPr marL="288925" lvl="1" indent="0">
              <a:spcBef>
                <a:spcPts val="600"/>
              </a:spcBef>
              <a:buNone/>
            </a:pPr>
            <a:endParaRPr lang="en-US" b="1">
              <a:latin typeface="+mn-lt"/>
            </a:endParaRPr>
          </a:p>
          <a:p>
            <a:pPr marL="288925" lvl="1" indent="0">
              <a:spcBef>
                <a:spcPts val="600"/>
              </a:spcBef>
              <a:buNone/>
            </a:pPr>
            <a:r>
              <a:rPr lang="en-US" b="1">
                <a:latin typeface="+mn-lt"/>
              </a:rPr>
              <a:t>March 2021 (TBD)</a:t>
            </a:r>
            <a:endParaRPr lang="en-US"/>
          </a:p>
          <a:p>
            <a:pPr marL="1108075" lvl="2" indent="-361950">
              <a:spcBef>
                <a:spcPts val="600"/>
              </a:spcBef>
            </a:pPr>
            <a:r>
              <a:rPr lang="en-US" sz="2400"/>
              <a:t>2020-2021</a:t>
            </a:r>
            <a:r>
              <a:rPr lang="en-US" sz="2400">
                <a:latin typeface="+mn-lt"/>
              </a:rPr>
              <a:t> TEDS Final/Addendum/Post-Addendum PEIMS Summer &amp; Extended year updates</a:t>
            </a:r>
          </a:p>
        </p:txBody>
      </p:sp>
    </p:spTree>
    <p:extLst>
      <p:ext uri="{BB962C8B-B14F-4D97-AF65-F5344CB8AC3E}">
        <p14:creationId xmlns:p14="http://schemas.microsoft.com/office/powerpoint/2010/main" val="1643121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2020-2021 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016589"/>
            <a:ext cx="7886700" cy="5704893"/>
          </a:xfrm>
        </p:spPr>
        <p:txBody>
          <a:bodyPr vert="horz" lIns="91440" tIns="45720" rIns="91440" bIns="45720" rtlCol="0" anchor="t">
            <a:normAutofit fontScale="85000" lnSpcReduction="20000"/>
          </a:bodyPr>
          <a:lstStyle/>
          <a:p>
            <a:pPr marL="0" indent="0">
              <a:buNone/>
            </a:pPr>
            <a:r>
              <a:rPr lang="en-US" sz="3300" b="1">
                <a:latin typeface="+mn-lt"/>
              </a:rPr>
              <a:t>Residential Facility Tracker</a:t>
            </a:r>
            <a:endParaRPr lang="en-US" sz="3300">
              <a:latin typeface="+mn-lt"/>
            </a:endParaRPr>
          </a:p>
          <a:p>
            <a:pPr marL="290195" lvl="1" indent="0">
              <a:buNone/>
            </a:pPr>
            <a:r>
              <a:rPr lang="en-US" sz="2800" b="1">
                <a:latin typeface="+mn-lt"/>
              </a:rPr>
              <a:t>September 11, 2020</a:t>
            </a:r>
          </a:p>
          <a:p>
            <a:pPr marL="908050" lvl="2" indent="-342900"/>
            <a:r>
              <a:rPr lang="en-US" sz="2800">
                <a:latin typeface="Tw Cen MT"/>
              </a:rPr>
              <a:t>2020-2021</a:t>
            </a:r>
            <a:r>
              <a:rPr lang="en-US" sz="2800">
                <a:latin typeface="+mn-lt"/>
              </a:rPr>
              <a:t> TEDS All Versions</a:t>
            </a:r>
          </a:p>
          <a:p>
            <a:pPr marL="0" indent="0">
              <a:buNone/>
            </a:pPr>
            <a:endParaRPr lang="en-US" b="1">
              <a:latin typeface="+mn-lt"/>
            </a:endParaRPr>
          </a:p>
          <a:p>
            <a:pPr marL="0" indent="0">
              <a:buNone/>
            </a:pPr>
            <a:r>
              <a:rPr lang="en-US" sz="3300" b="1">
                <a:latin typeface="+mn-lt"/>
              </a:rPr>
              <a:t>SPPI - 14</a:t>
            </a:r>
            <a:endParaRPr lang="en-US" sz="3300"/>
          </a:p>
          <a:p>
            <a:pPr marL="290195" lvl="1" indent="0">
              <a:buNone/>
            </a:pPr>
            <a:r>
              <a:rPr lang="en-US" sz="2800" b="1">
                <a:latin typeface="Tw Cen MT"/>
              </a:rPr>
              <a:t>September 11, 2020</a:t>
            </a:r>
          </a:p>
          <a:p>
            <a:pPr marL="908050" lvl="2" indent="-342900">
              <a:buFont typeface="Arial"/>
            </a:pPr>
            <a:r>
              <a:rPr lang="en-US" sz="2800">
                <a:latin typeface="Tw Cen MT"/>
              </a:rPr>
              <a:t>2020-2021</a:t>
            </a:r>
            <a:r>
              <a:rPr lang="en-US" sz="2800">
                <a:latin typeface="+mn-lt"/>
              </a:rPr>
              <a:t> TEDS All Versions</a:t>
            </a:r>
          </a:p>
          <a:p>
            <a:pPr marL="0" indent="0">
              <a:buNone/>
            </a:pPr>
            <a:endParaRPr lang="en-US" b="1">
              <a:latin typeface="+mn-lt"/>
            </a:endParaRPr>
          </a:p>
          <a:p>
            <a:pPr marL="0" indent="0">
              <a:buNone/>
            </a:pPr>
            <a:r>
              <a:rPr lang="en-US" sz="3300" b="1">
                <a:latin typeface="+mn-lt"/>
              </a:rPr>
              <a:t>Class Roster</a:t>
            </a:r>
            <a:endParaRPr lang="en-US" sz="3300"/>
          </a:p>
          <a:p>
            <a:pPr marL="290195" lvl="1" indent="0">
              <a:buNone/>
            </a:pPr>
            <a:r>
              <a:rPr lang="en-US" sz="2800" b="1">
                <a:latin typeface="Tw Cen MT"/>
              </a:rPr>
              <a:t>September 11, 2020</a:t>
            </a:r>
          </a:p>
          <a:p>
            <a:pPr marL="908050" lvl="2" indent="-342900"/>
            <a:r>
              <a:rPr lang="en-US" sz="2800">
                <a:latin typeface="Tw Cen MT"/>
              </a:rPr>
              <a:t>2020-2021</a:t>
            </a:r>
            <a:r>
              <a:rPr lang="en-US" sz="2800">
                <a:latin typeface="+mn-lt"/>
              </a:rPr>
              <a:t> TEDS All Versions</a:t>
            </a:r>
          </a:p>
          <a:p>
            <a:pPr marL="0" indent="0">
              <a:buNone/>
            </a:pPr>
            <a:endParaRPr lang="en-US" b="1"/>
          </a:p>
          <a:p>
            <a:pPr marL="0" indent="0">
              <a:buNone/>
            </a:pPr>
            <a:r>
              <a:rPr lang="en-US" sz="3300" b="1"/>
              <a:t>ECDS</a:t>
            </a:r>
          </a:p>
          <a:p>
            <a:pPr marL="290195" lvl="1" indent="0">
              <a:buNone/>
            </a:pPr>
            <a:r>
              <a:rPr lang="en-US" sz="2800" b="1"/>
              <a:t>November 6, 2020</a:t>
            </a:r>
          </a:p>
          <a:p>
            <a:pPr marL="937260" lvl="2" indent="-342900"/>
            <a:r>
              <a:rPr lang="en-US" sz="2800">
                <a:latin typeface="Tw Cen MT"/>
              </a:rPr>
              <a:t>2020-2021</a:t>
            </a:r>
            <a:r>
              <a:rPr lang="en-US" sz="2800"/>
              <a:t> TEDS All Versions</a:t>
            </a:r>
          </a:p>
          <a:p>
            <a:pPr marL="0" indent="0">
              <a:buNone/>
            </a:pPr>
            <a:endParaRPr lang="en-US"/>
          </a:p>
        </p:txBody>
      </p:sp>
    </p:spTree>
    <p:extLst>
      <p:ext uri="{BB962C8B-B14F-4D97-AF65-F5344CB8AC3E}">
        <p14:creationId xmlns:p14="http://schemas.microsoft.com/office/powerpoint/2010/main" val="949381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4722094"/>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73</a:t>
            </a:fld>
            <a:endParaRPr lang="en-US"/>
          </a:p>
        </p:txBody>
      </p:sp>
      <p:sp>
        <p:nvSpPr>
          <p:cNvPr id="7" name="Rectangle 6"/>
          <p:cNvSpPr/>
          <p:nvPr/>
        </p:nvSpPr>
        <p:spPr>
          <a:xfrm>
            <a:off x="628650" y="284826"/>
            <a:ext cx="7886700" cy="7863691"/>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a:latin typeface="Calibri"/>
                <a:cs typeface="Arial"/>
              </a:rPr>
              <a:t>TSDS Updates</a:t>
            </a:r>
          </a:p>
          <a:p>
            <a:pPr marL="1028700" lvl="1" indent="-571500" fontAlgn="base">
              <a:spcBef>
                <a:spcPts val="0"/>
              </a:spcBef>
              <a:spcAft>
                <a:spcPts val="600"/>
              </a:spcAft>
              <a:buFont typeface="+mj-lt"/>
              <a:buAutoNum type="romanLcPeriod"/>
            </a:pPr>
            <a:r>
              <a:rPr lang="en-US">
                <a:latin typeface="Calibri"/>
                <a:cs typeface="Arial"/>
              </a:rPr>
              <a:t>Unique ID</a:t>
            </a:r>
          </a:p>
          <a:p>
            <a:pPr marL="1028700" lvl="1" indent="-571500" fontAlgn="base">
              <a:spcBef>
                <a:spcPts val="0"/>
              </a:spcBef>
              <a:spcAft>
                <a:spcPts val="600"/>
              </a:spcAft>
              <a:buFont typeface="+mj-lt"/>
              <a:buAutoNum type="romanLcPeriod"/>
            </a:pPr>
            <a:r>
              <a:rPr lang="en-US">
                <a:latin typeface="Calibri"/>
                <a:cs typeface="Arial"/>
              </a:rPr>
              <a:t>Delete Utility</a:t>
            </a:r>
          </a:p>
          <a:p>
            <a:pPr marL="1028700" lvl="1" indent="-571500" fontAlgn="base">
              <a:spcBef>
                <a:spcPts val="0"/>
              </a:spcBef>
              <a:spcAft>
                <a:spcPts val="600"/>
              </a:spcAft>
              <a:buFont typeface="+mj-lt"/>
              <a:buAutoNum type="romanLcPeriod"/>
            </a:pPr>
            <a:r>
              <a:rPr lang="en-US">
                <a:latin typeface="Calibri"/>
                <a:cs typeface="Arial"/>
              </a:rPr>
              <a:t>Core</a:t>
            </a:r>
          </a:p>
          <a:p>
            <a:pPr marL="1028700" lvl="1" indent="-571500">
              <a:spcAft>
                <a:spcPts val="600"/>
              </a:spcAft>
              <a:buFontTx/>
              <a:buAutoNum type="romanLcPeriod"/>
            </a:pPr>
            <a:r>
              <a:rPr lang="en-US">
                <a:latin typeface="Calibri"/>
                <a:cs typeface="Arial"/>
              </a:rPr>
              <a:t>SPPI-14</a:t>
            </a:r>
          </a:p>
          <a:p>
            <a:pPr marL="1028700" lvl="1" indent="-571500">
              <a:spcAft>
                <a:spcPts val="600"/>
              </a:spcAft>
              <a:buFontTx/>
              <a:buAutoNum type="romanLcPeriod"/>
            </a:pPr>
            <a:r>
              <a:rPr lang="en-US">
                <a:latin typeface="Calibri"/>
                <a:cs typeface="Arial"/>
              </a:rPr>
              <a:t>Early Childhood Data System (ECDS)</a:t>
            </a:r>
          </a:p>
          <a:p>
            <a:pPr marL="1028700" lvl="1" indent="-571500">
              <a:spcAft>
                <a:spcPts val="600"/>
              </a:spcAft>
              <a:buFontTx/>
              <a:buAutoNum type="romanLcPeriod"/>
            </a:pPr>
            <a:r>
              <a:rPr lang="en-US">
                <a:latin typeface="Calibri"/>
                <a:cs typeface="Arial"/>
              </a:rPr>
              <a:t>Residential Facility (RF) Tracker</a:t>
            </a:r>
          </a:p>
          <a:p>
            <a:pPr marL="1028700" lvl="1" indent="-571500">
              <a:spcAft>
                <a:spcPts val="600"/>
              </a:spcAft>
              <a:buFontTx/>
              <a:buAutoNum type="romanLcPeriod"/>
            </a:pPr>
            <a:r>
              <a:rPr lang="en-US">
                <a:latin typeface="Calibri"/>
                <a:cs typeface="Arial"/>
              </a:rPr>
              <a:t>Class Roster</a:t>
            </a:r>
          </a:p>
          <a:p>
            <a:pPr marL="1028700" lvl="1" indent="-571500">
              <a:spcAft>
                <a:spcPts val="600"/>
              </a:spcAft>
              <a:buFontTx/>
              <a:buAutoNum type="romanLcPeriod"/>
            </a:pPr>
            <a:r>
              <a:rPr lang="en-US">
                <a:latin typeface="Calibri"/>
                <a:cs typeface="Arial"/>
              </a:rPr>
              <a:t>Census Block Group</a:t>
            </a:r>
          </a:p>
          <a:p>
            <a:pPr marL="1028700" lvl="1" indent="-571500" fontAlgn="base">
              <a:spcBef>
                <a:spcPts val="0"/>
              </a:spcBef>
              <a:spcAft>
                <a:spcPts val="600"/>
              </a:spcAft>
              <a:buFont typeface="+mj-lt"/>
              <a:buAutoNum type="romanLcPeriod"/>
            </a:pPr>
            <a:r>
              <a:rPr lang="en-US">
                <a:latin typeface="Calibri"/>
                <a:cs typeface="Arial"/>
              </a:rPr>
              <a:t>PEIMS</a:t>
            </a:r>
          </a:p>
          <a:p>
            <a:pPr marL="514350" indent="-514350">
              <a:spcBef>
                <a:spcPts val="600"/>
              </a:spcBef>
              <a:spcAft>
                <a:spcPts val="600"/>
              </a:spcAft>
              <a:buFont typeface="+mj-lt"/>
              <a:buAutoNum type="romanUcPeriod"/>
            </a:pPr>
            <a:r>
              <a:rPr lang="en-US" sz="2400" b="1">
                <a:latin typeface="Calibri"/>
                <a:cs typeface="Arial"/>
              </a:rPr>
              <a:t>Application Updates</a:t>
            </a:r>
          </a:p>
          <a:p>
            <a:pPr marL="971550" lvl="1" indent="-514350" fontAlgn="base">
              <a:spcAft>
                <a:spcPts val="600"/>
              </a:spcAft>
              <a:buAutoNum type="romanUcPeriod"/>
            </a:pPr>
            <a:r>
              <a:rPr lang="en-US">
                <a:latin typeface="Calibri"/>
                <a:cs typeface="Calibri"/>
              </a:rPr>
              <a:t>2020-2021 Release Schedule</a:t>
            </a:r>
          </a:p>
          <a:p>
            <a:pPr marL="971550" lvl="1" indent="-514350" fontAlgn="base">
              <a:spcAft>
                <a:spcPts val="600"/>
              </a:spcAft>
              <a:buFont typeface="+mj-lt"/>
              <a:buAutoNum type="romanUcPeriod"/>
            </a:pPr>
            <a:r>
              <a:rPr lang="en-US">
                <a:latin typeface="Calibri"/>
                <a:cs typeface="Arial"/>
              </a:rPr>
              <a:t>Collection Due Dates</a:t>
            </a:r>
          </a:p>
          <a:p>
            <a:pPr>
              <a:spcBef>
                <a:spcPts val="600"/>
              </a:spcBef>
              <a:spcAft>
                <a:spcPts val="600"/>
              </a:spcAft>
            </a:pPr>
            <a:endParaRPr lang="en-US" sz="2800" b="1">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a:t>Collection due dates</a:t>
            </a:r>
          </a:p>
        </p:txBody>
      </p:sp>
    </p:spTree>
    <p:extLst>
      <p:ext uri="{BB962C8B-B14F-4D97-AF65-F5344CB8AC3E}">
        <p14:creationId xmlns:p14="http://schemas.microsoft.com/office/powerpoint/2010/main" val="944659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dirty="0" smtClean="0"/>
              <a:pPr/>
              <a:t>74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19997"/>
            <a:ext cx="8515350" cy="4754563"/>
          </a:xfrm>
        </p:spPr>
        <p:txBody>
          <a:bodyPr vert="horz" lIns="91440" tIns="45720" rIns="91440" bIns="45720" rtlCol="0" anchor="t">
            <a:normAutofit/>
          </a:bodyPr>
          <a:lstStyle/>
          <a:p>
            <a:pPr marL="320040" lvl="1" indent="0">
              <a:spcAft>
                <a:spcPts val="600"/>
              </a:spcAft>
              <a:buNone/>
            </a:pPr>
            <a:r>
              <a:rPr lang="en-US">
                <a:latin typeface="+mn-lt"/>
              </a:rPr>
              <a:t>Class Roster Fall submission 		10/15/2020</a:t>
            </a:r>
          </a:p>
          <a:p>
            <a:pPr marL="320040" lvl="1" indent="0">
              <a:spcAft>
                <a:spcPts val="600"/>
              </a:spcAft>
              <a:buNone/>
            </a:pPr>
            <a:r>
              <a:rPr lang="en-US"/>
              <a:t>Charter School Waitlist submission		10/30/2020</a:t>
            </a:r>
          </a:p>
          <a:p>
            <a:pPr marL="320040" lvl="1" indent="0">
              <a:spcAft>
                <a:spcPts val="600"/>
              </a:spcAft>
              <a:buNone/>
            </a:pPr>
            <a:r>
              <a:rPr lang="en-US">
                <a:latin typeface="+mn-lt"/>
              </a:rPr>
              <a:t>PEIMS Fall 1st submission			12/03/2020</a:t>
            </a:r>
          </a:p>
          <a:p>
            <a:pPr marL="320040" lvl="1" indent="0">
              <a:spcAft>
                <a:spcPts val="600"/>
              </a:spcAft>
              <a:buNone/>
            </a:pPr>
            <a:r>
              <a:rPr lang="en-US">
                <a:latin typeface="+mn-lt"/>
              </a:rPr>
              <a:t>PEIMS Fall resubmission			01/14/2021</a:t>
            </a:r>
          </a:p>
          <a:p>
            <a:pPr marL="320040" lvl="1" indent="0">
              <a:spcAft>
                <a:spcPts val="600"/>
              </a:spcAft>
              <a:buNone/>
            </a:pPr>
            <a:r>
              <a:rPr lang="en-US">
                <a:latin typeface="+mn-lt"/>
              </a:rPr>
              <a:t>PEIMS Midyear 1st submission		01/28/2021</a:t>
            </a:r>
          </a:p>
          <a:p>
            <a:pPr marL="320040" lvl="1" indent="0">
              <a:spcAft>
                <a:spcPts val="600"/>
              </a:spcAft>
              <a:buNone/>
            </a:pPr>
            <a:r>
              <a:rPr lang="en-US">
                <a:latin typeface="+mn-lt"/>
              </a:rPr>
              <a:t>ECDS Kindergarten submission		01/28/2021</a:t>
            </a:r>
          </a:p>
          <a:p>
            <a:pPr marL="320040" lvl="1" indent="0">
              <a:spcAft>
                <a:spcPts val="600"/>
              </a:spcAft>
              <a:buNone/>
            </a:pPr>
            <a:r>
              <a:rPr lang="en-US">
                <a:latin typeface="+mn-lt"/>
              </a:rPr>
              <a:t>PEIMS Midyear resubmission		02/11/2021</a:t>
            </a:r>
          </a:p>
          <a:p>
            <a:pPr marL="320040" lvl="1" indent="0">
              <a:spcAft>
                <a:spcPts val="600"/>
              </a:spcAft>
              <a:buNone/>
            </a:pPr>
            <a:r>
              <a:rPr lang="en-US">
                <a:latin typeface="+mn-lt"/>
              </a:rPr>
              <a:t>SPPI-14 submission			           02/18/2021</a:t>
            </a:r>
          </a:p>
          <a:p>
            <a:pPr marL="320040" lvl="1" indent="0">
              <a:spcAft>
                <a:spcPts val="600"/>
              </a:spcAft>
              <a:buNone/>
            </a:pPr>
            <a:r>
              <a:rPr lang="en-US">
                <a:latin typeface="+mn-lt"/>
              </a:rPr>
              <a:t>Class Roster Winter submission		03/25/2021</a:t>
            </a:r>
          </a:p>
          <a:p>
            <a:pPr marL="320040" lvl="1" indent="0">
              <a:spcAft>
                <a:spcPts val="600"/>
              </a:spcAft>
              <a:buNone/>
            </a:pPr>
            <a:endParaRPr lang="en-US">
              <a:latin typeface="+mn-lt"/>
            </a:endParaRPr>
          </a:p>
        </p:txBody>
      </p:sp>
    </p:spTree>
    <p:extLst>
      <p:ext uri="{BB962C8B-B14F-4D97-AF65-F5344CB8AC3E}">
        <p14:creationId xmlns:p14="http://schemas.microsoft.com/office/powerpoint/2010/main" val="2413432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TSDS collection due dates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dirty="0" smtClean="0"/>
              <a:pPr/>
              <a:t>75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37673"/>
            <a:ext cx="8515350" cy="4987636"/>
          </a:xfrm>
        </p:spPr>
        <p:txBody>
          <a:bodyPr vert="horz" lIns="91440" tIns="45720" rIns="91440" bIns="45720" rtlCol="0" anchor="t">
            <a:normAutofit/>
          </a:bodyPr>
          <a:lstStyle/>
          <a:p>
            <a:pPr marL="320040" lvl="1" indent="0">
              <a:spcAft>
                <a:spcPts val="600"/>
              </a:spcAft>
              <a:buNone/>
            </a:pPr>
            <a:r>
              <a:rPr lang="en-US">
                <a:latin typeface="+mn-lt"/>
              </a:rPr>
              <a:t>PEIMS Summer 1st submission 			06/17/2021</a:t>
            </a:r>
          </a:p>
          <a:p>
            <a:pPr marL="320040" lvl="1" indent="0">
              <a:spcAft>
                <a:spcPts val="600"/>
              </a:spcAft>
              <a:buNone/>
            </a:pPr>
            <a:r>
              <a:rPr lang="en-US">
                <a:latin typeface="+mn-lt"/>
              </a:rPr>
              <a:t>ECDS Prekindergarten submission			06/17/2021</a:t>
            </a:r>
          </a:p>
          <a:p>
            <a:pPr marL="320040" lvl="1" indent="0">
              <a:spcAft>
                <a:spcPts val="600"/>
              </a:spcAft>
              <a:buNone/>
            </a:pPr>
            <a:r>
              <a:rPr lang="en-US">
                <a:latin typeface="+mn-lt"/>
              </a:rPr>
              <a:t>ECDS Private Prekindergarten submission		06/17/2021</a:t>
            </a:r>
          </a:p>
          <a:p>
            <a:pPr marL="320040" lvl="1" indent="0">
              <a:spcAft>
                <a:spcPts val="600"/>
              </a:spcAft>
              <a:buNone/>
            </a:pPr>
            <a:r>
              <a:rPr lang="en-US">
                <a:latin typeface="+mn-lt"/>
              </a:rPr>
              <a:t>Special Education Language Acquisition		06/24/2021</a:t>
            </a:r>
          </a:p>
          <a:p>
            <a:pPr marL="320040" lvl="1" indent="0">
              <a:spcAft>
                <a:spcPts val="600"/>
              </a:spcAft>
              <a:buNone/>
            </a:pPr>
            <a:r>
              <a:rPr lang="en-US"/>
              <a:t>PEIMS Summer resubmission		           	07/15/2021</a:t>
            </a:r>
          </a:p>
          <a:p>
            <a:pPr marL="320040" lvl="1" indent="0">
              <a:spcAft>
                <a:spcPts val="600"/>
              </a:spcAft>
              <a:buNone/>
            </a:pPr>
            <a:r>
              <a:rPr lang="en-US">
                <a:latin typeface="+mn-lt"/>
              </a:rPr>
              <a:t>RF Tracker submission			           07/29/2021</a:t>
            </a:r>
            <a:endParaRPr lang="en-US"/>
          </a:p>
          <a:p>
            <a:pPr marL="320040" lvl="1" indent="0">
              <a:spcAft>
                <a:spcPts val="600"/>
              </a:spcAft>
              <a:buNone/>
            </a:pPr>
            <a:r>
              <a:rPr lang="en-US">
                <a:latin typeface="+mn-lt"/>
              </a:rPr>
              <a:t>PEIMS Summer year-round LEAs			08/12/2021</a:t>
            </a:r>
          </a:p>
          <a:p>
            <a:pPr marL="320040" lvl="1" indent="0">
              <a:spcAft>
                <a:spcPts val="600"/>
              </a:spcAft>
              <a:buNone/>
            </a:pPr>
            <a:r>
              <a:rPr lang="en-US">
                <a:latin typeface="+mn-lt"/>
              </a:rPr>
              <a:t>PEIMS Extended Year 1st submission		08/26/2021</a:t>
            </a:r>
          </a:p>
          <a:p>
            <a:pPr marL="320040" lvl="1" indent="0">
              <a:spcAft>
                <a:spcPts val="600"/>
              </a:spcAft>
              <a:buNone/>
            </a:pPr>
            <a:r>
              <a:rPr lang="en-US">
                <a:latin typeface="+mn-lt"/>
              </a:rPr>
              <a:t>PEIMS Extended Year resubmission			09/16/2021</a:t>
            </a:r>
          </a:p>
        </p:txBody>
      </p:sp>
    </p:spTree>
    <p:extLst>
      <p:ext uri="{BB962C8B-B14F-4D97-AF65-F5344CB8AC3E}">
        <p14:creationId xmlns:p14="http://schemas.microsoft.com/office/powerpoint/2010/main" val="1917867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dirty="0" smtClean="0"/>
              <a:pPr/>
              <a:t>76</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lnSpcReduction="10000"/>
          </a:bodyPr>
          <a:lstStyle/>
          <a:p>
            <a:pPr marL="0" indent="0">
              <a:buNone/>
            </a:pPr>
            <a:r>
              <a:rPr lang="en-US"/>
              <a:t>Enrollment tracking reports updates (cont’d)</a:t>
            </a:r>
          </a:p>
          <a:p>
            <a:pPr marL="0" indent="0">
              <a:buNone/>
            </a:pPr>
            <a:endParaRPr lang="en-US"/>
          </a:p>
          <a:p>
            <a:pPr lvl="1"/>
            <a:r>
              <a:rPr lang="en-US" b="1"/>
              <a:t>UID0-000-004</a:t>
            </a:r>
            <a:r>
              <a:rPr lang="en-US"/>
              <a:t> - </a:t>
            </a:r>
            <a:r>
              <a:rPr lang="en-US" sz="1800" b="1"/>
              <a:t>Enrollment Status of Prior School Year Students</a:t>
            </a:r>
          </a:p>
          <a:p>
            <a:pPr marL="914400" lvl="2" indent="0">
              <a:buNone/>
            </a:pPr>
            <a:r>
              <a:rPr lang="en-US"/>
              <a:t>Issue: Obsolete/dormant campuses are able to run the UID reports.  An LEA user can’t view the obsolete campus, but the campus user is able to run the reports for the 2017-2018 school year.</a:t>
            </a:r>
          </a:p>
          <a:p>
            <a:pPr marL="914400" lvl="2" indent="0">
              <a:buNone/>
            </a:pPr>
            <a:endParaRPr lang="en-US" sz="1400"/>
          </a:p>
          <a:p>
            <a:pPr lvl="1"/>
            <a:r>
              <a:rPr lang="en-US" b="1"/>
              <a:t>UID0-000-005</a:t>
            </a:r>
            <a:r>
              <a:rPr lang="en-US"/>
              <a:t> </a:t>
            </a:r>
            <a:r>
              <a:rPr lang="en-US" sz="1800"/>
              <a:t>- </a:t>
            </a:r>
            <a:r>
              <a:rPr lang="en-US" sz="1800" b="1"/>
              <a:t>Student Enrollment Roster Report</a:t>
            </a:r>
          </a:p>
          <a:p>
            <a:pPr marL="914400" lvl="2" indent="0">
              <a:buNone/>
            </a:pPr>
            <a:r>
              <a:rPr lang="en-US"/>
              <a:t>Issue: The report may not include all active campuses in the parameter list.</a:t>
            </a:r>
          </a:p>
          <a:p>
            <a:pPr marL="914400" lvl="2" indent="0">
              <a:buNone/>
            </a:pPr>
            <a:endParaRPr lang="en-US" sz="1400" b="1"/>
          </a:p>
          <a:p>
            <a:pPr lvl="1"/>
            <a:r>
              <a:rPr lang="en-US" b="1"/>
              <a:t>UID0-000-006</a:t>
            </a:r>
            <a:r>
              <a:rPr lang="en-US"/>
              <a:t> </a:t>
            </a:r>
            <a:r>
              <a:rPr lang="en-US" sz="1800"/>
              <a:t>- </a:t>
            </a:r>
            <a:r>
              <a:rPr lang="en-US" sz="1800" b="1"/>
              <a:t>Missing Event Enrollment Submission Report </a:t>
            </a:r>
          </a:p>
          <a:p>
            <a:pPr marL="914400" lvl="2" indent="0">
              <a:buNone/>
            </a:pPr>
            <a:r>
              <a:rPr lang="en-US"/>
              <a:t>Issue: When running for a prior year, LEAs that did submit enrollment events during the date range specified are being included on the report. In addition, the report is including LEAs that are not in the PEIMS region for the ESC running the report.</a:t>
            </a: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52260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r>
              <a:rPr lang="en-US">
                <a:latin typeface="Tw Cen MT"/>
              </a:rPr>
              <a:t>A new value will be added to the dropdown list for </a:t>
            </a:r>
            <a:r>
              <a:rPr lang="en-US" b="1">
                <a:latin typeface="Tw Cen MT"/>
              </a:rPr>
              <a:t>Gender</a:t>
            </a:r>
            <a:r>
              <a:rPr lang="en-US">
                <a:latin typeface="Tw Cen MT"/>
              </a:rPr>
              <a:t>, </a:t>
            </a:r>
            <a:r>
              <a:rPr lang="en-US" b="1">
                <a:latin typeface="Tw Cen MT"/>
              </a:rPr>
              <a:t>Ethnicity</a:t>
            </a:r>
            <a:r>
              <a:rPr lang="en-US">
                <a:latin typeface="Tw Cen MT"/>
              </a:rPr>
              <a:t> and </a:t>
            </a:r>
            <a:r>
              <a:rPr lang="en-US" b="1">
                <a:latin typeface="Tw Cen MT"/>
              </a:rPr>
              <a:t>Race</a:t>
            </a:r>
            <a:r>
              <a:rPr lang="en-US">
                <a:latin typeface="Tw Cen MT"/>
              </a:rPr>
              <a:t> for use by the Texas Workforce Commission.  This new value will display ‘</a:t>
            </a:r>
            <a:r>
              <a:rPr lang="en-US" b="1">
                <a:latin typeface="Tw Cen MT"/>
              </a:rPr>
              <a:t>TEA Use Only</a:t>
            </a:r>
            <a:r>
              <a:rPr lang="en-US">
                <a:latin typeface="Tw Cen MT"/>
              </a:rPr>
              <a:t>’.  </a:t>
            </a:r>
            <a:endParaRPr lang="en-US"/>
          </a:p>
          <a:p>
            <a:pPr marL="0" indent="0">
              <a:buNone/>
            </a:pPr>
            <a:endParaRPr lang="en-US">
              <a:latin typeface="Tw Cen MT"/>
            </a:endParaRPr>
          </a:p>
          <a:p>
            <a:pPr marL="0" indent="0">
              <a:buNone/>
            </a:pPr>
            <a:r>
              <a:rPr lang="en-US">
                <a:latin typeface="Tw Cen MT"/>
              </a:rPr>
              <a:t>The Texas Workforce Commission will use this value to assign Unique IDs for non-school age children participating in the Texas Rising Star program. </a:t>
            </a:r>
          </a:p>
          <a:p>
            <a:pPr marL="0" indent="0">
              <a:buNone/>
            </a:pPr>
            <a:endParaRPr lang="en-US"/>
          </a:p>
          <a:p>
            <a:pPr marL="0" indent="0">
              <a:buNone/>
            </a:pPr>
            <a:r>
              <a:rPr lang="en-US">
                <a:latin typeface="Tw Cen MT"/>
              </a:rPr>
              <a:t>TEA will monitor the use of this value to ensure LEAs do not select this value in error.</a:t>
            </a:r>
          </a:p>
          <a:p>
            <a:pPr marL="914400" lvl="2" indent="0">
              <a:buNone/>
            </a:pPr>
            <a:br>
              <a:rPr lang="en-US"/>
            </a:br>
            <a:endParaRPr lang="en-US"/>
          </a:p>
          <a:p>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1919532008"/>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533e3360-6378-4210-ada2-16ccdb17d2cd">
      <UserInfo>
        <DisplayName>DeSantis, Candice</DisplayName>
        <AccountId>17</AccountId>
        <AccountType/>
      </UserInfo>
      <UserInfo>
        <DisplayName>Linden, Edward</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3e3360-6378-4210-ada2-16ccdb17d2cd"/>
    <ds:schemaRef ds:uri="963efe96-9f3c-464d-8c8b-c76864a22ed0"/>
    <ds:schemaRef ds:uri="http://www.w3.org/XML/1998/namespace"/>
    <ds:schemaRef ds:uri="http://purl.org/dc/dcmityp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AC75AE79-E9AB-463B-AC8A-36720D5D53A9}"/>
</file>

<file path=docProps/app.xml><?xml version="1.0" encoding="utf-8"?>
<Properties xmlns="http://schemas.openxmlformats.org/officeDocument/2006/extended-properties" xmlns:vt="http://schemas.openxmlformats.org/officeDocument/2006/docPropsVTypes">
  <Template/>
  <TotalTime>1</TotalTime>
  <Words>5602</Words>
  <Application>Microsoft Office PowerPoint</Application>
  <PresentationFormat>On-screen Show (4:3)</PresentationFormat>
  <Paragraphs>1060</Paragraphs>
  <Slides>76</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Arial,Sans-Serif</vt:lpstr>
      <vt:lpstr>Calibri</vt:lpstr>
      <vt:lpstr>SourceSansPro-Regular</vt:lpstr>
      <vt:lpstr>Times New Roman</vt:lpstr>
      <vt:lpstr>Tw Cen MT</vt:lpstr>
      <vt:lpstr>Tw Cen MT</vt:lpstr>
      <vt:lpstr>Tw Cen MT Condensed</vt:lpstr>
      <vt:lpstr>Tw Cen MT Condensed Extra Bold</vt:lpstr>
      <vt:lpstr>TSDS Template 2017 - Circles - Dark</vt:lpstr>
      <vt:lpstr>TSDS UPDATES</vt:lpstr>
      <vt:lpstr>agenda</vt:lpstr>
      <vt:lpstr>Unique ID</vt:lpstr>
      <vt:lpstr>Unique id: by the numbers</vt:lpstr>
      <vt:lpstr>Unique id: enrollment reminders</vt:lpstr>
      <vt:lpstr>Unique id: configuration changes</vt:lpstr>
      <vt:lpstr>Unique ID: 2020-2021 changes</vt:lpstr>
      <vt:lpstr>Unique ID: 2020-2021 changes</vt:lpstr>
      <vt:lpstr>Unique ID: 2020-2021 changes</vt:lpstr>
      <vt:lpstr>Unique ID: 2020-2021 changes</vt:lpstr>
      <vt:lpstr>Unique id: technical Resources</vt:lpstr>
      <vt:lpstr>Delete utility</vt:lpstr>
      <vt:lpstr>DELETE UTILITY: 2020-2021 changes</vt:lpstr>
      <vt:lpstr>Core</vt:lpstr>
      <vt:lpstr>core: 2020-2021 changes</vt:lpstr>
      <vt:lpstr>core: 2020-2021 changes</vt:lpstr>
      <vt:lpstr>core: 2020-2021 changes</vt:lpstr>
      <vt:lpstr>Sppi-14</vt:lpstr>
      <vt:lpstr>Sppi-14: reminders</vt:lpstr>
      <vt:lpstr>SPPI-14: 2020-2021 changes</vt:lpstr>
      <vt:lpstr>SPPI-14: timeline</vt:lpstr>
      <vt:lpstr>Sppi-14: frequently asked questions</vt:lpstr>
      <vt:lpstr>Sppi-14: frequently asked questions</vt:lpstr>
      <vt:lpstr>Sppi-14: technical Resources</vt:lpstr>
      <vt:lpstr>ecds</vt:lpstr>
      <vt:lpstr>ECDS: reminders</vt:lpstr>
      <vt:lpstr>ECDS: 2020-2021 changes</vt:lpstr>
      <vt:lpstr>ECDS: 2020-2021 changes</vt:lpstr>
      <vt:lpstr>ECDS: 2020-2021 changes</vt:lpstr>
      <vt:lpstr>ECDS: 2020-2021 changes</vt:lpstr>
      <vt:lpstr>ECDS: timeline</vt:lpstr>
      <vt:lpstr>ECDS: frequently asked questions</vt:lpstr>
      <vt:lpstr>ECDS: frequently asked questions</vt:lpstr>
      <vt:lpstr>ECDS: frequently asked questions</vt:lpstr>
      <vt:lpstr>ECDS: frequently asked questions</vt:lpstr>
      <vt:lpstr>ECDS: frequently asked questions</vt:lpstr>
      <vt:lpstr>ECDS: frequently asked questions</vt:lpstr>
      <vt:lpstr>ECDS: frequently asked questions</vt:lpstr>
      <vt:lpstr>ECDS: technical resources</vt:lpstr>
      <vt:lpstr>Rf tracker</vt:lpstr>
      <vt:lpstr>RF Tracker: reminders</vt:lpstr>
      <vt:lpstr>RF Tracker: 2020-2021 changes</vt:lpstr>
      <vt:lpstr>RF tracker: timeline</vt:lpstr>
      <vt:lpstr>RF Tracker: frequently asked questions</vt:lpstr>
      <vt:lpstr>RF Tracker: frequently asked questions</vt:lpstr>
      <vt:lpstr>RF Tracker: frequently asked questions</vt:lpstr>
      <vt:lpstr>RF Tracker: frequently asked questions</vt:lpstr>
      <vt:lpstr>RF TRACKER: technical Resources</vt:lpstr>
      <vt:lpstr>Class roster</vt:lpstr>
      <vt:lpstr>CLASS ROSTER: 2020-2021 changes</vt:lpstr>
      <vt:lpstr>CLASS ROSTER: 2020-2021 changes</vt:lpstr>
      <vt:lpstr>Class roster: timeline</vt:lpstr>
      <vt:lpstr>CLASS ROSTER: frequently asked questions</vt:lpstr>
      <vt:lpstr>CLASS ROSTER: technical Resources</vt:lpstr>
      <vt:lpstr>Census block group tools</vt:lpstr>
      <vt:lpstr>Census Block Group: reminders</vt:lpstr>
      <vt:lpstr>CENSUS BLOCK GROUP: 2020-2021 changes</vt:lpstr>
      <vt:lpstr>CENSUS BLOCK GROUP: 2020-2021 changes</vt:lpstr>
      <vt:lpstr>Census block group: timeline</vt:lpstr>
      <vt:lpstr>CENSUS BLOCK GROUP: FREQUENTLY ASKED QUESTIONS</vt:lpstr>
      <vt:lpstr>CENSUS BLOCK GROUP: FREQUENTLY ASKED QUESTIONS</vt:lpstr>
      <vt:lpstr>CENSUS BLOCK GROUP: technical Resources</vt:lpstr>
      <vt:lpstr>peims</vt:lpstr>
      <vt:lpstr>PEIMS: 2020-2021 changes</vt:lpstr>
      <vt:lpstr>PEIMS: 2020-2021 changes</vt:lpstr>
      <vt:lpstr>PEIMS: 2020-2021 changes</vt:lpstr>
      <vt:lpstr>PEIMS: 2020-2021 changes</vt:lpstr>
      <vt:lpstr>PEIMS: 2020-2021 Changes</vt:lpstr>
      <vt:lpstr>2020-2021 Release schedule</vt:lpstr>
      <vt:lpstr>2020-2021 Release schedule</vt:lpstr>
      <vt:lpstr>2020-2021 Release schedule</vt:lpstr>
      <vt:lpstr>2020-2021 Release schedule</vt:lpstr>
      <vt:lpstr>Collection due dates</vt:lpstr>
      <vt:lpstr>TSDS collection due dates</vt:lpstr>
      <vt:lpstr>TSDS collection due dates CONT’D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TSDS UPDATES</dc:title>
  <dc:creator>Briggs, Connor</dc:creator>
  <cp:lastModifiedBy>Briggs, Connor</cp:lastModifiedBy>
  <cp:revision>4</cp:revision>
  <cp:lastPrinted>2020-03-06T19:57:47Z</cp:lastPrinted>
  <dcterms:created xsi:type="dcterms:W3CDTF">2020-03-03T17:21:50Z</dcterms:created>
  <dcterms:modified xsi:type="dcterms:W3CDTF">2020-08-04T18:57:57Z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