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36"/>
  </p:notesMasterIdLst>
  <p:sldIdLst>
    <p:sldId id="258" r:id="rId5"/>
    <p:sldId id="306" r:id="rId6"/>
    <p:sldId id="405" r:id="rId7"/>
    <p:sldId id="287" r:id="rId8"/>
    <p:sldId id="413" r:id="rId9"/>
    <p:sldId id="411" r:id="rId10"/>
    <p:sldId id="414" r:id="rId11"/>
    <p:sldId id="417" r:id="rId12"/>
    <p:sldId id="407" r:id="rId13"/>
    <p:sldId id="286" r:id="rId14"/>
    <p:sldId id="392" r:id="rId15"/>
    <p:sldId id="395" r:id="rId16"/>
    <p:sldId id="401" r:id="rId17"/>
    <p:sldId id="397" r:id="rId18"/>
    <p:sldId id="400" r:id="rId19"/>
    <p:sldId id="403" r:id="rId20"/>
    <p:sldId id="404" r:id="rId21"/>
    <p:sldId id="393" r:id="rId22"/>
    <p:sldId id="416" r:id="rId23"/>
    <p:sldId id="419" r:id="rId24"/>
    <p:sldId id="394" r:id="rId25"/>
    <p:sldId id="408" r:id="rId26"/>
    <p:sldId id="290" r:id="rId27"/>
    <p:sldId id="391" r:id="rId28"/>
    <p:sldId id="409" r:id="rId29"/>
    <p:sldId id="418" r:id="rId30"/>
    <p:sldId id="402" r:id="rId31"/>
    <p:sldId id="412" r:id="rId32"/>
    <p:sldId id="410" r:id="rId33"/>
    <p:sldId id="338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elms, Jeanine" initials="HJ" lastIdx="1" clrIdx="6">
    <p:extLst>
      <p:ext uri="{19B8F6BF-5375-455C-9EA6-DF929625EA0E}">
        <p15:presenceInfo xmlns:p15="http://schemas.microsoft.com/office/powerpoint/2012/main" userId="S::jeanine.helms@tea.texas.gov::89688bc7-19a8-4659-8277-c7b73639ff2c" providerId="AD"/>
      </p:ext>
    </p:extLst>
  </p:cmAuthor>
  <p:cmAuthor id="1" name="Johnson, Scott" initials="JS" lastIdx="14" clrIdx="0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2" name="Adaky, Kathy" initials="AK" lastIdx="7" clrIdx="1">
    <p:extLst>
      <p:ext uri="{19B8F6BF-5375-455C-9EA6-DF929625EA0E}">
        <p15:presenceInfo xmlns:p15="http://schemas.microsoft.com/office/powerpoint/2012/main" userId="S::kathy.adaky@tea.texas.gov::8c2da59b-9e4a-4960-a749-115f3818b707" providerId="AD"/>
      </p:ext>
    </p:extLst>
  </p:cmAuthor>
  <p:cmAuthor id="3" name="Simons, Leanne" initials="SL" lastIdx="7" clrIdx="2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4" name="Hanson, Terri" initials="HT" lastIdx="9" clrIdx="3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5" name="Muffoletto, Jamie" initials="MJ" lastIdx="8" clrIdx="4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6" name="Linden, Edward" initials="LE" lastIdx="7" clrIdx="5">
    <p:extLst>
      <p:ext uri="{19B8F6BF-5375-455C-9EA6-DF929625EA0E}">
        <p15:presenceInfo xmlns:p15="http://schemas.microsoft.com/office/powerpoint/2012/main" userId="S::Edward.Linden@tea.texas.gov::433a1750-097b-48bf-9475-b5c5f6172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038"/>
    <a:srgbClr val="0D6CB9"/>
    <a:srgbClr val="0A518B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DC51B-0A5D-5A34-B157-C7437F9D1199}" v="1" dt="2021-07-19T13:55:53.586"/>
    <p1510:client id="{ED23DB3A-1BEF-E6A9-A20A-EA4390B4A11C}" v="3" dt="2021-07-19T13:54:58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1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4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studentdatasystem.org/TSDS/TEDS/TEDS_Latest_Releas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ealprod.tea.state.tx.us/tims/browse/TSDSKB-587" TargetMode="External"/><Relationship Id="rId5" Type="http://schemas.openxmlformats.org/officeDocument/2006/relationships/hyperlink" Target="mailto:tia@tea.texas.gov" TargetMode="External"/><Relationship Id="rId4" Type="http://schemas.openxmlformats.org/officeDocument/2006/relationships/hyperlink" Target="mailto:TSDSCustomerSupport@tea.texas.go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818" y="3875964"/>
            <a:ext cx="9687049" cy="2389625"/>
          </a:xfrm>
        </p:spPr>
        <p:txBody>
          <a:bodyPr/>
          <a:lstStyle/>
          <a:p>
            <a:r>
              <a:rPr lang="en-US" sz="5000"/>
              <a:t>Class Roster</a:t>
            </a: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DATA ELEMENT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853" y="1253330"/>
            <a:ext cx="9406775" cy="5236679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ffectLst/>
                <a:ea typeface="Calibri" panose="020F0502020204030204" pitchFamily="34" charset="0"/>
              </a:rPr>
              <a:t>Expansion of Teacher Incentive Allotment in the Class Roster Winter Collection: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200">
                <a:effectLst/>
                <a:ea typeface="Calibri" panose="020F0502020204030204" pitchFamily="34" charset="0"/>
              </a:rPr>
              <a:t>For the Class Roster Winter Submission, TEA activated a former Texas Student Data System (TSDS) dashboard only complex type, </a:t>
            </a:r>
            <a:r>
              <a:rPr lang="en-US" sz="2200" b="1" dirty="0" err="1">
                <a:effectLst/>
                <a:ea typeface="Calibri" panose="020F0502020204030204" pitchFamily="34" charset="0"/>
              </a:rPr>
              <a:t>TeacherSchoolAssociation</a:t>
            </a:r>
            <a:r>
              <a:rPr lang="en-US" sz="2200">
                <a:effectLst/>
                <a:ea typeface="Calibri" panose="020F0502020204030204" pitchFamily="34" charset="0"/>
              </a:rPr>
              <a:t> to allow an LEA to report a TIA designated teacher in Class Roster Winter without a </a:t>
            </a:r>
            <a:r>
              <a:rPr lang="en-US" sz="2200" dirty="0" err="1">
                <a:effectLst/>
                <a:ea typeface="Calibri" panose="020F0502020204030204" pitchFamily="34" charset="0"/>
              </a:rPr>
              <a:t>TeacherSectionAssociation</a:t>
            </a:r>
            <a:r>
              <a:rPr lang="en-US" sz="2200">
                <a:effectLst/>
                <a:ea typeface="Calibri" panose="020F0502020204030204" pitchFamily="34" charset="0"/>
              </a:rPr>
              <a:t>.</a:t>
            </a:r>
          </a:p>
          <a:p>
            <a:pPr lvl="1">
              <a:spcBef>
                <a:spcPts val="0"/>
              </a:spcBef>
            </a:pPr>
            <a:endParaRPr lang="en-US" sz="2200">
              <a:effectLst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200">
                <a:effectLst/>
                <a:ea typeface="Calibri" panose="020F0502020204030204" pitchFamily="34" charset="0"/>
              </a:rPr>
              <a:t>TEA has added two new data elements to the </a:t>
            </a:r>
            <a:r>
              <a:rPr lang="en-US" sz="2200" dirty="0" err="1">
                <a:effectLst/>
                <a:ea typeface="Calibri" panose="020F0502020204030204" pitchFamily="34" charset="0"/>
              </a:rPr>
              <a:t>StaffExtension</a:t>
            </a:r>
            <a:r>
              <a:rPr lang="en-US" sz="2200">
                <a:effectLst/>
                <a:ea typeface="Calibri" panose="020F0502020204030204" pitchFamily="34" charset="0"/>
              </a:rPr>
              <a:t> complex type:</a:t>
            </a:r>
          </a:p>
          <a:p>
            <a:pPr lvl="2">
              <a:spcBef>
                <a:spcPts val="0"/>
              </a:spcBef>
            </a:pPr>
            <a:r>
              <a:rPr lang="en-US" sz="1800" b="1">
                <a:effectLst/>
                <a:ea typeface="Calibri" panose="020F0502020204030204" pitchFamily="34" charset="0"/>
              </a:rPr>
              <a:t>CREDITABLE-YEAR-OF-SERVICE-INDICATOR-CODE</a:t>
            </a:r>
            <a:r>
              <a:rPr lang="en-US" sz="1800">
                <a:effectLst/>
                <a:ea typeface="Calibri" panose="020F0502020204030204" pitchFamily="34" charset="0"/>
              </a:rPr>
              <a:t> (E1721) </a:t>
            </a:r>
          </a:p>
          <a:p>
            <a:pPr lvl="2">
              <a:spcBef>
                <a:spcPts val="0"/>
              </a:spcBef>
            </a:pPr>
            <a:r>
              <a:rPr lang="en-US" sz="1800" b="1">
                <a:effectLst/>
                <a:ea typeface="Calibri" panose="020F0502020204030204" pitchFamily="34" charset="0"/>
              </a:rPr>
              <a:t>TEACHER-INCENTIVE-ALLOTMENT-DESIGNATION-CODE </a:t>
            </a:r>
            <a:r>
              <a:rPr lang="en-US" sz="1800">
                <a:effectLst/>
                <a:ea typeface="Calibri" panose="020F0502020204030204" pitchFamily="34" charset="0"/>
              </a:rPr>
              <a:t>(E1722), </a:t>
            </a:r>
          </a:p>
          <a:p>
            <a:pPr lvl="2">
              <a:spcBef>
                <a:spcPts val="0"/>
              </a:spcBef>
            </a:pPr>
            <a:endParaRPr lang="en-US">
              <a:effectLst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200">
                <a:ea typeface="Calibri" panose="020F0502020204030204" pitchFamily="34" charset="0"/>
              </a:rPr>
              <a:t>TEA has added </a:t>
            </a:r>
            <a:r>
              <a:rPr lang="en-US" sz="2200">
                <a:effectLst/>
                <a:ea typeface="Calibri" panose="020F0502020204030204" pitchFamily="34" charset="0"/>
              </a:rPr>
              <a:t>one new code table to be reported only for TIA designated teachers:</a:t>
            </a:r>
          </a:p>
          <a:p>
            <a:pPr lvl="2">
              <a:spcBef>
                <a:spcPts val="0"/>
              </a:spcBef>
            </a:pPr>
            <a:r>
              <a:rPr lang="en-US" sz="1800" b="1">
                <a:effectLst/>
                <a:ea typeface="Calibri" panose="020F0502020204030204" pitchFamily="34" charset="0"/>
              </a:rPr>
              <a:t>TEACHER-INCENTIVE-ALLOTMENT-DESIGNATION-CODE </a:t>
            </a:r>
            <a:r>
              <a:rPr lang="en-US" sz="1800">
                <a:effectLst/>
                <a:ea typeface="Calibri" panose="020F0502020204030204" pitchFamily="34" charset="0"/>
              </a:rPr>
              <a:t>(DC165)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DATA ELEMENT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4" y="1495651"/>
            <a:ext cx="9261005" cy="4351338"/>
          </a:xfrm>
        </p:spPr>
        <p:txBody>
          <a:bodyPr/>
          <a:lstStyle/>
          <a:p>
            <a:r>
              <a:rPr lang="en-US"/>
              <a:t>Added Complex Type: 30310-Staff Association</a:t>
            </a:r>
          </a:p>
          <a:p>
            <a:pPr lvl="1"/>
            <a:r>
              <a:rPr lang="en-US"/>
              <a:t>TeacherSchoolAssociation (</a:t>
            </a: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InterchangeStaffAssociationExtension</a:t>
            </a:r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>
                <a:cs typeface="Times New Roman" panose="02020603050405020304" pitchFamily="18" charset="0"/>
              </a:rPr>
              <a:t>E1524 TX-UNIQUE-STAFF-ID</a:t>
            </a:r>
          </a:p>
          <a:p>
            <a:pPr lvl="2"/>
            <a:r>
              <a:rPr lang="en-US">
                <a:cs typeface="Times New Roman" panose="02020603050405020304" pitchFamily="18" charset="0"/>
              </a:rPr>
              <a:t>E0266 CAMPUS-ID</a:t>
            </a:r>
            <a:endParaRPr lang="en-US"/>
          </a:p>
          <a:p>
            <a:pPr lvl="1"/>
            <a:endParaRPr lang="en-US"/>
          </a:p>
          <a:p>
            <a:r>
              <a:rPr lang="en-US"/>
              <a:t>Only report TeacherSchoolAssociation for TIA designated or National Board-Certified teachers without a TeacherSectionAssociation.</a:t>
            </a:r>
          </a:p>
        </p:txBody>
      </p:sp>
    </p:spTree>
    <p:extLst>
      <p:ext uri="{BB962C8B-B14F-4D97-AF65-F5344CB8AC3E}">
        <p14:creationId xmlns:p14="http://schemas.microsoft.com/office/powerpoint/2010/main" val="267419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DATA ELEMENT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Updates to Complex Type: 30040-Staff Basic Information</a:t>
            </a:r>
          </a:p>
          <a:p>
            <a:pPr lvl="1"/>
            <a:r>
              <a:rPr lang="en-US"/>
              <a:t>StaffExtension</a:t>
            </a:r>
          </a:p>
          <a:p>
            <a:pPr lvl="2"/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E1721 CREDITABLE-YEAR-OF-SERVICE-INDICATOR-CODE </a:t>
            </a:r>
          </a:p>
          <a:p>
            <a:pPr lvl="2"/>
            <a:r>
              <a:rPr lang="en-US"/>
              <a:t>E1722 </a:t>
            </a:r>
            <a:r>
              <a:rPr lang="en-US">
                <a:cs typeface="Times New Roman" panose="02020603050405020304" pitchFamily="18" charset="0"/>
              </a:rPr>
              <a:t>TEACHER-INCENTIVE-ALLOTMENT-DESIGNATION-CODE</a:t>
            </a:r>
          </a:p>
          <a:p>
            <a:pPr lvl="2"/>
            <a:endParaRPr lang="en-US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en-US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report </a:t>
            </a:r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E1721 and E1722 for TIA designated or National Board-Certified teachers.</a:t>
            </a:r>
          </a:p>
          <a:p>
            <a:pPr lvl="1"/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DATA ELEMENT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effectLst/>
                <a:ea typeface="Calibri" panose="020F0502020204030204" pitchFamily="34" charset="0"/>
                <a:cs typeface="Times New Roman"/>
              </a:rPr>
              <a:t>There can be multiple </a:t>
            </a:r>
            <a:r>
              <a:rPr lang="en-US">
                <a:cs typeface="Times New Roman"/>
              </a:rPr>
              <a:t>TEACHER-INCENTIVE-ALLOTMENT-DESIGNATION-CODEs (</a:t>
            </a:r>
            <a:r>
              <a:rPr lang="en-US">
                <a:effectLst/>
                <a:ea typeface="Calibri" panose="020F0502020204030204" pitchFamily="34" charset="0"/>
                <a:cs typeface="Times New Roman"/>
              </a:rPr>
              <a:t>E1722)</a:t>
            </a:r>
            <a:r>
              <a:rPr lang="en-US">
                <a:cs typeface="Times New Roman"/>
              </a:rPr>
              <a:t> </a:t>
            </a:r>
            <a:r>
              <a:rPr lang="en-US">
                <a:effectLst/>
                <a:ea typeface="Calibri" panose="020F0502020204030204" pitchFamily="34" charset="0"/>
                <a:cs typeface="Times New Roman"/>
              </a:rPr>
              <a:t>reported for a teacher.</a:t>
            </a:r>
          </a:p>
          <a:p>
            <a:endParaRPr lang="en-US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>
                <a:ea typeface="Calibri" panose="020F0502020204030204" pitchFamily="34" charset="0"/>
                <a:cs typeface="Times New Roman"/>
              </a:rPr>
              <a:t>Example:</a:t>
            </a:r>
            <a:r>
              <a:rPr lang="en-US" sz="1800">
                <a:effectLst/>
                <a:latin typeface="Helvetica"/>
                <a:cs typeface="Helvetica"/>
              </a:rPr>
              <a:t> 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>
                <a:effectLst/>
              </a:rPr>
              <a:t>Mr. Noble (Role ID 087) has been employed by Learning ISD for a CREDITABLE-YEAR-OF-SERVICE and holds an active Exemplary designation for the Teacher Incentive Allotment.</a:t>
            </a:r>
            <a:r>
              <a:rPr lang="en-US" sz="1400"/>
              <a:t> </a:t>
            </a:r>
            <a:r>
              <a:rPr lang="en-US" sz="1400">
                <a:effectLst/>
              </a:rPr>
              <a:t> Learning ISD has submitted Mr. Noble for a Master designation.</a:t>
            </a:r>
            <a:endParaRPr lang="en-US" sz="1400">
              <a:effectLst/>
              <a:cs typeface="Calibri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>
              <a:effectLst/>
              <a:cs typeface="Calibri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effectLst/>
              </a:rPr>
              <a:t>Since Mr. Noble already holds one designation and has been submitted for a new designation, the LEA will report both the designation held and that Mr. Noble has been submitted for a new designation.</a:t>
            </a:r>
            <a:endParaRPr lang="en-US" sz="1400">
              <a:effectLst/>
              <a:cs typeface="Calibri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>
              <a:effectLst/>
            </a:endParaRPr>
          </a:p>
          <a:p>
            <a:endParaRPr lang="en-US">
              <a:effectLst/>
              <a:ea typeface="Calibri" panose="020F0502020204030204" pitchFamily="34" charset="0"/>
            </a:endParaRPr>
          </a:p>
          <a:p>
            <a:pPr lvl="1"/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/>
          </a:p>
        </p:txBody>
      </p:sp>
      <p:pic>
        <p:nvPicPr>
          <p:cNvPr id="5" name="Picture 4" descr="XML text">
            <a:extLst>
              <a:ext uri="{FF2B5EF4-FFF2-40B4-BE49-F238E27FC236}">
                <a16:creationId xmlns:a16="http://schemas.microsoft.com/office/drawing/2014/main" id="{78003F08-8E30-4127-B998-0553C2E23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13" y="4776190"/>
            <a:ext cx="98107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REPORT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effectLst/>
                <a:latin typeface="Calibri"/>
                <a:ea typeface="Calibri" panose="020F0502020204030204" pitchFamily="34" charset="0"/>
                <a:cs typeface="Calibri"/>
              </a:rPr>
              <a:t>The following Winter </a:t>
            </a:r>
            <a:r>
              <a:rPr lang="en-US">
                <a:latin typeface="Calibri"/>
                <a:ea typeface="Calibri" panose="020F0502020204030204" pitchFamily="34" charset="0"/>
                <a:cs typeface="Calibri"/>
              </a:rPr>
              <a:t>s</a:t>
            </a:r>
            <a:r>
              <a:rPr lang="en-US">
                <a:effectLst/>
                <a:latin typeface="Calibri"/>
                <a:ea typeface="Calibri" panose="020F0502020204030204" pitchFamily="34" charset="0"/>
                <a:cs typeface="Calibri"/>
              </a:rPr>
              <a:t>ubmission </a:t>
            </a:r>
            <a:r>
              <a:rPr lang="en-US">
                <a:latin typeface="Calibri"/>
                <a:ea typeface="Calibri" panose="020F0502020204030204" pitchFamily="34" charset="0"/>
                <a:cs typeface="Calibri"/>
              </a:rPr>
              <a:t>r</a:t>
            </a:r>
            <a:r>
              <a:rPr lang="en-US">
                <a:effectLst/>
                <a:latin typeface="Calibri"/>
                <a:ea typeface="Calibri" panose="020F0502020204030204" pitchFamily="34" charset="0"/>
                <a:cs typeface="Calibri"/>
              </a:rPr>
              <a:t>eports</a:t>
            </a:r>
            <a:r>
              <a:rPr lang="en-US">
                <a:latin typeface="Calibri"/>
                <a:ea typeface="Calibri" panose="020F0502020204030204" pitchFamily="34" charset="0"/>
                <a:cs typeface="Calibri"/>
              </a:rPr>
              <a:t> will be updated:</a:t>
            </a:r>
            <a:endParaRPr lang="en-US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lvl="1"/>
            <a:endParaRPr lang="en-US" b="1"/>
          </a:p>
          <a:p>
            <a:pPr lvl="1"/>
            <a:r>
              <a:rPr lang="en-US" b="1"/>
              <a:t>CLS2-100-005 Staff Roster</a:t>
            </a:r>
            <a:endParaRPr lang="en-US" b="1">
              <a:cs typeface="Calibri"/>
            </a:endParaRPr>
          </a:p>
          <a:p>
            <a:pPr lvl="2"/>
            <a:r>
              <a:rPr lang="en-US"/>
              <a:t>Added new data elements </a:t>
            </a:r>
            <a:r>
              <a:rPr lang="en-US">
                <a:effectLst/>
                <a:ea typeface="Calibri" panose="020F0502020204030204" pitchFamily="34" charset="0"/>
                <a:cs typeface="Times New Roman"/>
              </a:rPr>
              <a:t>E1721 CREDITABLE-YEAR-OF-SERVICE-INDICATOR-CODE and </a:t>
            </a:r>
            <a:r>
              <a:rPr lang="en-US"/>
              <a:t>E1722 </a:t>
            </a:r>
            <a:r>
              <a:rPr lang="en-US">
                <a:cs typeface="Times New Roman"/>
              </a:rPr>
              <a:t>TEACHER-INCENTIVE-ALLOTMENT-DESIGNATION-CODE to this report as new columns on the far right.</a:t>
            </a:r>
          </a:p>
          <a:p>
            <a:pPr lvl="2"/>
            <a:endParaRPr lang="en-US">
              <a:cs typeface="Times New Roman" panose="02020603050405020304" pitchFamily="18" charset="0"/>
            </a:endParaRPr>
          </a:p>
          <a:p>
            <a:pPr lvl="1"/>
            <a:r>
              <a:rPr lang="en-US" b="1"/>
              <a:t>CLS2-100-006 Submission Summary Report</a:t>
            </a:r>
            <a:endParaRPr lang="en-US" b="1">
              <a:cs typeface="Calibri"/>
            </a:endParaRPr>
          </a:p>
          <a:p>
            <a:pPr lvl="2"/>
            <a:r>
              <a:rPr lang="en-US"/>
              <a:t>Add new subcategory 30310 Staff Association to the Staff Rows section of the report.</a:t>
            </a:r>
            <a:endParaRPr lang="en-US">
              <a:effectLst/>
              <a:ea typeface="Calibri" panose="020F0502020204030204" pitchFamily="34" charset="0"/>
            </a:endParaRPr>
          </a:p>
          <a:p>
            <a:pPr lvl="2"/>
            <a:endParaRPr lang="en-US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8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REPORT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0"/>
            <a:ext cx="9238702" cy="4927451"/>
          </a:xfrm>
        </p:spPr>
        <p:txBody>
          <a:bodyPr/>
          <a:lstStyle/>
          <a:p>
            <a:r>
              <a:rPr lang="en-US">
                <a:effectLst/>
                <a:ea typeface="Calibri" panose="020F0502020204030204" pitchFamily="34" charset="0"/>
              </a:rPr>
              <a:t>Added a new Report for Winter </a:t>
            </a:r>
            <a:r>
              <a:rPr lang="en-US">
                <a:ea typeface="Calibri" panose="020F0502020204030204" pitchFamily="34" charset="0"/>
              </a:rPr>
              <a:t>s</a:t>
            </a:r>
            <a:r>
              <a:rPr lang="en-US">
                <a:effectLst/>
                <a:ea typeface="Calibri" panose="020F0502020204030204" pitchFamily="34" charset="0"/>
              </a:rPr>
              <a:t>ubmission:</a:t>
            </a:r>
          </a:p>
          <a:p>
            <a:pPr lvl="1"/>
            <a:r>
              <a:rPr lang="en-US" sz="2000" b="1"/>
              <a:t>CLS2-100-007</a:t>
            </a:r>
            <a:r>
              <a:rPr lang="en-US" sz="2000"/>
              <a:t> report will display the following data for TIA designated staff.</a:t>
            </a:r>
          </a:p>
          <a:p>
            <a:pPr lvl="1"/>
            <a:endParaRPr lang="en-US" sz="2000"/>
          </a:p>
          <a:p>
            <a:pPr lvl="2"/>
            <a:r>
              <a:rPr lang="en-US" sz="1800"/>
              <a:t>The report will be at the </a:t>
            </a:r>
            <a:r>
              <a:rPr lang="en-US" sz="1800" b="1"/>
              <a:t>LEA/Campus level </a:t>
            </a:r>
            <a:r>
              <a:rPr lang="en-US" sz="1800"/>
              <a:t>and include the following data elements:</a:t>
            </a:r>
          </a:p>
          <a:p>
            <a:pPr lvl="3"/>
            <a:r>
              <a:rPr lang="en-US"/>
              <a:t>Teacher Name</a:t>
            </a:r>
          </a:p>
          <a:p>
            <a:pPr lvl="3"/>
            <a:r>
              <a:rPr lang="en-US"/>
              <a:t>Unique ID</a:t>
            </a:r>
          </a:p>
          <a:p>
            <a:pPr lvl="3"/>
            <a:r>
              <a:rPr lang="en-US"/>
              <a:t>Staff ID</a:t>
            </a:r>
          </a:p>
          <a:p>
            <a:pPr lvl="3"/>
            <a:r>
              <a:rPr lang="en-US"/>
              <a:t>Sex</a:t>
            </a:r>
          </a:p>
          <a:p>
            <a:pPr lvl="3"/>
            <a:r>
              <a:rPr lang="en-US"/>
              <a:t>Ethnicity/Race</a:t>
            </a:r>
          </a:p>
          <a:p>
            <a:pPr lvl="3"/>
            <a:r>
              <a:rPr lang="en-US"/>
              <a:t>Date of Birth</a:t>
            </a:r>
          </a:p>
          <a:p>
            <a:pPr lvl="3"/>
            <a:r>
              <a:rPr lang="en-US"/>
              <a:t>Campus ID</a:t>
            </a:r>
          </a:p>
          <a:p>
            <a:pPr lvl="3"/>
            <a:r>
              <a:rPr lang="en-US"/>
              <a:t>Designation Code (could have multiple codes)</a:t>
            </a:r>
          </a:p>
          <a:p>
            <a:pPr lvl="3"/>
            <a:r>
              <a:rPr lang="en-US"/>
              <a:t>Creditable Year of Service </a:t>
            </a:r>
          </a:p>
        </p:txBody>
      </p:sp>
    </p:spTree>
    <p:extLst>
      <p:ext uri="{BB962C8B-B14F-4D97-AF65-F5344CB8AC3E}">
        <p14:creationId xmlns:p14="http://schemas.microsoft.com/office/powerpoint/2010/main" val="228158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 b="1" i="0" u="none" strike="noStrike">
                <a:solidFill>
                  <a:srgbClr val="0D6CB9"/>
                </a:solidFill>
                <a:effectLst/>
                <a:latin typeface="Calibri" panose="020F0502020204030204" pitchFamily="34" charset="0"/>
              </a:rPr>
              <a:t>2021-2022: BUSINESS RULE UPDATES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29" y="1051151"/>
            <a:ext cx="8988726" cy="4351338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2021-2022 New Staff Basic Validation Rules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>
              <a:buClr>
                <a:srgbClr val="F16038"/>
              </a:buClr>
            </a:pP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lvl="1"/>
            <a:endParaRPr lang="en-US" sz="1800"/>
          </a:p>
          <a:p>
            <a:endParaRPr lang="en-US"/>
          </a:p>
        </p:txBody>
      </p:sp>
      <p:pic>
        <p:nvPicPr>
          <p:cNvPr id="6" name="Picture 6" descr="Business Rule 30040-0054">
            <a:extLst>
              <a:ext uri="{FF2B5EF4-FFF2-40B4-BE49-F238E27FC236}">
                <a16:creationId xmlns:a16="http://schemas.microsoft.com/office/drawing/2014/main" id="{1B2BCC75-8BB7-41ED-A58D-A641F8B0B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760652"/>
            <a:ext cx="10027556" cy="2193695"/>
          </a:xfrm>
          <a:prstGeom prst="rect">
            <a:avLst/>
          </a:prstGeom>
        </p:spPr>
      </p:pic>
      <p:pic>
        <p:nvPicPr>
          <p:cNvPr id="7" name="Picture 7" descr="A picture containing Business context rule&#10;&#10;Description automatically generated">
            <a:extLst>
              <a:ext uri="{FF2B5EF4-FFF2-40B4-BE49-F238E27FC236}">
                <a16:creationId xmlns:a16="http://schemas.microsoft.com/office/drawing/2014/main" id="{8D8EAAA8-6613-4BD3-B7BA-3F46A30DA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4204413"/>
            <a:ext cx="10027556" cy="20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8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 b="1" i="0" u="none" strike="noStrike">
                <a:solidFill>
                  <a:srgbClr val="0D6CB9"/>
                </a:solidFill>
                <a:effectLst/>
                <a:latin typeface="Calibri" panose="020F0502020204030204" pitchFamily="34" charset="0"/>
              </a:rPr>
              <a:t>2021-2022: BUSINESS RULE UPDATES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29" y="1051151"/>
            <a:ext cx="8988726" cy="4351338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2021-2022 New Staff Basic Validation Rules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>
              <a:buClr>
                <a:srgbClr val="F16038"/>
              </a:buClr>
            </a:pP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lvl="1"/>
            <a:endParaRPr lang="en-US" sz="1800"/>
          </a:p>
          <a:p>
            <a:endParaRPr lang="en-US"/>
          </a:p>
        </p:txBody>
      </p:sp>
      <p:pic>
        <p:nvPicPr>
          <p:cNvPr id="2" name="Picture 4" descr="Picture of business context rule&#10;&#10;Description automatically generated">
            <a:extLst>
              <a:ext uri="{FF2B5EF4-FFF2-40B4-BE49-F238E27FC236}">
                <a16:creationId xmlns:a16="http://schemas.microsoft.com/office/drawing/2014/main" id="{F0B15050-219B-48CE-B78D-7E567964A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932449"/>
            <a:ext cx="9837057" cy="1886388"/>
          </a:xfrm>
          <a:prstGeom prst="rect">
            <a:avLst/>
          </a:prstGeom>
        </p:spPr>
      </p:pic>
      <p:pic>
        <p:nvPicPr>
          <p:cNvPr id="9" name="Picture 9" descr="Business Rule 30040-0058">
            <a:extLst>
              <a:ext uri="{FF2B5EF4-FFF2-40B4-BE49-F238E27FC236}">
                <a16:creationId xmlns:a16="http://schemas.microsoft.com/office/drawing/2014/main" id="{8B5DA543-80CB-4E4E-A086-33901035F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1" y="4034001"/>
            <a:ext cx="9841281" cy="18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 b="1" i="0" u="none" strike="noStrike">
                <a:solidFill>
                  <a:srgbClr val="0D6CB9"/>
                </a:solidFill>
                <a:effectLst/>
                <a:latin typeface="Calibri" panose="020F0502020204030204" pitchFamily="34" charset="0"/>
              </a:rPr>
              <a:t>2021-2022: BUSINESS RULE UPDATES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29" y="1051151"/>
            <a:ext cx="8988726" cy="4351338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2021-2022 New Teacher Class Assignment Validation Rules</a:t>
            </a:r>
          </a:p>
          <a:p>
            <a:pPr>
              <a:buClr>
                <a:srgbClr val="F16038"/>
              </a:buClr>
            </a:pP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lvl="1"/>
            <a:endParaRPr lang="en-US" sz="1800"/>
          </a:p>
          <a:p>
            <a:endParaRPr lang="en-US"/>
          </a:p>
        </p:txBody>
      </p:sp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A1E3A0-D2D1-4D8B-B0E1-77ECC1A1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619" y="1711368"/>
            <a:ext cx="9778652" cy="1796441"/>
          </a:xfrm>
          <a:prstGeom prst="rect">
            <a:avLst/>
          </a:prstGeom>
        </p:spPr>
      </p:pic>
      <p:pic>
        <p:nvPicPr>
          <p:cNvPr id="2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E1106C6-98C9-470F-A79A-264E6C90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619" y="3930371"/>
            <a:ext cx="9778652" cy="22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09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 b="1" i="0" u="none" strike="noStrike">
                <a:solidFill>
                  <a:srgbClr val="0D6CB9"/>
                </a:solidFill>
                <a:effectLst/>
                <a:latin typeface="Calibri" panose="020F0502020204030204" pitchFamily="34" charset="0"/>
              </a:rPr>
              <a:t>2021-2022: BUSINESS RULE UPDATES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29" y="1051151"/>
            <a:ext cx="8988726" cy="4351338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2021-2022 New Staff Association Validation Rules</a:t>
            </a:r>
          </a:p>
          <a:p>
            <a:pPr>
              <a:buClr>
                <a:srgbClr val="F16038"/>
              </a:buClr>
            </a:pP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lvl="1"/>
            <a:endParaRPr lang="en-US" sz="1800"/>
          </a:p>
          <a:p>
            <a:endParaRPr lang="en-US"/>
          </a:p>
        </p:txBody>
      </p:sp>
      <p:pic>
        <p:nvPicPr>
          <p:cNvPr id="2" name="Picture 4" descr="Business rule 30310-0001">
            <a:extLst>
              <a:ext uri="{FF2B5EF4-FFF2-40B4-BE49-F238E27FC236}">
                <a16:creationId xmlns:a16="http://schemas.microsoft.com/office/drawing/2014/main" id="{6CFF0F40-8EED-436F-BFAF-3534A382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714875"/>
            <a:ext cx="9900557" cy="1967750"/>
          </a:xfrm>
          <a:prstGeom prst="rect">
            <a:avLst/>
          </a:prstGeo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A03F515E-F280-4683-A540-C8E52AD2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1" y="4133541"/>
            <a:ext cx="9809966" cy="22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9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 b="1">
                <a:solidFill>
                  <a:srgbClr val="0D6CB9"/>
                </a:solidFill>
                <a:ea typeface="+mn-lt"/>
                <a:cs typeface="+mn-lt"/>
              </a:rPr>
              <a:t>Class Roster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506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 b="1" i="0" u="none" strike="noStrike">
                <a:solidFill>
                  <a:srgbClr val="0D6CB9"/>
                </a:solidFill>
                <a:effectLst/>
                <a:latin typeface="Calibri" panose="020F0502020204030204" pitchFamily="34" charset="0"/>
              </a:rPr>
              <a:t>2021-2022: BUSINESS RULE UPDATES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29" y="1051151"/>
            <a:ext cx="8988726" cy="4351338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2021-2022 New Staff Association Validation Rules</a:t>
            </a:r>
          </a:p>
          <a:p>
            <a:pPr>
              <a:buClr>
                <a:srgbClr val="F16038"/>
              </a:buClr>
            </a:pP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lvl="1"/>
            <a:endParaRPr lang="en-US" sz="1800"/>
          </a:p>
          <a:p>
            <a:endParaRPr lang="en-US"/>
          </a:p>
        </p:txBody>
      </p:sp>
      <p:pic>
        <p:nvPicPr>
          <p:cNvPr id="5" name="Picture 5" descr="Field Validation 30310-000D">
            <a:extLst>
              <a:ext uri="{FF2B5EF4-FFF2-40B4-BE49-F238E27FC236}">
                <a16:creationId xmlns:a16="http://schemas.microsoft.com/office/drawing/2014/main" id="{16A08662-EF77-4BB6-9BD1-61077A586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4306052"/>
            <a:ext cx="9900557" cy="1647684"/>
          </a:xfrm>
          <a:prstGeom prst="rect">
            <a:avLst/>
          </a:prstGeom>
        </p:spPr>
      </p:pic>
      <p:pic>
        <p:nvPicPr>
          <p:cNvPr id="7" name="Picture 7" descr="Business Rule 30310-0003">
            <a:extLst>
              <a:ext uri="{FF2B5EF4-FFF2-40B4-BE49-F238E27FC236}">
                <a16:creationId xmlns:a16="http://schemas.microsoft.com/office/drawing/2014/main" id="{CD6FBFB7-B942-4132-B877-A1CF886E3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1" y="1567269"/>
            <a:ext cx="9851717" cy="24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2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 b="1" i="0" u="none" strike="noStrike">
                <a:solidFill>
                  <a:srgbClr val="0D6CB9"/>
                </a:solidFill>
                <a:effectLst/>
                <a:latin typeface="Calibri" panose="020F0502020204030204" pitchFamily="34" charset="0"/>
              </a:rPr>
              <a:t>2021-2022: CODE TABLE UPDATES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773" y="1196294"/>
            <a:ext cx="9723510" cy="4650695"/>
          </a:xfrm>
        </p:spPr>
        <p:txBody>
          <a:bodyPr lIns="91440" tIns="45720" rIns="91440" bIns="45720" anchor="t"/>
          <a:lstStyle/>
          <a:p>
            <a:r>
              <a:rPr lang="en-US" sz="3600">
                <a:ea typeface="+mn-lt"/>
                <a:cs typeface="+mn-lt"/>
              </a:rPr>
              <a:t>2021-2022 New Code Table</a:t>
            </a:r>
          </a:p>
          <a:p>
            <a:pPr lvl="1">
              <a:buClr>
                <a:srgbClr val="F16038"/>
              </a:buClr>
            </a:pPr>
            <a:r>
              <a:rPr lang="en-US" b="1">
                <a:ea typeface="+mn-lt"/>
                <a:cs typeface="+mn-lt"/>
              </a:rPr>
              <a:t>DC 165 – TEACHER-INCENTIVE-ALLOTMENT-DESIGNATION-CODE</a:t>
            </a:r>
            <a:endParaRPr lang="en-US"/>
          </a:p>
          <a:p>
            <a:pPr marL="0" indent="0">
              <a:buClr>
                <a:srgbClr val="F16038"/>
              </a:buClr>
              <a:buNone/>
            </a:pPr>
            <a:endParaRPr lang="en-US">
              <a:cs typeface="Calibri"/>
            </a:endParaRPr>
          </a:p>
          <a:p>
            <a:pPr lvl="1"/>
            <a:endParaRPr lang="en-US"/>
          </a:p>
          <a:p>
            <a:pPr marL="0" indent="0" algn="l">
              <a:buNone/>
            </a:pPr>
            <a:endParaRPr lang="en-US" sz="2000" b="0" i="0">
              <a:effectLst/>
            </a:endParaRPr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0950ED5A-543F-446D-9CFC-0C031F98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87" y="2791936"/>
            <a:ext cx="10118270" cy="29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Class Roster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66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TIMELINE: 2021-2022 FALL 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98" y="1482513"/>
            <a:ext cx="8988726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Fall Submission Due: </a:t>
            </a:r>
            <a:r>
              <a:rPr lang="en-US">
                <a:ea typeface="+mn-lt"/>
                <a:cs typeface="+mn-lt"/>
              </a:rPr>
              <a:t>October 21, 2021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B65D8F-164C-4DDD-855C-C171AE297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78709"/>
              </p:ext>
            </p:extLst>
          </p:nvPr>
        </p:nvGraphicFramePr>
        <p:xfrm>
          <a:off x="2281107" y="2275389"/>
          <a:ext cx="8240110" cy="2865263"/>
        </p:xfrm>
        <a:graphic>
          <a:graphicData uri="http://schemas.openxmlformats.org/drawingml/2006/table">
            <a:tbl>
              <a:tblPr firstRow="1"/>
              <a:tblGrid>
                <a:gridCol w="5875922">
                  <a:extLst>
                    <a:ext uri="{9D8B030D-6E8A-4147-A177-3AD203B41FA5}">
                      <a16:colId xmlns:a16="http://schemas.microsoft.com/office/drawing/2014/main" val="3279814206"/>
                    </a:ext>
                  </a:extLst>
                </a:gridCol>
                <a:gridCol w="2364188">
                  <a:extLst>
                    <a:ext uri="{9D8B030D-6E8A-4147-A177-3AD203B41FA5}">
                      <a16:colId xmlns:a16="http://schemas.microsoft.com/office/drawing/2014/main" val="1858003758"/>
                    </a:ext>
                  </a:extLst>
                </a:gridCol>
              </a:tblGrid>
              <a:tr h="445038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Class Roster Collection – Fall Submission​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43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43969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TSDS ready to load data to eDM​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August 2, 2021​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53777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Fall ready for users to promote data​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September 13, 2021​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23096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Fall snapshot date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Friday in September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September 24, 2021​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38165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Fall ready for users to complete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September 24, 2021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08563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Fall submission due date for LEAs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October 21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2021​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747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19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TIMELINE: 2021-2022 WINTER 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98" y="1482513"/>
            <a:ext cx="8988726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Winter Submission Due: </a:t>
            </a:r>
            <a:r>
              <a:rPr lang="en-US">
                <a:ea typeface="+mn-lt"/>
                <a:cs typeface="+mn-lt"/>
              </a:rPr>
              <a:t>March 31, 2022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F5D850-A5DD-41BE-8FCF-2F1631CB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80373"/>
              </p:ext>
            </p:extLst>
          </p:nvPr>
        </p:nvGraphicFramePr>
        <p:xfrm>
          <a:off x="2298862" y="2284003"/>
          <a:ext cx="8174795" cy="2865263"/>
        </p:xfrm>
        <a:graphic>
          <a:graphicData uri="http://schemas.openxmlformats.org/drawingml/2006/table">
            <a:tbl>
              <a:tblPr firstRow="1"/>
              <a:tblGrid>
                <a:gridCol w="5829347">
                  <a:extLst>
                    <a:ext uri="{9D8B030D-6E8A-4147-A177-3AD203B41FA5}">
                      <a16:colId xmlns:a16="http://schemas.microsoft.com/office/drawing/2014/main" val="667909420"/>
                    </a:ext>
                  </a:extLst>
                </a:gridCol>
                <a:gridCol w="2345448">
                  <a:extLst>
                    <a:ext uri="{9D8B030D-6E8A-4147-A177-3AD203B41FA5}">
                      <a16:colId xmlns:a16="http://schemas.microsoft.com/office/drawing/2014/main" val="1494121768"/>
                    </a:ext>
                  </a:extLst>
                </a:gridCol>
              </a:tblGrid>
              <a:tr h="445038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Class Roster Collection – Winter Submission​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43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69257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TSDS ready to load data to eDM​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August 2, 2021​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858910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Winter ready for users to promote data​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January 31, 2022​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64298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Winter snapshot date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Friday in February 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February 25, 2022​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670575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Winter ready for users to complete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February 25, 2022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32333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 Winter submission due date for LEAs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 March 31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2022​</a:t>
                      </a: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0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561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Class Roster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925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/>
              <a:t>On the TeacherSchoolAssociation complex type, does an LEA need to send information about the classes the teacher is teaching?</a:t>
            </a:r>
          </a:p>
          <a:p>
            <a:pPr marL="0" indent="0">
              <a:buNone/>
            </a:pPr>
            <a:endParaRPr lang="en-US" b="1">
              <a:cs typeface="Calibri"/>
            </a:endParaRPr>
          </a:p>
          <a:p>
            <a:pPr marL="571500" lvl="1" indent="0">
              <a:buNone/>
            </a:pPr>
            <a:r>
              <a:rPr lang="en-US"/>
              <a:t>An LEA will only report the Staff Unique ID and Campus ID on the TeacherSectionAssociation.</a:t>
            </a:r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646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Will LEAs submit TeacherSchoolAssociation complex type in the Class Roster Fall submission?</a:t>
            </a:r>
          </a:p>
          <a:p>
            <a:pPr marL="0" indent="0">
              <a:buNone/>
            </a:pPr>
            <a:endParaRPr lang="en-US" b="1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>
                <a:ea typeface="+mn-lt"/>
                <a:cs typeface="+mn-lt"/>
              </a:rPr>
              <a:t>No, this complex type will only be submitted in the Class Roster Winter submission for TIA designated teachers that are not reported on TeacherSectionAssociation complex types.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051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918625"/>
            <a:ext cx="9862645" cy="5772100"/>
          </a:xfrm>
        </p:spPr>
        <p:txBody>
          <a:bodyPr lIns="91440" tIns="45720" rIns="91440" bIns="45720" anchor="t"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an LEA report both teacher school association and teacher section association data, for the same teacher, with a TIA designation?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guidance in TEDS is to only report the teacher school association if there is not a teacher section association for the teacher (role id 087). </a:t>
            </a:r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However, 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will not be a fatal stopping the LEAs from reporting both. </a:t>
            </a:r>
          </a:p>
          <a:p>
            <a:pPr marL="5715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the campus IDs are different from the teacher school association data and the teacher section association data, there will be a special warning issued asking the LEA to verify that the data is correct.</a:t>
            </a:r>
          </a:p>
          <a:p>
            <a:pPr marL="5715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the teacher school association data will be promoted for those teachers that have at least one teacher incentive allotment designation code (E1722).</a:t>
            </a:r>
          </a:p>
          <a:p>
            <a:pPr marL="0" indent="0">
              <a:buNone/>
            </a:pP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33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Class Roster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Technical Resources</a:t>
            </a:r>
            <a:endParaRPr lang="en-US" sz="2200" b="1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14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Class Roster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 b="1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151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553" y="996410"/>
            <a:ext cx="8988726" cy="5494338"/>
          </a:xfrm>
        </p:spPr>
        <p:txBody>
          <a:bodyPr lIns="91440" tIns="45720" rIns="91440" bIns="45720" anchor="t"/>
          <a:lstStyle/>
          <a:p>
            <a:pPr algn="l" rtl="0" fontAlgn="base"/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Technical Specifications: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 fontAlgn="base"/>
            <a:r>
              <a:rPr lang="en-US" b="1" i="0" u="sng" strike="noStrike" dirty="0">
                <a:solidFill>
                  <a:srgbClr val="1682C5"/>
                </a:solidFill>
                <a:effectLst/>
                <a:latin typeface="Calibri"/>
                <a:cs typeface="Calibri"/>
                <a:hlinkClick r:id="rId3"/>
              </a:rPr>
              <a:t>Texas Education Data Standards (TEDS)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/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Technical Support: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 fontAlgn="base"/>
            <a:r>
              <a:rPr lang="en-US" b="1" i="0" u="sng" strike="noStrike" dirty="0">
                <a:solidFill>
                  <a:srgbClr val="1682C5"/>
                </a:solidFill>
                <a:effectLst/>
                <a:latin typeface="Calibri"/>
                <a:cs typeface="Calibri"/>
                <a:hlinkClick r:id="rId4"/>
              </a:rPr>
              <a:t>TSDSCustomerSupport@tea.texas.gov</a:t>
            </a:r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 fontAlgn="base"/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TIA Program Area: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 fontAlgn="base"/>
            <a:r>
              <a:rPr lang="en-US" b="1" i="0" u="sng" strike="noStrike" dirty="0">
                <a:solidFill>
                  <a:srgbClr val="1682C5"/>
                </a:solidFill>
                <a:effectLst/>
                <a:latin typeface="Calibri"/>
                <a:cs typeface="Calibri"/>
                <a:hlinkClick r:id="rId5"/>
              </a:rPr>
              <a:t>tia@tea.texas.gov</a:t>
            </a:r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/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Knowledge Base Articles: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 fontAlgn="base"/>
            <a:r>
              <a:rPr lang="en-US" b="0" i="1" u="sng" strike="noStrike" dirty="0">
                <a:solidFill>
                  <a:srgbClr val="1682C5"/>
                </a:solidFill>
                <a:effectLst/>
                <a:latin typeface="Calibri"/>
                <a:cs typeface="Calibri"/>
                <a:hlinkClick r:id="rId6"/>
              </a:rPr>
              <a:t>TSDSKB-587</a:t>
            </a:r>
            <a:r>
              <a:rPr lang="en-US" b="0" i="1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 General FAQs for Class Roster </a:t>
            </a:r>
            <a:r>
              <a:rPr lang="en-US" i="1" dirty="0">
                <a:solidFill>
                  <a:srgbClr val="595959"/>
                </a:solidFill>
                <a:latin typeface="Calibri"/>
                <a:cs typeface="Calibri"/>
              </a:rPr>
              <a:t>Collection</a:t>
            </a:r>
            <a:endParaRPr lang="en-US" b="0" i="1" u="none" strike="noStrike" dirty="0">
              <a:solidFill>
                <a:srgbClr val="595959"/>
              </a:solidFill>
              <a:effectLst/>
              <a:latin typeface="Calibri"/>
              <a:cs typeface="Calibri"/>
            </a:endParaRPr>
          </a:p>
          <a:p>
            <a:pPr lvl="1"/>
            <a:endParaRPr lang="en-US" i="1" dirty="0">
              <a:solidFill>
                <a:srgbClr val="595959"/>
              </a:solidFill>
              <a:effectLst/>
              <a:latin typeface="Calibri" panose="020F0502020204030204"/>
              <a:cs typeface="Calibri"/>
            </a:endParaRPr>
          </a:p>
          <a:p>
            <a:pPr marL="0" indent="0">
              <a:buClr>
                <a:srgbClr val="F16038"/>
              </a:buClr>
              <a:buNone/>
            </a:pPr>
            <a:endParaRPr lang="en-US" b="1" dirty="0">
              <a:solidFill>
                <a:srgbClr val="595959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76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PROGRAM AREA UPDATES &amp; GUIDANCE</a:t>
            </a:r>
            <a:endParaRPr lang="en-US"/>
          </a:p>
        </p:txBody>
      </p:sp>
      <p:sp>
        <p:nvSpPr>
          <p:cNvPr id="4" name="Content Placeholder 3" descr="Program Area Updates &amp; Guidance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904" y="1057672"/>
            <a:ext cx="9773494" cy="4351338"/>
          </a:xfrm>
        </p:spPr>
        <p:txBody>
          <a:bodyPr/>
          <a:lstStyle/>
          <a:p>
            <a:pPr marL="0" indent="0" algn="l">
              <a:buNone/>
            </a:pPr>
            <a:endParaRPr lang="en-US" b="0" i="0"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0FB7F9-06EE-4A11-8539-8B2294F5D649}"/>
              </a:ext>
            </a:extLst>
          </p:cNvPr>
          <p:cNvSpPr txBox="1"/>
          <p:nvPr/>
        </p:nvSpPr>
        <p:spPr>
          <a:xfrm>
            <a:off x="2443579" y="1483441"/>
            <a:ext cx="8129726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Teacher Incentive Allotment (TIA) Program Area</a:t>
            </a:r>
          </a:p>
          <a:p>
            <a:pPr marL="742950" lvl="1" indent="-2857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595959"/>
                </a:solidFill>
                <a:latin typeface="Calibri"/>
                <a:cs typeface="Calibri"/>
              </a:rPr>
              <a:t>Grace Wu, Director of Strategic Compensation</a:t>
            </a:r>
            <a:endParaRPr lang="en-US" sz="280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marL="742950" lvl="1" indent="-2857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b="0" i="0">
                <a:solidFill>
                  <a:srgbClr val="595959"/>
                </a:solidFill>
                <a:effectLst/>
                <a:latin typeface="Calibri"/>
                <a:cs typeface="Calibri"/>
              </a:rPr>
              <a:t>Lyra Swinney</a:t>
            </a:r>
            <a:r>
              <a:rPr lang="en-US" sz="2800">
                <a:solidFill>
                  <a:srgbClr val="595959"/>
                </a:solidFill>
                <a:latin typeface="Calibri"/>
                <a:cs typeface="Calibri"/>
              </a:rPr>
              <a:t>, Project Coordinator</a:t>
            </a:r>
            <a:endParaRPr lang="en-US" sz="2800" b="0" i="0">
              <a:solidFill>
                <a:srgbClr val="595959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 marL="742950" lvl="1" indent="-2857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80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2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766" y="1110207"/>
            <a:ext cx="9723418" cy="5236679"/>
          </a:xfrm>
        </p:spPr>
        <p:txBody>
          <a:bodyPr/>
          <a:lstStyle/>
          <a:p>
            <a:pPr fontAlgn="base"/>
            <a:r>
              <a:rPr lang="en-US" b="0" i="0" u="none" strike="noStrike">
                <a:effectLst/>
              </a:rPr>
              <a:t>Spirit of legislation: reward highly effective teachers, incentivize highly effective teachers to work with </a:t>
            </a:r>
            <a:r>
              <a:rPr lang="en-US" b="1"/>
              <a:t>students</a:t>
            </a:r>
            <a:r>
              <a:rPr lang="en-US" b="0" i="0" u="none" strike="noStrike">
                <a:effectLst/>
              </a:rPr>
              <a:t> at high needs and rural campuses.</a:t>
            </a:r>
            <a:r>
              <a:rPr lang="en-US" b="0" i="0">
                <a:effectLst/>
              </a:rPr>
              <a:t>​</a:t>
            </a:r>
            <a:endParaRPr lang="en-US"/>
          </a:p>
          <a:p>
            <a:pPr fontAlgn="base"/>
            <a:r>
              <a:rPr lang="en-US" b="0" i="0" u="none" strike="noStrike">
                <a:effectLst/>
              </a:rPr>
              <a:t>Once a teacher is designated, TEA must have an </a:t>
            </a:r>
            <a:r>
              <a:rPr lang="en-US" b="0" i="0" u="sng">
                <a:effectLst/>
              </a:rPr>
              <a:t>automated</a:t>
            </a:r>
            <a:r>
              <a:rPr lang="en-US" b="0" i="0" u="none" strike="noStrike">
                <a:effectLst/>
              </a:rPr>
              <a:t> method to determine eligibility, placement, and position</a:t>
            </a:r>
            <a:r>
              <a:rPr lang="en-US"/>
              <a:t> </a:t>
            </a:r>
            <a:r>
              <a:rPr lang="en-US" b="1"/>
              <a:t>annually</a:t>
            </a:r>
            <a:r>
              <a:rPr lang="en-US"/>
              <a:t>.</a:t>
            </a:r>
            <a:r>
              <a:rPr lang="en-US" b="0" i="0">
                <a:effectLst/>
              </a:rPr>
              <a:t>​</a:t>
            </a:r>
            <a:endParaRPr lang="en-US"/>
          </a:p>
          <a:p>
            <a:pPr fontAlgn="base"/>
            <a:r>
              <a:rPr lang="en-US" b="0" i="0" u="none" strike="noStrike">
                <a:effectLst/>
              </a:rPr>
              <a:t>Commissioner rules for eligibility:</a:t>
            </a:r>
            <a:r>
              <a:rPr lang="en-US" b="0" i="0">
                <a:effectLst/>
              </a:rPr>
              <a:t>​</a:t>
            </a:r>
            <a:endParaRPr lang="en-US"/>
          </a:p>
          <a:p>
            <a:pPr lvl="1" fontAlgn="base"/>
            <a:r>
              <a:rPr lang="en-US" sz="2800" b="0" i="0" u="none" strike="noStrike">
                <a:effectLst/>
              </a:rPr>
              <a:t>087 Teacher in Winter Class Roster</a:t>
            </a:r>
            <a:endParaRPr lang="en-US" sz="2800" b="0" i="0">
              <a:effectLst/>
            </a:endParaRPr>
          </a:p>
          <a:p>
            <a:pPr lvl="1" fontAlgn="base"/>
            <a:r>
              <a:rPr lang="en-US" sz="2800" b="0" i="0" u="none" strike="noStrike">
                <a:effectLst/>
              </a:rPr>
              <a:t>Creditable year of service</a:t>
            </a:r>
            <a:r>
              <a:rPr lang="en-US" sz="2800" b="0" i="0">
                <a:effectLst/>
              </a:rPr>
              <a:t>​</a:t>
            </a:r>
            <a:r>
              <a:rPr lang="en-US" sz="2800"/>
              <a:t> </a:t>
            </a:r>
          </a:p>
          <a:p>
            <a:pPr fontAlgn="base"/>
            <a:r>
              <a:rPr lang="en-US" b="0" i="0" u="none" strike="noStrike">
                <a:effectLst/>
              </a:rPr>
              <a:t>Statute: Allotment funding calculated based on campus of employment and designation level.</a:t>
            </a:r>
            <a:endParaRPr lang="en-US" b="0" i="0">
              <a:effectLst/>
            </a:endParaRPr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26E019D-89F9-460E-878F-8B2F5BD795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38768" y="135439"/>
            <a:ext cx="9630770" cy="7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6CB9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PROGRAM AREA UPDATES &amp; GUIDANCE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139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302" y="1094304"/>
            <a:ext cx="9406775" cy="5236679"/>
          </a:xfrm>
        </p:spPr>
        <p:txBody>
          <a:bodyPr lIns="91440" tIns="45720" rIns="91440" bIns="45720" anchor="t"/>
          <a:lstStyle/>
          <a:p>
            <a:pPr marR="0">
              <a:spcBef>
                <a:spcPts val="600"/>
              </a:spcBef>
              <a:spcAft>
                <a:spcPts val="1200"/>
              </a:spcAft>
            </a:pPr>
            <a:r>
              <a:rPr lang="en-US" b="0" i="0">
                <a:effectLst/>
              </a:rPr>
              <a:t>Teacher Incentive </a:t>
            </a:r>
            <a:r>
              <a:rPr lang="en-US"/>
              <a:t>A</a:t>
            </a:r>
            <a:r>
              <a:rPr lang="en-US" b="0" i="0">
                <a:effectLst/>
              </a:rPr>
              <a:t>llotment (TIA) allows highly effective teachers to earn a designation, which is displayed on their teaching certificate.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0" i="0">
                <a:effectLst/>
              </a:rPr>
              <a:t>Teachers can earn a designation through either an approved </a:t>
            </a:r>
            <a:r>
              <a:rPr lang="en-US"/>
              <a:t>LEA designation</a:t>
            </a:r>
            <a:r>
              <a:rPr lang="en-US" b="0" i="0">
                <a:effectLst/>
              </a:rPr>
              <a:t> system or by achieving National Board certification.</a:t>
            </a:r>
            <a:endParaRPr lang="en-US" b="0" i="0">
              <a:effectLst/>
              <a:cs typeface="Calibri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</a:pPr>
            <a:r>
              <a:rPr lang="en-US"/>
              <a:t>Do the new data elements apply to your LEA?</a:t>
            </a:r>
            <a:endParaRPr lang="en-US" b="0" i="0">
              <a:effectLst/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/>
              <a:t> </a:t>
            </a:r>
            <a:r>
              <a:rPr lang="en-US" b="0" i="0">
                <a:effectLst/>
              </a:rPr>
              <a:t>Yes, if your LEA already has or will have an </a:t>
            </a:r>
            <a:r>
              <a:rPr lang="en-US" u="sng"/>
              <a:t>approved </a:t>
            </a:r>
            <a:r>
              <a:rPr lang="en-US" b="0" i="0">
                <a:effectLst/>
              </a:rPr>
              <a:t>designation system.</a:t>
            </a:r>
            <a:r>
              <a:rPr lang="en-US"/>
              <a:t> </a:t>
            </a:r>
            <a:endParaRPr lang="en-US" b="0" i="0">
              <a:effectLst/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/>
              <a:t> </a:t>
            </a:r>
            <a:r>
              <a:rPr lang="en-US" b="0" i="0">
                <a:effectLst/>
              </a:rPr>
              <a:t>Yes, if your LEA employs a National Board-Certified Teacher (NBCT) or hired a teacher with a designation from another </a:t>
            </a:r>
            <a:r>
              <a:rPr lang="en-US"/>
              <a:t>LEA</a:t>
            </a:r>
            <a:r>
              <a:rPr lang="en-US" b="0" i="0">
                <a:effectLst/>
              </a:rPr>
              <a:t>.</a:t>
            </a:r>
            <a:endParaRPr lang="en-US" b="0" i="0">
              <a:effectLst/>
              <a:cs typeface="Calibri"/>
            </a:endParaRPr>
          </a:p>
          <a:p>
            <a:pPr marR="0">
              <a:spcBef>
                <a:spcPts val="600"/>
              </a:spcBef>
              <a:spcAft>
                <a:spcPts val="1200"/>
              </a:spcAft>
            </a:pPr>
            <a:endParaRPr lang="en-US" b="0" i="0">
              <a:solidFill>
                <a:srgbClr val="0D6CB9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61BCF21-D4C6-4A98-8624-581FF695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209" y="60328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PROGRAM AREA UPDATES &amp; GUIDANCE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0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209" y="971014"/>
            <a:ext cx="9406775" cy="5707188"/>
          </a:xfrm>
        </p:spPr>
        <p:txBody>
          <a:bodyPr lIns="91440" tIns="45720" rIns="91440" bIns="45720" anchor="t"/>
          <a:lstStyle/>
          <a:p>
            <a:pPr marR="0">
              <a:spcBef>
                <a:spcPts val="600"/>
              </a:spcBef>
              <a:spcAft>
                <a:spcPts val="1200"/>
              </a:spcAft>
            </a:pPr>
            <a:r>
              <a:rPr lang="en-US" sz="2600"/>
              <a:t>How will LEAs identify designated teachers and National Board-Certified teachers (NBCTs)?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/>
              <a:t>Check certificates for all new hires; designations are displayed in the top right corner of the virtual certificate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/>
              <a:t>Starting this fall, ECOS will add teacher designations and expiry dates as optional fields in certification reports.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/>
              <a:t>Search the National Board-Certified Teacher directory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/>
              <a:t>For LEAs with designation systems, track teachers submitted for a new designation in Fall 2021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/>
              <a:t>The TIA program team will monitor designated teacher movement and notify LEAs in February once Fall PEIMS data is available.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/>
              <a:t>LEAs will only report designated teachers or NBCTs in Class Roster if they are still employed as a teacher.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D6CB9"/>
              </a:solidFill>
              <a:latin typeface="Segoe UI" panose="020B0502040204020203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b="0" i="0">
              <a:solidFill>
                <a:srgbClr val="0D6CB9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61BCF21-D4C6-4A98-8624-581FF695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209" y="60328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PROGRAM AREA UPDATES &amp; GUIDANCE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0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302" y="1094304"/>
            <a:ext cx="9406775" cy="550837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3600">
                <a:cs typeface="Segoe UI"/>
              </a:rPr>
              <a:t>2021-2022</a:t>
            </a:r>
          </a:p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Report designated teachers in an atypical teaching position using the TeacherSchoolAssociation.</a:t>
            </a:r>
          </a:p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Report centrally assigned designated teaching using a campus ending in “999”.</a:t>
            </a:r>
          </a:p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TEA can automatically verify creditable year of service through a new data element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Segoe UI"/>
              </a:rPr>
              <a:t>CREDITABLE-YEAR-OF-SERVICE-INDICATOR-CODE.</a:t>
            </a:r>
          </a:p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LEAs can track their designated teachers through a new data element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Segoe UI"/>
              </a:rPr>
              <a:t>TEACHER-INCENTIVE-ALLOTMENT-DESIGNATION-CODE.</a:t>
            </a:r>
          </a:p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LEAs only report designated staff </a:t>
            </a:r>
            <a:r>
              <a:rPr lang="en-US" sz="2400" b="1" u="sng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if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 reported as an 087 in the Winter Class Roster collection.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b="0" i="0">
              <a:solidFill>
                <a:srgbClr val="0D6CB9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61BCF21-D4C6-4A98-8624-581FF695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209" y="60328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PROGRAM AREA UPDATES &amp; GUIDANCE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Class Roster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27100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3e3360-6378-4210-ada2-16ccdb17d2c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8C18341-BA88-49C5-A080-9E5DE132D38D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9692CD-7339-4E15-8B85-65EB8EAE7D5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33e3360-6378-4210-ada2-16ccdb17d2cd"/>
    <ds:schemaRef ds:uri="963efe96-9f3c-464d-8c8b-c76864a22ed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186</TotalTime>
  <Words>1502</Words>
  <Application>Microsoft Office PowerPoint</Application>
  <PresentationFormat>Widescreen</PresentationFormat>
  <Paragraphs>245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Helvetica</vt:lpstr>
      <vt:lpstr>Segoe UI</vt:lpstr>
      <vt:lpstr>Wingdings</vt:lpstr>
      <vt:lpstr>2_Office Theme</vt:lpstr>
      <vt:lpstr>Class Roster</vt:lpstr>
      <vt:lpstr>AGENDA</vt:lpstr>
      <vt:lpstr>AGENDA</vt:lpstr>
      <vt:lpstr>PROGRAM AREA UPDATES &amp; GUIDANCE</vt:lpstr>
      <vt:lpstr>PROGRAM AREA UPDATES &amp; GUIDANCE</vt:lpstr>
      <vt:lpstr>PROGRAM AREA UPDATES &amp; GUIDANCE</vt:lpstr>
      <vt:lpstr>PROGRAM AREA UPDATES &amp; GUIDANCE</vt:lpstr>
      <vt:lpstr>PROGRAM AREA UPDATES &amp; GUIDANCE</vt:lpstr>
      <vt:lpstr>AGENDA</vt:lpstr>
      <vt:lpstr>2021-2022: DATA ELEMENT UPDATES</vt:lpstr>
      <vt:lpstr>2021-2022: DATA ELEMENT UPDATES</vt:lpstr>
      <vt:lpstr>2021-2022: DATA ELEMENT UPDATES</vt:lpstr>
      <vt:lpstr>2021-2022: DATA ELEMENT UPDATES</vt:lpstr>
      <vt:lpstr>2021-2022: REPORT UPDATES</vt:lpstr>
      <vt:lpstr>2021-2022: REPORT UPDATES</vt:lpstr>
      <vt:lpstr>2021-2022: BUSINESS RULE UPDATES​</vt:lpstr>
      <vt:lpstr>2021-2022: BUSINESS RULE UPDATES​</vt:lpstr>
      <vt:lpstr>2021-2022: BUSINESS RULE UPDATES​</vt:lpstr>
      <vt:lpstr>2021-2022: BUSINESS RULE UPDATES​</vt:lpstr>
      <vt:lpstr>2021-2022: BUSINESS RULE UPDATES​</vt:lpstr>
      <vt:lpstr>2021-2022: CODE TABLE UPDATES​</vt:lpstr>
      <vt:lpstr>AGENDA</vt:lpstr>
      <vt:lpstr>TIMELINE: 2021-2022 FALL </vt:lpstr>
      <vt:lpstr>TIMELINE: 2021-2022 WINTER </vt:lpstr>
      <vt:lpstr>AGENDA</vt:lpstr>
      <vt:lpstr>FREQUENTLY ASKED QUESTIONS</vt:lpstr>
      <vt:lpstr>FREQUENTLY ASKED QUESTIONS</vt:lpstr>
      <vt:lpstr>FREQUENTLY ASKED QUESTIONS</vt:lpstr>
      <vt:lpstr>AGENDA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Grad Toolkit Kickoff Meeting</dc:title>
  <dc:creator>Ulrich, Melanie</dc:creator>
  <cp:lastModifiedBy>Ollervidez, Leticia</cp:lastModifiedBy>
  <cp:revision>6</cp:revision>
  <dcterms:created xsi:type="dcterms:W3CDTF">2020-11-05T16:39:19Z</dcterms:created>
  <dcterms:modified xsi:type="dcterms:W3CDTF">2021-07-19T17:05:02Z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</Properties>
</file>