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70" r:id="rId5"/>
  </p:sldMasterIdLst>
  <p:notesMasterIdLst>
    <p:notesMasterId r:id="rId27"/>
  </p:notesMasterIdLst>
  <p:sldIdLst>
    <p:sldId id="258" r:id="rId6"/>
    <p:sldId id="306" r:id="rId7"/>
    <p:sldId id="370" r:id="rId8"/>
    <p:sldId id="384" r:id="rId9"/>
    <p:sldId id="372" r:id="rId10"/>
    <p:sldId id="385" r:id="rId11"/>
    <p:sldId id="350" r:id="rId12"/>
    <p:sldId id="371" r:id="rId13"/>
    <p:sldId id="386" r:id="rId14"/>
    <p:sldId id="374" r:id="rId15"/>
    <p:sldId id="373" r:id="rId16"/>
    <p:sldId id="387" r:id="rId17"/>
    <p:sldId id="839" r:id="rId18"/>
    <p:sldId id="256" r:id="rId19"/>
    <p:sldId id="388" r:id="rId20"/>
    <p:sldId id="391" r:id="rId21"/>
    <p:sldId id="389" r:id="rId22"/>
    <p:sldId id="376" r:id="rId23"/>
    <p:sldId id="390" r:id="rId24"/>
    <p:sldId id="31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tzel Torres" initials="IT" lastIdx="1" clrIdx="6">
    <p:extLst>
      <p:ext uri="{19B8F6BF-5375-455C-9EA6-DF929625EA0E}">
        <p15:presenceInfo xmlns:p15="http://schemas.microsoft.com/office/powerpoint/2012/main" userId="S::Itzel.Torres@dell.org::48bb4337-c34f-4049-9864-8aaed15891f8" providerId="AD"/>
      </p:ext>
    </p:extLst>
  </p:cmAuthor>
  <p:cmAuthor id="1" name="Connor Briggs" initials="CB" lastIdx="4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8" name="Jami O'Toole" initials="JO" lastIdx="3" clrIdx="7">
    <p:extLst>
      <p:ext uri="{19B8F6BF-5375-455C-9EA6-DF929625EA0E}">
        <p15:presenceInfo xmlns:p15="http://schemas.microsoft.com/office/powerpoint/2012/main" userId="S::Jami.Otoole@dell.org::3695bf61-bafa-4dc7-8f9d-59cc604597b6" providerId="AD"/>
      </p:ext>
    </p:extLst>
  </p:cmAuthor>
  <p:cmAuthor id="2" name="Johnson, Scott" initials="JS" lastIdx="4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3" name="Briggs, Connor" initials="BC" lastIdx="6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4" name="Hanson, Terri" initials="HT" lastIdx="12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Simons, Leanne" initials="SL" lastIdx="2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6" name="leanne.simons@tea.texas.gov" initials="l" lastIdx="3" clrIdx="5">
    <p:extLst>
      <p:ext uri="{19B8F6BF-5375-455C-9EA6-DF929625EA0E}">
        <p15:presenceInfo xmlns:p15="http://schemas.microsoft.com/office/powerpoint/2012/main" userId="115554d58324c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C3CA4E-93BC-42C2-8B84-471BD0883556}" v="2" dt="2021-03-29T21:56:4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160" y="72"/>
      </p:cViewPr>
      <p:guideLst/>
    </p:cSldViewPr>
  </p:slideViewPr>
  <p:outlineViewPr>
    <p:cViewPr>
      <p:scale>
        <a:sx n="33" d="100"/>
        <a:sy n="33" d="100"/>
      </p:scale>
      <p:origin x="0" y="-15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ffoletto, Jamie" userId="daf1e3c6-8137-448a-b141-d23049d419b5" providerId="ADAL" clId="{FDC3CA4E-93BC-42C2-8B84-471BD0883556}"/>
    <pc:docChg chg="modSld">
      <pc:chgData name="Muffoletto, Jamie" userId="daf1e3c6-8137-448a-b141-d23049d419b5" providerId="ADAL" clId="{FDC3CA4E-93BC-42C2-8B84-471BD0883556}" dt="2021-03-29T21:57:27.648" v="935" actId="962"/>
      <pc:docMkLst>
        <pc:docMk/>
      </pc:docMkLst>
      <pc:sldChg chg="addSp modSp mod">
        <pc:chgData name="Muffoletto, Jamie" userId="daf1e3c6-8137-448a-b141-d23049d419b5" providerId="ADAL" clId="{FDC3CA4E-93BC-42C2-8B84-471BD0883556}" dt="2021-03-29T21:57:27.648" v="935" actId="962"/>
        <pc:sldMkLst>
          <pc:docMk/>
          <pc:sldMk cId="0" sldId="256"/>
        </pc:sldMkLst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89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90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91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97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02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Muffoletto, Jamie" userId="daf1e3c6-8137-448a-b141-d23049d419b5" providerId="ADAL" clId="{FDC3CA4E-93BC-42C2-8B84-471BD0883556}" dt="2021-03-29T21:56:40.071" v="761" actId="164"/>
          <ac:spMkLst>
            <pc:docMk/>
            <pc:sldMk cId="0" sldId="256"/>
            <ac:spMk id="124" creationId="{00000000-0000-0000-0000-000000000000}"/>
          </ac:spMkLst>
        </pc:spChg>
        <pc:grpChg chg="add mod">
          <ac:chgData name="Muffoletto, Jamie" userId="daf1e3c6-8137-448a-b141-d23049d419b5" providerId="ADAL" clId="{FDC3CA4E-93BC-42C2-8B84-471BD0883556}" dt="2021-03-29T21:57:27.648" v="935" actId="962"/>
          <ac:grpSpMkLst>
            <pc:docMk/>
            <pc:sldMk cId="0" sldId="256"/>
            <ac:grpSpMk id="2" creationId="{E035796D-3A95-49FC-80E0-405A748C9263}"/>
          </ac:grpSpMkLst>
        </pc:grpChg>
        <pc:grpChg chg="mod">
          <ac:chgData name="Muffoletto, Jamie" userId="daf1e3c6-8137-448a-b141-d23049d419b5" providerId="ADAL" clId="{FDC3CA4E-93BC-42C2-8B84-471BD0883556}" dt="2021-03-29T21:56:40.071" v="761" actId="164"/>
          <ac:grpSpMkLst>
            <pc:docMk/>
            <pc:sldMk cId="0" sldId="256"/>
            <ac:grpSpMk id="93" creationId="{00000000-0000-0000-0000-000000000000}"/>
          </ac:grpSpMkLst>
        </pc:grpChg>
        <pc:grpChg chg="mod">
          <ac:chgData name="Muffoletto, Jamie" userId="daf1e3c6-8137-448a-b141-d23049d419b5" providerId="ADAL" clId="{FDC3CA4E-93BC-42C2-8B84-471BD0883556}" dt="2021-03-29T21:56:40.071" v="761" actId="164"/>
          <ac:grpSpMkLst>
            <pc:docMk/>
            <pc:sldMk cId="0" sldId="256"/>
            <ac:grpSpMk id="98" creationId="{00000000-0000-0000-0000-000000000000}"/>
          </ac:grpSpMkLst>
        </pc:grpChg>
        <pc:picChg chg="mod">
          <ac:chgData name="Muffoletto, Jamie" userId="daf1e3c6-8137-448a-b141-d23049d419b5" providerId="ADAL" clId="{FDC3CA4E-93BC-42C2-8B84-471BD0883556}" dt="2021-03-29T21:56:40.071" v="761" actId="164"/>
          <ac:picMkLst>
            <pc:docMk/>
            <pc:sldMk cId="0" sldId="256"/>
            <ac:picMk id="103" creationId="{00000000-0000-0000-0000-000000000000}"/>
          </ac:picMkLst>
        </pc:picChg>
        <pc:picChg chg="mod">
          <ac:chgData name="Muffoletto, Jamie" userId="daf1e3c6-8137-448a-b141-d23049d419b5" providerId="ADAL" clId="{FDC3CA4E-93BC-42C2-8B84-471BD0883556}" dt="2021-03-29T21:56:40.071" v="761" actId="164"/>
          <ac:picMkLst>
            <pc:docMk/>
            <pc:sldMk cId="0" sldId="256"/>
            <ac:picMk id="112" creationId="{00000000-0000-0000-0000-000000000000}"/>
          </ac:picMkLst>
        </pc:picChg>
        <pc:picChg chg="mod">
          <ac:chgData name="Muffoletto, Jamie" userId="daf1e3c6-8137-448a-b141-d23049d419b5" providerId="ADAL" clId="{FDC3CA4E-93BC-42C2-8B84-471BD0883556}" dt="2021-03-29T21:56:40.071" v="761" actId="164"/>
          <ac:picMkLst>
            <pc:docMk/>
            <pc:sldMk cId="0" sldId="256"/>
            <ac:picMk id="113" creationId="{00000000-0000-0000-0000-000000000000}"/>
          </ac:picMkLst>
        </pc:picChg>
        <pc:picChg chg="mod">
          <ac:chgData name="Muffoletto, Jamie" userId="daf1e3c6-8137-448a-b141-d23049d419b5" providerId="ADAL" clId="{FDC3CA4E-93BC-42C2-8B84-471BD0883556}" dt="2021-03-29T21:56:40.071" v="761" actId="164"/>
          <ac:picMkLst>
            <pc:docMk/>
            <pc:sldMk cId="0" sldId="256"/>
            <ac:picMk id="116" creationId="{00000000-0000-0000-0000-000000000000}"/>
          </ac:picMkLst>
        </pc:picChg>
        <pc:picChg chg="mod">
          <ac:chgData name="Muffoletto, Jamie" userId="daf1e3c6-8137-448a-b141-d23049d419b5" providerId="ADAL" clId="{FDC3CA4E-93BC-42C2-8B84-471BD0883556}" dt="2021-03-29T21:56:40.071" v="761" actId="164"/>
          <ac:picMkLst>
            <pc:docMk/>
            <pc:sldMk cId="0" sldId="256"/>
            <ac:picMk id="122" creationId="{00000000-0000-0000-0000-000000000000}"/>
          </ac:picMkLst>
        </pc:picChg>
        <pc:cxnChg chg="mod">
          <ac:chgData name="Muffoletto, Jamie" userId="daf1e3c6-8137-448a-b141-d23049d419b5" providerId="ADAL" clId="{FDC3CA4E-93BC-42C2-8B84-471BD0883556}" dt="2021-03-29T21:28:44.227" v="479" actId="962"/>
          <ac:cxnSpMkLst>
            <pc:docMk/>
            <pc:sldMk cId="0" sldId="256"/>
            <ac:cxnSpMk id="105" creationId="{00000000-0000-0000-0000-000000000000}"/>
          </ac:cxnSpMkLst>
        </pc:cxnChg>
        <pc:cxnChg chg="mod">
          <ac:chgData name="Muffoletto, Jamie" userId="daf1e3c6-8137-448a-b141-d23049d419b5" providerId="ADAL" clId="{FDC3CA4E-93BC-42C2-8B84-471BD0883556}" dt="2021-03-29T21:56:40.071" v="761" actId="164"/>
          <ac:cxnSpMkLst>
            <pc:docMk/>
            <pc:sldMk cId="0" sldId="256"/>
            <ac:cxnSpMk id="107" creationId="{00000000-0000-0000-0000-000000000000}"/>
          </ac:cxnSpMkLst>
        </pc:cxnChg>
        <pc:cxnChg chg="mod">
          <ac:chgData name="Muffoletto, Jamie" userId="daf1e3c6-8137-448a-b141-d23049d419b5" providerId="ADAL" clId="{FDC3CA4E-93BC-42C2-8B84-471BD0883556}" dt="2021-03-29T21:56:40.071" v="761" actId="164"/>
          <ac:cxnSpMkLst>
            <pc:docMk/>
            <pc:sldMk cId="0" sldId="256"/>
            <ac:cxnSpMk id="117" creationId="{00000000-0000-0000-0000-000000000000}"/>
          </ac:cxnSpMkLst>
        </pc:cxnChg>
        <pc:cxnChg chg="mod">
          <ac:chgData name="Muffoletto, Jamie" userId="daf1e3c6-8137-448a-b141-d23049d419b5" providerId="ADAL" clId="{FDC3CA4E-93BC-42C2-8B84-471BD0883556}" dt="2021-03-29T21:56:40.071" v="761" actId="164"/>
          <ac:cxnSpMkLst>
            <pc:docMk/>
            <pc:sldMk cId="0" sldId="256"/>
            <ac:cxnSpMk id="120" creationId="{00000000-0000-0000-0000-000000000000}"/>
          </ac:cxnSpMkLst>
        </pc:cxnChg>
        <pc:cxnChg chg="mod">
          <ac:chgData name="Muffoletto, Jamie" userId="daf1e3c6-8137-448a-b141-d23049d419b5" providerId="ADAL" clId="{FDC3CA4E-93BC-42C2-8B84-471BD0883556}" dt="2021-03-29T21:56:40.071" v="761" actId="164"/>
          <ac:cxnSpMkLst>
            <pc:docMk/>
            <pc:sldMk cId="0" sldId="256"/>
            <ac:cxnSpMk id="121" creationId="{00000000-0000-0000-0000-000000000000}"/>
          </ac:cxnSpMkLst>
        </pc:cxnChg>
        <pc:cxnChg chg="mod">
          <ac:chgData name="Muffoletto, Jamie" userId="daf1e3c6-8137-448a-b141-d23049d419b5" providerId="ADAL" clId="{FDC3CA4E-93BC-42C2-8B84-471BD0883556}" dt="2021-03-29T21:56:40.071" v="761" actId="164"/>
          <ac:cxnSpMkLst>
            <pc:docMk/>
            <pc:sldMk cId="0" sldId="256"/>
            <ac:cxnSpMk id="123" creationId="{00000000-0000-0000-0000-000000000000}"/>
          </ac:cxnSpMkLst>
        </pc:cxnChg>
      </pc:sldChg>
      <pc:sldChg chg="addSp modSp mod">
        <pc:chgData name="Muffoletto, Jamie" userId="daf1e3c6-8137-448a-b141-d23049d419b5" providerId="ADAL" clId="{FDC3CA4E-93BC-42C2-8B84-471BD0883556}" dt="2021-03-29T21:56:04.866" v="760" actId="962"/>
        <pc:sldMkLst>
          <pc:docMk/>
          <pc:sldMk cId="2581530733" sldId="839"/>
        </pc:sldMkLst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5" creationId="{95D9C4C5-CEC5-44EA-BF3B-F061331825B8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7" creationId="{365AB56F-ED64-43DE-BDEF-A6633F8D04B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9" creationId="{E3891AA8-328C-446F-90FE-315263FE82AE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28" creationId="{7A73012E-3829-415A-8048-BDD19075B485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29" creationId="{5D325AED-B3F2-4877-9CCC-5DBD69AFDC5F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30" creationId="{8CFC8A6C-D663-41B0-B1CB-A4BE12CF7755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35" creationId="{50AE0AC2-4136-4C79-AFAD-E7235B4946B2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36" creationId="{B6140D13-86F8-4712-A707-63C1FEBB52A3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38" creationId="{93A4E18B-35DD-428A-AAFA-84159456FDD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39" creationId="{8E25F918-4AD9-4970-A4C8-27E17E8B36AE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40" creationId="{3F4F2115-5FCB-4E72-8B2F-E519E9C90A68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73" creationId="{7FA78E77-EAAB-46ED-AEDB-B23EFEC125F2}"/>
          </ac:spMkLst>
        </pc:spChg>
        <pc:spChg chg="mod">
          <ac:chgData name="Muffoletto, Jamie" userId="daf1e3c6-8137-448a-b141-d23049d419b5" providerId="ADAL" clId="{FDC3CA4E-93BC-42C2-8B84-471BD0883556}" dt="2021-03-29T21:16:39.563" v="43" actId="962"/>
          <ac:spMkLst>
            <pc:docMk/>
            <pc:sldMk cId="2581530733" sldId="839"/>
            <ac:spMk id="74" creationId="{6C91A019-C010-48F2-8955-036436DB74D7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84" creationId="{AF29D45C-BA75-488B-868D-EBC2500E8A6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89" creationId="{27D82E70-E3A4-4582-AD75-0090C066BC0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92" creationId="{7FAA7BE6-5F5A-4BA7-9B38-5DF6C322C70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06" creationId="{86127F7A-98BD-4CCD-8774-EF01073A7AC6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07" creationId="{425A1F2E-71EA-41EF-883B-495C9E494FCD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09" creationId="{AC56ADBB-57F7-4426-A018-9192F210F41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0" creationId="{E9AC8019-2F4F-47C9-9BDE-5B673D9EB5F4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1" creationId="{B10C109F-6454-4648-B416-916E2AB1A8E1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2" creationId="{E5CDCBAA-4E1F-499F-83CD-FD432477915F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3" creationId="{32579D08-95B1-45AE-B94C-13CE5D65BD6E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4" creationId="{40232788-77A9-4882-899C-FEA70576D32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5" creationId="{ADE4B70D-D2A5-488D-85E4-F53AFF13DB20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6" creationId="{3F41BA82-A8D9-4217-B197-B552EE58CB76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8" creationId="{3E31DCE0-A930-47E8-90E6-05115B9F4FFD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19" creationId="{B85E851E-2E38-49B2-B8F6-2C4D0DAE415E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20" creationId="{CCF46C8D-3B03-4778-88A0-BA4E468AED39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22" creationId="{23E79210-CD82-4C0E-8C40-A24ED0358AE9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25" creationId="{04F4DF8D-F1F4-45A1-9A1A-500C3A85DBF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26" creationId="{0947C20C-49CD-485F-8304-45F0B617B44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36" creationId="{72B2EFB2-7608-44A9-AAE4-9F48E6AD02E8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37" creationId="{E2F7FB84-BF57-4CB9-9BC3-46FCE716CA71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39" creationId="{9B41D96D-C168-46C7-AD94-8CB289830C59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0" creationId="{694FD675-BE73-4DA7-8617-65DF8E369813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1" creationId="{5FDBAD74-50CF-487A-B453-377CC6DD8E69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2" creationId="{2CBCBC13-F5F4-4449-859C-4415447367F0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3" creationId="{7D46223E-0C2B-4E05-98B3-FC2AF0EB3E68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6" creationId="{56EEED55-AC64-40A0-BECF-9A00A38FBC0B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7" creationId="{55F74DB0-CE10-4B39-9AD0-41D912D90620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48" creationId="{0F95E5D6-F460-47E9-BA64-C7D5C943DCF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55" creationId="{7177243A-AD17-474B-A754-AB0298DFD6D3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56" creationId="{2E58B0D3-A7DC-466B-A7FF-87F12D61924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57" creationId="{759ABB25-028B-4AAD-B56F-9DF8EBEFEE6A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58" creationId="{A0981B52-9956-4AC6-9EBE-C259ED5AC5D4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61" creationId="{8BDC93BB-EFE6-48BA-88C2-AA3ACF77F4DB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62" creationId="{CE230B99-A0A0-461F-A2E7-E763D1D5ECB4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65" creationId="{B3FE7EB0-CD79-4F93-A2A8-E9E4506CCAD2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67" creationId="{3E5C7ED1-24C7-48A1-B538-00723F65709D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75" creationId="{B9061A63-E030-4FF2-84F5-C3CEBB18DF03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76" creationId="{A59D89B5-3309-49B3-84C7-F5F752FAD8F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77" creationId="{F09305E4-0ADB-4347-A8FC-2919407CD473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85" creationId="{DE96CC8E-975B-4618-AD04-6F147B3DCC94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88" creationId="{59122ED2-ECC5-4393-AC68-E8F2FA7EE1C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93" creationId="{8826F255-4A7E-41EA-8145-0E7539A80BF1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94" creationId="{9551ED1C-4642-4F84-A946-DBC59011B279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96" creationId="{46884EB3-FA59-47CC-894E-DF93D7C76C22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98" creationId="{8E6A6114-3415-4CE7-A175-7BA37032FBFC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199" creationId="{2E7447E7-ACB6-42A5-9BDC-E96D6D739E1D}"/>
          </ac:spMkLst>
        </pc:spChg>
        <pc:spChg chg="mod">
          <ac:chgData name="Muffoletto, Jamie" userId="daf1e3c6-8137-448a-b141-d23049d419b5" providerId="ADAL" clId="{FDC3CA4E-93BC-42C2-8B84-471BD0883556}" dt="2021-03-29T21:54:08.596" v="492" actId="164"/>
          <ac:spMkLst>
            <pc:docMk/>
            <pc:sldMk cId="2581530733" sldId="839"/>
            <ac:spMk id="201" creationId="{8023B5FD-9B7D-4D67-B2CC-AD9353DA1D42}"/>
          </ac:spMkLst>
        </pc:spChg>
        <pc:grpChg chg="mod">
          <ac:chgData name="Muffoletto, Jamie" userId="daf1e3c6-8137-448a-b141-d23049d419b5" providerId="ADAL" clId="{FDC3CA4E-93BC-42C2-8B84-471BD0883556}" dt="2021-03-29T21:25:11.747" v="379" actId="962"/>
          <ac:grpSpMkLst>
            <pc:docMk/>
            <pc:sldMk cId="2581530733" sldId="839"/>
            <ac:grpSpMk id="3" creationId="{7D9D2DDE-D5A8-41CE-B8F3-BD046E10DE95}"/>
          </ac:grpSpMkLst>
        </pc:grpChg>
        <pc:grpChg chg="mod">
          <ac:chgData name="Muffoletto, Jamie" userId="daf1e3c6-8137-448a-b141-d23049d419b5" providerId="ADAL" clId="{FDC3CA4E-93BC-42C2-8B84-471BD0883556}" dt="2021-03-29T21:54:08.596" v="492" actId="164"/>
          <ac:grpSpMkLst>
            <pc:docMk/>
            <pc:sldMk cId="2581530733" sldId="839"/>
            <ac:grpSpMk id="6" creationId="{61132043-112F-4190-8D31-42C3B5195B1C}"/>
          </ac:grpSpMkLst>
        </pc:grpChg>
        <pc:grpChg chg="add mod">
          <ac:chgData name="Muffoletto, Jamie" userId="daf1e3c6-8137-448a-b141-d23049d419b5" providerId="ADAL" clId="{FDC3CA4E-93BC-42C2-8B84-471BD0883556}" dt="2021-03-29T21:56:04.866" v="760" actId="962"/>
          <ac:grpSpMkLst>
            <pc:docMk/>
            <pc:sldMk cId="2581530733" sldId="839"/>
            <ac:grpSpMk id="10" creationId="{F10FCD9A-4C78-4833-827E-5FFA641CD893}"/>
          </ac:grpSpMkLst>
        </pc:grpChg>
        <pc:grpChg chg="mod">
          <ac:chgData name="Muffoletto, Jamie" userId="daf1e3c6-8137-448a-b141-d23049d419b5" providerId="ADAL" clId="{FDC3CA4E-93BC-42C2-8B84-471BD0883556}" dt="2021-03-29T21:54:08.596" v="492" actId="164"/>
          <ac:grpSpMkLst>
            <pc:docMk/>
            <pc:sldMk cId="2581530733" sldId="839"/>
            <ac:grpSpMk id="19" creationId="{FA742601-C211-4814-A4F7-BAD609CDAAAC}"/>
          </ac:grpSpMkLst>
        </pc:grpChg>
        <pc:grpChg chg="mod">
          <ac:chgData name="Muffoletto, Jamie" userId="daf1e3c6-8137-448a-b141-d23049d419b5" providerId="ADAL" clId="{FDC3CA4E-93BC-42C2-8B84-471BD0883556}" dt="2021-03-29T21:54:08.596" v="492" actId="164"/>
          <ac:grpSpMkLst>
            <pc:docMk/>
            <pc:sldMk cId="2581530733" sldId="839"/>
            <ac:grpSpMk id="22" creationId="{4FB12EF0-79B0-4CB5-9D41-8D6251313DAC}"/>
          </ac:grpSpMkLst>
        </pc:grpChg>
        <pc:grpChg chg="mod">
          <ac:chgData name="Muffoletto, Jamie" userId="daf1e3c6-8137-448a-b141-d23049d419b5" providerId="ADAL" clId="{FDC3CA4E-93BC-42C2-8B84-471BD0883556}" dt="2021-03-29T21:54:08.596" v="492" actId="164"/>
          <ac:grpSpMkLst>
            <pc:docMk/>
            <pc:sldMk cId="2581530733" sldId="839"/>
            <ac:grpSpMk id="62" creationId="{0AD7AD69-9B62-4467-8FAD-7DAE7982F5DA}"/>
          </ac:grpSpMkLst>
        </pc:grpChg>
        <pc:grpChg chg="mod">
          <ac:chgData name="Muffoletto, Jamie" userId="daf1e3c6-8137-448a-b141-d23049d419b5" providerId="ADAL" clId="{FDC3CA4E-93BC-42C2-8B84-471BD0883556}" dt="2021-03-29T21:54:08.596" v="492" actId="164"/>
          <ac:grpSpMkLst>
            <pc:docMk/>
            <pc:sldMk cId="2581530733" sldId="839"/>
            <ac:grpSpMk id="149" creationId="{54360411-3917-4D0D-9F76-5E2597C51EE3}"/>
          </ac:grpSpMkLst>
        </pc:grp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44" creationId="{14E5A120-4DB7-4944-8022-0F7DF2D7C0CD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45" creationId="{C98E30BF-C089-4C9A-B71D-363843BD7A4E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56" creationId="{EAD5FE7A-E5ED-44A8-B7C3-B5BB7823206D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63" creationId="{2F553237-C099-4D06-8F7D-CD1F42DF3BBC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72" creationId="{66C1F7DD-93C4-4D32-8308-B15D05F5EEB1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77" creationId="{36494BD7-DA73-48F1-93E5-37DFB2A5D0FC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90" creationId="{73E2496B-FEBC-4BFE-A32E-CD4B32A00AF0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91" creationId="{A0E301BD-ABDD-4724-8B76-22C22FD47C81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117" creationId="{8C92F089-9BE8-4970-A3C5-4833017EC9EB}"/>
          </ac:picMkLst>
        </pc:picChg>
        <pc:picChg chg="mod">
          <ac:chgData name="Muffoletto, Jamie" userId="daf1e3c6-8137-448a-b141-d23049d419b5" providerId="ADAL" clId="{FDC3CA4E-93BC-42C2-8B84-471BD0883556}" dt="2021-03-29T21:54:08.596" v="492" actId="164"/>
          <ac:picMkLst>
            <pc:docMk/>
            <pc:sldMk cId="2581530733" sldId="839"/>
            <ac:picMk id="124" creationId="{796AFCD0-2A01-45B3-8B8B-0C0E5D900EA6}"/>
          </ac:picMkLst>
        </pc:picChg>
        <pc:inkChg chg="mod">
          <ac:chgData name="Muffoletto, Jamie" userId="daf1e3c6-8137-448a-b141-d23049d419b5" providerId="ADAL" clId="{FDC3CA4E-93BC-42C2-8B84-471BD0883556}" dt="2021-03-29T21:54:08.596" v="492" actId="164"/>
          <ac:inkMkLst>
            <pc:docMk/>
            <pc:sldMk cId="2581530733" sldId="839"/>
            <ac:inkMk id="53" creationId="{2438185B-FA6E-4A12-A4D2-5C7E86A639FC}"/>
          </ac:inkMkLst>
        </pc:ink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25" creationId="{192F5A3A-0D63-4837-9F93-387D9840521C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88" creationId="{3EE7CA7B-9EAE-467E-B34A-B65C88C065F2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94" creationId="{7267A742-A4E7-44ED-8362-A81D4E2D3E52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96" creationId="{8B0409F7-C024-45DE-81FF-827BF9735881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99" creationId="{561AC17F-5203-4FCE-99B1-32353756B9CE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121" creationId="{A0C1E495-116A-4932-8675-70DCE6678A00}"/>
          </ac:cxnSpMkLst>
        </pc:cxnChg>
        <pc:cxnChg chg="mod">
          <ac:chgData name="Muffoletto, Jamie" userId="daf1e3c6-8137-448a-b141-d23049d419b5" providerId="ADAL" clId="{FDC3CA4E-93BC-42C2-8B84-471BD0883556}" dt="2021-03-29T21:54:08.596" v="492" actId="164"/>
          <ac:cxnSpMkLst>
            <pc:docMk/>
            <pc:sldMk cId="2581530733" sldId="839"/>
            <ac:cxnSpMk id="123" creationId="{6ED55694-400C-4BA0-8EE5-987FC03A99FA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5T19:42:57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587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9EC9-E406-43DA-BD5A-93981AB98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FABAC-BF67-43D4-8B68-CD0BABDE1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BF78-538F-4A33-A351-C47BCF88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4109-3587-496F-ADAD-94D4958F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E6E6-065F-419E-9759-A9B7A84F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1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5A7B-FF30-48E1-8971-D51F249F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CD8-B409-42E0-889D-278C9D32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E69F-83DB-4313-B6F2-AE29F957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55CBA-CB4B-4163-8B3D-9C945788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933E-7E35-42EB-819A-E5366635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3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758F-6EE1-47E2-B893-E8470093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7627-17AC-4D36-A8B3-429695F9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A643-015A-4629-809C-D7F3F0D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C5B9B-7C01-48E8-B8C0-2EB40576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1499-CD35-4E51-8F4F-4640F689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3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04AC-9F8A-4551-A6E4-421532A3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45A8-B964-42B9-8645-49F30FFD3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4C3A4-4CA2-464A-9536-85868D2CD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269B-0EAE-463C-9B02-0A38036B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BBCC1-C8C0-45A0-9386-6D09969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50239-4D6B-4248-B3E7-AD747F1E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376-5070-4E18-B1D9-7DC828AE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30FF-7F31-40BF-81AF-7E495CB8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5EAEA-622D-4A15-9BDA-AB253574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A4581-682A-404A-946D-98A1924F0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81A5-1DBD-4B1F-B0F1-E7E78F78A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B1BA6-B016-4EF8-B58D-393AF6D1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0F596-AFC7-4C66-94DA-58D2F664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E45D1-21DF-40D0-BDD1-4B79181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5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7BD1-AAFD-4C5A-A449-E5ED5B1B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317B4-2220-447E-AF96-E74C448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3746C-1A91-4732-A7C5-2B7778D6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810CF-405D-4216-B963-B3EF134B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D19ED-3FCD-44B0-8E28-DBA21DC7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3204-EEBF-4341-99E8-CD384179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F1F1F-B160-4C53-A190-3DD4AF5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3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EF89-D8D3-4EBA-AF9A-FE325FD2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1CCA-80B7-4C84-9934-0A6161C4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E992D-B5C8-4570-89D9-7C5D245B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8A16-4C0C-4F9F-92FD-EAA41CE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0954-16E5-4EF5-959C-F8E3E4E7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EC882-3EC7-4C17-9DBC-1DBE67B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0362-CFB1-4A7F-A6D4-7CFF7C3B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00492-C4CE-4DF2-8A05-92DC485E8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22AAA-56BD-4C2A-A8C3-92F41A537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5CDB2-2D8A-4C51-BB59-2E39A9BC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310B-1D16-4BBB-967F-542866E9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A8803-F13C-4A07-BEE6-4424EF42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AB2C-70AB-4188-8065-76A5C69A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8A068-DC50-40F7-9526-EE3D93DA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0AFE-B538-4C8D-881A-20BDCFFB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3EF1-8651-49E9-9A28-FB03DF3E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6342-7968-4BD1-8B4C-1B84EE44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8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28DAF-A7A6-40C2-B693-0B177ACA6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85C09-7473-424C-86AE-A06E91C31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4D0C-EA60-431B-A9C5-26DB282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35CA-E22F-4C19-B4FF-484F9C78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8207-E2DE-41DB-B908-847B6E9A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5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  <p:sldLayoutId id="214748376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6DB49-8874-4160-A717-0026554E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71B38-B680-4C18-8BF8-106F9E6E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7835-6963-4B61-B6D9-9E7C67D3C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7582-CD13-4CC2-A78E-DEAA5215BFC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3224-06AA-4E20-8771-EC7339E8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DEB8-072F-4538-8461-8EE619B2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sv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docs.ed-fi.org/display/EDFIBADGE/Ed-Fi+Badges" TargetMode="External"/><Relationship Id="rId2" Type="http://schemas.openxmlformats.org/officeDocument/2006/relationships/hyperlink" Target="https://techdocs.ed-fi.org/display/EDFICERT/Ed-Fi+Certification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am10.safelinks.protection.outlook.com/?url=https%3A%2F%2Fwww.ed-fi.org%2Fteam%2Fcy-jones%2F&amp;data=04%7C01%7CLeanne.Simons%40tea.texas.gov%7Cc03dc8efd11749a7717108d8e897b748%7C65d6b3c3723648189613248dbd713a6f%7C0%7C0%7C637515085612813950%7CUnknown%7CTWFpbGZsb3d8eyJWIjoiMC4wLjAwMDAiLCJQIjoiV2luMzIiLCJBTiI6Ik1haWwiLCJXVCI6Mn0%3D%7C1000&amp;sdata=n0p%2FoL9CsAKSUzXn%2FvhsswLXgv3i%2FFDLVJU1w0mIoLM%3D&amp;reserved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docs.ed-fi.org/display/ETKB/Ed-Fi+Data+Standard" TargetMode="External"/><Relationship Id="rId2" Type="http://schemas.openxmlformats.org/officeDocument/2006/relationships/hyperlink" Target="https://www.texasstudentdatasystem.org/TSDS/TEDS/TEDS_Latest_Release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TSDSCustomerSupport@tea.texas.gov" TargetMode="External"/><Relationship Id="rId5" Type="http://schemas.openxmlformats.org/officeDocument/2006/relationships/hyperlink" Target="https://nam10.safelinks.protection.outlook.com/?url=https%3A%2F%2Ftechdocs.ed-fi.org%2Fdisplay%2FETKB%2FTechnology%2BProviders%2B-%2BImplementation%2BPlaybook&amp;data=04%7C01%7CLeanne.Simons%40tea.texas.gov%7Cc03dc8efd11749a7717108d8e897b748%7C65d6b3c3723648189613248dbd713a6f%7C0%7C0%7C637515085612823906%7CUnknown%7CTWFpbGZsb3d8eyJWIjoiMC4wLjAwMDAiLCJQIjoiV2luMzIiLCJBTiI6Ik1haWwiLCJXVCI6Mn0%3D%7C1000&amp;sdata=87FxeWzF%2B9ToZ4y%2FMx5aoRgkTD%2Fsf7XTxt%2F6Ba4vAVI%3D&amp;reserved=0" TargetMode="External"/><Relationship Id="rId4" Type="http://schemas.openxmlformats.org/officeDocument/2006/relationships/hyperlink" Target="https://nam10.safelinks.protection.outlook.com/?url=https%3A%2F%2Fwww.ed-fi.org%2Fcreate-an-account%2F&amp;data=04%7C01%7CLeanne.Simons%40tea.texas.gov%7Cc03dc8efd11749a7717108d8e897b748%7C65d6b3c3723648189613248dbd713a6f%7C0%7C0%7C637515085612813950%7CUnknown%7CTWFpbGZsb3d8eyJWIjoiMC4wLjAwMDAiLCJQIjoiV2luMzIiLCJBTiI6Ik1haWwiLCJXVCI6Mn0%3D%7C1000&amp;sdata=CxC7rQfcd7BZUODlYBa3R5EYFJ1KZV0FIkbmMDAuvgo%3D&amp;reserved=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TSDS Operational Data Store 3.x Transition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CURRENT TSDS LIMITATIONS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708" y="1118579"/>
            <a:ext cx="8988726" cy="4351338"/>
          </a:xfrm>
        </p:spPr>
        <p:txBody>
          <a:bodyPr lIns="91440" tIns="45720" rIns="91440" bIns="45720" anchor="t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Most new data collections require extensions.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Performance issues due to bulk loading.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Validation tool is limited to code table and XML structure validations.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4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FUTURE TSDS PROCESSES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39" y="918625"/>
            <a:ext cx="9760773" cy="5235087"/>
          </a:xfrm>
        </p:spPr>
        <p:txBody>
          <a:bodyPr/>
          <a:lstStyle/>
          <a:p>
            <a:r>
              <a:rPr lang="en-US" dirty="0"/>
              <a:t>Data will be sent via APIs transactionally.</a:t>
            </a:r>
          </a:p>
          <a:p>
            <a:pPr lvl="1"/>
            <a:r>
              <a:rPr lang="en-US" dirty="0"/>
              <a:t>As changes are made in the student information system or other source systems, data will be sent to the ODS.</a:t>
            </a:r>
          </a:p>
          <a:p>
            <a:r>
              <a:rPr lang="en-US" dirty="0"/>
              <a:t>New ODS Administration Interface will be provided</a:t>
            </a:r>
          </a:p>
          <a:p>
            <a:r>
              <a:rPr lang="en-US" dirty="0"/>
              <a:t>In order for TEA to pull data from the ODS for specific collections, TEA will implement “effective-dating” using begin and end dates as delivered by the Ed-Fi model.</a:t>
            </a:r>
          </a:p>
          <a:p>
            <a:pPr lvl="1"/>
            <a:r>
              <a:rPr lang="en-US" dirty="0"/>
              <a:t>All data that requires to be as of a specific date have been identified.  Where begin and end dates do not exist, they have been added.</a:t>
            </a:r>
          </a:p>
          <a:p>
            <a:r>
              <a:rPr lang="en-US" dirty="0"/>
              <a:t>More robust validation process </a:t>
            </a:r>
          </a:p>
          <a:p>
            <a:pPr lvl="1"/>
            <a:r>
              <a:rPr lang="en-US" dirty="0"/>
              <a:t>Business rules may be moved up earlier in the data loading process.</a:t>
            </a:r>
          </a:p>
          <a:p>
            <a:r>
              <a:rPr lang="en-US" dirty="0"/>
              <a:t>All processes that occur from the ODS to the data mart will remain as-is.</a:t>
            </a:r>
          </a:p>
          <a:p>
            <a:r>
              <a:rPr lang="en-US" dirty="0"/>
              <a:t>Reports will remain available in downstream applications.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8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66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loud 73" descr="Landing Zone picture">
            <a:extLst>
              <a:ext uri="{FF2B5EF4-FFF2-40B4-BE49-F238E27FC236}">
                <a16:creationId xmlns:a16="http://schemas.microsoft.com/office/drawing/2014/main" id="{6C91A019-C010-48F2-8955-036436DB74D7}"/>
              </a:ext>
            </a:extLst>
          </p:cNvPr>
          <p:cNvSpPr/>
          <p:nvPr/>
        </p:nvSpPr>
        <p:spPr>
          <a:xfrm rot="1214374">
            <a:off x="80382" y="3006115"/>
            <a:ext cx="2644466" cy="2627122"/>
          </a:xfrm>
          <a:prstGeom prst="cloud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B70E35-F2D3-46AB-A270-3AC1B7A2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86" y="150887"/>
            <a:ext cx="7940320" cy="515636"/>
          </a:xfrm>
        </p:spPr>
        <p:txBody>
          <a:bodyPr anchor="t">
            <a:normAutofit/>
          </a:bodyPr>
          <a:lstStyle/>
          <a:p>
            <a:r>
              <a:rPr lang="en-US" sz="2800" dirty="0"/>
              <a:t>Proposed TSDS architecture</a:t>
            </a:r>
          </a:p>
        </p:txBody>
      </p:sp>
      <p:grpSp>
        <p:nvGrpSpPr>
          <p:cNvPr id="3" name="Group 2" descr="Proposed TSDS architecture">
            <a:extLst>
              <a:ext uri="{FF2B5EF4-FFF2-40B4-BE49-F238E27FC236}">
                <a16:creationId xmlns:a16="http://schemas.microsoft.com/office/drawing/2014/main" id="{7D9D2DDE-D5A8-41CE-B8F3-BD046E10DE95}"/>
              </a:ext>
            </a:extLst>
          </p:cNvPr>
          <p:cNvGrpSpPr/>
          <p:nvPr/>
        </p:nvGrpSpPr>
        <p:grpSpPr>
          <a:xfrm>
            <a:off x="99029" y="5937799"/>
            <a:ext cx="2105605" cy="885290"/>
            <a:chOff x="454477" y="5251621"/>
            <a:chExt cx="2105605" cy="885290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997717E-B2FD-494C-ADFD-AC5630D0DFF4}"/>
                </a:ext>
              </a:extLst>
            </p:cNvPr>
            <p:cNvSpPr txBox="1"/>
            <p:nvPr/>
          </p:nvSpPr>
          <p:spPr>
            <a:xfrm>
              <a:off x="511621" y="5414907"/>
              <a:ext cx="204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TSDS: Accessible only by campus/ LEA/ESC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023DAA-5B0F-4B73-81DA-FFB6B66F16CD}"/>
                </a:ext>
              </a:extLst>
            </p:cNvPr>
            <p:cNvGrpSpPr/>
            <p:nvPr/>
          </p:nvGrpSpPr>
          <p:grpSpPr>
            <a:xfrm>
              <a:off x="454477" y="5251621"/>
              <a:ext cx="1804553" cy="885290"/>
              <a:chOff x="454477" y="5251621"/>
              <a:chExt cx="1804553" cy="885290"/>
            </a:xfrm>
          </p:grpSpPr>
          <p:sp>
            <p:nvSpPr>
              <p:cNvPr id="75" name="Flowchart: Connector 74">
                <a:extLst>
                  <a:ext uri="{FF2B5EF4-FFF2-40B4-BE49-F238E27FC236}">
                    <a16:creationId xmlns:a16="http://schemas.microsoft.com/office/drawing/2014/main" id="{14599A4A-5356-4D6E-9B20-EDEBA5203010}"/>
                  </a:ext>
                </a:extLst>
              </p:cNvPr>
              <p:cNvSpPr/>
              <p:nvPr/>
            </p:nvSpPr>
            <p:spPr>
              <a:xfrm>
                <a:off x="454477" y="5326893"/>
                <a:ext cx="97971" cy="98808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lowchart: Connector 203">
                <a:extLst>
                  <a:ext uri="{FF2B5EF4-FFF2-40B4-BE49-F238E27FC236}">
                    <a16:creationId xmlns:a16="http://schemas.microsoft.com/office/drawing/2014/main" id="{FBA2EDDC-BDAA-422A-8AAC-E233524BFE18}"/>
                  </a:ext>
                </a:extLst>
              </p:cNvPr>
              <p:cNvSpPr/>
              <p:nvPr/>
            </p:nvSpPr>
            <p:spPr>
              <a:xfrm>
                <a:off x="454477" y="5800426"/>
                <a:ext cx="97971" cy="98808"/>
              </a:xfrm>
              <a:prstGeom prst="flowChartConnector">
                <a:avLst/>
              </a:prstGeom>
              <a:solidFill>
                <a:srgbClr val="0CB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lowchart: Connector 204">
                <a:extLst>
                  <a:ext uri="{FF2B5EF4-FFF2-40B4-BE49-F238E27FC236}">
                    <a16:creationId xmlns:a16="http://schemas.microsoft.com/office/drawing/2014/main" id="{BF84213E-74B4-4647-9089-63FA5A9F0A7B}"/>
                  </a:ext>
                </a:extLst>
              </p:cNvPr>
              <p:cNvSpPr/>
              <p:nvPr/>
            </p:nvSpPr>
            <p:spPr>
              <a:xfrm>
                <a:off x="454477" y="5495625"/>
                <a:ext cx="97971" cy="98808"/>
              </a:xfrm>
              <a:prstGeom prst="flowChartConnector">
                <a:avLst/>
              </a:prstGeom>
              <a:solidFill>
                <a:srgbClr val="1EB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lowchart: Connector 205">
                <a:extLst>
                  <a:ext uri="{FF2B5EF4-FFF2-40B4-BE49-F238E27FC236}">
                    <a16:creationId xmlns:a16="http://schemas.microsoft.com/office/drawing/2014/main" id="{7857EE1C-9494-4446-9700-4C9E9116F153}"/>
                  </a:ext>
                </a:extLst>
              </p:cNvPr>
              <p:cNvSpPr/>
              <p:nvPr/>
            </p:nvSpPr>
            <p:spPr>
              <a:xfrm>
                <a:off x="454477" y="5958271"/>
                <a:ext cx="97971" cy="98808"/>
              </a:xfrm>
              <a:prstGeom prst="flowChartConnector">
                <a:avLst/>
              </a:prstGeom>
              <a:solidFill>
                <a:srgbClr val="F1E8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8D5EB7E-9159-4141-8F69-A3AC0283926C}"/>
                  </a:ext>
                </a:extLst>
              </p:cNvPr>
              <p:cNvSpPr txBox="1"/>
              <p:nvPr/>
            </p:nvSpPr>
            <p:spPr>
              <a:xfrm>
                <a:off x="511621" y="5251621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LEA/ESC Systems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550A635-4DD6-4390-BD00-439EDC530927}"/>
                  </a:ext>
                </a:extLst>
              </p:cNvPr>
              <p:cNvSpPr txBox="1"/>
              <p:nvPr/>
            </p:nvSpPr>
            <p:spPr>
              <a:xfrm>
                <a:off x="511621" y="5719705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TSDS: Authorized TEA Access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4B9CC4A-06E7-4B2F-A046-904D31877586}"/>
                  </a:ext>
                </a:extLst>
              </p:cNvPr>
              <p:cNvSpPr txBox="1"/>
              <p:nvPr/>
            </p:nvSpPr>
            <p:spPr>
              <a:xfrm>
                <a:off x="511621" y="5882995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Non-TSDS TEA Systems</a:t>
                </a:r>
              </a:p>
            </p:txBody>
          </p:sp>
        </p:grpSp>
      </p:grpSp>
      <p:grpSp>
        <p:nvGrpSpPr>
          <p:cNvPr id="10" name="Group 9" descr="Components diagram. Proposed TSDS architecture as TEA moves to the ODS 3.x data submission requirements.  ">
            <a:extLst>
              <a:ext uri="{FF2B5EF4-FFF2-40B4-BE49-F238E27FC236}">
                <a16:creationId xmlns:a16="http://schemas.microsoft.com/office/drawing/2014/main" id="{F10FCD9A-4C78-4833-827E-5FFA641CD893}"/>
              </a:ext>
            </a:extLst>
          </p:cNvPr>
          <p:cNvGrpSpPr/>
          <p:nvPr/>
        </p:nvGrpSpPr>
        <p:grpSpPr>
          <a:xfrm>
            <a:off x="308097" y="609600"/>
            <a:ext cx="11531844" cy="6191249"/>
            <a:chOff x="308097" y="609600"/>
            <a:chExt cx="11531844" cy="619124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6140D13-86F8-4712-A707-63C1FEBB52A3}"/>
                </a:ext>
              </a:extLst>
            </p:cNvPr>
            <p:cNvSpPr/>
            <p:nvPr/>
          </p:nvSpPr>
          <p:spPr>
            <a:xfrm>
              <a:off x="4497165" y="1981200"/>
              <a:ext cx="5894632" cy="4819649"/>
            </a:xfrm>
            <a:prstGeom prst="roundRect">
              <a:avLst>
                <a:gd name="adj" fmla="val 610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TSDS Portal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Hosted by TEA</a:t>
              </a:r>
            </a:p>
          </p:txBody>
        </p:sp>
        <p:sp>
          <p:nvSpPr>
            <p:cNvPr id="38" name="Rectangle: Rounded Corners 37" descr="Ed-Fi Transition Zone">
              <a:extLst>
                <a:ext uri="{FF2B5EF4-FFF2-40B4-BE49-F238E27FC236}">
                  <a16:creationId xmlns:a16="http://schemas.microsoft.com/office/drawing/2014/main" id="{93A4E18B-35DD-428A-AAFA-84159456FDDA}"/>
                </a:ext>
              </a:extLst>
            </p:cNvPr>
            <p:cNvSpPr/>
            <p:nvPr/>
          </p:nvSpPr>
          <p:spPr>
            <a:xfrm>
              <a:off x="4576079" y="2095500"/>
              <a:ext cx="3457575" cy="4543425"/>
            </a:xfrm>
            <a:prstGeom prst="roundRect">
              <a:avLst>
                <a:gd name="adj" fmla="val 56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 descr="Proposed TSDS architecture">
              <a:extLst>
                <a:ext uri="{FF2B5EF4-FFF2-40B4-BE49-F238E27FC236}">
                  <a16:creationId xmlns:a16="http://schemas.microsoft.com/office/drawing/2014/main" id="{192F5A3A-0D63-4837-9F93-387D9840521C}"/>
                </a:ext>
              </a:extLst>
            </p:cNvPr>
            <p:cNvCxnSpPr/>
            <p:nvPr/>
          </p:nvCxnSpPr>
          <p:spPr>
            <a:xfrm>
              <a:off x="334486" y="609600"/>
              <a:ext cx="11122703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" name="Group 5" descr="Proposed TSDS architecture">
              <a:extLst>
                <a:ext uri="{FF2B5EF4-FFF2-40B4-BE49-F238E27FC236}">
                  <a16:creationId xmlns:a16="http://schemas.microsoft.com/office/drawing/2014/main" id="{61132043-112F-4190-8D31-42C3B5195B1C}"/>
                </a:ext>
              </a:extLst>
            </p:cNvPr>
            <p:cNvGrpSpPr/>
            <p:nvPr/>
          </p:nvGrpSpPr>
          <p:grpSpPr>
            <a:xfrm>
              <a:off x="308097" y="2047012"/>
              <a:ext cx="2170590" cy="883578"/>
              <a:chOff x="334486" y="2914650"/>
              <a:chExt cx="2170590" cy="88357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A8D1009-F4B8-4B00-A2DC-BCA02C7F4CAB}"/>
                  </a:ext>
                </a:extLst>
              </p:cNvPr>
              <p:cNvSpPr/>
              <p:nvPr/>
            </p:nvSpPr>
            <p:spPr>
              <a:xfrm>
                <a:off x="459374" y="3083539"/>
                <a:ext cx="922166" cy="5794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State-Sponsored SIS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F07D769E-4B73-456C-8938-A07F76915958}"/>
                  </a:ext>
                </a:extLst>
              </p:cNvPr>
              <p:cNvSpPr/>
              <p:nvPr/>
            </p:nvSpPr>
            <p:spPr>
              <a:xfrm>
                <a:off x="1505669" y="3078808"/>
                <a:ext cx="922166" cy="5794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SIS / HR/ Finance/ Other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02A885-914F-45EF-BB6B-0366078CC8CE}"/>
                  </a:ext>
                </a:extLst>
              </p:cNvPr>
              <p:cNvSpPr/>
              <p:nvPr/>
            </p:nvSpPr>
            <p:spPr>
              <a:xfrm>
                <a:off x="334486" y="2914650"/>
                <a:ext cx="2170590" cy="88357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CFC8A6C-D663-41B0-B1CB-A4BE12CF7755}"/>
                </a:ext>
              </a:extLst>
            </p:cNvPr>
            <p:cNvSpPr/>
            <p:nvPr/>
          </p:nvSpPr>
          <p:spPr>
            <a:xfrm>
              <a:off x="4614179" y="780790"/>
              <a:ext cx="1214463" cy="523140"/>
            </a:xfrm>
            <a:prstGeom prst="roundRect">
              <a:avLst/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Interfaces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86127F7A-98BD-4CCD-8774-EF01073A7AC6}"/>
                </a:ext>
              </a:extLst>
            </p:cNvPr>
            <p:cNvSpPr/>
            <p:nvPr/>
          </p:nvSpPr>
          <p:spPr>
            <a:xfrm>
              <a:off x="4738932" y="2174269"/>
              <a:ext cx="1274311" cy="523140"/>
            </a:xfrm>
            <a:prstGeom prst="roundRect">
              <a:avLst/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Unique ID &amp;PID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425A1F2E-71EA-41EF-883B-495C9E494FCD}"/>
                </a:ext>
              </a:extLst>
            </p:cNvPr>
            <p:cNvSpPr/>
            <p:nvPr/>
          </p:nvSpPr>
          <p:spPr>
            <a:xfrm>
              <a:off x="5852429" y="1399915"/>
              <a:ext cx="1214463" cy="523140"/>
            </a:xfrm>
            <a:prstGeom prst="roundRect">
              <a:avLst/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PID Web Service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2579D08-95B1-45AE-B94C-13CE5D65BD6E}"/>
                </a:ext>
              </a:extLst>
            </p:cNvPr>
            <p:cNvSpPr/>
            <p:nvPr/>
          </p:nvSpPr>
          <p:spPr>
            <a:xfrm>
              <a:off x="10672555" y="2133080"/>
              <a:ext cx="1166678" cy="2581265"/>
            </a:xfrm>
            <a:prstGeom prst="roundRect">
              <a:avLst>
                <a:gd name="adj" fmla="val 9849"/>
              </a:avLst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MainPRD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40232788-77A9-4882-899C-FEA70576D32C}"/>
                </a:ext>
              </a:extLst>
            </p:cNvPr>
            <p:cNvSpPr/>
            <p:nvPr/>
          </p:nvSpPr>
          <p:spPr>
            <a:xfrm>
              <a:off x="8307736" y="2944826"/>
              <a:ext cx="1752601" cy="1153392"/>
            </a:xfrm>
            <a:prstGeom prst="roundRect">
              <a:avLst/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TSDS PEIMS App.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Promote Loaded 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Validate Submission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Search 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Finalize Submission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ADE4B70D-D2A5-488D-85E4-F53AFF13DB20}"/>
                </a:ext>
              </a:extLst>
            </p:cNvPr>
            <p:cNvSpPr/>
            <p:nvPr/>
          </p:nvSpPr>
          <p:spPr>
            <a:xfrm>
              <a:off x="8307736" y="4154500"/>
              <a:ext cx="1752601" cy="1027583"/>
            </a:xfrm>
            <a:prstGeom prst="roundRect">
              <a:avLst/>
            </a:prstGeom>
            <a:solidFill>
              <a:srgbClr val="0CB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Coll. App.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Promote Loaded 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Validate Submission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Finalize Submission</a:t>
              </a:r>
            </a:p>
          </p:txBody>
        </p:sp>
        <p:sp>
          <p:nvSpPr>
            <p:cNvPr id="35" name="Rectangle 34" descr="Proposed TSDS architecture">
              <a:extLst>
                <a:ext uri="{FF2B5EF4-FFF2-40B4-BE49-F238E27FC236}">
                  <a16:creationId xmlns:a16="http://schemas.microsoft.com/office/drawing/2014/main" id="{50AE0AC2-4136-4C79-AFAD-E7235B4946B2}"/>
                </a:ext>
              </a:extLst>
            </p:cNvPr>
            <p:cNvSpPr/>
            <p:nvPr/>
          </p:nvSpPr>
          <p:spPr>
            <a:xfrm>
              <a:off x="4290329" y="1093636"/>
              <a:ext cx="100833" cy="3527505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 descr="Proposed TSDS architecture">
              <a:extLst>
                <a:ext uri="{FF2B5EF4-FFF2-40B4-BE49-F238E27FC236}">
                  <a16:creationId xmlns:a16="http://schemas.microsoft.com/office/drawing/2014/main" id="{3E31DCE0-A930-47E8-90E6-05115B9F4FFD}"/>
                </a:ext>
              </a:extLst>
            </p:cNvPr>
            <p:cNvSpPr/>
            <p:nvPr/>
          </p:nvSpPr>
          <p:spPr>
            <a:xfrm rot="5400000">
              <a:off x="4391541" y="882630"/>
              <a:ext cx="121426" cy="334694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 descr="Proposed TSDS architecture">
              <a:extLst>
                <a:ext uri="{FF2B5EF4-FFF2-40B4-BE49-F238E27FC236}">
                  <a16:creationId xmlns:a16="http://schemas.microsoft.com/office/drawing/2014/main" id="{B85E851E-2E38-49B2-B8F6-2C4D0DAE415E}"/>
                </a:ext>
              </a:extLst>
            </p:cNvPr>
            <p:cNvSpPr/>
            <p:nvPr/>
          </p:nvSpPr>
          <p:spPr>
            <a:xfrm rot="5400000">
              <a:off x="4497512" y="2247021"/>
              <a:ext cx="119034" cy="368163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E25F918-4AD9-4970-A4C8-27E17E8B36AE}"/>
                </a:ext>
              </a:extLst>
            </p:cNvPr>
            <p:cNvSpPr/>
            <p:nvPr/>
          </p:nvSpPr>
          <p:spPr>
            <a:xfrm>
              <a:off x="4761680" y="2972732"/>
              <a:ext cx="1355044" cy="321898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Ed-Fi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Zone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4F4DF8D-F1F4-45A1-9A1A-500C3A85DBFC}"/>
                </a:ext>
              </a:extLst>
            </p:cNvPr>
            <p:cNvSpPr/>
            <p:nvPr/>
          </p:nvSpPr>
          <p:spPr>
            <a:xfrm>
              <a:off x="6518069" y="3038335"/>
              <a:ext cx="1338290" cy="953115"/>
            </a:xfrm>
            <a:prstGeom prst="roundRect">
              <a:avLst/>
            </a:prstGeom>
            <a:solidFill>
              <a:srgbClr val="1EBB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PEIMS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Mart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0947C20C-49CD-485F-8304-45F0B617B44A}"/>
                </a:ext>
              </a:extLst>
            </p:cNvPr>
            <p:cNvSpPr/>
            <p:nvPr/>
          </p:nvSpPr>
          <p:spPr>
            <a:xfrm>
              <a:off x="6518071" y="4134028"/>
              <a:ext cx="1338289" cy="953115"/>
            </a:xfrm>
            <a:prstGeom prst="roundRect">
              <a:avLst/>
            </a:prstGeom>
            <a:solidFill>
              <a:srgbClr val="1EBB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Collection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Mart</a:t>
              </a:r>
            </a:p>
          </p:txBody>
        </p:sp>
        <p:sp>
          <p:nvSpPr>
            <p:cNvPr id="120" name="Rectangle 119" descr="Proposed TSDS architecture">
              <a:extLst>
                <a:ext uri="{FF2B5EF4-FFF2-40B4-BE49-F238E27FC236}">
                  <a16:creationId xmlns:a16="http://schemas.microsoft.com/office/drawing/2014/main" id="{CCF46C8D-3B03-4778-88A0-BA4E468AED39}"/>
                </a:ext>
              </a:extLst>
            </p:cNvPr>
            <p:cNvSpPr/>
            <p:nvPr/>
          </p:nvSpPr>
          <p:spPr>
            <a:xfrm rot="5400000">
              <a:off x="4507037" y="3132846"/>
              <a:ext cx="119034" cy="368163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4F2115-5FCB-4E72-8B2F-E519E9C90A68}"/>
                </a:ext>
              </a:extLst>
            </p:cNvPr>
            <p:cNvSpPr txBox="1"/>
            <p:nvPr/>
          </p:nvSpPr>
          <p:spPr>
            <a:xfrm>
              <a:off x="4966604" y="6334125"/>
              <a:ext cx="245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Education Data Warehouse </a:t>
              </a:r>
            </a:p>
          </p:txBody>
        </p:sp>
        <p:sp>
          <p:nvSpPr>
            <p:cNvPr id="136" name="Rectangle 135" descr="Proposed TSDS architecture">
              <a:extLst>
                <a:ext uri="{FF2B5EF4-FFF2-40B4-BE49-F238E27FC236}">
                  <a16:creationId xmlns:a16="http://schemas.microsoft.com/office/drawing/2014/main" id="{72B2EFB2-7608-44A9-AAE4-9F48E6AD02E8}"/>
                </a:ext>
              </a:extLst>
            </p:cNvPr>
            <p:cNvSpPr/>
            <p:nvPr/>
          </p:nvSpPr>
          <p:spPr>
            <a:xfrm rot="3343826">
              <a:off x="6238938" y="3499591"/>
              <a:ext cx="154701" cy="380081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 descr="Proposed TSDS architecture">
              <a:extLst>
                <a:ext uri="{FF2B5EF4-FFF2-40B4-BE49-F238E27FC236}">
                  <a16:creationId xmlns:a16="http://schemas.microsoft.com/office/drawing/2014/main" id="{E2F7FB84-BF57-4CB9-9BC3-46FCE716CA71}"/>
                </a:ext>
              </a:extLst>
            </p:cNvPr>
            <p:cNvSpPr/>
            <p:nvPr/>
          </p:nvSpPr>
          <p:spPr>
            <a:xfrm rot="7559751">
              <a:off x="6274167" y="3839004"/>
              <a:ext cx="136811" cy="435701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 descr="Proposed TSDS architecture">
              <a:extLst>
                <a:ext uri="{FF2B5EF4-FFF2-40B4-BE49-F238E27FC236}">
                  <a16:creationId xmlns:a16="http://schemas.microsoft.com/office/drawing/2014/main" id="{14E5A120-4DB7-4944-8022-0F7DF2D7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3442" y="3279813"/>
              <a:ext cx="285790" cy="276264"/>
            </a:xfrm>
            <a:prstGeom prst="rect">
              <a:avLst/>
            </a:prstGeom>
          </p:spPr>
        </p:pic>
        <p:sp>
          <p:nvSpPr>
            <p:cNvPr id="139" name="Rectangle 138" descr="Proposed TSDS architecture">
              <a:extLst>
                <a:ext uri="{FF2B5EF4-FFF2-40B4-BE49-F238E27FC236}">
                  <a16:creationId xmlns:a16="http://schemas.microsoft.com/office/drawing/2014/main" id="{9B41D96D-C168-46C7-AD94-8CB289830C59}"/>
                </a:ext>
              </a:extLst>
            </p:cNvPr>
            <p:cNvSpPr/>
            <p:nvPr/>
          </p:nvSpPr>
          <p:spPr>
            <a:xfrm rot="5400000">
              <a:off x="8281114" y="86154"/>
              <a:ext cx="115653" cy="4666275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9" descr="Proposed TSDS architecture">
              <a:extLst>
                <a:ext uri="{FF2B5EF4-FFF2-40B4-BE49-F238E27FC236}">
                  <a16:creationId xmlns:a16="http://schemas.microsoft.com/office/drawing/2014/main" id="{694FD675-BE73-4DA7-8617-65DF8E369813}"/>
                </a:ext>
              </a:extLst>
            </p:cNvPr>
            <p:cNvSpPr/>
            <p:nvPr/>
          </p:nvSpPr>
          <p:spPr>
            <a:xfrm rot="5400000">
              <a:off x="10308381" y="3203258"/>
              <a:ext cx="115654" cy="611741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40" descr="Proposed TSDS architecture">
              <a:extLst>
                <a:ext uri="{FF2B5EF4-FFF2-40B4-BE49-F238E27FC236}">
                  <a16:creationId xmlns:a16="http://schemas.microsoft.com/office/drawing/2014/main" id="{5FDBAD74-50CF-487A-B453-377CC6DD8E69}"/>
                </a:ext>
              </a:extLst>
            </p:cNvPr>
            <p:cNvSpPr/>
            <p:nvPr/>
          </p:nvSpPr>
          <p:spPr>
            <a:xfrm rot="5400000">
              <a:off x="10301204" y="4134359"/>
              <a:ext cx="130006" cy="611742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41" descr="Proposed TSDS architecture">
              <a:extLst>
                <a:ext uri="{FF2B5EF4-FFF2-40B4-BE49-F238E27FC236}">
                  <a16:creationId xmlns:a16="http://schemas.microsoft.com/office/drawing/2014/main" id="{2CBCBC13-F5F4-4449-859C-4415447367F0}"/>
                </a:ext>
              </a:extLst>
            </p:cNvPr>
            <p:cNvSpPr/>
            <p:nvPr/>
          </p:nvSpPr>
          <p:spPr>
            <a:xfrm rot="5400000">
              <a:off x="8085948" y="3198345"/>
              <a:ext cx="118780" cy="605644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 descr="Proposed TSDS architecture">
              <a:extLst>
                <a:ext uri="{FF2B5EF4-FFF2-40B4-BE49-F238E27FC236}">
                  <a16:creationId xmlns:a16="http://schemas.microsoft.com/office/drawing/2014/main" id="{56EEED55-AC64-40A0-BECF-9A00A38FBC0B}"/>
                </a:ext>
              </a:extLst>
            </p:cNvPr>
            <p:cNvSpPr/>
            <p:nvPr/>
          </p:nvSpPr>
          <p:spPr>
            <a:xfrm rot="5400000">
              <a:off x="8082909" y="4376330"/>
              <a:ext cx="124244" cy="577345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7177243A-AD17-474B-A754-AB0298DFD6D3}"/>
                </a:ext>
              </a:extLst>
            </p:cNvPr>
            <p:cNvSpPr/>
            <p:nvPr/>
          </p:nvSpPr>
          <p:spPr>
            <a:xfrm>
              <a:off x="6309207" y="791007"/>
              <a:ext cx="2391330" cy="500357"/>
            </a:xfrm>
            <a:prstGeom prst="round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TEA Systems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that do not use PID Web Services</a:t>
              </a:r>
            </a:p>
          </p:txBody>
        </p:sp>
        <p:sp>
          <p:nvSpPr>
            <p:cNvPr id="156" name="Rectangle 155" descr="Proposed TSDS architecture">
              <a:extLst>
                <a:ext uri="{FF2B5EF4-FFF2-40B4-BE49-F238E27FC236}">
                  <a16:creationId xmlns:a16="http://schemas.microsoft.com/office/drawing/2014/main" id="{2E58B0D3-A7DC-466B-A7FF-87F12D61924A}"/>
                </a:ext>
              </a:extLst>
            </p:cNvPr>
            <p:cNvSpPr/>
            <p:nvPr/>
          </p:nvSpPr>
          <p:spPr>
            <a:xfrm rot="5400000">
              <a:off x="6032003" y="785903"/>
              <a:ext cx="79050" cy="485776"/>
            </a:xfrm>
            <a:prstGeom prst="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759ABB25-028B-4AAD-B56F-9DF8EBEFEE6A}"/>
                </a:ext>
              </a:extLst>
            </p:cNvPr>
            <p:cNvSpPr/>
            <p:nvPr/>
          </p:nvSpPr>
          <p:spPr>
            <a:xfrm>
              <a:off x="6309207" y="791008"/>
              <a:ext cx="2391330" cy="500357"/>
            </a:xfrm>
            <a:prstGeom prst="round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TEA Systems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that do not use PID Web Services</a:t>
              </a:r>
            </a:p>
          </p:txBody>
        </p:sp>
        <p:sp>
          <p:nvSpPr>
            <p:cNvPr id="158" name="Rectangle 157" descr="Proposed TSDS architecture">
              <a:extLst>
                <a:ext uri="{FF2B5EF4-FFF2-40B4-BE49-F238E27FC236}">
                  <a16:creationId xmlns:a16="http://schemas.microsoft.com/office/drawing/2014/main" id="{A0981B52-9956-4AC6-9EBE-C259ED5AC5D4}"/>
                </a:ext>
              </a:extLst>
            </p:cNvPr>
            <p:cNvSpPr/>
            <p:nvPr/>
          </p:nvSpPr>
          <p:spPr>
            <a:xfrm rot="5400000">
              <a:off x="6035788" y="798642"/>
              <a:ext cx="109582" cy="485775"/>
            </a:xfrm>
            <a:prstGeom prst="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8BDC93BB-EFE6-48BA-88C2-AA3ACF77F4DB}"/>
                </a:ext>
              </a:extLst>
            </p:cNvPr>
            <p:cNvSpPr/>
            <p:nvPr/>
          </p:nvSpPr>
          <p:spPr>
            <a:xfrm>
              <a:off x="7650356" y="1392156"/>
              <a:ext cx="2391330" cy="500357"/>
            </a:xfrm>
            <a:prstGeom prst="round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TEA Systems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that need PID checks</a:t>
              </a:r>
            </a:p>
          </p:txBody>
        </p:sp>
        <p:sp>
          <p:nvSpPr>
            <p:cNvPr id="162" name="Rectangle 161" descr="Proposed TSDS architecture">
              <a:extLst>
                <a:ext uri="{FF2B5EF4-FFF2-40B4-BE49-F238E27FC236}">
                  <a16:creationId xmlns:a16="http://schemas.microsoft.com/office/drawing/2014/main" id="{CE230B99-A0A0-461F-A2E7-E763D1D5ECB4}"/>
                </a:ext>
              </a:extLst>
            </p:cNvPr>
            <p:cNvSpPr/>
            <p:nvPr/>
          </p:nvSpPr>
          <p:spPr>
            <a:xfrm rot="5400000">
              <a:off x="7322520" y="1349433"/>
              <a:ext cx="104117" cy="581025"/>
            </a:xfrm>
            <a:prstGeom prst="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B3FE7EB0-CD79-4F93-A2A8-E9E4506CCAD2}"/>
                </a:ext>
              </a:extLst>
            </p:cNvPr>
            <p:cNvSpPr/>
            <p:nvPr/>
          </p:nvSpPr>
          <p:spPr>
            <a:xfrm>
              <a:off x="10673263" y="4807885"/>
              <a:ext cx="1166678" cy="662968"/>
            </a:xfrm>
            <a:prstGeom prst="round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agency/ state/federal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 descr="Proposed TSDS architecture">
              <a:extLst>
                <a:ext uri="{FF2B5EF4-FFF2-40B4-BE49-F238E27FC236}">
                  <a16:creationId xmlns:a16="http://schemas.microsoft.com/office/drawing/2014/main" id="{3E5C7ED1-24C7-48A1-B538-00723F65709D}"/>
                </a:ext>
              </a:extLst>
            </p:cNvPr>
            <p:cNvSpPr/>
            <p:nvPr/>
          </p:nvSpPr>
          <p:spPr>
            <a:xfrm rot="5400000">
              <a:off x="10332675" y="4669814"/>
              <a:ext cx="116831" cy="639128"/>
            </a:xfrm>
            <a:prstGeom prst="rect">
              <a:avLst/>
            </a:prstGeom>
            <a:solidFill>
              <a:srgbClr val="F1E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3" name="Ink 52" descr="Proposed TSDS architecture">
                  <a:extLst>
                    <a:ext uri="{FF2B5EF4-FFF2-40B4-BE49-F238E27FC236}">
                      <a16:creationId xmlns:a16="http://schemas.microsoft.com/office/drawing/2014/main" id="{2438185B-FA6E-4A12-A4D2-5C7E86A639FC}"/>
                    </a:ext>
                  </a:extLst>
                </p14:cNvPr>
                <p14:cNvContentPartPr/>
                <p14:nvPr/>
              </p14:nvContentPartPr>
              <p14:xfrm>
                <a:off x="2266380" y="790050"/>
                <a:ext cx="360" cy="360"/>
              </p14:xfrm>
            </p:contentPart>
          </mc:Choice>
          <mc:Fallback>
            <p:pic>
              <p:nvPicPr>
                <p:cNvPr id="53" name="Ink 52" descr="Proposed TSDS architecture">
                  <a:extLst>
                    <a:ext uri="{FF2B5EF4-FFF2-40B4-BE49-F238E27FC236}">
                      <a16:creationId xmlns:a16="http://schemas.microsoft.com/office/drawing/2014/main" id="{2438185B-FA6E-4A12-A4D2-5C7E86A639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060" y="78573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5" name="Freeform: Shape 174" descr="Proposed TSDS architecture">
              <a:extLst>
                <a:ext uri="{FF2B5EF4-FFF2-40B4-BE49-F238E27FC236}">
                  <a16:creationId xmlns:a16="http://schemas.microsoft.com/office/drawing/2014/main" id="{B9061A63-E030-4FF2-84F5-C3CEBB18DF03}"/>
                </a:ext>
              </a:extLst>
            </p:cNvPr>
            <p:cNvSpPr/>
            <p:nvPr/>
          </p:nvSpPr>
          <p:spPr>
            <a:xfrm>
              <a:off x="4493753" y="2355856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 descr="Proposed TSDS architecture">
              <a:extLst>
                <a:ext uri="{FF2B5EF4-FFF2-40B4-BE49-F238E27FC236}">
                  <a16:creationId xmlns:a16="http://schemas.microsoft.com/office/drawing/2014/main" id="{A59D89B5-3309-49B3-84C7-F5F752FAD8FC}"/>
                </a:ext>
              </a:extLst>
            </p:cNvPr>
            <p:cNvSpPr/>
            <p:nvPr/>
          </p:nvSpPr>
          <p:spPr>
            <a:xfrm>
              <a:off x="4369928" y="984256"/>
              <a:ext cx="123826" cy="126434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 descr="Proposed TSDS architecture">
              <a:extLst>
                <a:ext uri="{FF2B5EF4-FFF2-40B4-BE49-F238E27FC236}">
                  <a16:creationId xmlns:a16="http://schemas.microsoft.com/office/drawing/2014/main" id="{F09305E4-0ADB-4347-A8FC-2919407CD473}"/>
                </a:ext>
              </a:extLst>
            </p:cNvPr>
            <p:cNvSpPr/>
            <p:nvPr/>
          </p:nvSpPr>
          <p:spPr>
            <a:xfrm>
              <a:off x="4525452" y="3234913"/>
              <a:ext cx="136934" cy="167817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 descr="Proposed TSDS architecture">
              <a:extLst>
                <a:ext uri="{FF2B5EF4-FFF2-40B4-BE49-F238E27FC236}">
                  <a16:creationId xmlns:a16="http://schemas.microsoft.com/office/drawing/2014/main" id="{DE96CC8E-975B-4618-AD04-6F147B3DCC94}"/>
                </a:ext>
              </a:extLst>
            </p:cNvPr>
            <p:cNvSpPr/>
            <p:nvPr/>
          </p:nvSpPr>
          <p:spPr>
            <a:xfrm rot="10617515">
              <a:off x="6060507" y="956887"/>
              <a:ext cx="160149" cy="179415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 descr="Proposed TSDS architecture">
              <a:extLst>
                <a:ext uri="{FF2B5EF4-FFF2-40B4-BE49-F238E27FC236}">
                  <a16:creationId xmlns:a16="http://schemas.microsoft.com/office/drawing/2014/main" id="{59122ED2-ECC5-4393-AC68-E8F2FA7EE1CC}"/>
                </a:ext>
              </a:extLst>
            </p:cNvPr>
            <p:cNvSpPr/>
            <p:nvPr/>
          </p:nvSpPr>
          <p:spPr>
            <a:xfrm rot="10344553">
              <a:off x="7344252" y="1577911"/>
              <a:ext cx="119988" cy="142436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 descr="Proposed TSDS architecture">
              <a:extLst>
                <a:ext uri="{FF2B5EF4-FFF2-40B4-BE49-F238E27FC236}">
                  <a16:creationId xmlns:a16="http://schemas.microsoft.com/office/drawing/2014/main" id="{8826F255-4A7E-41EA-8145-0E7539A80BF1}"/>
                </a:ext>
              </a:extLst>
            </p:cNvPr>
            <p:cNvSpPr/>
            <p:nvPr/>
          </p:nvSpPr>
          <p:spPr>
            <a:xfrm>
              <a:off x="7959100" y="3431130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 descr="Proposed TSDS architecture">
              <a:extLst>
                <a:ext uri="{FF2B5EF4-FFF2-40B4-BE49-F238E27FC236}">
                  <a16:creationId xmlns:a16="http://schemas.microsoft.com/office/drawing/2014/main" id="{9551ED1C-4642-4F84-A946-DBC59011B279}"/>
                </a:ext>
              </a:extLst>
            </p:cNvPr>
            <p:cNvSpPr/>
            <p:nvPr/>
          </p:nvSpPr>
          <p:spPr>
            <a:xfrm>
              <a:off x="7948926" y="4600377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 descr="Proposed TSDS architecture">
              <a:extLst>
                <a:ext uri="{FF2B5EF4-FFF2-40B4-BE49-F238E27FC236}">
                  <a16:creationId xmlns:a16="http://schemas.microsoft.com/office/drawing/2014/main" id="{46884EB3-FA59-47CC-894E-DF93D7C76C22}"/>
                </a:ext>
              </a:extLst>
            </p:cNvPr>
            <p:cNvSpPr/>
            <p:nvPr/>
          </p:nvSpPr>
          <p:spPr>
            <a:xfrm>
              <a:off x="10388042" y="3440655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 descr="Proposed TSDS architecture">
              <a:extLst>
                <a:ext uri="{FF2B5EF4-FFF2-40B4-BE49-F238E27FC236}">
                  <a16:creationId xmlns:a16="http://schemas.microsoft.com/office/drawing/2014/main" id="{8E6A6114-3415-4CE7-A175-7BA37032FBFC}"/>
                </a:ext>
              </a:extLst>
            </p:cNvPr>
            <p:cNvSpPr/>
            <p:nvPr/>
          </p:nvSpPr>
          <p:spPr>
            <a:xfrm>
              <a:off x="10398842" y="4374640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 descr="Proposed TSDS architecture">
              <a:extLst>
                <a:ext uri="{FF2B5EF4-FFF2-40B4-BE49-F238E27FC236}">
                  <a16:creationId xmlns:a16="http://schemas.microsoft.com/office/drawing/2014/main" id="{2E7447E7-ACB6-42A5-9BDC-E96D6D739E1D}"/>
                </a:ext>
              </a:extLst>
            </p:cNvPr>
            <p:cNvSpPr/>
            <p:nvPr/>
          </p:nvSpPr>
          <p:spPr>
            <a:xfrm>
              <a:off x="10408367" y="4921361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 descr="Proposed TSDS architecture">
              <a:extLst>
                <a:ext uri="{FF2B5EF4-FFF2-40B4-BE49-F238E27FC236}">
                  <a16:creationId xmlns:a16="http://schemas.microsoft.com/office/drawing/2014/main" id="{8023B5FD-9B7D-4D67-B2CC-AD9353DA1D42}"/>
                </a:ext>
              </a:extLst>
            </p:cNvPr>
            <p:cNvSpPr/>
            <p:nvPr/>
          </p:nvSpPr>
          <p:spPr>
            <a:xfrm>
              <a:off x="10418348" y="2350685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FA78E77-EAAB-46ED-AEDB-B23EFEC125F2}"/>
                </a:ext>
              </a:extLst>
            </p:cNvPr>
            <p:cNvSpPr txBox="1"/>
            <p:nvPr/>
          </p:nvSpPr>
          <p:spPr>
            <a:xfrm>
              <a:off x="4750636" y="2743200"/>
              <a:ext cx="309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Accessible only by campus/LEA/ESC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Picture 76" descr="Proposed TSDS architecture">
              <a:extLst>
                <a:ext uri="{FF2B5EF4-FFF2-40B4-BE49-F238E27FC236}">
                  <a16:creationId xmlns:a16="http://schemas.microsoft.com/office/drawing/2014/main" id="{36494BD7-DA73-48F1-93E5-37DFB2A5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234" y="733831"/>
              <a:ext cx="1416903" cy="1187909"/>
            </a:xfrm>
            <a:prstGeom prst="rect">
              <a:avLst/>
            </a:prstGeom>
          </p:spPr>
        </p:pic>
        <p:cxnSp>
          <p:nvCxnSpPr>
            <p:cNvPr id="88" name="Straight Arrow Connector 87" descr="Proposed TSDS architecture">
              <a:extLst>
                <a:ext uri="{FF2B5EF4-FFF2-40B4-BE49-F238E27FC236}">
                  <a16:creationId xmlns:a16="http://schemas.microsoft.com/office/drawing/2014/main" id="{3EE7CA7B-9EAE-467E-B34A-B65C88C065F2}"/>
                </a:ext>
              </a:extLst>
            </p:cNvPr>
            <p:cNvCxnSpPr>
              <a:cxnSpLocks/>
              <a:stCxn id="26" idx="2"/>
              <a:endCxn id="9" idx="0"/>
            </p:cNvCxnSpPr>
            <p:nvPr/>
          </p:nvCxnSpPr>
          <p:spPr>
            <a:xfrm flipH="1">
              <a:off x="996416" y="2930590"/>
              <a:ext cx="396976" cy="1374237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7D82E70-E3A4-4582-AD75-0090C066BC0A}"/>
                </a:ext>
              </a:extLst>
            </p:cNvPr>
            <p:cNvSpPr/>
            <p:nvPr/>
          </p:nvSpPr>
          <p:spPr>
            <a:xfrm rot="16200000">
              <a:off x="1081503" y="3285199"/>
              <a:ext cx="90485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</a:t>
              </a:r>
            </a:p>
          </p:txBody>
        </p:sp>
        <p:pic>
          <p:nvPicPr>
            <p:cNvPr id="90" name="Picture 89" descr="Proposed TSDS architecture">
              <a:extLst>
                <a:ext uri="{FF2B5EF4-FFF2-40B4-BE49-F238E27FC236}">
                  <a16:creationId xmlns:a16="http://schemas.microsoft.com/office/drawing/2014/main" id="{73E2496B-FEBC-4BFE-A32E-CD4B32A00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31908" y="3361813"/>
              <a:ext cx="566391" cy="271753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3891AA8-328C-446F-90FE-315263FE82AE}"/>
                </a:ext>
              </a:extLst>
            </p:cNvPr>
            <p:cNvSpPr/>
            <p:nvPr/>
          </p:nvSpPr>
          <p:spPr>
            <a:xfrm>
              <a:off x="388376" y="4304827"/>
              <a:ext cx="1216080" cy="5961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Landing Zone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Ed-Fi ODS</a:t>
              </a:r>
            </a:p>
          </p:txBody>
        </p:sp>
        <p:grpSp>
          <p:nvGrpSpPr>
            <p:cNvPr id="19" name="Group 18" descr="Proposed TSDS architecture">
              <a:extLst>
                <a:ext uri="{FF2B5EF4-FFF2-40B4-BE49-F238E27FC236}">
                  <a16:creationId xmlns:a16="http://schemas.microsoft.com/office/drawing/2014/main" id="{FA742601-C211-4814-A4F7-BAD609CDAAAC}"/>
                </a:ext>
              </a:extLst>
            </p:cNvPr>
            <p:cNvGrpSpPr/>
            <p:nvPr/>
          </p:nvGrpSpPr>
          <p:grpSpPr>
            <a:xfrm>
              <a:off x="1596098" y="3600510"/>
              <a:ext cx="826177" cy="574319"/>
              <a:chOff x="1596098" y="3600510"/>
              <a:chExt cx="826177" cy="574319"/>
            </a:xfrm>
          </p:grpSpPr>
          <p:pic>
            <p:nvPicPr>
              <p:cNvPr id="87" name="Graphic 86" descr="Single gear">
                <a:extLst>
                  <a:ext uri="{FF2B5EF4-FFF2-40B4-BE49-F238E27FC236}">
                    <a16:creationId xmlns:a16="http://schemas.microsoft.com/office/drawing/2014/main" id="{DB46D7B4-A9BC-480F-A19D-2BFEAE990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96098" y="3673728"/>
                <a:ext cx="501101" cy="501101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708C47-4BE4-451C-B8BF-02405819B14E}"/>
                  </a:ext>
                </a:extLst>
              </p:cNvPr>
              <p:cNvSpPr txBox="1"/>
              <p:nvPr/>
            </p:nvSpPr>
            <p:spPr>
              <a:xfrm>
                <a:off x="1834117" y="3600510"/>
                <a:ext cx="588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REST API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6" name="Straight Arrow Connector 95" descr="Proposed TSDS architecture">
              <a:extLst>
                <a:ext uri="{FF2B5EF4-FFF2-40B4-BE49-F238E27FC236}">
                  <a16:creationId xmlns:a16="http://schemas.microsoft.com/office/drawing/2014/main" id="{8B0409F7-C024-45DE-81FF-827BF9735881}"/>
                </a:ext>
              </a:extLst>
            </p:cNvPr>
            <p:cNvCxnSpPr>
              <a:cxnSpLocks/>
              <a:stCxn id="106" idx="1"/>
              <a:endCxn id="95" idx="2"/>
            </p:cNvCxnSpPr>
            <p:nvPr/>
          </p:nvCxnSpPr>
          <p:spPr>
            <a:xfrm flipH="1">
              <a:off x="2128196" y="2435839"/>
              <a:ext cx="2610736" cy="1503225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 descr="Proposed TSDS architecture">
              <a:extLst>
                <a:ext uri="{FF2B5EF4-FFF2-40B4-BE49-F238E27FC236}">
                  <a16:creationId xmlns:a16="http://schemas.microsoft.com/office/drawing/2014/main" id="{4FB12EF0-79B0-4CB5-9D41-8D6251313DAC}"/>
                </a:ext>
              </a:extLst>
            </p:cNvPr>
            <p:cNvGrpSpPr/>
            <p:nvPr/>
          </p:nvGrpSpPr>
          <p:grpSpPr>
            <a:xfrm>
              <a:off x="1384594" y="5256690"/>
              <a:ext cx="1701370" cy="906949"/>
              <a:chOff x="941982" y="4711769"/>
              <a:chExt cx="1701370" cy="906949"/>
            </a:xfrm>
          </p:grpSpPr>
          <p:cxnSp>
            <p:nvCxnSpPr>
              <p:cNvPr id="100" name="Connector: Elbow 99">
                <a:extLst>
                  <a:ext uri="{FF2B5EF4-FFF2-40B4-BE49-F238E27FC236}">
                    <a16:creationId xmlns:a16="http://schemas.microsoft.com/office/drawing/2014/main" id="{325E3D53-156A-4F64-9F7D-6664FFEDF57B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>
                <a:off x="941982" y="4711769"/>
                <a:ext cx="952101" cy="374453"/>
              </a:xfrm>
              <a:prstGeom prst="bentConnector3">
                <a:avLst>
                  <a:gd name="adj1" fmla="val -21"/>
                </a:avLst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D14865-1E72-4EF9-9B25-40D23E187B41}"/>
                  </a:ext>
                </a:extLst>
              </p:cNvPr>
              <p:cNvGrpSpPr/>
              <p:nvPr/>
            </p:nvGrpSpPr>
            <p:grpSpPr>
              <a:xfrm>
                <a:off x="1649160" y="4855398"/>
                <a:ext cx="994192" cy="763320"/>
                <a:chOff x="1649160" y="4855398"/>
                <a:chExt cx="994192" cy="763320"/>
              </a:xfrm>
            </p:grpSpPr>
            <p:pic>
              <p:nvPicPr>
                <p:cNvPr id="101" name="Graphic 100" descr="Bar chart">
                  <a:extLst>
                    <a:ext uri="{FF2B5EF4-FFF2-40B4-BE49-F238E27FC236}">
                      <a16:creationId xmlns:a16="http://schemas.microsoft.com/office/drawing/2014/main" id="{3359C5BC-5E77-4598-8700-D448A5A07C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4083" y="4855398"/>
                  <a:ext cx="488363" cy="461647"/>
                </a:xfrm>
                <a:prstGeom prst="rect">
                  <a:avLst/>
                </a:prstGeom>
              </p:spPr>
            </p:pic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7687DAB-807F-4205-85F1-6306D7F04E37}"/>
                    </a:ext>
                  </a:extLst>
                </p:cNvPr>
                <p:cNvSpPr txBox="1"/>
                <p:nvPr/>
              </p:nvSpPr>
              <p:spPr>
                <a:xfrm>
                  <a:off x="1649160" y="5280164"/>
                  <a:ext cx="994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Submission Report</a:t>
                  </a:r>
                  <a:endPara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9" name="Rectangle 108" descr="Proposed TSDS architecture">
              <a:extLst>
                <a:ext uri="{FF2B5EF4-FFF2-40B4-BE49-F238E27FC236}">
                  <a16:creationId xmlns:a16="http://schemas.microsoft.com/office/drawing/2014/main" id="{AC56ADBB-57F7-4426-A018-9192F210F41C}"/>
                </a:ext>
              </a:extLst>
            </p:cNvPr>
            <p:cNvSpPr/>
            <p:nvPr/>
          </p:nvSpPr>
          <p:spPr>
            <a:xfrm rot="5400000">
              <a:off x="5564804" y="1423621"/>
              <a:ext cx="119034" cy="445477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 descr="Proposed TSDS architecture">
              <a:extLst>
                <a:ext uri="{FF2B5EF4-FFF2-40B4-BE49-F238E27FC236}">
                  <a16:creationId xmlns:a16="http://schemas.microsoft.com/office/drawing/2014/main" id="{E9AC8019-2F4F-47C9-9BDE-5B673D9EB5F4}"/>
                </a:ext>
              </a:extLst>
            </p:cNvPr>
            <p:cNvSpPr/>
            <p:nvPr/>
          </p:nvSpPr>
          <p:spPr>
            <a:xfrm rot="10800000">
              <a:off x="5271494" y="1593618"/>
              <a:ext cx="119034" cy="592931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 descr="Proposed TSDS architecture">
              <a:extLst>
                <a:ext uri="{FF2B5EF4-FFF2-40B4-BE49-F238E27FC236}">
                  <a16:creationId xmlns:a16="http://schemas.microsoft.com/office/drawing/2014/main" id="{B10C109F-6454-4648-B416-916E2AB1A8E1}"/>
                </a:ext>
              </a:extLst>
            </p:cNvPr>
            <p:cNvSpPr/>
            <p:nvPr/>
          </p:nvSpPr>
          <p:spPr>
            <a:xfrm rot="5400000">
              <a:off x="5251684" y="1824601"/>
              <a:ext cx="149584" cy="126433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F29D45C-BA75-488B-868D-EBC2500E8A6C}"/>
                </a:ext>
              </a:extLst>
            </p:cNvPr>
            <p:cNvSpPr txBox="1"/>
            <p:nvPr/>
          </p:nvSpPr>
          <p:spPr>
            <a:xfrm>
              <a:off x="3143852" y="5119239"/>
              <a:ext cx="994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Near Realtime Replication, CDC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1" name="Graphic 90" descr="Repeat">
              <a:extLst>
                <a:ext uri="{FF2B5EF4-FFF2-40B4-BE49-F238E27FC236}">
                  <a16:creationId xmlns:a16="http://schemas.microsoft.com/office/drawing/2014/main" id="{A0E301BD-ABDD-4724-8B76-22C22FD4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2368" y="5333205"/>
              <a:ext cx="463849" cy="463849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AA7BE6-5F5A-4BA7-9B38-5DF6C322C70A}"/>
                </a:ext>
              </a:extLst>
            </p:cNvPr>
            <p:cNvSpPr txBox="1"/>
            <p:nvPr/>
          </p:nvSpPr>
          <p:spPr>
            <a:xfrm>
              <a:off x="3534844" y="5746753"/>
              <a:ext cx="994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Integrity checks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Straight Arrow Connector 93" descr="Proposed TSDS architecture">
              <a:extLst>
                <a:ext uri="{FF2B5EF4-FFF2-40B4-BE49-F238E27FC236}">
                  <a16:creationId xmlns:a16="http://schemas.microsoft.com/office/drawing/2014/main" id="{7267A742-A4E7-44ED-8362-A81D4E2D3E52}"/>
                </a:ext>
              </a:extLst>
            </p:cNvPr>
            <p:cNvCxnSpPr>
              <a:cxnSpLocks/>
              <a:endCxn id="91" idx="3"/>
            </p:cNvCxnSpPr>
            <p:nvPr/>
          </p:nvCxnSpPr>
          <p:spPr>
            <a:xfrm flipH="1">
              <a:off x="4296217" y="5325096"/>
              <a:ext cx="464423" cy="240034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 descr="Proposed TSDS architecture">
              <a:extLst>
                <a:ext uri="{FF2B5EF4-FFF2-40B4-BE49-F238E27FC236}">
                  <a16:creationId xmlns:a16="http://schemas.microsoft.com/office/drawing/2014/main" id="{0AD7AD69-9B62-4467-8FAD-7DAE7982F5DA}"/>
                </a:ext>
              </a:extLst>
            </p:cNvPr>
            <p:cNvGrpSpPr/>
            <p:nvPr/>
          </p:nvGrpSpPr>
          <p:grpSpPr>
            <a:xfrm>
              <a:off x="2929107" y="6105635"/>
              <a:ext cx="994192" cy="580915"/>
              <a:chOff x="2929107" y="6105635"/>
              <a:chExt cx="994192" cy="580915"/>
            </a:xfrm>
          </p:grpSpPr>
          <p:pic>
            <p:nvPicPr>
              <p:cNvPr id="97" name="Graphic 96" descr="Checklist">
                <a:extLst>
                  <a:ext uri="{FF2B5EF4-FFF2-40B4-BE49-F238E27FC236}">
                    <a16:creationId xmlns:a16="http://schemas.microsoft.com/office/drawing/2014/main" id="{AEEB4DE4-19C5-4400-AD48-2E08F33F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242822" y="6105635"/>
                <a:ext cx="446029" cy="446029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ACFB041-3F7B-4486-85E4-D96184DD4F84}"/>
                  </a:ext>
                </a:extLst>
              </p:cNvPr>
              <p:cNvSpPr txBox="1"/>
              <p:nvPr/>
            </p:nvSpPr>
            <p:spPr>
              <a:xfrm>
                <a:off x="2929107" y="6471106"/>
                <a:ext cx="9941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Error Reports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9" name="Straight Arrow Connector 98" descr="Proposed TSDS architecture">
              <a:extLst>
                <a:ext uri="{FF2B5EF4-FFF2-40B4-BE49-F238E27FC236}">
                  <a16:creationId xmlns:a16="http://schemas.microsoft.com/office/drawing/2014/main" id="{561AC17F-5203-4FCE-99B1-32353756B9CE}"/>
                </a:ext>
              </a:extLst>
            </p:cNvPr>
            <p:cNvCxnSpPr>
              <a:cxnSpLocks/>
              <a:stCxn id="92" idx="2"/>
              <a:endCxn id="97" idx="0"/>
            </p:cNvCxnSpPr>
            <p:nvPr/>
          </p:nvCxnSpPr>
          <p:spPr>
            <a:xfrm flipH="1">
              <a:off x="3465837" y="5962197"/>
              <a:ext cx="566103" cy="143438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 descr="Proposed TSDS architecture">
              <a:extLst>
                <a:ext uri="{FF2B5EF4-FFF2-40B4-BE49-F238E27FC236}">
                  <a16:creationId xmlns:a16="http://schemas.microsoft.com/office/drawing/2014/main" id="{E5CDCBAA-4E1F-499F-83CD-FD432477915F}"/>
                </a:ext>
              </a:extLst>
            </p:cNvPr>
            <p:cNvSpPr/>
            <p:nvPr/>
          </p:nvSpPr>
          <p:spPr>
            <a:xfrm rot="5400000">
              <a:off x="4516562" y="4380621"/>
              <a:ext cx="119034" cy="368163"/>
            </a:xfrm>
            <a:prstGeom prst="rect">
              <a:avLst/>
            </a:prstGeom>
            <a:solidFill>
              <a:srgbClr val="0CB4A0"/>
            </a:solidFill>
            <a:ln>
              <a:solidFill>
                <a:srgbClr val="0CB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 descr="Proposed TSDS architecture">
              <a:extLst>
                <a:ext uri="{FF2B5EF4-FFF2-40B4-BE49-F238E27FC236}">
                  <a16:creationId xmlns:a16="http://schemas.microsoft.com/office/drawing/2014/main" id="{3F41BA82-A8D9-4217-B197-B552EE58CB76}"/>
                </a:ext>
              </a:extLst>
            </p:cNvPr>
            <p:cNvSpPr/>
            <p:nvPr/>
          </p:nvSpPr>
          <p:spPr>
            <a:xfrm>
              <a:off x="4534977" y="4482688"/>
              <a:ext cx="136934" cy="167817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 descr="Proposed TSDS architecture">
              <a:extLst>
                <a:ext uri="{FF2B5EF4-FFF2-40B4-BE49-F238E27FC236}">
                  <a16:creationId xmlns:a16="http://schemas.microsoft.com/office/drawing/2014/main" id="{7A73012E-3829-415A-8048-BDD19075B485}"/>
                </a:ext>
              </a:extLst>
            </p:cNvPr>
            <p:cNvSpPr/>
            <p:nvPr/>
          </p:nvSpPr>
          <p:spPr>
            <a:xfrm>
              <a:off x="4643337" y="2790596"/>
              <a:ext cx="3279038" cy="3614914"/>
            </a:xfrm>
            <a:prstGeom prst="roundRect">
              <a:avLst>
                <a:gd name="adj" fmla="val 5048"/>
              </a:avLst>
            </a:prstGeom>
            <a:noFill/>
            <a:ln>
              <a:solidFill>
                <a:srgbClr val="1EBBD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Graphic 116" descr="Tools">
              <a:extLst>
                <a:ext uri="{FF2B5EF4-FFF2-40B4-BE49-F238E27FC236}">
                  <a16:creationId xmlns:a16="http://schemas.microsoft.com/office/drawing/2014/main" id="{8C92F089-9BE8-4970-A3C5-4833017E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08672" y="3403431"/>
              <a:ext cx="502496" cy="502496"/>
            </a:xfrm>
            <a:prstGeom prst="rect">
              <a:avLst/>
            </a:prstGeom>
          </p:spPr>
        </p:pic>
        <p:cxnSp>
          <p:nvCxnSpPr>
            <p:cNvPr id="121" name="Straight Arrow Connector 120" descr="Proposed TSDS architecture">
              <a:extLst>
                <a:ext uri="{FF2B5EF4-FFF2-40B4-BE49-F238E27FC236}">
                  <a16:creationId xmlns:a16="http://schemas.microsoft.com/office/drawing/2014/main" id="{A0C1E495-116A-4932-8675-70DCE6678A00}"/>
                </a:ext>
              </a:extLst>
            </p:cNvPr>
            <p:cNvCxnSpPr>
              <a:cxnSpLocks/>
              <a:stCxn id="117" idx="1"/>
              <a:endCxn id="9" idx="0"/>
            </p:cNvCxnSpPr>
            <p:nvPr/>
          </p:nvCxnSpPr>
          <p:spPr>
            <a:xfrm flipH="1">
              <a:off x="996416" y="3654679"/>
              <a:ext cx="2412256" cy="650148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3E79210-CD82-4C0E-8C40-A24ED0358AE9}"/>
                </a:ext>
              </a:extLst>
            </p:cNvPr>
            <p:cNvSpPr txBox="1"/>
            <p:nvPr/>
          </p:nvSpPr>
          <p:spPr>
            <a:xfrm>
              <a:off x="3211457" y="3887384"/>
              <a:ext cx="994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Load Monitoring Tool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Arrow Connector 122" descr="Proposed TSDS architecture">
              <a:extLst>
                <a:ext uri="{FF2B5EF4-FFF2-40B4-BE49-F238E27FC236}">
                  <a16:creationId xmlns:a16="http://schemas.microsoft.com/office/drawing/2014/main" id="{6ED55694-400C-4BA0-8EE5-987FC03A99FA}"/>
                </a:ext>
              </a:extLst>
            </p:cNvPr>
            <p:cNvCxnSpPr>
              <a:cxnSpLocks/>
              <a:stCxn id="117" idx="3"/>
            </p:cNvCxnSpPr>
            <p:nvPr/>
          </p:nvCxnSpPr>
          <p:spPr>
            <a:xfrm>
              <a:off x="3911168" y="3654679"/>
              <a:ext cx="849472" cy="1670417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row: Right 4" descr="Proposed TSDS architecture">
              <a:extLst>
                <a:ext uri="{FF2B5EF4-FFF2-40B4-BE49-F238E27FC236}">
                  <a16:creationId xmlns:a16="http://schemas.microsoft.com/office/drawing/2014/main" id="{95D9C4C5-CEC5-44EA-BF3B-F061331825B8}"/>
                </a:ext>
              </a:extLst>
            </p:cNvPr>
            <p:cNvSpPr/>
            <p:nvPr/>
          </p:nvSpPr>
          <p:spPr>
            <a:xfrm>
              <a:off x="1991178" y="4786285"/>
              <a:ext cx="2758274" cy="257483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owchart: Multidocument 6" descr="Proposed TSDS architecture">
              <a:extLst>
                <a:ext uri="{FF2B5EF4-FFF2-40B4-BE49-F238E27FC236}">
                  <a16:creationId xmlns:a16="http://schemas.microsoft.com/office/drawing/2014/main" id="{365AB56F-ED64-43DE-BDEF-A6633F8D04BA}"/>
                </a:ext>
              </a:extLst>
            </p:cNvPr>
            <p:cNvSpPr/>
            <p:nvPr/>
          </p:nvSpPr>
          <p:spPr>
            <a:xfrm>
              <a:off x="3444521" y="4724653"/>
              <a:ext cx="325315" cy="385824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325AED-B3F2-4877-9CCC-5DBD69AFDC5F}"/>
                </a:ext>
              </a:extLst>
            </p:cNvPr>
            <p:cNvSpPr/>
            <p:nvPr/>
          </p:nvSpPr>
          <p:spPr>
            <a:xfrm>
              <a:off x="2887217" y="885825"/>
              <a:ext cx="290726" cy="3354411"/>
            </a:xfrm>
            <a:prstGeom prst="roundRect">
              <a:avLst/>
            </a:prstGeom>
            <a:solidFill>
              <a:srgbClr val="0CB4A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TEAL Security System</a:t>
              </a:r>
            </a:p>
          </p:txBody>
        </p:sp>
        <p:pic>
          <p:nvPicPr>
            <p:cNvPr id="124" name="Picture 123" descr="Proposed TSDS architecture">
              <a:extLst>
                <a:ext uri="{FF2B5EF4-FFF2-40B4-BE49-F238E27FC236}">
                  <a16:creationId xmlns:a16="http://schemas.microsoft.com/office/drawing/2014/main" id="{796AFCD0-2A01-45B3-8B8B-0C0E5D90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79736" y="3567073"/>
              <a:ext cx="285790" cy="276264"/>
            </a:xfrm>
            <a:prstGeom prst="rect">
              <a:avLst/>
            </a:prstGeom>
          </p:spPr>
        </p:pic>
        <p:pic>
          <p:nvPicPr>
            <p:cNvPr id="45" name="Picture 44" descr="Proposed TSDS architecture">
              <a:extLst>
                <a:ext uri="{FF2B5EF4-FFF2-40B4-BE49-F238E27FC236}">
                  <a16:creationId xmlns:a16="http://schemas.microsoft.com/office/drawing/2014/main" id="{C98E30BF-C089-4C9A-B71D-363843BD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4939" y="4215877"/>
              <a:ext cx="285790" cy="276264"/>
            </a:xfrm>
            <a:prstGeom prst="rect">
              <a:avLst/>
            </a:prstGeom>
          </p:spPr>
        </p:pic>
        <p:sp>
          <p:nvSpPr>
            <p:cNvPr id="143" name="Rectangle: Rounded Corners 142" descr="Proposed TSDS architecture">
              <a:extLst>
                <a:ext uri="{FF2B5EF4-FFF2-40B4-BE49-F238E27FC236}">
                  <a16:creationId xmlns:a16="http://schemas.microsoft.com/office/drawing/2014/main" id="{7D46223E-0C2B-4E05-98B3-FC2AF0EB3E68}"/>
                </a:ext>
              </a:extLst>
            </p:cNvPr>
            <p:cNvSpPr/>
            <p:nvPr/>
          </p:nvSpPr>
          <p:spPr>
            <a:xfrm>
              <a:off x="4714081" y="2997883"/>
              <a:ext cx="1461729" cy="3357554"/>
            </a:xfrm>
            <a:prstGeom prst="roundRect">
              <a:avLst>
                <a:gd name="adj" fmla="val 5048"/>
              </a:avLst>
            </a:prstGeom>
            <a:noFill/>
            <a:ln>
              <a:solidFill>
                <a:srgbClr val="1EBBD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Picture 55" descr="Proposed TSDS architecture">
              <a:extLst>
                <a:ext uri="{FF2B5EF4-FFF2-40B4-BE49-F238E27FC236}">
                  <a16:creationId xmlns:a16="http://schemas.microsoft.com/office/drawing/2014/main" id="{EAD5FE7A-E5ED-44A8-B7C3-B5BB7823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18920" y="711587"/>
              <a:ext cx="1390650" cy="876300"/>
            </a:xfrm>
            <a:prstGeom prst="rect">
              <a:avLst/>
            </a:prstGeom>
          </p:spPr>
        </p:pic>
        <p:sp>
          <p:nvSpPr>
            <p:cNvPr id="147" name="Freeform: Shape 146" descr="Proposed TSDS architecture">
              <a:extLst>
                <a:ext uri="{FF2B5EF4-FFF2-40B4-BE49-F238E27FC236}">
                  <a16:creationId xmlns:a16="http://schemas.microsoft.com/office/drawing/2014/main" id="{55F74DB0-CE10-4B39-9AD0-41D912D90620}"/>
                </a:ext>
              </a:extLst>
            </p:cNvPr>
            <p:cNvSpPr/>
            <p:nvPr/>
          </p:nvSpPr>
          <p:spPr>
            <a:xfrm rot="19773488">
              <a:off x="6239952" y="3596863"/>
              <a:ext cx="136934" cy="167817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 descr="Proposed TSDS architecture">
              <a:extLst>
                <a:ext uri="{FF2B5EF4-FFF2-40B4-BE49-F238E27FC236}">
                  <a16:creationId xmlns:a16="http://schemas.microsoft.com/office/drawing/2014/main" id="{0F95E5D6-F460-47E9-BA64-C7D5C943DCFC}"/>
                </a:ext>
              </a:extLst>
            </p:cNvPr>
            <p:cNvSpPr/>
            <p:nvPr/>
          </p:nvSpPr>
          <p:spPr>
            <a:xfrm rot="1848255">
              <a:off x="6239952" y="3949288"/>
              <a:ext cx="136934" cy="167817"/>
            </a:xfrm>
            <a:custGeom>
              <a:avLst/>
              <a:gdLst>
                <a:gd name="connsiteX0" fmla="*/ 0 w 466725"/>
                <a:gd name="connsiteY0" fmla="*/ 0 h 552450"/>
                <a:gd name="connsiteX1" fmla="*/ 466725 w 466725"/>
                <a:gd name="connsiteY1" fmla="*/ 285750 h 552450"/>
                <a:gd name="connsiteX2" fmla="*/ 28575 w 466725"/>
                <a:gd name="connsiteY2" fmla="*/ 552450 h 552450"/>
                <a:gd name="connsiteX3" fmla="*/ 209550 w 466725"/>
                <a:gd name="connsiteY3" fmla="*/ 295275 h 552450"/>
                <a:gd name="connsiteX4" fmla="*/ 0 w 466725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52450">
                  <a:moveTo>
                    <a:pt x="0" y="0"/>
                  </a:moveTo>
                  <a:lnTo>
                    <a:pt x="466725" y="285750"/>
                  </a:lnTo>
                  <a:lnTo>
                    <a:pt x="28575" y="552450"/>
                  </a:lnTo>
                  <a:lnTo>
                    <a:pt x="2095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roup 148" descr="Proposed TSDS architecture">
              <a:extLst>
                <a:ext uri="{FF2B5EF4-FFF2-40B4-BE49-F238E27FC236}">
                  <a16:creationId xmlns:a16="http://schemas.microsoft.com/office/drawing/2014/main" id="{54360411-3917-4D0D-9F76-5E2597C51EE3}"/>
                </a:ext>
              </a:extLst>
            </p:cNvPr>
            <p:cNvGrpSpPr/>
            <p:nvPr/>
          </p:nvGrpSpPr>
          <p:grpSpPr>
            <a:xfrm>
              <a:off x="3382995" y="2924036"/>
              <a:ext cx="994192" cy="580915"/>
              <a:chOff x="2929107" y="6105635"/>
              <a:chExt cx="994192" cy="580915"/>
            </a:xfrm>
          </p:grpSpPr>
          <p:pic>
            <p:nvPicPr>
              <p:cNvPr id="150" name="Graphic 149" descr="Checklist">
                <a:extLst>
                  <a:ext uri="{FF2B5EF4-FFF2-40B4-BE49-F238E27FC236}">
                    <a16:creationId xmlns:a16="http://schemas.microsoft.com/office/drawing/2014/main" id="{4B20CB0C-53B6-4660-8E38-49769E16C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242822" y="6105635"/>
                <a:ext cx="446029" cy="446029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65E62122-A595-4811-BD9F-C3BC46A7B0DF}"/>
                  </a:ext>
                </a:extLst>
              </p:cNvPr>
              <p:cNvSpPr txBox="1"/>
              <p:nvPr/>
            </p:nvSpPr>
            <p:spPr>
              <a:xfrm>
                <a:off x="2929107" y="6471106"/>
                <a:ext cx="9941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Error Reports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3" name="Picture 62" descr="Proposed TSDS architecture">
              <a:extLst>
                <a:ext uri="{FF2B5EF4-FFF2-40B4-BE49-F238E27FC236}">
                  <a16:creationId xmlns:a16="http://schemas.microsoft.com/office/drawing/2014/main" id="{2F553237-C099-4D06-8F7D-CD1F42DF3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20217" y="3932418"/>
              <a:ext cx="304800" cy="266700"/>
            </a:xfrm>
            <a:prstGeom prst="rect">
              <a:avLst/>
            </a:prstGeom>
          </p:spPr>
        </p:pic>
        <p:pic>
          <p:nvPicPr>
            <p:cNvPr id="72" name="Picture 71" descr="Proposed TSDS architecture">
              <a:extLst>
                <a:ext uri="{FF2B5EF4-FFF2-40B4-BE49-F238E27FC236}">
                  <a16:creationId xmlns:a16="http://schemas.microsoft.com/office/drawing/2014/main" id="{66C1F7DD-93C4-4D32-8308-B15D05F5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476693" y="5925630"/>
              <a:ext cx="741056" cy="652129"/>
            </a:xfrm>
            <a:prstGeom prst="rect">
              <a:avLst/>
            </a:prstGeom>
          </p:spPr>
        </p:pic>
      </p:grpSp>
      <p:pic>
        <p:nvPicPr>
          <p:cNvPr id="8" name="Picture 2" descr="Image result for aws">
            <a:extLst>
              <a:ext uri="{FF2B5EF4-FFF2-40B4-BE49-F238E27FC236}">
                <a16:creationId xmlns:a16="http://schemas.microsoft.com/office/drawing/2014/main" id="{EDBC7D1C-27A0-464C-9C52-39528E7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" y="5229739"/>
            <a:ext cx="774219" cy="5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3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0" y="28723"/>
            <a:ext cx="1691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Texas LEAs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ESCs</a:t>
            </a:r>
            <a:endParaRPr dirty="0"/>
          </a:p>
        </p:txBody>
      </p:sp>
      <p:cxnSp>
        <p:nvCxnSpPr>
          <p:cNvPr id="105" name="Google Shape;105;p1" descr="TEA &amp; ESCs Diagram"/>
          <p:cNvCxnSpPr/>
          <p:nvPr/>
        </p:nvCxnSpPr>
        <p:spPr>
          <a:xfrm>
            <a:off x="8664206" y="44415"/>
            <a:ext cx="0" cy="678486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2" name="Group 1" descr="New vendor graphic describing how an LEA will load and validate their data in ODS 3.x">
            <a:extLst>
              <a:ext uri="{FF2B5EF4-FFF2-40B4-BE49-F238E27FC236}">
                <a16:creationId xmlns:a16="http://schemas.microsoft.com/office/drawing/2014/main" id="{E035796D-3A95-49FC-80E0-405A748C9263}"/>
              </a:ext>
            </a:extLst>
          </p:cNvPr>
          <p:cNvGrpSpPr/>
          <p:nvPr/>
        </p:nvGrpSpPr>
        <p:grpSpPr>
          <a:xfrm>
            <a:off x="191483" y="44415"/>
            <a:ext cx="11570267" cy="5710432"/>
            <a:chOff x="191483" y="44415"/>
            <a:chExt cx="11570267" cy="5710432"/>
          </a:xfrm>
        </p:grpSpPr>
        <p:sp>
          <p:nvSpPr>
            <p:cNvPr id="89" name="Google Shape;89;p1" descr="TEA &amp; ESCs Diagram"/>
            <p:cNvSpPr/>
            <p:nvPr/>
          </p:nvSpPr>
          <p:spPr>
            <a:xfrm>
              <a:off x="191483" y="3593460"/>
              <a:ext cx="2338800" cy="11025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 descr="TEA &amp; ESCs Diagram"/>
            <p:cNvSpPr/>
            <p:nvPr/>
          </p:nvSpPr>
          <p:spPr>
            <a:xfrm>
              <a:off x="6171689" y="2986480"/>
              <a:ext cx="2338670" cy="276836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3407790" y="2978091"/>
              <a:ext cx="2338670" cy="276836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grpSp>
          <p:nvGrpSpPr>
            <p:cNvPr id="93" name="Google Shape;93;p1" descr="TEA &amp; ESCs Diagram"/>
            <p:cNvGrpSpPr/>
            <p:nvPr/>
          </p:nvGrpSpPr>
          <p:grpSpPr>
            <a:xfrm>
              <a:off x="3568783" y="3287758"/>
              <a:ext cx="2014606" cy="1306712"/>
              <a:chOff x="5503568" y="2369860"/>
              <a:chExt cx="4663440" cy="1700784"/>
            </a:xfrm>
          </p:grpSpPr>
          <p:sp>
            <p:nvSpPr>
              <p:cNvPr id="94" name="Google Shape;94;p1"/>
              <p:cNvSpPr/>
              <p:nvPr/>
            </p:nvSpPr>
            <p:spPr>
              <a:xfrm>
                <a:off x="5596487" y="2441845"/>
                <a:ext cx="4480560" cy="616226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Ed-Fi Tenant</a:t>
                </a:r>
                <a:endParaRPr/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5596487" y="3102592"/>
                <a:ext cx="4480560" cy="871445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Connect</a:t>
                </a:r>
                <a:endParaRPr/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5503568" y="2369860"/>
                <a:ext cx="4663440" cy="1700784"/>
              </a:xfrm>
              <a:prstGeom prst="rect">
                <a:avLst/>
              </a:prstGeom>
              <a:noFill/>
              <a:ln w="1905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1"/>
            <p:cNvSpPr/>
            <p:nvPr/>
          </p:nvSpPr>
          <p:spPr>
            <a:xfrm>
              <a:off x="446466" y="3839046"/>
              <a:ext cx="1725900" cy="6162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 Vendor</a:t>
              </a:r>
              <a:endParaRPr/>
            </a:p>
          </p:txBody>
        </p:sp>
        <p:grpSp>
          <p:nvGrpSpPr>
            <p:cNvPr id="98" name="Google Shape;98;p1" descr="TEA &amp; ESCs Diagram"/>
            <p:cNvGrpSpPr/>
            <p:nvPr/>
          </p:nvGrpSpPr>
          <p:grpSpPr>
            <a:xfrm>
              <a:off x="6333660" y="3309578"/>
              <a:ext cx="2014728" cy="1306634"/>
              <a:chOff x="5503568" y="2369860"/>
              <a:chExt cx="4663440" cy="1700784"/>
            </a:xfrm>
          </p:grpSpPr>
          <p:sp>
            <p:nvSpPr>
              <p:cNvPr id="99" name="Google Shape;99;p1"/>
              <p:cNvSpPr/>
              <p:nvPr/>
            </p:nvSpPr>
            <p:spPr>
              <a:xfrm>
                <a:off x="5596487" y="2441845"/>
                <a:ext cx="4480560" cy="616226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8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Business Rules Engine</a:t>
                </a:r>
                <a:endParaRPr/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5596487" y="3102592"/>
                <a:ext cx="4480560" cy="871445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Certify</a:t>
                </a:r>
                <a:endParaRPr/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5503568" y="2369860"/>
                <a:ext cx="4663440" cy="1700784"/>
              </a:xfrm>
              <a:prstGeom prst="rect">
                <a:avLst/>
              </a:prstGeom>
              <a:noFill/>
              <a:ln w="1905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" name="Google Shape;102;p1"/>
            <p:cNvSpPr/>
            <p:nvPr/>
          </p:nvSpPr>
          <p:spPr>
            <a:xfrm>
              <a:off x="4212709" y="4750138"/>
              <a:ext cx="727163" cy="942619"/>
            </a:xfrm>
            <a:prstGeom prst="flowChartMagneticDisk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District Ed-Fi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3.X ODS</a:t>
              </a:r>
              <a:endParaRPr sz="98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1" descr="Gear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94231" y="3830264"/>
              <a:ext cx="1084985" cy="1084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/>
            <p:nvPr/>
          </p:nvSpPr>
          <p:spPr>
            <a:xfrm>
              <a:off x="6957310" y="4759925"/>
              <a:ext cx="727163" cy="942619"/>
            </a:xfrm>
            <a:prstGeom prst="flowChartMagneticDisk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TSDS Rule Library</a:t>
              </a:r>
              <a:endParaRPr/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790594" y="44415"/>
              <a:ext cx="169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</a:t>
              </a:r>
              <a:endParaRPr/>
            </a:p>
          </p:txBody>
        </p:sp>
        <p:cxnSp>
          <p:nvCxnSpPr>
            <p:cNvPr id="107" name="Google Shape;107;p1" descr="TEA &amp; ESCs Diagram"/>
            <p:cNvCxnSpPr>
              <a:stCxn id="89" idx="3"/>
            </p:cNvCxnSpPr>
            <p:nvPr/>
          </p:nvCxnSpPr>
          <p:spPr>
            <a:xfrm>
              <a:off x="2530283" y="4144710"/>
              <a:ext cx="9366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8" name="Google Shape;108;p1"/>
            <p:cNvSpPr txBox="1"/>
            <p:nvPr/>
          </p:nvSpPr>
          <p:spPr>
            <a:xfrm>
              <a:off x="2611089" y="3775554"/>
              <a:ext cx="693900" cy="293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Ed-Fi API</a:t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329960" y="1760854"/>
              <a:ext cx="2492659" cy="6662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Management Interface</a:t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091339" y="1779030"/>
              <a:ext cx="2492659" cy="6662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Quality Reports</a:t>
              </a:r>
              <a:endParaRPr/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5285067" y="4826916"/>
              <a:ext cx="1339030" cy="55367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TSDS Rule Validation</a:t>
              </a:r>
              <a:endParaRPr/>
            </a:p>
          </p:txBody>
        </p:sp>
        <p:pic>
          <p:nvPicPr>
            <p:cNvPr id="112" name="Google Shape;112;p1" descr="Checklis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68543" y="1411078"/>
              <a:ext cx="554778" cy="554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" descr="Monit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98252" y="1372632"/>
              <a:ext cx="641620" cy="641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"/>
            <p:cNvSpPr txBox="1"/>
            <p:nvPr/>
          </p:nvSpPr>
          <p:spPr>
            <a:xfrm>
              <a:off x="2608591" y="4201877"/>
              <a:ext cx="693900" cy="293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 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UID</a:t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29952" y="995400"/>
              <a:ext cx="5253900" cy="385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TEAL Authentication</a:t>
              </a:r>
              <a:endParaRPr/>
            </a:p>
          </p:txBody>
        </p:sp>
        <p:pic>
          <p:nvPicPr>
            <p:cNvPr id="116" name="Google Shape;116;p1" descr="Ma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42246" y="127370"/>
              <a:ext cx="572755" cy="57275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Google Shape;117;p1" descr="TEA &amp; ESCs Diagram"/>
            <p:cNvCxnSpPr>
              <a:stCxn id="116" idx="2"/>
            </p:cNvCxnSpPr>
            <p:nvPr/>
          </p:nvCxnSpPr>
          <p:spPr>
            <a:xfrm>
              <a:off x="6028624" y="700125"/>
              <a:ext cx="0" cy="293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18" name="Google Shape;118;p1"/>
            <p:cNvSpPr txBox="1"/>
            <p:nvPr/>
          </p:nvSpPr>
          <p:spPr>
            <a:xfrm>
              <a:off x="4403361" y="115663"/>
              <a:ext cx="1396200" cy="293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</a:t>
              </a: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ESC Admins</a:t>
              </a: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573017" y="5002012"/>
              <a:ext cx="627703" cy="458591"/>
            </a:xfrm>
            <a:prstGeom prst="flowChartMagneticDisk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 EXT</a:t>
              </a:r>
              <a:endParaRPr/>
            </a:p>
          </p:txBody>
        </p:sp>
        <p:cxnSp>
          <p:nvCxnSpPr>
            <p:cNvPr id="120" name="Google Shape;120;p1" descr="TEA &amp; ESCs Diagram"/>
            <p:cNvCxnSpPr>
              <a:stCxn id="91" idx="0"/>
              <a:endCxn id="109" idx="2"/>
            </p:cNvCxnSpPr>
            <p:nvPr/>
          </p:nvCxnSpPr>
          <p:spPr>
            <a:xfrm rot="10800000">
              <a:off x="4576225" y="2426991"/>
              <a:ext cx="900" cy="551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1" name="Google Shape;121;p1" descr="TEA &amp; ESCs Diagram"/>
            <p:cNvCxnSpPr/>
            <p:nvPr/>
          </p:nvCxnSpPr>
          <p:spPr>
            <a:xfrm rot="10800000">
              <a:off x="7345487" y="2426991"/>
              <a:ext cx="900" cy="551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122" name="Google Shape;122;p1" descr="TEA &amp; ESCs Diagram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374350" y="127375"/>
              <a:ext cx="2387400" cy="117131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1" descr="TEA &amp; ESCs Diagram"/>
            <p:cNvCxnSpPr>
              <a:stCxn id="111" idx="2"/>
              <a:endCxn id="122" idx="2"/>
            </p:cNvCxnSpPr>
            <p:nvPr/>
          </p:nvCxnSpPr>
          <p:spPr>
            <a:xfrm rot="-5400000">
              <a:off x="6220382" y="1032990"/>
              <a:ext cx="4081800" cy="4613400"/>
            </a:xfrm>
            <a:prstGeom prst="bentConnector3">
              <a:avLst>
                <a:gd name="adj1" fmla="val -14575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24" name="Google Shape;124;p1"/>
            <p:cNvSpPr txBox="1"/>
            <p:nvPr/>
          </p:nvSpPr>
          <p:spPr>
            <a:xfrm>
              <a:off x="9861848" y="3287750"/>
              <a:ext cx="1396200" cy="551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Certified Data 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b="1" dirty="0">
                <a:solidFill>
                  <a:srgbClr val="0D6CB9"/>
                </a:solidFill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9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TECHNICAL INFORMATION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5"/>
            <a:ext cx="898872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ensure each vendor has met requirements and demonstrated the capability to integrate with the Ed-Fi APIs, each source vendor is expected to complete the relevant Ed-Fi certification or badging program.</a:t>
            </a:r>
          </a:p>
          <a:p>
            <a:pPr marL="914400" lvl="1"/>
            <a:r>
              <a:rPr lang="en-US" dirty="0">
                <a:hlinkClick r:id="rId2"/>
              </a:rPr>
              <a:t>Ed-Fi Certification Program Information</a:t>
            </a:r>
            <a:endParaRPr lang="en-US" dirty="0"/>
          </a:p>
          <a:p>
            <a:pPr marL="914400" lvl="1"/>
            <a:r>
              <a:rPr lang="en-US" dirty="0">
                <a:hlinkClick r:id="rId3"/>
              </a:rPr>
              <a:t>Ed-Fi Badging Program</a:t>
            </a:r>
            <a:endParaRPr lang="en-US" dirty="0"/>
          </a:p>
          <a:p>
            <a:pPr marL="342900"/>
            <a:r>
              <a:rPr lang="en-US" dirty="0"/>
              <a:t>The Ed-Fi Alliance is available to assist vendors with certification and badging</a:t>
            </a:r>
          </a:p>
          <a:p>
            <a:pPr marL="914400" lvl="1"/>
            <a:r>
              <a:rPr lang="en-US" dirty="0"/>
              <a:t>Register for an Ed-Fi Community log-in for access to how-to, best practice guides, the Ed-Fi data standard documentation, and Ed-Fi certification and badging program details.</a:t>
            </a:r>
          </a:p>
          <a:p>
            <a:pPr marL="914400" lvl="1"/>
            <a:r>
              <a:rPr lang="en-US" dirty="0"/>
              <a:t>Get access to the Ed-Fi Slack channel and ticket tracking systems to access asynchronous support.</a:t>
            </a:r>
          </a:p>
          <a:p>
            <a:pPr marL="914400" lvl="1"/>
            <a:r>
              <a:rPr lang="en-US" dirty="0"/>
              <a:t>For questions and guidance beyond the documentation and asynchronous channels, contact </a:t>
            </a:r>
            <a:r>
              <a:rPr lang="en-US" sz="2000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4"/>
              </a:rPr>
              <a:t>Cy Jones – Ed-Fi Solution Architect Vendor Partnerships</a:t>
            </a:r>
            <a:r>
              <a:rPr lang="en-US" sz="2000" u="sng" dirty="0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45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NEXT STEPS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5"/>
            <a:ext cx="8988726" cy="4351338"/>
          </a:xfrm>
        </p:spPr>
        <p:txBody>
          <a:bodyPr/>
          <a:lstStyle/>
          <a:p>
            <a:r>
              <a:rPr lang="en-US" dirty="0"/>
              <a:t>TEA, Instructure and Ed-Fi Alliance are still in the early planning phases for the project.</a:t>
            </a:r>
          </a:p>
          <a:p>
            <a:r>
              <a:rPr lang="en-US" dirty="0"/>
              <a:t>Additional sessions will be held for both ESC and Vendor staff.</a:t>
            </a:r>
          </a:p>
          <a:p>
            <a:r>
              <a:rPr lang="en-US" dirty="0"/>
              <a:t>TEA will begin the ODS 3.x Data Governance process in April 2021. </a:t>
            </a:r>
          </a:p>
          <a:p>
            <a:r>
              <a:rPr lang="en-US" dirty="0"/>
              <a:t>A more detailed plan for data standard publications will be released June 2021.</a:t>
            </a:r>
          </a:p>
          <a:p>
            <a:r>
              <a:rPr lang="en-US" dirty="0"/>
              <a:t>TEA will continue with outreach to the vendor community to assist with the pilots.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7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16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18625"/>
            <a:ext cx="8988726" cy="5494338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+mn-lt"/>
                <a:cs typeface="+mn-lt"/>
              </a:rPr>
              <a:t>Technical Specifications: 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b="1" u="sng" dirty="0">
                <a:ea typeface="+mn-lt"/>
                <a:cs typeface="+mn-lt"/>
                <a:hlinkClick r:id="rId2"/>
              </a:rPr>
              <a:t>Texas Education Data Standards (TEDS)</a:t>
            </a:r>
            <a:endParaRPr lang="en-US" b="1" u="sng" dirty="0">
              <a:ea typeface="+mn-lt"/>
              <a:cs typeface="+mn-lt"/>
            </a:endParaRPr>
          </a:p>
          <a:p>
            <a:pPr lvl="1"/>
            <a:r>
              <a:rPr lang="en-US" b="1" dirty="0">
                <a:cs typeface="Calibri"/>
                <a:hlinkClick r:id="rId3"/>
              </a:rPr>
              <a:t>Ed-Fi Data Standard</a:t>
            </a: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Ed-Fi Technical Resources (Vendors)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4"/>
              </a:rPr>
              <a:t>Ed-Fi Community Login Signup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lvl="1"/>
            <a:r>
              <a:rPr lang="en-US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Implementation Playbook for Technology Providers</a:t>
            </a:r>
            <a:r>
              <a:rPr lang="en-US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(login needed)</a:t>
            </a:r>
          </a:p>
          <a:p>
            <a:r>
              <a:rPr lang="en-US" b="1" dirty="0">
                <a:ea typeface="+mn-lt"/>
                <a:cs typeface="+mn-lt"/>
              </a:rPr>
              <a:t>Questions: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6"/>
              </a:rPr>
              <a:t>TSDSCustomerSupport@tea.texas.gov</a:t>
            </a:r>
            <a:r>
              <a:rPr lang="en-US" b="1" dirty="0">
                <a:ea typeface="+mn-lt"/>
                <a:cs typeface="+mn-lt"/>
              </a:rPr>
              <a:t> </a:t>
            </a:r>
          </a:p>
          <a:p>
            <a:pPr lvl="1"/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TSDS VISION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09152"/>
            <a:ext cx="9374274" cy="4351338"/>
          </a:xfrm>
        </p:spPr>
        <p:txBody>
          <a:bodyPr lIns="91440" tIns="45720" rIns="91440" bIns="45720" anchor="t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600" dirty="0"/>
              <a:t>Key goals set in 2009: 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dirty="0">
                <a:cs typeface="Arial" pitchFamily="34" charset="0"/>
              </a:rPr>
              <a:t>Reduce </a:t>
            </a:r>
            <a:r>
              <a:rPr lang="en-US" sz="2600" b="1" dirty="0">
                <a:solidFill>
                  <a:srgbClr val="0D6CB9"/>
                </a:solidFill>
                <a:cs typeface="Arial" pitchFamily="34" charset="0"/>
              </a:rPr>
              <a:t>technology risk </a:t>
            </a:r>
            <a:r>
              <a:rPr lang="en-US" sz="2600" dirty="0">
                <a:cs typeface="Arial" pitchFamily="34" charset="0"/>
              </a:rPr>
              <a:t>and system downtime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dirty="0">
                <a:cs typeface="Arial" pitchFamily="34" charset="0"/>
              </a:rPr>
              <a:t>Put real-time </a:t>
            </a:r>
            <a:r>
              <a:rPr lang="en-US" sz="2600" b="1" dirty="0">
                <a:solidFill>
                  <a:srgbClr val="0D6CB9"/>
                </a:solidFill>
                <a:cs typeface="Arial" pitchFamily="34" charset="0"/>
              </a:rPr>
              <a:t>student performance data </a:t>
            </a:r>
            <a:r>
              <a:rPr lang="en-US" sz="2600" dirty="0">
                <a:cs typeface="Arial" pitchFamily="34" charset="0"/>
              </a:rPr>
              <a:t>in the hands of educators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dirty="0">
                <a:cs typeface="Arial" pitchFamily="34" charset="0"/>
              </a:rPr>
              <a:t>Become the </a:t>
            </a:r>
            <a:r>
              <a:rPr lang="en-US" sz="2600" b="1" i="1" dirty="0">
                <a:solidFill>
                  <a:srgbClr val="0D6CB9"/>
                </a:solidFill>
                <a:cs typeface="Arial" pitchFamily="34" charset="0"/>
              </a:rPr>
              <a:t>one</a:t>
            </a:r>
            <a:r>
              <a:rPr lang="en-US" sz="2600" b="1" dirty="0">
                <a:solidFill>
                  <a:srgbClr val="0D6CB9"/>
                </a:solidFill>
                <a:cs typeface="Arial" pitchFamily="34" charset="0"/>
              </a:rPr>
              <a:t> common data collection platform </a:t>
            </a:r>
            <a:r>
              <a:rPr lang="en-US" sz="2600" dirty="0">
                <a:cs typeface="Arial" pitchFamily="34" charset="0"/>
              </a:rPr>
              <a:t>for TEA 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600" dirty="0"/>
              <a:t>Other goals set in 2009: 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dirty="0">
                <a:cs typeface="Arial" pitchFamily="34" charset="0"/>
              </a:rPr>
              <a:t>Allow for more </a:t>
            </a:r>
            <a:r>
              <a:rPr lang="en-US" sz="2600" b="1" dirty="0">
                <a:solidFill>
                  <a:srgbClr val="0D6CB9"/>
                </a:solidFill>
              </a:rPr>
              <a:t>usable, reliable, and expandable </a:t>
            </a:r>
            <a:r>
              <a:rPr lang="en-US" sz="2600" dirty="0">
                <a:solidFill>
                  <a:schemeClr val="tx1"/>
                </a:solidFill>
              </a:rPr>
              <a:t>data standards</a:t>
            </a:r>
            <a:endParaRPr lang="en-US" sz="2600" dirty="0">
              <a:cs typeface="Arial" pitchFamily="34" charset="0"/>
            </a:endParaRP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dirty="0">
                <a:cs typeface="Arial" pitchFamily="34" charset="0"/>
              </a:rPr>
              <a:t>Allow for more </a:t>
            </a:r>
            <a:r>
              <a:rPr lang="en-US" sz="2600" b="1" dirty="0">
                <a:solidFill>
                  <a:srgbClr val="0D6CB9"/>
                </a:solidFill>
              </a:rPr>
              <a:t>flexible data validation </a:t>
            </a:r>
            <a:r>
              <a:rPr lang="en-US" sz="2600" dirty="0">
                <a:solidFill>
                  <a:schemeClr val="tx1"/>
                </a:solidFill>
              </a:rPr>
              <a:t>processes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0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25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TIMELINE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5"/>
            <a:ext cx="8988726" cy="4351338"/>
          </a:xfrm>
        </p:spPr>
        <p:txBody>
          <a:bodyPr/>
          <a:lstStyle/>
          <a:p>
            <a:r>
              <a:rPr lang="en-US" dirty="0"/>
              <a:t>February 2021</a:t>
            </a:r>
          </a:p>
          <a:p>
            <a:pPr lvl="1"/>
            <a:r>
              <a:rPr lang="en-US" dirty="0"/>
              <a:t>TEA entered contract with Instructure</a:t>
            </a:r>
          </a:p>
          <a:p>
            <a:pPr lvl="1"/>
            <a:r>
              <a:rPr lang="en-US" dirty="0"/>
              <a:t>Partnered with the Ed-Fi Alliance, the Michael &amp; Susan Dell Foundation and the Bill &amp; Melinda Gates Foundation</a:t>
            </a:r>
          </a:p>
          <a:p>
            <a:r>
              <a:rPr lang="en-US" dirty="0"/>
              <a:t>June/July 2021</a:t>
            </a:r>
          </a:p>
          <a:p>
            <a:pPr lvl="1"/>
            <a:r>
              <a:rPr lang="en-US" dirty="0"/>
              <a:t>Begin Pilot 1 for 2021-2022 school year</a:t>
            </a:r>
          </a:p>
          <a:p>
            <a:pPr lvl="1"/>
            <a:r>
              <a:rPr lang="en-US" dirty="0"/>
              <a:t>Additional pilots will be added.</a:t>
            </a:r>
          </a:p>
          <a:p>
            <a:r>
              <a:rPr lang="en-US" dirty="0"/>
              <a:t>August 2022</a:t>
            </a:r>
          </a:p>
          <a:p>
            <a:pPr lvl="1"/>
            <a:r>
              <a:rPr lang="en-US" dirty="0"/>
              <a:t>Parallel year for 2022-2023 school year</a:t>
            </a:r>
          </a:p>
          <a:p>
            <a:r>
              <a:rPr lang="en-US" dirty="0"/>
              <a:t>August 2023</a:t>
            </a:r>
          </a:p>
          <a:p>
            <a:pPr lvl="1"/>
            <a:r>
              <a:rPr lang="en-US" dirty="0"/>
              <a:t>TSDS 3.x ODS will go-live for the 2023-2024 school year.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3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57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CURRENT TSDS DATA STANDARDS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708" y="1118579"/>
            <a:ext cx="8988726" cy="4351338"/>
          </a:xfrm>
        </p:spPr>
        <p:txBody>
          <a:bodyPr lIns="91440" tIns="45720" rIns="91440" bIns="45720" anchor="t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Ed-Fi 1.x utilized with multiple Texas extensions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Data extracted via XML interchanges as of specific snapshot dates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TSDS is more than two major versions behind the Ed-Fi standard.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FUTURE TSDS DATA STANDARDS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093076"/>
            <a:ext cx="9506250" cy="4351338"/>
          </a:xfrm>
        </p:spPr>
        <p:txBody>
          <a:bodyPr lIns="91440" tIns="45720" rIns="91440" bIns="45720" anchor="t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Utilize Ed-Fi 3.x (most current) data standard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Stay no more than one major release behind current published Ed-Fi standard.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Decrease in Texas-specific extensions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Descriptor values (code tables) allow for more flexibility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Data will be transactional via application programming interfaces (APIs)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dirty="0"/>
              <a:t>TWEDS will support both versions of the data standards.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4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Data Standards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Data Standards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Future Data Standards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vs Future Processes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ODS 3.x Data Flow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 &amp; Information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Next Steps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750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9BDC8A-DCD7-4F2A-8EEB-C76EF43ADDDB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33e3360-6378-4210-ada2-16ccdb17d2cd"/>
    <ds:schemaRef ds:uri="http://schemas.microsoft.com/office/infopath/2007/PartnerControls"/>
    <ds:schemaRef ds:uri="963efe96-9f3c-464d-8c8b-c76864a22e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481</TotalTime>
  <Words>1133</Words>
  <Application>Microsoft Office PowerPoint</Application>
  <PresentationFormat>Widescreen</PresentationFormat>
  <Paragraphs>243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2_Office Theme</vt:lpstr>
      <vt:lpstr>Office Theme</vt:lpstr>
      <vt:lpstr>TSDS Operational Data Store 3.x Transition</vt:lpstr>
      <vt:lpstr>AGENDA</vt:lpstr>
      <vt:lpstr>TSDS VISION</vt:lpstr>
      <vt:lpstr>AGENDA</vt:lpstr>
      <vt:lpstr>TIMELINE</vt:lpstr>
      <vt:lpstr>AGENDA</vt:lpstr>
      <vt:lpstr>CURRENT TSDS DATA STANDARDS</vt:lpstr>
      <vt:lpstr>FUTURE TSDS DATA STANDARDS</vt:lpstr>
      <vt:lpstr>AGENDA</vt:lpstr>
      <vt:lpstr>CURRENT TSDS LIMITATIONS</vt:lpstr>
      <vt:lpstr>FUTURE TSDS PROCESSES</vt:lpstr>
      <vt:lpstr>AGENDA</vt:lpstr>
      <vt:lpstr>Proposed TSDS architecture</vt:lpstr>
      <vt:lpstr>PowerPoint Presentation</vt:lpstr>
      <vt:lpstr>AGENDA</vt:lpstr>
      <vt:lpstr>TECHNICAL INFORMATION</vt:lpstr>
      <vt:lpstr>AGENDA</vt:lpstr>
      <vt:lpstr>NEXT STEPS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Muffoletto, Jamie</cp:lastModifiedBy>
  <cp:revision>9</cp:revision>
  <dcterms:created xsi:type="dcterms:W3CDTF">2020-11-05T16:39:19Z</dcterms:created>
  <dcterms:modified xsi:type="dcterms:W3CDTF">2021-03-29T21:57:29Z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