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6"/>
  </p:notesMasterIdLst>
  <p:sldIdLst>
    <p:sldId id="258" r:id="rId5"/>
    <p:sldId id="306" r:id="rId6"/>
    <p:sldId id="377" r:id="rId7"/>
    <p:sldId id="370" r:id="rId8"/>
    <p:sldId id="381" r:id="rId9"/>
    <p:sldId id="382" r:id="rId10"/>
    <p:sldId id="383" r:id="rId11"/>
    <p:sldId id="380" r:id="rId12"/>
    <p:sldId id="350" r:id="rId13"/>
    <p:sldId id="384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nor Briggs" initials="CB" lastIdx="4" clrIdx="0">
    <p:extLst>
      <p:ext uri="{19B8F6BF-5375-455C-9EA6-DF929625EA0E}">
        <p15:presenceInfo xmlns:p15="http://schemas.microsoft.com/office/powerpoint/2012/main" userId="Connor Briggs" providerId="None"/>
      </p:ext>
    </p:extLst>
  </p:cmAuthor>
  <p:cmAuthor id="2" name="Johnson, Scott" initials="JS" lastIdx="4" clrIdx="1">
    <p:extLst>
      <p:ext uri="{19B8F6BF-5375-455C-9EA6-DF929625EA0E}">
        <p15:presenceInfo xmlns:p15="http://schemas.microsoft.com/office/powerpoint/2012/main" userId="S::Scott.Johnson@tea.texas.gov::bec97677-f0c6-4bfb-b610-83dc74061801" providerId="AD"/>
      </p:ext>
    </p:extLst>
  </p:cmAuthor>
  <p:cmAuthor id="3" name="Briggs, Connor" initials="BC" lastIdx="6" clrIdx="2">
    <p:extLst>
      <p:ext uri="{19B8F6BF-5375-455C-9EA6-DF929625EA0E}">
        <p15:presenceInfo xmlns:p15="http://schemas.microsoft.com/office/powerpoint/2012/main" userId="S::connor.briggs@tea.texas.gov::885b7513-d3fa-4947-add1-efc2b24f04bd" providerId="AD"/>
      </p:ext>
    </p:extLst>
  </p:cmAuthor>
  <p:cmAuthor id="4" name="Hanson, Terri" initials="HT" lastIdx="2" clrIdx="3">
    <p:extLst>
      <p:ext uri="{19B8F6BF-5375-455C-9EA6-DF929625EA0E}">
        <p15:presenceInfo xmlns:p15="http://schemas.microsoft.com/office/powerpoint/2012/main" userId="S::Terri.Hanson@tea.texas.gov::a02fd813-d4f3-43fd-83dd-7393041517de" providerId="AD"/>
      </p:ext>
    </p:extLst>
  </p:cmAuthor>
  <p:cmAuthor id="5" name="Simons, Leanne" initials="SL" lastIdx="1" clrIdx="4">
    <p:extLst>
      <p:ext uri="{19B8F6BF-5375-455C-9EA6-DF929625EA0E}">
        <p15:presenceInfo xmlns:p15="http://schemas.microsoft.com/office/powerpoint/2012/main" userId="S::leanne.simons@tea.texas.gov::f0b41770-584b-4844-b5c5-b29dec998724" providerId="AD"/>
      </p:ext>
    </p:extLst>
  </p:cmAuthor>
  <p:cmAuthor id="6" name="leanne.simons@tea.texas.gov" initials="l" lastIdx="3" clrIdx="5">
    <p:extLst>
      <p:ext uri="{19B8F6BF-5375-455C-9EA6-DF929625EA0E}">
        <p15:presenceInfo xmlns:p15="http://schemas.microsoft.com/office/powerpoint/2012/main" userId="115554d58324ce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6CB9"/>
    <a:srgbClr val="0A518B"/>
    <a:srgbClr val="F16038"/>
    <a:srgbClr val="D93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E9E21-EC33-405C-A5D7-1768BFD30951}" v="12" dt="2021-03-23T20:34:41.8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D5E38-04D7-4CC0-AF82-3E5D8CB519DD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D9ABE-7AB9-4D3A-BEA5-45E799BD6C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176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in a room&#10;&#10;Description automatically generated">
            <a:extLst>
              <a:ext uri="{FF2B5EF4-FFF2-40B4-BE49-F238E27FC236}">
                <a16:creationId xmlns:a16="http://schemas.microsoft.com/office/drawing/2014/main" id="{6FD7D95E-6B62-47ED-8187-0B1562D069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" r="1178" b="24686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-1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75964"/>
            <a:ext cx="5507665" cy="23896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FD4AE78-D0EB-4A0B-B63F-8343844A88F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4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5EBFA53-3D67-304C-8BAB-F461F2DE5244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08215F0-AC27-C64F-9348-60129EF430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112C45B-F787-7C43-BB07-B21494642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FB4E1D8-148E-BB46-8227-70333E5A7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67056E4-3E14-4ED3-85AB-955E33A8D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77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D7E7471-44C5-463E-B019-1DAB8864F30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450417" y="1304642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ABE558-DBB8-C64A-B51B-A8140EAB3C3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520D4E2B-309B-AC4B-967F-9B15C61CC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3D23F3C-8686-ED41-A69E-216B386B9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BD27DAC6-0C5E-194D-B398-62D21A93A6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5EFC259-BBAE-4DA5-B848-4DB59354A87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76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285424"/>
            <a:ext cx="538362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6428096" y="1285424"/>
            <a:ext cx="5405941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8097" y="1285424"/>
            <a:ext cx="538362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B5868-DFC4-1A43-8743-6E68BA4257B7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2ECF530-48E5-5848-B2E1-9BC081B0DF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496040E-53E8-4343-B8A6-5CD8977655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01EF5C9-4012-EE46-BB4E-52AD584C52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82200EE-224B-415F-A726-90C5CBB2F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9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0729C3-ACF1-4E41-B822-FC5A03165595}"/>
              </a:ext>
            </a:extLst>
          </p:cNvPr>
          <p:cNvSpPr/>
          <p:nvPr userDrawn="1"/>
        </p:nvSpPr>
        <p:spPr>
          <a:xfrm>
            <a:off x="333375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643187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952999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262811" y="3223527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572623" y="3223291"/>
            <a:ext cx="2200275" cy="4476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428749" y="2390136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736180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6048373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336753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563224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0DA5B326-4BC0-484C-8A52-EB4943337D62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4142F996-DE7C-3E47-BA8A-BBC00F96D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974DC2DB-1F0B-0942-9E0D-4F8920E609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2B05FB37-2E5D-9D48-A9B7-C9217B450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9917D098-5A09-4869-B309-8E88CBD6B8E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40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712381" y="1239202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712380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6909500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6941734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9538" y="1286467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9537" y="3788533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6658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36051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60968C-3F33-C64B-A2A1-E1BACC190A76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607386F5-F54A-234D-AC30-C50F06D59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A01B6C27-68DF-A946-B076-AD57BBA02C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10949CC2-4815-9040-AE29-DA865A2CF2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775AFD9-BEE3-425F-9AB3-3335000DBB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51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51F148-FE22-5F4B-9656-B9FD0B31FA6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1D1E651-A636-ED44-8643-D87936B7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E373F66-282B-C84A-9B7B-612F107B44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3B3F59D-D4CA-7848-B38D-7675195178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7E9B9A6-20E0-4E5C-B982-427BF76498E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0172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19CEFC9-AAA7-49A4-8FDC-F89E6009086A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B7C878DE-4C84-4F9E-B3A9-9F718A6DAF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B79DAE-CFAF-404D-BC10-36DC7525CF58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EABCAA-819D-3348-9451-F8B72E04B5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6E019A-A2E1-144B-A66D-D804B12991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CA4099B-DB89-0449-ADCC-A2078A7083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26C6628B-B955-4A06-A2D2-F2637EC1E6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1118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C9CA210-FEED-684B-A2A9-F54EDD7D2C65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930A1659-99D2-374C-97EA-2635D11528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90F83D7-4EC5-EE4E-83F7-C835C5446C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C1ADDC4B-24B4-4987-8301-62AC640166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67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BD0F88F-B66B-F745-BA33-0143C27E5F2D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buClr>
                <a:schemeClr val="accent2"/>
              </a:buClr>
              <a:buSzPct val="75000"/>
              <a:buFont typeface="Courier New" panose="02070309020205020404" pitchFamily="49" charset="0"/>
              <a:buChar char="o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buClr>
                <a:srgbClr val="0D6CB9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FA6AE0-F5B6-6E49-8BB3-4004BFDD1F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F9FB4947-4D5F-954E-B552-4F263C8E98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D2FE67E8-1825-AB4D-A7FC-30A73E3B0E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498E68E3-D6C5-9245-99A9-607F1E2B05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9BBBBBA0-AAB0-4BC2-BDF1-8C90CA9DFF5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735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6E93DA6-A186-9940-9961-AE9EAE17F18C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2EAA20-EA13-F943-95AF-7156B689A8C1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9262BE9-D596-EE49-8507-B79D803EBB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2" name="Picture 21" descr="A close up of a sign&#10;&#10;Description automatically generated">
            <a:extLst>
              <a:ext uri="{FF2B5EF4-FFF2-40B4-BE49-F238E27FC236}">
                <a16:creationId xmlns:a16="http://schemas.microsoft.com/office/drawing/2014/main" id="{910B0988-AF98-C545-A6AB-AD57B467B0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BD5D7554-A478-8645-A569-84934EC2D6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13A586B6-7406-43F8-B07F-A8BD953D18A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1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walking on a bridge&#10;&#10;Description automatically generated">
            <a:extLst>
              <a:ext uri="{FF2B5EF4-FFF2-40B4-BE49-F238E27FC236}">
                <a16:creationId xmlns:a16="http://schemas.microsoft.com/office/drawing/2014/main" id="{45223C62-28C3-4635-9AE9-ABBD588FC7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88" b="4042"/>
          <a:stretch/>
        </p:blipFill>
        <p:spPr>
          <a:xfrm>
            <a:off x="0" y="0"/>
            <a:ext cx="12217429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48669"/>
            <a:ext cx="5507665" cy="2416920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B2691C8-17BF-4178-8EB9-778DEDDB1A7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1612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577DCAAF-B02B-B24A-8AB0-956BA9E81D63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128DAB3-C658-FA4C-9183-4169F5C77E36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53DBDFD6-DCC5-FE4D-9B49-5F5722AB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4" name="Picture 23" descr="A close up of a sign&#10;&#10;Description automatically generated">
            <a:extLst>
              <a:ext uri="{FF2B5EF4-FFF2-40B4-BE49-F238E27FC236}">
                <a16:creationId xmlns:a16="http://schemas.microsoft.com/office/drawing/2014/main" id="{8C24448D-6ADF-8442-A000-775910CD0D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1165CA6F-4364-244F-9ABF-4E81C4523B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4973D2B0-1CE9-493B-9925-CD6B89614F4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1016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523919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833731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4354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53355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616912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929105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217485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43956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9A2BD7F4-C9CD-5E45-8A88-B96A3E033E78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4592BA-DF80-CC4D-BC9D-88314565611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C9F3F664-C802-7249-A764-71E581FA3D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34" name="Picture 33" descr="A close up of a sign&#10;&#10;Description automatically generated">
            <a:extLst>
              <a:ext uri="{FF2B5EF4-FFF2-40B4-BE49-F238E27FC236}">
                <a16:creationId xmlns:a16="http://schemas.microsoft.com/office/drawing/2014/main" id="{D467C9B8-BC4D-7F47-8AA0-AA2F4BE0A2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6D8DE5CC-1AD4-EE46-B391-85AE43951F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CAF8FDEC-6588-41D9-99DC-18FE86AD05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6788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800100" indent="-3429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buClr>
                <a:srgbClr val="0D6CB9"/>
              </a:buClr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25" name="Picture 24" descr="A close up of a sign&#10;&#10;Description automatically generated">
            <a:extLst>
              <a:ext uri="{FF2B5EF4-FFF2-40B4-BE49-F238E27FC236}">
                <a16:creationId xmlns:a16="http://schemas.microsoft.com/office/drawing/2014/main" id="{FDDB49D4-8143-9B46-A2E3-F54C2E2C22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E45AD176-A492-564A-9120-30D5931E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2D2368-DB91-5641-B72D-CAD3B3692E26}"/>
              </a:ext>
            </a:extLst>
          </p:cNvPr>
          <p:cNvSpPr/>
          <p:nvPr userDrawn="1"/>
        </p:nvSpPr>
        <p:spPr>
          <a:xfrm>
            <a:off x="0" y="755373"/>
            <a:ext cx="12192000" cy="160571"/>
          </a:xfrm>
          <a:prstGeom prst="rect">
            <a:avLst/>
          </a:prstGeom>
          <a:solidFill>
            <a:schemeClr val="accent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2FE50E5-E585-294D-8EA1-6FF47F94FAEF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24516B70-534E-B846-AFCE-7DEC40C1C0F1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31" name="Picture 30" descr="A close up of a sign&#10;&#10;Description automatically generated">
            <a:extLst>
              <a:ext uri="{FF2B5EF4-FFF2-40B4-BE49-F238E27FC236}">
                <a16:creationId xmlns:a16="http://schemas.microsoft.com/office/drawing/2014/main" id="{1D042591-5AE2-0747-992B-D891310041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6BF1E2C7-B4C7-9940-9534-D5A78B0DB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0" y="199694"/>
            <a:ext cx="9515883" cy="54242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D6CB9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pic>
        <p:nvPicPr>
          <p:cNvPr id="2" name="Picture 1" descr="Logo, company name&#10;&#10;Description automatically generated">
            <a:extLst>
              <a:ext uri="{FF2B5EF4-FFF2-40B4-BE49-F238E27FC236}">
                <a16:creationId xmlns:a16="http://schemas.microsoft.com/office/drawing/2014/main" id="{5BF0BE0F-8278-429A-ABC4-48862EE15D9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E9050-50FF-4330-8FD2-DAA2A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836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17A0E8C-5BD7-4700-910D-186567B7387F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25C8F73-2D17-4CBB-8381-D1323C9DA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333C5E1-1EDD-41B7-9D2F-B0420BAB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7415" y="1495651"/>
            <a:ext cx="8988726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9BB631-3C3A-404F-9486-4A9AD6558D7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7C9D04E-46AF-E54D-9D39-9FEF716330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DAF1344F-A4C1-B246-84D0-1D67018FF5F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15CADD9-290D-480D-B381-B762CBC85C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6490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0C87E2D-FAD5-4CD6-9B9E-DF4D175EE0DC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E4F90356-E557-4622-94C2-A683DA8E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7797" y="6492875"/>
            <a:ext cx="2743200" cy="365125"/>
          </a:xfrm>
        </p:spPr>
        <p:txBody>
          <a:bodyPr/>
          <a:lstStyle/>
          <a:p>
            <a:fld id="{FA6A0AD2-53AF-4D84-8AC9-3DBC493F2F75}" type="datetimeFigureOut">
              <a:rPr lang="en-US" smtClean="0"/>
              <a:t>4/7/2021</a:t>
            </a:fld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69B0202-9DFD-4FCF-891E-B47E47F36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887BB70-7752-40F0-9AD0-27AB3E93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20119" y="153230"/>
            <a:ext cx="9513918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0118" y="1495651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A07FE31F-6F7C-45E4-8003-85B28143C0E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7077078" y="1478675"/>
            <a:ext cx="4462819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757E269-44EA-2844-9B22-F017403D625E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AEB296D3-703D-C04F-9ED9-0F2A0F4651CC}"/>
              </a:ext>
            </a:extLst>
          </p:cNvPr>
          <p:cNvSpPr txBox="1">
            <a:spLocks/>
          </p:cNvSpPr>
          <p:nvPr userDrawn="1"/>
        </p:nvSpPr>
        <p:spPr>
          <a:xfrm>
            <a:off x="243484" y="6492875"/>
            <a:ext cx="15853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4DF7DD12-0BD0-204E-A4BA-F2E71254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46102D5F-B5B3-44E7-B63C-D3C34DEFE1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19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8F225BF-6018-4E25-96E5-020EDE4E074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A6ECAAA4-813E-4564-BA0D-541DE677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627CC05B-DA50-4521-98AC-7116F4C50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58408" y="164595"/>
            <a:ext cx="9919861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880" y="1285424"/>
            <a:ext cx="5308980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F97521C-1BCE-4078-A60B-0FB9F0B5528E}"/>
              </a:ext>
            </a:extLst>
          </p:cNvPr>
          <p:cNvSpPr/>
          <p:nvPr userDrawn="1"/>
        </p:nvSpPr>
        <p:spPr>
          <a:xfrm>
            <a:off x="7719237" y="1285424"/>
            <a:ext cx="4114800" cy="435133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4B1717F6-064F-44CB-A093-DF09DFF51A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19237" y="1285424"/>
            <a:ext cx="409248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8F072F-C70B-384C-BB1F-23F1D691A60B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D7719160-ED60-8045-8675-2D2E522409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1" name="Picture 20" descr="A close up of a sign&#10;&#10;Description automatically generated">
            <a:extLst>
              <a:ext uri="{FF2B5EF4-FFF2-40B4-BE49-F238E27FC236}">
                <a16:creationId xmlns:a16="http://schemas.microsoft.com/office/drawing/2014/main" id="{ECDAB876-A886-C54C-ACB6-BF7126E39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CB36AA6-6A09-4EF9-94EF-52554048B0E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8154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C02CBCA-AFCA-4598-B68B-76039CBECC82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67CC9ED6-411A-4AA2-93D9-7C6C1FA6E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164CE446-9449-45AF-9B88-2402D6E07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47249" y="168668"/>
            <a:ext cx="9884676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630556-1203-444D-9406-8EE318B5B62D}"/>
              </a:ext>
            </a:extLst>
          </p:cNvPr>
          <p:cNvSpPr/>
          <p:nvPr userDrawn="1"/>
        </p:nvSpPr>
        <p:spPr>
          <a:xfrm>
            <a:off x="2484163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5910CA-54F1-4812-905F-477F1B94A069}"/>
              </a:ext>
            </a:extLst>
          </p:cNvPr>
          <p:cNvSpPr/>
          <p:nvPr userDrawn="1"/>
        </p:nvSpPr>
        <p:spPr>
          <a:xfrm>
            <a:off x="4793975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2D5BA-B9DC-4C3A-8F29-0221C1A88107}"/>
              </a:ext>
            </a:extLst>
          </p:cNvPr>
          <p:cNvSpPr/>
          <p:nvPr userDrawn="1"/>
        </p:nvSpPr>
        <p:spPr>
          <a:xfrm>
            <a:off x="7103787" y="3223527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FE10E2-8D3B-4767-B6E0-27F1C0B4C047}"/>
              </a:ext>
            </a:extLst>
          </p:cNvPr>
          <p:cNvSpPr/>
          <p:nvPr userDrawn="1"/>
        </p:nvSpPr>
        <p:spPr>
          <a:xfrm>
            <a:off x="9413599" y="3223291"/>
            <a:ext cx="2200275" cy="44767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66C6169-6835-4943-80F4-23BCECDD3F07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332717" y="2472427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2E6F3C4-95C1-49A1-8C1A-8B07DC3E6F2A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3577156" y="3681599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8C7092-4FAF-491B-95F5-3A72870FA8D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5889349" y="2390135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3C78854-7097-4280-ABBA-C6320921F60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8177729" y="3681598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0C4280E-0FDC-4BFA-9394-244BF06A903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404200" y="2390134"/>
            <a:ext cx="4763" cy="747027"/>
          </a:xfrm>
          <a:prstGeom prst="line">
            <a:avLst/>
          </a:prstGeom>
          <a:ln w="50800" cap="rnd">
            <a:solidFill>
              <a:schemeClr val="accent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911C78B-F852-454F-903B-A9ACC1E0058D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69562053-D36A-6A4C-81AC-15D58F02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8" name="Picture 27" descr="A close up of a sign&#10;&#10;Description automatically generated">
            <a:extLst>
              <a:ext uri="{FF2B5EF4-FFF2-40B4-BE49-F238E27FC236}">
                <a16:creationId xmlns:a16="http://schemas.microsoft.com/office/drawing/2014/main" id="{F37422CB-060A-BE49-AEEC-D38C146ED0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67211782-D95D-4EAA-8801-2284CAACAE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521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D5F1119D-21B3-4E72-8273-39944FAB4016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52249239-F68B-4147-B1D1-C5BAEF52A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B4F8CBC6-0EA4-454E-9AE7-330D0B07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857" y="164595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A689B4-7CB5-4150-A72A-0CECA6C94C1B}"/>
              </a:ext>
            </a:extLst>
          </p:cNvPr>
          <p:cNvSpPr/>
          <p:nvPr userDrawn="1"/>
        </p:nvSpPr>
        <p:spPr>
          <a:xfrm>
            <a:off x="2381529" y="1242035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30B6CA-CF8E-4672-850C-BD70C9603821}"/>
              </a:ext>
            </a:extLst>
          </p:cNvPr>
          <p:cNvSpPr/>
          <p:nvPr userDrawn="1"/>
        </p:nvSpPr>
        <p:spPr>
          <a:xfrm>
            <a:off x="2381528" y="3731447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DFA0AC-AA6C-48D9-975D-40B547596326}"/>
              </a:ext>
            </a:extLst>
          </p:cNvPr>
          <p:cNvSpPr/>
          <p:nvPr userDrawn="1"/>
        </p:nvSpPr>
        <p:spPr>
          <a:xfrm>
            <a:off x="7223399" y="1226548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CE3B6A9-6BD0-49EC-BAE1-4EA85B6203D7}"/>
              </a:ext>
            </a:extLst>
          </p:cNvPr>
          <p:cNvSpPr/>
          <p:nvPr userDrawn="1"/>
        </p:nvSpPr>
        <p:spPr>
          <a:xfrm>
            <a:off x="7255633" y="3728614"/>
            <a:ext cx="4557159" cy="196702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7ACE795-39A5-44AF-BE69-ACAD8F8310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28686" y="1289300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D70694BD-2766-4F24-B88E-F6B550AE66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28685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1246A60D-83B3-4754-B14D-1E822DFD43F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0557" y="1270715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C65ADA2-B7F5-41AA-B308-B1E34FA3F6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349950" y="3791366"/>
            <a:ext cx="4462841" cy="1847185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 sz="2400"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accent1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5B85CF5-636A-E440-B11A-092206235E22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C737E72E-CFE8-C948-A232-7E5E0DBB5B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9516DD73-EFAF-4D47-841B-1104248EF1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569829E-0179-48F9-9819-FA8179268C1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37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FD6C3F4-C7B6-4613-8B33-6EBE2B01DE7B}"/>
              </a:ext>
            </a:extLst>
          </p:cNvPr>
          <p:cNvSpPr/>
          <p:nvPr userDrawn="1"/>
        </p:nvSpPr>
        <p:spPr>
          <a:xfrm>
            <a:off x="0" y="164595"/>
            <a:ext cx="12192000" cy="751350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12291" y="252702"/>
            <a:ext cx="9131780" cy="57513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81A91-6111-4E0C-A869-7E9C2FDE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2874"/>
            <a:ext cx="41148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5038C-8DCC-497B-8852-2117A77C8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0675" y="6492873"/>
            <a:ext cx="2743200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B5F3F2-7038-D944-BB35-28CDB39B19DA}"/>
              </a:ext>
            </a:extLst>
          </p:cNvPr>
          <p:cNvSpPr/>
          <p:nvPr userDrawn="1"/>
        </p:nvSpPr>
        <p:spPr>
          <a:xfrm>
            <a:off x="241110" y="0"/>
            <a:ext cx="1583141" cy="6858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045A7A8-30EA-074D-AD8F-CCCE7D8D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3484" y="6492875"/>
            <a:ext cx="1585316" cy="365125"/>
          </a:xfrm>
        </p:spPr>
        <p:txBody>
          <a:bodyPr/>
          <a:lstStyle>
            <a:lvl1pPr algn="ctr">
              <a:defRPr/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10F5092-1527-9B43-8ADE-35FC8A3822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877" y="208290"/>
            <a:ext cx="997300" cy="398921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7B514CDE-B44E-48D2-AF6E-F7F26F3FAC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5" y="5840228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07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people standing in front of a crowd posing for the camera&#10;&#10;Description automatically generated">
            <a:extLst>
              <a:ext uri="{FF2B5EF4-FFF2-40B4-BE49-F238E27FC236}">
                <a16:creationId xmlns:a16="http://schemas.microsoft.com/office/drawing/2014/main" id="{8132F563-1018-4BBA-84AD-7D43004AA5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1325" r="3165" b="2551"/>
          <a:stretch/>
        </p:blipFill>
        <p:spPr>
          <a:xfrm>
            <a:off x="426" y="0"/>
            <a:ext cx="12191574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CABA84F-8E24-41C1-A179-B6E997659D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11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people sitting at a computer&#10;&#10;Description automatically generated">
            <a:extLst>
              <a:ext uri="{FF2B5EF4-FFF2-40B4-BE49-F238E27FC236}">
                <a16:creationId xmlns:a16="http://schemas.microsoft.com/office/drawing/2014/main" id="{70A31480-C32A-4BB8-B0DF-C99B27B668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r="-22" b="20417"/>
          <a:stretch/>
        </p:blipFill>
        <p:spPr>
          <a:xfrm>
            <a:off x="0" y="1"/>
            <a:ext cx="12217428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228147C-9AFB-495B-A485-811F7D37112A}"/>
              </a:ext>
            </a:extLst>
          </p:cNvPr>
          <p:cNvSpPr/>
          <p:nvPr userDrawn="1"/>
        </p:nvSpPr>
        <p:spPr>
          <a:xfrm>
            <a:off x="0" y="0"/>
            <a:ext cx="1221742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1573619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" y="233478"/>
            <a:ext cx="994008" cy="397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0819" y="3807725"/>
            <a:ext cx="5507665" cy="2457864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54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28B33F6-A58B-4CDC-8488-A0B7054DA82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509" y="6173310"/>
            <a:ext cx="865233" cy="524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71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1B9DEDDA-7B58-4520-A950-B49ECEF3E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3" t="23292" r="9940" b="12674"/>
          <a:stretch/>
        </p:blipFill>
        <p:spPr>
          <a:xfrm>
            <a:off x="1" y="1"/>
            <a:ext cx="12191999" cy="685799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FB7DA9D-A6E0-4F2D-B849-48659B12B7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726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person, child, indoor, wall&#10;&#10;Description automatically generated">
            <a:extLst>
              <a:ext uri="{FF2B5EF4-FFF2-40B4-BE49-F238E27FC236}">
                <a16:creationId xmlns:a16="http://schemas.microsoft.com/office/drawing/2014/main" id="{454B729E-4078-4961-AA28-F71FC702E4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t="7435" r="-42" b="17542"/>
          <a:stretch/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3148" y="2169994"/>
            <a:ext cx="2870789" cy="234344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954323D5-DC36-4533-A457-DCC5ED0C96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0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group of people sitting at a table&#10;&#10;Description automatically generated">
            <a:extLst>
              <a:ext uri="{FF2B5EF4-FFF2-40B4-BE49-F238E27FC236}">
                <a16:creationId xmlns:a16="http://schemas.microsoft.com/office/drawing/2014/main" id="{33D73650-076F-4A3A-8B1D-4BC037C27D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1" r="1406" b="14039"/>
          <a:stretch/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5"/>
            <a:ext cx="2870789" cy="2351382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4B20456-6692-4960-8821-D490DE17564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72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icture containing book, indoor, laptop, shelf&#10;&#10;Description automatically generated">
            <a:extLst>
              <a:ext uri="{FF2B5EF4-FFF2-40B4-BE49-F238E27FC236}">
                <a16:creationId xmlns:a16="http://schemas.microsoft.com/office/drawing/2014/main" id="{E38AE18D-74B8-4D84-8A53-A0113DBFDB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6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6395" r="104" b="3783"/>
          <a:stretch/>
        </p:blipFill>
        <p:spPr>
          <a:xfrm>
            <a:off x="0" y="1"/>
            <a:ext cx="12192000" cy="68984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0033EEE-3823-4FA0-9C86-2F8D1358CA62}"/>
              </a:ext>
            </a:extLst>
          </p:cNvPr>
          <p:cNvSpPr/>
          <p:nvPr userDrawn="1"/>
        </p:nvSpPr>
        <p:spPr>
          <a:xfrm>
            <a:off x="361507" y="0"/>
            <a:ext cx="3094074" cy="6858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478F5A8A-81B1-4D06-B15C-B9423E8CC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74" y="337010"/>
            <a:ext cx="1649139" cy="6596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5F915A-2D65-4403-B6A1-FAFF6BE607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202" y="2179674"/>
            <a:ext cx="2870789" cy="2392325"/>
          </a:xfrm>
          <a:noFill/>
          <a:ln>
            <a:noFill/>
          </a:ln>
        </p:spPr>
        <p:txBody>
          <a:bodyPr anchor="b">
            <a:noAutofit/>
          </a:bodyPr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or section break</a:t>
            </a: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3C7C0638-979B-4B0B-B96F-6B859AF7A69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4294" y="6040073"/>
            <a:ext cx="1060704" cy="64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4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B7C4E4-2D06-490E-9697-F8F066CE1C1F}"/>
              </a:ext>
            </a:extLst>
          </p:cNvPr>
          <p:cNvSpPr/>
          <p:nvPr userDrawn="1"/>
        </p:nvSpPr>
        <p:spPr>
          <a:xfrm>
            <a:off x="0" y="6017606"/>
            <a:ext cx="12192000" cy="52746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0E875-7581-43F3-85AE-4FC91D736F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350" y="6062943"/>
            <a:ext cx="997300" cy="39892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9221D3-8348-4325-9C95-16793EEF14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2380" y="153230"/>
            <a:ext cx="11121657" cy="75135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add header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56EDC-1A10-41B1-8C8A-3A9DA51A4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1495651"/>
            <a:ext cx="10623762" cy="4351338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accent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accent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accent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accent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F4DB6E-C9F9-D944-B663-9CB9DAF8722D}"/>
              </a:ext>
            </a:extLst>
          </p:cNvPr>
          <p:cNvSpPr/>
          <p:nvPr userDrawn="1"/>
        </p:nvSpPr>
        <p:spPr>
          <a:xfrm>
            <a:off x="0" y="6502622"/>
            <a:ext cx="12192000" cy="123465"/>
          </a:xfrm>
          <a:prstGeom prst="rect">
            <a:avLst/>
          </a:prstGeom>
          <a:solidFill>
            <a:srgbClr val="F160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A518B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8E7FD1F-DB59-1F43-A0E9-971CABD56E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1650F9ED-1E1E-254C-8D51-ADB94CF4D0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C4FED095-2A60-7649-AE12-495DA5A571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AD25C652-3A12-4692-BB44-8656ED261C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8168" y="151883"/>
            <a:ext cx="895947" cy="52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20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6F96-CFF5-43CD-9E03-D06E3B2A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433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C28EB-BCA9-43F7-A9C9-9BC5A31B8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125" y="6537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A6A0AD2-53AF-4D84-8AC9-3DBC493F2F75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7911F-0FB9-4538-A2CE-203712435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0675" y="65291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9C126A4-BD19-47E2-8A0E-0DE1B9D8C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0FB3CC-93E0-4E44-B4B3-913813400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953" y="104134"/>
            <a:ext cx="11164188" cy="751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Header</a:t>
            </a:r>
          </a:p>
        </p:txBody>
      </p:sp>
    </p:spTree>
    <p:extLst>
      <p:ext uri="{BB962C8B-B14F-4D97-AF65-F5344CB8AC3E}">
        <p14:creationId xmlns:p14="http://schemas.microsoft.com/office/powerpoint/2010/main" val="411125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1" r:id="rId2"/>
    <p:sldLayoutId id="2147483742" r:id="rId3"/>
    <p:sldLayoutId id="2147483748" r:id="rId4"/>
    <p:sldLayoutId id="2147483746" r:id="rId5"/>
    <p:sldLayoutId id="2147483747" r:id="rId6"/>
    <p:sldLayoutId id="2147483744" r:id="rId7"/>
    <p:sldLayoutId id="2147483745" r:id="rId8"/>
    <p:sldLayoutId id="2147483725" r:id="rId9"/>
    <p:sldLayoutId id="2147483756" r:id="rId10"/>
    <p:sldLayoutId id="2147483749" r:id="rId11"/>
    <p:sldLayoutId id="2147483750" r:id="rId12"/>
    <p:sldLayoutId id="2147483751" r:id="rId13"/>
    <p:sldLayoutId id="2147483753" r:id="rId14"/>
    <p:sldLayoutId id="2147483752" r:id="rId15"/>
    <p:sldLayoutId id="2147483720" r:id="rId16"/>
    <p:sldLayoutId id="2147483754" r:id="rId17"/>
    <p:sldLayoutId id="2147483757" r:id="rId18"/>
    <p:sldLayoutId id="2147483758" r:id="rId19"/>
    <p:sldLayoutId id="2147483760" r:id="rId20"/>
    <p:sldLayoutId id="2147483761" r:id="rId21"/>
    <p:sldLayoutId id="2147483762" r:id="rId22"/>
    <p:sldLayoutId id="2147483763" r:id="rId23"/>
    <p:sldLayoutId id="2147483764" r:id="rId24"/>
    <p:sldLayoutId id="2147483765" r:id="rId25"/>
    <p:sldLayoutId id="2147483766" r:id="rId26"/>
    <p:sldLayoutId id="2147483767" r:id="rId27"/>
    <p:sldLayoutId id="2147483768" r:id="rId28"/>
    <p:sldLayoutId id="2147483755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bg2"/>
        </a:buClr>
        <a:buFont typeface="Wingdings" panose="05000000000000000000" pitchFamily="2" charset="2"/>
        <a:buChar char="§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D7CA18-B5E7-4D73-A8AF-3444E0331A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Pandemic Electronic Benefits Transfer (P-EBT</a:t>
            </a:r>
            <a:r>
              <a:rPr lang="en-US"/>
              <a:t>)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18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SURVEY &amp; TIMELINE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1428" y="996030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Wednesday, April 7</a:t>
            </a:r>
            <a:r>
              <a:rPr lang="en-US" sz="3200" baseline="30000" dirty="0"/>
              <a:t>th</a:t>
            </a:r>
            <a:r>
              <a:rPr lang="en-US" sz="3200" dirty="0"/>
              <a:t> – TAA and Survey released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Friday, April 23</a:t>
            </a:r>
            <a:r>
              <a:rPr lang="en-US" sz="3200" baseline="30000" dirty="0"/>
              <a:t>rd</a:t>
            </a:r>
            <a:r>
              <a:rPr lang="en-US" sz="3200" dirty="0"/>
              <a:t> – Surveys due to TEA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Monday, April 26</a:t>
            </a:r>
            <a:r>
              <a:rPr lang="en-US" sz="3200" baseline="30000" dirty="0"/>
              <a:t>th</a:t>
            </a:r>
            <a:r>
              <a:rPr lang="en-US" sz="3200" dirty="0"/>
              <a:t> – TEA must provide survey data to HHSC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May 2021 – Application will open for parents to apply.</a:t>
            </a:r>
            <a:endParaRPr lang="en-US" sz="2800" dirty="0"/>
          </a:p>
          <a:p>
            <a:pPr marL="0" indent="0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</a:pPr>
            <a:r>
              <a:rPr lang="en-US" sz="3200" dirty="0"/>
              <a:t>What happens if survey is not received?  </a:t>
            </a:r>
            <a:r>
              <a:rPr lang="en-US" sz="3200" dirty="0">
                <a:solidFill>
                  <a:srgbClr val="0D6CB9"/>
                </a:solidFill>
              </a:rPr>
              <a:t>Students will not receive benefits. 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1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E0E511-8808-46F4-8573-BB38D11797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cs typeface="Calibri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725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Survey &amp; Timeline</a:t>
            </a:r>
          </a:p>
        </p:txBody>
      </p:sp>
    </p:spTree>
    <p:extLst>
      <p:ext uri="{BB962C8B-B14F-4D97-AF65-F5344CB8AC3E}">
        <p14:creationId xmlns:p14="http://schemas.microsoft.com/office/powerpoint/2010/main" val="229550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Survey &amp; Timeline</a:t>
            </a:r>
          </a:p>
        </p:txBody>
      </p:sp>
    </p:spTree>
    <p:extLst>
      <p:ext uri="{BB962C8B-B14F-4D97-AF65-F5344CB8AC3E}">
        <p14:creationId xmlns:p14="http://schemas.microsoft.com/office/powerpoint/2010/main" val="3594436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109152"/>
            <a:ext cx="9374274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Primary Citations</a:t>
            </a: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Families First Coronavirus Response Act (FFCRA)</a:t>
            </a:r>
            <a:endParaRPr lang="en-US" sz="2600" dirty="0">
              <a:cs typeface="Arial" pitchFamily="34" charset="0"/>
            </a:endParaRP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Continuing Appropriations Act, 2021 and Other Extensions Act</a:t>
            </a: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Consolidated Appropriations Act, 2021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Joint effort with Health and Human Services Commission (HHSC) and the Texas Department of Agriculture (TDA)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Oversight provided by Food Nutrition Services (FNS)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Purpose – to provide benefits to students who would have received food services when attending school in-person. </a:t>
            </a:r>
          </a:p>
          <a:p>
            <a:pPr marL="0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70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109152"/>
            <a:ext cx="9374274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600" dirty="0"/>
              <a:t>Phases</a:t>
            </a:r>
          </a:p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Phase I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2019-2020 School Year (closed Sept 30, 2020)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All students eligible for free/reduced lunches received benefits due to state school closures.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Parent/guardian required to apply for benefits.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TEA used PEIMS Summer data to determine eligibility.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Minimal outreach to local education agencies (LEAs).</a:t>
            </a:r>
          </a:p>
        </p:txBody>
      </p:sp>
    </p:spTree>
    <p:extLst>
      <p:ext uri="{BB962C8B-B14F-4D97-AF65-F5344CB8AC3E}">
        <p14:creationId xmlns:p14="http://schemas.microsoft.com/office/powerpoint/2010/main" val="317949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918625"/>
            <a:ext cx="9374274" cy="4351338"/>
          </a:xfrm>
        </p:spPr>
        <p:txBody>
          <a:bodyPr lIns="91440" tIns="45720" rIns="91440" bIns="45720" anchor="t"/>
          <a:lstStyle/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Phase II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2020-2021 School Year 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State plan was approved on March 22, 2021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Campus must be closed, provide reduced on-campus instruction, and/or have students attending virtually for five consecutive days to be eligible.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Students must attend a campus that meets the eligibility and also be eligible for free/reduced lunches or attend a CEP/P2 campus. 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Student Benefit Issuance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Students on SNAP will receive direct-issued benefits </a:t>
            </a:r>
          </a:p>
          <a:p>
            <a:pPr marL="1348740" lvl="3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dirty="0"/>
              <a:t>For students not on SNAP, their parent/guardian will need to apply via an HHSC application.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HHSC will use PEIMS Fall data and new LEA survey to determine eligibility.  </a:t>
            </a:r>
            <a:r>
              <a:rPr lang="en-US" sz="1800" b="1" dirty="0"/>
              <a:t>LEA outreach will be required for students TEA is unable to verify.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1800" dirty="0"/>
              <a:t>Survey will only be sent to LEAs with approved NSLP campuses. </a:t>
            </a:r>
          </a:p>
        </p:txBody>
      </p:sp>
    </p:spTree>
    <p:extLst>
      <p:ext uri="{BB962C8B-B14F-4D97-AF65-F5344CB8AC3E}">
        <p14:creationId xmlns:p14="http://schemas.microsoft.com/office/powerpoint/2010/main" val="2759748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OVERVIEW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841" y="1109152"/>
            <a:ext cx="9374274" cy="4351338"/>
          </a:xfrm>
        </p:spPr>
        <p:txBody>
          <a:bodyPr lIns="91440" tIns="45720" rIns="91440" bIns="45720" anchor="t"/>
          <a:lstStyle/>
          <a:p>
            <a:pPr marL="548640"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600" dirty="0"/>
              <a:t>Phase III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2021-2022 School Year 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Program has been extended throughout the public health emergency.</a:t>
            </a:r>
          </a:p>
          <a:p>
            <a:pPr marL="891540" lvl="2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200" dirty="0"/>
              <a:t>Requirements are still being defined by FNS.</a:t>
            </a:r>
          </a:p>
        </p:txBody>
      </p:sp>
    </p:spTree>
    <p:extLst>
      <p:ext uri="{BB962C8B-B14F-4D97-AF65-F5344CB8AC3E}">
        <p14:creationId xmlns:p14="http://schemas.microsoft.com/office/powerpoint/2010/main" val="27196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726A92-BC31-4481-93A2-EECFCB56A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AGENDA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800888-D9B6-49F1-8B90-B7E4BB43E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380" y="956996"/>
            <a:ext cx="10623762" cy="4903131"/>
          </a:xfrm>
        </p:spPr>
        <p:txBody>
          <a:bodyPr lIns="91440" tIns="45720" rIns="91440" bIns="45720" anchor="t"/>
          <a:lstStyle/>
          <a:p>
            <a:r>
              <a:rPr lang="en-US" sz="3200" b="1" dirty="0">
                <a:solidFill>
                  <a:srgbClr val="0D6CB9"/>
                </a:solidFill>
                <a:latin typeface="Calibri" panose="020F0502020204030204"/>
                <a:ea typeface="+mn-lt"/>
                <a:cs typeface="+mn-lt"/>
              </a:rPr>
              <a:t>PANDEMIC EBT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D6CB9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Overview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16038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D6CB9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Survey &amp; Timeline</a:t>
            </a:r>
          </a:p>
        </p:txBody>
      </p:sp>
    </p:spTree>
    <p:extLst>
      <p:ext uri="{BB962C8B-B14F-4D97-AF65-F5344CB8AC3E}">
        <p14:creationId xmlns:p14="http://schemas.microsoft.com/office/powerpoint/2010/main" val="1566927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6942845-BD5A-42C5-A5C4-13339DD5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1841" y="167275"/>
            <a:ext cx="9630770" cy="751350"/>
          </a:xfrm>
        </p:spPr>
        <p:txBody>
          <a:bodyPr>
            <a:normAutofit/>
          </a:bodyPr>
          <a:lstStyle/>
          <a:p>
            <a:r>
              <a:rPr lang="en-US" dirty="0">
                <a:cs typeface="Calibri"/>
              </a:rPr>
              <a:t>PANDEMIC EBT SURVEY &amp; TIMELINE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CE2FE-F02B-461B-8C8F-E1DFA26F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9708" y="1118579"/>
            <a:ext cx="8988726" cy="4351338"/>
          </a:xfrm>
        </p:spPr>
        <p:txBody>
          <a:bodyPr lIns="91440" tIns="45720" rIns="91440" bIns="45720" anchor="t"/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3200" dirty="0"/>
              <a:t>Survey will collect the following information for each campus at the LEA: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800" dirty="0"/>
              <a:t>Child Nutrition Director contact information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800" dirty="0"/>
              <a:t>Was campus eligibility met?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800" dirty="0"/>
              <a:t>When was the campus eligibility met? MM/DD/YYYY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r>
              <a:rPr lang="en-US" sz="2800" dirty="0"/>
              <a:t>For each eligible month, provide the number of days per week that most are receiving remote/virtual instruction. The survey is asking LEAs to select one week per month with no holidays.  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5199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TEA New">
      <a:dk1>
        <a:sysClr val="windowText" lastClr="000000"/>
      </a:dk1>
      <a:lt1>
        <a:sysClr val="window" lastClr="FFFFFF"/>
      </a:lt1>
      <a:dk2>
        <a:srgbClr val="005786"/>
      </a:dk2>
      <a:lt2>
        <a:srgbClr val="D8D8D8"/>
      </a:lt2>
      <a:accent1>
        <a:srgbClr val="0D6CB9"/>
      </a:accent1>
      <a:accent2>
        <a:srgbClr val="F16038"/>
      </a:accent2>
      <a:accent3>
        <a:srgbClr val="DA3E26"/>
      </a:accent3>
      <a:accent4>
        <a:srgbClr val="70417F"/>
      </a:accent4>
      <a:accent5>
        <a:srgbClr val="363534"/>
      </a:accent5>
      <a:accent6>
        <a:srgbClr val="00486E"/>
      </a:accent6>
      <a:hlink>
        <a:srgbClr val="1682C5"/>
      </a:hlink>
      <a:folHlink>
        <a:srgbClr val="F0603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Light_final" id="{712AB9BE-00F5-7D4D-8B53-79204D405D6C}" vid="{9E252461-6384-0041-871F-3A45EC6C61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BE4C68E97640479F3D791B3E26A918" ma:contentTypeVersion="7" ma:contentTypeDescription="Create a new document." ma:contentTypeScope="" ma:versionID="7de3192d16c819340f45b281ca353a7c">
  <xsd:schema xmlns:xsd="http://www.w3.org/2001/XMLSchema" xmlns:xs="http://www.w3.org/2001/XMLSchema" xmlns:p="http://schemas.microsoft.com/office/2006/metadata/properties" xmlns:ns2="963efe96-9f3c-464d-8c8b-c76864a22ed0" xmlns:ns3="533e3360-6378-4210-ada2-16ccdb17d2cd" targetNamespace="http://schemas.microsoft.com/office/2006/metadata/properties" ma:root="true" ma:fieldsID="ebcaee18db97e509784438efe961dfaa" ns2:_="" ns3:_="">
    <xsd:import namespace="963efe96-9f3c-464d-8c8b-c76864a22ed0"/>
    <xsd:import namespace="533e3360-6378-4210-ada2-16ccdb17d2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3efe96-9f3c-464d-8c8b-c76864a22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e3360-6378-4210-ada2-16ccdb17d2c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38415F-CA52-4AC6-B74C-FE95CEB90D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9BDC8A-DCD7-4F2A-8EEB-C76EF43ADDDB}">
  <ds:schemaRefs>
    <ds:schemaRef ds:uri="533e3360-6378-4210-ada2-16ccdb17d2cd"/>
    <ds:schemaRef ds:uri="963efe96-9f3c-464d-8c8b-c76864a22e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19692CD-7339-4E15-8B85-65EB8EAE7D52}">
  <ds:schemaRefs>
    <ds:schemaRef ds:uri="533e3360-6378-4210-ada2-16ccdb17d2cd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963efe96-9f3c-464d-8c8b-c76864a22ed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TEA_Presentation_Template_Light_option</Template>
  <TotalTime>621</TotalTime>
  <Words>461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2_Office Theme</vt:lpstr>
      <vt:lpstr>Pandemic Electronic Benefits Transfer (P-EBT) Program</vt:lpstr>
      <vt:lpstr>AGENDA</vt:lpstr>
      <vt:lpstr>AGENDA</vt:lpstr>
      <vt:lpstr>PANDEMIC EBT OVERVIEW</vt:lpstr>
      <vt:lpstr>PANDEMIC EBT OVERVIEW</vt:lpstr>
      <vt:lpstr>PANDEMIC EBT OVERVIEW</vt:lpstr>
      <vt:lpstr>PANDEMIC EBT OVERVIEW</vt:lpstr>
      <vt:lpstr>AGENDA</vt:lpstr>
      <vt:lpstr>PANDEMIC EBT SURVEY &amp; TIMELINE</vt:lpstr>
      <vt:lpstr>PANDEMIC EBT SURVEY &amp; TIMELINE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Grad Toolkit Kickoff Meeting</dc:title>
  <dc:creator>Ulrich, Melanie</dc:creator>
  <cp:lastModifiedBy>Muffoletto, Jamie</cp:lastModifiedBy>
  <cp:revision>5</cp:revision>
  <dcterms:created xsi:type="dcterms:W3CDTF">2020-11-05T16:39:19Z</dcterms:created>
  <dcterms:modified xsi:type="dcterms:W3CDTF">2021-04-07T12:38:07Z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0x010100E7BE4C68E97640479F3D791B3E26A918</vt:lpwstr>
  </property>
</Properties>
</file>