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8"/>
  </p:notesMasterIdLst>
  <p:sldIdLst>
    <p:sldId id="258" r:id="rId5"/>
    <p:sldId id="267" r:id="rId6"/>
    <p:sldId id="289" r:id="rId7"/>
    <p:sldId id="292" r:id="rId8"/>
    <p:sldId id="290" r:id="rId9"/>
    <p:sldId id="303" r:id="rId10"/>
    <p:sldId id="287" r:id="rId11"/>
    <p:sldId id="291" r:id="rId12"/>
    <p:sldId id="293" r:id="rId13"/>
    <p:sldId id="294" r:id="rId14"/>
    <p:sldId id="295" r:id="rId15"/>
    <p:sldId id="296" r:id="rId16"/>
    <p:sldId id="297" r:id="rId17"/>
    <p:sldId id="298" r:id="rId18"/>
    <p:sldId id="304" r:id="rId19"/>
    <p:sldId id="299" r:id="rId20"/>
    <p:sldId id="300" r:id="rId21"/>
    <p:sldId id="273" r:id="rId22"/>
    <p:sldId id="301" r:id="rId23"/>
    <p:sldId id="280" r:id="rId24"/>
    <p:sldId id="281" r:id="rId25"/>
    <p:sldId id="302"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Muffoletto" initials="JM" lastIdx="10" clrIdx="0">
    <p:extLst>
      <p:ext uri="{19B8F6BF-5375-455C-9EA6-DF929625EA0E}">
        <p15:presenceInfo xmlns:p15="http://schemas.microsoft.com/office/powerpoint/2012/main" userId="S::Jamie.Muffoletto@tea.texas.gov::daf1e3c6-8137-448a-b141-d23049d419b5" providerId="AD"/>
      </p:ext>
    </p:extLst>
  </p:cmAuthor>
  <p:cmAuthor id="2" name="Leticia Ollervidez" initials="LO" lastIdx="8" clrIdx="1">
    <p:extLst>
      <p:ext uri="{19B8F6BF-5375-455C-9EA6-DF929625EA0E}">
        <p15:presenceInfo xmlns:p15="http://schemas.microsoft.com/office/powerpoint/2012/main" userId="S::Leticia.Ollervidez@tea.texas.gov::12ccd2a1-d554-4cac-b492-4e314c2b5f8f" providerId="AD"/>
      </p:ext>
    </p:extLst>
  </p:cmAuthor>
  <p:cmAuthor id="3" name="Simons, Leanne" initials="SL" lastIdx="7" clrIdx="2">
    <p:extLst>
      <p:ext uri="{19B8F6BF-5375-455C-9EA6-DF929625EA0E}">
        <p15:presenceInfo xmlns:p15="http://schemas.microsoft.com/office/powerpoint/2012/main" userId="S::leanne.simons@tea.texas.gov::f0b41770-584b-4844-b5c5-b29dec998724" providerId="AD"/>
      </p:ext>
    </p:extLst>
  </p:cmAuthor>
  <p:cmAuthor id="4" name="Hanson, Terri" initials="HT" lastIdx="3" clrIdx="3">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38"/>
    <a:srgbClr val="0D6CB9"/>
    <a:srgbClr val="0A518B"/>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826B5-1E9B-4EC8-8091-C56B7CC7C3D7}" v="6" dt="2021-03-18T18:44:33.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40" autoAdjust="0"/>
  </p:normalViewPr>
  <p:slideViewPr>
    <p:cSldViewPr snapToGrid="0">
      <p:cViewPr varScale="1">
        <p:scale>
          <a:sx n="80" d="100"/>
          <a:sy n="80" d="100"/>
        </p:scale>
        <p:origin x="8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22643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246800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3981428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202900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182744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19</a:t>
            </a:fld>
            <a:endParaRPr lang="en-US"/>
          </a:p>
        </p:txBody>
      </p:sp>
    </p:spTree>
    <p:extLst>
      <p:ext uri="{BB962C8B-B14F-4D97-AF65-F5344CB8AC3E}">
        <p14:creationId xmlns:p14="http://schemas.microsoft.com/office/powerpoint/2010/main" val="201514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20</a:t>
            </a:fld>
            <a:endParaRPr lang="en-US"/>
          </a:p>
        </p:txBody>
      </p:sp>
    </p:spTree>
    <p:extLst>
      <p:ext uri="{BB962C8B-B14F-4D97-AF65-F5344CB8AC3E}">
        <p14:creationId xmlns:p14="http://schemas.microsoft.com/office/powerpoint/2010/main" val="267064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258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270625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146763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157236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327130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324027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418556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343085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394952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406134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3/19/2021</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3/19/2021</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3/19/2021</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3/19/2021</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3/19/2021</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3/19/2021</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3/19/2021</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3/19/2021</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3/19/2021</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3/19/2021</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3/19/2021</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3/19/2021</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3/19/2021</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3/19/2021</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tea.texas.gov/academics/college-career-and-military-prep/career-and-technical-education/approved-cte-programs-study"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2030819" y="3875964"/>
            <a:ext cx="9928300" cy="2389625"/>
          </a:xfrm>
        </p:spPr>
        <p:txBody>
          <a:bodyPr/>
          <a:lstStyle/>
          <a:p>
            <a:r>
              <a:rPr lang="en-US" sz="4000"/>
              <a:t>TEXAS RECORDS EXCHANGE (</a:t>
            </a:r>
            <a:r>
              <a:rPr lang="en-US" sz="4000" err="1"/>
              <a:t>TREx</a:t>
            </a:r>
            <a:r>
              <a:rPr lang="en-US" sz="4000"/>
              <a:t>) UPDATE</a:t>
            </a: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4351338"/>
          </a:xfrm>
        </p:spPr>
        <p:txBody>
          <a:bodyPr lIns="91440" tIns="45720" rIns="91440" bIns="45720" anchor="t"/>
          <a:lstStyle/>
          <a:p>
            <a:r>
              <a:rPr lang="en-US" sz="3200"/>
              <a:t>Texas Records Exchange (TREx) Updates</a:t>
            </a:r>
          </a:p>
          <a:p>
            <a:pPr lvl="1"/>
            <a:r>
              <a:rPr lang="en-US" sz="2800" b="1"/>
              <a:t>2021-2022 Changes</a:t>
            </a:r>
          </a:p>
          <a:p>
            <a:pPr lvl="2"/>
            <a:r>
              <a:rPr lang="en-US" sz="2400"/>
              <a:t>Financial Aid Application</a:t>
            </a:r>
          </a:p>
          <a:p>
            <a:pPr lvl="3"/>
            <a:r>
              <a:rPr lang="en-US" sz="2200"/>
              <a:t>Legislation</a:t>
            </a:r>
          </a:p>
          <a:p>
            <a:pPr lvl="3"/>
            <a:r>
              <a:rPr lang="en-US" sz="2200"/>
              <a:t>Data Elements</a:t>
            </a:r>
            <a:endParaRPr lang="en-US" sz="2200">
              <a:cs typeface="Calibri"/>
            </a:endParaRPr>
          </a:p>
          <a:p>
            <a:pPr lvl="3"/>
            <a:r>
              <a:rPr lang="en-US" sz="2200"/>
              <a:t>Code Table</a:t>
            </a:r>
          </a:p>
          <a:p>
            <a:pPr lvl="2"/>
            <a:r>
              <a:rPr lang="en-US" sz="2400" b="1"/>
              <a:t>CAREER-TECH-ED-INDICATOR (CTE</a:t>
            </a:r>
            <a:r>
              <a:rPr lang="en-US" b="1"/>
              <a:t>) </a:t>
            </a:r>
          </a:p>
          <a:p>
            <a:pPr lvl="3"/>
            <a:r>
              <a:rPr lang="en-US" sz="2000" b="1"/>
              <a:t>Legislation</a:t>
            </a:r>
          </a:p>
          <a:p>
            <a:pPr lvl="3"/>
            <a:r>
              <a:rPr lang="en-US" sz="2000"/>
              <a:t>Data Elements</a:t>
            </a:r>
            <a:endParaRPr lang="en-US" sz="2000">
              <a:cs typeface="Calibri"/>
            </a:endParaRPr>
          </a:p>
          <a:p>
            <a:pPr lvl="3"/>
            <a:r>
              <a:rPr lang="en-US" sz="2000"/>
              <a:t>Code Table</a:t>
            </a:r>
          </a:p>
          <a:p>
            <a:pPr lvl="1"/>
            <a:r>
              <a:rPr lang="en-US" sz="2800"/>
              <a:t>TREx Publication Format Changes</a:t>
            </a:r>
          </a:p>
        </p:txBody>
      </p:sp>
    </p:spTree>
    <p:extLst>
      <p:ext uri="{BB962C8B-B14F-4D97-AF65-F5344CB8AC3E}">
        <p14:creationId xmlns:p14="http://schemas.microsoft.com/office/powerpoint/2010/main" val="386652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CB3B1E-248F-4948-9A61-3494EDC077EF}"/>
              </a:ext>
            </a:extLst>
          </p:cNvPr>
          <p:cNvSpPr txBox="1">
            <a:spLocks/>
          </p:cNvSpPr>
          <p:nvPr/>
        </p:nvSpPr>
        <p:spPr>
          <a:xfrm>
            <a:off x="1935004" y="109110"/>
            <a:ext cx="11121657" cy="75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D6CB9"/>
                </a:solidFill>
                <a:latin typeface="+mn-lt"/>
                <a:ea typeface="+mj-ea"/>
                <a:cs typeface="+mj-cs"/>
              </a:defRPr>
            </a:lvl1pPr>
          </a:lstStyle>
          <a:p>
            <a:r>
              <a:rPr lang="en-US"/>
              <a:t>CAREER-TECH-ED-INDICATOR: LEGISLATION</a:t>
            </a:r>
          </a:p>
        </p:txBody>
      </p:sp>
      <p:sp>
        <p:nvSpPr>
          <p:cNvPr id="9" name="Content Placeholder 3">
            <a:extLst>
              <a:ext uri="{FF2B5EF4-FFF2-40B4-BE49-F238E27FC236}">
                <a16:creationId xmlns:a16="http://schemas.microsoft.com/office/drawing/2014/main" id="{B8067734-748A-4FAD-9462-32458E7567D6}"/>
              </a:ext>
            </a:extLst>
          </p:cNvPr>
          <p:cNvSpPr txBox="1">
            <a:spLocks/>
          </p:cNvSpPr>
          <p:nvPr/>
        </p:nvSpPr>
        <p:spPr>
          <a:xfrm>
            <a:off x="2089118" y="1160864"/>
            <a:ext cx="9161084" cy="484951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600">
                <a:solidFill>
                  <a:srgbClr val="595959"/>
                </a:solidFill>
                <a:latin typeface="Calibri" panose="020F0502020204030204" pitchFamily="34" charset="0"/>
              </a:rPr>
              <a:t>Career and Technical Education</a:t>
            </a:r>
          </a:p>
          <a:p>
            <a:pPr lvl="1" fontAlgn="base"/>
            <a:r>
              <a:rPr lang="en-US" sz="3200">
                <a:solidFill>
                  <a:srgbClr val="595959"/>
                </a:solidFill>
                <a:latin typeface="Calibri" panose="020F0502020204030204" pitchFamily="34" charset="0"/>
              </a:rPr>
              <a:t>Public Law 115-224, Perkins V, the Act, or statute</a:t>
            </a:r>
          </a:p>
          <a:p>
            <a:pPr lvl="2" fontAlgn="base"/>
            <a:r>
              <a:rPr lang="en-US" sz="2800">
                <a:solidFill>
                  <a:srgbClr val="595959"/>
                </a:solidFill>
                <a:latin typeface="Calibri" panose="020F0502020204030204" pitchFamily="34" charset="0"/>
              </a:rPr>
              <a:t>Sections 113. [20 U.S.C. 2323] ACCOUNTABILITY (B)STATE DETERMINED PERFORMANCE MEASURES</a:t>
            </a:r>
          </a:p>
          <a:p>
            <a:pPr lvl="3" fontAlgn="base"/>
            <a:r>
              <a:rPr lang="en-US" sz="2600">
                <a:solidFill>
                  <a:srgbClr val="595959"/>
                </a:solidFill>
                <a:latin typeface="Calibri" panose="020F0502020204030204" pitchFamily="34" charset="0"/>
              </a:rPr>
              <a:t>The Federal Perkins legislation that was signed into federal law on July 21, 2018 updated Perkins V reporting requirements.  This updated piece of legislation required State Education Agencies to report specific CTE indicators defined differently than what was previously outlined in Perkins IV.</a:t>
            </a:r>
            <a:endParaRPr lang="en-US" sz="2600">
              <a:solidFill>
                <a:srgbClr val="000000"/>
              </a:solidFill>
              <a:latin typeface="Arial" panose="020B0604020202020204" pitchFamily="34" charset="0"/>
            </a:endParaRPr>
          </a:p>
          <a:p>
            <a:endParaRPr lang="en-US"/>
          </a:p>
        </p:txBody>
      </p:sp>
    </p:spTree>
    <p:extLst>
      <p:ext uri="{BB962C8B-B14F-4D97-AF65-F5344CB8AC3E}">
        <p14:creationId xmlns:p14="http://schemas.microsoft.com/office/powerpoint/2010/main" val="372722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4351338"/>
          </a:xfrm>
        </p:spPr>
        <p:txBody>
          <a:bodyPr lIns="91440" tIns="45720" rIns="91440" bIns="45720" anchor="t"/>
          <a:lstStyle/>
          <a:p>
            <a:r>
              <a:rPr lang="en-US" sz="3200"/>
              <a:t>Texas Records Exchange (TREx) Updates</a:t>
            </a:r>
          </a:p>
          <a:p>
            <a:pPr lvl="1"/>
            <a:r>
              <a:rPr lang="en-US" sz="2800" b="1"/>
              <a:t>2021-2022 Changes</a:t>
            </a:r>
          </a:p>
          <a:p>
            <a:pPr lvl="2"/>
            <a:r>
              <a:rPr lang="en-US" sz="2400"/>
              <a:t>Financial Aid Application</a:t>
            </a:r>
          </a:p>
          <a:p>
            <a:pPr lvl="3"/>
            <a:r>
              <a:rPr lang="en-US" sz="2200"/>
              <a:t>Legislation</a:t>
            </a:r>
          </a:p>
          <a:p>
            <a:pPr lvl="3"/>
            <a:r>
              <a:rPr lang="en-US" sz="2200"/>
              <a:t>Data Elements</a:t>
            </a:r>
            <a:endParaRPr lang="en-US" sz="2200">
              <a:cs typeface="Calibri"/>
            </a:endParaRPr>
          </a:p>
          <a:p>
            <a:pPr lvl="3"/>
            <a:r>
              <a:rPr lang="en-US" sz="2200"/>
              <a:t>Code Table</a:t>
            </a:r>
          </a:p>
          <a:p>
            <a:pPr lvl="2"/>
            <a:r>
              <a:rPr lang="en-US" sz="2400" b="1"/>
              <a:t>CAREER-TECH-ED-INDICATOR (CTE</a:t>
            </a:r>
            <a:r>
              <a:rPr lang="en-US" b="1"/>
              <a:t>) </a:t>
            </a:r>
          </a:p>
          <a:p>
            <a:pPr lvl="3"/>
            <a:r>
              <a:rPr lang="en-US" sz="2000"/>
              <a:t>Legislation</a:t>
            </a:r>
          </a:p>
          <a:p>
            <a:pPr lvl="3"/>
            <a:r>
              <a:rPr lang="en-US" sz="2000" b="1"/>
              <a:t>Data Elements</a:t>
            </a:r>
            <a:endParaRPr lang="en-US" sz="2000" b="1">
              <a:cs typeface="Calibri"/>
            </a:endParaRPr>
          </a:p>
          <a:p>
            <a:pPr lvl="3"/>
            <a:r>
              <a:rPr lang="en-US" sz="2000"/>
              <a:t>Code Table</a:t>
            </a:r>
          </a:p>
          <a:p>
            <a:pPr lvl="1"/>
            <a:r>
              <a:rPr lang="en-US" sz="2800"/>
              <a:t>TREx Publication Format Changes</a:t>
            </a:r>
          </a:p>
        </p:txBody>
      </p:sp>
    </p:spTree>
    <p:extLst>
      <p:ext uri="{BB962C8B-B14F-4D97-AF65-F5344CB8AC3E}">
        <p14:creationId xmlns:p14="http://schemas.microsoft.com/office/powerpoint/2010/main" val="101095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4F07D-3148-46ED-8BF4-C32C1C224EA9}"/>
              </a:ext>
            </a:extLst>
          </p:cNvPr>
          <p:cNvSpPr>
            <a:spLocks noGrp="1"/>
          </p:cNvSpPr>
          <p:nvPr>
            <p:ph type="title"/>
          </p:nvPr>
        </p:nvSpPr>
        <p:spPr/>
        <p:txBody>
          <a:bodyPr>
            <a:normAutofit fontScale="90000"/>
          </a:bodyPr>
          <a:lstStyle/>
          <a:p>
            <a:r>
              <a:rPr lang="en-US"/>
              <a:t>CAREER-TECH-ED-INDICATOR: DATA ELEMENTS</a:t>
            </a:r>
          </a:p>
        </p:txBody>
      </p:sp>
      <p:sp>
        <p:nvSpPr>
          <p:cNvPr id="8" name="Content Placeholder 3">
            <a:extLst>
              <a:ext uri="{FF2B5EF4-FFF2-40B4-BE49-F238E27FC236}">
                <a16:creationId xmlns:a16="http://schemas.microsoft.com/office/drawing/2014/main" id="{BB50B78B-111F-452E-B6EC-9E80EFACE448}"/>
              </a:ext>
            </a:extLst>
          </p:cNvPr>
          <p:cNvSpPr txBox="1">
            <a:spLocks/>
          </p:cNvSpPr>
          <p:nvPr/>
        </p:nvSpPr>
        <p:spPr>
          <a:xfrm>
            <a:off x="2040670" y="977584"/>
            <a:ext cx="7976633" cy="435133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a:solidFill>
                  <a:srgbClr val="595959"/>
                </a:solidFill>
                <a:latin typeface="Calibri" panose="020F0502020204030204" pitchFamily="34" charset="0"/>
              </a:rPr>
              <a:t>No Data Element Changes:</a:t>
            </a:r>
          </a:p>
          <a:p>
            <a:pPr lvl="1" fontAlgn="base"/>
            <a:r>
              <a:rPr lang="en-US" sz="2800">
                <a:solidFill>
                  <a:srgbClr val="595959"/>
                </a:solidFill>
                <a:latin typeface="Calibri" panose="020F0502020204030204" pitchFamily="34" charset="0"/>
              </a:rPr>
              <a:t>CAREER-TECH-ED-INDICATOR (TE014) </a:t>
            </a:r>
          </a:p>
        </p:txBody>
      </p:sp>
      <p:pic>
        <p:nvPicPr>
          <p:cNvPr id="11" name="Content Placeholder 5">
            <a:extLst>
              <a:ext uri="{FF2B5EF4-FFF2-40B4-BE49-F238E27FC236}">
                <a16:creationId xmlns:a16="http://schemas.microsoft.com/office/drawing/2014/main" id="{AB113FD8-CC67-4E91-810A-86DFFC506382}"/>
              </a:ext>
            </a:extLst>
          </p:cNvPr>
          <p:cNvPicPr>
            <a:picLocks noGrp="1" noChangeAspect="1"/>
          </p:cNvPicPr>
          <p:nvPr>
            <p:ph idx="1"/>
          </p:nvPr>
        </p:nvPicPr>
        <p:blipFill>
          <a:blip r:embed="rId3"/>
          <a:stretch>
            <a:fillRect/>
          </a:stretch>
        </p:blipFill>
        <p:spPr>
          <a:xfrm>
            <a:off x="2727008" y="2583957"/>
            <a:ext cx="7761398" cy="3104559"/>
          </a:xfrm>
        </p:spPr>
      </p:pic>
    </p:spTree>
    <p:extLst>
      <p:ext uri="{BB962C8B-B14F-4D97-AF65-F5344CB8AC3E}">
        <p14:creationId xmlns:p14="http://schemas.microsoft.com/office/powerpoint/2010/main" val="3728080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4351338"/>
          </a:xfrm>
        </p:spPr>
        <p:txBody>
          <a:bodyPr lIns="91440" tIns="45720" rIns="91440" bIns="45720" anchor="t"/>
          <a:lstStyle/>
          <a:p>
            <a:r>
              <a:rPr lang="en-US" sz="3200"/>
              <a:t>Texas Records Exchange (TREx) Updates</a:t>
            </a:r>
          </a:p>
          <a:p>
            <a:pPr lvl="1"/>
            <a:r>
              <a:rPr lang="en-US" sz="2800" b="1"/>
              <a:t>2021-2022 Changes</a:t>
            </a:r>
          </a:p>
          <a:p>
            <a:pPr lvl="2"/>
            <a:r>
              <a:rPr lang="en-US" sz="2400"/>
              <a:t>Financial Aid Application</a:t>
            </a:r>
          </a:p>
          <a:p>
            <a:pPr lvl="3"/>
            <a:r>
              <a:rPr lang="en-US" sz="2200"/>
              <a:t>Legislation</a:t>
            </a:r>
          </a:p>
          <a:p>
            <a:pPr lvl="3"/>
            <a:r>
              <a:rPr lang="en-US" sz="2200"/>
              <a:t>Data Elements</a:t>
            </a:r>
            <a:endParaRPr lang="en-US" sz="2200">
              <a:cs typeface="Calibri"/>
            </a:endParaRPr>
          </a:p>
          <a:p>
            <a:pPr lvl="3"/>
            <a:r>
              <a:rPr lang="en-US" sz="2200"/>
              <a:t>Code Table</a:t>
            </a:r>
          </a:p>
          <a:p>
            <a:pPr lvl="2"/>
            <a:r>
              <a:rPr lang="en-US" sz="2400" b="1"/>
              <a:t>CAREER-TECH-ED-INDICATOR (CTE</a:t>
            </a:r>
            <a:r>
              <a:rPr lang="en-US" b="1"/>
              <a:t>) </a:t>
            </a:r>
          </a:p>
          <a:p>
            <a:pPr lvl="3"/>
            <a:r>
              <a:rPr lang="en-US" sz="2000"/>
              <a:t>Legislation</a:t>
            </a:r>
          </a:p>
          <a:p>
            <a:pPr lvl="3"/>
            <a:r>
              <a:rPr lang="en-US" sz="2000"/>
              <a:t>Data Elements</a:t>
            </a:r>
            <a:endParaRPr lang="en-US" sz="2000">
              <a:cs typeface="Calibri"/>
            </a:endParaRPr>
          </a:p>
          <a:p>
            <a:pPr lvl="3"/>
            <a:r>
              <a:rPr lang="en-US" sz="2000" b="1"/>
              <a:t>Code Table</a:t>
            </a:r>
          </a:p>
          <a:p>
            <a:pPr lvl="1"/>
            <a:r>
              <a:rPr lang="en-US" sz="2800"/>
              <a:t>TREx Publication Format Changes</a:t>
            </a:r>
          </a:p>
        </p:txBody>
      </p:sp>
    </p:spTree>
    <p:extLst>
      <p:ext uri="{BB962C8B-B14F-4D97-AF65-F5344CB8AC3E}">
        <p14:creationId xmlns:p14="http://schemas.microsoft.com/office/powerpoint/2010/main" val="168077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ea typeface="+mn-lt"/>
                <a:cs typeface="+mn-lt"/>
              </a:rPr>
              <a:t>CAREER-TECH-ED-INDICATOR: CODE TABLE</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19534" y="1082038"/>
            <a:ext cx="10623762" cy="4351338"/>
          </a:xfrm>
        </p:spPr>
        <p:txBody>
          <a:bodyPr lIns="91440" tIns="45720" rIns="91440" bIns="45720" anchor="t"/>
          <a:lstStyle/>
          <a:p>
            <a:r>
              <a:rPr lang="en-US" sz="3200">
                <a:ea typeface="+mn-lt"/>
                <a:cs typeface="+mn-lt"/>
              </a:rPr>
              <a:t>Due to the implementation of the auto-calculation, the CAREER-TECH-ED-INDICATOR (TE014) and corresponding code table TC03 will be updated to reflect the auto calculation codes for the LEA to transfer a student’s code to a new LEA beginning in the 2021-2022 school year.</a:t>
            </a:r>
            <a:endParaRPr lang="en-US" sz="3200">
              <a:cs typeface="Calibri"/>
            </a:endParaRPr>
          </a:p>
        </p:txBody>
      </p:sp>
    </p:spTree>
    <p:extLst>
      <p:ext uri="{BB962C8B-B14F-4D97-AF65-F5344CB8AC3E}">
        <p14:creationId xmlns:p14="http://schemas.microsoft.com/office/powerpoint/2010/main" val="98719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t>CAREER-TECH-ED-INDICATOR: </a:t>
            </a:r>
            <a:r>
              <a:rPr lang="en-US">
                <a:cs typeface="Calibri"/>
              </a:rPr>
              <a:t>CODE TABLE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32568" y="1074959"/>
            <a:ext cx="9773494" cy="571027"/>
          </a:xfrm>
        </p:spPr>
        <p:txBody>
          <a:bodyPr lIns="91440" tIns="45720" rIns="91440" bIns="45720" anchor="t"/>
          <a:lstStyle/>
          <a:p>
            <a:pPr algn="l"/>
            <a:r>
              <a:rPr lang="en-US" b="1" i="0">
                <a:effectLst/>
                <a:latin typeface="Segoe UI" panose="020B0502040204020203" pitchFamily="34" charset="0"/>
              </a:rPr>
              <a:t>CAREER-TECH-ED-INDICATOR (TC03)</a:t>
            </a:r>
            <a:endParaRPr lang="en-US" b="0" i="0">
              <a:effectLst/>
              <a:latin typeface="Segoe UI" panose="020B0502040204020203" pitchFamily="34" charset="0"/>
            </a:endParaRPr>
          </a:p>
          <a:p>
            <a:pPr marL="0" indent="0" algn="l">
              <a:buNone/>
            </a:pPr>
            <a:endParaRPr lang="en-US" b="0" i="0">
              <a:effectLst/>
              <a:latin typeface="Segoe UI" panose="020B0502040204020203" pitchFamily="34" charset="0"/>
            </a:endParaRPr>
          </a:p>
          <a:p>
            <a:pPr marL="0" indent="0">
              <a:buNone/>
            </a:pPr>
            <a:endParaRPr lang="en-US"/>
          </a:p>
        </p:txBody>
      </p:sp>
      <p:pic>
        <p:nvPicPr>
          <p:cNvPr id="2" name="Picture 4">
            <a:extLst>
              <a:ext uri="{FF2B5EF4-FFF2-40B4-BE49-F238E27FC236}">
                <a16:creationId xmlns:a16="http://schemas.microsoft.com/office/drawing/2014/main" id="{49BAB3F4-567C-47D4-BFCA-E2F35E1CE175}"/>
              </a:ext>
            </a:extLst>
          </p:cNvPr>
          <p:cNvPicPr>
            <a:picLocks noChangeAspect="1"/>
          </p:cNvPicPr>
          <p:nvPr/>
        </p:nvPicPr>
        <p:blipFill>
          <a:blip r:embed="rId2"/>
          <a:stretch>
            <a:fillRect/>
          </a:stretch>
        </p:blipFill>
        <p:spPr>
          <a:xfrm>
            <a:off x="2132568" y="2217013"/>
            <a:ext cx="3990109" cy="3035831"/>
          </a:xfrm>
          <a:prstGeom prst="rect">
            <a:avLst/>
          </a:prstGeom>
        </p:spPr>
      </p:pic>
      <p:sp>
        <p:nvSpPr>
          <p:cNvPr id="5" name="Content Placeholder 3">
            <a:extLst>
              <a:ext uri="{FF2B5EF4-FFF2-40B4-BE49-F238E27FC236}">
                <a16:creationId xmlns:a16="http://schemas.microsoft.com/office/drawing/2014/main" id="{08DB9D1C-467A-48F2-861D-E00D853E408A}"/>
              </a:ext>
            </a:extLst>
          </p:cNvPr>
          <p:cNvSpPr txBox="1">
            <a:spLocks/>
          </p:cNvSpPr>
          <p:nvPr/>
        </p:nvSpPr>
        <p:spPr>
          <a:xfrm>
            <a:off x="3034064" y="1645986"/>
            <a:ext cx="1985261" cy="5710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Segoe UI"/>
                <a:cs typeface="Segoe UI"/>
              </a:rPr>
              <a:t>2020-2021</a:t>
            </a:r>
          </a:p>
          <a:p>
            <a:pPr marL="0" indent="0">
              <a:buFont typeface="Wingdings" panose="05000000000000000000" pitchFamily="2" charset="2"/>
              <a:buNone/>
            </a:pPr>
            <a:endParaRPr lang="en-US">
              <a:latin typeface="Segoe UI" panose="020B0502040204020203" pitchFamily="34" charset="0"/>
            </a:endParaRPr>
          </a:p>
          <a:p>
            <a:pPr marL="0" indent="0">
              <a:buFont typeface="Wingdings" panose="05000000000000000000" pitchFamily="2" charset="2"/>
              <a:buNone/>
            </a:pPr>
            <a:endParaRPr lang="en-US"/>
          </a:p>
        </p:txBody>
      </p:sp>
      <p:sp>
        <p:nvSpPr>
          <p:cNvPr id="10" name="Content Placeholder 3">
            <a:extLst>
              <a:ext uri="{FF2B5EF4-FFF2-40B4-BE49-F238E27FC236}">
                <a16:creationId xmlns:a16="http://schemas.microsoft.com/office/drawing/2014/main" id="{B73A3595-3C43-42AD-BF3E-7DECE4602232}"/>
              </a:ext>
            </a:extLst>
          </p:cNvPr>
          <p:cNvSpPr txBox="1">
            <a:spLocks/>
          </p:cNvSpPr>
          <p:nvPr/>
        </p:nvSpPr>
        <p:spPr>
          <a:xfrm>
            <a:off x="8567957" y="1623047"/>
            <a:ext cx="1985261" cy="5710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Segoe UI"/>
                <a:cs typeface="Segoe UI"/>
              </a:rPr>
              <a:t>2021-2022</a:t>
            </a:r>
          </a:p>
          <a:p>
            <a:pPr marL="0" indent="0">
              <a:buNone/>
            </a:pPr>
            <a:endParaRPr lang="en-US" dirty="0">
              <a:latin typeface="Segoe UI" panose="020B0502040204020203" pitchFamily="34" charset="0"/>
              <a:cs typeface="Segoe UI" panose="020B0502040204020203" pitchFamily="34" charset="0"/>
            </a:endParaRPr>
          </a:p>
          <a:p>
            <a:pPr marL="0" indent="0">
              <a:buClr>
                <a:srgbClr val="F16038"/>
              </a:buClr>
              <a:buNone/>
            </a:pPr>
            <a:endParaRPr lang="en-US" dirty="0">
              <a:latin typeface="Calibri" panose="020F0502020204030204"/>
              <a:cs typeface="Calibri" panose="020F0502020204030204"/>
            </a:endParaRPr>
          </a:p>
        </p:txBody>
      </p:sp>
      <p:sp>
        <p:nvSpPr>
          <p:cNvPr id="6" name="TextBox 5">
            <a:extLst>
              <a:ext uri="{FF2B5EF4-FFF2-40B4-BE49-F238E27FC236}">
                <a16:creationId xmlns:a16="http://schemas.microsoft.com/office/drawing/2014/main" id="{36C2084E-3FA0-4197-94B0-C9588DACF68F}"/>
              </a:ext>
            </a:extLst>
          </p:cNvPr>
          <p:cNvSpPr txBox="1"/>
          <p:nvPr/>
        </p:nvSpPr>
        <p:spPr>
          <a:xfrm>
            <a:off x="7288565" y="2074077"/>
            <a:ext cx="4544044" cy="4616648"/>
          </a:xfrm>
          <a:prstGeom prst="rect">
            <a:avLst/>
          </a:prstGeom>
          <a:noFill/>
          <a:ln w="3175">
            <a:solidFill>
              <a:schemeClr val="tx1"/>
            </a:solidFill>
          </a:ln>
        </p:spPr>
        <p:txBody>
          <a:bodyPr wrap="square" rtlCol="0">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Code 4 - Not CTE</a:t>
            </a:r>
          </a:p>
          <a:p>
            <a:pPr marL="628650" lvl="1" indent="-171450">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 student who never enrolled or who did not complete any high-school CTE course as defined by 19 TAC Chapter 126 (C), 127 (B) or 130.</a:t>
            </a:r>
          </a:p>
          <a:p>
            <a:pPr marL="171450" indent="-171450">
              <a:buFont typeface="Arial" panose="020B0604020202020204" pitchFamily="34" charset="0"/>
              <a:buChar char="•"/>
            </a:pPr>
            <a:r>
              <a:rPr lang="en-US" sz="1000" dirty="0">
                <a:latin typeface="Arial" panose="020B0604020202020204" pitchFamily="34" charset="0"/>
                <a:cs typeface="Times New Roman" panose="02020603050405020304" pitchFamily="18" charset="0"/>
              </a:rPr>
              <a:t>Code 5 - CTE Program Participant</a:t>
            </a:r>
          </a:p>
          <a:p>
            <a:pPr marL="628650" lvl="1" indent="-171450">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 student completing at least one course but not two or more high school CTE courses for two or more credits defined by 19 TAC Chapter 126 (C), 127 (B), or 130 (the student does not have to pass or receive credit).</a:t>
            </a:r>
          </a:p>
          <a:p>
            <a:pPr marL="171450" indent="-1714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Code E – CTE Program Explorer</a:t>
            </a:r>
          </a:p>
          <a:p>
            <a:pPr marL="628650" lvl="1" indent="-171450">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 student completing two or more high school CTE courses for two or more credits defined by 19 TAC Chapter 126 (C), 127 (B) or 130 and not a participant, concentrator or completer (the student does not have to pass or receive credit).</a:t>
            </a:r>
          </a:p>
          <a:p>
            <a:pPr marL="171450" indent="-1714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Code 6 – CTE Program Concentrator</a:t>
            </a:r>
          </a:p>
          <a:p>
            <a:pPr marL="628650" lvl="1" indent="-171450">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 student completing and passing two or more 19 TAC Chapter 126 (C), 127 (B) or 130 CTE courses for at least two credits within the same program of study and not a completer.</a:t>
            </a:r>
          </a:p>
          <a:p>
            <a:pPr marL="171450" indent="-171450">
              <a:buFont typeface="Arial" panose="020B0604020202020204" pitchFamily="34" charset="0"/>
              <a:buChar char="•"/>
            </a:pPr>
            <a:r>
              <a:rPr lang="en-US" sz="1000" dirty="0">
                <a:latin typeface="Arial" panose="020B0604020202020204" pitchFamily="34" charset="0"/>
                <a:ea typeface="Times New Roman" panose="02020603050405020304" pitchFamily="18" charset="0"/>
                <a:cs typeface="Times New Roman" panose="02020603050405020304" pitchFamily="18" charset="0"/>
              </a:rPr>
              <a:t>Code 7 – CTE Program Completer</a:t>
            </a:r>
          </a:p>
          <a:p>
            <a:pPr marL="628650" lvl="1" indent="-171450">
              <a:buFont typeface="Arial" panose="020B0604020202020204" pitchFamily="34" charset="0"/>
              <a:buChar cha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 student completing and passing three or more 19 TAC Chapter 126 (C), 127 (B) or 130 CTE courses for four or more credits within a program of study, including one level three or level four course from within the same program of study.</a:t>
            </a:r>
          </a:p>
          <a:p>
            <a:pPr marL="0" marR="0">
              <a:spcBef>
                <a:spcPts val="0"/>
              </a:spcBef>
              <a:spcAft>
                <a:spcPts val="0"/>
              </a:spcAft>
            </a:pPr>
            <a:r>
              <a:rPr lang="en-US" sz="900" b="1" dirty="0">
                <a:solidFill>
                  <a:srgbClr val="242424"/>
                </a:solidFill>
                <a:effectLst/>
                <a:latin typeface="Arial" panose="020B0604020202020204" pitchFamily="34" charset="0"/>
                <a:ea typeface="Times New Roman" panose="02020603050405020304" pitchFamily="18" charset="0"/>
              </a:rPr>
              <a:t>Note</a:t>
            </a:r>
            <a:r>
              <a:rPr lang="en-US" sz="900" dirty="0">
                <a:solidFill>
                  <a:srgbClr val="242424"/>
                </a:solidFill>
                <a:effectLst/>
                <a:latin typeface="Arial" panose="020B0604020202020204" pitchFamily="34" charset="0"/>
                <a:ea typeface="Times New Roman" panose="02020603050405020304" pitchFamily="18" charset="0"/>
              </a:rPr>
              <a:t>:</a:t>
            </a:r>
            <a:endParaRPr lang="en-US" sz="9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b="1" dirty="0">
                <a:solidFill>
                  <a:srgbClr val="242424"/>
                </a:solidFill>
                <a:effectLst/>
                <a:latin typeface="Arial" panose="020B0604020202020204" pitchFamily="34" charset="0"/>
                <a:ea typeface="Times New Roman" panose="02020603050405020304" pitchFamily="18" charset="0"/>
              </a:rPr>
              <a:t>(1)  The values listed are calculated values and not submitted to TEA.</a:t>
            </a:r>
            <a:endParaRPr lang="en-US" sz="900" dirty="0">
              <a:effectLst/>
              <a:latin typeface="Times New Roman" panose="02020603050405020304" pitchFamily="18" charset="0"/>
              <a:ea typeface="Times New Roman" panose="02020603050405020304" pitchFamily="18" charset="0"/>
            </a:endParaRPr>
          </a:p>
          <a:p>
            <a:r>
              <a:rPr lang="en-US" sz="900" b="1" dirty="0">
                <a:solidFill>
                  <a:srgbClr val="242424"/>
                </a:solidFill>
                <a:effectLst/>
                <a:latin typeface="Arial" panose="020B0604020202020204" pitchFamily="34" charset="0"/>
                <a:ea typeface="Calibri" panose="020F0502020204030204" pitchFamily="34" charset="0"/>
              </a:rPr>
              <a:t>(2)  Not all high-school CTE program courses are associated to a Program of Study. Go to this link </a:t>
            </a:r>
            <a:r>
              <a:rPr lang="en-US" sz="900" u="sng" dirty="0">
                <a:solidFill>
                  <a:srgbClr val="276CA7"/>
                </a:solidFill>
                <a:effectLst/>
                <a:latin typeface="Arial" panose="020B0604020202020204" pitchFamily="34" charset="0"/>
                <a:ea typeface="Calibri" panose="020F0502020204030204" pitchFamily="34" charset="0"/>
                <a:cs typeface="Arial" panose="020B0604020202020204" pitchFamily="34" charset="0"/>
                <a:hlinkClick r:id="rId3"/>
              </a:rPr>
              <a:t>https://tea.texas.gov/academics/college-career-and-military-prep/career-and-technical-education/approved-cte-programs-study</a:t>
            </a:r>
            <a:r>
              <a:rPr lang="en-US" sz="900" b="1" dirty="0">
                <a:solidFill>
                  <a:srgbClr val="242424"/>
                </a:solidFill>
                <a:effectLst/>
                <a:latin typeface="Arial" panose="020B0604020202020204" pitchFamily="34" charset="0"/>
                <a:ea typeface="Calibri" panose="020F0502020204030204" pitchFamily="34" charset="0"/>
              </a:rPr>
              <a:t> for a complete listing of those Service IDs associated to a Program of Study.</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92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4351338"/>
          </a:xfrm>
        </p:spPr>
        <p:txBody>
          <a:bodyPr lIns="91440" tIns="45720" rIns="91440" bIns="45720" anchor="t"/>
          <a:lstStyle/>
          <a:p>
            <a:r>
              <a:rPr lang="en-US" sz="3200"/>
              <a:t>Texas Records Exchange (TREx) Updates</a:t>
            </a:r>
          </a:p>
          <a:p>
            <a:pPr lvl="1"/>
            <a:r>
              <a:rPr lang="en-US" sz="2800"/>
              <a:t>2021-2022 Changes</a:t>
            </a:r>
          </a:p>
          <a:p>
            <a:pPr lvl="2"/>
            <a:r>
              <a:rPr lang="en-US" sz="2400"/>
              <a:t>Financial Aid Application</a:t>
            </a:r>
          </a:p>
          <a:p>
            <a:pPr lvl="3"/>
            <a:r>
              <a:rPr lang="en-US" sz="2200"/>
              <a:t>Legislation</a:t>
            </a:r>
          </a:p>
          <a:p>
            <a:pPr lvl="3"/>
            <a:r>
              <a:rPr lang="en-US" sz="2200"/>
              <a:t>Data Elements</a:t>
            </a:r>
            <a:endParaRPr lang="en-US" sz="2200">
              <a:cs typeface="Calibri"/>
            </a:endParaRPr>
          </a:p>
          <a:p>
            <a:pPr lvl="3"/>
            <a:r>
              <a:rPr lang="en-US" sz="2200"/>
              <a:t>Code Table</a:t>
            </a:r>
          </a:p>
          <a:p>
            <a:pPr lvl="2"/>
            <a:r>
              <a:rPr lang="en-US" sz="2400"/>
              <a:t>CAREER-TECH-ED-INDICATOR (CTE</a:t>
            </a:r>
            <a:r>
              <a:rPr lang="en-US"/>
              <a:t>) </a:t>
            </a:r>
          </a:p>
          <a:p>
            <a:pPr lvl="3"/>
            <a:r>
              <a:rPr lang="en-US" sz="2000"/>
              <a:t>Legislation</a:t>
            </a:r>
          </a:p>
          <a:p>
            <a:pPr lvl="3"/>
            <a:r>
              <a:rPr lang="en-US" sz="2000"/>
              <a:t>Data Elements</a:t>
            </a:r>
            <a:endParaRPr lang="en-US" sz="2000">
              <a:cs typeface="Calibri"/>
            </a:endParaRPr>
          </a:p>
          <a:p>
            <a:pPr lvl="3"/>
            <a:r>
              <a:rPr lang="en-US" sz="2000"/>
              <a:t>Code Table</a:t>
            </a:r>
          </a:p>
          <a:p>
            <a:pPr lvl="1"/>
            <a:r>
              <a:rPr lang="en-US" sz="2800" b="1"/>
              <a:t>TREx Publication Format Changes</a:t>
            </a:r>
          </a:p>
        </p:txBody>
      </p:sp>
    </p:spTree>
    <p:extLst>
      <p:ext uri="{BB962C8B-B14F-4D97-AF65-F5344CB8AC3E}">
        <p14:creationId xmlns:p14="http://schemas.microsoft.com/office/powerpoint/2010/main" val="92546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BC6AF9C-4117-401B-ABEA-CF1E40DF062F}"/>
              </a:ext>
            </a:extLst>
          </p:cNvPr>
          <p:cNvSpPr>
            <a:spLocks noGrp="1"/>
          </p:cNvSpPr>
          <p:nvPr>
            <p:ph type="title"/>
          </p:nvPr>
        </p:nvSpPr>
        <p:spPr>
          <a:xfrm>
            <a:off x="2201841" y="167275"/>
            <a:ext cx="9630770" cy="751350"/>
          </a:xfrm>
        </p:spPr>
        <p:txBody>
          <a:bodyPr>
            <a:normAutofit/>
          </a:bodyPr>
          <a:lstStyle/>
          <a:p>
            <a:r>
              <a:rPr lang="en-US"/>
              <a:t>TREx PUBLICATION CURRENT FORMAT</a:t>
            </a:r>
          </a:p>
        </p:txBody>
      </p:sp>
      <p:pic>
        <p:nvPicPr>
          <p:cNvPr id="5" name="Picture 4">
            <a:extLst>
              <a:ext uri="{FF2B5EF4-FFF2-40B4-BE49-F238E27FC236}">
                <a16:creationId xmlns:a16="http://schemas.microsoft.com/office/drawing/2014/main" id="{F711C88B-5B4E-4505-B033-C84E5BDCECA7}"/>
              </a:ext>
            </a:extLst>
          </p:cNvPr>
          <p:cNvPicPr>
            <a:picLocks noChangeAspect="1"/>
          </p:cNvPicPr>
          <p:nvPr/>
        </p:nvPicPr>
        <p:blipFill>
          <a:blip r:embed="rId3"/>
          <a:stretch>
            <a:fillRect/>
          </a:stretch>
        </p:blipFill>
        <p:spPr>
          <a:xfrm>
            <a:off x="2201841" y="941292"/>
            <a:ext cx="5973839" cy="5749433"/>
          </a:xfrm>
          <a:prstGeom prst="rect">
            <a:avLst/>
          </a:prstGeom>
        </p:spPr>
      </p:pic>
    </p:spTree>
    <p:extLst>
      <p:ext uri="{BB962C8B-B14F-4D97-AF65-F5344CB8AC3E}">
        <p14:creationId xmlns:p14="http://schemas.microsoft.com/office/powerpoint/2010/main" val="297557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5B99259-D7D6-44E3-B3E5-C978F255C4DB}"/>
              </a:ext>
            </a:extLst>
          </p:cNvPr>
          <p:cNvPicPr>
            <a:picLocks noGrp="1" noChangeAspect="1"/>
          </p:cNvPicPr>
          <p:nvPr>
            <p:ph idx="1"/>
          </p:nvPr>
        </p:nvPicPr>
        <p:blipFill>
          <a:blip r:embed="rId3"/>
          <a:stretch>
            <a:fillRect/>
          </a:stretch>
        </p:blipFill>
        <p:spPr>
          <a:xfrm>
            <a:off x="4372416" y="941368"/>
            <a:ext cx="4169798" cy="5478252"/>
          </a:xfrm>
        </p:spPr>
      </p:pic>
      <p:sp>
        <p:nvSpPr>
          <p:cNvPr id="10" name="Rectangle 9">
            <a:extLst>
              <a:ext uri="{FF2B5EF4-FFF2-40B4-BE49-F238E27FC236}">
                <a16:creationId xmlns:a16="http://schemas.microsoft.com/office/drawing/2014/main" id="{EC59617E-B973-4D39-B59F-67533E64CAD6}"/>
              </a:ext>
            </a:extLst>
          </p:cNvPr>
          <p:cNvSpPr/>
          <p:nvPr/>
        </p:nvSpPr>
        <p:spPr>
          <a:xfrm>
            <a:off x="4372416" y="6124575"/>
            <a:ext cx="4169798" cy="295045"/>
          </a:xfrm>
          <a:prstGeom prst="rect">
            <a:avLst/>
          </a:prstGeom>
          <a:noFill/>
          <a:ln w="57150">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991ED6AB-7156-45C5-9F73-159A54C97B94}"/>
              </a:ext>
            </a:extLst>
          </p:cNvPr>
          <p:cNvSpPr>
            <a:spLocks noGrp="1"/>
          </p:cNvSpPr>
          <p:nvPr>
            <p:ph type="title"/>
          </p:nvPr>
        </p:nvSpPr>
        <p:spPr>
          <a:xfrm>
            <a:off x="2201841" y="167275"/>
            <a:ext cx="9630770" cy="751350"/>
          </a:xfrm>
        </p:spPr>
        <p:txBody>
          <a:bodyPr>
            <a:normAutofit/>
          </a:bodyPr>
          <a:lstStyle/>
          <a:p>
            <a:r>
              <a:rPr lang="en-US"/>
              <a:t>TREx PUBLICATION FORMAT CHANGES</a:t>
            </a:r>
          </a:p>
        </p:txBody>
      </p:sp>
    </p:spTree>
    <p:extLst>
      <p:ext uri="{BB962C8B-B14F-4D97-AF65-F5344CB8AC3E}">
        <p14:creationId xmlns:p14="http://schemas.microsoft.com/office/powerpoint/2010/main" val="144846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4351338"/>
          </a:xfrm>
        </p:spPr>
        <p:txBody>
          <a:bodyPr lIns="91440" tIns="45720" rIns="91440" bIns="45720" anchor="t"/>
          <a:lstStyle/>
          <a:p>
            <a:r>
              <a:rPr lang="en-US" sz="3200" b="1"/>
              <a:t>Texas Records Exchange (TREx) Updates</a:t>
            </a:r>
          </a:p>
          <a:p>
            <a:pPr lvl="1"/>
            <a:r>
              <a:rPr lang="en-US" sz="2800"/>
              <a:t>2021-2022 Changes</a:t>
            </a:r>
          </a:p>
          <a:p>
            <a:pPr lvl="2"/>
            <a:r>
              <a:rPr lang="en-US" sz="2400"/>
              <a:t>Financial Aid Application</a:t>
            </a:r>
          </a:p>
          <a:p>
            <a:pPr lvl="3"/>
            <a:r>
              <a:rPr lang="en-US" sz="2200"/>
              <a:t>Legislation</a:t>
            </a:r>
          </a:p>
          <a:p>
            <a:pPr lvl="3"/>
            <a:r>
              <a:rPr lang="en-US" sz="2200"/>
              <a:t>Data Elements</a:t>
            </a:r>
            <a:endParaRPr lang="en-US" sz="2200">
              <a:cs typeface="Calibri"/>
            </a:endParaRPr>
          </a:p>
          <a:p>
            <a:pPr lvl="3"/>
            <a:r>
              <a:rPr lang="en-US" sz="2200"/>
              <a:t>Code Table</a:t>
            </a:r>
          </a:p>
          <a:p>
            <a:pPr lvl="2"/>
            <a:r>
              <a:rPr lang="en-US" sz="2400"/>
              <a:t>CAREER-TECH-ED-INDICATOR (CTE</a:t>
            </a:r>
            <a:r>
              <a:rPr lang="en-US"/>
              <a:t>) </a:t>
            </a:r>
          </a:p>
          <a:p>
            <a:pPr lvl="3"/>
            <a:r>
              <a:rPr lang="en-US" sz="2000"/>
              <a:t>Legislation</a:t>
            </a:r>
          </a:p>
          <a:p>
            <a:pPr lvl="3"/>
            <a:r>
              <a:rPr lang="en-US" sz="2000"/>
              <a:t>Data Elements</a:t>
            </a:r>
            <a:endParaRPr lang="en-US" sz="2000">
              <a:cs typeface="Calibri"/>
            </a:endParaRPr>
          </a:p>
          <a:p>
            <a:pPr lvl="3"/>
            <a:r>
              <a:rPr lang="en-US" sz="2000"/>
              <a:t>Code Table</a:t>
            </a:r>
          </a:p>
          <a:p>
            <a:pPr lvl="1"/>
            <a:r>
              <a:rPr lang="en-US" sz="2800"/>
              <a:t>TREx Publication Format Changes</a:t>
            </a:r>
          </a:p>
        </p:txBody>
      </p:sp>
    </p:spTree>
    <p:extLst>
      <p:ext uri="{BB962C8B-B14F-4D97-AF65-F5344CB8AC3E}">
        <p14:creationId xmlns:p14="http://schemas.microsoft.com/office/powerpoint/2010/main" val="349813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58B9DFD-3477-45C8-8870-6E3FE7B4D7B7}"/>
              </a:ext>
            </a:extLst>
          </p:cNvPr>
          <p:cNvPicPr>
            <a:picLocks noGrp="1" noChangeAspect="1"/>
          </p:cNvPicPr>
          <p:nvPr>
            <p:ph idx="1"/>
          </p:nvPr>
        </p:nvPicPr>
        <p:blipFill rotWithShape="1">
          <a:blip r:embed="rId3"/>
          <a:srcRect r="3811"/>
          <a:stretch/>
        </p:blipFill>
        <p:spPr>
          <a:xfrm>
            <a:off x="2242042" y="1005882"/>
            <a:ext cx="4505325" cy="1906972"/>
          </a:xfrm>
        </p:spPr>
      </p:pic>
      <p:pic>
        <p:nvPicPr>
          <p:cNvPr id="8" name="Content Placeholder 7">
            <a:extLst>
              <a:ext uri="{FF2B5EF4-FFF2-40B4-BE49-F238E27FC236}">
                <a16:creationId xmlns:a16="http://schemas.microsoft.com/office/drawing/2014/main" id="{7F82DC98-84A1-4595-8944-5DDC320BFD2C}"/>
              </a:ext>
            </a:extLst>
          </p:cNvPr>
          <p:cNvPicPr>
            <a:picLocks noGrp="1" noChangeAspect="1"/>
          </p:cNvPicPr>
          <p:nvPr>
            <p:ph idx="13"/>
          </p:nvPr>
        </p:nvPicPr>
        <p:blipFill rotWithShape="1">
          <a:blip r:embed="rId4"/>
          <a:srcRect r="5260"/>
          <a:stretch/>
        </p:blipFill>
        <p:spPr>
          <a:xfrm>
            <a:off x="2309962" y="2857811"/>
            <a:ext cx="4437405" cy="1042390"/>
          </a:xfrm>
        </p:spPr>
      </p:pic>
      <p:pic>
        <p:nvPicPr>
          <p:cNvPr id="10" name="Picture 9">
            <a:extLst>
              <a:ext uri="{FF2B5EF4-FFF2-40B4-BE49-F238E27FC236}">
                <a16:creationId xmlns:a16="http://schemas.microsoft.com/office/drawing/2014/main" id="{37D107A9-DB90-4D8C-AA7A-615F6DFFA58E}"/>
              </a:ext>
            </a:extLst>
          </p:cNvPr>
          <p:cNvPicPr>
            <a:picLocks noChangeAspect="1"/>
          </p:cNvPicPr>
          <p:nvPr/>
        </p:nvPicPr>
        <p:blipFill rotWithShape="1">
          <a:blip r:embed="rId5"/>
          <a:srcRect r="5260" b="5330"/>
          <a:stretch/>
        </p:blipFill>
        <p:spPr>
          <a:xfrm>
            <a:off x="2449249" y="3708841"/>
            <a:ext cx="4298118" cy="873433"/>
          </a:xfrm>
          <a:prstGeom prst="rect">
            <a:avLst/>
          </a:prstGeom>
        </p:spPr>
      </p:pic>
      <p:pic>
        <p:nvPicPr>
          <p:cNvPr id="14" name="Picture 13">
            <a:extLst>
              <a:ext uri="{FF2B5EF4-FFF2-40B4-BE49-F238E27FC236}">
                <a16:creationId xmlns:a16="http://schemas.microsoft.com/office/drawing/2014/main" id="{6962E327-27A4-4F71-86AE-6159C570BEE9}"/>
              </a:ext>
            </a:extLst>
          </p:cNvPr>
          <p:cNvPicPr>
            <a:picLocks noChangeAspect="1"/>
          </p:cNvPicPr>
          <p:nvPr/>
        </p:nvPicPr>
        <p:blipFill>
          <a:blip r:embed="rId6"/>
          <a:stretch>
            <a:fillRect/>
          </a:stretch>
        </p:blipFill>
        <p:spPr>
          <a:xfrm>
            <a:off x="2588536" y="4582274"/>
            <a:ext cx="4158831" cy="1389208"/>
          </a:xfrm>
          <a:prstGeom prst="rect">
            <a:avLst/>
          </a:prstGeom>
        </p:spPr>
      </p:pic>
      <p:sp>
        <p:nvSpPr>
          <p:cNvPr id="9" name="Title 2">
            <a:extLst>
              <a:ext uri="{FF2B5EF4-FFF2-40B4-BE49-F238E27FC236}">
                <a16:creationId xmlns:a16="http://schemas.microsoft.com/office/drawing/2014/main" id="{4DF05335-1B13-4126-B1BF-3A4542FE9E7F}"/>
              </a:ext>
            </a:extLst>
          </p:cNvPr>
          <p:cNvSpPr>
            <a:spLocks noGrp="1"/>
          </p:cNvSpPr>
          <p:nvPr>
            <p:ph type="title"/>
          </p:nvPr>
        </p:nvSpPr>
        <p:spPr>
          <a:xfrm>
            <a:off x="2150471" y="98914"/>
            <a:ext cx="9630770" cy="751350"/>
          </a:xfrm>
        </p:spPr>
        <p:txBody>
          <a:bodyPr>
            <a:normAutofit/>
          </a:bodyPr>
          <a:lstStyle/>
          <a:p>
            <a:r>
              <a:rPr lang="en-US"/>
              <a:t>TREx PUBLICATION TABLE OF CONTENTS</a:t>
            </a:r>
          </a:p>
        </p:txBody>
      </p:sp>
    </p:spTree>
    <p:extLst>
      <p:ext uri="{BB962C8B-B14F-4D97-AF65-F5344CB8AC3E}">
        <p14:creationId xmlns:p14="http://schemas.microsoft.com/office/powerpoint/2010/main" val="328902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E16D181-0827-4B51-A82F-FB55D914D41D}"/>
              </a:ext>
            </a:extLst>
          </p:cNvPr>
          <p:cNvPicPr>
            <a:picLocks noGrp="1" noChangeAspect="1"/>
          </p:cNvPicPr>
          <p:nvPr>
            <p:ph idx="13"/>
          </p:nvPr>
        </p:nvPicPr>
        <p:blipFill>
          <a:blip r:embed="rId3"/>
          <a:stretch>
            <a:fillRect/>
          </a:stretch>
        </p:blipFill>
        <p:spPr>
          <a:xfrm>
            <a:off x="6665170" y="1266824"/>
            <a:ext cx="5405904" cy="3263751"/>
          </a:xfrm>
        </p:spPr>
      </p:pic>
      <p:sp>
        <p:nvSpPr>
          <p:cNvPr id="10" name="Rectangle 9">
            <a:extLst>
              <a:ext uri="{FF2B5EF4-FFF2-40B4-BE49-F238E27FC236}">
                <a16:creationId xmlns:a16="http://schemas.microsoft.com/office/drawing/2014/main" id="{31DEF97F-0D26-4207-85E5-42C92E4E1D92}"/>
              </a:ext>
            </a:extLst>
          </p:cNvPr>
          <p:cNvSpPr/>
          <p:nvPr/>
        </p:nvSpPr>
        <p:spPr>
          <a:xfrm>
            <a:off x="11020425" y="4105275"/>
            <a:ext cx="942975" cy="323850"/>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E18F75E8-8866-4905-92E3-40B152BBB8F4}"/>
              </a:ext>
            </a:extLst>
          </p:cNvPr>
          <p:cNvSpPr>
            <a:spLocks noGrp="1"/>
          </p:cNvSpPr>
          <p:nvPr>
            <p:ph type="title"/>
          </p:nvPr>
        </p:nvSpPr>
        <p:spPr>
          <a:xfrm>
            <a:off x="1861142" y="96374"/>
            <a:ext cx="9630770" cy="751350"/>
          </a:xfrm>
        </p:spPr>
        <p:txBody>
          <a:bodyPr>
            <a:normAutofit/>
          </a:bodyPr>
          <a:lstStyle/>
          <a:p>
            <a:r>
              <a:rPr lang="en-US"/>
              <a:t>TREx PUBLICATION NEW FEATURES</a:t>
            </a:r>
          </a:p>
        </p:txBody>
      </p:sp>
      <p:pic>
        <p:nvPicPr>
          <p:cNvPr id="3" name="Picture 2">
            <a:extLst>
              <a:ext uri="{FF2B5EF4-FFF2-40B4-BE49-F238E27FC236}">
                <a16:creationId xmlns:a16="http://schemas.microsoft.com/office/drawing/2014/main" id="{6440DE0E-93CD-45B4-98DB-B564CA5E0D57}"/>
              </a:ext>
            </a:extLst>
          </p:cNvPr>
          <p:cNvPicPr>
            <a:picLocks noChangeAspect="1"/>
          </p:cNvPicPr>
          <p:nvPr/>
        </p:nvPicPr>
        <p:blipFill>
          <a:blip r:embed="rId4"/>
          <a:stretch>
            <a:fillRect/>
          </a:stretch>
        </p:blipFill>
        <p:spPr>
          <a:xfrm>
            <a:off x="1954831" y="1266824"/>
            <a:ext cx="4286250" cy="3495675"/>
          </a:xfrm>
          <a:prstGeom prst="rect">
            <a:avLst/>
          </a:prstGeom>
        </p:spPr>
      </p:pic>
      <p:pic>
        <p:nvPicPr>
          <p:cNvPr id="11" name="Picture 10">
            <a:extLst>
              <a:ext uri="{FF2B5EF4-FFF2-40B4-BE49-F238E27FC236}">
                <a16:creationId xmlns:a16="http://schemas.microsoft.com/office/drawing/2014/main" id="{7CB01536-03F7-4A18-A45C-3781A54C3693}"/>
              </a:ext>
            </a:extLst>
          </p:cNvPr>
          <p:cNvPicPr>
            <a:picLocks noChangeAspect="1"/>
          </p:cNvPicPr>
          <p:nvPr/>
        </p:nvPicPr>
        <p:blipFill>
          <a:blip r:embed="rId5"/>
          <a:stretch>
            <a:fillRect/>
          </a:stretch>
        </p:blipFill>
        <p:spPr>
          <a:xfrm>
            <a:off x="1861142" y="2019301"/>
            <a:ext cx="2840982" cy="353599"/>
          </a:xfrm>
          <a:prstGeom prst="rect">
            <a:avLst/>
          </a:prstGeom>
        </p:spPr>
      </p:pic>
    </p:spTree>
    <p:extLst>
      <p:ext uri="{BB962C8B-B14F-4D97-AF65-F5344CB8AC3E}">
        <p14:creationId xmlns:p14="http://schemas.microsoft.com/office/powerpoint/2010/main" val="287863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18F75E8-8866-4905-92E3-40B152BBB8F4}"/>
              </a:ext>
            </a:extLst>
          </p:cNvPr>
          <p:cNvSpPr>
            <a:spLocks noGrp="1"/>
          </p:cNvSpPr>
          <p:nvPr>
            <p:ph type="title"/>
          </p:nvPr>
        </p:nvSpPr>
        <p:spPr>
          <a:xfrm>
            <a:off x="1861142" y="96374"/>
            <a:ext cx="9630770" cy="751350"/>
          </a:xfrm>
        </p:spPr>
        <p:txBody>
          <a:bodyPr>
            <a:normAutofit/>
          </a:bodyPr>
          <a:lstStyle/>
          <a:p>
            <a:r>
              <a:rPr lang="en-US"/>
              <a:t>TREx PUBLICATION NEW FEATURES</a:t>
            </a:r>
          </a:p>
        </p:txBody>
      </p:sp>
      <p:pic>
        <p:nvPicPr>
          <p:cNvPr id="11" name="Picture 10">
            <a:extLst>
              <a:ext uri="{FF2B5EF4-FFF2-40B4-BE49-F238E27FC236}">
                <a16:creationId xmlns:a16="http://schemas.microsoft.com/office/drawing/2014/main" id="{46535C80-6581-4107-9C5C-EFFF0CB4A6A2}"/>
              </a:ext>
            </a:extLst>
          </p:cNvPr>
          <p:cNvPicPr>
            <a:picLocks noChangeAspect="1"/>
          </p:cNvPicPr>
          <p:nvPr/>
        </p:nvPicPr>
        <p:blipFill rotWithShape="1">
          <a:blip r:embed="rId3"/>
          <a:srcRect r="7143"/>
          <a:stretch/>
        </p:blipFill>
        <p:spPr>
          <a:xfrm>
            <a:off x="1944277" y="1253365"/>
            <a:ext cx="4457700" cy="1171575"/>
          </a:xfrm>
          <a:prstGeom prst="rect">
            <a:avLst/>
          </a:prstGeom>
        </p:spPr>
      </p:pic>
      <p:sp>
        <p:nvSpPr>
          <p:cNvPr id="12" name="Rectangle 11">
            <a:extLst>
              <a:ext uri="{FF2B5EF4-FFF2-40B4-BE49-F238E27FC236}">
                <a16:creationId xmlns:a16="http://schemas.microsoft.com/office/drawing/2014/main" id="{1BB9A909-6207-4E47-8E2A-AC6002CD5A36}"/>
              </a:ext>
            </a:extLst>
          </p:cNvPr>
          <p:cNvSpPr/>
          <p:nvPr/>
        </p:nvSpPr>
        <p:spPr>
          <a:xfrm>
            <a:off x="2160356" y="2181039"/>
            <a:ext cx="1190625" cy="323850"/>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C82457-303D-46DB-8DD8-9D558BD605CF}"/>
              </a:ext>
            </a:extLst>
          </p:cNvPr>
          <p:cNvPicPr>
            <a:picLocks noChangeAspect="1"/>
          </p:cNvPicPr>
          <p:nvPr/>
        </p:nvPicPr>
        <p:blipFill>
          <a:blip r:embed="rId4"/>
          <a:stretch>
            <a:fillRect/>
          </a:stretch>
        </p:blipFill>
        <p:spPr>
          <a:xfrm>
            <a:off x="1944277" y="2621031"/>
            <a:ext cx="4505325" cy="209550"/>
          </a:xfrm>
          <a:prstGeom prst="rect">
            <a:avLst/>
          </a:prstGeom>
        </p:spPr>
      </p:pic>
      <p:pic>
        <p:nvPicPr>
          <p:cNvPr id="14" name="Picture 13">
            <a:extLst>
              <a:ext uri="{FF2B5EF4-FFF2-40B4-BE49-F238E27FC236}">
                <a16:creationId xmlns:a16="http://schemas.microsoft.com/office/drawing/2014/main" id="{2E6653B5-E37A-41BE-8AF4-2DE32CBA192D}"/>
              </a:ext>
            </a:extLst>
          </p:cNvPr>
          <p:cNvPicPr>
            <a:picLocks noChangeAspect="1"/>
          </p:cNvPicPr>
          <p:nvPr/>
        </p:nvPicPr>
        <p:blipFill rotWithShape="1">
          <a:blip r:embed="rId5"/>
          <a:srcRect/>
          <a:stretch/>
        </p:blipFill>
        <p:spPr>
          <a:xfrm>
            <a:off x="1944277" y="2946723"/>
            <a:ext cx="4391025" cy="344888"/>
          </a:xfrm>
          <a:prstGeom prst="rect">
            <a:avLst/>
          </a:prstGeom>
        </p:spPr>
      </p:pic>
      <p:sp>
        <p:nvSpPr>
          <p:cNvPr id="15" name="Rectangle 14">
            <a:extLst>
              <a:ext uri="{FF2B5EF4-FFF2-40B4-BE49-F238E27FC236}">
                <a16:creationId xmlns:a16="http://schemas.microsoft.com/office/drawing/2014/main" id="{A5F4C73C-2FA3-4637-9252-395276D72FF8}"/>
              </a:ext>
            </a:extLst>
          </p:cNvPr>
          <p:cNvSpPr/>
          <p:nvPr/>
        </p:nvSpPr>
        <p:spPr>
          <a:xfrm>
            <a:off x="1957012" y="2957782"/>
            <a:ext cx="827285" cy="344888"/>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ED8973F-0753-420E-9CCC-AE7F60366E55}"/>
              </a:ext>
            </a:extLst>
          </p:cNvPr>
          <p:cNvPicPr>
            <a:picLocks noChangeAspect="1"/>
          </p:cNvPicPr>
          <p:nvPr/>
        </p:nvPicPr>
        <p:blipFill>
          <a:blip r:embed="rId6"/>
          <a:stretch>
            <a:fillRect/>
          </a:stretch>
        </p:blipFill>
        <p:spPr>
          <a:xfrm>
            <a:off x="1957012" y="4027420"/>
            <a:ext cx="4599646" cy="2097985"/>
          </a:xfrm>
          <a:prstGeom prst="rect">
            <a:avLst/>
          </a:prstGeom>
        </p:spPr>
      </p:pic>
      <p:sp>
        <p:nvSpPr>
          <p:cNvPr id="17" name="Rectangle 16">
            <a:extLst>
              <a:ext uri="{FF2B5EF4-FFF2-40B4-BE49-F238E27FC236}">
                <a16:creationId xmlns:a16="http://schemas.microsoft.com/office/drawing/2014/main" id="{9563E210-BE98-45F1-A0BB-900AB364BDDD}"/>
              </a:ext>
            </a:extLst>
          </p:cNvPr>
          <p:cNvSpPr/>
          <p:nvPr/>
        </p:nvSpPr>
        <p:spPr>
          <a:xfrm>
            <a:off x="2070847" y="4441963"/>
            <a:ext cx="4371975" cy="323850"/>
          </a:xfrm>
          <a:prstGeom prst="rect">
            <a:avLst/>
          </a:prstGeom>
          <a:noFill/>
          <a:ln w="28575">
            <a:solidFill>
              <a:srgbClr val="F16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04162B-E6D9-4FC2-9180-F401F52B7DAF}"/>
              </a:ext>
            </a:extLst>
          </p:cNvPr>
          <p:cNvPicPr>
            <a:picLocks noChangeAspect="1"/>
          </p:cNvPicPr>
          <p:nvPr/>
        </p:nvPicPr>
        <p:blipFill rotWithShape="1">
          <a:blip r:embed="rId7"/>
          <a:srcRect b="1063"/>
          <a:stretch/>
        </p:blipFill>
        <p:spPr>
          <a:xfrm>
            <a:off x="7167562" y="1468426"/>
            <a:ext cx="4324350" cy="1913027"/>
          </a:xfrm>
          <a:prstGeom prst="rect">
            <a:avLst/>
          </a:prstGeom>
        </p:spPr>
      </p:pic>
      <p:pic>
        <p:nvPicPr>
          <p:cNvPr id="5" name="Picture 4">
            <a:extLst>
              <a:ext uri="{FF2B5EF4-FFF2-40B4-BE49-F238E27FC236}">
                <a16:creationId xmlns:a16="http://schemas.microsoft.com/office/drawing/2014/main" id="{831FB452-A016-451F-BA1F-916A8E4D4258}"/>
              </a:ext>
            </a:extLst>
          </p:cNvPr>
          <p:cNvPicPr>
            <a:picLocks noChangeAspect="1"/>
          </p:cNvPicPr>
          <p:nvPr/>
        </p:nvPicPr>
        <p:blipFill rotWithShape="1">
          <a:blip r:embed="rId8"/>
          <a:srcRect t="2519"/>
          <a:stretch/>
        </p:blipFill>
        <p:spPr>
          <a:xfrm>
            <a:off x="7167562" y="3377630"/>
            <a:ext cx="4324350" cy="2237704"/>
          </a:xfrm>
          <a:prstGeom prst="rect">
            <a:avLst/>
          </a:prstGeom>
        </p:spPr>
      </p:pic>
    </p:spTree>
    <p:extLst>
      <p:ext uri="{BB962C8B-B14F-4D97-AF65-F5344CB8AC3E}">
        <p14:creationId xmlns:p14="http://schemas.microsoft.com/office/powerpoint/2010/main" val="2279633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DCA0D-95C2-4CBE-9929-BD0236A202A6}"/>
              </a:ext>
            </a:extLst>
          </p:cNvPr>
          <p:cNvSpPr>
            <a:spLocks noGrp="1"/>
          </p:cNvSpPr>
          <p:nvPr>
            <p:ph type="ctrTitle"/>
          </p:nvPr>
        </p:nvSpPr>
        <p:spPr>
          <a:xfrm>
            <a:off x="442326" y="84340"/>
            <a:ext cx="2870789" cy="2343445"/>
          </a:xfrm>
        </p:spPr>
        <p:txBody>
          <a:bodyPr/>
          <a:lstStyle/>
          <a:p>
            <a:r>
              <a:rPr lang="en-US"/>
              <a:t>Questions</a:t>
            </a:r>
          </a:p>
        </p:txBody>
      </p:sp>
    </p:spTree>
    <p:extLst>
      <p:ext uri="{BB962C8B-B14F-4D97-AF65-F5344CB8AC3E}">
        <p14:creationId xmlns:p14="http://schemas.microsoft.com/office/powerpoint/2010/main" val="314760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4351338"/>
          </a:xfrm>
        </p:spPr>
        <p:txBody>
          <a:bodyPr lIns="91440" tIns="45720" rIns="91440" bIns="45720" anchor="t"/>
          <a:lstStyle/>
          <a:p>
            <a:r>
              <a:rPr lang="en-US" sz="3200"/>
              <a:t>Texas Records Exchange (TREx) Updates</a:t>
            </a:r>
          </a:p>
          <a:p>
            <a:pPr lvl="1"/>
            <a:r>
              <a:rPr lang="en-US" sz="2800" b="1"/>
              <a:t>2021-2022 Changes</a:t>
            </a:r>
          </a:p>
          <a:p>
            <a:pPr lvl="2"/>
            <a:r>
              <a:rPr lang="en-US" sz="2400" b="1"/>
              <a:t>Financial Aid Application</a:t>
            </a:r>
          </a:p>
          <a:p>
            <a:pPr lvl="3"/>
            <a:r>
              <a:rPr lang="en-US" sz="2200" b="1"/>
              <a:t>Legislation</a:t>
            </a:r>
          </a:p>
          <a:p>
            <a:pPr lvl="3"/>
            <a:r>
              <a:rPr lang="en-US" sz="2200"/>
              <a:t>Data Elements</a:t>
            </a:r>
            <a:endParaRPr lang="en-US" sz="2200">
              <a:cs typeface="Calibri"/>
            </a:endParaRPr>
          </a:p>
          <a:p>
            <a:pPr lvl="3"/>
            <a:r>
              <a:rPr lang="en-US" sz="2200"/>
              <a:t>Code Table</a:t>
            </a:r>
          </a:p>
          <a:p>
            <a:pPr lvl="2"/>
            <a:r>
              <a:rPr lang="en-US" sz="2400"/>
              <a:t>CAREER-TECH-ED-INDICATOR (CTE</a:t>
            </a:r>
            <a:r>
              <a:rPr lang="en-US"/>
              <a:t>) </a:t>
            </a:r>
          </a:p>
          <a:p>
            <a:pPr lvl="3"/>
            <a:r>
              <a:rPr lang="en-US" sz="2000"/>
              <a:t>Legislation</a:t>
            </a:r>
          </a:p>
          <a:p>
            <a:pPr lvl="3"/>
            <a:r>
              <a:rPr lang="en-US" sz="2000"/>
              <a:t>Data Elements</a:t>
            </a:r>
            <a:endParaRPr lang="en-US" sz="2000">
              <a:cs typeface="Calibri"/>
            </a:endParaRPr>
          </a:p>
          <a:p>
            <a:pPr lvl="3"/>
            <a:r>
              <a:rPr lang="en-US" sz="2000"/>
              <a:t>Code Table</a:t>
            </a:r>
          </a:p>
          <a:p>
            <a:pPr lvl="1"/>
            <a:r>
              <a:rPr lang="en-US" sz="2800"/>
              <a:t>TREx Publication Format Changes</a:t>
            </a:r>
          </a:p>
        </p:txBody>
      </p:sp>
    </p:spTree>
    <p:extLst>
      <p:ext uri="{BB962C8B-B14F-4D97-AF65-F5344CB8AC3E}">
        <p14:creationId xmlns:p14="http://schemas.microsoft.com/office/powerpoint/2010/main" val="119408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CB3B1E-248F-4948-9A61-3494EDC077EF}"/>
              </a:ext>
            </a:extLst>
          </p:cNvPr>
          <p:cNvSpPr txBox="1">
            <a:spLocks/>
          </p:cNvSpPr>
          <p:nvPr/>
        </p:nvSpPr>
        <p:spPr>
          <a:xfrm>
            <a:off x="1935004" y="109110"/>
            <a:ext cx="11121657" cy="75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D6CB9"/>
                </a:solidFill>
                <a:latin typeface="+mn-lt"/>
                <a:ea typeface="+mj-ea"/>
                <a:cs typeface="+mj-cs"/>
              </a:defRPr>
            </a:lvl1pPr>
          </a:lstStyle>
          <a:p>
            <a:r>
              <a:rPr lang="en-US"/>
              <a:t>FINANCIAL AID APPLICATION: LEGISLATION</a:t>
            </a:r>
          </a:p>
        </p:txBody>
      </p:sp>
      <p:sp>
        <p:nvSpPr>
          <p:cNvPr id="9" name="Content Placeholder 3">
            <a:extLst>
              <a:ext uri="{FF2B5EF4-FFF2-40B4-BE49-F238E27FC236}">
                <a16:creationId xmlns:a16="http://schemas.microsoft.com/office/drawing/2014/main" id="{B8067734-748A-4FAD-9462-32458E7567D6}"/>
              </a:ext>
            </a:extLst>
          </p:cNvPr>
          <p:cNvSpPr txBox="1">
            <a:spLocks/>
          </p:cNvSpPr>
          <p:nvPr/>
        </p:nvSpPr>
        <p:spPr>
          <a:xfrm>
            <a:off x="2171311" y="1253331"/>
            <a:ext cx="8628455" cy="435133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600">
                <a:solidFill>
                  <a:srgbClr val="595959"/>
                </a:solidFill>
                <a:latin typeface="Calibri" panose="020F0502020204030204" pitchFamily="34" charset="0"/>
              </a:rPr>
              <a:t>House Bill 3</a:t>
            </a:r>
          </a:p>
          <a:p>
            <a:pPr lvl="1" fontAlgn="base"/>
            <a:r>
              <a:rPr lang="en-US" sz="3200">
                <a:solidFill>
                  <a:srgbClr val="595959"/>
                </a:solidFill>
                <a:latin typeface="Calibri" panose="020F0502020204030204" pitchFamily="34" charset="0"/>
              </a:rPr>
              <a:t>TEC §28.0256</a:t>
            </a:r>
          </a:p>
          <a:p>
            <a:pPr lvl="2" fontAlgn="base"/>
            <a:r>
              <a:rPr lang="en-US" sz="2800">
                <a:solidFill>
                  <a:srgbClr val="595959"/>
                </a:solidFill>
                <a:latin typeface="Calibri" panose="020F0502020204030204" pitchFamily="34" charset="0"/>
              </a:rPr>
              <a:t>Before graduating from high school, each student must complete and submit a free application for federal student aid (FAFSA) or a Texas application for state financial aid (TASFA) or opt out of the requirement.</a:t>
            </a:r>
            <a:endParaRPr lang="en-US" sz="2800">
              <a:solidFill>
                <a:srgbClr val="000000"/>
              </a:solidFill>
              <a:latin typeface="Arial" panose="020B0604020202020204" pitchFamily="34" charset="0"/>
            </a:endParaRPr>
          </a:p>
          <a:p>
            <a:endParaRPr lang="en-US"/>
          </a:p>
        </p:txBody>
      </p:sp>
    </p:spTree>
    <p:extLst>
      <p:ext uri="{BB962C8B-B14F-4D97-AF65-F5344CB8AC3E}">
        <p14:creationId xmlns:p14="http://schemas.microsoft.com/office/powerpoint/2010/main" val="71332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4351338"/>
          </a:xfrm>
        </p:spPr>
        <p:txBody>
          <a:bodyPr lIns="91440" tIns="45720" rIns="91440" bIns="45720" anchor="t"/>
          <a:lstStyle/>
          <a:p>
            <a:r>
              <a:rPr lang="en-US" sz="3200"/>
              <a:t>Texas Records Exchange (TREx) Updates</a:t>
            </a:r>
          </a:p>
          <a:p>
            <a:pPr lvl="1"/>
            <a:r>
              <a:rPr lang="en-US" sz="2800" b="1"/>
              <a:t>2021-2022 Changes</a:t>
            </a:r>
          </a:p>
          <a:p>
            <a:pPr lvl="2"/>
            <a:r>
              <a:rPr lang="en-US" sz="2400" b="1"/>
              <a:t>Financial Aid Application</a:t>
            </a:r>
          </a:p>
          <a:p>
            <a:pPr lvl="3"/>
            <a:r>
              <a:rPr lang="en-US" sz="2200"/>
              <a:t>Legislation</a:t>
            </a:r>
          </a:p>
          <a:p>
            <a:pPr lvl="3"/>
            <a:r>
              <a:rPr lang="en-US" sz="2200" b="1"/>
              <a:t>Data Elements</a:t>
            </a:r>
            <a:endParaRPr lang="en-US" sz="2200" b="1">
              <a:cs typeface="Calibri"/>
            </a:endParaRPr>
          </a:p>
          <a:p>
            <a:pPr lvl="3"/>
            <a:r>
              <a:rPr lang="en-US" sz="2200"/>
              <a:t>Code Table</a:t>
            </a:r>
          </a:p>
          <a:p>
            <a:pPr lvl="2"/>
            <a:r>
              <a:rPr lang="en-US" sz="2400"/>
              <a:t>CAREER-TECH-ED-INDICATOR (CTE</a:t>
            </a:r>
            <a:r>
              <a:rPr lang="en-US"/>
              <a:t>) </a:t>
            </a:r>
          </a:p>
          <a:p>
            <a:pPr lvl="3"/>
            <a:r>
              <a:rPr lang="en-US" sz="2000"/>
              <a:t>Legislation</a:t>
            </a:r>
          </a:p>
          <a:p>
            <a:pPr lvl="3"/>
            <a:r>
              <a:rPr lang="en-US" sz="2000"/>
              <a:t>Data Elements</a:t>
            </a:r>
            <a:endParaRPr lang="en-US" sz="2000">
              <a:cs typeface="Calibri"/>
            </a:endParaRPr>
          </a:p>
          <a:p>
            <a:pPr lvl="3"/>
            <a:r>
              <a:rPr lang="en-US" sz="2000"/>
              <a:t>Code Table</a:t>
            </a:r>
          </a:p>
          <a:p>
            <a:pPr lvl="1"/>
            <a:r>
              <a:rPr lang="en-US" sz="2800"/>
              <a:t>TREx Publication Format Changes</a:t>
            </a:r>
          </a:p>
        </p:txBody>
      </p:sp>
    </p:spTree>
    <p:extLst>
      <p:ext uri="{BB962C8B-B14F-4D97-AF65-F5344CB8AC3E}">
        <p14:creationId xmlns:p14="http://schemas.microsoft.com/office/powerpoint/2010/main" val="322314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ea typeface="+mn-lt"/>
                <a:cs typeface="+mn-lt"/>
              </a:rPr>
              <a:t>FINANCIAL AID APPLICATION: DATA ELEMENTS</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596636"/>
            <a:ext cx="10623762" cy="4351338"/>
          </a:xfrm>
        </p:spPr>
        <p:txBody>
          <a:bodyPr lIns="91440" tIns="45720" rIns="91440" bIns="45720" anchor="t"/>
          <a:lstStyle/>
          <a:p>
            <a:r>
              <a:rPr lang="en-US" sz="3200">
                <a:cs typeface="Calibri"/>
              </a:rPr>
              <a:t>Beginning in the 2022-2023 school year, TSDS PEIMS will collect a new mandatory data element labeled FINANCIAL-AID-APPLICATION-CODE on all 2021-2022 graduates.</a:t>
            </a:r>
          </a:p>
          <a:p>
            <a:r>
              <a:rPr lang="en-US" sz="3200" err="1">
                <a:cs typeface="Calibri"/>
              </a:rPr>
              <a:t>TREx</a:t>
            </a:r>
            <a:r>
              <a:rPr lang="en-US" sz="3200">
                <a:cs typeface="Calibri"/>
              </a:rPr>
              <a:t> is adding the new element for LEAs to transmit the information during the 2021-2022 school year.</a:t>
            </a:r>
          </a:p>
        </p:txBody>
      </p:sp>
    </p:spTree>
    <p:extLst>
      <p:ext uri="{BB962C8B-B14F-4D97-AF65-F5344CB8AC3E}">
        <p14:creationId xmlns:p14="http://schemas.microsoft.com/office/powerpoint/2010/main" val="67551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4F07D-3148-46ED-8BF4-C32C1C224EA9}"/>
              </a:ext>
            </a:extLst>
          </p:cNvPr>
          <p:cNvSpPr>
            <a:spLocks noGrp="1"/>
          </p:cNvSpPr>
          <p:nvPr>
            <p:ph type="title"/>
          </p:nvPr>
        </p:nvSpPr>
        <p:spPr/>
        <p:txBody>
          <a:bodyPr>
            <a:normAutofit fontScale="90000"/>
          </a:bodyPr>
          <a:lstStyle/>
          <a:p>
            <a:r>
              <a:rPr lang="en-US"/>
              <a:t>FINANCIAL AID APPLICATION: DATA ELEMENTS</a:t>
            </a:r>
          </a:p>
        </p:txBody>
      </p:sp>
      <p:sp>
        <p:nvSpPr>
          <p:cNvPr id="8" name="Content Placeholder 3">
            <a:extLst>
              <a:ext uri="{FF2B5EF4-FFF2-40B4-BE49-F238E27FC236}">
                <a16:creationId xmlns:a16="http://schemas.microsoft.com/office/drawing/2014/main" id="{BB50B78B-111F-452E-B6EC-9E80EFACE448}"/>
              </a:ext>
            </a:extLst>
          </p:cNvPr>
          <p:cNvSpPr txBox="1">
            <a:spLocks/>
          </p:cNvSpPr>
          <p:nvPr/>
        </p:nvSpPr>
        <p:spPr>
          <a:xfrm>
            <a:off x="2040670" y="977584"/>
            <a:ext cx="4641399" cy="435133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a:solidFill>
                  <a:srgbClr val="595959"/>
                </a:solidFill>
                <a:latin typeface="Calibri" panose="020F0502020204030204" pitchFamily="34" charset="0"/>
              </a:rPr>
              <a:t>FINANCIAL-AID-APPLICATION-CODE (TE138)</a:t>
            </a:r>
          </a:p>
        </p:txBody>
      </p:sp>
      <p:sp>
        <p:nvSpPr>
          <p:cNvPr id="9" name="Content Placeholder 3">
            <a:extLst>
              <a:ext uri="{FF2B5EF4-FFF2-40B4-BE49-F238E27FC236}">
                <a16:creationId xmlns:a16="http://schemas.microsoft.com/office/drawing/2014/main" id="{E79C5267-76FA-4A94-BEF4-0C3C848A5AF6}"/>
              </a:ext>
            </a:extLst>
          </p:cNvPr>
          <p:cNvSpPr txBox="1">
            <a:spLocks/>
          </p:cNvSpPr>
          <p:nvPr/>
        </p:nvSpPr>
        <p:spPr>
          <a:xfrm>
            <a:off x="7428493" y="977584"/>
            <a:ext cx="4641399" cy="435133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3200">
                <a:solidFill>
                  <a:srgbClr val="595959"/>
                </a:solidFill>
                <a:latin typeface="Calibri" panose="020F0502020204030204" pitchFamily="34" charset="0"/>
              </a:rPr>
              <a:t>FINANCIAL-AID-APPLICATION-REQUIREMENT-MET-DATE (TE139)</a:t>
            </a:r>
          </a:p>
        </p:txBody>
      </p:sp>
      <p:pic>
        <p:nvPicPr>
          <p:cNvPr id="6" name="Picture 5">
            <a:extLst>
              <a:ext uri="{FF2B5EF4-FFF2-40B4-BE49-F238E27FC236}">
                <a16:creationId xmlns:a16="http://schemas.microsoft.com/office/drawing/2014/main" id="{D1459724-3818-4E42-8AB9-0EF3A8A06484}"/>
              </a:ext>
            </a:extLst>
          </p:cNvPr>
          <p:cNvPicPr>
            <a:picLocks noChangeAspect="1"/>
          </p:cNvPicPr>
          <p:nvPr/>
        </p:nvPicPr>
        <p:blipFill>
          <a:blip r:embed="rId3"/>
          <a:stretch>
            <a:fillRect/>
          </a:stretch>
        </p:blipFill>
        <p:spPr>
          <a:xfrm>
            <a:off x="1900719" y="3030875"/>
            <a:ext cx="4718570" cy="2995266"/>
          </a:xfrm>
          <a:prstGeom prst="rect">
            <a:avLst/>
          </a:prstGeom>
        </p:spPr>
      </p:pic>
      <p:pic>
        <p:nvPicPr>
          <p:cNvPr id="3" name="Picture 4" descr="Table&#10;&#10;Description automatically generated">
            <a:extLst>
              <a:ext uri="{FF2B5EF4-FFF2-40B4-BE49-F238E27FC236}">
                <a16:creationId xmlns:a16="http://schemas.microsoft.com/office/drawing/2014/main" id="{F3224D7B-057D-4A52-95D7-3A731BC36618}"/>
              </a:ext>
            </a:extLst>
          </p:cNvPr>
          <p:cNvPicPr>
            <a:picLocks noChangeAspect="1"/>
          </p:cNvPicPr>
          <p:nvPr/>
        </p:nvPicPr>
        <p:blipFill>
          <a:blip r:embed="rId4"/>
          <a:stretch>
            <a:fillRect/>
          </a:stretch>
        </p:blipFill>
        <p:spPr>
          <a:xfrm>
            <a:off x="6970816" y="3028821"/>
            <a:ext cx="4633355" cy="2997294"/>
          </a:xfrm>
          <a:prstGeom prst="rect">
            <a:avLst/>
          </a:prstGeom>
        </p:spPr>
      </p:pic>
    </p:spTree>
    <p:extLst>
      <p:ext uri="{BB962C8B-B14F-4D97-AF65-F5344CB8AC3E}">
        <p14:creationId xmlns:p14="http://schemas.microsoft.com/office/powerpoint/2010/main" val="345471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609638" y="1012766"/>
            <a:ext cx="10623762" cy="4351338"/>
          </a:xfrm>
        </p:spPr>
        <p:txBody>
          <a:bodyPr lIns="91440" tIns="45720" rIns="91440" bIns="45720" anchor="t"/>
          <a:lstStyle/>
          <a:p>
            <a:r>
              <a:rPr lang="en-US" sz="3200"/>
              <a:t>Texas Records Exchange (TREx) Updates</a:t>
            </a:r>
          </a:p>
          <a:p>
            <a:pPr lvl="1"/>
            <a:r>
              <a:rPr lang="en-US" sz="2800" b="1"/>
              <a:t>2021-2022 Changes</a:t>
            </a:r>
          </a:p>
          <a:p>
            <a:pPr lvl="2"/>
            <a:r>
              <a:rPr lang="en-US" sz="2400" b="1"/>
              <a:t>Financial Aid Application</a:t>
            </a:r>
          </a:p>
          <a:p>
            <a:pPr lvl="3"/>
            <a:r>
              <a:rPr lang="en-US" sz="2200"/>
              <a:t>Legislation</a:t>
            </a:r>
          </a:p>
          <a:p>
            <a:pPr lvl="3"/>
            <a:r>
              <a:rPr lang="en-US" sz="2200"/>
              <a:t>Data Elements</a:t>
            </a:r>
            <a:endParaRPr lang="en-US" sz="2200">
              <a:cs typeface="Calibri"/>
            </a:endParaRPr>
          </a:p>
          <a:p>
            <a:pPr lvl="3"/>
            <a:r>
              <a:rPr lang="en-US" sz="2200" b="1"/>
              <a:t>Code Table</a:t>
            </a:r>
          </a:p>
          <a:p>
            <a:pPr lvl="2"/>
            <a:r>
              <a:rPr lang="en-US" sz="2400"/>
              <a:t>CAREER-TECH-ED-INDICATOR (CTE</a:t>
            </a:r>
            <a:r>
              <a:rPr lang="en-US"/>
              <a:t>) </a:t>
            </a:r>
          </a:p>
          <a:p>
            <a:pPr lvl="3"/>
            <a:r>
              <a:rPr lang="en-US" sz="2000"/>
              <a:t>Legislation</a:t>
            </a:r>
          </a:p>
          <a:p>
            <a:pPr lvl="3"/>
            <a:r>
              <a:rPr lang="en-US" sz="2000"/>
              <a:t>Data Elements</a:t>
            </a:r>
            <a:endParaRPr lang="en-US" sz="2000">
              <a:cs typeface="Calibri"/>
            </a:endParaRPr>
          </a:p>
          <a:p>
            <a:pPr lvl="3"/>
            <a:r>
              <a:rPr lang="en-US" sz="2000"/>
              <a:t>Code Table</a:t>
            </a:r>
          </a:p>
          <a:p>
            <a:pPr lvl="1"/>
            <a:r>
              <a:rPr lang="en-US" sz="2800"/>
              <a:t>TREx Publication Format Changes</a:t>
            </a:r>
          </a:p>
        </p:txBody>
      </p:sp>
    </p:spTree>
    <p:extLst>
      <p:ext uri="{BB962C8B-B14F-4D97-AF65-F5344CB8AC3E}">
        <p14:creationId xmlns:p14="http://schemas.microsoft.com/office/powerpoint/2010/main" val="28132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FINANCIAL AID APPLICATION: CODE TABLE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pPr algn="l"/>
            <a:r>
              <a:rPr lang="en-US" b="1" i="0">
                <a:effectLst/>
                <a:latin typeface="Segoe UI" panose="020B0502040204020203" pitchFamily="34" charset="0"/>
              </a:rPr>
              <a:t>FINANCIAL-AID-APPLICATION-CODE (TC46)</a:t>
            </a:r>
            <a:endParaRPr lang="en-US" b="0" i="0">
              <a:effectLst/>
              <a:latin typeface="Segoe UI" panose="020B0502040204020203" pitchFamily="34" charset="0"/>
            </a:endParaRPr>
          </a:p>
          <a:p>
            <a:pPr marL="0" indent="0" algn="l">
              <a:buNone/>
            </a:pPr>
            <a:endParaRPr lang="en-US" b="0" i="0">
              <a:effectLst/>
              <a:latin typeface="Segoe UI" panose="020B0502040204020203" pitchFamily="34" charset="0"/>
            </a:endParaRPr>
          </a:p>
          <a:p>
            <a:pPr marL="0" indent="0">
              <a:buNone/>
            </a:pPr>
            <a:endParaRPr lang="en-US"/>
          </a:p>
        </p:txBody>
      </p:sp>
      <p:pic>
        <p:nvPicPr>
          <p:cNvPr id="6" name="Picture 5">
            <a:extLst>
              <a:ext uri="{FF2B5EF4-FFF2-40B4-BE49-F238E27FC236}">
                <a16:creationId xmlns:a16="http://schemas.microsoft.com/office/drawing/2014/main" id="{D5BE2279-2010-4FCC-A139-D70CFB712154}"/>
              </a:ext>
            </a:extLst>
          </p:cNvPr>
          <p:cNvPicPr>
            <a:picLocks noChangeAspect="1"/>
          </p:cNvPicPr>
          <p:nvPr/>
        </p:nvPicPr>
        <p:blipFill>
          <a:blip r:embed="rId2"/>
          <a:stretch>
            <a:fillRect/>
          </a:stretch>
        </p:blipFill>
        <p:spPr>
          <a:xfrm>
            <a:off x="2364072" y="2404580"/>
            <a:ext cx="8862905" cy="2557837"/>
          </a:xfrm>
          <a:prstGeom prst="rect">
            <a:avLst/>
          </a:prstGeom>
        </p:spPr>
      </p:pic>
    </p:spTree>
    <p:extLst>
      <p:ext uri="{BB962C8B-B14F-4D97-AF65-F5344CB8AC3E}">
        <p14:creationId xmlns:p14="http://schemas.microsoft.com/office/powerpoint/2010/main" val="2419527611"/>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Simons, Leanne</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692CD-7339-4E15-8B85-65EB8EAE7D52}">
  <ds:schemaRefs>
    <ds:schemaRef ds:uri="http://schemas.openxmlformats.org/package/2006/metadata/core-properties"/>
    <ds:schemaRef ds:uri="http://www.w3.org/XML/1998/namespace"/>
    <ds:schemaRef ds:uri="http://schemas.microsoft.com/office/infopath/2007/PartnerControls"/>
    <ds:schemaRef ds:uri="http://purl.org/dc/terms/"/>
    <ds:schemaRef ds:uri="963efe96-9f3c-464d-8c8b-c76864a22ed0"/>
    <ds:schemaRef ds:uri="http://schemas.microsoft.com/office/2006/metadata/properties"/>
    <ds:schemaRef ds:uri="http://schemas.microsoft.com/office/2006/documentManagement/types"/>
    <ds:schemaRef ds:uri="http://purl.org/dc/dcmitype/"/>
    <ds:schemaRef ds:uri="http://purl.org/dc/elements/1.1/"/>
    <ds:schemaRef ds:uri="533e3360-6378-4210-ada2-16ccdb17d2cd"/>
  </ds:schemaRefs>
</ds:datastoreItem>
</file>

<file path=customXml/itemProps2.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3.xml><?xml version="1.0" encoding="utf-8"?>
<ds:datastoreItem xmlns:ds="http://schemas.openxmlformats.org/officeDocument/2006/customXml" ds:itemID="{F30358B0-A141-4F48-9730-95CA88AA8947}">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2</TotalTime>
  <Words>890</Words>
  <Application>Microsoft Office PowerPoint</Application>
  <PresentationFormat>Widescreen</PresentationFormat>
  <Paragraphs>159</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Segoe UI</vt:lpstr>
      <vt:lpstr>Times New Roman</vt:lpstr>
      <vt:lpstr>Wingdings</vt:lpstr>
      <vt:lpstr>2_Office Theme</vt:lpstr>
      <vt:lpstr>TEXAS RECORDS EXCHANGE (TREx) UPDATE</vt:lpstr>
      <vt:lpstr>AGENDA</vt:lpstr>
      <vt:lpstr>AGENDA</vt:lpstr>
      <vt:lpstr>PowerPoint Presentation</vt:lpstr>
      <vt:lpstr>AGENDA</vt:lpstr>
      <vt:lpstr>FINANCIAL AID APPLICATION: DATA ELEMENTS</vt:lpstr>
      <vt:lpstr>FINANCIAL AID APPLICATION: DATA ELEMENTS</vt:lpstr>
      <vt:lpstr>AGENDA</vt:lpstr>
      <vt:lpstr>FINANCIAL AID APPLICATION: CODE TABLE</vt:lpstr>
      <vt:lpstr>AGENDA</vt:lpstr>
      <vt:lpstr>PowerPoint Presentation</vt:lpstr>
      <vt:lpstr>AGENDA</vt:lpstr>
      <vt:lpstr>CAREER-TECH-ED-INDICATOR: DATA ELEMENTS</vt:lpstr>
      <vt:lpstr>AGENDA</vt:lpstr>
      <vt:lpstr>CAREER-TECH-ED-INDICATOR: CODE TABLE</vt:lpstr>
      <vt:lpstr>CAREER-TECH-ED-INDICATOR: CODE TABLE</vt:lpstr>
      <vt:lpstr>AGENDA</vt:lpstr>
      <vt:lpstr>TREx PUBLICATION CURRENT FORMAT</vt:lpstr>
      <vt:lpstr>TREx PUBLICATION FORMAT CHANGES</vt:lpstr>
      <vt:lpstr>TREx PUBLICATION TABLE OF CONTENTS</vt:lpstr>
      <vt:lpstr>TREx PUBLICATION NEW FEATURES</vt:lpstr>
      <vt:lpstr>TREx PUBLICATION NEW FEATURES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Grad Toolkit Kickoff Meeting</dc:title>
  <dc:creator>Ulrich, Melanie</dc:creator>
  <cp:lastModifiedBy>Jamie Muffoletto</cp:lastModifiedBy>
  <cp:revision>2</cp:revision>
  <dcterms:created xsi:type="dcterms:W3CDTF">2020-11-05T16:39:19Z</dcterms:created>
  <dcterms:modified xsi:type="dcterms:W3CDTF">2021-03-19T12:44:21Z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