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</p:sldMasterIdLst>
  <p:notesMasterIdLst>
    <p:notesMasterId r:id="rId32"/>
  </p:notesMasterIdLst>
  <p:sldIdLst>
    <p:sldId id="287" r:id="rId9"/>
    <p:sldId id="2684" r:id="rId10"/>
    <p:sldId id="1882" r:id="rId11"/>
    <p:sldId id="2680" r:id="rId12"/>
    <p:sldId id="1941" r:id="rId13"/>
    <p:sldId id="2693" r:id="rId14"/>
    <p:sldId id="2694" r:id="rId15"/>
    <p:sldId id="1942" r:id="rId16"/>
    <p:sldId id="2682" r:id="rId17"/>
    <p:sldId id="2692" r:id="rId18"/>
    <p:sldId id="2695" r:id="rId19"/>
    <p:sldId id="256" r:id="rId20"/>
    <p:sldId id="258" r:id="rId21"/>
    <p:sldId id="259" r:id="rId22"/>
    <p:sldId id="270" r:id="rId23"/>
    <p:sldId id="272" r:id="rId24"/>
    <p:sldId id="271" r:id="rId25"/>
    <p:sldId id="275" r:id="rId26"/>
    <p:sldId id="284" r:id="rId27"/>
    <p:sldId id="303" r:id="rId28"/>
    <p:sldId id="307" r:id="rId29"/>
    <p:sldId id="306" r:id="rId30"/>
    <p:sldId id="205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ner, Josie" initials="BJ" lastIdx="1" clrIdx="0">
    <p:extLst>
      <p:ext uri="{19B8F6BF-5375-455C-9EA6-DF929625EA0E}">
        <p15:presenceInfo xmlns:p15="http://schemas.microsoft.com/office/powerpoint/2012/main" userId="S::Josie.Brunner@tea.texas.gov::88e7353c-904e-4a0b-9e88-b7dfb0279324" providerId="AD"/>
      </p:ext>
    </p:extLst>
  </p:cmAuthor>
  <p:cmAuthor id="2" name="Martinez, Monica" initials="MM" lastIdx="6" clrIdx="1">
    <p:extLst>
      <p:ext uri="{19B8F6BF-5375-455C-9EA6-DF929625EA0E}">
        <p15:presenceInfo xmlns:p15="http://schemas.microsoft.com/office/powerpoint/2012/main" userId="S::Monica.Martinez@tea.texas.gov::36d847ef-05a4-4b5c-b471-090f6c610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CAC"/>
    <a:srgbClr val="697E9F"/>
    <a:srgbClr val="1E3E77"/>
    <a:srgbClr val="0D6CB9"/>
    <a:srgbClr val="0781A6"/>
    <a:srgbClr val="3A6FCE"/>
    <a:srgbClr val="3D89C7"/>
    <a:srgbClr val="00ACBB"/>
    <a:srgbClr val="4472C4"/>
    <a:srgbClr val="EA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7" autoAdjust="0"/>
    <p:restoredTop sz="96233" autoAdjust="0"/>
  </p:normalViewPr>
  <p:slideViewPr>
    <p:cSldViewPr snapToGrid="0">
      <p:cViewPr varScale="1">
        <p:scale>
          <a:sx n="106" d="100"/>
          <a:sy n="106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34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ervidez, Leticia" userId="12ccd2a1-d554-4cac-b492-4e314c2b5f8f" providerId="ADAL" clId="{3BC1471B-0BE6-4E35-ABB3-2DE7A4B6C830}"/>
    <pc:docChg chg="modSld">
      <pc:chgData name="Ollervidez, Leticia" userId="12ccd2a1-d554-4cac-b492-4e314c2b5f8f" providerId="ADAL" clId="{3BC1471B-0BE6-4E35-ABB3-2DE7A4B6C830}" dt="2021-07-26T16:11:39.866" v="14" actId="6549"/>
      <pc:docMkLst>
        <pc:docMk/>
      </pc:docMkLst>
      <pc:sldChg chg="modNotesTx">
        <pc:chgData name="Ollervidez, Leticia" userId="12ccd2a1-d554-4cac-b492-4e314c2b5f8f" providerId="ADAL" clId="{3BC1471B-0BE6-4E35-ABB3-2DE7A4B6C830}" dt="2021-07-26T16:10:59.830" v="2" actId="6549"/>
        <pc:sldMkLst>
          <pc:docMk/>
          <pc:sldMk cId="1208528674" sldId="259"/>
        </pc:sldMkLst>
      </pc:sldChg>
      <pc:sldChg chg="modNotesTx">
        <pc:chgData name="Ollervidez, Leticia" userId="12ccd2a1-d554-4cac-b492-4e314c2b5f8f" providerId="ADAL" clId="{3BC1471B-0BE6-4E35-ABB3-2DE7A4B6C830}" dt="2021-07-26T16:11:20.987" v="4" actId="6549"/>
        <pc:sldMkLst>
          <pc:docMk/>
          <pc:sldMk cId="1802942497" sldId="271"/>
        </pc:sldMkLst>
      </pc:sldChg>
      <pc:sldChg chg="modNotesTx">
        <pc:chgData name="Ollervidez, Leticia" userId="12ccd2a1-d554-4cac-b492-4e314c2b5f8f" providerId="ADAL" clId="{3BC1471B-0BE6-4E35-ABB3-2DE7A4B6C830}" dt="2021-07-26T16:11:15.560" v="3" actId="6549"/>
        <pc:sldMkLst>
          <pc:docMk/>
          <pc:sldMk cId="1408638298" sldId="272"/>
        </pc:sldMkLst>
      </pc:sldChg>
      <pc:sldChg chg="modNotesTx">
        <pc:chgData name="Ollervidez, Leticia" userId="12ccd2a1-d554-4cac-b492-4e314c2b5f8f" providerId="ADAL" clId="{3BC1471B-0BE6-4E35-ABB3-2DE7A4B6C830}" dt="2021-07-26T16:11:39.866" v="14" actId="6549"/>
        <pc:sldMkLst>
          <pc:docMk/>
          <pc:sldMk cId="2296699650" sldId="306"/>
        </pc:sldMkLst>
      </pc:sldChg>
      <pc:sldChg chg="modNotesTx">
        <pc:chgData name="Ollervidez, Leticia" userId="12ccd2a1-d554-4cac-b492-4e314c2b5f8f" providerId="ADAL" clId="{3BC1471B-0BE6-4E35-ABB3-2DE7A4B6C830}" dt="2021-07-26T16:11:34.668" v="13" actId="6549"/>
        <pc:sldMkLst>
          <pc:docMk/>
          <pc:sldMk cId="1462302613" sldId="307"/>
        </pc:sldMkLst>
      </pc:sldChg>
      <pc:sldChg chg="modNotesTx">
        <pc:chgData name="Ollervidez, Leticia" userId="12ccd2a1-d554-4cac-b492-4e314c2b5f8f" providerId="ADAL" clId="{3BC1471B-0BE6-4E35-ABB3-2DE7A4B6C830}" dt="2021-07-26T16:10:36.043" v="0" actId="6549"/>
        <pc:sldMkLst>
          <pc:docMk/>
          <pc:sldMk cId="4136580137" sldId="1882"/>
        </pc:sldMkLst>
      </pc:sldChg>
      <pc:sldChg chg="modNotesTx">
        <pc:chgData name="Ollervidez, Leticia" userId="12ccd2a1-d554-4cac-b492-4e314c2b5f8f" providerId="ADAL" clId="{3BC1471B-0BE6-4E35-ABB3-2DE7A4B6C830}" dt="2021-07-26T16:10:47.276" v="1" actId="6549"/>
        <pc:sldMkLst>
          <pc:docMk/>
          <pc:sldMk cId="3180989398" sldId="1942"/>
        </pc:sldMkLst>
      </pc:sldChg>
    </pc:docChg>
  </pc:docChgLst>
  <pc:docChgLst>
    <pc:chgData name="Brunner, Josie" userId="88e7353c-904e-4a0b-9e88-b7dfb0279324" providerId="ADAL" clId="{8D846619-EAD5-4882-80D0-9FCF3AABDE10}"/>
    <pc:docChg chg="custSel modSld">
      <pc:chgData name="Brunner, Josie" userId="88e7353c-904e-4a0b-9e88-b7dfb0279324" providerId="ADAL" clId="{8D846619-EAD5-4882-80D0-9FCF3AABDE10}" dt="2021-07-26T14:51:44.479" v="91" actId="20577"/>
      <pc:docMkLst>
        <pc:docMk/>
      </pc:docMkLst>
      <pc:sldChg chg="modSp mod">
        <pc:chgData name="Brunner, Josie" userId="88e7353c-904e-4a0b-9e88-b7dfb0279324" providerId="ADAL" clId="{8D846619-EAD5-4882-80D0-9FCF3AABDE10}" dt="2021-07-26T14:51:44.479" v="91" actId="20577"/>
        <pc:sldMkLst>
          <pc:docMk/>
          <pc:sldMk cId="1408638298" sldId="272"/>
        </pc:sldMkLst>
        <pc:spChg chg="mod">
          <ac:chgData name="Brunner, Josie" userId="88e7353c-904e-4a0b-9e88-b7dfb0279324" providerId="ADAL" clId="{8D846619-EAD5-4882-80D0-9FCF3AABDE10}" dt="2021-07-26T14:51:44.479" v="91" actId="20577"/>
          <ac:spMkLst>
            <pc:docMk/>
            <pc:sldMk cId="1408638298" sldId="272"/>
            <ac:spMk id="3" creationId="{00000000-0000-0000-0000-000000000000}"/>
          </ac:spMkLst>
        </pc:spChg>
      </pc:sldChg>
      <pc:sldChg chg="modSp mod delCm">
        <pc:chgData name="Brunner, Josie" userId="88e7353c-904e-4a0b-9e88-b7dfb0279324" providerId="ADAL" clId="{8D846619-EAD5-4882-80D0-9FCF3AABDE10}" dt="2021-07-26T14:17:09.644" v="62" actId="1592"/>
        <pc:sldMkLst>
          <pc:docMk/>
          <pc:sldMk cId="2296699650" sldId="306"/>
        </pc:sldMkLst>
        <pc:spChg chg="mod">
          <ac:chgData name="Brunner, Josie" userId="88e7353c-904e-4a0b-9e88-b7dfb0279324" providerId="ADAL" clId="{8D846619-EAD5-4882-80D0-9FCF3AABDE10}" dt="2021-07-26T14:17:04.182" v="61" actId="20577"/>
          <ac:spMkLst>
            <pc:docMk/>
            <pc:sldMk cId="2296699650" sldId="306"/>
            <ac:spMk id="3" creationId="{00000000-0000-0000-0000-000000000000}"/>
          </ac:spMkLst>
        </pc:spChg>
      </pc:sldChg>
      <pc:sldChg chg="modSp mod delCm">
        <pc:chgData name="Brunner, Josie" userId="88e7353c-904e-4a0b-9e88-b7dfb0279324" providerId="ADAL" clId="{8D846619-EAD5-4882-80D0-9FCF3AABDE10}" dt="2021-07-26T14:15:40.683" v="10" actId="20577"/>
        <pc:sldMkLst>
          <pc:docMk/>
          <pc:sldMk cId="1462302613" sldId="307"/>
        </pc:sldMkLst>
        <pc:spChg chg="mod">
          <ac:chgData name="Brunner, Josie" userId="88e7353c-904e-4a0b-9e88-b7dfb0279324" providerId="ADAL" clId="{8D846619-EAD5-4882-80D0-9FCF3AABDE10}" dt="2021-07-26T14:15:40.683" v="10" actId="20577"/>
          <ac:spMkLst>
            <pc:docMk/>
            <pc:sldMk cId="1462302613" sldId="307"/>
            <ac:spMk id="3" creationId="{00000000-0000-0000-0000-000000000000}"/>
          </ac:spMkLst>
        </pc:spChg>
      </pc:sldChg>
      <pc:sldChg chg="modSp mod">
        <pc:chgData name="Brunner, Josie" userId="88e7353c-904e-4a0b-9e88-b7dfb0279324" providerId="ADAL" clId="{8D846619-EAD5-4882-80D0-9FCF3AABDE10}" dt="2021-07-26T14:19:09.830" v="82" actId="20577"/>
        <pc:sldMkLst>
          <pc:docMk/>
          <pc:sldMk cId="537543486" sldId="2682"/>
        </pc:sldMkLst>
        <pc:spChg chg="mod">
          <ac:chgData name="Brunner, Josie" userId="88e7353c-904e-4a0b-9e88-b7dfb0279324" providerId="ADAL" clId="{8D846619-EAD5-4882-80D0-9FCF3AABDE10}" dt="2021-07-26T14:18:58.105" v="74" actId="20577"/>
          <ac:spMkLst>
            <pc:docMk/>
            <pc:sldMk cId="537543486" sldId="2682"/>
            <ac:spMk id="40" creationId="{28F75D94-6BA6-4F93-94B3-6787721D8D72}"/>
          </ac:spMkLst>
        </pc:spChg>
        <pc:spChg chg="mod">
          <ac:chgData name="Brunner, Josie" userId="88e7353c-904e-4a0b-9e88-b7dfb0279324" providerId="ADAL" clId="{8D846619-EAD5-4882-80D0-9FCF3AABDE10}" dt="2021-07-26T14:19:09.830" v="82" actId="20577"/>
          <ac:spMkLst>
            <pc:docMk/>
            <pc:sldMk cId="537543486" sldId="2682"/>
            <ac:spMk id="42" creationId="{839F5490-4404-4673-BB9A-C05A39A1A9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141D-177B-4807-A9D2-94CF7C56247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9E84-432F-4B13-8A59-CF116900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FBC5-C9E7-4D1F-BA32-EBED93C4E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3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2FBC5-C9E7-4D1F-BA32-EBED93C4E1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4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FBC5-C9E7-4D1F-BA32-EBED93C4E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4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2FBC5-C9E7-4D1F-BA32-EBED93C4E1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7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2FBC5-C9E7-4D1F-BA32-EBED93C4E1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FBC5-C9E7-4D1F-BA32-EBED93C4E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6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17F7C-5B22-45E1-89D6-BA0877C65FFA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chemeClr val="accent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7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chemeClr val="accent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4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chemeClr val="accent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3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6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8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Blank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067-E08A-4790-A2BF-7D58B2AC4D29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7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9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71412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7717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Annual Contract and Purchasing Timeline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6775" y="2937882"/>
            <a:ext cx="1063486" cy="252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 – Sept. Oct. Nov.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09/15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09/15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140763" y="2940070"/>
            <a:ext cx="1009603" cy="250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 – Dec. Jan. Feb.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11/30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645424" y="2930904"/>
            <a:ext cx="1055659" cy="2496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Q3 – Mar. Apr. May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03/15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179904" y="2941983"/>
            <a:ext cx="1299592" cy="224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Q4 – Jun. Jul. Aug.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98576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07/01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623338" y="3936872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104445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 userDrawn="1"/>
          </p:nvSpPr>
          <p:spPr>
            <a:xfrm>
              <a:off x="103748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6640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 userDrawn="1"/>
          </p:nvSpPr>
          <p:spPr>
            <a:xfrm>
              <a:off x="896658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 userDrawn="1"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 userDrawn="1"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 userDrawn="1"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386772" cy="1219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Annual HUB report (Sept.-Aug.)</a:t>
            </a:r>
          </a:p>
          <a:p>
            <a:pPr lvl="0"/>
            <a:r>
              <a:rPr lang="en-US" dirty="0"/>
              <a:t>HUB Quarterly Performance Measures (TGC §2161.123)</a:t>
            </a:r>
          </a:p>
          <a:p>
            <a:pPr lvl="0"/>
            <a:r>
              <a:rPr lang="en-US" dirty="0"/>
              <a:t>GAA Cost Containment</a:t>
            </a:r>
          </a:p>
          <a:p>
            <a:pPr lvl="0"/>
            <a:r>
              <a:rPr lang="en-US" dirty="0"/>
              <a:t>LBB 10% Contract Quarterly Reporting Requirement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9" name="Text Placeholder 8">
            <a:extLst>
              <a:ext uri="{FF2B5EF4-FFF2-40B4-BE49-F238E27FC236}">
                <a16:creationId xmlns:a16="http://schemas.microsoft.com/office/drawing/2014/main" id="{28169143-4091-1144-8873-856232A909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44832" y="1437950"/>
            <a:ext cx="1743788" cy="428172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3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Monthly</a:t>
            </a:r>
          </a:p>
        </p:txBody>
      </p:sp>
      <p:sp>
        <p:nvSpPr>
          <p:cNvPr id="123" name="Text Placeholder 8">
            <a:extLst>
              <a:ext uri="{FF2B5EF4-FFF2-40B4-BE49-F238E27FC236}">
                <a16:creationId xmlns:a16="http://schemas.microsoft.com/office/drawing/2014/main" id="{F827F626-7C22-CE4B-A186-777BC1FB72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4050" y="1682750"/>
            <a:ext cx="1365250" cy="438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900"/>
            </a:lvl1pPr>
          </a:lstStyle>
          <a:p>
            <a:pPr lvl="0"/>
            <a:r>
              <a:rPr lang="en-US" dirty="0"/>
              <a:t>DIR Bulk Purchase Orders</a:t>
            </a:r>
          </a:p>
          <a:p>
            <a:pPr lvl="0"/>
            <a:r>
              <a:rPr lang="en-US" dirty="0"/>
              <a:t>TPPD Exceptions Report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4" name="Oval 123" title="Milestone Number">
            <a:extLst>
              <a:ext uri="{FF2B5EF4-FFF2-40B4-BE49-F238E27FC236}">
                <a16:creationId xmlns:a16="http://schemas.microsoft.com/office/drawing/2014/main" id="{4D75BE33-C9A8-2346-A2F7-497F23EAEBEA}"/>
              </a:ext>
            </a:extLst>
          </p:cNvPr>
          <p:cNvSpPr/>
          <p:nvPr userDrawn="1"/>
        </p:nvSpPr>
        <p:spPr>
          <a:xfrm>
            <a:off x="2458716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10/15</a:t>
            </a:r>
          </a:p>
        </p:txBody>
      </p:sp>
      <p:pic>
        <p:nvPicPr>
          <p:cNvPr id="125" name="Graphic 124" title="callout">
            <a:extLst>
              <a:ext uri="{FF2B5EF4-FFF2-40B4-BE49-F238E27FC236}">
                <a16:creationId xmlns:a16="http://schemas.microsoft.com/office/drawing/2014/main" id="{786C7B64-0C01-384F-8E83-D54BDD54B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243882" y="3915499"/>
            <a:ext cx="581025" cy="295275"/>
          </a:xfrm>
          <a:prstGeom prst="rect">
            <a:avLst/>
          </a:prstGeom>
        </p:spPr>
      </p:pic>
      <p:sp>
        <p:nvSpPr>
          <p:cNvPr id="126" name="Text Placeholder 8">
            <a:extLst>
              <a:ext uri="{FF2B5EF4-FFF2-40B4-BE49-F238E27FC236}">
                <a16:creationId xmlns:a16="http://schemas.microsoft.com/office/drawing/2014/main" id="{10A2847B-C2A5-E04C-8FB9-175735ADDB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8350" y="4927573"/>
            <a:ext cx="1390650" cy="1219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Annual Contract Plan- identify and create time lines for anticipated new contract projects</a:t>
            </a:r>
          </a:p>
          <a:p>
            <a:pPr lvl="0"/>
            <a:r>
              <a:rPr lang="en-US" dirty="0"/>
              <a:t>1. Renewal Plans</a:t>
            </a:r>
          </a:p>
          <a:p>
            <a:pPr lvl="0"/>
            <a:r>
              <a:rPr lang="en-US" dirty="0"/>
              <a:t>2. Close-Out Notifications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7" name="Oval 126" title="Milestone Number">
            <a:extLst>
              <a:ext uri="{FF2B5EF4-FFF2-40B4-BE49-F238E27FC236}">
                <a16:creationId xmlns:a16="http://schemas.microsoft.com/office/drawing/2014/main" id="{E72CEB5D-6515-3C43-B0F2-2437B82150C4}"/>
              </a:ext>
            </a:extLst>
          </p:cNvPr>
          <p:cNvSpPr/>
          <p:nvPr userDrawn="1"/>
        </p:nvSpPr>
        <p:spPr>
          <a:xfrm>
            <a:off x="2528731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10/30</a:t>
            </a:r>
          </a:p>
        </p:txBody>
      </p:sp>
      <p:pic>
        <p:nvPicPr>
          <p:cNvPr id="128" name="Graphic 127" title="callout">
            <a:extLst>
              <a:ext uri="{FF2B5EF4-FFF2-40B4-BE49-F238E27FC236}">
                <a16:creationId xmlns:a16="http://schemas.microsoft.com/office/drawing/2014/main" id="{FCE32AF8-F75A-BF47-BFA0-644B6BA6C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587625" y="2801036"/>
            <a:ext cx="581025" cy="295275"/>
          </a:xfrm>
          <a:prstGeom prst="rect">
            <a:avLst/>
          </a:prstGeom>
        </p:spPr>
      </p:pic>
      <p:sp>
        <p:nvSpPr>
          <p:cNvPr id="129" name="Text Placeholder 8">
            <a:extLst>
              <a:ext uri="{FF2B5EF4-FFF2-40B4-BE49-F238E27FC236}">
                <a16:creationId xmlns:a16="http://schemas.microsoft.com/office/drawing/2014/main" id="{BFCEF65C-535D-FD41-9304-D1D40EB221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30409" y="1611354"/>
            <a:ext cx="1171591" cy="6507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900"/>
            </a:lvl1pPr>
          </a:lstStyle>
          <a:p>
            <a:pPr lvl="0"/>
            <a:r>
              <a:rPr lang="en-US" dirty="0"/>
              <a:t>Estimate of Expected Contract Awards </a:t>
            </a:r>
            <a:br>
              <a:rPr lang="en-US" dirty="0"/>
            </a:br>
            <a:r>
              <a:rPr lang="en-US" dirty="0"/>
              <a:t>(TGC §2161.183)</a:t>
            </a:r>
          </a:p>
          <a:p>
            <a:pPr lvl="0"/>
            <a:endParaRPr lang="en-US" dirty="0"/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784FB33-CC4D-BC4F-B5B0-8B4B4301D3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5929" y="2139820"/>
            <a:ext cx="1718890" cy="69668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600" baseline="30000"/>
            </a:lvl1pPr>
          </a:lstStyle>
          <a:p>
            <a:pPr lvl="0"/>
            <a:r>
              <a:rPr lang="en-US" dirty="0"/>
              <a:t>HUB Quarterly Performance Measures</a:t>
            </a:r>
          </a:p>
          <a:p>
            <a:pPr lvl="0"/>
            <a:r>
              <a:rPr lang="en-US" dirty="0"/>
              <a:t>LBB 10% Contract Quarterly Reporting Requirement</a:t>
            </a:r>
          </a:p>
          <a:p>
            <a:pPr lvl="0"/>
            <a:endParaRPr lang="en-US" dirty="0"/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856BB2F3-E27D-AE40-9B01-A34C01FB71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97250" y="4927573"/>
            <a:ext cx="1174750" cy="1219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Procurement Plan to CPD Amy Comeaux (check SPD website)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2" name="Oval 131" title="Milestone Number">
            <a:extLst>
              <a:ext uri="{FF2B5EF4-FFF2-40B4-BE49-F238E27FC236}">
                <a16:creationId xmlns:a16="http://schemas.microsoft.com/office/drawing/2014/main" id="{4F17533B-5405-F641-AB95-83D4FAC98193}"/>
              </a:ext>
            </a:extLst>
          </p:cNvPr>
          <p:cNvSpPr/>
          <p:nvPr userDrawn="1"/>
        </p:nvSpPr>
        <p:spPr>
          <a:xfrm>
            <a:off x="3820972" y="2133143"/>
            <a:ext cx="407673" cy="407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12/01</a:t>
            </a:r>
          </a:p>
        </p:txBody>
      </p:sp>
      <p:pic>
        <p:nvPicPr>
          <p:cNvPr id="133" name="Graphic 132" title="callout">
            <a:extLst>
              <a:ext uri="{FF2B5EF4-FFF2-40B4-BE49-F238E27FC236}">
                <a16:creationId xmlns:a16="http://schemas.microsoft.com/office/drawing/2014/main" id="{0DD48066-A7E5-0042-9777-776C17B6D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879866" y="2801036"/>
            <a:ext cx="581025" cy="295275"/>
          </a:xfrm>
          <a:prstGeom prst="rect">
            <a:avLst/>
          </a:prstGeom>
        </p:spPr>
      </p:pic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000E3822-F0A6-9646-AA9F-4C95CB9AE7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97250" y="1491092"/>
            <a:ext cx="1416050" cy="6174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900"/>
            </a:lvl1pPr>
          </a:lstStyle>
          <a:p>
            <a:pPr lvl="0"/>
            <a:r>
              <a:rPr lang="en-US" dirty="0"/>
              <a:t>HUB Assessment Submit to CPA and LBB via email (contingent upon legislation each biennium)</a:t>
            </a:r>
          </a:p>
        </p:txBody>
      </p:sp>
      <p:sp>
        <p:nvSpPr>
          <p:cNvPr id="136" name="Oval 135" title="Milestone Number">
            <a:extLst>
              <a:ext uri="{FF2B5EF4-FFF2-40B4-BE49-F238E27FC236}">
                <a16:creationId xmlns:a16="http://schemas.microsoft.com/office/drawing/2014/main" id="{DE98FC73-0C8C-8B46-A1B5-416087872FCE}"/>
              </a:ext>
            </a:extLst>
          </p:cNvPr>
          <p:cNvSpPr/>
          <p:nvPr userDrawn="1"/>
        </p:nvSpPr>
        <p:spPr>
          <a:xfrm>
            <a:off x="506549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12/31</a:t>
            </a:r>
          </a:p>
        </p:txBody>
      </p:sp>
      <p:pic>
        <p:nvPicPr>
          <p:cNvPr id="137" name="Graphic 136" title="callout">
            <a:extLst>
              <a:ext uri="{FF2B5EF4-FFF2-40B4-BE49-F238E27FC236}">
                <a16:creationId xmlns:a16="http://schemas.microsoft.com/office/drawing/2014/main" id="{08A72B5B-F0BE-E24F-B342-AD98EA8DF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810534" y="3926541"/>
            <a:ext cx="581025" cy="295275"/>
          </a:xfrm>
          <a:prstGeom prst="rect">
            <a:avLst/>
          </a:prstGeom>
        </p:spPr>
      </p:pic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044622AD-9D53-AE4B-BAEA-A496EAFA2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5500" y="4927573"/>
            <a:ext cx="1263650" cy="1219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Agency Progress Reports (https://</a:t>
            </a:r>
            <a:r>
              <a:rPr lang="en-US" dirty="0" err="1"/>
              <a:t>gov.texas.gov</a:t>
            </a:r>
            <a:r>
              <a:rPr lang="en-US" dirty="0"/>
              <a:t>/organization/</a:t>
            </a:r>
            <a:r>
              <a:rPr lang="en-US" dirty="0" err="1"/>
              <a:t>bpp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  <p:sp>
        <p:nvSpPr>
          <p:cNvPr id="139" name="Text Placeholder 8">
            <a:extLst>
              <a:ext uri="{FF2B5EF4-FFF2-40B4-BE49-F238E27FC236}">
                <a16:creationId xmlns:a16="http://schemas.microsoft.com/office/drawing/2014/main" id="{07718035-D41F-8E40-A257-E1C15D5D09C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4927573"/>
            <a:ext cx="1263650" cy="1219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Semi-annual HUB Report (Sept-Feb)</a:t>
            </a:r>
          </a:p>
          <a:p>
            <a:pPr lvl="0"/>
            <a:r>
              <a:rPr lang="en-US" dirty="0"/>
              <a:t>HUB Quarterly Performance Measures</a:t>
            </a:r>
          </a:p>
          <a:p>
            <a:pPr lvl="0"/>
            <a:r>
              <a:rPr lang="en-US" dirty="0"/>
              <a:t>LBB 10% Contract Quarterly Reporting Requirement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0" name="Text Placeholder 8">
            <a:extLst>
              <a:ext uri="{FF2B5EF4-FFF2-40B4-BE49-F238E27FC236}">
                <a16:creationId xmlns:a16="http://schemas.microsoft.com/office/drawing/2014/main" id="{B49FCF82-1760-0941-BDE8-1E3E176CF9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13536" y="2462234"/>
            <a:ext cx="1718890" cy="41068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30000"/>
            </a:lvl1pPr>
          </a:lstStyle>
          <a:p>
            <a:pPr lvl="0"/>
            <a:r>
              <a:rPr lang="en-US" dirty="0"/>
              <a:t>15th:  HUB Quarterly Performance Measures</a:t>
            </a:r>
          </a:p>
        </p:txBody>
      </p:sp>
      <p:sp>
        <p:nvSpPr>
          <p:cNvPr id="141" name="Text Placeholder 8">
            <a:extLst>
              <a:ext uri="{FF2B5EF4-FFF2-40B4-BE49-F238E27FC236}">
                <a16:creationId xmlns:a16="http://schemas.microsoft.com/office/drawing/2014/main" id="{2E92B293-A682-CF49-9770-2230CD35DE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54374" y="4927573"/>
            <a:ext cx="1210517" cy="1239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Notification of Purchasing Deadlines for FY consumables  </a:t>
            </a:r>
          </a:p>
          <a:p>
            <a:pPr lvl="0"/>
            <a:r>
              <a:rPr lang="en-US" dirty="0"/>
              <a:t>LBB 10% Contract Quarterly Reporting Requirement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4" name="Oval 143" title="Milestone Number">
            <a:extLst>
              <a:ext uri="{FF2B5EF4-FFF2-40B4-BE49-F238E27FC236}">
                <a16:creationId xmlns:a16="http://schemas.microsoft.com/office/drawing/2014/main" id="{EE04DFDC-538D-764C-8780-22C2DB185EFE}"/>
              </a:ext>
            </a:extLst>
          </p:cNvPr>
          <p:cNvSpPr/>
          <p:nvPr userDrawn="1"/>
        </p:nvSpPr>
        <p:spPr>
          <a:xfrm>
            <a:off x="112292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900" dirty="0">
                <a:solidFill>
                  <a:schemeClr val="bg1"/>
                </a:solidFill>
              </a:rPr>
              <a:t>08/31</a:t>
            </a:r>
          </a:p>
        </p:txBody>
      </p:sp>
      <p:pic>
        <p:nvPicPr>
          <p:cNvPr id="145" name="Graphic 144" title="callout">
            <a:extLst>
              <a:ext uri="{FF2B5EF4-FFF2-40B4-BE49-F238E27FC236}">
                <a16:creationId xmlns:a16="http://schemas.microsoft.com/office/drawing/2014/main" id="{85E7BDBB-6E47-8F4D-8A63-5217543B3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994938" y="3936872"/>
            <a:ext cx="581025" cy="295275"/>
          </a:xfrm>
          <a:prstGeom prst="rect">
            <a:avLst/>
          </a:prstGeom>
        </p:spPr>
      </p:pic>
      <p:sp>
        <p:nvSpPr>
          <p:cNvPr id="146" name="Text Placeholder 8">
            <a:extLst>
              <a:ext uri="{FF2B5EF4-FFF2-40B4-BE49-F238E27FC236}">
                <a16:creationId xmlns:a16="http://schemas.microsoft.com/office/drawing/2014/main" id="{EADAB307-6833-5244-85E5-DFBA0B6769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788650" y="4927573"/>
            <a:ext cx="1263650" cy="1219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Notification of Purchasing Deadlines for FY consumables  </a:t>
            </a:r>
          </a:p>
          <a:p>
            <a:pPr lvl="0"/>
            <a:r>
              <a:rPr lang="en-US" dirty="0"/>
              <a:t>LBB 10% Contract Quarterly Reporting Requirement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846793" y="1732892"/>
            <a:ext cx="1731590" cy="381787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3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15th:  Internal HUB Reports </a:t>
            </a:r>
            <a:br>
              <a:rPr lang="en-US" dirty="0"/>
            </a:br>
            <a:r>
              <a:rPr lang="en-US" dirty="0"/>
              <a:t>(TGC §2161.122)</a:t>
            </a:r>
          </a:p>
        </p:txBody>
      </p:sp>
    </p:spTree>
    <p:extLst>
      <p:ext uri="{BB962C8B-B14F-4D97-AF65-F5344CB8AC3E}">
        <p14:creationId xmlns:p14="http://schemas.microsoft.com/office/powerpoint/2010/main" val="3271012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9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EBA487-0653-433A-B238-A5B2034281F5}" type="datetime1">
              <a:rPr lang="en-US" smtClean="0"/>
              <a:t>7/26/2021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Texas Education Agency 2020.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22C5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03200" y="76200"/>
            <a:ext cx="1601216" cy="237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28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534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70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BC822A72-285C-47E5-A79E-9E76249E903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D0CC5-B420-7246-BC2E-B0B81F4822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1717"/>
            <a:ext cx="12192001" cy="127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509FA-24CD-494F-9FED-071B3F5A98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" y="248819"/>
            <a:ext cx="1454955" cy="727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54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75078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6"/>
              </a:buCl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46801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9273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6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573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Fourth level</a:t>
            </a:r>
          </a:p>
          <a:p>
            <a:pPr marL="211455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86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24924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30329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15766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1686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85936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5985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2782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921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335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96270" y="3631342"/>
            <a:ext cx="12700" cy="513897"/>
          </a:xfrm>
          <a:prstGeom prst="line">
            <a:avLst/>
          </a:prstGeom>
          <a:ln w="539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67037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081379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09822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23889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38428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44223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095282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20666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03488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42775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60659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799946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395066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36106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087283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25852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09943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25750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52656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0EF384-B46A-FB48-AA4B-A9F3CB1A7386}"/>
              </a:ext>
            </a:extLst>
          </p:cNvPr>
          <p:cNvCxnSpPr/>
          <p:nvPr userDrawn="1"/>
        </p:nvCxnSpPr>
        <p:spPr>
          <a:xfrm>
            <a:off x="10920734" y="3631342"/>
            <a:ext cx="12700" cy="513897"/>
          </a:xfrm>
          <a:prstGeom prst="line">
            <a:avLst/>
          </a:prstGeom>
          <a:ln w="5397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20F19D3-ACF9-2A43-991D-BD72D70E52C9}"/>
              </a:ext>
            </a:extLst>
          </p:cNvPr>
          <p:cNvSpPr/>
          <p:nvPr userDrawn="1"/>
        </p:nvSpPr>
        <p:spPr>
          <a:xfrm>
            <a:off x="10162892" y="3553467"/>
            <a:ext cx="1530393" cy="293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7CF0D9-7D2F-6449-AD34-D1F6C5C8FBB2}"/>
              </a:ext>
            </a:extLst>
          </p:cNvPr>
          <p:cNvSpPr/>
          <p:nvPr userDrawn="1"/>
        </p:nvSpPr>
        <p:spPr>
          <a:xfrm>
            <a:off x="10860570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5424228-C3B6-FF4F-9F45-BDB81B7291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250214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3B1C1D-66A3-414C-A11B-5CA6E61CE569}"/>
              </a:ext>
            </a:extLst>
          </p:cNvPr>
          <p:cNvCxnSpPr/>
          <p:nvPr userDrawn="1"/>
        </p:nvCxnSpPr>
        <p:spPr>
          <a:xfrm>
            <a:off x="1242574" y="3639580"/>
            <a:ext cx="12700" cy="513897"/>
          </a:xfrm>
          <a:prstGeom prst="line">
            <a:avLst/>
          </a:prstGeom>
          <a:ln w="53975" cap="rnd">
            <a:solidFill>
              <a:srgbClr val="1E3E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716C81-6380-A24A-8710-DADA3699B70C}"/>
              </a:ext>
            </a:extLst>
          </p:cNvPr>
          <p:cNvSpPr/>
          <p:nvPr userDrawn="1"/>
        </p:nvSpPr>
        <p:spPr>
          <a:xfrm>
            <a:off x="485359" y="3553467"/>
            <a:ext cx="1530393" cy="293653"/>
          </a:xfrm>
          <a:prstGeom prst="rect">
            <a:avLst/>
          </a:prstGeom>
          <a:solidFill>
            <a:srgbClr val="1E3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7A7B7BF-85B7-0C41-8C17-F0A51BB618F4}"/>
              </a:ext>
            </a:extLst>
          </p:cNvPr>
          <p:cNvSpPr/>
          <p:nvPr userDrawn="1"/>
        </p:nvSpPr>
        <p:spPr>
          <a:xfrm>
            <a:off x="1170603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FCCB82C-8427-3246-B66C-32600B827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1389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87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4304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3274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9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DE0E1F-2ADF-4DD9-932A-E1DDB2302C91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6732"/>
            <a:ext cx="41148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5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3E220-5BA7-764B-8D6D-BEA2C9D3A5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1717"/>
            <a:ext cx="12192001" cy="127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CB2E4-AE18-C74B-9F7C-304071540C6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" y="248819"/>
            <a:ext cx="1454955" cy="727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3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F30C9-9CD7-E44C-9DE7-E213A1BDD54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-1" y="1717"/>
            <a:ext cx="12192001" cy="127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AE62B-DAD5-FA4A-AB36-6E653934395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" y="248819"/>
            <a:ext cx="1454955" cy="727477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4" r:id="rId2"/>
    <p:sldLayoutId id="2147483713" r:id="rId3"/>
    <p:sldLayoutId id="2147483711" r:id="rId4"/>
    <p:sldLayoutId id="2147483714" r:id="rId5"/>
    <p:sldLayoutId id="2147483739" r:id="rId6"/>
    <p:sldLayoutId id="2147483715" r:id="rId7"/>
    <p:sldLayoutId id="2147483755" r:id="rId8"/>
    <p:sldLayoutId id="2147483771" r:id="rId9"/>
    <p:sldLayoutId id="2147483773" r:id="rId10"/>
    <p:sldLayoutId id="2147483735" r:id="rId11"/>
    <p:sldLayoutId id="2147483736" r:id="rId12"/>
    <p:sldLayoutId id="2147483737" r:id="rId13"/>
    <p:sldLayoutId id="2147483738" r:id="rId14"/>
    <p:sldLayoutId id="2147483779" r:id="rId15"/>
    <p:sldLayoutId id="2147483716" r:id="rId16"/>
    <p:sldLayoutId id="2147483780" r:id="rId17"/>
    <p:sldLayoutId id="2147483782" r:id="rId18"/>
    <p:sldLayoutId id="2147483783" r:id="rId19"/>
    <p:sldLayoutId id="214748378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F1EF8C-682D-2F48-B839-8C371766E69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" y="1717"/>
            <a:ext cx="12192001" cy="1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8B39AE-BF91-8E48-9CDF-8F7842B4671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" y="248819"/>
            <a:ext cx="1454955" cy="727477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562369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B8B9514-6264-2A46-9B9A-C474F0BC194B}"/>
              </a:ext>
            </a:extLst>
          </p:cNvPr>
          <p:cNvSpPr txBox="1">
            <a:spLocks/>
          </p:cNvSpPr>
          <p:nvPr userDrawn="1"/>
        </p:nvSpPr>
        <p:spPr>
          <a:xfrm>
            <a:off x="10704513" y="85725"/>
            <a:ext cx="1377950" cy="1096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839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76" r:id="rId9"/>
    <p:sldLayoutId id="2147483777" r:id="rId10"/>
    <p:sldLayoutId id="2147483767" r:id="rId11"/>
    <p:sldLayoutId id="2147483768" r:id="rId12"/>
    <p:sldLayoutId id="2147483778" r:id="rId13"/>
    <p:sldLayoutId id="2147483769" r:id="rId14"/>
    <p:sldLayoutId id="214748377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texascounselor-dev.org/accessinf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admin.applytexa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ette.Jenks@highered.Texas.gov" TargetMode="External"/><Relationship Id="rId2" Type="http://schemas.openxmlformats.org/officeDocument/2006/relationships/hyperlink" Target="mailto:Josie.Brunner@tea.texas.gov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lnks.gd_l_eyJhbGciOiJIUzI1NiJ9.eyJidWxsZXRpbl9saW5rX2lkIjoxMDIsInVyaSI6ImJwMjpjbGljayIsImJ1bGxldGluX2lkIjoiMjAyMTA2MDkuNDE3MTc2MjEiLCJ1cmwiOiJodHRwczovL2NvbnRlbnQuZ292ZGVsaXZlcnkuY29tL2F0dGFjaG1lbnRzL1RYSEVDQi8yMDIxLzA2LzA5L2ZpbGVfYXR0YWNobWVudHMvMTg0OTkxOC9BcHBseVRYJTIwRkFGU0ElMjBkYXRhJTIwRkFRcy5wZGYifQ.ZCRXDuA2W4pO5MPDk4iNEd6LC-2DdX6fnUGYrPAh0peWQ_s_381485083_br_107686391348-2Dl&amp;d=DwMFAA&amp;c=RMnmm6VPZn6InKz70COhA6ljkuRx8qD28wOQIYh-aEY&amp;r=N9lJYTEZDnizb3SeexX_sEE7yzBt8-E5RGuF9VpEilt9LDhSx1in4NuRgbwDruJ_&amp;m=IaU4zsMqYEqopCayz1f0uWxpIcCTR4-jm5AF3fRHhJE&amp;s=3kSE_nZAFuDxy2tv_OnwKfqyF_onTkzVhO4VdDA37Pk&amp;e=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studentaid.gov/apply-for-aid/fafsa/review-and-correc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college-career-and-military-prep/financial-aid-requiremen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98C7D3-489D-45E8-A214-97FA6649A7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7" b="15547"/>
          <a:stretch>
            <a:fillRect/>
          </a:stretch>
        </p:blipFill>
        <p:spPr>
          <a:xfrm>
            <a:off x="0" y="1277848"/>
            <a:ext cx="12192000" cy="56007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36926"/>
            <a:ext cx="9144000" cy="1455651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Financial Aid Application</a:t>
            </a:r>
            <a:br>
              <a:rPr lang="en-US" dirty="0"/>
            </a:br>
            <a:r>
              <a:rPr lang="en-US" dirty="0"/>
              <a:t>Graduation Requirement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3583"/>
            <a:ext cx="9144000" cy="415440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/>
              <a:t>Summer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8548-0EDF-4DD0-B83B-1EFCAE90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2" y="243951"/>
            <a:ext cx="10314168" cy="710206"/>
          </a:xfrm>
        </p:spPr>
        <p:txBody>
          <a:bodyPr>
            <a:noAutofit/>
          </a:bodyPr>
          <a:lstStyle/>
          <a:p>
            <a:r>
              <a:rPr lang="en-US" sz="3400" dirty="0"/>
              <a:t>Method of proof of completion and submission of FAFSA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983C5-861B-4A3D-932D-7CDBADA1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7AEC2-C778-4E90-86A8-3889032F68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76400"/>
            <a:ext cx="10515599" cy="4279900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tabLst>
                <a:tab pos="4962525" algn="l"/>
              </a:tabLst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FAFSA completion and submission may be confirmed through: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ate represented in the “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FAFSA Process date” field in </a:t>
            </a:r>
            <a:r>
              <a:rPr lang="en-US" sz="2400" dirty="0" err="1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ApplyTexas</a:t>
            </a:r>
            <a:r>
              <a:rPr lang="en-US" sz="2400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Counselor Suite FAFSA data;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Notification from USDE that demonstrates a student has completed and submitted a FAFSA, such as an email confirmation of submission; </a:t>
            </a:r>
            <a:r>
              <a:rPr lang="en-US" sz="2400" b="1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Alternate proof of FAFSA completion that may be provided by a student based on the local policy developed by a district. Some examples may include: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Screenshot of FAFSA submission acknowledgement page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Financial aid award letter from an IHE 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Other, as established by local policy</a:t>
            </a:r>
          </a:p>
        </p:txBody>
      </p:sp>
    </p:spTree>
    <p:extLst>
      <p:ext uri="{BB962C8B-B14F-4D97-AF65-F5344CB8AC3E}">
        <p14:creationId xmlns:p14="http://schemas.microsoft.com/office/powerpoint/2010/main" val="259949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8548-0EDF-4DD0-B83B-1EFCAE90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2" y="389933"/>
            <a:ext cx="11421608" cy="507890"/>
          </a:xfrm>
        </p:spPr>
        <p:txBody>
          <a:bodyPr>
            <a:noAutofit/>
          </a:bodyPr>
          <a:lstStyle/>
          <a:p>
            <a:r>
              <a:rPr lang="en-US" sz="3400" dirty="0"/>
              <a:t>Method of proof of completion and submission of TASFA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983C5-861B-4A3D-932D-7CDBADA1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7AEC2-C778-4E90-86A8-3889032F68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595347"/>
            <a:ext cx="10515599" cy="4292600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School districts must develop a local policy for the method of proof that the student has completed a TASFA.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Some examples may include: 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Acknowledgement of receipt from an IHE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Copy of s</a:t>
            </a: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ignature page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Screenshot of TASFA submission acknowledgement page (from those institutions that offer an electronic form)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Other, as established by local policy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4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The process for TASFA submission is not standard for all Texas institutions. There is currently no centralized source to verify submission and completion of a TASFA electronically. </a:t>
            </a:r>
            <a:endParaRPr lang="en-US" sz="2400" dirty="0">
              <a:solidFill>
                <a:srgbClr val="444444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2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570732" y="2281427"/>
            <a:ext cx="1353312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2796" y="2375916"/>
            <a:ext cx="2307323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8884" y="2281427"/>
            <a:ext cx="1312164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9610" y="2391916"/>
            <a:ext cx="2490216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32659" y="3031235"/>
            <a:ext cx="5341620" cy="1999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9211" y="3031235"/>
            <a:ext cx="3253740" cy="1999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892" y="6385559"/>
            <a:ext cx="2100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Updated </a:t>
            </a: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June 2021</a:t>
            </a:r>
          </a:p>
        </p:txBody>
      </p:sp>
      <p:sp>
        <p:nvSpPr>
          <p:cNvPr id="12" name="object 12"/>
          <p:cNvSpPr/>
          <p:nvPr/>
        </p:nvSpPr>
        <p:spPr>
          <a:xfrm>
            <a:off x="3048001" y="2438401"/>
            <a:ext cx="887589" cy="990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3B6C3C7E-ED84-445B-B15A-505B631FF018}"/>
              </a:ext>
            </a:extLst>
          </p:cNvPr>
          <p:cNvSpPr/>
          <p:nvPr/>
        </p:nvSpPr>
        <p:spPr>
          <a:xfrm>
            <a:off x="5212599" y="1626350"/>
            <a:ext cx="1694688" cy="1234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42FD3A7-F7E4-4211-A778-2ACE0CA092A6}"/>
              </a:ext>
            </a:extLst>
          </p:cNvPr>
          <p:cNvSpPr txBox="1"/>
          <p:nvPr/>
        </p:nvSpPr>
        <p:spPr>
          <a:xfrm>
            <a:off x="5545262" y="1774812"/>
            <a:ext cx="98869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96CF59A2-9144-4E43-B233-E9F425F0F011}"/>
              </a:ext>
            </a:extLst>
          </p:cNvPr>
          <p:cNvSpPr/>
          <p:nvPr/>
        </p:nvSpPr>
        <p:spPr>
          <a:xfrm>
            <a:off x="3568203" y="2281669"/>
            <a:ext cx="1353312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2339A25C-0292-4B3C-BE96-8DF705DE4CE6}"/>
              </a:ext>
            </a:extLst>
          </p:cNvPr>
          <p:cNvSpPr/>
          <p:nvPr/>
        </p:nvSpPr>
        <p:spPr>
          <a:xfrm>
            <a:off x="4080266" y="2376158"/>
            <a:ext cx="2307323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E36694B-92B0-4B12-88C5-EC8CB59EB27A}"/>
              </a:ext>
            </a:extLst>
          </p:cNvPr>
          <p:cNvSpPr/>
          <p:nvPr/>
        </p:nvSpPr>
        <p:spPr>
          <a:xfrm>
            <a:off x="5546355" y="2281669"/>
            <a:ext cx="1312164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394BEEBA-F995-46B8-8BD8-9743AA0F56D5}"/>
              </a:ext>
            </a:extLst>
          </p:cNvPr>
          <p:cNvSpPr/>
          <p:nvPr/>
        </p:nvSpPr>
        <p:spPr>
          <a:xfrm>
            <a:off x="6017271" y="2376158"/>
            <a:ext cx="2490216" cy="1344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50BE107A-C4F7-49F9-9C8A-B491A8B1094F}"/>
              </a:ext>
            </a:extLst>
          </p:cNvPr>
          <p:cNvSpPr/>
          <p:nvPr/>
        </p:nvSpPr>
        <p:spPr>
          <a:xfrm>
            <a:off x="2230130" y="3031477"/>
            <a:ext cx="5341620" cy="1999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C4746524-90E1-4E6F-B327-BE06B625E9DF}"/>
              </a:ext>
            </a:extLst>
          </p:cNvPr>
          <p:cNvSpPr/>
          <p:nvPr/>
        </p:nvSpPr>
        <p:spPr>
          <a:xfrm>
            <a:off x="6646682" y="3031477"/>
            <a:ext cx="3253740" cy="1999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75B28EFC-0C4F-41CE-ADB4-C26431ABAE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9202" y="2452993"/>
            <a:ext cx="652081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Bookman Old Style"/>
                <a:cs typeface="Bookman Old Style"/>
              </a:rPr>
              <a:t>A</a:t>
            </a:r>
            <a:r>
              <a:rPr sz="4800" b="0" spc="-5" dirty="0">
                <a:latin typeface="Bookman Old Style"/>
                <a:cs typeface="Bookman Old Style"/>
              </a:rPr>
              <a:t>PPLY</a:t>
            </a:r>
            <a:r>
              <a:rPr sz="5400" b="0" spc="-5" dirty="0">
                <a:latin typeface="Bookman Old Style"/>
                <a:cs typeface="Bookman Old Style"/>
              </a:rPr>
              <a:t>T</a:t>
            </a:r>
            <a:r>
              <a:rPr sz="4800" b="0" spc="-5" dirty="0">
                <a:latin typeface="Bookman Old Style"/>
                <a:cs typeface="Bookman Old Style"/>
              </a:rPr>
              <a:t>EXAS</a:t>
            </a:r>
            <a:endParaRPr sz="4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7200" spc="-10" dirty="0"/>
              <a:t>Counselor</a:t>
            </a:r>
            <a:r>
              <a:rPr sz="7200" spc="-60" dirty="0"/>
              <a:t> </a:t>
            </a:r>
            <a:r>
              <a:rPr sz="7200" spc="-15" dirty="0"/>
              <a:t>Suite</a:t>
            </a:r>
            <a:endParaRPr sz="720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D77AA5A5-7A85-4BA0-AE07-05AB7F1D43CF}"/>
              </a:ext>
            </a:extLst>
          </p:cNvPr>
          <p:cNvSpPr/>
          <p:nvPr/>
        </p:nvSpPr>
        <p:spPr>
          <a:xfrm>
            <a:off x="3045471" y="2438642"/>
            <a:ext cx="887589" cy="990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2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1123" y="388228"/>
            <a:ext cx="5977793" cy="4843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400" b="1" spc="-5" dirty="0">
                <a:solidFill>
                  <a:schemeClr val="accent5"/>
                </a:solidFill>
                <a:latin typeface="+mn-lt"/>
              </a:rPr>
              <a:t>What is the Counselor</a:t>
            </a:r>
            <a:r>
              <a:rPr sz="3400" b="1" spc="-175" dirty="0">
                <a:solidFill>
                  <a:schemeClr val="accent5"/>
                </a:solidFill>
                <a:latin typeface="+mn-lt"/>
              </a:rPr>
              <a:t> </a:t>
            </a:r>
            <a:r>
              <a:rPr sz="3400" b="1" spc="-15" dirty="0">
                <a:solidFill>
                  <a:schemeClr val="accent5"/>
                </a:solidFill>
                <a:latin typeface="+mn-lt"/>
              </a:rPr>
              <a:t>Suite?</a:t>
            </a:r>
            <a:endParaRPr sz="3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4063" y="1701800"/>
            <a:ext cx="10928731" cy="4269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Counselor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Suite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is a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tool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used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by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high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school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counselors </a:t>
            </a:r>
            <a:r>
              <a:rPr sz="2400" spc="-3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track student progress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completing </a:t>
            </a:r>
            <a:r>
              <a:rPr sz="2400" spc="-55" dirty="0">
                <a:solidFill>
                  <a:prstClr val="black"/>
                </a:solidFill>
                <a:latin typeface="Calibri"/>
                <a:cs typeface="Calibri"/>
              </a:rPr>
              <a:t>ApplyTexas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400" spc="-70" dirty="0">
                <a:solidFill>
                  <a:prstClr val="black"/>
                </a:solidFill>
                <a:latin typeface="Calibri"/>
                <a:cs typeface="Calibri"/>
              </a:rPr>
              <a:t>FAFSA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  <a:defRPr/>
            </a:pP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Counselors 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use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site</a:t>
            </a:r>
            <a:r>
              <a:rPr sz="24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to: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43965" marR="548640" lvl="1" indent="-317500">
              <a:spcBef>
                <a:spcPts val="490"/>
              </a:spcBef>
              <a:buFontTx/>
              <a:buAutoNum type="arabicPeriod"/>
              <a:tabLst>
                <a:tab pos="1244600" algn="l"/>
              </a:tabLst>
              <a:defRPr/>
            </a:pP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View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list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students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at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their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school who </a:t>
            </a:r>
            <a:r>
              <a:rPr sz="2400" spc="-40" dirty="0">
                <a:solidFill>
                  <a:prstClr val="black"/>
                </a:solidFill>
                <a:latin typeface="Calibri"/>
                <a:cs typeface="Calibri"/>
              </a:rPr>
              <a:t>have 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started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completed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admissions</a:t>
            </a:r>
            <a:r>
              <a:rPr sz="24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applications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81735" marR="572135" lvl="1" indent="-255270">
              <a:spcBef>
                <a:spcPts val="505"/>
              </a:spcBef>
              <a:buFontTx/>
              <a:buAutoNum type="arabicPeriod"/>
              <a:tabLst>
                <a:tab pos="1181735" algn="l"/>
              </a:tabLst>
              <a:defRPr/>
            </a:pP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Link </a:t>
            </a:r>
            <a:r>
              <a:rPr sz="2400" spc="-3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individual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student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admission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application details </a:t>
            </a:r>
            <a:r>
              <a:rPr sz="2400" spc="-3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review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application</a:t>
            </a:r>
            <a:r>
              <a:rPr sz="24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progress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43330" marR="580390" lvl="1" indent="-316865">
              <a:spcBef>
                <a:spcPts val="505"/>
              </a:spcBef>
              <a:buFontTx/>
              <a:buAutoNum type="arabicPeriod"/>
              <a:tabLst>
                <a:tab pos="1203325" algn="l"/>
              </a:tabLst>
              <a:defRPr/>
            </a:pP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View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list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students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at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their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school who </a:t>
            </a:r>
            <a:r>
              <a:rPr sz="2400" spc="-40" dirty="0">
                <a:solidFill>
                  <a:prstClr val="black"/>
                </a:solidFill>
                <a:latin typeface="Calibri"/>
                <a:cs typeface="Calibri"/>
              </a:rPr>
              <a:t>have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started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completed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400" spc="-70" dirty="0">
                <a:solidFill>
                  <a:prstClr val="black"/>
                </a:solidFill>
                <a:latin typeface="Calibri"/>
                <a:cs typeface="Calibri"/>
              </a:rPr>
              <a:t>FAFSA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02690" lvl="1" indent="-276225">
              <a:spcBef>
                <a:spcPts val="490"/>
              </a:spcBef>
              <a:buFontTx/>
              <a:buAutoNum type="arabicPeriod"/>
              <a:tabLst>
                <a:tab pos="1203325" algn="l"/>
              </a:tabLst>
              <a:defRPr/>
            </a:pPr>
            <a:r>
              <a:rPr sz="2400" spc="-35" dirty="0">
                <a:solidFill>
                  <a:prstClr val="black"/>
                </a:solidFill>
                <a:latin typeface="Calibri"/>
                <a:cs typeface="Calibri"/>
              </a:rPr>
              <a:t>Create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reports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student</a:t>
            </a:r>
            <a:r>
              <a:rPr sz="2400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applications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27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370277"/>
            <a:ext cx="8071484" cy="4843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400" b="1" spc="-5" dirty="0">
                <a:solidFill>
                  <a:schemeClr val="accent5"/>
                </a:solidFill>
                <a:latin typeface="+mn-lt"/>
              </a:rPr>
              <a:t>How </a:t>
            </a:r>
            <a:r>
              <a:rPr sz="3400" b="1" spc="-10" dirty="0">
                <a:solidFill>
                  <a:schemeClr val="accent5"/>
                </a:solidFill>
                <a:latin typeface="+mn-lt"/>
              </a:rPr>
              <a:t>does </a:t>
            </a:r>
            <a:r>
              <a:rPr sz="3400" b="1" dirty="0">
                <a:solidFill>
                  <a:schemeClr val="accent5"/>
                </a:solidFill>
                <a:latin typeface="+mn-lt"/>
              </a:rPr>
              <a:t>a </a:t>
            </a:r>
            <a:r>
              <a:rPr sz="3400" b="1" spc="-5" dirty="0">
                <a:solidFill>
                  <a:schemeClr val="accent5"/>
                </a:solidFill>
                <a:latin typeface="+mn-lt"/>
              </a:rPr>
              <a:t>counselor </a:t>
            </a:r>
            <a:r>
              <a:rPr sz="3400" b="1" spc="-15" dirty="0">
                <a:solidFill>
                  <a:schemeClr val="accent5"/>
                </a:solidFill>
                <a:latin typeface="+mn-lt"/>
              </a:rPr>
              <a:t>receive</a:t>
            </a:r>
            <a:r>
              <a:rPr sz="3400" b="1" spc="-200" dirty="0">
                <a:solidFill>
                  <a:schemeClr val="accent5"/>
                </a:solidFill>
                <a:latin typeface="+mn-lt"/>
              </a:rPr>
              <a:t> </a:t>
            </a:r>
            <a:r>
              <a:rPr sz="3400" b="1" spc="-20" dirty="0">
                <a:solidFill>
                  <a:schemeClr val="accent5"/>
                </a:solidFill>
                <a:latin typeface="+mn-lt"/>
              </a:rPr>
              <a:t>authorization?</a:t>
            </a:r>
            <a:endParaRPr sz="3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012" y="1325255"/>
            <a:ext cx="10785513" cy="5152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ApplyTX team authorizes </a:t>
            </a:r>
            <a:r>
              <a:rPr lang="en-US" sz="2400" b="1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Education Service Center (ESC) representatives </a:t>
            </a:r>
            <a:r>
              <a:rPr lang="en-US" sz="2400" b="1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for each TEA region who manage authorizations for high school counselors in their region</a:t>
            </a:r>
          </a:p>
          <a:p>
            <a:pPr algn="ctr"/>
            <a:endParaRPr lang="en-US" sz="1200" spc="-2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***All data is password-protected.***</a:t>
            </a:r>
          </a:p>
          <a:p>
            <a:pPr algn="ctr"/>
            <a:endParaRPr lang="en-US" sz="1200" spc="-2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District completes Memorandum of Understanding with the Texas Higher Education Coordinating Board</a:t>
            </a:r>
          </a:p>
          <a:p>
            <a:pPr marL="457200" indent="-457200">
              <a:buAutoNum type="arabicPeriod"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District sends counselor names/emails to ESC rep</a:t>
            </a:r>
          </a:p>
          <a:p>
            <a:pPr marL="457200" indent="-457200">
              <a:buAutoNum type="arabicPeriod"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ESC rep enters counselor data into system</a:t>
            </a:r>
          </a:p>
          <a:p>
            <a:pPr marL="457200" indent="-457200">
              <a:buAutoNum type="arabicPeriod"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System sends counselor temporary password/instructions</a:t>
            </a:r>
          </a:p>
          <a:p>
            <a:pPr marL="457200" indent="-457200">
              <a:buAutoNum type="arabicPeriod"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Counselor logs in, signs FERPA* certification, gains access (Step 1 is done once; Steps 2-5 are repeated annually) </a:t>
            </a:r>
          </a:p>
          <a:p>
            <a:endParaRPr lang="en-US" sz="1200" spc="-20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Counselor Login:  </a:t>
            </a: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https://admin.applytexas.org</a:t>
            </a: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endParaRPr lang="en-US" sz="1200" spc="-20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en-US" sz="1600" spc="-20" dirty="0">
                <a:solidFill>
                  <a:prstClr val="black"/>
                </a:solidFill>
                <a:latin typeface="Calibri"/>
                <a:cs typeface="Calibri"/>
              </a:rPr>
              <a:t>*Family Educational Rights and Privacy Act</a:t>
            </a:r>
          </a:p>
        </p:txBody>
      </p:sp>
    </p:spTree>
    <p:extLst>
      <p:ext uri="{BB962C8B-B14F-4D97-AF65-F5344CB8AC3E}">
        <p14:creationId xmlns:p14="http://schemas.microsoft.com/office/powerpoint/2010/main" val="120852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9160" y="2441449"/>
            <a:ext cx="2578608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66516" y="3051049"/>
            <a:ext cx="2260092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3209" y="3051048"/>
            <a:ext cx="3400043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7792" y="2577083"/>
            <a:ext cx="44888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42390">
              <a:spcBef>
                <a:spcPts val="95"/>
              </a:spcBef>
            </a:pPr>
            <a:r>
              <a:rPr spc="-10" dirty="0"/>
              <a:t>Viewing  </a:t>
            </a:r>
            <a:r>
              <a:rPr spc="-55" dirty="0"/>
              <a:t>FAFSA</a:t>
            </a:r>
            <a:r>
              <a:rPr spc="-229" dirty="0"/>
              <a:t> </a:t>
            </a:r>
            <a:r>
              <a:rPr spc="-5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45008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025" y="410624"/>
            <a:ext cx="6781165" cy="4843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400" b="1" spc="-5" dirty="0">
                <a:solidFill>
                  <a:schemeClr val="accent5"/>
                </a:solidFill>
                <a:latin typeface="+mn-lt"/>
              </a:rPr>
              <a:t>About </a:t>
            </a:r>
            <a:r>
              <a:rPr sz="3400" b="1" spc="-40" dirty="0">
                <a:solidFill>
                  <a:schemeClr val="accent5"/>
                </a:solidFill>
                <a:latin typeface="+mn-lt"/>
              </a:rPr>
              <a:t>ApplyTexas FAFSA</a:t>
            </a:r>
            <a:r>
              <a:rPr sz="3400" b="1" spc="-220" dirty="0">
                <a:solidFill>
                  <a:schemeClr val="accent5"/>
                </a:solidFill>
                <a:latin typeface="+mn-lt"/>
              </a:rPr>
              <a:t> </a:t>
            </a:r>
            <a:r>
              <a:rPr sz="3400" b="1" spc="-15" dirty="0">
                <a:solidFill>
                  <a:schemeClr val="accent5"/>
                </a:solidFill>
                <a:latin typeface="+mn-lt"/>
              </a:rPr>
              <a:t>Information</a:t>
            </a:r>
            <a:endParaRPr sz="3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156" y="1537253"/>
            <a:ext cx="9861688" cy="44236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08915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200" spc="-20" dirty="0">
                <a:solidFill>
                  <a:prstClr val="black"/>
                </a:solidFill>
                <a:latin typeface="Calibri"/>
                <a:cs typeface="Calibri"/>
              </a:rPr>
              <a:t>FAFSA filing status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2200" spc="-105" dirty="0">
                <a:solidFill>
                  <a:prstClr val="black"/>
                </a:solidFill>
                <a:latin typeface="Calibri"/>
                <a:cs typeface="Calibri"/>
              </a:rPr>
              <a:t>Texas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students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sent from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Department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of 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Education to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200" spc="-105" dirty="0">
                <a:solidFill>
                  <a:prstClr val="black"/>
                </a:solidFill>
                <a:latin typeface="Calibri"/>
                <a:cs typeface="Calibri"/>
              </a:rPr>
              <a:t>Texas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Higher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Education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Coordinating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Board</a:t>
            </a:r>
            <a:r>
              <a:rPr lang="en-US" sz="2200" spc="-10" dirty="0">
                <a:solidFill>
                  <a:prstClr val="black"/>
                </a:solidFill>
                <a:latin typeface="Calibri"/>
                <a:cs typeface="Calibri"/>
              </a:rPr>
              <a:t> per agreement under the FAFSA Completion Initiative</a:t>
            </a:r>
          </a:p>
          <a:p>
            <a:pPr marL="354965" marR="208915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lang="en-US" sz="2200" spc="-1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4965" marR="208915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The  Coordinating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Board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then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forwards </a:t>
            </a:r>
            <a:r>
              <a:rPr lang="en-US" sz="2200" spc="-25" dirty="0">
                <a:solidFill>
                  <a:prstClr val="black"/>
                </a:solidFill>
                <a:latin typeface="Calibri"/>
                <a:cs typeface="Calibri"/>
              </a:rPr>
              <a:t>the student FAFSA filing status data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to  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ApplyTexas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post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Counselor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Suite</a:t>
            </a:r>
            <a:r>
              <a:rPr sz="2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site.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15"/>
              </a:spcBef>
              <a:buFont typeface="Arial"/>
              <a:buChar char="•"/>
              <a:defRPr/>
            </a:pPr>
            <a:endParaRPr sz="21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4965" marR="5080" indent="-342900" algn="just">
              <a:buFont typeface="Arial"/>
              <a:buChar char="•"/>
              <a:tabLst>
                <a:tab pos="355600" algn="l"/>
              </a:tabLst>
              <a:defRPr/>
            </a:pP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late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October-June,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released </a:t>
            </a:r>
            <a:r>
              <a:rPr lang="en-US" sz="2200" spc="-55" dirty="0">
                <a:solidFill>
                  <a:prstClr val="black"/>
                </a:solidFill>
                <a:latin typeface="Calibri"/>
                <a:cs typeface="Calibri"/>
              </a:rPr>
              <a:t>daily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first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report </a:t>
            </a:r>
            <a:r>
              <a:rPr sz="2200" spc="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usually added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200" spc="-55" dirty="0">
                <a:solidFill>
                  <a:prstClr val="black"/>
                </a:solidFill>
                <a:latin typeface="Calibri"/>
                <a:cs typeface="Calibri"/>
              </a:rPr>
              <a:t>Counselor Suite by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200" spc="-20" dirty="0">
                <a:solidFill>
                  <a:prstClr val="black"/>
                </a:solidFill>
                <a:latin typeface="Calibri"/>
                <a:cs typeface="Calibri"/>
              </a:rPr>
              <a:t>late Octo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ber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updated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ApplyTexas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every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morning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from Monday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through</a:t>
            </a:r>
            <a:r>
              <a:rPr sz="2200" spc="-1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Friday.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15"/>
              </a:spcBef>
              <a:buFont typeface="Arial"/>
              <a:buChar char="•"/>
              <a:defRPr/>
            </a:pPr>
            <a:endParaRPr sz="21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497205" indent="-343535"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Previous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year’s information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remains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Counselor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Suite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site until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first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report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new year</a:t>
            </a:r>
            <a:r>
              <a:rPr sz="2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arrives.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63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947" y="458952"/>
            <a:ext cx="8216900" cy="4843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400" b="1" spc="-5" dirty="0">
                <a:solidFill>
                  <a:schemeClr val="accent5"/>
                </a:solidFill>
                <a:latin typeface="+mn-lt"/>
              </a:rPr>
              <a:t>How do </a:t>
            </a:r>
            <a:r>
              <a:rPr sz="3400" b="1" dirty="0">
                <a:solidFill>
                  <a:schemeClr val="accent5"/>
                </a:solidFill>
                <a:latin typeface="+mn-lt"/>
              </a:rPr>
              <a:t>I </a:t>
            </a:r>
            <a:r>
              <a:rPr sz="3400" b="1" spc="-5" dirty="0">
                <a:solidFill>
                  <a:schemeClr val="accent5"/>
                </a:solidFill>
                <a:latin typeface="+mn-lt"/>
              </a:rPr>
              <a:t>find </a:t>
            </a:r>
            <a:r>
              <a:rPr sz="3400" b="1" spc="-40" dirty="0">
                <a:solidFill>
                  <a:schemeClr val="accent5"/>
                </a:solidFill>
                <a:latin typeface="+mn-lt"/>
              </a:rPr>
              <a:t>FAFSA </a:t>
            </a:r>
            <a:r>
              <a:rPr sz="3400" b="1" spc="-20" dirty="0">
                <a:solidFill>
                  <a:schemeClr val="accent5"/>
                </a:solidFill>
                <a:latin typeface="+mn-lt"/>
              </a:rPr>
              <a:t>Information?</a:t>
            </a:r>
            <a:endParaRPr sz="3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117" y="1468926"/>
            <a:ext cx="10826627" cy="979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defRPr/>
            </a:pPr>
            <a:r>
              <a:rPr lang="en-US" sz="2000" spc="-20" dirty="0">
                <a:solidFill>
                  <a:prstClr val="black"/>
                </a:solidFill>
                <a:latin typeface="Calibri"/>
                <a:cs typeface="Calibri"/>
              </a:rPr>
              <a:t>Clicking on </a:t>
            </a:r>
            <a:r>
              <a:rPr lang="en-US" sz="2000" b="1" spc="-20" dirty="0">
                <a:solidFill>
                  <a:prstClr val="black"/>
                </a:solidFill>
                <a:latin typeface="Calibri"/>
                <a:cs typeface="Calibri"/>
              </a:rPr>
              <a:t>Show Details </a:t>
            </a:r>
            <a:r>
              <a:rPr lang="en-US" sz="2000" spc="-20" dirty="0">
                <a:solidFill>
                  <a:prstClr val="black"/>
                </a:solidFill>
                <a:latin typeface="Calibri"/>
                <a:cs typeface="Calibri"/>
              </a:rPr>
              <a:t>also displays the progress of the student’s FAFSA filing status: </a:t>
            </a:r>
            <a:r>
              <a:rPr lang="en-US" sz="2000" spc="-5" dirty="0">
                <a:solidFill>
                  <a:prstClr val="black"/>
                </a:solidFill>
                <a:latin typeface="Calibri"/>
                <a:cs typeface="Calibri"/>
              </a:rPr>
              <a:t>filing status, completion date, process date and selected for verification.</a:t>
            </a:r>
          </a:p>
          <a:p>
            <a:pPr marL="12700" marR="5080">
              <a:spcBef>
                <a:spcPts val="95"/>
              </a:spcBef>
              <a:defRPr/>
            </a:pP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2" y="2384396"/>
            <a:ext cx="11139490" cy="3722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9765735" y="5305877"/>
            <a:ext cx="105634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94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6580" y="2746249"/>
            <a:ext cx="3115056" cy="112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7171" y="2746249"/>
            <a:ext cx="1813560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5808" y="2746248"/>
            <a:ext cx="2430780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17855" y="2881883"/>
            <a:ext cx="5521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/>
              <a:t>Counselor </a:t>
            </a:r>
            <a:r>
              <a:rPr spc="-15" dirty="0"/>
              <a:t>Suite</a:t>
            </a:r>
            <a:r>
              <a:rPr spc="-140" dirty="0"/>
              <a:t> </a:t>
            </a:r>
            <a:r>
              <a:rPr spc="-20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374128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473" y="435849"/>
            <a:ext cx="5163185" cy="483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400" b="1" spc="-15" dirty="0">
                <a:solidFill>
                  <a:schemeClr val="accent5"/>
                </a:solidFill>
                <a:latin typeface="+mn-lt"/>
              </a:rPr>
              <a:t>Creating </a:t>
            </a:r>
            <a:r>
              <a:rPr sz="3400" b="1" dirty="0">
                <a:solidFill>
                  <a:schemeClr val="accent5"/>
                </a:solidFill>
                <a:latin typeface="+mn-lt"/>
              </a:rPr>
              <a:t>a </a:t>
            </a:r>
            <a:r>
              <a:rPr sz="3400" b="1" spc="-50" dirty="0">
                <a:solidFill>
                  <a:schemeClr val="accent5"/>
                </a:solidFill>
                <a:latin typeface="+mn-lt"/>
              </a:rPr>
              <a:t>FAFSA</a:t>
            </a:r>
            <a:r>
              <a:rPr sz="3400" b="1" spc="-240" dirty="0">
                <a:solidFill>
                  <a:schemeClr val="accent5"/>
                </a:solidFill>
                <a:latin typeface="+mn-lt"/>
              </a:rPr>
              <a:t> </a:t>
            </a:r>
            <a:r>
              <a:rPr sz="3400" b="1" spc="-15" dirty="0">
                <a:solidFill>
                  <a:schemeClr val="accent5"/>
                </a:solidFill>
                <a:latin typeface="+mn-lt"/>
              </a:rPr>
              <a:t>Report</a:t>
            </a:r>
            <a:endParaRPr sz="3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0" y="1359303"/>
            <a:ext cx="9575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spcBef>
                <a:spcPts val="95"/>
              </a:spcBef>
              <a:defRPr/>
            </a:pP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student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listing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page 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800" spc="-70" dirty="0">
                <a:solidFill>
                  <a:prstClr val="black"/>
                </a:solidFill>
                <a:latin typeface="Calibri"/>
                <a:cs typeface="Calibri"/>
              </a:rPr>
              <a:t>FAFSA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screen 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may 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downloaded using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800" b="1" spc="-10" dirty="0">
                <a:solidFill>
                  <a:prstClr val="black"/>
                </a:solidFill>
                <a:latin typeface="Calibri"/>
                <a:cs typeface="Calibri"/>
              </a:rPr>
              <a:t>Download all FASFA applications </a:t>
            </a:r>
            <a:r>
              <a:rPr sz="2800" spc="-35" dirty="0">
                <a:solidFill>
                  <a:prstClr val="black"/>
                </a:solidFill>
                <a:latin typeface="Calibri"/>
                <a:cs typeface="Calibri"/>
              </a:rPr>
              <a:t>button.</a:t>
            </a:r>
            <a:r>
              <a:rPr lang="en-US" sz="28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79" y="2433561"/>
            <a:ext cx="7090742" cy="4002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7569200" y="6007100"/>
            <a:ext cx="1524000" cy="228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9F606C7C-EBF7-44C7-9A09-8E227ADB4E88}"/>
              </a:ext>
            </a:extLst>
          </p:cNvPr>
          <p:cNvSpPr/>
          <p:nvPr/>
        </p:nvSpPr>
        <p:spPr>
          <a:xfrm flipH="1">
            <a:off x="9340782" y="5826401"/>
            <a:ext cx="120650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84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5E83B2-7775-4F18-9498-683606F61491}"/>
              </a:ext>
            </a:extLst>
          </p:cNvPr>
          <p:cNvSpPr/>
          <p:nvPr/>
        </p:nvSpPr>
        <p:spPr>
          <a:xfrm>
            <a:off x="1473943" y="6000426"/>
            <a:ext cx="365633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en-US" b="1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CB35E-6DB6-4CBD-BA7E-1AB3AEBE83E2}"/>
              </a:ext>
            </a:extLst>
          </p:cNvPr>
          <p:cNvSpPr>
            <a:spLocks noChangeAspect="1"/>
          </p:cNvSpPr>
          <p:nvPr/>
        </p:nvSpPr>
        <p:spPr>
          <a:xfrm>
            <a:off x="3718143" y="1613024"/>
            <a:ext cx="7292756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Josie Brunner</a:t>
            </a:r>
          </a:p>
          <a:p>
            <a:pPr algn="ctr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Strategist</a:t>
            </a:r>
          </a:p>
          <a:p>
            <a:pPr algn="ctr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College, Career, and Military Preparation Division</a:t>
            </a:r>
          </a:p>
          <a:p>
            <a:pPr algn="ctr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Education Agency</a:t>
            </a:r>
          </a:p>
          <a:p>
            <a:pPr algn="ctr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Josie.Brunner@tea.texas.gov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B39ED91-5553-468F-8845-7D9C6FD8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3400" b="1" dirty="0">
                <a:solidFill>
                  <a:schemeClr val="accent5"/>
                </a:solidFill>
              </a:rPr>
              <a:t>Speaker Introductions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6AFF1-3708-41BB-82AD-6EB79461A360}"/>
              </a:ext>
            </a:extLst>
          </p:cNvPr>
          <p:cNvSpPr>
            <a:spLocks noChangeAspect="1"/>
          </p:cNvSpPr>
          <p:nvPr/>
        </p:nvSpPr>
        <p:spPr>
          <a:xfrm>
            <a:off x="3718143" y="4302765"/>
            <a:ext cx="7292756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Claudette Jenks</a:t>
            </a:r>
          </a:p>
          <a:p>
            <a:pPr algn="ctr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Director, College Access</a:t>
            </a:r>
          </a:p>
          <a:p>
            <a:pPr algn="ctr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Higher Education Coordinating Board</a:t>
            </a:r>
          </a:p>
          <a:p>
            <a:pPr algn="ctr"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Claudette.Jenks@highered.Texas.gov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1D36ED57-861B-4D1D-93E4-379A8A7A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77" y="1503082"/>
            <a:ext cx="1682131" cy="2158875"/>
          </a:xfrm>
          <a:prstGeom prst="rect">
            <a:avLst/>
          </a:prstGeom>
        </p:spPr>
      </p:pic>
      <p:pic>
        <p:nvPicPr>
          <p:cNvPr id="3" name="Picture 2" descr="A person holding a certificate&#10;&#10;Description automatically generated with low confidence">
            <a:extLst>
              <a:ext uri="{FF2B5EF4-FFF2-40B4-BE49-F238E27FC236}">
                <a16:creationId xmlns:a16="http://schemas.microsoft.com/office/drawing/2014/main" id="{6250C46F-4F00-431E-946B-9647F775A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45" y="3990098"/>
            <a:ext cx="2194994" cy="21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9316" y="1308100"/>
            <a:ext cx="9017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defRPr/>
            </a:pP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The status report of FAFSA applications will show the following data:</a:t>
            </a:r>
            <a:b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Student name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Date of birth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HS district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HS name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FAFSA submission date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FAFSA process date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Was student selected for verification </a:t>
            </a:r>
          </a:p>
          <a:p>
            <a:pPr marL="355600" marR="5080" indent="-342900">
              <a:buFontTx/>
              <a:buChar char="-"/>
              <a:defRPr/>
            </a:pPr>
            <a:r>
              <a:rPr lang="en-US" sz="2800" spc="-150" dirty="0">
                <a:solidFill>
                  <a:prstClr val="black"/>
                </a:solidFill>
                <a:latin typeface="Calibri"/>
                <a:cs typeface="Calibri"/>
              </a:rPr>
              <a:t>Number of FAFSA applications </a:t>
            </a:r>
          </a:p>
          <a:p>
            <a:pPr marL="355600" marR="5080" indent="-342900">
              <a:buFontTx/>
              <a:buChar char="-"/>
              <a:defRPr/>
            </a:pPr>
            <a:endParaRPr lang="en-US" spc="-1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612BAF8-2181-4940-9726-89DA87673D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9316" y="375667"/>
            <a:ext cx="6621145" cy="483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400" b="1" spc="-15" dirty="0">
                <a:solidFill>
                  <a:schemeClr val="accent5"/>
                </a:solidFill>
                <a:latin typeface="+mn-lt"/>
              </a:rPr>
              <a:t>Creating FAFSA </a:t>
            </a:r>
            <a:r>
              <a:rPr sz="3400" b="1" spc="-15" dirty="0">
                <a:solidFill>
                  <a:schemeClr val="accent5"/>
                </a:solidFill>
                <a:latin typeface="+mn-lt"/>
              </a:rPr>
              <a:t>Reports</a:t>
            </a:r>
            <a:endParaRPr sz="34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265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3225" y="472512"/>
            <a:ext cx="4681855" cy="4843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400" b="1" spc="-15" dirty="0">
                <a:solidFill>
                  <a:schemeClr val="accent5"/>
                </a:solidFill>
                <a:latin typeface="+mn-lt"/>
              </a:rPr>
              <a:t>Helpful</a:t>
            </a:r>
            <a:r>
              <a:rPr sz="3400" b="1" spc="-130" dirty="0">
                <a:solidFill>
                  <a:schemeClr val="accent5"/>
                </a:solidFill>
                <a:latin typeface="+mn-lt"/>
              </a:rPr>
              <a:t> </a:t>
            </a:r>
            <a:r>
              <a:rPr sz="3400" b="1" spc="-15" dirty="0">
                <a:solidFill>
                  <a:schemeClr val="accent5"/>
                </a:solidFill>
                <a:latin typeface="+mn-lt"/>
              </a:rPr>
              <a:t>Information</a:t>
            </a:r>
            <a:endParaRPr sz="3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1098" y="1765301"/>
            <a:ext cx="10335101" cy="446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2800" b="1" i="1" spc="-40" dirty="0">
                <a:solidFill>
                  <a:prstClr val="black"/>
                </a:solidFill>
                <a:latin typeface="Calibri"/>
                <a:cs typeface="Calibri"/>
              </a:rPr>
              <a:t>Why </a:t>
            </a:r>
            <a:r>
              <a:rPr sz="2800" b="1" i="1" spc="-15" dirty="0">
                <a:solidFill>
                  <a:prstClr val="black"/>
                </a:solidFill>
                <a:latin typeface="Calibri"/>
                <a:cs typeface="Calibri"/>
              </a:rPr>
              <a:t>aren’t </a:t>
            </a:r>
            <a:r>
              <a:rPr sz="2800" b="1" i="1" spc="-5" dirty="0">
                <a:solidFill>
                  <a:prstClr val="black"/>
                </a:solidFill>
                <a:latin typeface="Calibri"/>
                <a:cs typeface="Calibri"/>
              </a:rPr>
              <a:t>some </a:t>
            </a:r>
            <a:r>
              <a:rPr sz="2800" b="1" i="1" spc="-25" dirty="0">
                <a:solidFill>
                  <a:prstClr val="black"/>
                </a:solidFill>
                <a:latin typeface="Calibri"/>
                <a:cs typeface="Calibri"/>
              </a:rPr>
              <a:t>students </a:t>
            </a:r>
            <a:r>
              <a:rPr sz="2800" b="1" i="1" spc="-20" dirty="0">
                <a:solidFill>
                  <a:prstClr val="black"/>
                </a:solidFill>
                <a:latin typeface="Calibri"/>
                <a:cs typeface="Calibri"/>
              </a:rPr>
              <a:t>showing </a:t>
            </a:r>
            <a:r>
              <a:rPr sz="2800" b="1" i="1" spc="-5" dirty="0">
                <a:solidFill>
                  <a:prstClr val="black"/>
                </a:solidFill>
                <a:latin typeface="Calibri"/>
                <a:cs typeface="Calibri"/>
              </a:rPr>
              <a:t>up on </a:t>
            </a:r>
            <a:r>
              <a:rPr sz="2800" b="1" i="1" spc="-45" dirty="0">
                <a:solidFill>
                  <a:prstClr val="black"/>
                </a:solidFill>
                <a:latin typeface="Calibri"/>
                <a:cs typeface="Calibri"/>
              </a:rPr>
              <a:t>my</a:t>
            </a:r>
            <a:r>
              <a:rPr sz="2800" b="1" i="1"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b="1" i="1" u="sng" spc="50" dirty="0">
                <a:solidFill>
                  <a:prstClr val="black"/>
                </a:solidFill>
                <a:latin typeface="Calibri"/>
                <a:cs typeface="Calibri"/>
              </a:rPr>
              <a:t>FAFSA application</a:t>
            </a:r>
            <a:r>
              <a:rPr lang="en-US" sz="2800" b="1" i="1"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prstClr val="black"/>
                </a:solidFill>
                <a:latin typeface="Calibri"/>
                <a:cs typeface="Calibri"/>
              </a:rPr>
              <a:t>list?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defRPr/>
            </a:pP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2400" spc="-25" dirty="0">
                <a:solidFill>
                  <a:prstClr val="black"/>
                </a:solidFill>
                <a:latin typeface="Calibri"/>
                <a:cs typeface="Calibri"/>
              </a:rPr>
              <a:t>students </a:t>
            </a:r>
            <a:r>
              <a:rPr sz="2400" spc="-30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be shown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400" spc="-1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alibri"/>
                <a:cs typeface="Calibri"/>
              </a:rPr>
              <a:t>Counselor</a:t>
            </a:r>
            <a:r>
              <a:rPr sz="2400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libri"/>
                <a:cs typeface="Calibri"/>
              </a:rPr>
              <a:t>Suite: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22960" marR="654685" indent="-515620">
              <a:spcBef>
                <a:spcPts val="505"/>
              </a:spcBef>
              <a:buFontTx/>
              <a:buAutoNum type="arabicPeriod"/>
              <a:tabLst>
                <a:tab pos="822960" algn="l"/>
                <a:tab pos="823594" algn="l"/>
              </a:tabLst>
              <a:defRPr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Allow 1 ½ -2 weeks of processing time</a:t>
            </a:r>
          </a:p>
          <a:p>
            <a:pPr marL="822960" marR="654685" indent="-515620">
              <a:spcBef>
                <a:spcPts val="505"/>
              </a:spcBef>
              <a:buFontTx/>
              <a:buAutoNum type="arabicPeriod"/>
              <a:tabLst>
                <a:tab pos="822960" algn="l"/>
                <a:tab pos="823594" algn="l"/>
              </a:tabLst>
              <a:defRPr/>
            </a:pP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400" spc="-25" dirty="0">
                <a:solidFill>
                  <a:prstClr val="black"/>
                </a:solidFill>
                <a:latin typeface="Calibri"/>
                <a:cs typeface="Calibri"/>
              </a:rPr>
              <a:t>correct 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high </a:t>
            </a: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school </a:t>
            </a: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name must </a:t>
            </a: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lang="en-US" sz="2400" spc="-25" dirty="0">
                <a:solidFill>
                  <a:prstClr val="black"/>
                </a:solidFill>
                <a:latin typeface="Calibri"/>
                <a:cs typeface="Calibri"/>
              </a:rPr>
              <a:t>entered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lang="en-US" sz="2400" spc="-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FAFSA</a:t>
            </a:r>
          </a:p>
          <a:p>
            <a:pPr marL="822960" marR="654685" indent="-515620">
              <a:spcBef>
                <a:spcPts val="505"/>
              </a:spcBef>
              <a:buFontTx/>
              <a:buAutoNum type="arabicPeriod"/>
              <a:tabLst>
                <a:tab pos="822960" algn="l"/>
                <a:tab pos="823594" algn="l"/>
              </a:tabLst>
              <a:defRPr/>
            </a:pP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Student must use the correct application type</a:t>
            </a:r>
          </a:p>
          <a:p>
            <a:pPr marL="822960" marR="654685" indent="-515620">
              <a:spcBef>
                <a:spcPts val="505"/>
              </a:spcBef>
              <a:buFontTx/>
              <a:buAutoNum type="arabicPeriod"/>
              <a:tabLst>
                <a:tab pos="822960" algn="l"/>
                <a:tab pos="823594" algn="l"/>
              </a:tabLst>
              <a:defRPr/>
            </a:pP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If school name changed within in the last year, student must select the high school listed on the search and select feature of the FAFSA</a:t>
            </a:r>
          </a:p>
          <a:p>
            <a:pPr marL="822960" marR="654685" indent="-515620">
              <a:spcBef>
                <a:spcPts val="505"/>
              </a:spcBef>
              <a:buFontTx/>
              <a:buAutoNum type="arabicPeriod"/>
              <a:tabLst>
                <a:tab pos="822960" algn="l"/>
                <a:tab pos="823594" algn="l"/>
              </a:tabLst>
              <a:defRPr/>
            </a:pPr>
            <a:r>
              <a:rPr lang="en-US" sz="2400" spc="-10" dirty="0">
                <a:solidFill>
                  <a:prstClr val="black"/>
                </a:solidFill>
                <a:latin typeface="Calibri"/>
                <a:cs typeface="Calibri"/>
              </a:rPr>
              <a:t>Student and parent must use FSA ID to sign the FAFSA</a:t>
            </a:r>
          </a:p>
          <a:p>
            <a:pPr marL="307340" marR="654685">
              <a:spcBef>
                <a:spcPts val="505"/>
              </a:spcBef>
              <a:tabLst>
                <a:tab pos="822960" algn="l"/>
                <a:tab pos="823594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Frequently Asked Questions pertaining to ApplyTX Counselor Suite FAFSA Data can be found here: 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FAQ ApplyTX FAFSA Data.pdf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Please follow the instructions listed at this Federal Student Aid website to make corrections: </a:t>
            </a:r>
            <a:r>
              <a:rPr lang="en-US" sz="1400" u="sng" dirty="0">
                <a:solidFill>
                  <a:srgbClr val="0563C1"/>
                </a:solidFill>
                <a:latin typeface="Calibri"/>
                <a:ea typeface="Calibri" panose="020F0502020204030204" pitchFamily="34" charset="0"/>
                <a:hlinkClick r:id="rId4"/>
              </a:rPr>
              <a:t>https://studentaid.gov/apply-for-aid/fafsa/review-and-correct</a:t>
            </a:r>
            <a:endParaRPr lang="en-US" sz="1400" u="sng" dirty="0">
              <a:solidFill>
                <a:srgbClr val="0563C1"/>
              </a:solidFill>
              <a:latin typeface="Calibri"/>
              <a:ea typeface="Calibri" panose="020F0502020204030204" pitchFamily="34" charset="0"/>
            </a:endParaRPr>
          </a:p>
          <a:p>
            <a:pPr marL="307340" marR="654685">
              <a:spcBef>
                <a:spcPts val="505"/>
              </a:spcBef>
              <a:tabLst>
                <a:tab pos="822960" algn="l"/>
                <a:tab pos="823594" algn="l"/>
              </a:tabLst>
              <a:defRPr/>
            </a:pPr>
            <a:endParaRPr lang="en-US" sz="2200" spc="-2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30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693" y="423452"/>
            <a:ext cx="4684395" cy="4843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400" b="1" spc="-15" dirty="0">
                <a:solidFill>
                  <a:schemeClr val="accent5"/>
                </a:solidFill>
                <a:latin typeface="+mn-lt"/>
              </a:rPr>
              <a:t>TASFA Update</a:t>
            </a:r>
            <a:endParaRPr lang="en-US" sz="3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044" y="1587500"/>
            <a:ext cx="10160256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lvl="1" algn="ctr"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Overview House Bill 2140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Establishes the Texas Application for State Financial Aid (TASFA) electronically through the ApplyTexas system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Establishes an advisory committee of financial aid personnel and other stakeholders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Requires Texas Higher Education Board adopt procedures for TASFA and develop recommendations</a:t>
            </a:r>
          </a:p>
          <a:p>
            <a:pPr marL="0" lvl="1" algn="ctr">
              <a:defRPr/>
            </a:pPr>
            <a:endParaRPr lang="en-US" sz="2400" b="1" i="1" dirty="0">
              <a:solidFill>
                <a:prstClr val="black"/>
              </a:solidFill>
              <a:latin typeface="Calibri"/>
            </a:endParaRPr>
          </a:p>
          <a:p>
            <a:pPr marL="0" lvl="1" algn="ctr"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Update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Development is fully underway for the online TASFA.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The online TASFA launch has been extended from 2022-23 to 2023-24 academic year to align with the recently adopted federal FAFSA simplification changes.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spc="-20" dirty="0">
                <a:solidFill>
                  <a:prstClr val="black"/>
                </a:solidFill>
                <a:latin typeface="Calibri"/>
                <a:cs typeface="Calibri"/>
              </a:rPr>
              <a:t>THECB is working on TASFA data collection capability in Counselor Suite</a:t>
            </a:r>
          </a:p>
        </p:txBody>
      </p:sp>
    </p:spTree>
    <p:extLst>
      <p:ext uri="{BB962C8B-B14F-4D97-AF65-F5344CB8AC3E}">
        <p14:creationId xmlns:p14="http://schemas.microsoft.com/office/powerpoint/2010/main" val="229669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BB4B-B5CE-4E2E-993F-201201DE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Calibri" charset="0"/>
                <a:cs typeface="Calibri" charset="0"/>
              </a:rPr>
              <a:t>Questions?</a:t>
            </a:r>
            <a:br>
              <a:rPr lang="en-US" sz="6600" b="1" dirty="0">
                <a:latin typeface="Calibri" charset="0"/>
                <a:cs typeface="Calibri" charset="0"/>
              </a:rPr>
            </a:br>
            <a:br>
              <a:rPr lang="en-US" sz="3600" b="1" dirty="0">
                <a:latin typeface="Calibri" charset="0"/>
                <a:cs typeface="Calibri" charset="0"/>
              </a:rPr>
            </a:br>
            <a:r>
              <a:rPr lang="en-US" sz="3600" b="1" dirty="0">
                <a:latin typeface="Calibri" charset="0"/>
                <a:cs typeface="Calibri" charset="0"/>
              </a:rPr>
              <a:t>CASSTeam@tea.Texas.gov</a:t>
            </a:r>
            <a:br>
              <a:rPr lang="en-US" sz="3600" b="1" dirty="0">
                <a:latin typeface="Calibri" charset="0"/>
                <a:cs typeface="Calibri" charset="0"/>
              </a:rPr>
            </a:br>
            <a:br>
              <a:rPr lang="en-US" sz="3600" b="1" dirty="0">
                <a:latin typeface="Calibri" charset="0"/>
                <a:cs typeface="Calibri" charset="0"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FCCD6-5A11-4FD0-8455-1FEDBE0F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 Texas Education Agency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194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7781-31D8-465E-8E01-B533CC70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2" y="243951"/>
            <a:ext cx="10436088" cy="710206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5"/>
                </a:solidFill>
              </a:rPr>
              <a:t>HB 3 Changes – Financial Aid Application Requirement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BBF59-0012-4881-B424-CE6AB48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764A4-D464-4FB3-8FDB-0999471637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351399"/>
            <a:ext cx="10515599" cy="37219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47C3E"/>
                </a:solidFill>
                <a:latin typeface="+mn-lt"/>
                <a:cs typeface="Calibri Light" panose="020F0302020204030204" pitchFamily="34" charset="0"/>
              </a:rPr>
              <a:t>New Graduation Requirement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0" dirty="0">
                <a:latin typeface="+mn-lt"/>
              </a:rPr>
              <a:t>Beginning in </a:t>
            </a:r>
            <a:r>
              <a:rPr lang="en-US" sz="2200" dirty="0">
                <a:latin typeface="+mn-lt"/>
              </a:rPr>
              <a:t>2021-2022</a:t>
            </a:r>
            <a:r>
              <a:rPr lang="en-US" sz="2200" b="0" dirty="0">
                <a:latin typeface="+mn-lt"/>
              </a:rPr>
              <a:t>, </a:t>
            </a:r>
            <a:r>
              <a:rPr lang="en-US" sz="2200" b="0" dirty="0">
                <a:latin typeface="+mn-lt"/>
                <a:cs typeface="Calibri Light" panose="020F0302020204030204" pitchFamily="34" charset="0"/>
              </a:rPr>
              <a:t>each student must do one of the following in order to graduate: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5824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complete and submit a </a:t>
            </a:r>
            <a:r>
              <a:rPr lang="en-US" sz="2200" b="1" dirty="0">
                <a:solidFill>
                  <a:srgbClr val="0D6CB9"/>
                </a:solidFill>
                <a:latin typeface="+mn-lt"/>
              </a:rPr>
              <a:t>free application for federal student aid (FAFSA)</a:t>
            </a:r>
            <a:endParaRPr lang="en-US" sz="2200" dirty="0">
              <a:latin typeface="+mn-lt"/>
            </a:endParaRP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5824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complete and submit a </a:t>
            </a:r>
            <a:r>
              <a:rPr lang="en-US" sz="2200" b="1" dirty="0">
                <a:solidFill>
                  <a:srgbClr val="0D6CB9"/>
                </a:solidFill>
                <a:latin typeface="+mn-lt"/>
              </a:rPr>
              <a:t>Texas application for state financial aid (TASFA)</a:t>
            </a:r>
            <a:endParaRPr lang="en-US" sz="2200" b="1" dirty="0">
              <a:latin typeface="+mn-lt"/>
            </a:endParaRP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5824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submit a </a:t>
            </a:r>
            <a:r>
              <a:rPr lang="en-US" sz="2200" b="1" dirty="0">
                <a:solidFill>
                  <a:srgbClr val="0D6CB9"/>
                </a:solidFill>
                <a:latin typeface="+mn-lt"/>
              </a:rPr>
              <a:t>signed opt-out form</a:t>
            </a:r>
            <a:endParaRPr lang="en-US" sz="1000" b="1" dirty="0">
              <a:solidFill>
                <a:srgbClr val="0D6CB9"/>
              </a:solidFill>
              <a:latin typeface="+mn-lt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+mn-lt"/>
              </a:rPr>
              <a:t>TEA must establish and convene an advisory committee to develop recommendations for adoption of rules including implementation of the new requirement and related timelines.</a:t>
            </a:r>
            <a:endParaRPr lang="en-US" sz="2200" b="1" dirty="0">
              <a:solidFill>
                <a:srgbClr val="0D6CB9"/>
              </a:solidFill>
              <a:latin typeface="+mn-lt"/>
            </a:endParaRPr>
          </a:p>
        </p:txBody>
      </p:sp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AB827775-BC50-456A-8E3C-1B283C1FB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561" y="5048594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4E910-7680-4C8E-BF52-3C01806421E6}"/>
              </a:ext>
            </a:extLst>
          </p:cNvPr>
          <p:cNvSpPr/>
          <p:nvPr/>
        </p:nvSpPr>
        <p:spPr>
          <a:xfrm>
            <a:off x="2338937" y="4811184"/>
            <a:ext cx="9047977" cy="15699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6888" lvl="0">
              <a:defRPr/>
            </a:pPr>
            <a:r>
              <a:rPr lang="en-US" sz="2000" dirty="0">
                <a:solidFill>
                  <a:srgbClr val="2E75B6"/>
                </a:solidFill>
              </a:rPr>
              <a:t>This requirement applies beginning with students enrolled in </a:t>
            </a:r>
            <a:r>
              <a:rPr lang="en-US" sz="2000" b="1" dirty="0">
                <a:solidFill>
                  <a:srgbClr val="2E75B6"/>
                </a:solidFill>
              </a:rPr>
              <a:t>12th grade </a:t>
            </a:r>
            <a:r>
              <a:rPr lang="en-US" sz="2000" dirty="0">
                <a:solidFill>
                  <a:srgbClr val="2E75B6"/>
                </a:solidFill>
              </a:rPr>
              <a:t>during the </a:t>
            </a:r>
            <a:r>
              <a:rPr lang="en-US" sz="2000" b="1" dirty="0">
                <a:solidFill>
                  <a:srgbClr val="2E75B6"/>
                </a:solidFill>
              </a:rPr>
              <a:t>2021-2022 school year</a:t>
            </a:r>
            <a:r>
              <a:rPr lang="en-US" sz="2000" dirty="0">
                <a:solidFill>
                  <a:srgbClr val="2E75B6"/>
                </a:solidFill>
              </a:rPr>
              <a:t>.</a:t>
            </a:r>
            <a:r>
              <a:rPr lang="en-US" sz="2000" b="1" dirty="0">
                <a:solidFill>
                  <a:srgbClr val="2E75B6"/>
                </a:solidFill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5B817E-CA77-46FC-BF45-8FA83892CD70}"/>
              </a:ext>
            </a:extLst>
          </p:cNvPr>
          <p:cNvSpPr/>
          <p:nvPr/>
        </p:nvSpPr>
        <p:spPr>
          <a:xfrm>
            <a:off x="766584" y="4811185"/>
            <a:ext cx="1572353" cy="15699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</a:t>
            </a:r>
          </a:p>
        </p:txBody>
      </p:sp>
      <p:pic>
        <p:nvPicPr>
          <p:cNvPr id="11" name="Graphic 10" descr="Lightbulb and gear">
            <a:extLst>
              <a:ext uri="{FF2B5EF4-FFF2-40B4-BE49-F238E27FC236}">
                <a16:creationId xmlns:a16="http://schemas.microsoft.com/office/drawing/2014/main" id="{7BC8E011-3DF9-46D6-9B27-806657C59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2062" y="5052286"/>
            <a:ext cx="658239" cy="6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5FAD-5710-476F-B2AB-5CDA7BDE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</p:spPr>
        <p:txBody>
          <a:bodyPr anchor="ctr">
            <a:normAutofit/>
          </a:bodyPr>
          <a:lstStyle/>
          <a:p>
            <a:r>
              <a:rPr lang="en-US" sz="3400" dirty="0"/>
              <a:t>TEA Financial Aid Requirement Website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09A12-5F3C-4B5E-92D8-BC547F53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9137"/>
            <a:ext cx="2743200" cy="1923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88AB57-2DBE-44A3-AE96-942C49E954BF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7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4764F-8129-4DBE-A289-A9F82FFED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0"/>
          <a:stretch/>
        </p:blipFill>
        <p:spPr>
          <a:xfrm>
            <a:off x="53519" y="1477630"/>
            <a:ext cx="9022164" cy="423286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C1AAB-D12F-43CC-A3C4-803BE1B48988}"/>
              </a:ext>
            </a:extLst>
          </p:cNvPr>
          <p:cNvSpPr txBox="1"/>
          <p:nvPr/>
        </p:nvSpPr>
        <p:spPr>
          <a:xfrm>
            <a:off x="9126482" y="1817757"/>
            <a:ext cx="2974853" cy="38927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Laws and Rules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Commissioner’s Rules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SBOE Rules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Opting Out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Reporting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Training and Resources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Additional Guidance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240C53-6581-4225-9D35-BBBA5D5D9D9D}"/>
              </a:ext>
            </a:extLst>
          </p:cNvPr>
          <p:cNvSpPr/>
          <p:nvPr/>
        </p:nvSpPr>
        <p:spPr>
          <a:xfrm>
            <a:off x="8148074" y="3947206"/>
            <a:ext cx="978408" cy="88357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A2445-4C82-4F98-95CE-2F8D5D4D17E2}"/>
              </a:ext>
            </a:extLst>
          </p:cNvPr>
          <p:cNvSpPr txBox="1"/>
          <p:nvPr/>
        </p:nvSpPr>
        <p:spPr>
          <a:xfrm>
            <a:off x="430984" y="6049297"/>
            <a:ext cx="8879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https://tea.texas.gov/academics/college-career-and-military-prep/financial-aid-requirement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5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7781-31D8-465E-8E01-B533CC70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27" y="154510"/>
            <a:ext cx="9597887" cy="114863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5"/>
                </a:solidFill>
              </a:rPr>
              <a:t>Reporting Requirements – </a:t>
            </a:r>
            <a:r>
              <a:rPr lang="en-US" sz="3400" dirty="0" err="1">
                <a:solidFill>
                  <a:schemeClr val="accent5"/>
                </a:solidFill>
              </a:rPr>
              <a:t>TREx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Financial-Aid-Application-Code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(TE139)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BBF59-0012-4881-B424-CE6AB48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F2BA240-70AE-4C53-B930-C7BB960B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7579"/>
            <a:ext cx="4114800" cy="21389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Copyright © Texas Education Agency 2020. All rights reserved.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2C4A67-F278-46EA-AC14-FC9818C0EF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9701" y="1617694"/>
            <a:ext cx="3364100" cy="457533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eginning in </a:t>
            </a:r>
            <a:r>
              <a:rPr lang="en-US" sz="2800" b="1" dirty="0">
                <a:latin typeface="+mn-lt"/>
              </a:rPr>
              <a:t>school year 2021-22</a:t>
            </a:r>
            <a:r>
              <a:rPr lang="en-US" sz="2800" dirty="0">
                <a:latin typeface="+mn-lt"/>
              </a:rPr>
              <a:t>, new data elements will be entered in the Texas Records Exchange (</a:t>
            </a:r>
            <a:r>
              <a:rPr lang="en-US" sz="2800" dirty="0" err="1">
                <a:latin typeface="+mn-lt"/>
              </a:rPr>
              <a:t>TREx</a:t>
            </a:r>
            <a:r>
              <a:rPr lang="en-US" sz="2800" dirty="0">
                <a:latin typeface="+mn-lt"/>
              </a:rPr>
              <a:t>) System to track students' completion of the graduation requirement for the student record. </a:t>
            </a:r>
          </a:p>
          <a:p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4CFA8D55-BB95-4CBD-95D7-86794F62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98" y="1810032"/>
            <a:ext cx="8059485" cy="433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2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7781-31D8-465E-8E01-B533CC70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27" y="154510"/>
            <a:ext cx="9597887" cy="114863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5"/>
                </a:solidFill>
              </a:rPr>
              <a:t>Reporting Requirements – </a:t>
            </a:r>
            <a:r>
              <a:rPr lang="en-US" sz="3400" dirty="0" err="1">
                <a:solidFill>
                  <a:schemeClr val="accent5"/>
                </a:solidFill>
              </a:rPr>
              <a:t>TREx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Financial-Aid-Application-Code (TC46)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BBF59-0012-4881-B424-CE6AB48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F2BA240-70AE-4C53-B930-C7BB960B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7579"/>
            <a:ext cx="4114800" cy="21389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Copyright © Texas Education Agency 2020. All rights reserved.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A45F7-305C-4D03-AC8A-63AC75949F00}"/>
              </a:ext>
            </a:extLst>
          </p:cNvPr>
          <p:cNvSpPr txBox="1"/>
          <p:nvPr/>
        </p:nvSpPr>
        <p:spPr>
          <a:xfrm>
            <a:off x="1789027" y="5300794"/>
            <a:ext cx="900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Note: </a:t>
            </a:r>
            <a:r>
              <a:rPr lang="en-US" sz="2400" dirty="0"/>
              <a:t>These codes will be the same as the codes used for TSDS PEIMS.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71FF186-7388-46CA-BE3D-C128DACE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27" y="2949353"/>
            <a:ext cx="10305197" cy="207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6C2913E-212B-4D34-98F3-E153CDB91330}"/>
              </a:ext>
            </a:extLst>
          </p:cNvPr>
          <p:cNvSpPr/>
          <p:nvPr/>
        </p:nvSpPr>
        <p:spPr>
          <a:xfrm>
            <a:off x="347866" y="4514462"/>
            <a:ext cx="1760334" cy="68205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Opt-Out Form</a:t>
            </a:r>
          </a:p>
        </p:txBody>
      </p:sp>
    </p:spTree>
    <p:extLst>
      <p:ext uri="{BB962C8B-B14F-4D97-AF65-F5344CB8AC3E}">
        <p14:creationId xmlns:p14="http://schemas.microsoft.com/office/powerpoint/2010/main" val="428778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7781-31D8-465E-8E01-B533CC70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27" y="154510"/>
            <a:ext cx="9597887" cy="114863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5"/>
                </a:solidFill>
              </a:rPr>
              <a:t>Reporting Requirements – </a:t>
            </a:r>
            <a:r>
              <a:rPr lang="en-US" sz="3400" dirty="0" err="1">
                <a:solidFill>
                  <a:schemeClr val="accent5"/>
                </a:solidFill>
              </a:rPr>
              <a:t>TREx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Financial-Aid-Application-Met-Date (TE140)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BBF59-0012-4881-B424-CE6AB48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F2BA240-70AE-4C53-B930-C7BB960B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7579"/>
            <a:ext cx="4114800" cy="21389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Copyright © Texas Education Agency 2020. All rights reserved.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7CD3D-8622-498D-8965-1741572555D3}"/>
              </a:ext>
            </a:extLst>
          </p:cNvPr>
          <p:cNvSpPr txBox="1"/>
          <p:nvPr/>
        </p:nvSpPr>
        <p:spPr>
          <a:xfrm>
            <a:off x="482600" y="2184400"/>
            <a:ext cx="2857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Note: </a:t>
            </a:r>
            <a:r>
              <a:rPr lang="en-US" sz="2400" dirty="0"/>
              <a:t>The FAFSA and TASFA application does not open until </a:t>
            </a:r>
            <a:r>
              <a:rPr lang="en-US" sz="2400" b="1" dirty="0"/>
              <a:t>October 1</a:t>
            </a:r>
            <a:r>
              <a:rPr lang="en-US" sz="2400" dirty="0"/>
              <a:t> in a school year.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7580CFA1-C637-4EC2-9003-17AA908B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34" y="1560046"/>
            <a:ext cx="8351666" cy="448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4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7781-31D8-465E-8E01-B533CC70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627" y="247113"/>
            <a:ext cx="9597887" cy="710206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schemeClr val="accent5"/>
                </a:solidFill>
              </a:rPr>
              <a:t>Reporting Requirements - TSDS PEIMS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Financial Aid Application Code (E1724)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BBF59-0012-4881-B424-CE6AB48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BB73E9-1EDE-43B4-BF5E-C90C7C786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23011"/>
              </p:ext>
            </p:extLst>
          </p:nvPr>
        </p:nvGraphicFramePr>
        <p:xfrm>
          <a:off x="4305300" y="5135979"/>
          <a:ext cx="635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0">
                  <a:extLst>
                    <a:ext uri="{9D8B030D-6E8A-4147-A177-3AD203B41FA5}">
                      <a16:colId xmlns:a16="http://schemas.microsoft.com/office/drawing/2014/main" val="3133414035"/>
                    </a:ext>
                  </a:extLst>
                </a:gridCol>
              </a:tblGrid>
              <a:tr h="32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Financial-Aid-Application-Indicator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53193"/>
                  </a:ext>
                </a:extLst>
              </a:tr>
              <a:tr h="32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01  Financial application form completed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35396"/>
                  </a:ext>
                </a:extLst>
              </a:tr>
              <a:tr h="32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Calibri Light" panose="020F0302020204030204" pitchFamily="34" charset="0"/>
                        </a:rPr>
                        <a:t>02  Exception filed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24634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604625-0DBA-4C63-BCB9-D10D54B6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7579"/>
            <a:ext cx="4114800" cy="21389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Copyright © Texas Education Agency 2020. All rights reserved.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57300-5A3E-4EA2-ABC5-679C8D2958B5}"/>
              </a:ext>
            </a:extLst>
          </p:cNvPr>
          <p:cNvSpPr txBox="1"/>
          <p:nvPr/>
        </p:nvSpPr>
        <p:spPr>
          <a:xfrm>
            <a:off x="771971" y="1339076"/>
            <a:ext cx="105818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365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</a:rPr>
              <a:t>Beginning in fall of </a:t>
            </a:r>
            <a:r>
              <a:rPr lang="en-US" sz="2400" b="1" dirty="0">
                <a:effectLst/>
              </a:rPr>
              <a:t>school year 2022-23 for Submission 1</a:t>
            </a:r>
            <a:r>
              <a:rPr lang="en-US" sz="2400" dirty="0">
                <a:effectLst/>
              </a:rPr>
              <a:t>, districts </a:t>
            </a:r>
            <a:r>
              <a:rPr lang="en-US" sz="2400" dirty="0">
                <a:latin typeface="+mn-lt"/>
              </a:rPr>
              <a:t>will be required to report the financial aid application graduation requirement in TSDS PEIMS for 2021-22 graduates.</a:t>
            </a:r>
          </a:p>
          <a:p>
            <a:pPr marL="342900" marR="3365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Data standards will be published December 2021</a:t>
            </a:r>
            <a:endParaRPr lang="en-US" sz="2400" dirty="0">
              <a:effectLst/>
            </a:endParaRPr>
          </a:p>
          <a:p>
            <a:pPr marL="0" marR="33655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marL="0" marR="3365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</a:rPr>
              <a:t>FINANCIAL-AID-APPLICATION-CODE indicates the manner in which the student completed the graduation requirement </a:t>
            </a:r>
            <a:r>
              <a:rPr lang="en-US" sz="2400" dirty="0"/>
              <a:t>by</a:t>
            </a:r>
            <a:r>
              <a:rPr lang="en-US" sz="2400" dirty="0">
                <a:effectLst/>
              </a:rPr>
              <a:t> either completing a financial aid application (FAFSA or TASFA) or submitting an exception.</a:t>
            </a:r>
          </a:p>
          <a:p>
            <a:pPr marL="0" marR="33655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3655"/>
            <a:r>
              <a:rPr lang="en-US" sz="2400" b="1" dirty="0">
                <a:solidFill>
                  <a:schemeClr val="accent2"/>
                </a:solidFill>
                <a:cs typeface="Calibri Light" panose="020F0302020204030204" pitchFamily="34" charset="0"/>
              </a:rPr>
              <a:t>Note: </a:t>
            </a:r>
            <a:r>
              <a:rPr lang="en-US" sz="2400" b="0" dirty="0">
                <a:cs typeface="Calibri Light" panose="020F0302020204030204" pitchFamily="34" charset="0"/>
              </a:rPr>
              <a:t>Districts are not asked what financial aid application form (i.e., the FAFSA or TASFA) was completed.</a:t>
            </a:r>
          </a:p>
          <a:p>
            <a:pPr marL="0" marR="33655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8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FB58-4CD5-48CF-802A-54E4E353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accent5"/>
                </a:solidFill>
              </a:rPr>
              <a:t>Reporting Timeline for 2021-22 Graduates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0F3E5-D44B-40A1-85D7-45DE3244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9</a:t>
            </a:fld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969002-9972-4608-A6E4-1C7CC43E54BB}"/>
              </a:ext>
            </a:extLst>
          </p:cNvPr>
          <p:cNvSpPr txBox="1">
            <a:spLocks/>
          </p:cNvSpPr>
          <p:nvPr/>
        </p:nvSpPr>
        <p:spPr>
          <a:xfrm>
            <a:off x="1118287" y="2468826"/>
            <a:ext cx="2992637" cy="9396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 begin entering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2D5A14-2FB1-4118-A2A8-403FABB0141B}"/>
              </a:ext>
            </a:extLst>
          </p:cNvPr>
          <p:cNvCxnSpPr>
            <a:cxnSpLocks/>
          </p:cNvCxnSpPr>
          <p:nvPr/>
        </p:nvCxnSpPr>
        <p:spPr>
          <a:xfrm flipH="1">
            <a:off x="9621018" y="2191491"/>
            <a:ext cx="1" cy="250574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81BEC86-2583-48BA-908D-B5AEB07C39CB}"/>
              </a:ext>
            </a:extLst>
          </p:cNvPr>
          <p:cNvSpPr txBox="1">
            <a:spLocks/>
          </p:cNvSpPr>
          <p:nvPr/>
        </p:nvSpPr>
        <p:spPr>
          <a:xfrm>
            <a:off x="8173221" y="2442582"/>
            <a:ext cx="2895593" cy="981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Fall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TSDS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PEIMS reporting for 2022 graduates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E26892-0A50-4795-9929-C0A89D9F6A6B}"/>
              </a:ext>
            </a:extLst>
          </p:cNvPr>
          <p:cNvCxnSpPr>
            <a:cxnSpLocks/>
          </p:cNvCxnSpPr>
          <p:nvPr/>
        </p:nvCxnSpPr>
        <p:spPr>
          <a:xfrm>
            <a:off x="5655299" y="2047711"/>
            <a:ext cx="3873" cy="430772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E21B032-7183-42B1-B3AE-70C45E93A0D9}"/>
              </a:ext>
            </a:extLst>
          </p:cNvPr>
          <p:cNvSpPr txBox="1">
            <a:spLocks/>
          </p:cNvSpPr>
          <p:nvPr/>
        </p:nvSpPr>
        <p:spPr>
          <a:xfrm>
            <a:off x="8033482" y="1469357"/>
            <a:ext cx="3022862" cy="341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Year 2022-23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1D4D88-1356-42F7-846A-1671D96A117E}"/>
              </a:ext>
            </a:extLst>
          </p:cNvPr>
          <p:cNvCxnSpPr>
            <a:cxnSpLocks/>
          </p:cNvCxnSpPr>
          <p:nvPr/>
        </p:nvCxnSpPr>
        <p:spPr>
          <a:xfrm>
            <a:off x="2569963" y="2032762"/>
            <a:ext cx="0" cy="342655"/>
          </a:xfrm>
          <a:prstGeom prst="line">
            <a:avLst/>
          </a:prstGeom>
          <a:ln w="539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28889F0-E522-4D55-9527-66B30A18D745}"/>
              </a:ext>
            </a:extLst>
          </p:cNvPr>
          <p:cNvSpPr txBox="1">
            <a:spLocks/>
          </p:cNvSpPr>
          <p:nvPr/>
        </p:nvSpPr>
        <p:spPr>
          <a:xfrm>
            <a:off x="1122163" y="1464842"/>
            <a:ext cx="6073503" cy="341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Year (SY)  2021-22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730C806-2A5A-4922-A32C-AD2329B27C5F}"/>
              </a:ext>
            </a:extLst>
          </p:cNvPr>
          <p:cNvSpPr txBox="1">
            <a:spLocks/>
          </p:cNvSpPr>
          <p:nvPr/>
        </p:nvSpPr>
        <p:spPr>
          <a:xfrm>
            <a:off x="4546599" y="2468826"/>
            <a:ext cx="2476501" cy="950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Spring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of 2022 graduates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B4D8AA-6C45-413A-B56D-7FF80CB9D4CE}"/>
              </a:ext>
            </a:extLst>
          </p:cNvPr>
          <p:cNvSpPr/>
          <p:nvPr/>
        </p:nvSpPr>
        <p:spPr>
          <a:xfrm>
            <a:off x="8097113" y="1800823"/>
            <a:ext cx="2895593" cy="290946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97DBD6-2C2C-47CA-A72C-641C56F40ABD}"/>
              </a:ext>
            </a:extLst>
          </p:cNvPr>
          <p:cNvSpPr/>
          <p:nvPr/>
        </p:nvSpPr>
        <p:spPr>
          <a:xfrm>
            <a:off x="1122162" y="1806630"/>
            <a:ext cx="2988763" cy="29252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E33FBA-6F9F-46C6-A1A3-CB5B4C207886}"/>
              </a:ext>
            </a:extLst>
          </p:cNvPr>
          <p:cNvSpPr/>
          <p:nvPr/>
        </p:nvSpPr>
        <p:spPr>
          <a:xfrm>
            <a:off x="4300068" y="1796308"/>
            <a:ext cx="2895598" cy="292527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714BA2-18E9-451E-AD5D-A5FC74C21AD9}"/>
              </a:ext>
            </a:extLst>
          </p:cNvPr>
          <p:cNvSpPr/>
          <p:nvPr/>
        </p:nvSpPr>
        <p:spPr>
          <a:xfrm>
            <a:off x="2496549" y="1860015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5AC604-CB12-4E5A-8F04-C4DDB8069A20}"/>
              </a:ext>
            </a:extLst>
          </p:cNvPr>
          <p:cNvSpPr/>
          <p:nvPr/>
        </p:nvSpPr>
        <p:spPr>
          <a:xfrm>
            <a:off x="5597169" y="188593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647650-22B5-4AA4-9E69-970CC1254B68}"/>
              </a:ext>
            </a:extLst>
          </p:cNvPr>
          <p:cNvSpPr/>
          <p:nvPr/>
        </p:nvSpPr>
        <p:spPr>
          <a:xfrm>
            <a:off x="9547605" y="18929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5EB4C-E309-4B34-BC27-0E4F5DF32673}"/>
              </a:ext>
            </a:extLst>
          </p:cNvPr>
          <p:cNvSpPr/>
          <p:nvPr/>
        </p:nvSpPr>
        <p:spPr>
          <a:xfrm>
            <a:off x="1122163" y="3434349"/>
            <a:ext cx="2992637" cy="93960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FAFSA Opens for New Applications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October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15F4B4-076E-4C40-BFD0-70EB3D3FDAD8}"/>
              </a:ext>
            </a:extLst>
          </p:cNvPr>
          <p:cNvSpPr/>
          <p:nvPr/>
        </p:nvSpPr>
        <p:spPr>
          <a:xfrm>
            <a:off x="1122163" y="4566346"/>
            <a:ext cx="2992637" cy="93960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FAFSA reports available in </a:t>
            </a:r>
            <a:r>
              <a:rPr lang="en-US" sz="2000" dirty="0" err="1">
                <a:solidFill>
                  <a:schemeClr val="tx1"/>
                </a:solidFill>
              </a:rPr>
              <a:t>ApplyTX</a:t>
            </a:r>
            <a:r>
              <a:rPr lang="en-US" sz="2000" dirty="0">
                <a:solidFill>
                  <a:schemeClr val="tx1"/>
                </a:solidFill>
              </a:rPr>
              <a:t> Counselor Suite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Late-October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F75D94-6BA6-4F93-94B3-6787721D8D72}"/>
              </a:ext>
            </a:extLst>
          </p:cNvPr>
          <p:cNvSpPr/>
          <p:nvPr/>
        </p:nvSpPr>
        <p:spPr>
          <a:xfrm>
            <a:off x="7888235" y="4593100"/>
            <a:ext cx="3465564" cy="9128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 2021-22 FAFSA Data No Longer Available in </a:t>
            </a:r>
            <a:r>
              <a:rPr lang="en-US" sz="2000" dirty="0" err="1">
                <a:solidFill>
                  <a:schemeClr val="tx1"/>
                </a:solidFill>
              </a:rPr>
              <a:t>ApplyTX</a:t>
            </a:r>
            <a:r>
              <a:rPr lang="en-US" sz="2000" dirty="0">
                <a:solidFill>
                  <a:schemeClr val="tx1"/>
                </a:solidFill>
              </a:rPr>
              <a:t> CS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September 30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22C640-CF76-4AFD-88AD-CC1A4C6705A8}"/>
              </a:ext>
            </a:extLst>
          </p:cNvPr>
          <p:cNvSpPr/>
          <p:nvPr/>
        </p:nvSpPr>
        <p:spPr>
          <a:xfrm>
            <a:off x="4296196" y="3434349"/>
            <a:ext cx="2895599" cy="939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FAFSA Closes for New Application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June 30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9F5490-4404-4673-BB9A-C05A39A1A90A}"/>
              </a:ext>
            </a:extLst>
          </p:cNvPr>
          <p:cNvSpPr/>
          <p:nvPr/>
        </p:nvSpPr>
        <p:spPr>
          <a:xfrm>
            <a:off x="7888235" y="3430601"/>
            <a:ext cx="3465564" cy="939602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Last Day for FAFSA Corrections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September 10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62304B-3A54-430A-B4FF-C4C37A8F38F0}"/>
              </a:ext>
            </a:extLst>
          </p:cNvPr>
          <p:cNvSpPr/>
          <p:nvPr/>
        </p:nvSpPr>
        <p:spPr>
          <a:xfrm>
            <a:off x="1122163" y="5708952"/>
            <a:ext cx="2992637" cy="8546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TASFA encouraged window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October 1 – Mid-January</a:t>
            </a:r>
          </a:p>
        </p:txBody>
      </p:sp>
    </p:spTree>
    <p:extLst>
      <p:ext uri="{BB962C8B-B14F-4D97-AF65-F5344CB8AC3E}">
        <p14:creationId xmlns:p14="http://schemas.microsoft.com/office/powerpoint/2010/main" val="5375434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" id="{0E4CE7D9-4388-49B9-87E3-3D1883EF2D13}" vid="{FB275D59-EC69-4B26-B388-D23CEAD131D9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" id="{0E4CE7D9-4388-49B9-87E3-3D1883EF2D13}" vid="{36AF1FBE-83EF-4419-93FD-20015B2650BB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" id="{0E4CE7D9-4388-49B9-87E3-3D1883EF2D13}" vid="{6BEAAB35-5288-475E-BE62-A6D58012B02A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" id="{0E4CE7D9-4388-49B9-87E3-3D1883EF2D13}" vid="{6647DF98-3AC8-41D7-A674-12327A0016E7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" id="{0E4CE7D9-4388-49B9-87E3-3D1883EF2D13}" vid="{8331E02C-FB5D-4841-9C38-660CAF94EFC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9E9B4-91A8-42F4-8D38-1B3FD695C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efe96-9f3c-464d-8c8b-c76864a22ed0"/>
    <ds:schemaRef ds:uri="533e3360-6378-4210-ada2-16ccdb17d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288EC9-71DD-47D6-BA9F-C4AE36DC7CFB}">
  <ds:schemaRefs>
    <ds:schemaRef ds:uri="968465a6-2abd-4cb4-85d5-4b3c947f395e"/>
    <ds:schemaRef ds:uri="ea01021f-0b00-4f0a-ac7b-2649a8d909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CD13A4-AA5B-490B-AC4C-5AB337101B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TEA_Presentation_Template_Redesign_Final</Template>
  <TotalTime>932</TotalTime>
  <Words>1412</Words>
  <Application>Microsoft Office PowerPoint</Application>
  <PresentationFormat>Widescreen</PresentationFormat>
  <Paragraphs>183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Bookman Old Style</vt:lpstr>
      <vt:lpstr>Calibri</vt:lpstr>
      <vt:lpstr>Calibri (Body)</vt:lpstr>
      <vt:lpstr>Calibri Light</vt:lpstr>
      <vt:lpstr>Courier New</vt:lpstr>
      <vt:lpstr>Open Sans</vt:lpstr>
      <vt:lpstr>Open Sans (Headings)</vt:lpstr>
      <vt:lpstr>Open Sans Light</vt:lpstr>
      <vt:lpstr>Open Sans Semibold</vt:lpstr>
      <vt:lpstr>Symbol</vt:lpstr>
      <vt:lpstr>Wingdings</vt:lpstr>
      <vt:lpstr>Main Title Slides</vt:lpstr>
      <vt:lpstr>Section Title Slides</vt:lpstr>
      <vt:lpstr>TEA Main Slide</vt:lpstr>
      <vt:lpstr>1_TEA Main Slide</vt:lpstr>
      <vt:lpstr>TEA Opener - Blank</vt:lpstr>
      <vt:lpstr>Financial Aid Application Graduation Requirement</vt:lpstr>
      <vt:lpstr>Speaker Introductions</vt:lpstr>
      <vt:lpstr>HB 3 Changes – Financial Aid Application Requirement </vt:lpstr>
      <vt:lpstr>TEA Financial Aid Requirement Website</vt:lpstr>
      <vt:lpstr>Reporting Requirements – TREx Financial-Aid-Application-Code (TE139)</vt:lpstr>
      <vt:lpstr>Reporting Requirements – TREx Financial-Aid-Application-Code (TC46)</vt:lpstr>
      <vt:lpstr>Reporting Requirements – TREx Financial-Aid-Application-Met-Date (TE140)</vt:lpstr>
      <vt:lpstr>Reporting Requirements - TSDS PEIMS Financial Aid Application Code (E1724)</vt:lpstr>
      <vt:lpstr>Reporting Timeline for 2021-22 Graduates</vt:lpstr>
      <vt:lpstr>Method of proof of completion and submission of FAFSA</vt:lpstr>
      <vt:lpstr>Method of proof of completion and submission of TASFA</vt:lpstr>
      <vt:lpstr>APPLYTEXAS Counselor Suite</vt:lpstr>
      <vt:lpstr>What is the Counselor Suite?</vt:lpstr>
      <vt:lpstr>How does a counselor receive authorization?</vt:lpstr>
      <vt:lpstr>Viewing  FAFSA Applications</vt:lpstr>
      <vt:lpstr>About ApplyTexas FAFSA Information</vt:lpstr>
      <vt:lpstr>How do I find FAFSA Information?</vt:lpstr>
      <vt:lpstr>Counselor Suite Reports</vt:lpstr>
      <vt:lpstr>Creating a FAFSA Report</vt:lpstr>
      <vt:lpstr>Creating FAFSA Reports</vt:lpstr>
      <vt:lpstr>Helpful Information</vt:lpstr>
      <vt:lpstr>TASFA Update</vt:lpstr>
      <vt:lpstr>Questions?  CASSTeam@tea.Texas.gov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Bauserman, Alexis</dc:creator>
  <cp:lastModifiedBy>Ollervidez, Leticia</cp:lastModifiedBy>
  <cp:revision>16</cp:revision>
  <dcterms:created xsi:type="dcterms:W3CDTF">2021-01-19T18:46:05Z</dcterms:created>
  <dcterms:modified xsi:type="dcterms:W3CDTF">2021-07-26T16:11:44Z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