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30"/>
  </p:notesMasterIdLst>
  <p:sldIdLst>
    <p:sldId id="258" r:id="rId5"/>
    <p:sldId id="434" r:id="rId6"/>
    <p:sldId id="414" r:id="rId7"/>
    <p:sldId id="415" r:id="rId8"/>
    <p:sldId id="433" r:id="rId9"/>
    <p:sldId id="352" r:id="rId10"/>
    <p:sldId id="427" r:id="rId11"/>
    <p:sldId id="286" r:id="rId12"/>
    <p:sldId id="435" r:id="rId13"/>
    <p:sldId id="368" r:id="rId14"/>
    <p:sldId id="417" r:id="rId15"/>
    <p:sldId id="369" r:id="rId16"/>
    <p:sldId id="419" r:id="rId17"/>
    <p:sldId id="420" r:id="rId18"/>
    <p:sldId id="421" r:id="rId19"/>
    <p:sldId id="428" r:id="rId20"/>
    <p:sldId id="395" r:id="rId21"/>
    <p:sldId id="423" r:id="rId22"/>
    <p:sldId id="429" r:id="rId23"/>
    <p:sldId id="345" r:id="rId24"/>
    <p:sldId id="347" r:id="rId25"/>
    <p:sldId id="430" r:id="rId26"/>
    <p:sldId id="332" r:id="rId27"/>
    <p:sldId id="432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Scott" initials="JS" lastIdx="25" clrIdx="0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2" name="Linden, Edward" initials="LE" lastIdx="26" clrIdx="1">
    <p:extLst>
      <p:ext uri="{19B8F6BF-5375-455C-9EA6-DF929625EA0E}">
        <p15:presenceInfo xmlns:p15="http://schemas.microsoft.com/office/powerpoint/2012/main" userId="S::Edward.Linden@tea.texas.gov::433a1750-097b-48bf-9475-b5c5f6172203" providerId="AD"/>
      </p:ext>
    </p:extLst>
  </p:cmAuthor>
  <p:cmAuthor id="3" name="Simons, Leanne" initials="SL" lastIdx="11" clrIdx="2">
    <p:extLst>
      <p:ext uri="{19B8F6BF-5375-455C-9EA6-DF929625EA0E}">
        <p15:presenceInfo xmlns:p15="http://schemas.microsoft.com/office/powerpoint/2012/main" userId="S::leanne.simons@tea.texas.gov::f0b41770-584b-4844-b5c5-b29dec998724" providerId="AD"/>
      </p:ext>
    </p:extLst>
  </p:cmAuthor>
  <p:cmAuthor id="4" name="Hanson, Terri" initials="HT" lastIdx="10" clrIdx="3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FF"/>
    <a:srgbClr val="F3FFFF"/>
    <a:srgbClr val="E5FFFF"/>
    <a:srgbClr val="DDFFFF"/>
    <a:srgbClr val="CCFFFF"/>
    <a:srgbClr val="FFFFFF"/>
    <a:srgbClr val="E5F6FF"/>
    <a:srgbClr val="0D6CB9"/>
    <a:srgbClr val="0A518B"/>
    <a:srgbClr val="F16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FB3347-CDFB-4E0B-917A-0D675DB2AAC4}" v="8" dt="2021-07-21T14:00:38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5E38-04D7-4CC0-AF82-3E5D8CB519D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9ABE-7AB9-4D3A-BEA5-45E799BD6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5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7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5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79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97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7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1" r:id="rId2"/>
    <p:sldLayoutId id="2147483742" r:id="rId3"/>
    <p:sldLayoutId id="2147483748" r:id="rId4"/>
    <p:sldLayoutId id="2147483746" r:id="rId5"/>
    <p:sldLayoutId id="2147483747" r:id="rId6"/>
    <p:sldLayoutId id="2147483744" r:id="rId7"/>
    <p:sldLayoutId id="2147483745" r:id="rId8"/>
    <p:sldLayoutId id="2147483725" r:id="rId9"/>
    <p:sldLayoutId id="2147483756" r:id="rId10"/>
    <p:sldLayoutId id="2147483749" r:id="rId11"/>
    <p:sldLayoutId id="2147483750" r:id="rId12"/>
    <p:sldLayoutId id="2147483751" r:id="rId13"/>
    <p:sldLayoutId id="2147483753" r:id="rId14"/>
    <p:sldLayoutId id="2147483752" r:id="rId15"/>
    <p:sldLayoutId id="2147483720" r:id="rId16"/>
    <p:sldLayoutId id="2147483754" r:id="rId17"/>
    <p:sldLayoutId id="2147483757" r:id="rId18"/>
    <p:sldLayoutId id="2147483758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5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SDSCustomerSupport@tea.texas.gov" TargetMode="External"/><Relationship Id="rId7" Type="http://schemas.openxmlformats.org/officeDocument/2006/relationships/hyperlink" Target="https://tealprod.tea.state.tx.us/tims/browse/TSDSKB-508" TargetMode="External"/><Relationship Id="rId2" Type="http://schemas.openxmlformats.org/officeDocument/2006/relationships/hyperlink" Target="https://www.texasstudentdatasystem.org/TSDS/TEDS/TEDS_Latest_Release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tealprod.tea.state.tx.us/tims/browse/TSDSKB-249" TargetMode="External"/><Relationship Id="rId5" Type="http://schemas.openxmlformats.org/officeDocument/2006/relationships/hyperlink" Target="https://tea.texas.gov/academics/early-childhood-education/ecds-quick-support-guide" TargetMode="External"/><Relationship Id="rId4" Type="http://schemas.openxmlformats.org/officeDocument/2006/relationships/hyperlink" Target="https://tea.texas.gov/academics/early-childhood-education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tea.texas.gov/academics/early-childhood-education/data-tool-selection-guidance" TargetMode="Externa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D7CA18-B5E7-4D73-A8AF-3444E0331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0818" y="3875964"/>
            <a:ext cx="9687049" cy="2389625"/>
          </a:xfrm>
        </p:spPr>
        <p:txBody>
          <a:bodyPr/>
          <a:lstStyle/>
          <a:p>
            <a:r>
              <a:rPr lang="en-US" sz="5000"/>
              <a:t>Early Childhood Data System (ECDS)</a:t>
            </a:r>
          </a:p>
        </p:txBody>
      </p:sp>
    </p:spTree>
    <p:extLst>
      <p:ext uri="{BB962C8B-B14F-4D97-AF65-F5344CB8AC3E}">
        <p14:creationId xmlns:p14="http://schemas.microsoft.com/office/powerpoint/2010/main" val="36791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2021-2022: BUSINESS RULE UPDATES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8513085-28C6-4399-96AC-792AE5AE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898" y="1034318"/>
            <a:ext cx="8988425" cy="4351338"/>
          </a:xfrm>
        </p:spPr>
        <p:txBody>
          <a:bodyPr/>
          <a:lstStyle/>
          <a:p>
            <a:r>
              <a:rPr lang="en-US" sz="3600"/>
              <a:t>2021-2022 New Validation Rule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2B014D5-F7C1-4266-87B6-CCA4A3D79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574202"/>
              </p:ext>
            </p:extLst>
          </p:nvPr>
        </p:nvGraphicFramePr>
        <p:xfrm>
          <a:off x="2000921" y="1855909"/>
          <a:ext cx="10053845" cy="2560444"/>
        </p:xfrm>
        <a:graphic>
          <a:graphicData uri="http://schemas.openxmlformats.org/drawingml/2006/table">
            <a:tbl>
              <a:tblPr firstRow="1"/>
              <a:tblGrid>
                <a:gridCol w="707279">
                  <a:extLst>
                    <a:ext uri="{9D8B030D-6E8A-4147-A177-3AD203B41FA5}">
                      <a16:colId xmlns:a16="http://schemas.microsoft.com/office/drawing/2014/main" val="3014430433"/>
                    </a:ext>
                  </a:extLst>
                </a:gridCol>
                <a:gridCol w="948579">
                  <a:extLst>
                    <a:ext uri="{9D8B030D-6E8A-4147-A177-3AD203B41FA5}">
                      <a16:colId xmlns:a16="http://schemas.microsoft.com/office/drawing/2014/main" val="2642067927"/>
                    </a:ext>
                  </a:extLst>
                </a:gridCol>
                <a:gridCol w="4739380">
                  <a:extLst>
                    <a:ext uri="{9D8B030D-6E8A-4147-A177-3AD203B41FA5}">
                      <a16:colId xmlns:a16="http://schemas.microsoft.com/office/drawing/2014/main" val="678922462"/>
                    </a:ext>
                  </a:extLst>
                </a:gridCol>
                <a:gridCol w="489346">
                  <a:extLst>
                    <a:ext uri="{9D8B030D-6E8A-4147-A177-3AD203B41FA5}">
                      <a16:colId xmlns:a16="http://schemas.microsoft.com/office/drawing/2014/main" val="393410729"/>
                    </a:ext>
                  </a:extLst>
                </a:gridCol>
                <a:gridCol w="476821">
                  <a:extLst>
                    <a:ext uri="{9D8B030D-6E8A-4147-A177-3AD203B41FA5}">
                      <a16:colId xmlns:a16="http://schemas.microsoft.com/office/drawing/2014/main" val="1522092744"/>
                    </a:ext>
                  </a:extLst>
                </a:gridCol>
                <a:gridCol w="538455">
                  <a:extLst>
                    <a:ext uri="{9D8B030D-6E8A-4147-A177-3AD203B41FA5}">
                      <a16:colId xmlns:a16="http://schemas.microsoft.com/office/drawing/2014/main" val="347609853"/>
                    </a:ext>
                  </a:extLst>
                </a:gridCol>
                <a:gridCol w="422019">
                  <a:extLst>
                    <a:ext uri="{9D8B030D-6E8A-4147-A177-3AD203B41FA5}">
                      <a16:colId xmlns:a16="http://schemas.microsoft.com/office/drawing/2014/main" val="1380042923"/>
                    </a:ext>
                  </a:extLst>
                </a:gridCol>
                <a:gridCol w="414190">
                  <a:extLst>
                    <a:ext uri="{9D8B030D-6E8A-4147-A177-3AD203B41FA5}">
                      <a16:colId xmlns:a16="http://schemas.microsoft.com/office/drawing/2014/main" val="3170021540"/>
                    </a:ext>
                  </a:extLst>
                </a:gridCol>
                <a:gridCol w="681935">
                  <a:extLst>
                    <a:ext uri="{9D8B030D-6E8A-4147-A177-3AD203B41FA5}">
                      <a16:colId xmlns:a16="http://schemas.microsoft.com/office/drawing/2014/main" val="1629763009"/>
                    </a:ext>
                  </a:extLst>
                </a:gridCol>
                <a:gridCol w="635841">
                  <a:extLst>
                    <a:ext uri="{9D8B030D-6E8A-4147-A177-3AD203B41FA5}">
                      <a16:colId xmlns:a16="http://schemas.microsoft.com/office/drawing/2014/main" val="3199319791"/>
                    </a:ext>
                  </a:extLst>
                </a:gridCol>
              </a:tblGrid>
              <a:tr h="184239">
                <a:tc gridSpan="6">
                  <a:txBody>
                    <a:bodyPr/>
                    <a:lstStyle/>
                    <a:p>
                      <a:pPr algn="ctr"/>
                      <a:endParaRPr lang="en-US" sz="1100" b="1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Rule Applies To</a:t>
                      </a: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269665"/>
                  </a:ext>
                </a:extLst>
              </a:tr>
              <a:tr h="619570"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Rule</a:t>
                      </a:r>
                      <a:b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Type</a:t>
                      </a:r>
                    </a:p>
                  </a:txBody>
                  <a:tcPr marL="50427" marR="50427" marT="30256" marB="302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Rule #</a:t>
                      </a: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Rule Text /</a:t>
                      </a:r>
                      <a:b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Business Meaning</a:t>
                      </a: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Error</a:t>
                      </a:r>
                      <a:b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Level</a:t>
                      </a: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TSDS</a:t>
                      </a: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PEIMS</a:t>
                      </a:r>
                      <a:b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Sub</a:t>
                      </a: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ESC</a:t>
                      </a: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LEA</a:t>
                      </a: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Campus</a:t>
                      </a: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Charter</a:t>
                      </a:r>
                    </a:p>
                    <a:p>
                      <a:pPr algn="ctr"/>
                      <a:endParaRPr lang="en-US" sz="1100" b="1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596774"/>
                  </a:ext>
                </a:extLst>
              </a:tr>
              <a:tr h="763138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Business</a:t>
                      </a:r>
                    </a:p>
                    <a:p>
                      <a:pPr algn="l" fontAlgn="t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Context</a:t>
                      </a:r>
                    </a:p>
                  </a:txBody>
                  <a:tcPr marL="50427" marR="50427" marT="30256" marB="3025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30040-0057</a:t>
                      </a:r>
                    </a:p>
                  </a:txBody>
                  <a:tcPr marL="50427" marR="50427" marT="30256" marB="3025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If PK-TEACHER-REQUIREMENT is not blank, then this staff person must/should have a Teacher Section Association with a CLASSROOM-POSITION of “Teacher of Record” for a Course Section where HIGH-QUALITY-PK-PROGRAM-INDICATOR is “1”.</a:t>
                      </a: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SW</a:t>
                      </a:r>
                    </a:p>
                  </a:txBody>
                  <a:tcPr marL="50427" marR="50427" marT="30256" marB="3025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50427" marR="50427" marT="30256" marB="3025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427" marR="50427" marT="30256" marB="3025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427" marR="50427" marT="30256" marB="3025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50427" marR="50427" marT="30256" marB="3025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427" marR="50427" marT="30256" marB="3025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50427" marR="50427" marT="30256" marB="3025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164121"/>
                  </a:ext>
                </a:extLst>
              </a:tr>
              <a:tr h="189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staff person with a TX-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PKTeacherRequirement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must/should be reported as Teacher of Record for a High Quality PK program course.</a:t>
                      </a: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738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60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2021-2022: BUSINESS RULE UPDATES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8513085-28C6-4399-96AC-792AE5AE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898" y="1034318"/>
            <a:ext cx="8988425" cy="4351338"/>
          </a:xfrm>
        </p:spPr>
        <p:txBody>
          <a:bodyPr/>
          <a:lstStyle/>
          <a:p>
            <a:r>
              <a:rPr lang="en-US" sz="3600"/>
              <a:t>2021-2022 Updated Validation Rule</a:t>
            </a:r>
          </a:p>
          <a:p>
            <a:pPr marL="0" indent="0">
              <a:buNone/>
            </a:pPr>
            <a:endParaRPr lang="en-US" sz="36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95C1E1-F855-4396-81BB-0849E99BC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048200"/>
              </p:ext>
            </p:extLst>
          </p:nvPr>
        </p:nvGraphicFramePr>
        <p:xfrm>
          <a:off x="1966262" y="1751106"/>
          <a:ext cx="10094580" cy="3248479"/>
        </p:xfrm>
        <a:graphic>
          <a:graphicData uri="http://schemas.openxmlformats.org/drawingml/2006/table">
            <a:tbl>
              <a:tblPr firstRow="1"/>
              <a:tblGrid>
                <a:gridCol w="723664">
                  <a:extLst>
                    <a:ext uri="{9D8B030D-6E8A-4147-A177-3AD203B41FA5}">
                      <a16:colId xmlns:a16="http://schemas.microsoft.com/office/drawing/2014/main" val="3014430433"/>
                    </a:ext>
                  </a:extLst>
                </a:gridCol>
                <a:gridCol w="951754">
                  <a:extLst>
                    <a:ext uri="{9D8B030D-6E8A-4147-A177-3AD203B41FA5}">
                      <a16:colId xmlns:a16="http://schemas.microsoft.com/office/drawing/2014/main" val="2642067927"/>
                    </a:ext>
                  </a:extLst>
                </a:gridCol>
                <a:gridCol w="4514765">
                  <a:extLst>
                    <a:ext uri="{9D8B030D-6E8A-4147-A177-3AD203B41FA5}">
                      <a16:colId xmlns:a16="http://schemas.microsoft.com/office/drawing/2014/main" val="678922462"/>
                    </a:ext>
                  </a:extLst>
                </a:gridCol>
                <a:gridCol w="507409">
                  <a:extLst>
                    <a:ext uri="{9D8B030D-6E8A-4147-A177-3AD203B41FA5}">
                      <a16:colId xmlns:a16="http://schemas.microsoft.com/office/drawing/2014/main" val="393410729"/>
                    </a:ext>
                  </a:extLst>
                </a:gridCol>
                <a:gridCol w="524045">
                  <a:extLst>
                    <a:ext uri="{9D8B030D-6E8A-4147-A177-3AD203B41FA5}">
                      <a16:colId xmlns:a16="http://schemas.microsoft.com/office/drawing/2014/main" val="1522092744"/>
                    </a:ext>
                  </a:extLst>
                </a:gridCol>
                <a:gridCol w="589073">
                  <a:extLst>
                    <a:ext uri="{9D8B030D-6E8A-4147-A177-3AD203B41FA5}">
                      <a16:colId xmlns:a16="http://schemas.microsoft.com/office/drawing/2014/main" val="347609853"/>
                    </a:ext>
                  </a:extLst>
                </a:gridCol>
                <a:gridCol w="434821">
                  <a:extLst>
                    <a:ext uri="{9D8B030D-6E8A-4147-A177-3AD203B41FA5}">
                      <a16:colId xmlns:a16="http://schemas.microsoft.com/office/drawing/2014/main" val="1380042923"/>
                    </a:ext>
                  </a:extLst>
                </a:gridCol>
                <a:gridCol w="427260">
                  <a:extLst>
                    <a:ext uri="{9D8B030D-6E8A-4147-A177-3AD203B41FA5}">
                      <a16:colId xmlns:a16="http://schemas.microsoft.com/office/drawing/2014/main" val="3170021540"/>
                    </a:ext>
                  </a:extLst>
                </a:gridCol>
                <a:gridCol w="708540">
                  <a:extLst>
                    <a:ext uri="{9D8B030D-6E8A-4147-A177-3AD203B41FA5}">
                      <a16:colId xmlns:a16="http://schemas.microsoft.com/office/drawing/2014/main" val="1629763009"/>
                    </a:ext>
                  </a:extLst>
                </a:gridCol>
                <a:gridCol w="713249">
                  <a:extLst>
                    <a:ext uri="{9D8B030D-6E8A-4147-A177-3AD203B41FA5}">
                      <a16:colId xmlns:a16="http://schemas.microsoft.com/office/drawing/2014/main" val="3199319791"/>
                    </a:ext>
                  </a:extLst>
                </a:gridCol>
              </a:tblGrid>
              <a:tr h="236355">
                <a:tc gridSpan="6">
                  <a:txBody>
                    <a:bodyPr/>
                    <a:lstStyle/>
                    <a:p>
                      <a:pPr algn="ctr"/>
                      <a:endParaRPr lang="en-US" sz="1200" b="1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Rule Applies To</a:t>
                      </a: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269665"/>
                  </a:ext>
                </a:extLst>
              </a:tr>
              <a:tr h="758909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Rule</a:t>
                      </a:r>
                      <a:b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Type</a:t>
                      </a:r>
                    </a:p>
                  </a:txBody>
                  <a:tcPr marL="50427" marR="50427" marT="30256" marB="302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Rule #</a:t>
                      </a: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Rule Text /</a:t>
                      </a:r>
                      <a:b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Business Meaning</a:t>
                      </a: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Error</a:t>
                      </a:r>
                      <a:b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Level</a:t>
                      </a: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TSDS</a:t>
                      </a: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PEIMS</a:t>
                      </a:r>
                      <a:b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Sub</a:t>
                      </a: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ESC</a:t>
                      </a: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LEA</a:t>
                      </a: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Campus</a:t>
                      </a: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Charter</a:t>
                      </a:r>
                    </a:p>
                    <a:p>
                      <a:pPr algn="ctr"/>
                      <a:endParaRPr lang="en-US" sz="1200" b="1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427" marR="50427" marT="30256" marB="302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596774"/>
                  </a:ext>
                </a:extLst>
              </a:tr>
              <a:tr h="1478891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Business</a:t>
                      </a:r>
                    </a:p>
                    <a:p>
                      <a:pPr algn="l" fontAlgn="t"/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Context</a:t>
                      </a:r>
                    </a:p>
                  </a:txBody>
                  <a:tcPr marL="50427" marR="50427" marT="30256" marB="3025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46010-0005</a:t>
                      </a:r>
                    </a:p>
                  </a:txBody>
                  <a:tcPr marL="50427" marR="50427" marT="30256" marB="3025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If REPORT-ASSESSMENT-TYPE is "ECDS - PK" or "ECDS - KG', then for the reported ASSESSMENT-TITLE and ACADEMIC-SUBJECT, if there is a minimum score and maximum score defined in TEDS DC154 Code Table Assessment Specifications, then the SCORE-RESULT must be </a:t>
                      </a:r>
                      <a:r>
                        <a:rPr lang="en-US" sz="1200" strike="sng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either -999, or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greater than or equal to the score minimum and less than or equal to the score maximum.</a:t>
                      </a:r>
                      <a:b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50427" marR="50427" marT="30256" marB="3025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50427" marR="50427" marT="30256" marB="3025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427" marR="50427" marT="30256" marB="3025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427" marR="50427" marT="30256" marB="3025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50427" marR="50427" marT="30256" marB="3025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427" marR="50427" marT="30256" marB="3025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50427" marR="50427" marT="30256" marB="3025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164121"/>
                  </a:ext>
                </a:extLst>
              </a:tr>
              <a:tr h="723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a PK or KG Student Assessment collected for the ECDS, the Result must be </a:t>
                      </a:r>
                      <a:r>
                        <a:rPr lang="en-US" sz="1200" strike="sng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either not assessed (-999), or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within the allowed score range for the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AssessmentTitle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AcademicSubject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8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738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73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2021-2022: CODE TABLE UPDATES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8513085-28C6-4399-96AC-792AE5AE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986" y="962692"/>
            <a:ext cx="10199240" cy="5895308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DC 154 – ASSESSMENT-TITLE-CODE</a:t>
            </a:r>
          </a:p>
          <a:p>
            <a:r>
              <a:rPr lang="en-US"/>
              <a:t>2021-2022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The ‘ECDS NOT ASSESSED GUIDANCE CHART’ will be removed from the 2021-2022 Assessment Specifications since LEAs will no longer be required to report a -999 score value to indicate a student that was ‘Not Assessed’.</a:t>
            </a:r>
          </a:p>
          <a:p>
            <a:pPr marL="0" indent="0">
              <a:buNone/>
            </a:pPr>
            <a:r>
              <a:rPr lang="en-US" sz="3600"/>
              <a:t>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09DD3EA-E85E-4671-944F-4789C05A1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3422517" y="987919"/>
            <a:ext cx="4975365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4D8EAE9-5B95-4847-845C-B656BFCC0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83986" y="1499503"/>
            <a:ext cx="8048625" cy="1230123"/>
          </a:xfrm>
          <a:custGeom>
            <a:avLst/>
            <a:gdLst>
              <a:gd name="connsiteX0" fmla="*/ 0 w 10165698"/>
              <a:gd name="connsiteY0" fmla="*/ 1427013 h 1553688"/>
              <a:gd name="connsiteX1" fmla="*/ 11456 w 10165698"/>
              <a:gd name="connsiteY1" fmla="*/ 1460917 h 1553688"/>
              <a:gd name="connsiteX2" fmla="*/ 21363 w 10165698"/>
              <a:gd name="connsiteY2" fmla="*/ 1495251 h 1553688"/>
              <a:gd name="connsiteX3" fmla="*/ 27343 w 10165698"/>
              <a:gd name="connsiteY3" fmla="*/ 1525248 h 1553688"/>
              <a:gd name="connsiteX4" fmla="*/ 31736 w 10165698"/>
              <a:gd name="connsiteY4" fmla="*/ 1553688 h 1553688"/>
              <a:gd name="connsiteX5" fmla="*/ 0 w 10165698"/>
              <a:gd name="connsiteY5" fmla="*/ 1553688 h 1553688"/>
              <a:gd name="connsiteX6" fmla="*/ 0 w 10165698"/>
              <a:gd name="connsiteY6" fmla="*/ 0 h 1553688"/>
              <a:gd name="connsiteX7" fmla="*/ 10165698 w 10165698"/>
              <a:gd name="connsiteY7" fmla="*/ 0 h 1553688"/>
              <a:gd name="connsiteX8" fmla="*/ 10165698 w 10165698"/>
              <a:gd name="connsiteY8" fmla="*/ 1316787 h 1553688"/>
              <a:gd name="connsiteX9" fmla="*/ 10088633 w 10165698"/>
              <a:gd name="connsiteY9" fmla="*/ 1309828 h 1553688"/>
              <a:gd name="connsiteX10" fmla="*/ 10022613 w 10165698"/>
              <a:gd name="connsiteY10" fmla="*/ 1304751 h 1553688"/>
              <a:gd name="connsiteX11" fmla="*/ 9593988 w 10165698"/>
              <a:gd name="connsiteY11" fmla="*/ 1523826 h 1553688"/>
              <a:gd name="connsiteX12" fmla="*/ 9555888 w 10165698"/>
              <a:gd name="connsiteY12" fmla="*/ 1466676 h 1553688"/>
              <a:gd name="connsiteX13" fmla="*/ 9241563 w 10165698"/>
              <a:gd name="connsiteY13" fmla="*/ 1104726 h 1553688"/>
              <a:gd name="connsiteX14" fmla="*/ 9184413 w 10165698"/>
              <a:gd name="connsiteY14" fmla="*/ 1123776 h 1553688"/>
              <a:gd name="connsiteX15" fmla="*/ 8603388 w 10165698"/>
              <a:gd name="connsiteY15" fmla="*/ 1542876 h 1553688"/>
              <a:gd name="connsiteX16" fmla="*/ 8527188 w 10165698"/>
              <a:gd name="connsiteY16" fmla="*/ 1466676 h 1553688"/>
              <a:gd name="connsiteX17" fmla="*/ 8517663 w 10165698"/>
              <a:gd name="connsiteY17" fmla="*/ 1428576 h 1553688"/>
              <a:gd name="connsiteX18" fmla="*/ 8431938 w 10165698"/>
              <a:gd name="connsiteY18" fmla="*/ 1352376 h 1553688"/>
              <a:gd name="connsiteX19" fmla="*/ 8374788 w 10165698"/>
              <a:gd name="connsiteY19" fmla="*/ 1295226 h 1553688"/>
              <a:gd name="connsiteX20" fmla="*/ 8327163 w 10165698"/>
              <a:gd name="connsiteY20" fmla="*/ 1276176 h 1553688"/>
              <a:gd name="connsiteX21" fmla="*/ 8289063 w 10165698"/>
              <a:gd name="connsiteY21" fmla="*/ 1304751 h 1553688"/>
              <a:gd name="connsiteX22" fmla="*/ 8155713 w 10165698"/>
              <a:gd name="connsiteY22" fmla="*/ 1352376 h 1553688"/>
              <a:gd name="connsiteX23" fmla="*/ 8069988 w 10165698"/>
              <a:gd name="connsiteY23" fmla="*/ 1428576 h 1553688"/>
              <a:gd name="connsiteX24" fmla="*/ 7901724 w 10165698"/>
              <a:gd name="connsiteY24" fmla="*/ 1547960 h 1553688"/>
              <a:gd name="connsiteX25" fmla="*/ 7892565 w 10165698"/>
              <a:gd name="connsiteY25" fmla="*/ 1553688 h 1553688"/>
              <a:gd name="connsiteX26" fmla="*/ 7256571 w 10165698"/>
              <a:gd name="connsiteY26" fmla="*/ 1553688 h 1553688"/>
              <a:gd name="connsiteX27" fmla="*/ 7245283 w 10165698"/>
              <a:gd name="connsiteY27" fmla="*/ 1529164 h 1553688"/>
              <a:gd name="connsiteX28" fmla="*/ 7231788 w 10165698"/>
              <a:gd name="connsiteY28" fmla="*/ 1495251 h 1553688"/>
              <a:gd name="connsiteX29" fmla="*/ 7155588 w 10165698"/>
              <a:gd name="connsiteY29" fmla="*/ 1400001 h 1553688"/>
              <a:gd name="connsiteX30" fmla="*/ 7136538 w 10165698"/>
              <a:gd name="connsiteY30" fmla="*/ 1295226 h 1553688"/>
              <a:gd name="connsiteX31" fmla="*/ 7060338 w 10165698"/>
              <a:gd name="connsiteY31" fmla="*/ 1314276 h 1553688"/>
              <a:gd name="connsiteX32" fmla="*/ 6855392 w 10165698"/>
              <a:gd name="connsiteY32" fmla="*/ 1543402 h 1553688"/>
              <a:gd name="connsiteX33" fmla="*/ 6848146 w 10165698"/>
              <a:gd name="connsiteY33" fmla="*/ 1553688 h 1553688"/>
              <a:gd name="connsiteX34" fmla="*/ 6476364 w 10165698"/>
              <a:gd name="connsiteY34" fmla="*/ 1553688 h 1553688"/>
              <a:gd name="connsiteX35" fmla="*/ 6441213 w 10165698"/>
              <a:gd name="connsiteY35" fmla="*/ 1523826 h 1553688"/>
              <a:gd name="connsiteX36" fmla="*/ 6279288 w 10165698"/>
              <a:gd name="connsiteY36" fmla="*/ 1390476 h 1553688"/>
              <a:gd name="connsiteX37" fmla="*/ 6241188 w 10165698"/>
              <a:gd name="connsiteY37" fmla="*/ 1352376 h 1553688"/>
              <a:gd name="connsiteX38" fmla="*/ 6222138 w 10165698"/>
              <a:gd name="connsiteY38" fmla="*/ 1323801 h 1553688"/>
              <a:gd name="connsiteX39" fmla="*/ 6107838 w 10165698"/>
              <a:gd name="connsiteY39" fmla="*/ 1257126 h 1553688"/>
              <a:gd name="connsiteX40" fmla="*/ 6050688 w 10165698"/>
              <a:gd name="connsiteY40" fmla="*/ 1266651 h 1553688"/>
              <a:gd name="connsiteX41" fmla="*/ 5984013 w 10165698"/>
              <a:gd name="connsiteY41" fmla="*/ 1342851 h 1553688"/>
              <a:gd name="connsiteX42" fmla="*/ 5822088 w 10165698"/>
              <a:gd name="connsiteY42" fmla="*/ 1552401 h 1553688"/>
              <a:gd name="connsiteX43" fmla="*/ 5820846 w 10165698"/>
              <a:gd name="connsiteY43" fmla="*/ 1553688 h 1553688"/>
              <a:gd name="connsiteX44" fmla="*/ 5525263 w 10165698"/>
              <a:gd name="connsiteY44" fmla="*/ 1553688 h 1553688"/>
              <a:gd name="connsiteX45" fmla="*/ 5507763 w 10165698"/>
              <a:gd name="connsiteY45" fmla="*/ 1533351 h 1553688"/>
              <a:gd name="connsiteX46" fmla="*/ 5412513 w 10165698"/>
              <a:gd name="connsiteY46" fmla="*/ 1409526 h 1553688"/>
              <a:gd name="connsiteX47" fmla="*/ 5298213 w 10165698"/>
              <a:gd name="connsiteY47" fmla="*/ 1304751 h 1553688"/>
              <a:gd name="connsiteX48" fmla="*/ 5250588 w 10165698"/>
              <a:gd name="connsiteY48" fmla="*/ 1352376 h 1553688"/>
              <a:gd name="connsiteX49" fmla="*/ 5117238 w 10165698"/>
              <a:gd name="connsiteY49" fmla="*/ 1523826 h 1553688"/>
              <a:gd name="connsiteX50" fmla="*/ 5064405 w 10165698"/>
              <a:gd name="connsiteY50" fmla="*/ 1553688 h 1553688"/>
              <a:gd name="connsiteX51" fmla="*/ 4815897 w 10165698"/>
              <a:gd name="connsiteY51" fmla="*/ 1553688 h 1553688"/>
              <a:gd name="connsiteX52" fmla="*/ 4812438 w 10165698"/>
              <a:gd name="connsiteY52" fmla="*/ 1552401 h 1553688"/>
              <a:gd name="connsiteX53" fmla="*/ 4307613 w 10165698"/>
              <a:gd name="connsiteY53" fmla="*/ 1171401 h 1553688"/>
              <a:gd name="connsiteX54" fmla="*/ 4231413 w 10165698"/>
              <a:gd name="connsiteY54" fmla="*/ 1190451 h 1553688"/>
              <a:gd name="connsiteX55" fmla="*/ 4117113 w 10165698"/>
              <a:gd name="connsiteY55" fmla="*/ 1504776 h 1553688"/>
              <a:gd name="connsiteX56" fmla="*/ 4021863 w 10165698"/>
              <a:gd name="connsiteY56" fmla="*/ 1400001 h 1553688"/>
              <a:gd name="connsiteX57" fmla="*/ 3993288 w 10165698"/>
              <a:gd name="connsiteY57" fmla="*/ 1371426 h 1553688"/>
              <a:gd name="connsiteX58" fmla="*/ 3983763 w 10165698"/>
              <a:gd name="connsiteY58" fmla="*/ 1304751 h 1553688"/>
              <a:gd name="connsiteX59" fmla="*/ 3764688 w 10165698"/>
              <a:gd name="connsiteY59" fmla="*/ 1342851 h 1553688"/>
              <a:gd name="connsiteX60" fmla="*/ 3659913 w 10165698"/>
              <a:gd name="connsiteY60" fmla="*/ 1409526 h 1553688"/>
              <a:gd name="connsiteX61" fmla="*/ 3574188 w 10165698"/>
              <a:gd name="connsiteY61" fmla="*/ 1457151 h 1553688"/>
              <a:gd name="connsiteX62" fmla="*/ 3473093 w 10165698"/>
              <a:gd name="connsiteY62" fmla="*/ 1532570 h 1553688"/>
              <a:gd name="connsiteX63" fmla="*/ 3451223 w 10165698"/>
              <a:gd name="connsiteY63" fmla="*/ 1553688 h 1553688"/>
              <a:gd name="connsiteX64" fmla="*/ 3393723 w 10165698"/>
              <a:gd name="connsiteY64" fmla="*/ 1553688 h 1553688"/>
              <a:gd name="connsiteX65" fmla="*/ 3383688 w 10165698"/>
              <a:gd name="connsiteY65" fmla="*/ 1533351 h 1553688"/>
              <a:gd name="connsiteX66" fmla="*/ 3345588 w 10165698"/>
              <a:gd name="connsiteY66" fmla="*/ 1504776 h 1553688"/>
              <a:gd name="connsiteX67" fmla="*/ 3326538 w 10165698"/>
              <a:gd name="connsiteY67" fmla="*/ 1457151 h 1553688"/>
              <a:gd name="connsiteX68" fmla="*/ 3250338 w 10165698"/>
              <a:gd name="connsiteY68" fmla="*/ 1304751 h 1553688"/>
              <a:gd name="connsiteX69" fmla="*/ 3145563 w 10165698"/>
              <a:gd name="connsiteY69" fmla="*/ 1238076 h 1553688"/>
              <a:gd name="connsiteX70" fmla="*/ 3069363 w 10165698"/>
              <a:gd name="connsiteY70" fmla="*/ 1304751 h 1553688"/>
              <a:gd name="connsiteX71" fmla="*/ 3002688 w 10165698"/>
              <a:gd name="connsiteY71" fmla="*/ 1314276 h 1553688"/>
              <a:gd name="connsiteX72" fmla="*/ 2955063 w 10165698"/>
              <a:gd name="connsiteY72" fmla="*/ 1409526 h 1553688"/>
              <a:gd name="connsiteX73" fmla="*/ 2888388 w 10165698"/>
              <a:gd name="connsiteY73" fmla="*/ 1485726 h 1553688"/>
              <a:gd name="connsiteX74" fmla="*/ 2846364 w 10165698"/>
              <a:gd name="connsiteY74" fmla="*/ 1535619 h 1553688"/>
              <a:gd name="connsiteX75" fmla="*/ 2829843 w 10165698"/>
              <a:gd name="connsiteY75" fmla="*/ 1553688 h 1553688"/>
              <a:gd name="connsiteX76" fmla="*/ 2761270 w 10165698"/>
              <a:gd name="connsiteY76" fmla="*/ 1553688 h 1553688"/>
              <a:gd name="connsiteX77" fmla="*/ 2745513 w 10165698"/>
              <a:gd name="connsiteY77" fmla="*/ 1542876 h 1553688"/>
              <a:gd name="connsiteX78" fmla="*/ 2726463 w 10165698"/>
              <a:gd name="connsiteY78" fmla="*/ 1514301 h 1553688"/>
              <a:gd name="connsiteX79" fmla="*/ 2621688 w 10165698"/>
              <a:gd name="connsiteY79" fmla="*/ 1457151 h 1553688"/>
              <a:gd name="connsiteX80" fmla="*/ 2535963 w 10165698"/>
              <a:gd name="connsiteY80" fmla="*/ 1380951 h 1553688"/>
              <a:gd name="connsiteX81" fmla="*/ 2326413 w 10165698"/>
              <a:gd name="connsiteY81" fmla="*/ 1304751 h 1553688"/>
              <a:gd name="connsiteX82" fmla="*/ 2240688 w 10165698"/>
              <a:gd name="connsiteY82" fmla="*/ 1352376 h 1553688"/>
              <a:gd name="connsiteX83" fmla="*/ 2135913 w 10165698"/>
              <a:gd name="connsiteY83" fmla="*/ 1466676 h 1553688"/>
              <a:gd name="connsiteX84" fmla="*/ 1964463 w 10165698"/>
              <a:gd name="connsiteY84" fmla="*/ 1533351 h 1553688"/>
              <a:gd name="connsiteX85" fmla="*/ 1878738 w 10165698"/>
              <a:gd name="connsiteY85" fmla="*/ 1457151 h 1553688"/>
              <a:gd name="connsiteX86" fmla="*/ 1821588 w 10165698"/>
              <a:gd name="connsiteY86" fmla="*/ 1371426 h 1553688"/>
              <a:gd name="connsiteX87" fmla="*/ 1707288 w 10165698"/>
              <a:gd name="connsiteY87" fmla="*/ 1276176 h 1553688"/>
              <a:gd name="connsiteX88" fmla="*/ 1612038 w 10165698"/>
              <a:gd name="connsiteY88" fmla="*/ 1371426 h 1553688"/>
              <a:gd name="connsiteX89" fmla="*/ 1554888 w 10165698"/>
              <a:gd name="connsiteY89" fmla="*/ 1476201 h 1553688"/>
              <a:gd name="connsiteX90" fmla="*/ 1521281 w 10165698"/>
              <a:gd name="connsiteY90" fmla="*/ 1540254 h 1553688"/>
              <a:gd name="connsiteX91" fmla="*/ 1514970 w 10165698"/>
              <a:gd name="connsiteY91" fmla="*/ 1553688 h 1553688"/>
              <a:gd name="connsiteX92" fmla="*/ 1285742 w 10165698"/>
              <a:gd name="connsiteY92" fmla="*/ 1553688 h 1553688"/>
              <a:gd name="connsiteX93" fmla="*/ 1259613 w 10165698"/>
              <a:gd name="connsiteY93" fmla="*/ 1523826 h 1553688"/>
              <a:gd name="connsiteX94" fmla="*/ 1192938 w 10165698"/>
              <a:gd name="connsiteY94" fmla="*/ 1466676 h 1553688"/>
              <a:gd name="connsiteX95" fmla="*/ 1011963 w 10165698"/>
              <a:gd name="connsiteY95" fmla="*/ 1276176 h 1553688"/>
              <a:gd name="connsiteX96" fmla="*/ 811938 w 10165698"/>
              <a:gd name="connsiteY96" fmla="*/ 1371426 h 1553688"/>
              <a:gd name="connsiteX97" fmla="*/ 764313 w 10165698"/>
              <a:gd name="connsiteY97" fmla="*/ 1447626 h 1553688"/>
              <a:gd name="connsiteX98" fmla="*/ 680497 w 10165698"/>
              <a:gd name="connsiteY98" fmla="*/ 1511886 h 1553688"/>
              <a:gd name="connsiteX99" fmla="*/ 618996 w 10165698"/>
              <a:gd name="connsiteY99" fmla="*/ 1553688 h 1553688"/>
              <a:gd name="connsiteX100" fmla="*/ 571548 w 10165698"/>
              <a:gd name="connsiteY100" fmla="*/ 1553688 h 1553688"/>
              <a:gd name="connsiteX101" fmla="*/ 535713 w 10165698"/>
              <a:gd name="connsiteY101" fmla="*/ 1523826 h 1553688"/>
              <a:gd name="connsiteX102" fmla="*/ 488088 w 10165698"/>
              <a:gd name="connsiteY102" fmla="*/ 1495251 h 1553688"/>
              <a:gd name="connsiteX103" fmla="*/ 411888 w 10165698"/>
              <a:gd name="connsiteY103" fmla="*/ 1371426 h 1553688"/>
              <a:gd name="connsiteX104" fmla="*/ 373788 w 10165698"/>
              <a:gd name="connsiteY104" fmla="*/ 1257126 h 1553688"/>
              <a:gd name="connsiteX105" fmla="*/ 307113 w 10165698"/>
              <a:gd name="connsiteY105" fmla="*/ 1190451 h 1553688"/>
              <a:gd name="connsiteX106" fmla="*/ 249963 w 10165698"/>
              <a:gd name="connsiteY106" fmla="*/ 1238076 h 1553688"/>
              <a:gd name="connsiteX107" fmla="*/ 230913 w 10165698"/>
              <a:gd name="connsiteY107" fmla="*/ 1276176 h 1553688"/>
              <a:gd name="connsiteX108" fmla="*/ 183288 w 10165698"/>
              <a:gd name="connsiteY108" fmla="*/ 1304751 h 1553688"/>
              <a:gd name="connsiteX109" fmla="*/ 145188 w 10165698"/>
              <a:gd name="connsiteY109" fmla="*/ 1380951 h 1553688"/>
              <a:gd name="connsiteX110" fmla="*/ 59463 w 10165698"/>
              <a:gd name="connsiteY110" fmla="*/ 1533351 h 1553688"/>
              <a:gd name="connsiteX111" fmla="*/ 0 w 10165698"/>
              <a:gd name="connsiteY111" fmla="*/ 1414425 h 155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0165698" h="1553688">
                <a:moveTo>
                  <a:pt x="0" y="1427013"/>
                </a:moveTo>
                <a:lnTo>
                  <a:pt x="11456" y="1460917"/>
                </a:lnTo>
                <a:cubicBezTo>
                  <a:pt x="15468" y="1473463"/>
                  <a:pt x="19020" y="1485488"/>
                  <a:pt x="21363" y="1495251"/>
                </a:cubicBezTo>
                <a:cubicBezTo>
                  <a:pt x="23351" y="1503534"/>
                  <a:pt x="25352" y="1513700"/>
                  <a:pt x="27343" y="1525248"/>
                </a:cubicBezTo>
                <a:lnTo>
                  <a:pt x="31736" y="1553688"/>
                </a:lnTo>
                <a:lnTo>
                  <a:pt x="0" y="1553688"/>
                </a:lnTo>
                <a:close/>
                <a:moveTo>
                  <a:pt x="0" y="0"/>
                </a:moveTo>
                <a:lnTo>
                  <a:pt x="10165698" y="0"/>
                </a:lnTo>
                <a:lnTo>
                  <a:pt x="10165698" y="1316787"/>
                </a:lnTo>
                <a:lnTo>
                  <a:pt x="10088633" y="1309828"/>
                </a:lnTo>
                <a:cubicBezTo>
                  <a:pt x="10062723" y="1308155"/>
                  <a:pt x="10039792" y="1306899"/>
                  <a:pt x="10022613" y="1304751"/>
                </a:cubicBezTo>
                <a:cubicBezTo>
                  <a:pt x="9807714" y="1352506"/>
                  <a:pt x="9962173" y="1309052"/>
                  <a:pt x="9593988" y="1523826"/>
                </a:cubicBezTo>
                <a:cubicBezTo>
                  <a:pt x="9593988" y="1523826"/>
                  <a:pt x="9568269" y="1485935"/>
                  <a:pt x="9555888" y="1466676"/>
                </a:cubicBezTo>
                <a:cubicBezTo>
                  <a:pt x="9317695" y="1096153"/>
                  <a:pt x="9470218" y="1150457"/>
                  <a:pt x="9241563" y="1104726"/>
                </a:cubicBezTo>
                <a:cubicBezTo>
                  <a:pt x="9222513" y="1111076"/>
                  <a:pt x="9202374" y="1114796"/>
                  <a:pt x="9184413" y="1123776"/>
                </a:cubicBezTo>
                <a:cubicBezTo>
                  <a:pt x="8944041" y="1243962"/>
                  <a:pt x="8861304" y="1342275"/>
                  <a:pt x="8603388" y="1542876"/>
                </a:cubicBezTo>
                <a:cubicBezTo>
                  <a:pt x="8566019" y="1517963"/>
                  <a:pt x="8556497" y="1515524"/>
                  <a:pt x="8527188" y="1466676"/>
                </a:cubicBezTo>
                <a:cubicBezTo>
                  <a:pt x="8520453" y="1455451"/>
                  <a:pt x="8520838" y="1441276"/>
                  <a:pt x="8517663" y="1428576"/>
                </a:cubicBezTo>
                <a:cubicBezTo>
                  <a:pt x="8489088" y="1403176"/>
                  <a:pt x="8459888" y="1378462"/>
                  <a:pt x="8431938" y="1352376"/>
                </a:cubicBezTo>
                <a:cubicBezTo>
                  <a:pt x="8412243" y="1333994"/>
                  <a:pt x="8396576" y="1311072"/>
                  <a:pt x="8374788" y="1295226"/>
                </a:cubicBezTo>
                <a:cubicBezTo>
                  <a:pt x="8360960" y="1285170"/>
                  <a:pt x="8344156" y="1274288"/>
                  <a:pt x="8327163" y="1276176"/>
                </a:cubicBezTo>
                <a:cubicBezTo>
                  <a:pt x="8311385" y="1277929"/>
                  <a:pt x="8301763" y="1295226"/>
                  <a:pt x="8289063" y="1304751"/>
                </a:cubicBezTo>
                <a:cubicBezTo>
                  <a:pt x="8244613" y="1320626"/>
                  <a:pt x="8196803" y="1329151"/>
                  <a:pt x="8155713" y="1352376"/>
                </a:cubicBezTo>
                <a:cubicBezTo>
                  <a:pt x="8122430" y="1371188"/>
                  <a:pt x="8101145" y="1406420"/>
                  <a:pt x="8069988" y="1428576"/>
                </a:cubicBezTo>
                <a:cubicBezTo>
                  <a:pt x="8014012" y="1468381"/>
                  <a:pt x="7958399" y="1509018"/>
                  <a:pt x="7901724" y="1547960"/>
                </a:cubicBezTo>
                <a:lnTo>
                  <a:pt x="7892565" y="1553688"/>
                </a:lnTo>
                <a:lnTo>
                  <a:pt x="7256571" y="1553688"/>
                </a:lnTo>
                <a:lnTo>
                  <a:pt x="7245283" y="1529164"/>
                </a:lnTo>
                <a:cubicBezTo>
                  <a:pt x="7241688" y="1517379"/>
                  <a:pt x="7238356" y="1505402"/>
                  <a:pt x="7231788" y="1495251"/>
                </a:cubicBezTo>
                <a:cubicBezTo>
                  <a:pt x="7209699" y="1461114"/>
                  <a:pt x="7173069" y="1436711"/>
                  <a:pt x="7155588" y="1400001"/>
                </a:cubicBezTo>
                <a:cubicBezTo>
                  <a:pt x="7140326" y="1367952"/>
                  <a:pt x="7142888" y="1330151"/>
                  <a:pt x="7136538" y="1295226"/>
                </a:cubicBezTo>
                <a:cubicBezTo>
                  <a:pt x="7111138" y="1301576"/>
                  <a:pt x="7081831" y="1299325"/>
                  <a:pt x="7060338" y="1314276"/>
                </a:cubicBezTo>
                <a:cubicBezTo>
                  <a:pt x="6928526" y="1405971"/>
                  <a:pt x="6922739" y="1443277"/>
                  <a:pt x="6855392" y="1543402"/>
                </a:cubicBezTo>
                <a:lnTo>
                  <a:pt x="6848146" y="1553688"/>
                </a:lnTo>
                <a:lnTo>
                  <a:pt x="6476364" y="1553688"/>
                </a:lnTo>
                <a:lnTo>
                  <a:pt x="6441213" y="1523826"/>
                </a:lnTo>
                <a:cubicBezTo>
                  <a:pt x="6387158" y="1479473"/>
                  <a:pt x="6332377" y="1435981"/>
                  <a:pt x="6279288" y="1390476"/>
                </a:cubicBezTo>
                <a:cubicBezTo>
                  <a:pt x="6265651" y="1378787"/>
                  <a:pt x="6252877" y="1366013"/>
                  <a:pt x="6241188" y="1352376"/>
                </a:cubicBezTo>
                <a:cubicBezTo>
                  <a:pt x="6233738" y="1343684"/>
                  <a:pt x="6231453" y="1330455"/>
                  <a:pt x="6222138" y="1323801"/>
                </a:cubicBezTo>
                <a:cubicBezTo>
                  <a:pt x="6186245" y="1298163"/>
                  <a:pt x="6145938" y="1279351"/>
                  <a:pt x="6107838" y="1257126"/>
                </a:cubicBezTo>
                <a:cubicBezTo>
                  <a:pt x="6088788" y="1260301"/>
                  <a:pt x="6066567" y="1255658"/>
                  <a:pt x="6050688" y="1266651"/>
                </a:cubicBezTo>
                <a:cubicBezTo>
                  <a:pt x="6022938" y="1285862"/>
                  <a:pt x="6005097" y="1316496"/>
                  <a:pt x="5984013" y="1342851"/>
                </a:cubicBezTo>
                <a:cubicBezTo>
                  <a:pt x="5928869" y="1411782"/>
                  <a:pt x="5879968" y="1485751"/>
                  <a:pt x="5822088" y="1552401"/>
                </a:cubicBezTo>
                <a:lnTo>
                  <a:pt x="5820846" y="1553688"/>
                </a:lnTo>
                <a:lnTo>
                  <a:pt x="5525263" y="1553688"/>
                </a:lnTo>
                <a:lnTo>
                  <a:pt x="5507763" y="1533351"/>
                </a:lnTo>
                <a:cubicBezTo>
                  <a:pt x="5474598" y="1493204"/>
                  <a:pt x="5447701" y="1447912"/>
                  <a:pt x="5412513" y="1409526"/>
                </a:cubicBezTo>
                <a:cubicBezTo>
                  <a:pt x="5377588" y="1371426"/>
                  <a:pt x="5336313" y="1339676"/>
                  <a:pt x="5298213" y="1304751"/>
                </a:cubicBezTo>
                <a:cubicBezTo>
                  <a:pt x="5282338" y="1320626"/>
                  <a:pt x="5263864" y="1334272"/>
                  <a:pt x="5250588" y="1352376"/>
                </a:cubicBezTo>
                <a:cubicBezTo>
                  <a:pt x="5190831" y="1433863"/>
                  <a:pt x="5204220" y="1464678"/>
                  <a:pt x="5117238" y="1523826"/>
                </a:cubicBezTo>
                <a:lnTo>
                  <a:pt x="5064405" y="1553688"/>
                </a:lnTo>
                <a:lnTo>
                  <a:pt x="4815897" y="1553688"/>
                </a:lnTo>
                <a:lnTo>
                  <a:pt x="4812438" y="1552401"/>
                </a:lnTo>
                <a:cubicBezTo>
                  <a:pt x="4571750" y="1414865"/>
                  <a:pt x="4546482" y="1371743"/>
                  <a:pt x="4307613" y="1171401"/>
                </a:cubicBezTo>
                <a:cubicBezTo>
                  <a:pt x="4282213" y="1177751"/>
                  <a:pt x="4248735" y="1170819"/>
                  <a:pt x="4231413" y="1190451"/>
                </a:cubicBezTo>
                <a:cubicBezTo>
                  <a:pt x="4177208" y="1251883"/>
                  <a:pt x="4136422" y="1435265"/>
                  <a:pt x="4117113" y="1504776"/>
                </a:cubicBezTo>
                <a:cubicBezTo>
                  <a:pt x="4033412" y="1437815"/>
                  <a:pt x="4101118" y="1499070"/>
                  <a:pt x="4021863" y="1400001"/>
                </a:cubicBezTo>
                <a:cubicBezTo>
                  <a:pt x="4013448" y="1389482"/>
                  <a:pt x="3998291" y="1383933"/>
                  <a:pt x="3993288" y="1371426"/>
                </a:cubicBezTo>
                <a:cubicBezTo>
                  <a:pt x="3984950" y="1350581"/>
                  <a:pt x="3986938" y="1326976"/>
                  <a:pt x="3983763" y="1304751"/>
                </a:cubicBezTo>
                <a:cubicBezTo>
                  <a:pt x="3902017" y="1312926"/>
                  <a:pt x="3845721" y="1314489"/>
                  <a:pt x="3764688" y="1342851"/>
                </a:cubicBezTo>
                <a:cubicBezTo>
                  <a:pt x="3703450" y="1364284"/>
                  <a:pt x="3706571" y="1380813"/>
                  <a:pt x="3659913" y="1409526"/>
                </a:cubicBezTo>
                <a:cubicBezTo>
                  <a:pt x="3632073" y="1426658"/>
                  <a:pt x="3601850" y="1439734"/>
                  <a:pt x="3574188" y="1457151"/>
                </a:cubicBezTo>
                <a:cubicBezTo>
                  <a:pt x="3527727" y="1486405"/>
                  <a:pt x="3495734" y="1512082"/>
                  <a:pt x="3473093" y="1532570"/>
                </a:cubicBezTo>
                <a:lnTo>
                  <a:pt x="3451223" y="1553688"/>
                </a:lnTo>
                <a:lnTo>
                  <a:pt x="3393723" y="1553688"/>
                </a:lnTo>
                <a:lnTo>
                  <a:pt x="3383688" y="1533351"/>
                </a:lnTo>
                <a:cubicBezTo>
                  <a:pt x="3370988" y="1523826"/>
                  <a:pt x="3355113" y="1517476"/>
                  <a:pt x="3345588" y="1504776"/>
                </a:cubicBezTo>
                <a:cubicBezTo>
                  <a:pt x="3335329" y="1491098"/>
                  <a:pt x="3333889" y="1472588"/>
                  <a:pt x="3326538" y="1457151"/>
                </a:cubicBezTo>
                <a:cubicBezTo>
                  <a:pt x="3302119" y="1405872"/>
                  <a:pt x="3286510" y="1348539"/>
                  <a:pt x="3250338" y="1304751"/>
                </a:cubicBezTo>
                <a:cubicBezTo>
                  <a:pt x="3223973" y="1272836"/>
                  <a:pt x="3186960" y="1238076"/>
                  <a:pt x="3145563" y="1238076"/>
                </a:cubicBezTo>
                <a:cubicBezTo>
                  <a:pt x="3111812" y="1238076"/>
                  <a:pt x="3094763" y="1282526"/>
                  <a:pt x="3069363" y="1304751"/>
                </a:cubicBezTo>
                <a:cubicBezTo>
                  <a:pt x="3047138" y="1307926"/>
                  <a:pt x="3019238" y="1299106"/>
                  <a:pt x="3002688" y="1314276"/>
                </a:cubicBezTo>
                <a:cubicBezTo>
                  <a:pt x="2976521" y="1338263"/>
                  <a:pt x="2974754" y="1379990"/>
                  <a:pt x="2955063" y="1409526"/>
                </a:cubicBezTo>
                <a:cubicBezTo>
                  <a:pt x="2936341" y="1437608"/>
                  <a:pt x="2911520" y="1461149"/>
                  <a:pt x="2888388" y="1485726"/>
                </a:cubicBezTo>
                <a:cubicBezTo>
                  <a:pt x="2870165" y="1505089"/>
                  <a:pt x="2857036" y="1522026"/>
                  <a:pt x="2846364" y="1535619"/>
                </a:cubicBezTo>
                <a:lnTo>
                  <a:pt x="2829843" y="1553688"/>
                </a:lnTo>
                <a:lnTo>
                  <a:pt x="2761270" y="1553688"/>
                </a:lnTo>
                <a:lnTo>
                  <a:pt x="2745513" y="1542876"/>
                </a:lnTo>
                <a:cubicBezTo>
                  <a:pt x="2736355" y="1536007"/>
                  <a:pt x="2732813" y="1523826"/>
                  <a:pt x="2726463" y="1514301"/>
                </a:cubicBezTo>
                <a:cubicBezTo>
                  <a:pt x="2691538" y="1495251"/>
                  <a:pt x="2654279" y="1479965"/>
                  <a:pt x="2621688" y="1457151"/>
                </a:cubicBezTo>
                <a:cubicBezTo>
                  <a:pt x="2590367" y="1435226"/>
                  <a:pt x="2569937" y="1398486"/>
                  <a:pt x="2535963" y="1380951"/>
                </a:cubicBezTo>
                <a:cubicBezTo>
                  <a:pt x="2469916" y="1346862"/>
                  <a:pt x="2396263" y="1330151"/>
                  <a:pt x="2326413" y="1304751"/>
                </a:cubicBezTo>
                <a:cubicBezTo>
                  <a:pt x="2297838" y="1320626"/>
                  <a:pt x="2265595" y="1331205"/>
                  <a:pt x="2240688" y="1352376"/>
                </a:cubicBezTo>
                <a:cubicBezTo>
                  <a:pt x="2201307" y="1385850"/>
                  <a:pt x="2179146" y="1438351"/>
                  <a:pt x="2135913" y="1466676"/>
                </a:cubicBezTo>
                <a:cubicBezTo>
                  <a:pt x="2084622" y="1500281"/>
                  <a:pt x="2021613" y="1511126"/>
                  <a:pt x="1964463" y="1533351"/>
                </a:cubicBezTo>
                <a:cubicBezTo>
                  <a:pt x="1935888" y="1507951"/>
                  <a:pt x="1904033" y="1485819"/>
                  <a:pt x="1878738" y="1457151"/>
                </a:cubicBezTo>
                <a:cubicBezTo>
                  <a:pt x="1856016" y="1431399"/>
                  <a:pt x="1845207" y="1396357"/>
                  <a:pt x="1821588" y="1371426"/>
                </a:cubicBezTo>
                <a:cubicBezTo>
                  <a:pt x="1787479" y="1335422"/>
                  <a:pt x="1745388" y="1307926"/>
                  <a:pt x="1707288" y="1276176"/>
                </a:cubicBezTo>
                <a:lnTo>
                  <a:pt x="1612038" y="1371426"/>
                </a:lnTo>
                <a:cubicBezTo>
                  <a:pt x="1583907" y="1399557"/>
                  <a:pt x="1574017" y="1441319"/>
                  <a:pt x="1554888" y="1476201"/>
                </a:cubicBezTo>
                <a:cubicBezTo>
                  <a:pt x="1541165" y="1501225"/>
                  <a:pt x="1530177" y="1522342"/>
                  <a:pt x="1521281" y="1540254"/>
                </a:cubicBezTo>
                <a:lnTo>
                  <a:pt x="1514970" y="1553688"/>
                </a:lnTo>
                <a:lnTo>
                  <a:pt x="1285742" y="1553688"/>
                </a:lnTo>
                <a:lnTo>
                  <a:pt x="1259613" y="1523826"/>
                </a:lnTo>
                <a:cubicBezTo>
                  <a:pt x="1238915" y="1503128"/>
                  <a:pt x="1212958" y="1488031"/>
                  <a:pt x="1192938" y="1466676"/>
                </a:cubicBezTo>
                <a:cubicBezTo>
                  <a:pt x="964292" y="1222786"/>
                  <a:pt x="1289562" y="1528539"/>
                  <a:pt x="1011963" y="1276176"/>
                </a:cubicBezTo>
                <a:cubicBezTo>
                  <a:pt x="937748" y="1300914"/>
                  <a:pt x="880764" y="1316366"/>
                  <a:pt x="811938" y="1371426"/>
                </a:cubicBezTo>
                <a:cubicBezTo>
                  <a:pt x="788549" y="1390137"/>
                  <a:pt x="786433" y="1427430"/>
                  <a:pt x="764313" y="1447626"/>
                </a:cubicBezTo>
                <a:cubicBezTo>
                  <a:pt x="738283" y="1471393"/>
                  <a:pt x="709708" y="1492031"/>
                  <a:pt x="680497" y="1511886"/>
                </a:cubicBezTo>
                <a:lnTo>
                  <a:pt x="618996" y="1553688"/>
                </a:lnTo>
                <a:lnTo>
                  <a:pt x="571548" y="1553688"/>
                </a:lnTo>
                <a:lnTo>
                  <a:pt x="535713" y="1523826"/>
                </a:lnTo>
                <a:cubicBezTo>
                  <a:pt x="520741" y="1512937"/>
                  <a:pt x="501179" y="1508342"/>
                  <a:pt x="488088" y="1495251"/>
                </a:cubicBezTo>
                <a:cubicBezTo>
                  <a:pt x="474915" y="1482078"/>
                  <a:pt x="417603" y="1385000"/>
                  <a:pt x="411888" y="1371426"/>
                </a:cubicBezTo>
                <a:cubicBezTo>
                  <a:pt x="396303" y="1334412"/>
                  <a:pt x="393910" y="1291882"/>
                  <a:pt x="373788" y="1257126"/>
                </a:cubicBezTo>
                <a:cubicBezTo>
                  <a:pt x="358040" y="1229925"/>
                  <a:pt x="329338" y="1212676"/>
                  <a:pt x="307113" y="1190451"/>
                </a:cubicBezTo>
                <a:cubicBezTo>
                  <a:pt x="284328" y="1205641"/>
                  <a:pt x="266631" y="1214741"/>
                  <a:pt x="249963" y="1238076"/>
                </a:cubicBezTo>
                <a:cubicBezTo>
                  <a:pt x="241710" y="1249630"/>
                  <a:pt x="237263" y="1263476"/>
                  <a:pt x="230913" y="1276176"/>
                </a:cubicBezTo>
                <a:cubicBezTo>
                  <a:pt x="215038" y="1285701"/>
                  <a:pt x="195011" y="1290423"/>
                  <a:pt x="183288" y="1304751"/>
                </a:cubicBezTo>
                <a:cubicBezTo>
                  <a:pt x="165305" y="1326730"/>
                  <a:pt x="158714" y="1355981"/>
                  <a:pt x="145188" y="1380951"/>
                </a:cubicBezTo>
                <a:cubicBezTo>
                  <a:pt x="117428" y="1432201"/>
                  <a:pt x="88038" y="1482551"/>
                  <a:pt x="59463" y="1533351"/>
                </a:cubicBezTo>
                <a:lnTo>
                  <a:pt x="0" y="1414425"/>
                </a:lnTo>
                <a:close/>
              </a:path>
            </a:pathLst>
          </a:cu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260D869-C15B-4023-B9C5-178040D06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00654" y="2679275"/>
            <a:ext cx="8015287" cy="764922"/>
          </a:xfrm>
          <a:custGeom>
            <a:avLst/>
            <a:gdLst>
              <a:gd name="connsiteX0" fmla="*/ 0 w 10069820"/>
              <a:gd name="connsiteY0" fmla="*/ 0 h 970142"/>
              <a:gd name="connsiteX1" fmla="*/ 3632 w 10069820"/>
              <a:gd name="connsiteY1" fmla="*/ 0 h 970142"/>
              <a:gd name="connsiteX2" fmla="*/ 44247 w 10069820"/>
              <a:gd name="connsiteY2" fmla="*/ 111095 h 970142"/>
              <a:gd name="connsiteX3" fmla="*/ 158547 w 10069820"/>
              <a:gd name="connsiteY3" fmla="*/ 103375 h 970142"/>
              <a:gd name="connsiteX4" fmla="*/ 225222 w 10069820"/>
              <a:gd name="connsiteY4" fmla="*/ 80216 h 970142"/>
              <a:gd name="connsiteX5" fmla="*/ 253797 w 10069820"/>
              <a:gd name="connsiteY5" fmla="*/ 72496 h 970142"/>
              <a:gd name="connsiteX6" fmla="*/ 329997 w 10069820"/>
              <a:gd name="connsiteY6" fmla="*/ 10740 h 970142"/>
              <a:gd name="connsiteX7" fmla="*/ 334414 w 10069820"/>
              <a:gd name="connsiteY7" fmla="*/ 0 h 970142"/>
              <a:gd name="connsiteX8" fmla="*/ 538363 w 10069820"/>
              <a:gd name="connsiteY8" fmla="*/ 0 h 970142"/>
              <a:gd name="connsiteX9" fmla="*/ 560668 w 10069820"/>
              <a:gd name="connsiteY9" fmla="*/ 11984 h 970142"/>
              <a:gd name="connsiteX10" fmla="*/ 596697 w 10069820"/>
              <a:gd name="connsiteY10" fmla="*/ 33898 h 970142"/>
              <a:gd name="connsiteX11" fmla="*/ 644322 w 10069820"/>
              <a:gd name="connsiteY11" fmla="*/ 80216 h 970142"/>
              <a:gd name="connsiteX12" fmla="*/ 739572 w 10069820"/>
              <a:gd name="connsiteY12" fmla="*/ 87936 h 970142"/>
              <a:gd name="connsiteX13" fmla="*/ 834822 w 10069820"/>
              <a:gd name="connsiteY13" fmla="*/ 41618 h 970142"/>
              <a:gd name="connsiteX14" fmla="*/ 862811 w 10069820"/>
              <a:gd name="connsiteY14" fmla="*/ 17830 h 970142"/>
              <a:gd name="connsiteX15" fmla="*/ 885889 w 10069820"/>
              <a:gd name="connsiteY15" fmla="*/ 0 h 970142"/>
              <a:gd name="connsiteX16" fmla="*/ 1145531 w 10069820"/>
              <a:gd name="connsiteY16" fmla="*/ 0 h 970142"/>
              <a:gd name="connsiteX17" fmla="*/ 1244397 w 10069820"/>
              <a:gd name="connsiteY17" fmla="*/ 72496 h 970142"/>
              <a:gd name="connsiteX18" fmla="*/ 1463472 w 10069820"/>
              <a:gd name="connsiteY18" fmla="*/ 211449 h 970142"/>
              <a:gd name="connsiteX19" fmla="*/ 1568247 w 10069820"/>
              <a:gd name="connsiteY19" fmla="*/ 111095 h 970142"/>
              <a:gd name="connsiteX20" fmla="*/ 1615872 w 10069820"/>
              <a:gd name="connsiteY20" fmla="*/ 72496 h 970142"/>
              <a:gd name="connsiteX21" fmla="*/ 1652121 w 10069820"/>
              <a:gd name="connsiteY21" fmla="*/ 14060 h 970142"/>
              <a:gd name="connsiteX22" fmla="*/ 1666135 w 10069820"/>
              <a:gd name="connsiteY22" fmla="*/ 0 h 970142"/>
              <a:gd name="connsiteX23" fmla="*/ 1983404 w 10069820"/>
              <a:gd name="connsiteY23" fmla="*/ 0 h 970142"/>
              <a:gd name="connsiteX24" fmla="*/ 2010095 w 10069820"/>
              <a:gd name="connsiteY24" fmla="*/ 20499 h 970142"/>
              <a:gd name="connsiteX25" fmla="*/ 2082597 w 10069820"/>
              <a:gd name="connsiteY25" fmla="*/ 80216 h 970142"/>
              <a:gd name="connsiteX26" fmla="*/ 2196897 w 10069820"/>
              <a:gd name="connsiteY26" fmla="*/ 126534 h 970142"/>
              <a:gd name="connsiteX27" fmla="*/ 2255281 w 10069820"/>
              <a:gd name="connsiteY27" fmla="*/ 32319 h 970142"/>
              <a:gd name="connsiteX28" fmla="*/ 2270336 w 10069820"/>
              <a:gd name="connsiteY28" fmla="*/ 0 h 970142"/>
              <a:gd name="connsiteX29" fmla="*/ 2378318 w 10069820"/>
              <a:gd name="connsiteY29" fmla="*/ 0 h 970142"/>
              <a:gd name="connsiteX30" fmla="*/ 2406447 w 10069820"/>
              <a:gd name="connsiteY30" fmla="*/ 10740 h 970142"/>
              <a:gd name="connsiteX31" fmla="*/ 2454072 w 10069820"/>
              <a:gd name="connsiteY31" fmla="*/ 80216 h 970142"/>
              <a:gd name="connsiteX32" fmla="*/ 2520747 w 10069820"/>
              <a:gd name="connsiteY32" fmla="*/ 111095 h 970142"/>
              <a:gd name="connsiteX33" fmla="*/ 2596947 w 10069820"/>
              <a:gd name="connsiteY33" fmla="*/ 157412 h 970142"/>
              <a:gd name="connsiteX34" fmla="*/ 2635047 w 10069820"/>
              <a:gd name="connsiteY34" fmla="*/ 188291 h 970142"/>
              <a:gd name="connsiteX35" fmla="*/ 2673147 w 10069820"/>
              <a:gd name="connsiteY35" fmla="*/ 196010 h 970142"/>
              <a:gd name="connsiteX36" fmla="*/ 2739822 w 10069820"/>
              <a:gd name="connsiteY36" fmla="*/ 134253 h 970142"/>
              <a:gd name="connsiteX37" fmla="*/ 2796972 w 10069820"/>
              <a:gd name="connsiteY37" fmla="*/ 95655 h 970142"/>
              <a:gd name="connsiteX38" fmla="*/ 2920797 w 10069820"/>
              <a:gd name="connsiteY38" fmla="*/ 57057 h 970142"/>
              <a:gd name="connsiteX39" fmla="*/ 2996997 w 10069820"/>
              <a:gd name="connsiteY39" fmla="*/ 41618 h 970142"/>
              <a:gd name="connsiteX40" fmla="*/ 3149397 w 10069820"/>
              <a:gd name="connsiteY40" fmla="*/ 18459 h 970142"/>
              <a:gd name="connsiteX41" fmla="*/ 3187497 w 10069820"/>
              <a:gd name="connsiteY41" fmla="*/ 3020 h 970142"/>
              <a:gd name="connsiteX42" fmla="*/ 3191376 w 10069820"/>
              <a:gd name="connsiteY42" fmla="*/ 0 h 970142"/>
              <a:gd name="connsiteX43" fmla="*/ 3271575 w 10069820"/>
              <a:gd name="connsiteY43" fmla="*/ 0 h 970142"/>
              <a:gd name="connsiteX44" fmla="*/ 3273123 w 10069820"/>
              <a:gd name="connsiteY44" fmla="*/ 2566 h 970142"/>
              <a:gd name="connsiteX45" fmla="*/ 3292272 w 10069820"/>
              <a:gd name="connsiteY45" fmla="*/ 41618 h 970142"/>
              <a:gd name="connsiteX46" fmla="*/ 3339897 w 10069820"/>
              <a:gd name="connsiteY46" fmla="*/ 95655 h 970142"/>
              <a:gd name="connsiteX47" fmla="*/ 3416097 w 10069820"/>
              <a:gd name="connsiteY47" fmla="*/ 196010 h 970142"/>
              <a:gd name="connsiteX48" fmla="*/ 3473247 w 10069820"/>
              <a:gd name="connsiteY48" fmla="*/ 211449 h 970142"/>
              <a:gd name="connsiteX49" fmla="*/ 3692322 w 10069820"/>
              <a:gd name="connsiteY49" fmla="*/ 141973 h 970142"/>
              <a:gd name="connsiteX50" fmla="*/ 3749472 w 10069820"/>
              <a:gd name="connsiteY50" fmla="*/ 118814 h 970142"/>
              <a:gd name="connsiteX51" fmla="*/ 3844722 w 10069820"/>
              <a:gd name="connsiteY51" fmla="*/ 95655 h 970142"/>
              <a:gd name="connsiteX52" fmla="*/ 3892347 w 10069820"/>
              <a:gd name="connsiteY52" fmla="*/ 57057 h 970142"/>
              <a:gd name="connsiteX53" fmla="*/ 3978072 w 10069820"/>
              <a:gd name="connsiteY53" fmla="*/ 18459 h 970142"/>
              <a:gd name="connsiteX54" fmla="*/ 4002724 w 10069820"/>
              <a:gd name="connsiteY54" fmla="*/ 0 h 970142"/>
              <a:gd name="connsiteX55" fmla="*/ 4192096 w 10069820"/>
              <a:gd name="connsiteY55" fmla="*/ 0 h 970142"/>
              <a:gd name="connsiteX56" fmla="*/ 4206672 w 10069820"/>
              <a:gd name="connsiteY56" fmla="*/ 10740 h 970142"/>
              <a:gd name="connsiteX57" fmla="*/ 4301922 w 10069820"/>
              <a:gd name="connsiteY57" fmla="*/ 103375 h 970142"/>
              <a:gd name="connsiteX58" fmla="*/ 4435272 w 10069820"/>
              <a:gd name="connsiteY58" fmla="*/ 180571 h 970142"/>
              <a:gd name="connsiteX59" fmla="*/ 4463847 w 10069820"/>
              <a:gd name="connsiteY59" fmla="*/ 203730 h 970142"/>
              <a:gd name="connsiteX60" fmla="*/ 4635297 w 10069820"/>
              <a:gd name="connsiteY60" fmla="*/ 103375 h 970142"/>
              <a:gd name="connsiteX61" fmla="*/ 4682922 w 10069820"/>
              <a:gd name="connsiteY61" fmla="*/ 49338 h 970142"/>
              <a:gd name="connsiteX62" fmla="*/ 4863897 w 10069820"/>
              <a:gd name="connsiteY62" fmla="*/ 18459 h 970142"/>
              <a:gd name="connsiteX63" fmla="*/ 4915846 w 10069820"/>
              <a:gd name="connsiteY63" fmla="*/ 4829 h 970142"/>
              <a:gd name="connsiteX64" fmla="*/ 4942615 w 10069820"/>
              <a:gd name="connsiteY64" fmla="*/ 0 h 970142"/>
              <a:gd name="connsiteX65" fmla="*/ 5087108 w 10069820"/>
              <a:gd name="connsiteY65" fmla="*/ 0 h 970142"/>
              <a:gd name="connsiteX66" fmla="*/ 5111547 w 10069820"/>
              <a:gd name="connsiteY66" fmla="*/ 3020 h 970142"/>
              <a:gd name="connsiteX67" fmla="*/ 5378247 w 10069820"/>
              <a:gd name="connsiteY67" fmla="*/ 95655 h 970142"/>
              <a:gd name="connsiteX68" fmla="*/ 5425872 w 10069820"/>
              <a:gd name="connsiteY68" fmla="*/ 80216 h 970142"/>
              <a:gd name="connsiteX69" fmla="*/ 5530647 w 10069820"/>
              <a:gd name="connsiteY69" fmla="*/ 3020 h 970142"/>
              <a:gd name="connsiteX70" fmla="*/ 5543333 w 10069820"/>
              <a:gd name="connsiteY70" fmla="*/ 0 h 970142"/>
              <a:gd name="connsiteX71" fmla="*/ 6051586 w 10069820"/>
              <a:gd name="connsiteY71" fmla="*/ 0 h 970142"/>
              <a:gd name="connsiteX72" fmla="*/ 6054522 w 10069820"/>
              <a:gd name="connsiteY72" fmla="*/ 3020 h 970142"/>
              <a:gd name="connsiteX73" fmla="*/ 6121197 w 10069820"/>
              <a:gd name="connsiteY73" fmla="*/ 103375 h 970142"/>
              <a:gd name="connsiteX74" fmla="*/ 6225972 w 10069820"/>
              <a:gd name="connsiteY74" fmla="*/ 95655 h 970142"/>
              <a:gd name="connsiteX75" fmla="*/ 6384857 w 10069820"/>
              <a:gd name="connsiteY75" fmla="*/ 33045 h 970142"/>
              <a:gd name="connsiteX76" fmla="*/ 6459707 w 10069820"/>
              <a:gd name="connsiteY76" fmla="*/ 0 h 970142"/>
              <a:gd name="connsiteX77" fmla="*/ 6848171 w 10069820"/>
              <a:gd name="connsiteY77" fmla="*/ 0 h 970142"/>
              <a:gd name="connsiteX78" fmla="*/ 6863304 w 10069820"/>
              <a:gd name="connsiteY78" fmla="*/ 19056 h 970142"/>
              <a:gd name="connsiteX79" fmla="*/ 6902247 w 10069820"/>
              <a:gd name="connsiteY79" fmla="*/ 64777 h 970142"/>
              <a:gd name="connsiteX80" fmla="*/ 6959397 w 10069820"/>
              <a:gd name="connsiteY80" fmla="*/ 87936 h 970142"/>
              <a:gd name="connsiteX81" fmla="*/ 7000045 w 10069820"/>
              <a:gd name="connsiteY81" fmla="*/ 107312 h 970142"/>
              <a:gd name="connsiteX82" fmla="*/ 6983158 w 10069820"/>
              <a:gd name="connsiteY82" fmla="*/ 101499 h 970142"/>
              <a:gd name="connsiteX83" fmla="*/ 6970031 w 10069820"/>
              <a:gd name="connsiteY83" fmla="*/ 96269 h 970142"/>
              <a:gd name="connsiteX84" fmla="*/ 6982473 w 10069820"/>
              <a:gd name="connsiteY84" fmla="*/ 101263 h 970142"/>
              <a:gd name="connsiteX85" fmla="*/ 6983158 w 10069820"/>
              <a:gd name="connsiteY85" fmla="*/ 101499 h 970142"/>
              <a:gd name="connsiteX86" fmla="*/ 6985532 w 10069820"/>
              <a:gd name="connsiteY86" fmla="*/ 102444 h 970142"/>
              <a:gd name="connsiteX87" fmla="*/ 7026072 w 10069820"/>
              <a:gd name="connsiteY87" fmla="*/ 118814 h 970142"/>
              <a:gd name="connsiteX88" fmla="*/ 7083222 w 10069820"/>
              <a:gd name="connsiteY88" fmla="*/ 180571 h 970142"/>
              <a:gd name="connsiteX89" fmla="*/ 7111797 w 10069820"/>
              <a:gd name="connsiteY89" fmla="*/ 188291 h 970142"/>
              <a:gd name="connsiteX90" fmla="*/ 7330872 w 10069820"/>
              <a:gd name="connsiteY90" fmla="*/ 141973 h 970142"/>
              <a:gd name="connsiteX91" fmla="*/ 7426122 w 10069820"/>
              <a:gd name="connsiteY91" fmla="*/ 80216 h 970142"/>
              <a:gd name="connsiteX92" fmla="*/ 7473747 w 10069820"/>
              <a:gd name="connsiteY92" fmla="*/ 33898 h 970142"/>
              <a:gd name="connsiteX93" fmla="*/ 7540422 w 10069820"/>
              <a:gd name="connsiteY93" fmla="*/ 3020 h 970142"/>
              <a:gd name="connsiteX94" fmla="*/ 7544148 w 10069820"/>
              <a:gd name="connsiteY94" fmla="*/ 0 h 970142"/>
              <a:gd name="connsiteX95" fmla="*/ 7778103 w 10069820"/>
              <a:gd name="connsiteY95" fmla="*/ 0 h 970142"/>
              <a:gd name="connsiteX96" fmla="*/ 7780362 w 10069820"/>
              <a:gd name="connsiteY96" fmla="*/ 1087 h 970142"/>
              <a:gd name="connsiteX97" fmla="*/ 7921422 w 10069820"/>
              <a:gd name="connsiteY97" fmla="*/ 87936 h 970142"/>
              <a:gd name="connsiteX98" fmla="*/ 8140497 w 10069820"/>
              <a:gd name="connsiteY98" fmla="*/ 234608 h 970142"/>
              <a:gd name="connsiteX99" fmla="*/ 8188122 w 10069820"/>
              <a:gd name="connsiteY99" fmla="*/ 203730 h 970142"/>
              <a:gd name="connsiteX100" fmla="*/ 8235747 w 10069820"/>
              <a:gd name="connsiteY100" fmla="*/ 180571 h 970142"/>
              <a:gd name="connsiteX101" fmla="*/ 8292897 w 10069820"/>
              <a:gd name="connsiteY101" fmla="*/ 126534 h 970142"/>
              <a:gd name="connsiteX102" fmla="*/ 8311947 w 10069820"/>
              <a:gd name="connsiteY102" fmla="*/ 103375 h 970142"/>
              <a:gd name="connsiteX103" fmla="*/ 8473872 w 10069820"/>
              <a:gd name="connsiteY103" fmla="*/ 3020 h 970142"/>
              <a:gd name="connsiteX104" fmla="*/ 8487099 w 10069820"/>
              <a:gd name="connsiteY104" fmla="*/ 0 h 970142"/>
              <a:gd name="connsiteX105" fmla="*/ 8877119 w 10069820"/>
              <a:gd name="connsiteY105" fmla="*/ 0 h 970142"/>
              <a:gd name="connsiteX106" fmla="*/ 8918079 w 10069820"/>
              <a:gd name="connsiteY106" fmla="*/ 22452 h 970142"/>
              <a:gd name="connsiteX107" fmla="*/ 8988222 w 10069820"/>
              <a:gd name="connsiteY107" fmla="*/ 87936 h 970142"/>
              <a:gd name="connsiteX108" fmla="*/ 9045372 w 10069820"/>
              <a:gd name="connsiteY108" fmla="*/ 111095 h 970142"/>
              <a:gd name="connsiteX109" fmla="*/ 9178722 w 10069820"/>
              <a:gd name="connsiteY109" fmla="*/ 196010 h 970142"/>
              <a:gd name="connsiteX110" fmla="*/ 9378747 w 10069820"/>
              <a:gd name="connsiteY110" fmla="*/ 118814 h 970142"/>
              <a:gd name="connsiteX111" fmla="*/ 9569247 w 10069820"/>
              <a:gd name="connsiteY111" fmla="*/ 33898 h 970142"/>
              <a:gd name="connsiteX112" fmla="*/ 9653046 w 10069820"/>
              <a:gd name="connsiteY112" fmla="*/ 0 h 970142"/>
              <a:gd name="connsiteX113" fmla="*/ 10049722 w 10069820"/>
              <a:gd name="connsiteY113" fmla="*/ 0 h 970142"/>
              <a:gd name="connsiteX114" fmla="*/ 10069820 w 10069820"/>
              <a:gd name="connsiteY114" fmla="*/ 40723 h 970142"/>
              <a:gd name="connsiteX115" fmla="*/ 10069820 w 10069820"/>
              <a:gd name="connsiteY115" fmla="*/ 970142 h 970142"/>
              <a:gd name="connsiteX116" fmla="*/ 0 w 10069820"/>
              <a:gd name="connsiteY116" fmla="*/ 970142 h 97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0069820" h="970142">
                <a:moveTo>
                  <a:pt x="0" y="0"/>
                </a:moveTo>
                <a:lnTo>
                  <a:pt x="3632" y="0"/>
                </a:lnTo>
                <a:lnTo>
                  <a:pt x="44247" y="111095"/>
                </a:lnTo>
                <a:cubicBezTo>
                  <a:pt x="82347" y="108521"/>
                  <a:pt x="121135" y="109758"/>
                  <a:pt x="158547" y="103375"/>
                </a:cubicBezTo>
                <a:cubicBezTo>
                  <a:pt x="182208" y="99338"/>
                  <a:pt x="202771" y="87494"/>
                  <a:pt x="225222" y="80216"/>
                </a:cubicBezTo>
                <a:cubicBezTo>
                  <a:pt x="234544" y="77194"/>
                  <a:pt x="244272" y="75070"/>
                  <a:pt x="253797" y="72496"/>
                </a:cubicBezTo>
                <a:cubicBezTo>
                  <a:pt x="279197" y="51911"/>
                  <a:pt x="318638" y="38358"/>
                  <a:pt x="329997" y="10740"/>
                </a:cubicBezTo>
                <a:lnTo>
                  <a:pt x="334414" y="0"/>
                </a:lnTo>
                <a:lnTo>
                  <a:pt x="538363" y="0"/>
                </a:lnTo>
                <a:lnTo>
                  <a:pt x="560668" y="11984"/>
                </a:lnTo>
                <a:cubicBezTo>
                  <a:pt x="576643" y="20916"/>
                  <a:pt x="589722" y="28716"/>
                  <a:pt x="596697" y="33898"/>
                </a:cubicBezTo>
                <a:cubicBezTo>
                  <a:pt x="614977" y="47478"/>
                  <a:pt x="621851" y="71717"/>
                  <a:pt x="644322" y="80216"/>
                </a:cubicBezTo>
                <a:cubicBezTo>
                  <a:pt x="673237" y="91152"/>
                  <a:pt x="707822" y="85362"/>
                  <a:pt x="739572" y="87936"/>
                </a:cubicBezTo>
                <a:cubicBezTo>
                  <a:pt x="776765" y="72864"/>
                  <a:pt x="800340" y="64907"/>
                  <a:pt x="834822" y="41618"/>
                </a:cubicBezTo>
                <a:cubicBezTo>
                  <a:pt x="845170" y="34629"/>
                  <a:pt x="853893" y="26125"/>
                  <a:pt x="862811" y="17830"/>
                </a:cubicBezTo>
                <a:lnTo>
                  <a:pt x="885889" y="0"/>
                </a:lnTo>
                <a:lnTo>
                  <a:pt x="1145531" y="0"/>
                </a:lnTo>
                <a:lnTo>
                  <a:pt x="1244397" y="72496"/>
                </a:lnTo>
                <a:cubicBezTo>
                  <a:pt x="1315369" y="120865"/>
                  <a:pt x="1463472" y="211449"/>
                  <a:pt x="1463472" y="211449"/>
                </a:cubicBezTo>
                <a:cubicBezTo>
                  <a:pt x="1642200" y="84704"/>
                  <a:pt x="1469992" y="220587"/>
                  <a:pt x="1568247" y="111095"/>
                </a:cubicBezTo>
                <a:cubicBezTo>
                  <a:pt x="1581452" y="96379"/>
                  <a:pt x="1603093" y="87457"/>
                  <a:pt x="1615872" y="72496"/>
                </a:cubicBezTo>
                <a:cubicBezTo>
                  <a:pt x="1636439" y="48419"/>
                  <a:pt x="1643178" y="30507"/>
                  <a:pt x="1652121" y="14060"/>
                </a:cubicBezTo>
                <a:lnTo>
                  <a:pt x="1666135" y="0"/>
                </a:lnTo>
                <a:lnTo>
                  <a:pt x="1983404" y="0"/>
                </a:lnTo>
                <a:lnTo>
                  <a:pt x="2010095" y="20499"/>
                </a:lnTo>
                <a:cubicBezTo>
                  <a:pt x="2042170" y="46170"/>
                  <a:pt x="2071425" y="71161"/>
                  <a:pt x="2082597" y="80216"/>
                </a:cubicBezTo>
                <a:cubicBezTo>
                  <a:pt x="2098712" y="109602"/>
                  <a:pt x="2120048" y="210799"/>
                  <a:pt x="2196897" y="126534"/>
                </a:cubicBezTo>
                <a:cubicBezTo>
                  <a:pt x="2217592" y="103842"/>
                  <a:pt x="2239023" y="65244"/>
                  <a:pt x="2255281" y="32319"/>
                </a:cubicBezTo>
                <a:lnTo>
                  <a:pt x="2270336" y="0"/>
                </a:lnTo>
                <a:lnTo>
                  <a:pt x="2378318" y="0"/>
                </a:lnTo>
                <a:lnTo>
                  <a:pt x="2406447" y="10740"/>
                </a:lnTo>
                <a:cubicBezTo>
                  <a:pt x="2432250" y="27005"/>
                  <a:pt x="2431900" y="60749"/>
                  <a:pt x="2454072" y="80216"/>
                </a:cubicBezTo>
                <a:cubicBezTo>
                  <a:pt x="2471434" y="95460"/>
                  <a:pt x="2499448" y="99587"/>
                  <a:pt x="2520747" y="111095"/>
                </a:cubicBezTo>
                <a:cubicBezTo>
                  <a:pt x="2547165" y="125368"/>
                  <a:pt x="2572556" y="140939"/>
                  <a:pt x="2596947" y="157412"/>
                </a:cubicBezTo>
                <a:cubicBezTo>
                  <a:pt x="2610745" y="166731"/>
                  <a:pt x="2619817" y="180576"/>
                  <a:pt x="2635047" y="188291"/>
                </a:cubicBezTo>
                <a:cubicBezTo>
                  <a:pt x="2646148" y="193914"/>
                  <a:pt x="2660447" y="193437"/>
                  <a:pt x="2673147" y="196010"/>
                </a:cubicBezTo>
                <a:cubicBezTo>
                  <a:pt x="2736730" y="178833"/>
                  <a:pt x="2669401" y="202742"/>
                  <a:pt x="2739822" y="134253"/>
                </a:cubicBezTo>
                <a:cubicBezTo>
                  <a:pt x="2755697" y="118814"/>
                  <a:pt x="2775853" y="106188"/>
                  <a:pt x="2796972" y="95655"/>
                </a:cubicBezTo>
                <a:cubicBezTo>
                  <a:pt x="2819932" y="84204"/>
                  <a:pt x="2892338" y="63647"/>
                  <a:pt x="2920797" y="57057"/>
                </a:cubicBezTo>
                <a:cubicBezTo>
                  <a:pt x="2945971" y="51228"/>
                  <a:pt x="2972159" y="48328"/>
                  <a:pt x="2996997" y="41618"/>
                </a:cubicBezTo>
                <a:cubicBezTo>
                  <a:pt x="3117490" y="9067"/>
                  <a:pt x="2891172" y="35899"/>
                  <a:pt x="3149397" y="18459"/>
                </a:cubicBezTo>
                <a:cubicBezTo>
                  <a:pt x="3162097" y="13313"/>
                  <a:pt x="3175321" y="8940"/>
                  <a:pt x="3187497" y="3020"/>
                </a:cubicBezTo>
                <a:lnTo>
                  <a:pt x="3191376" y="0"/>
                </a:lnTo>
                <a:lnTo>
                  <a:pt x="3271575" y="0"/>
                </a:lnTo>
                <a:lnTo>
                  <a:pt x="3273123" y="2566"/>
                </a:lnTo>
                <a:cubicBezTo>
                  <a:pt x="3279143" y="15757"/>
                  <a:pt x="3283610" y="30385"/>
                  <a:pt x="3292272" y="41618"/>
                </a:cubicBezTo>
                <a:cubicBezTo>
                  <a:pt x="3306748" y="60389"/>
                  <a:pt x="3325234" y="76981"/>
                  <a:pt x="3339897" y="95655"/>
                </a:cubicBezTo>
                <a:cubicBezTo>
                  <a:pt x="3372875" y="137656"/>
                  <a:pt x="3354530" y="150270"/>
                  <a:pt x="3416097" y="196010"/>
                </a:cubicBezTo>
                <a:cubicBezTo>
                  <a:pt x="3430899" y="207007"/>
                  <a:pt x="3454197" y="206303"/>
                  <a:pt x="3473247" y="211449"/>
                </a:cubicBezTo>
                <a:cubicBezTo>
                  <a:pt x="3570819" y="182694"/>
                  <a:pt x="3594801" y="177101"/>
                  <a:pt x="3692322" y="141973"/>
                </a:cubicBezTo>
                <a:cubicBezTo>
                  <a:pt x="3711785" y="134962"/>
                  <a:pt x="3729530" y="124875"/>
                  <a:pt x="3749472" y="118814"/>
                </a:cubicBezTo>
                <a:cubicBezTo>
                  <a:pt x="3780509" y="109381"/>
                  <a:pt x="3812972" y="103375"/>
                  <a:pt x="3844722" y="95655"/>
                </a:cubicBezTo>
                <a:cubicBezTo>
                  <a:pt x="3860597" y="82789"/>
                  <a:pt x="3874078" y="67633"/>
                  <a:pt x="3892347" y="57057"/>
                </a:cubicBezTo>
                <a:cubicBezTo>
                  <a:pt x="3918947" y="41659"/>
                  <a:pt x="3953253" y="35700"/>
                  <a:pt x="3978072" y="18459"/>
                </a:cubicBezTo>
                <a:lnTo>
                  <a:pt x="4002724" y="0"/>
                </a:lnTo>
                <a:lnTo>
                  <a:pt x="4192096" y="0"/>
                </a:lnTo>
                <a:lnTo>
                  <a:pt x="4206672" y="10740"/>
                </a:lnTo>
                <a:cubicBezTo>
                  <a:pt x="4240916" y="39815"/>
                  <a:pt x="4265363" y="76214"/>
                  <a:pt x="4301922" y="103375"/>
                </a:cubicBezTo>
                <a:cubicBezTo>
                  <a:pt x="4342189" y="133290"/>
                  <a:pt x="4390822" y="154839"/>
                  <a:pt x="4435272" y="180571"/>
                </a:cubicBezTo>
                <a:cubicBezTo>
                  <a:pt x="4446233" y="186917"/>
                  <a:pt x="4454322" y="196010"/>
                  <a:pt x="4463847" y="203730"/>
                </a:cubicBezTo>
                <a:cubicBezTo>
                  <a:pt x="4558698" y="170785"/>
                  <a:pt x="4542315" y="183442"/>
                  <a:pt x="4635297" y="103375"/>
                </a:cubicBezTo>
                <a:cubicBezTo>
                  <a:pt x="4654016" y="87256"/>
                  <a:pt x="4660197" y="61616"/>
                  <a:pt x="4682922" y="49338"/>
                </a:cubicBezTo>
                <a:cubicBezTo>
                  <a:pt x="4724670" y="26781"/>
                  <a:pt x="4815517" y="22816"/>
                  <a:pt x="4863897" y="18459"/>
                </a:cubicBezTo>
                <a:cubicBezTo>
                  <a:pt x="4881360" y="14600"/>
                  <a:pt x="4898530" y="9372"/>
                  <a:pt x="4915846" y="4829"/>
                </a:cubicBezTo>
                <a:lnTo>
                  <a:pt x="4942615" y="0"/>
                </a:lnTo>
                <a:lnTo>
                  <a:pt x="5087108" y="0"/>
                </a:lnTo>
                <a:lnTo>
                  <a:pt x="5111547" y="3020"/>
                </a:lnTo>
                <a:cubicBezTo>
                  <a:pt x="5202271" y="22892"/>
                  <a:pt x="5292693" y="60986"/>
                  <a:pt x="5378247" y="95655"/>
                </a:cubicBezTo>
                <a:cubicBezTo>
                  <a:pt x="5394122" y="90509"/>
                  <a:pt x="5412044" y="88366"/>
                  <a:pt x="5425872" y="80216"/>
                </a:cubicBezTo>
                <a:cubicBezTo>
                  <a:pt x="5456623" y="62091"/>
                  <a:pt x="5492754" y="17472"/>
                  <a:pt x="5530647" y="3020"/>
                </a:cubicBezTo>
                <a:lnTo>
                  <a:pt x="5543333" y="0"/>
                </a:lnTo>
                <a:lnTo>
                  <a:pt x="6051586" y="0"/>
                </a:lnTo>
                <a:lnTo>
                  <a:pt x="6054522" y="3020"/>
                </a:lnTo>
                <a:cubicBezTo>
                  <a:pt x="6098252" y="50275"/>
                  <a:pt x="6098419" y="57223"/>
                  <a:pt x="6121197" y="103375"/>
                </a:cubicBezTo>
                <a:cubicBezTo>
                  <a:pt x="6156122" y="100802"/>
                  <a:pt x="6193514" y="106417"/>
                  <a:pt x="6225972" y="95655"/>
                </a:cubicBezTo>
                <a:cubicBezTo>
                  <a:pt x="6280515" y="77572"/>
                  <a:pt x="6332973" y="55809"/>
                  <a:pt x="6384857" y="33045"/>
                </a:cubicBezTo>
                <a:lnTo>
                  <a:pt x="6459707" y="0"/>
                </a:lnTo>
                <a:lnTo>
                  <a:pt x="6848171" y="0"/>
                </a:lnTo>
                <a:lnTo>
                  <a:pt x="6863304" y="19056"/>
                </a:lnTo>
                <a:cubicBezTo>
                  <a:pt x="6874824" y="35234"/>
                  <a:pt x="6886625" y="51212"/>
                  <a:pt x="6902247" y="64777"/>
                </a:cubicBezTo>
                <a:cubicBezTo>
                  <a:pt x="6916779" y="77396"/>
                  <a:pt x="6940779" y="79553"/>
                  <a:pt x="6959397" y="87936"/>
                </a:cubicBezTo>
                <a:cubicBezTo>
                  <a:pt x="6989689" y="101575"/>
                  <a:pt x="6999719" y="106563"/>
                  <a:pt x="7000045" y="107312"/>
                </a:cubicBezTo>
                <a:lnTo>
                  <a:pt x="6983158" y="101499"/>
                </a:lnTo>
                <a:lnTo>
                  <a:pt x="6970031" y="96269"/>
                </a:lnTo>
                <a:cubicBezTo>
                  <a:pt x="6966284" y="94815"/>
                  <a:pt x="6973951" y="97951"/>
                  <a:pt x="6982473" y="101263"/>
                </a:cubicBezTo>
                <a:lnTo>
                  <a:pt x="6983158" y="101499"/>
                </a:lnTo>
                <a:lnTo>
                  <a:pt x="6985532" y="102444"/>
                </a:lnTo>
                <a:cubicBezTo>
                  <a:pt x="6994432" y="106018"/>
                  <a:pt x="7007505" y="111291"/>
                  <a:pt x="7026072" y="118814"/>
                </a:cubicBezTo>
                <a:cubicBezTo>
                  <a:pt x="7045122" y="139400"/>
                  <a:pt x="7060771" y="162375"/>
                  <a:pt x="7083222" y="180571"/>
                </a:cubicBezTo>
                <a:cubicBezTo>
                  <a:pt x="7090322" y="186325"/>
                  <a:pt x="7101782" y="188870"/>
                  <a:pt x="7111797" y="188291"/>
                </a:cubicBezTo>
                <a:cubicBezTo>
                  <a:pt x="7195269" y="183459"/>
                  <a:pt x="7251701" y="163361"/>
                  <a:pt x="7330872" y="141973"/>
                </a:cubicBezTo>
                <a:cubicBezTo>
                  <a:pt x="7378957" y="114136"/>
                  <a:pt x="7392809" y="110590"/>
                  <a:pt x="7426122" y="80216"/>
                </a:cubicBezTo>
                <a:cubicBezTo>
                  <a:pt x="7442597" y="65195"/>
                  <a:pt x="7454697" y="46764"/>
                  <a:pt x="7473747" y="33898"/>
                </a:cubicBezTo>
                <a:cubicBezTo>
                  <a:pt x="7493412" y="20617"/>
                  <a:pt x="7519452" y="14917"/>
                  <a:pt x="7540422" y="3020"/>
                </a:cubicBezTo>
                <a:lnTo>
                  <a:pt x="7544148" y="0"/>
                </a:lnTo>
                <a:lnTo>
                  <a:pt x="7778103" y="0"/>
                </a:lnTo>
                <a:lnTo>
                  <a:pt x="7780362" y="1087"/>
                </a:lnTo>
                <a:cubicBezTo>
                  <a:pt x="7815388" y="19324"/>
                  <a:pt x="7849809" y="40779"/>
                  <a:pt x="7921422" y="87936"/>
                </a:cubicBezTo>
                <a:cubicBezTo>
                  <a:pt x="8204439" y="274301"/>
                  <a:pt x="7974361" y="138432"/>
                  <a:pt x="8140497" y="234608"/>
                </a:cubicBezTo>
                <a:cubicBezTo>
                  <a:pt x="8156372" y="224315"/>
                  <a:pt x="8171467" y="213178"/>
                  <a:pt x="8188122" y="203730"/>
                </a:cubicBezTo>
                <a:cubicBezTo>
                  <a:pt x="8203289" y="195125"/>
                  <a:pt x="8222048" y="190664"/>
                  <a:pt x="8235747" y="180571"/>
                </a:cubicBezTo>
                <a:cubicBezTo>
                  <a:pt x="8257407" y="164612"/>
                  <a:pt x="8274611" y="145059"/>
                  <a:pt x="8292897" y="126534"/>
                </a:cubicBezTo>
                <a:cubicBezTo>
                  <a:pt x="8300048" y="119289"/>
                  <a:pt x="8303535" y="109668"/>
                  <a:pt x="8311947" y="103375"/>
                </a:cubicBezTo>
                <a:cubicBezTo>
                  <a:pt x="8318594" y="98402"/>
                  <a:pt x="8437954" y="15496"/>
                  <a:pt x="8473872" y="3020"/>
                </a:cubicBezTo>
                <a:lnTo>
                  <a:pt x="8487099" y="0"/>
                </a:lnTo>
                <a:lnTo>
                  <a:pt x="8877119" y="0"/>
                </a:lnTo>
                <a:lnTo>
                  <a:pt x="8918079" y="22452"/>
                </a:lnTo>
                <a:cubicBezTo>
                  <a:pt x="8935029" y="40266"/>
                  <a:pt x="8948373" y="60608"/>
                  <a:pt x="8988222" y="87936"/>
                </a:cubicBezTo>
                <a:cubicBezTo>
                  <a:pt x="9004481" y="99086"/>
                  <a:pt x="9027490" y="101718"/>
                  <a:pt x="9045372" y="111095"/>
                </a:cubicBezTo>
                <a:cubicBezTo>
                  <a:pt x="9134753" y="157967"/>
                  <a:pt x="9127811" y="154749"/>
                  <a:pt x="9178722" y="196010"/>
                </a:cubicBezTo>
                <a:cubicBezTo>
                  <a:pt x="9305641" y="181316"/>
                  <a:pt x="9207842" y="200292"/>
                  <a:pt x="9378747" y="118814"/>
                </a:cubicBezTo>
                <a:cubicBezTo>
                  <a:pt x="9441212" y="89035"/>
                  <a:pt x="9504704" y="60609"/>
                  <a:pt x="9569247" y="33898"/>
                </a:cubicBezTo>
                <a:lnTo>
                  <a:pt x="9653046" y="0"/>
                </a:lnTo>
                <a:lnTo>
                  <a:pt x="10049722" y="0"/>
                </a:lnTo>
                <a:lnTo>
                  <a:pt x="10069820" y="40723"/>
                </a:lnTo>
                <a:lnTo>
                  <a:pt x="10069820" y="970142"/>
                </a:lnTo>
                <a:lnTo>
                  <a:pt x="0" y="970142"/>
                </a:lnTo>
                <a:close/>
              </a:path>
            </a:pathLst>
          </a:cu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DF2C024-4FFE-4768-BA6B-C8FB69206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49463" y="4203184"/>
            <a:ext cx="5067300" cy="2562225"/>
            <a:chOff x="2474118" y="3631438"/>
            <a:chExt cx="5445920" cy="305928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912D101-DD74-45DF-AF69-8B2A7640BA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720"/>
            <a:stretch/>
          </p:blipFill>
          <p:spPr>
            <a:xfrm>
              <a:off x="2474118" y="3631438"/>
              <a:ext cx="5445920" cy="30592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3E410AA-60F0-4F49-A858-E58E58A27E6D}"/>
                </a:ext>
              </a:extLst>
            </p:cNvPr>
            <p:cNvCxnSpPr>
              <a:cxnSpLocks/>
            </p:cNvCxnSpPr>
            <p:nvPr/>
          </p:nvCxnSpPr>
          <p:spPr>
            <a:xfrm>
              <a:off x="2558058" y="3871377"/>
              <a:ext cx="5361980" cy="27803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E2386B4-26EF-4CBE-ACD0-F472FE404D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8058" y="3871377"/>
              <a:ext cx="5275660" cy="27803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6789BF2A-176A-4FAB-839A-490046017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3098" y="3241210"/>
            <a:ext cx="2466975" cy="199597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5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2021-2022: REPORT UPDATES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8513085-28C6-4399-96AC-792AE5AE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675" y="1071562"/>
            <a:ext cx="9920288" cy="4351338"/>
          </a:xfrm>
        </p:spPr>
        <p:txBody>
          <a:bodyPr/>
          <a:lstStyle/>
          <a:p>
            <a:r>
              <a:rPr lang="en-US" b="1"/>
              <a:t>ECD0-000-010: </a:t>
            </a:r>
            <a:r>
              <a:rPr lang="en-US"/>
              <a:t>The ‘# HQ PK Classes’ column has been added to the report to allow ESCs to compare against the High-Quality PK components that are reported by LEAs in their region.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248D9B-4C48-40FC-AE1B-9B9A34C07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731" y="2755567"/>
            <a:ext cx="10338269" cy="28202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1193E8-3D05-45A2-B27B-4E5236FBC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3825" y="4165702"/>
            <a:ext cx="557213" cy="647700"/>
          </a:xfrm>
          <a:prstGeom prst="rect">
            <a:avLst/>
          </a:prstGeom>
          <a:solidFill>
            <a:schemeClr val="bg1">
              <a:alpha val="1000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5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2021-2022: REPORT UPDATES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8513085-28C6-4399-96AC-792AE5AE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746" y="918624"/>
            <a:ext cx="10209724" cy="6330073"/>
          </a:xfrm>
        </p:spPr>
        <p:txBody>
          <a:bodyPr/>
          <a:lstStyle/>
          <a:p>
            <a:r>
              <a:rPr lang="en-US" sz="2400"/>
              <a:t>The following reports have been impacted by the -999 score result no longer being classified as ‘Not Assessed’:</a:t>
            </a:r>
          </a:p>
          <a:p>
            <a:pPr lvl="1"/>
            <a:r>
              <a:rPr lang="en-US" sz="2200"/>
              <a:t>-</a:t>
            </a:r>
            <a:r>
              <a:rPr lang="en-US" sz="2000"/>
              <a:t>999 assessment score value will no longer display as ‘Not Assessed’:</a:t>
            </a:r>
          </a:p>
          <a:p>
            <a:pPr lvl="2"/>
            <a:r>
              <a:rPr lang="en-US" sz="1800" b="1"/>
              <a:t>ECD0-000-004 Early Childhood KG Data Submission</a:t>
            </a:r>
          </a:p>
          <a:p>
            <a:pPr lvl="2"/>
            <a:r>
              <a:rPr lang="en-US" sz="1800" b="1"/>
              <a:t>ECD0-000-006 Early Childhood PK Data Submission</a:t>
            </a:r>
          </a:p>
          <a:p>
            <a:pPr lvl="2"/>
            <a:endParaRPr lang="en-US" sz="800" b="1"/>
          </a:p>
          <a:p>
            <a:pPr lvl="1"/>
            <a:r>
              <a:rPr lang="en-US" sz="2000"/>
              <a:t>-999 assessment score will no longer be excluded from the KG Readiness calculations:</a:t>
            </a:r>
          </a:p>
          <a:p>
            <a:pPr lvl="2"/>
            <a:r>
              <a:rPr lang="en-US" sz="1800" b="1"/>
              <a:t>ECD0-000-001 Early Childhood Assessment Completion</a:t>
            </a:r>
          </a:p>
          <a:p>
            <a:pPr lvl="2"/>
            <a:r>
              <a:rPr lang="en-US" sz="1800" b="1"/>
              <a:t>ECD0-000-002 Early Childhood Assessment Summary</a:t>
            </a:r>
          </a:p>
          <a:p>
            <a:pPr lvl="2"/>
            <a:r>
              <a:rPr lang="en-US" sz="1800" b="1"/>
              <a:t>ECD0-000-003 Early Childhood Assessment With PK Sources</a:t>
            </a:r>
          </a:p>
          <a:p>
            <a:pPr lvl="3"/>
            <a:r>
              <a:rPr lang="en-US"/>
              <a:t>If a -999-assessment score value is submitted for a student, the above reports will </a:t>
            </a:r>
            <a:br>
              <a:rPr lang="en-US"/>
            </a:br>
            <a:r>
              <a:rPr lang="en-US"/>
              <a:t>now include the score in the KG Readiness calculations based on the proficiency</a:t>
            </a:r>
            <a:br>
              <a:rPr lang="en-US"/>
            </a:br>
            <a:r>
              <a:rPr lang="en-US"/>
              <a:t>ranges in the Assessment Specifications.</a:t>
            </a:r>
          </a:p>
          <a:p>
            <a:pPr lvl="3"/>
            <a:endParaRPr lang="en-US" sz="800"/>
          </a:p>
          <a:p>
            <a:pPr lvl="1"/>
            <a:r>
              <a:rPr lang="en-US" sz="2000"/>
              <a:t>-999 assessment score value will no longer be excluded from the Assessment Totals:</a:t>
            </a:r>
          </a:p>
          <a:p>
            <a:pPr lvl="2"/>
            <a:r>
              <a:rPr lang="en-US" sz="1800" b="1"/>
              <a:t>ECD0-000-007 Early Childhood PRE-K Completion</a:t>
            </a:r>
          </a:p>
          <a:p>
            <a:pPr lvl="2"/>
            <a:r>
              <a:rPr lang="en-US" sz="1800" b="1"/>
              <a:t>ECD0-000-008 Early Childhood PK Proficiency Summary</a:t>
            </a:r>
          </a:p>
          <a:p>
            <a:pPr lvl="2"/>
            <a:r>
              <a:rPr lang="en-US" sz="1800" b="1"/>
              <a:t>ECD0-000-009 Early Childhood Public PK Missing Assessment Data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8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2021-2022: REPORT UPDATES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8513085-28C6-4399-96AC-792AE5AE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323" y="918625"/>
            <a:ext cx="9920288" cy="2991388"/>
          </a:xfrm>
        </p:spPr>
        <p:txBody>
          <a:bodyPr/>
          <a:lstStyle/>
          <a:p>
            <a:r>
              <a:rPr lang="en-US" sz="2400"/>
              <a:t>2020-2021 Example: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1800"/>
          </a:p>
          <a:p>
            <a:endParaRPr lang="en-US" sz="1800"/>
          </a:p>
          <a:p>
            <a:pPr marL="0" indent="0">
              <a:buNone/>
            </a:pPr>
            <a:endParaRPr lang="en-US" sz="1200"/>
          </a:p>
          <a:p>
            <a:r>
              <a:rPr lang="en-US" sz="2400"/>
              <a:t>2021-2022 Example: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26F4F-FEAE-45A3-8CB0-39633501C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6"/>
          <a:stretch/>
        </p:blipFill>
        <p:spPr>
          <a:xfrm>
            <a:off x="2133599" y="1246400"/>
            <a:ext cx="8967491" cy="25397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1193E8-3D05-45A2-B27B-4E5236FBC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67349" y="3476624"/>
            <a:ext cx="557213" cy="209550"/>
          </a:xfrm>
          <a:prstGeom prst="rect">
            <a:avLst/>
          </a:prstGeom>
          <a:solidFill>
            <a:schemeClr val="bg1">
              <a:alpha val="1000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9D1590-FDC3-44DB-94F0-06F22633B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599" y="4113962"/>
            <a:ext cx="8967491" cy="25386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DF17AE-C9DF-41BA-9704-617733673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74505" y="6324600"/>
            <a:ext cx="342900" cy="166687"/>
          </a:xfrm>
          <a:prstGeom prst="rect">
            <a:avLst/>
          </a:prstGeom>
          <a:solidFill>
            <a:schemeClr val="bg1">
              <a:alpha val="1000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96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77434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Early Childhood Data System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Counts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Current Known Issues</a:t>
            </a:r>
            <a:endParaRPr lang="en-US" sz="1800" b="1">
              <a:ea typeface="+mn-lt"/>
              <a:cs typeface="+mn-lt"/>
            </a:endParaRP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0107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CURRENT KNOWN ISSUES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366" y="1001713"/>
            <a:ext cx="9918245" cy="5939375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5"/>
                </a:solidFill>
              </a:rPr>
              <a:t>The following report issues will be resolved in the </a:t>
            </a:r>
            <a:r>
              <a:rPr lang="en-US" b="1">
                <a:solidFill>
                  <a:schemeClr val="accent5"/>
                </a:solidFill>
              </a:rPr>
              <a:t>November 5, 2021 </a:t>
            </a:r>
            <a:r>
              <a:rPr lang="en-US">
                <a:solidFill>
                  <a:schemeClr val="accent5"/>
                </a:solidFill>
              </a:rPr>
              <a:t>release:​​</a:t>
            </a:r>
          </a:p>
          <a:p>
            <a:pPr lvl="1" fontAlgn="base"/>
            <a:r>
              <a:rPr lang="en-US" b="1">
                <a:solidFill>
                  <a:schemeClr val="accent5"/>
                </a:solidFill>
              </a:rPr>
              <a:t>ECDS Kindergarten Reports:​</a:t>
            </a:r>
          </a:p>
          <a:p>
            <a:pPr lvl="2" fontAlgn="base"/>
            <a:r>
              <a:rPr lang="en-US" b="1">
                <a:solidFill>
                  <a:srgbClr val="404E54"/>
                </a:solidFill>
                <a:latin typeface="SourceSansPro-Regular"/>
              </a:rPr>
              <a:t>ECD0-000-001​</a:t>
            </a:r>
          </a:p>
          <a:p>
            <a:pPr lvl="3" fontAlgn="base"/>
            <a:r>
              <a:rPr lang="en-US" b="0" i="0" u="none" strike="noStrike">
                <a:solidFill>
                  <a:schemeClr val="accent5"/>
                </a:solidFill>
                <a:effectLst/>
              </a:rPr>
              <a:t>Classroom positions, other than </a:t>
            </a:r>
            <a:r>
              <a:rPr lang="en-US">
                <a:solidFill>
                  <a:schemeClr val="accent5"/>
                </a:solidFill>
              </a:rPr>
              <a:t>the </a:t>
            </a:r>
            <a:r>
              <a:rPr lang="en-US" b="0" i="0" u="none" strike="noStrike">
                <a:solidFill>
                  <a:schemeClr val="accent5"/>
                </a:solidFill>
                <a:effectLst/>
              </a:rPr>
              <a:t>Teacher of Record, are displaying on the report.</a:t>
            </a:r>
            <a:r>
              <a:rPr lang="en-US" b="0" i="0">
                <a:solidFill>
                  <a:schemeClr val="accent5"/>
                </a:solidFill>
                <a:effectLst/>
              </a:rPr>
              <a:t>​</a:t>
            </a:r>
          </a:p>
          <a:p>
            <a:pPr lvl="3" fontAlgn="base"/>
            <a:r>
              <a:rPr lang="en-US">
                <a:solidFill>
                  <a:srgbClr val="404E54"/>
                </a:solidFill>
              </a:rPr>
              <a:t>C</a:t>
            </a:r>
            <a:r>
              <a:rPr lang="en-US" b="0" i="0">
                <a:solidFill>
                  <a:srgbClr val="404E54"/>
                </a:solidFill>
                <a:effectLst/>
              </a:rPr>
              <a:t>ampus ID and campus name are not matching in the report details section.</a:t>
            </a:r>
          </a:p>
          <a:p>
            <a:pPr lvl="2" fontAlgn="base"/>
            <a:r>
              <a:rPr lang="en-US" b="1">
                <a:solidFill>
                  <a:srgbClr val="404E54"/>
                </a:solidFill>
                <a:latin typeface="SourceSansPro-Regular"/>
              </a:rPr>
              <a:t>ECD0-000-005:</a:t>
            </a:r>
          </a:p>
          <a:p>
            <a:pPr lvl="3" fontAlgn="base"/>
            <a:r>
              <a:rPr lang="en-US" b="0" i="0">
                <a:solidFill>
                  <a:srgbClr val="404E54"/>
                </a:solidFill>
                <a:effectLst/>
                <a:latin typeface="SourceSansPro-Regular"/>
              </a:rPr>
              <a:t>The report is listing students as missing assessments, even though those subject areas are not part of the required domain for KG readiness.</a:t>
            </a:r>
            <a:endParaRPr lang="en-US" b="0" i="0">
              <a:solidFill>
                <a:schemeClr val="accent5"/>
              </a:solidFill>
              <a:effectLst/>
            </a:endParaRPr>
          </a:p>
          <a:p>
            <a:pPr lvl="2" fontAlgn="base"/>
            <a:r>
              <a:rPr lang="en-US" b="1">
                <a:solidFill>
                  <a:srgbClr val="404E54"/>
                </a:solidFill>
                <a:latin typeface="SourceSansPro-Regular"/>
              </a:rPr>
              <a:t>ECD0-000-006​</a:t>
            </a:r>
          </a:p>
          <a:p>
            <a:pPr lvl="3" fontAlgn="base"/>
            <a:r>
              <a:rPr lang="en-US">
                <a:solidFill>
                  <a:srgbClr val="404E54"/>
                </a:solidFill>
                <a:latin typeface="SourceSansPro-Regular"/>
              </a:rPr>
              <a:t>The PDF and CSV version of this report for prior years is failing after running for an extended amount of time.​</a:t>
            </a:r>
          </a:p>
          <a:p>
            <a:pPr marL="1371600" lvl="3" indent="0" fontAlgn="base">
              <a:buNone/>
            </a:pPr>
            <a:endParaRPr lang="en-US" sz="800" b="0" i="0">
              <a:solidFill>
                <a:schemeClr val="accent5"/>
              </a:solidFill>
              <a:effectLst/>
            </a:endParaRPr>
          </a:p>
          <a:p>
            <a:pPr lvl="1" fontAlgn="base"/>
            <a:r>
              <a:rPr lang="en-US" b="1">
                <a:solidFill>
                  <a:schemeClr val="accent5"/>
                </a:solidFill>
              </a:rPr>
              <a:t>ECDS Prekindergarten Reports:​</a:t>
            </a:r>
          </a:p>
          <a:p>
            <a:pPr lvl="2" fontAlgn="base"/>
            <a:r>
              <a:rPr lang="en-US" b="1">
                <a:solidFill>
                  <a:srgbClr val="404E54"/>
                </a:solidFill>
                <a:latin typeface="SourceSansPro-Regular"/>
              </a:rPr>
              <a:t>ECD0-000-003​</a:t>
            </a:r>
          </a:p>
          <a:p>
            <a:pPr lvl="3" fontAlgn="base"/>
            <a:r>
              <a:rPr lang="en-US">
                <a:solidFill>
                  <a:srgbClr val="404E54"/>
                </a:solidFill>
                <a:latin typeface="SourceSansPro-Regular"/>
              </a:rPr>
              <a:t>The report is incorrectly displaying the number of High-Quality PK students for those students that have exited and re-entered the same course/section.</a:t>
            </a:r>
          </a:p>
        </p:txBody>
      </p:sp>
    </p:spTree>
    <p:extLst>
      <p:ext uri="{BB962C8B-B14F-4D97-AF65-F5344CB8AC3E}">
        <p14:creationId xmlns:p14="http://schemas.microsoft.com/office/powerpoint/2010/main" val="423915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CURRENT KNOWN ISSUES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367" y="1236677"/>
            <a:ext cx="9630770" cy="5529883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accent5"/>
                </a:solidFill>
                <a:effectLst/>
              </a:rPr>
              <a:t>The following rule issues will be resolved in the </a:t>
            </a:r>
            <a:r>
              <a:rPr lang="en-US" b="1" i="0" u="none" strike="noStrike">
                <a:solidFill>
                  <a:schemeClr val="accent5"/>
                </a:solidFill>
                <a:effectLst/>
              </a:rPr>
              <a:t>November 5, 2021 </a:t>
            </a:r>
            <a:r>
              <a:rPr lang="en-US" i="0" u="none" strike="noStrike">
                <a:solidFill>
                  <a:schemeClr val="accent5"/>
                </a:solidFill>
                <a:effectLst/>
              </a:rPr>
              <a:t>release</a:t>
            </a:r>
            <a:r>
              <a:rPr lang="en-US" b="0" i="0" u="none" strike="noStrike">
                <a:solidFill>
                  <a:schemeClr val="accent5"/>
                </a:solidFill>
                <a:effectLst/>
              </a:rPr>
              <a:t>:</a:t>
            </a:r>
            <a:r>
              <a:rPr lang="en-US" b="0" i="0">
                <a:solidFill>
                  <a:schemeClr val="accent5"/>
                </a:solidFill>
                <a:effectLst/>
              </a:rPr>
              <a:t>​​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b="0" i="0">
              <a:solidFill>
                <a:schemeClr val="accent5"/>
              </a:solidFill>
              <a:effectLst/>
            </a:endParaRPr>
          </a:p>
          <a:p>
            <a:pPr lvl="1" fontAlgn="base"/>
            <a:r>
              <a:rPr lang="en-US">
                <a:solidFill>
                  <a:schemeClr val="accent5"/>
                </a:solidFill>
              </a:rPr>
              <a:t>The rule text is incorrectly displaying extra symbols and characters for the following ECDS rules:</a:t>
            </a:r>
          </a:p>
          <a:p>
            <a:pPr lvl="2" fontAlgn="base"/>
            <a:r>
              <a:rPr lang="en-US" b="1">
                <a:solidFill>
                  <a:schemeClr val="accent5"/>
                </a:solidFill>
              </a:rPr>
              <a:t>10010-0015</a:t>
            </a:r>
          </a:p>
          <a:p>
            <a:pPr lvl="2" fontAlgn="base"/>
            <a:r>
              <a:rPr lang="en-US" b="1">
                <a:solidFill>
                  <a:schemeClr val="accent5"/>
                </a:solidFill>
              </a:rPr>
              <a:t>10010-0016</a:t>
            </a:r>
          </a:p>
          <a:p>
            <a:pPr lvl="2" fontAlgn="base"/>
            <a:r>
              <a:rPr lang="en-US" b="1">
                <a:solidFill>
                  <a:schemeClr val="accent5"/>
                </a:solidFill>
              </a:rPr>
              <a:t>46010-0005</a:t>
            </a:r>
          </a:p>
          <a:p>
            <a:pPr marL="1371600" lvl="3" indent="0" fontAlgn="base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07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77434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Early Childhood Data System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Counts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  <a:endParaRPr lang="en-US" sz="1800">
              <a:ea typeface="+mn-lt"/>
              <a:cs typeface="+mn-lt"/>
            </a:endParaRPr>
          </a:p>
          <a:p>
            <a:pPr lvl="1"/>
            <a:r>
              <a:rPr lang="en-US" sz="2200" b="1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42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77434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 b="1">
                <a:solidFill>
                  <a:srgbClr val="0D6CB9"/>
                </a:solidFill>
                <a:ea typeface="+mn-lt"/>
                <a:cs typeface="+mn-lt"/>
              </a:rPr>
              <a:t>Early Childhood Data System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 b="1">
                <a:cs typeface="Calibri"/>
              </a:rPr>
              <a:t>Program Area Updates &amp; Guidance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Counts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  <a:endParaRPr lang="en-US" sz="1800">
              <a:ea typeface="+mn-lt"/>
              <a:cs typeface="+mn-lt"/>
            </a:endParaRP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42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TIMELINE: 2021-2022 KINDERGARTEN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898" y="1482513"/>
            <a:ext cx="8988726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Submission Due: </a:t>
            </a:r>
            <a:r>
              <a:rPr lang="en-US">
                <a:ea typeface="+mn-lt"/>
                <a:cs typeface="+mn-lt"/>
              </a:rPr>
              <a:t>January 27, 2022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7D000B-F323-4AEF-8058-4E0D6CC49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968918"/>
              </p:ext>
            </p:extLst>
          </p:nvPr>
        </p:nvGraphicFramePr>
        <p:xfrm>
          <a:off x="2194034" y="2102068"/>
          <a:ext cx="9783138" cy="2472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6241">
                  <a:extLst>
                    <a:ext uri="{9D8B030D-6E8A-4147-A177-3AD203B41FA5}">
                      <a16:colId xmlns:a16="http://schemas.microsoft.com/office/drawing/2014/main" val="3617173912"/>
                    </a:ext>
                  </a:extLst>
                </a:gridCol>
                <a:gridCol w="2806897">
                  <a:extLst>
                    <a:ext uri="{9D8B030D-6E8A-4147-A177-3AD203B41FA5}">
                      <a16:colId xmlns:a16="http://schemas.microsoft.com/office/drawing/2014/main" val="2463953754"/>
                    </a:ext>
                  </a:extLst>
                </a:gridCol>
              </a:tblGrid>
              <a:tr h="618109">
                <a:tc gridSpan="2"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Early Childhood Data System Collection (ECDS) - KG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164357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TSDS ready to load data to eDM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  August 2, 2021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0323492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ECDS Kindergarten ready for users to promote data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  November 8, 2021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1088031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</a:rPr>
                        <a:t>ECDS Kindergarten s</a:t>
                      </a: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ubmission due date for LEAs</a:t>
                      </a:r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  January </a:t>
                      </a:r>
                      <a:r>
                        <a:rPr lang="en-US" sz="2400" kern="1200">
                          <a:effectLst/>
                        </a:rPr>
                        <a:t>27, 2022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7501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318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TIMELINE: 2021-2022 PREKINDERGARTEN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898" y="1482513"/>
            <a:ext cx="8988726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Submission Due: </a:t>
            </a:r>
            <a:r>
              <a:rPr lang="en-US">
                <a:ea typeface="+mn-lt"/>
                <a:cs typeface="+mn-lt"/>
              </a:rPr>
              <a:t>June 23, 2022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7D000B-F323-4AEF-8058-4E0D6CC49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3745"/>
              </p:ext>
            </p:extLst>
          </p:nvPr>
        </p:nvGraphicFramePr>
        <p:xfrm>
          <a:off x="2194034" y="2102068"/>
          <a:ext cx="9783138" cy="3317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6241">
                  <a:extLst>
                    <a:ext uri="{9D8B030D-6E8A-4147-A177-3AD203B41FA5}">
                      <a16:colId xmlns:a16="http://schemas.microsoft.com/office/drawing/2014/main" val="3617173912"/>
                    </a:ext>
                  </a:extLst>
                </a:gridCol>
                <a:gridCol w="2806897">
                  <a:extLst>
                    <a:ext uri="{9D8B030D-6E8A-4147-A177-3AD203B41FA5}">
                      <a16:colId xmlns:a16="http://schemas.microsoft.com/office/drawing/2014/main" val="2463953754"/>
                    </a:ext>
                  </a:extLst>
                </a:gridCol>
              </a:tblGrid>
              <a:tr h="618109">
                <a:tc gridSpan="2"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Early Childhood Data System Collection (ECDS) - KG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164357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TSDS ready to load data to eDM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  August 2, 2021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0323492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ECDS Prekindergarten ready for users to promote data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  November 8, 2021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1088031"/>
                  </a:ext>
                </a:extLst>
              </a:tr>
              <a:tr h="61810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Private Prekindergarten application deadline for BPD (Business Partner Directory) Org number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kern="1200">
                          <a:effectLst/>
                        </a:rPr>
                        <a:t>  May 26, 2022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506684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</a:rPr>
                        <a:t>ECDS </a:t>
                      </a: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Prekindergarten </a:t>
                      </a:r>
                      <a:r>
                        <a:rPr lang="en-US" sz="2400" b="0" i="0" u="none" strike="noStrike" kern="1200" noProof="0">
                          <a:effectLst/>
                        </a:rPr>
                        <a:t>s</a:t>
                      </a: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ubmission due date for LEAs and Private Prekindergarten Organizations</a:t>
                      </a:r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  June </a:t>
                      </a:r>
                      <a:r>
                        <a:rPr lang="en-US" sz="2400" kern="1200">
                          <a:effectLst/>
                        </a:rPr>
                        <a:t>23, 2022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7501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336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77434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Early Childhood Data System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Counts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  <a:endParaRPr lang="en-US" sz="1800">
              <a:ea typeface="+mn-lt"/>
              <a:cs typeface="+mn-lt"/>
            </a:endParaRP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Technical Resources</a:t>
            </a:r>
            <a:endParaRPr lang="en-US" sz="2200" b="1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2071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TECHNICAL RESOURCES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553" y="996410"/>
            <a:ext cx="9630770" cy="5494338"/>
          </a:xfrm>
        </p:spPr>
        <p:txBody>
          <a:bodyPr lIns="91440" tIns="45720" rIns="91440" bIns="45720" anchor="t"/>
          <a:lstStyle/>
          <a:p>
            <a:r>
              <a:rPr lang="en-US" b="1">
                <a:ea typeface="+mn-lt"/>
                <a:cs typeface="+mn-lt"/>
              </a:rPr>
              <a:t>Technical Specifications: </a:t>
            </a:r>
            <a:endParaRPr lang="en-US">
              <a:cs typeface="Calibri" panose="020F0502020204030204"/>
            </a:endParaRPr>
          </a:p>
          <a:p>
            <a:pPr lvl="1"/>
            <a:r>
              <a:rPr lang="en-US" b="1" u="sng">
                <a:ea typeface="+mn-lt"/>
                <a:cs typeface="+mn-lt"/>
                <a:hlinkClick r:id="rId2"/>
              </a:rPr>
              <a:t>Texas Education Data Standards (TEDS)</a:t>
            </a: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 b="1" u="sng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Technical Support: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b="1">
                <a:ea typeface="+mn-lt"/>
                <a:cs typeface="+mn-lt"/>
                <a:hlinkClick r:id="rId3"/>
              </a:rPr>
              <a:t>TSDSCustomerSupport@tea.texas.gov</a:t>
            </a:r>
            <a:r>
              <a:rPr lang="en-US" b="1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pPr lvl="1"/>
            <a:endParaRPr lang="en-US" b="1">
              <a:ea typeface="+mn-lt"/>
              <a:cs typeface="+mn-lt"/>
            </a:endParaRPr>
          </a:p>
          <a:p>
            <a:pPr>
              <a:buClr>
                <a:srgbClr val="F16038"/>
              </a:buClr>
              <a:buFont typeface="Wingdings" panose="020B0604020202020204" pitchFamily="34" charset="0"/>
              <a:buChar char="§"/>
            </a:pPr>
            <a:r>
              <a:rPr lang="en-US" b="1">
                <a:ea typeface="+mn-lt"/>
                <a:cs typeface="+mn-lt"/>
              </a:rPr>
              <a:t>ECDS Program Area:</a:t>
            </a:r>
          </a:p>
          <a:p>
            <a:pPr lvl="1"/>
            <a:r>
              <a:rPr lang="en-US" b="1">
                <a:ea typeface="+mn-lt"/>
                <a:cs typeface="+mn-lt"/>
                <a:hlinkClick r:id="rId4"/>
              </a:rPr>
              <a:t>Early Childhood Education Website</a:t>
            </a:r>
          </a:p>
          <a:p>
            <a:pPr lvl="1"/>
            <a:r>
              <a:rPr lang="en-US" b="1">
                <a:hlinkClick r:id="rId5"/>
              </a:rPr>
              <a:t>ECDS Quick Support Guide</a:t>
            </a:r>
            <a:br>
              <a:rPr lang="en-US" b="1"/>
            </a:br>
            <a:endParaRPr lang="en-US" b="1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Knowledge Base Articles: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i="1">
                <a:ea typeface="+mn-lt"/>
                <a:cs typeface="+mn-lt"/>
                <a:hlinkClick r:id="rId6"/>
              </a:rPr>
              <a:t>TSDSKB-249</a:t>
            </a:r>
            <a:r>
              <a:rPr lang="en-US" i="1">
                <a:ea typeface="+mn-lt"/>
                <a:cs typeface="+mn-lt"/>
              </a:rPr>
              <a:t> ECDS: General FAQs</a:t>
            </a:r>
          </a:p>
          <a:p>
            <a:pPr lvl="1"/>
            <a:r>
              <a:rPr lang="en-US" i="1">
                <a:ea typeface="+mn-lt"/>
                <a:cs typeface="+mn-lt"/>
                <a:hlinkClick r:id="rId7"/>
              </a:rPr>
              <a:t>TSDSKB-508</a:t>
            </a:r>
            <a:r>
              <a:rPr lang="en-US" i="1">
                <a:ea typeface="+mn-lt"/>
                <a:cs typeface="+mn-lt"/>
              </a:rPr>
              <a:t> ECDS: Assessment Specifications</a:t>
            </a:r>
            <a:endParaRPr lang="en-US">
              <a:cs typeface="Calibri"/>
            </a:endParaRPr>
          </a:p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917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TECHNICAL RESOURCES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390" y="1088877"/>
            <a:ext cx="10139672" cy="5494338"/>
          </a:xfrm>
        </p:spPr>
        <p:txBody>
          <a:bodyPr lIns="91440" tIns="45720" rIns="91440" bIns="45720" anchor="t"/>
          <a:lstStyle/>
          <a:p>
            <a:r>
              <a:rPr lang="en-US" b="1"/>
              <a:t>2021-2022 School Year Commissioner’s List of Assessments:</a:t>
            </a:r>
          </a:p>
          <a:p>
            <a:pPr lvl="1"/>
            <a:r>
              <a:rPr lang="en-US" b="1"/>
              <a:t>Prekindergarten:</a:t>
            </a:r>
          </a:p>
          <a:p>
            <a:pPr lvl="2"/>
            <a:r>
              <a:rPr lang="en-US">
                <a:hlinkClick r:id="rId2"/>
              </a:rPr>
              <a:t>The Commissioner's List of Approved Prekindergarten Assessment Instruments is extended through the 2021-2022 school year.</a:t>
            </a:r>
            <a:endParaRPr lang="en-US"/>
          </a:p>
          <a:p>
            <a:pPr lvl="2"/>
            <a:endParaRPr lang="en-US"/>
          </a:p>
          <a:p>
            <a:pPr lvl="1"/>
            <a:r>
              <a:rPr lang="en-US" b="1"/>
              <a:t>Kindergarten:</a:t>
            </a:r>
          </a:p>
          <a:p>
            <a:pPr lvl="2"/>
            <a:r>
              <a:rPr lang="en-US"/>
              <a:t>Local Education Agencies (LEAs) must conduct a </a:t>
            </a:r>
            <a:r>
              <a:rPr lang="en-US" b="1"/>
              <a:t>beginning of year (BOY) </a:t>
            </a:r>
            <a:r>
              <a:rPr lang="en-US"/>
              <a:t>literacy assessment using either </a:t>
            </a:r>
            <a:r>
              <a:rPr lang="en-US" b="1"/>
              <a:t>TX-KEA</a:t>
            </a:r>
            <a:r>
              <a:rPr lang="en-US"/>
              <a:t> or </a:t>
            </a:r>
            <a:r>
              <a:rPr lang="en-US" b="1"/>
              <a:t>mCLASS Texas Edition</a:t>
            </a:r>
            <a:r>
              <a:rPr lang="en-US"/>
              <a:t>.</a:t>
            </a:r>
          </a:p>
          <a:p>
            <a:pPr lvl="3"/>
            <a:r>
              <a:rPr lang="en-US"/>
              <a:t>The ECDS kindergarten submission will only accept BOY Kindergarten data from these two vendors.</a:t>
            </a:r>
          </a:p>
          <a:p>
            <a:pPr lvl="3"/>
            <a:endParaRPr lang="en-US"/>
          </a:p>
          <a:p>
            <a:pPr lvl="2"/>
            <a:r>
              <a:rPr lang="en-US" b="0" i="0">
                <a:solidFill>
                  <a:srgbClr val="444444"/>
                </a:solidFill>
                <a:effectLst/>
              </a:rPr>
              <a:t>Commissioner-selected literacy screening tools for kindergarten is </a:t>
            </a:r>
            <a:r>
              <a:rPr lang="en-US" i="0">
                <a:solidFill>
                  <a:srgbClr val="444444"/>
                </a:solidFill>
                <a:effectLst/>
              </a:rPr>
              <a:t>through</a:t>
            </a:r>
            <a:r>
              <a:rPr lang="en-US" b="1" i="0">
                <a:solidFill>
                  <a:srgbClr val="444444"/>
                </a:solidFill>
                <a:effectLst/>
              </a:rPr>
              <a:t> July 2023</a:t>
            </a:r>
            <a:r>
              <a:rPr lang="en-US" i="0">
                <a:solidFill>
                  <a:srgbClr val="444444"/>
                </a:solidFill>
                <a:effectLst/>
              </a:rPr>
              <a:t>.</a:t>
            </a:r>
          </a:p>
          <a:p>
            <a:pPr lvl="3"/>
            <a:r>
              <a:rPr lang="en-US">
                <a:solidFill>
                  <a:srgbClr val="444444"/>
                </a:solidFill>
              </a:rPr>
              <a:t>D</a:t>
            </a:r>
            <a:r>
              <a:rPr lang="en-US" b="0" i="0">
                <a:solidFill>
                  <a:srgbClr val="444444"/>
                </a:solidFill>
                <a:effectLst/>
              </a:rPr>
              <a:t>istricts and open enrollment charters can use either of these tools to conduct the required beginning-of-year literacy screening for the 2021-2022 and 2022-2023 school years.</a:t>
            </a:r>
            <a:r>
              <a:rPr lang="en-US"/>
              <a:t> </a:t>
            </a:r>
          </a:p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755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E0E511-8808-46F4-8573-BB38D1179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cs typeface="Calibri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7255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PROGRAM AREA UPDATES &amp; GUIDANCE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090563"/>
            <a:ext cx="9630769" cy="4351338"/>
          </a:xfrm>
        </p:spPr>
        <p:txBody>
          <a:bodyPr/>
          <a:lstStyle/>
          <a:p>
            <a:r>
              <a:rPr lang="en-US" b="1" i="0">
                <a:solidFill>
                  <a:srgbClr val="444444"/>
                </a:solidFill>
                <a:effectLst/>
              </a:rPr>
              <a:t>Early Learning Partnerships</a:t>
            </a:r>
            <a:endParaRPr lang="en-US" b="1"/>
          </a:p>
          <a:p>
            <a:pPr lvl="1"/>
            <a:r>
              <a:rPr lang="en-US" b="0" i="0">
                <a:solidFill>
                  <a:srgbClr val="444444"/>
                </a:solidFill>
                <a:effectLst/>
              </a:rPr>
              <a:t>Early learning partnerships are formal </a:t>
            </a:r>
            <a:r>
              <a:rPr lang="en-US" b="1" i="0">
                <a:solidFill>
                  <a:srgbClr val="444444"/>
                </a:solidFill>
                <a:effectLst/>
              </a:rPr>
              <a:t>collaborations</a:t>
            </a:r>
            <a:r>
              <a:rPr lang="en-US" b="0" i="0">
                <a:solidFill>
                  <a:srgbClr val="444444"/>
                </a:solidFill>
                <a:effectLst/>
              </a:rPr>
              <a:t> </a:t>
            </a:r>
            <a:r>
              <a:rPr lang="en-US" b="1" i="0">
                <a:solidFill>
                  <a:srgbClr val="444444"/>
                </a:solidFill>
                <a:effectLst/>
              </a:rPr>
              <a:t>between</a:t>
            </a:r>
            <a:r>
              <a:rPr lang="en-US" b="0" i="0">
                <a:solidFill>
                  <a:srgbClr val="444444"/>
                </a:solidFill>
                <a:effectLst/>
              </a:rPr>
              <a:t> local education agencies (</a:t>
            </a:r>
            <a:r>
              <a:rPr lang="en-US" b="1" i="0">
                <a:solidFill>
                  <a:srgbClr val="444444"/>
                </a:solidFill>
                <a:effectLst/>
              </a:rPr>
              <a:t>LEAs</a:t>
            </a:r>
            <a:r>
              <a:rPr lang="en-US" b="0" i="0">
                <a:solidFill>
                  <a:srgbClr val="444444"/>
                </a:solidFill>
                <a:effectLst/>
              </a:rPr>
              <a:t>) such as school districts or open-enrollment charters, and </a:t>
            </a:r>
            <a:r>
              <a:rPr lang="en-US" b="1" i="0">
                <a:solidFill>
                  <a:srgbClr val="444444"/>
                </a:solidFill>
                <a:effectLst/>
              </a:rPr>
              <a:t>private early learning centers (ELCs) </a:t>
            </a:r>
            <a:r>
              <a:rPr lang="en-US" b="0" i="0">
                <a:solidFill>
                  <a:srgbClr val="444444"/>
                </a:solidFill>
                <a:effectLst/>
              </a:rPr>
              <a:t>or </a:t>
            </a:r>
            <a:r>
              <a:rPr lang="en-US" b="1" i="0">
                <a:solidFill>
                  <a:srgbClr val="444444"/>
                </a:solidFill>
                <a:effectLst/>
              </a:rPr>
              <a:t>Head Start centers</a:t>
            </a:r>
            <a:r>
              <a:rPr lang="en-US" i="0">
                <a:solidFill>
                  <a:srgbClr val="444444"/>
                </a:solidFill>
                <a:effectLst/>
              </a:rPr>
              <a:t>.</a:t>
            </a:r>
            <a:br>
              <a:rPr lang="en-US" b="0" i="0">
                <a:solidFill>
                  <a:srgbClr val="444444"/>
                </a:solidFill>
                <a:effectLst/>
              </a:rPr>
            </a:br>
            <a:endParaRPr lang="en-US" b="0" i="0">
              <a:solidFill>
                <a:srgbClr val="444444"/>
              </a:solidFill>
              <a:effectLst/>
            </a:endParaRPr>
          </a:p>
          <a:p>
            <a:pPr lvl="1"/>
            <a:r>
              <a:rPr lang="en-US" b="0" i="0">
                <a:solidFill>
                  <a:srgbClr val="444444"/>
                </a:solidFill>
                <a:effectLst/>
              </a:rPr>
              <a:t>The resulting partnership </a:t>
            </a:r>
            <a:r>
              <a:rPr lang="en-US" b="1" i="0">
                <a:solidFill>
                  <a:srgbClr val="444444"/>
                </a:solidFill>
                <a:effectLst/>
              </a:rPr>
              <a:t>allows </a:t>
            </a:r>
            <a:r>
              <a:rPr lang="en-US" b="1">
                <a:solidFill>
                  <a:srgbClr val="444444"/>
                </a:solidFill>
              </a:rPr>
              <a:t>an LEA</a:t>
            </a:r>
            <a:r>
              <a:rPr lang="en-US" b="1" i="0">
                <a:solidFill>
                  <a:srgbClr val="444444"/>
                </a:solidFill>
                <a:effectLst/>
              </a:rPr>
              <a:t> to dual enroll children </a:t>
            </a:r>
            <a:r>
              <a:rPr lang="en-US" b="0" i="0">
                <a:solidFill>
                  <a:srgbClr val="444444"/>
                </a:solidFill>
                <a:effectLst/>
              </a:rPr>
              <a:t>and </a:t>
            </a:r>
            <a:r>
              <a:rPr lang="en-US" b="1" i="0">
                <a:solidFill>
                  <a:srgbClr val="444444"/>
                </a:solidFill>
                <a:effectLst/>
              </a:rPr>
              <a:t>provide</a:t>
            </a:r>
            <a:r>
              <a:rPr lang="en-US" b="0" i="0">
                <a:solidFill>
                  <a:srgbClr val="444444"/>
                </a:solidFill>
                <a:effectLst/>
              </a:rPr>
              <a:t> prekindergarten and/or additional comprehensive, </a:t>
            </a:r>
            <a:r>
              <a:rPr lang="en-US" b="1" i="0">
                <a:solidFill>
                  <a:srgbClr val="444444"/>
                </a:solidFill>
                <a:effectLst/>
              </a:rPr>
              <a:t>wrap-around services</a:t>
            </a:r>
            <a:r>
              <a:rPr lang="en-US" i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US" b="0" i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</a:br>
            <a:endParaRPr lang="en-US" b="0" i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US"/>
              <a:t>Partnerships </a:t>
            </a:r>
            <a:r>
              <a:rPr lang="en-US" b="1"/>
              <a:t>benefit</a:t>
            </a:r>
            <a:r>
              <a:rPr lang="en-US"/>
              <a:t> a wide range of stakeholders including, </a:t>
            </a:r>
            <a:r>
              <a:rPr lang="en-US" b="1"/>
              <a:t>families</a:t>
            </a:r>
            <a:r>
              <a:rPr lang="en-US"/>
              <a:t> and </a:t>
            </a:r>
            <a:r>
              <a:rPr lang="en-US" b="1"/>
              <a:t>children</a:t>
            </a:r>
            <a:r>
              <a:rPr lang="en-US"/>
              <a:t>, </a:t>
            </a:r>
            <a:r>
              <a:rPr lang="en-US" b="1"/>
              <a:t>LEAs</a:t>
            </a:r>
            <a:r>
              <a:rPr lang="en-US"/>
              <a:t>, </a:t>
            </a:r>
            <a:r>
              <a:rPr lang="en-US" b="1"/>
              <a:t>ELCs</a:t>
            </a:r>
            <a:r>
              <a:rPr lang="en-US"/>
              <a:t>, and the </a:t>
            </a:r>
            <a:r>
              <a:rPr lang="en-US" b="1"/>
              <a:t>Early Childhood community</a:t>
            </a:r>
            <a:r>
              <a:rPr lang="en-US"/>
              <a:t>.</a:t>
            </a:r>
            <a:endParaRPr lang="en-US" b="0" i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PROGRAM AREA UPDATES &amp; GUIDANCE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624" y="918624"/>
            <a:ext cx="9972703" cy="6163819"/>
          </a:xfrm>
        </p:spPr>
        <p:txBody>
          <a:bodyPr/>
          <a:lstStyle/>
          <a:p>
            <a:r>
              <a:rPr lang="en-US" b="1" i="0">
                <a:solidFill>
                  <a:srgbClr val="444444"/>
                </a:solidFill>
                <a:effectLst/>
              </a:rPr>
              <a:t>Reporting Public Pre-K Partnerships in </a:t>
            </a:r>
            <a:r>
              <a:rPr lang="en-US" b="1">
                <a:solidFill>
                  <a:srgbClr val="444444"/>
                </a:solidFill>
              </a:rPr>
              <a:t>ECDS Pre-K submission:</a:t>
            </a:r>
          </a:p>
          <a:p>
            <a:pPr lvl="1"/>
            <a:r>
              <a:rPr lang="en-US" sz="2300" b="1">
                <a:effectLst/>
              </a:rPr>
              <a:t>PK-SCHOOL-TYPE (E1555)</a:t>
            </a:r>
            <a:r>
              <a:rPr lang="en-US" sz="2300">
                <a:effectLst/>
              </a:rPr>
              <a:t> indicates the PK program offered at the campus.</a:t>
            </a:r>
          </a:p>
          <a:p>
            <a:pPr lvl="1"/>
            <a:r>
              <a:rPr lang="en-US" sz="2300">
                <a:effectLst/>
              </a:rPr>
              <a:t>PK-SCHOOL-TYPE is reported as part of the ECDS collection and applies to a </a:t>
            </a:r>
            <a:r>
              <a:rPr lang="en-US" sz="2300" b="1">
                <a:effectLst/>
              </a:rPr>
              <a:t>campus/course/section </a:t>
            </a:r>
            <a:r>
              <a:rPr lang="en-US" sz="2300">
                <a:effectLst/>
              </a:rPr>
              <a:t>and is only reported for course sections that utilize the Pre-Kindergarten SERVICE-ID “</a:t>
            </a:r>
            <a:r>
              <a:rPr lang="en-US" sz="2300" b="1">
                <a:effectLst/>
              </a:rPr>
              <a:t>01010000</a:t>
            </a:r>
            <a:r>
              <a:rPr lang="en-US" sz="2300">
                <a:effectLst/>
              </a:rPr>
              <a:t>” (Pre-Kindergarten). </a:t>
            </a:r>
          </a:p>
          <a:p>
            <a:pPr lvl="1"/>
            <a:r>
              <a:rPr lang="en-US" sz="2300">
                <a:effectLst/>
              </a:rPr>
              <a:t>LEAs that administer a partnership with a Head Start program or licensed child care provider would report one of the </a:t>
            </a:r>
            <a:r>
              <a:rPr lang="en-US" sz="2300" b="1">
                <a:effectLst/>
              </a:rPr>
              <a:t>highlighted</a:t>
            </a:r>
            <a:r>
              <a:rPr lang="en-US" sz="2300">
                <a:effectLst/>
              </a:rPr>
              <a:t> </a:t>
            </a:r>
            <a:r>
              <a:rPr lang="en-US" sz="2300" b="1">
                <a:effectLst/>
              </a:rPr>
              <a:t>codes</a:t>
            </a:r>
            <a:r>
              <a:rPr lang="en-US" sz="2300">
                <a:effectLst/>
              </a:rPr>
              <a:t>:</a:t>
            </a:r>
          </a:p>
          <a:p>
            <a:pPr lvl="3"/>
            <a:endParaRPr lang="en-US">
              <a:effectLst/>
            </a:endParaRPr>
          </a:p>
          <a:p>
            <a:pPr lvl="2"/>
            <a:endParaRPr lang="en-US" b="1"/>
          </a:p>
          <a:p>
            <a:pPr marL="457200" lvl="1" indent="0">
              <a:buNone/>
            </a:pPr>
            <a:endParaRPr lang="en-US" b="0" i="0">
              <a:solidFill>
                <a:srgbClr val="444444"/>
              </a:solidFill>
              <a:effectLst/>
            </a:endParaRPr>
          </a:p>
          <a:p>
            <a:pPr lvl="1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8CCB906-50A3-49FB-8C21-96EDF7926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252742"/>
              </p:ext>
            </p:extLst>
          </p:nvPr>
        </p:nvGraphicFramePr>
        <p:xfrm>
          <a:off x="3641970" y="3533988"/>
          <a:ext cx="6481435" cy="984068"/>
        </p:xfrm>
        <a:graphic>
          <a:graphicData uri="http://schemas.openxmlformats.org/drawingml/2006/table">
            <a:tbl>
              <a:tblPr firstRow="1"/>
              <a:tblGrid>
                <a:gridCol w="1111105">
                  <a:extLst>
                    <a:ext uri="{9D8B030D-6E8A-4147-A177-3AD203B41FA5}">
                      <a16:colId xmlns:a16="http://schemas.microsoft.com/office/drawing/2014/main" val="430094690"/>
                    </a:ext>
                  </a:extLst>
                </a:gridCol>
                <a:gridCol w="1696784">
                  <a:extLst>
                    <a:ext uri="{9D8B030D-6E8A-4147-A177-3AD203B41FA5}">
                      <a16:colId xmlns:a16="http://schemas.microsoft.com/office/drawing/2014/main" val="3046442268"/>
                    </a:ext>
                  </a:extLst>
                </a:gridCol>
                <a:gridCol w="1821708">
                  <a:extLst>
                    <a:ext uri="{9D8B030D-6E8A-4147-A177-3AD203B41FA5}">
                      <a16:colId xmlns:a16="http://schemas.microsoft.com/office/drawing/2014/main" val="3925244010"/>
                    </a:ext>
                  </a:extLst>
                </a:gridCol>
                <a:gridCol w="925919">
                  <a:extLst>
                    <a:ext uri="{9D8B030D-6E8A-4147-A177-3AD203B41FA5}">
                      <a16:colId xmlns:a16="http://schemas.microsoft.com/office/drawing/2014/main" val="2290004267"/>
                    </a:ext>
                  </a:extLst>
                </a:gridCol>
                <a:gridCol w="925919">
                  <a:extLst>
                    <a:ext uri="{9D8B030D-6E8A-4147-A177-3AD203B41FA5}">
                      <a16:colId xmlns:a16="http://schemas.microsoft.com/office/drawing/2014/main" val="4186611427"/>
                    </a:ext>
                  </a:extLst>
                </a:gridCol>
              </a:tblGrid>
              <a:tr h="320755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Code Table Id</a:t>
                      </a:r>
                    </a:p>
                  </a:txBody>
                  <a:tcPr marL="54429" marR="54429" marT="32657" marB="32657" anchor="ctr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L="54429" marR="54429" marT="32657" marB="32657" anchor="ctr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XML Name</a:t>
                      </a:r>
                    </a:p>
                  </a:txBody>
                  <a:tcPr marL="54429" marR="54429" marT="32657" marB="32657" anchor="ctr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Date Issued</a:t>
                      </a:r>
                    </a:p>
                  </a:txBody>
                  <a:tcPr marL="54429" marR="54429" marT="32657" marB="32657" anchor="ctr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Date Updated</a:t>
                      </a:r>
                    </a:p>
                  </a:txBody>
                  <a:tcPr marL="54429" marR="54429" marT="32657" marB="32657" anchor="ctr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067108"/>
                  </a:ext>
                </a:extLst>
              </a:tr>
              <a:tr h="2424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DC152</a:t>
                      </a:r>
                    </a:p>
                  </a:txBody>
                  <a:tcPr marL="54429" marR="54429" marT="32657" marB="32657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PK-SCHOOL-TYPE</a:t>
                      </a:r>
                    </a:p>
                  </a:txBody>
                  <a:tcPr marL="54429" marR="54429" marT="32657" marB="32657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TX-PKSchoolType</a:t>
                      </a:r>
                    </a:p>
                  </a:txBody>
                  <a:tcPr marL="54429" marR="54429" marT="32657" marB="32657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03/03/2014</a:t>
                      </a:r>
                    </a:p>
                  </a:txBody>
                  <a:tcPr marL="54429" marR="54429" marT="32657" marB="32657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3/1/2020</a:t>
                      </a:r>
                    </a:p>
                  </a:txBody>
                  <a:tcPr marL="54429" marR="54429" marT="32657" marB="32657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09969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7B8B2A-70D7-4E5C-A992-99BD21C06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622765"/>
              </p:ext>
            </p:extLst>
          </p:nvPr>
        </p:nvGraphicFramePr>
        <p:xfrm>
          <a:off x="3641968" y="4305035"/>
          <a:ext cx="6481437" cy="2434176"/>
        </p:xfrm>
        <a:graphic>
          <a:graphicData uri="http://schemas.openxmlformats.org/drawingml/2006/table">
            <a:tbl>
              <a:tblPr firstRow="1"/>
              <a:tblGrid>
                <a:gridCol w="1084908">
                  <a:extLst>
                    <a:ext uri="{9D8B030D-6E8A-4147-A177-3AD203B41FA5}">
                      <a16:colId xmlns:a16="http://schemas.microsoft.com/office/drawing/2014/main" val="3652880237"/>
                    </a:ext>
                  </a:extLst>
                </a:gridCol>
                <a:gridCol w="5396529">
                  <a:extLst>
                    <a:ext uri="{9D8B030D-6E8A-4147-A177-3AD203B41FA5}">
                      <a16:colId xmlns:a16="http://schemas.microsoft.com/office/drawing/2014/main" val="15533353"/>
                    </a:ext>
                  </a:extLst>
                </a:gridCol>
              </a:tblGrid>
              <a:tr h="20915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Code</a:t>
                      </a:r>
                    </a:p>
                  </a:txBody>
                  <a:tcPr marL="47587" marR="47587" marT="28552" marB="28552" anchor="ctr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Translation</a:t>
                      </a:r>
                    </a:p>
                  </a:txBody>
                  <a:tcPr marL="47587" marR="47587" marT="28552" marB="28552" anchor="ctr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11205"/>
                  </a:ext>
                </a:extLst>
              </a:tr>
              <a:tr h="176314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47587" marR="47587" marT="28552" marB="28552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Non-Public Pre-K Head Start</a:t>
                      </a:r>
                    </a:p>
                  </a:txBody>
                  <a:tcPr marL="47587" marR="47587" marT="28552" marB="28552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879494"/>
                  </a:ext>
                </a:extLst>
              </a:tr>
              <a:tr h="209150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02</a:t>
                      </a:r>
                    </a:p>
                  </a:txBody>
                  <a:tcPr marL="47587" marR="47587" marT="28552" marB="28552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0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Public Pre-K</a:t>
                      </a:r>
                    </a:p>
                  </a:txBody>
                  <a:tcPr marL="47587" marR="47587" marT="28552" marB="28552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375077"/>
                  </a:ext>
                </a:extLst>
              </a:tr>
              <a:tr h="176314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05</a:t>
                      </a:r>
                    </a:p>
                  </a:txBody>
                  <a:tcPr marL="47587" marR="47587" marT="28552" marB="28552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Non-Public Pre-K Licensed Child Care</a:t>
                      </a:r>
                    </a:p>
                  </a:txBody>
                  <a:tcPr marL="47587" marR="47587" marT="28552" marB="28552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476686"/>
                  </a:ext>
                </a:extLst>
              </a:tr>
              <a:tr h="178452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07</a:t>
                      </a:r>
                    </a:p>
                  </a:txBody>
                  <a:tcPr marL="47587" marR="47587" marT="28552" marB="28552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0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Public Pre-K Head Start</a:t>
                      </a:r>
                    </a:p>
                  </a:txBody>
                  <a:tcPr marL="47587" marR="47587" marT="28552" marB="28552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89959"/>
                  </a:ext>
                </a:extLst>
              </a:tr>
              <a:tr h="176314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08</a:t>
                      </a:r>
                    </a:p>
                  </a:txBody>
                  <a:tcPr marL="47587" marR="47587" marT="28552" marB="28552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Public Pre-K Licensed Child Care</a:t>
                      </a:r>
                    </a:p>
                  </a:txBody>
                  <a:tcPr marL="47587" marR="47587" marT="28552" marB="28552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476125"/>
                  </a:ext>
                </a:extLst>
              </a:tr>
              <a:tr h="209150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7587" marR="47587" marT="28552" marB="28552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0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Non-Public Pre-K</a:t>
                      </a:r>
                    </a:p>
                  </a:txBody>
                  <a:tcPr marL="47587" marR="47587" marT="28552" marB="28552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957752"/>
                  </a:ext>
                </a:extLst>
              </a:tr>
              <a:tr h="176314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7587" marR="47587" marT="28552" marB="28552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In-District Charter Partnership</a:t>
                      </a:r>
                    </a:p>
                  </a:txBody>
                  <a:tcPr marL="47587" marR="47587" marT="28552" marB="28552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13959"/>
                  </a:ext>
                </a:extLst>
              </a:tr>
              <a:tr h="209150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47587" marR="47587" marT="28552" marB="28552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0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47587" marR="47587" marT="28552" marB="28552">
                    <a:lnL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969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38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77434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 b="1">
                <a:solidFill>
                  <a:srgbClr val="0D6CB9"/>
                </a:solidFill>
                <a:ea typeface="+mn-lt"/>
                <a:cs typeface="+mn-lt"/>
              </a:rPr>
              <a:t>Early Childhood Data System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Counts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  <a:endParaRPr lang="en-US" sz="1800">
              <a:ea typeface="+mn-lt"/>
              <a:cs typeface="+mn-lt"/>
            </a:endParaRP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755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2020-2021: SUBMISSION COUNTS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841516" cy="4351338"/>
          </a:xfrm>
        </p:spPr>
        <p:txBody>
          <a:bodyPr/>
          <a:lstStyle/>
          <a:p>
            <a:r>
              <a:rPr lang="en-US"/>
              <a:t>The 2020-2021 </a:t>
            </a:r>
            <a:r>
              <a:rPr lang="en-US" b="0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ECDS Prekindergarten</a:t>
            </a:r>
            <a:r>
              <a:rPr lang="en-US"/>
              <a:t> submission closed on </a:t>
            </a:r>
            <a:r>
              <a:rPr lang="en-US" b="1"/>
              <a:t>June 24, 2021</a:t>
            </a:r>
            <a:r>
              <a:rPr lang="en-US"/>
              <a:t>.</a:t>
            </a:r>
          </a:p>
          <a:p>
            <a:endParaRPr lang="en-US"/>
          </a:p>
          <a:p>
            <a:pPr marL="457200" lvl="1" indent="0" fontAlgn="base">
              <a:buNone/>
            </a:pPr>
            <a:r>
              <a:rPr lang="en-US" b="1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Final Status Count: 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8DDC1CD-A270-4334-810A-2B2F025CA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56974"/>
              </p:ext>
            </p:extLst>
          </p:nvPr>
        </p:nvGraphicFramePr>
        <p:xfrm>
          <a:off x="3153061" y="3429000"/>
          <a:ext cx="4810532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4242">
                  <a:extLst>
                    <a:ext uri="{9D8B030D-6E8A-4147-A177-3AD203B41FA5}">
                      <a16:colId xmlns:a16="http://schemas.microsoft.com/office/drawing/2014/main" val="1692714201"/>
                    </a:ext>
                  </a:extLst>
                </a:gridCol>
                <a:gridCol w="1496290">
                  <a:extLst>
                    <a:ext uri="{9D8B030D-6E8A-4147-A177-3AD203B41FA5}">
                      <a16:colId xmlns:a16="http://schemas.microsoft.com/office/drawing/2014/main" val="1980859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Public Pre-K Completed: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260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Private Pre-K Completed: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870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37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77434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Early Childhood Data System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Counts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  <a:endParaRPr lang="en-US" sz="1800">
              <a:ea typeface="+mn-lt"/>
              <a:cs typeface="+mn-lt"/>
            </a:endParaRP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49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REMINDERS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00" y="1073619"/>
            <a:ext cx="8988726" cy="5617105"/>
          </a:xfrm>
        </p:spPr>
        <p:txBody>
          <a:bodyPr lIns="91440" tIns="45720" rIns="91440" bIns="45720" anchor="t"/>
          <a:lstStyle/>
          <a:p>
            <a:r>
              <a:rPr lang="en-US" b="1">
                <a:ea typeface="+mn-lt"/>
                <a:cs typeface="+mn-lt"/>
              </a:rPr>
              <a:t>ECDS Kindergarten Assessments</a:t>
            </a:r>
            <a:r>
              <a:rPr lang="en-US">
                <a:ea typeface="+mn-lt"/>
                <a:cs typeface="+mn-lt"/>
              </a:rPr>
              <a:t>:</a:t>
            </a:r>
          </a:p>
          <a:p>
            <a:pPr lvl="1"/>
            <a:r>
              <a:rPr lang="en-US">
                <a:ea typeface="+mn-lt"/>
                <a:cs typeface="+mn-lt"/>
              </a:rPr>
              <a:t>TEA is continuing to work with the kindergarten assessment vendors for </a:t>
            </a:r>
            <a:r>
              <a:rPr lang="en-US" b="1"/>
              <a:t>TX-KEA</a:t>
            </a:r>
            <a:r>
              <a:rPr lang="en-US"/>
              <a:t> and </a:t>
            </a:r>
            <a:r>
              <a:rPr lang="en-US" b="1"/>
              <a:t>mCLASS Texas Edition </a:t>
            </a:r>
            <a:r>
              <a:rPr lang="en-US"/>
              <a:t>to improve the process for providing the results directly to TEA in 2021-2022.</a:t>
            </a:r>
          </a:p>
          <a:p>
            <a:pPr lvl="1"/>
            <a:r>
              <a:rPr lang="en-US"/>
              <a:t>Stay tuned for further information and guidance in upcoming FCN communications. </a:t>
            </a:r>
            <a:endParaRPr lang="en-US">
              <a:cs typeface="Calibri"/>
            </a:endParaRPr>
          </a:p>
          <a:p>
            <a:pPr lvl="1"/>
            <a:endParaRPr lang="en-US">
              <a:ea typeface="+mn-lt"/>
              <a:cs typeface="+mn-lt"/>
            </a:endParaRPr>
          </a:p>
          <a:p>
            <a:pPr algn="l" rtl="0" fontAlgn="base"/>
            <a:r>
              <a:rPr lang="en-US" b="1">
                <a:ea typeface="+mn-lt"/>
                <a:cs typeface="+mn-lt"/>
              </a:rPr>
              <a:t>ECDS Prekindergarten Assessments:​</a:t>
            </a:r>
          </a:p>
          <a:p>
            <a:pPr lvl="1" fontAlgn="base"/>
            <a:r>
              <a:rPr lang="en-US"/>
              <a:t>The prekindergarten process will remain the same for 2021-2022 as it was for 2020-2021. </a:t>
            </a:r>
          </a:p>
          <a:p>
            <a:pPr lvl="1" fontAlgn="base"/>
            <a:r>
              <a:rPr lang="en-US"/>
              <a:t>LEAs are expected to obtain their assessment results directly from their ECDS vendor and are responsible for loading their assessment data into the ODS. </a:t>
            </a:r>
          </a:p>
          <a:p>
            <a:pPr lvl="1" fontAlgn="base"/>
            <a:r>
              <a:rPr lang="en-US"/>
              <a:t>Prekindergarten assessment results will </a:t>
            </a:r>
            <a:r>
              <a:rPr lang="en-US" u="sng"/>
              <a:t>NOT</a:t>
            </a:r>
            <a:r>
              <a:rPr lang="en-US"/>
              <a:t> be provided directly to TEA.</a:t>
            </a:r>
          </a:p>
        </p:txBody>
      </p:sp>
    </p:spTree>
    <p:extLst>
      <p:ext uri="{BB962C8B-B14F-4D97-AF65-F5344CB8AC3E}">
        <p14:creationId xmlns:p14="http://schemas.microsoft.com/office/powerpoint/2010/main" val="1987078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REMINDERS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00" y="1073619"/>
            <a:ext cx="8988726" cy="5617105"/>
          </a:xfrm>
        </p:spPr>
        <p:txBody>
          <a:bodyPr lIns="91440" tIns="45720" rIns="91440" bIns="45720" anchor="t"/>
          <a:lstStyle/>
          <a:p>
            <a:r>
              <a:rPr lang="en-US" b="1">
                <a:ea typeface="+mn-lt"/>
                <a:cs typeface="+mn-lt"/>
              </a:rPr>
              <a:t>-999 (Not Assessed) Score result</a:t>
            </a:r>
            <a:r>
              <a:rPr lang="en-US">
                <a:ea typeface="+mn-lt"/>
                <a:cs typeface="+mn-lt"/>
              </a:rPr>
              <a:t>:</a:t>
            </a:r>
          </a:p>
          <a:p>
            <a:pPr lvl="1"/>
            <a:r>
              <a:rPr lang="en-US">
                <a:ea typeface="+mn-lt"/>
                <a:cs typeface="+mn-lt"/>
              </a:rPr>
              <a:t>Due to analysis and feedback received from LEAs and ECDS assessment vendors regarding difficulties associated with the -999 (Not Assessed) score and the associated assessment administration date, it was decided by the Early Childhood Program area that the -999 score will no longer be required for LEAs to submit in the 2021-2022 school year. </a:t>
            </a:r>
          </a:p>
        </p:txBody>
      </p:sp>
    </p:spTree>
    <p:extLst>
      <p:ext uri="{BB962C8B-B14F-4D97-AF65-F5344CB8AC3E}">
        <p14:creationId xmlns:p14="http://schemas.microsoft.com/office/powerpoint/2010/main" val="106213182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7" ma:contentTypeDescription="Create a new document." ma:contentTypeScope="" ma:versionID="7de3192d16c819340f45b281ca353a7c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ebcaee18db97e509784438efe961dfaa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3e3360-6378-4210-ada2-16ccdb17d2c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438415F-CA52-4AC6-B74C-FE95CEB90D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B650D4-5AC3-4AC2-A7BE-4E2C6FE34FC3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19692CD-7339-4E15-8B85-65EB8EAE7D52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533e3360-6378-4210-ada2-16ccdb17d2cd"/>
    <ds:schemaRef ds:uri="http://schemas.microsoft.com/office/2006/documentManagement/types"/>
    <ds:schemaRef ds:uri="http://purl.org/dc/dcmitype/"/>
    <ds:schemaRef ds:uri="963efe96-9f3c-464d-8c8b-c76864a22ed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TEA_Presentation_Template_Light_option</Template>
  <TotalTime>0</TotalTime>
  <Words>1605</Words>
  <Application>Microsoft Office PowerPoint</Application>
  <PresentationFormat>Widescreen</PresentationFormat>
  <Paragraphs>296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Open Sans</vt:lpstr>
      <vt:lpstr>Segoe UI</vt:lpstr>
      <vt:lpstr>SourceSansPro-Regular</vt:lpstr>
      <vt:lpstr>Wingdings</vt:lpstr>
      <vt:lpstr>2_Office Theme</vt:lpstr>
      <vt:lpstr>Early Childhood Data System (ECDS)</vt:lpstr>
      <vt:lpstr>AGENDA</vt:lpstr>
      <vt:lpstr>PROGRAM AREA UPDATES &amp; GUIDANCE</vt:lpstr>
      <vt:lpstr>PROGRAM AREA UPDATES &amp; GUIDANCE</vt:lpstr>
      <vt:lpstr>AGENDA</vt:lpstr>
      <vt:lpstr>2020-2021: SUBMISSION COUNTS</vt:lpstr>
      <vt:lpstr>AGENDA</vt:lpstr>
      <vt:lpstr>2021-2022: REMINDERS</vt:lpstr>
      <vt:lpstr>2021-2022: REMINDERS</vt:lpstr>
      <vt:lpstr>2021-2022: BUSINESS RULE UPDATES</vt:lpstr>
      <vt:lpstr>2021-2022: BUSINESS RULE UPDATES</vt:lpstr>
      <vt:lpstr>2021-2022: CODE TABLE UPDATES</vt:lpstr>
      <vt:lpstr>2021-2022: REPORT UPDATES</vt:lpstr>
      <vt:lpstr>2021-2022: REPORT UPDATES</vt:lpstr>
      <vt:lpstr>2021-2022: REPORT UPDATES</vt:lpstr>
      <vt:lpstr>AGENDA</vt:lpstr>
      <vt:lpstr>CURRENT KNOWN ISSUES</vt:lpstr>
      <vt:lpstr>CURRENT KNOWN ISSUES</vt:lpstr>
      <vt:lpstr>AGENDA</vt:lpstr>
      <vt:lpstr>TIMELINE: 2021-2022 KINDERGARTEN</vt:lpstr>
      <vt:lpstr>TIMELINE: 2021-2022 PREKINDERGARTEN</vt:lpstr>
      <vt:lpstr>AGENDA</vt:lpstr>
      <vt:lpstr>TECHNICAL RESOURCES</vt:lpstr>
      <vt:lpstr>TECHNICAL 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Grad Toolkit Kickoff Meeting</dc:title>
  <dc:creator>Ulrich, Melanie</dc:creator>
  <cp:lastModifiedBy>Sharp, Stephanie</cp:lastModifiedBy>
  <cp:revision>1</cp:revision>
  <dcterms:created xsi:type="dcterms:W3CDTF">2020-11-05T16:39:19Z</dcterms:created>
  <dcterms:modified xsi:type="dcterms:W3CDTF">2021-07-21T14:00:38Z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</Properties>
</file>