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770" r:id="rId5"/>
  </p:sldMasterIdLst>
  <p:notesMasterIdLst>
    <p:notesMasterId r:id="rId44"/>
  </p:notesMasterIdLst>
  <p:sldIdLst>
    <p:sldId id="258" r:id="rId6"/>
    <p:sldId id="306" r:id="rId7"/>
    <p:sldId id="370" r:id="rId8"/>
    <p:sldId id="1206" r:id="rId9"/>
    <p:sldId id="842" r:id="rId10"/>
    <p:sldId id="1207" r:id="rId11"/>
    <p:sldId id="840" r:id="rId12"/>
    <p:sldId id="1170" r:id="rId13"/>
    <p:sldId id="1208" r:id="rId14"/>
    <p:sldId id="843" r:id="rId15"/>
    <p:sldId id="1192" r:id="rId16"/>
    <p:sldId id="1202" r:id="rId17"/>
    <p:sldId id="1204" r:id="rId18"/>
    <p:sldId id="1205" r:id="rId19"/>
    <p:sldId id="1194" r:id="rId20"/>
    <p:sldId id="1198" r:id="rId21"/>
    <p:sldId id="1210" r:id="rId22"/>
    <p:sldId id="1211" r:id="rId23"/>
    <p:sldId id="1212" r:id="rId24"/>
    <p:sldId id="1209" r:id="rId25"/>
    <p:sldId id="1185" r:id="rId26"/>
    <p:sldId id="385" r:id="rId27"/>
    <p:sldId id="271" r:id="rId28"/>
    <p:sldId id="383" r:id="rId29"/>
    <p:sldId id="393" r:id="rId30"/>
    <p:sldId id="394" r:id="rId31"/>
    <p:sldId id="395" r:id="rId32"/>
    <p:sldId id="396" r:id="rId33"/>
    <p:sldId id="398" r:id="rId34"/>
    <p:sldId id="399" r:id="rId35"/>
    <p:sldId id="400" r:id="rId36"/>
    <p:sldId id="401" r:id="rId37"/>
    <p:sldId id="402" r:id="rId38"/>
    <p:sldId id="390" r:id="rId39"/>
    <p:sldId id="311" r:id="rId40"/>
    <p:sldId id="839" r:id="rId41"/>
    <p:sldId id="256" r:id="rId42"/>
    <p:sldId id="2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tzel Torres" initials="IT" lastIdx="1" clrIdx="6">
    <p:extLst>
      <p:ext uri="{19B8F6BF-5375-455C-9EA6-DF929625EA0E}">
        <p15:presenceInfo xmlns:p15="http://schemas.microsoft.com/office/powerpoint/2012/main" userId="S::Itzel.Torres@dell.org::48bb4337-c34f-4049-9864-8aaed15891f8" providerId="AD"/>
      </p:ext>
    </p:extLst>
  </p:cmAuthor>
  <p:cmAuthor id="1" name="Connor Briggs" initials="CB" lastIdx="4" clrIdx="0">
    <p:extLst>
      <p:ext uri="{19B8F6BF-5375-455C-9EA6-DF929625EA0E}">
        <p15:presenceInfo xmlns:p15="http://schemas.microsoft.com/office/powerpoint/2012/main" userId="Connor Briggs" providerId="None"/>
      </p:ext>
    </p:extLst>
  </p:cmAuthor>
  <p:cmAuthor id="8" name="Jami O'Toole" initials="JO" lastIdx="3" clrIdx="7">
    <p:extLst>
      <p:ext uri="{19B8F6BF-5375-455C-9EA6-DF929625EA0E}">
        <p15:presenceInfo xmlns:p15="http://schemas.microsoft.com/office/powerpoint/2012/main" userId="S::Jami.Otoole@dell.org::3695bf61-bafa-4dc7-8f9d-59cc604597b6" providerId="AD"/>
      </p:ext>
    </p:extLst>
  </p:cmAuthor>
  <p:cmAuthor id="2" name="Johnson, Scott" initials="JS" lastIdx="11" clrIdx="1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9" name="Muffoletto, Jamie" initials="MJ" lastIdx="3" clrIdx="8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3" name="Briggs, Connor" initials="BC" lastIdx="6" clrIdx="2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4" name="Hanson, Terri" initials="HT" lastIdx="15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5" name="Simons, Leanne" initials="SL" lastIdx="4" clrIdx="4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6" name="leanne.simons@tea.texas.gov" initials="l" lastIdx="3" clrIdx="5">
    <p:extLst>
      <p:ext uri="{19B8F6BF-5375-455C-9EA6-DF929625EA0E}">
        <p15:presenceInfo xmlns:p15="http://schemas.microsoft.com/office/powerpoint/2012/main" userId="115554d58324ce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86B97-5F9D-4F4D-ADCF-D6B4A4717EFF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7879BB35-D894-4BB9-928A-939AF04958FF}">
      <dgm:prSet phldrT="[Text]"/>
      <dgm:spPr/>
      <dgm:t>
        <a:bodyPr/>
        <a:lstStyle/>
        <a:p>
          <a:r>
            <a:rPr lang="en-US"/>
            <a:t>Integration </a:t>
          </a:r>
        </a:p>
      </dgm:t>
    </dgm:pt>
    <dgm:pt modelId="{A36912F0-7133-415B-9A06-ECFE80FD3D48}" type="parTrans" cxnId="{0240B99D-EA3D-49B8-87C4-7193E63A8D42}">
      <dgm:prSet/>
      <dgm:spPr/>
      <dgm:t>
        <a:bodyPr/>
        <a:lstStyle/>
        <a:p>
          <a:endParaRPr lang="en-US"/>
        </a:p>
      </dgm:t>
    </dgm:pt>
    <dgm:pt modelId="{17EC5353-AD33-4393-835E-DE776E9C8DAC}" type="sibTrans" cxnId="{0240B99D-EA3D-49B8-87C4-7193E63A8D42}">
      <dgm:prSet/>
      <dgm:spPr/>
      <dgm:t>
        <a:bodyPr/>
        <a:lstStyle/>
        <a:p>
          <a:endParaRPr lang="en-US"/>
        </a:p>
      </dgm:t>
    </dgm:pt>
    <dgm:pt modelId="{6E0ACBE7-C986-4943-8625-B5B20CF714EF}">
      <dgm:prSet phldrT="[Text]"/>
      <dgm:spPr/>
      <dgm:t>
        <a:bodyPr/>
        <a:lstStyle/>
        <a:p>
          <a:r>
            <a:rPr lang="en-US"/>
            <a:t>Data Output</a:t>
          </a:r>
        </a:p>
      </dgm:t>
    </dgm:pt>
    <dgm:pt modelId="{F022605F-805B-44ED-A1B3-6B139B4D8419}" type="parTrans" cxnId="{14559069-B6EF-4CF4-AF7D-B985B70EE236}">
      <dgm:prSet/>
      <dgm:spPr/>
      <dgm:t>
        <a:bodyPr/>
        <a:lstStyle/>
        <a:p>
          <a:endParaRPr lang="en-US"/>
        </a:p>
      </dgm:t>
    </dgm:pt>
    <dgm:pt modelId="{A8D4EF0E-7465-45E3-AA1F-C436CF732E24}" type="sibTrans" cxnId="{14559069-B6EF-4CF4-AF7D-B985B70EE236}">
      <dgm:prSet/>
      <dgm:spPr/>
      <dgm:t>
        <a:bodyPr/>
        <a:lstStyle/>
        <a:p>
          <a:endParaRPr lang="en-US"/>
        </a:p>
      </dgm:t>
    </dgm:pt>
    <dgm:pt modelId="{CA7D7A62-0683-412A-9868-21E3CE530D2F}">
      <dgm:prSet phldrT="[Text]"/>
      <dgm:spPr/>
      <dgm:t>
        <a:bodyPr/>
        <a:lstStyle/>
        <a:p>
          <a:r>
            <a:rPr lang="en-US"/>
            <a:t>End-to-End</a:t>
          </a:r>
        </a:p>
      </dgm:t>
    </dgm:pt>
    <dgm:pt modelId="{817ED91E-802D-4EF0-A46A-BA1A176303F4}" type="parTrans" cxnId="{A9CF4725-4387-4117-8DD8-46E52F51CF6A}">
      <dgm:prSet/>
      <dgm:spPr/>
      <dgm:t>
        <a:bodyPr/>
        <a:lstStyle/>
        <a:p>
          <a:endParaRPr lang="en-US"/>
        </a:p>
      </dgm:t>
    </dgm:pt>
    <dgm:pt modelId="{1796798A-FA3B-4405-AE3E-2786896FFA9F}" type="sibTrans" cxnId="{A9CF4725-4387-4117-8DD8-46E52F51CF6A}">
      <dgm:prSet/>
      <dgm:spPr/>
      <dgm:t>
        <a:bodyPr/>
        <a:lstStyle/>
        <a:p>
          <a:endParaRPr lang="en-US"/>
        </a:p>
      </dgm:t>
    </dgm:pt>
    <dgm:pt modelId="{E21F6D28-6098-40A6-A6C3-516A6249E789}" type="pres">
      <dgm:prSet presAssocID="{6D386B97-5F9D-4F4D-ADCF-D6B4A4717EFF}" presName="Name0" presStyleCnt="0">
        <dgm:presLayoutVars>
          <dgm:dir/>
          <dgm:resizeHandles val="exact"/>
        </dgm:presLayoutVars>
      </dgm:prSet>
      <dgm:spPr/>
    </dgm:pt>
    <dgm:pt modelId="{B880A7ED-1B57-4909-92F4-014BE1A373DF}" type="pres">
      <dgm:prSet presAssocID="{6D386B97-5F9D-4F4D-ADCF-D6B4A4717EFF}" presName="fgShape" presStyleLbl="fgShp" presStyleIdx="0" presStyleCnt="1"/>
      <dgm:spPr/>
    </dgm:pt>
    <dgm:pt modelId="{376B217E-679D-4B98-B004-4238771F021D}" type="pres">
      <dgm:prSet presAssocID="{6D386B97-5F9D-4F4D-ADCF-D6B4A4717EFF}" presName="linComp" presStyleCnt="0"/>
      <dgm:spPr/>
    </dgm:pt>
    <dgm:pt modelId="{1200FC00-93D2-447F-ACCC-9D033E16346B}" type="pres">
      <dgm:prSet presAssocID="{7879BB35-D894-4BB9-928A-939AF04958FF}" presName="compNode" presStyleCnt="0"/>
      <dgm:spPr/>
    </dgm:pt>
    <dgm:pt modelId="{C74B578B-939C-44CC-8CEA-5A9A4FF5315E}" type="pres">
      <dgm:prSet presAssocID="{7879BB35-D894-4BB9-928A-939AF04958FF}" presName="bkgdShape" presStyleLbl="node1" presStyleIdx="0" presStyleCnt="3"/>
      <dgm:spPr/>
    </dgm:pt>
    <dgm:pt modelId="{E9EF5174-73DD-4F06-8C34-091C6AB06A42}" type="pres">
      <dgm:prSet presAssocID="{7879BB35-D894-4BB9-928A-939AF04958FF}" presName="nodeTx" presStyleLbl="node1" presStyleIdx="0" presStyleCnt="3">
        <dgm:presLayoutVars>
          <dgm:bulletEnabled val="1"/>
        </dgm:presLayoutVars>
      </dgm:prSet>
      <dgm:spPr/>
    </dgm:pt>
    <dgm:pt modelId="{2C4C87D5-5F21-4058-9B1D-EBBB5D3B8297}" type="pres">
      <dgm:prSet presAssocID="{7879BB35-D894-4BB9-928A-939AF04958FF}" presName="invisiNode" presStyleLbl="node1" presStyleIdx="0" presStyleCnt="3"/>
      <dgm:spPr/>
    </dgm:pt>
    <dgm:pt modelId="{BB4809FB-12B0-4F3C-985A-E1FACE397905}" type="pres">
      <dgm:prSet presAssocID="{7879BB35-D894-4BB9-928A-939AF04958FF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0780BBE-030C-4401-B19B-993A40344855}" type="pres">
      <dgm:prSet presAssocID="{17EC5353-AD33-4393-835E-DE776E9C8DAC}" presName="sibTrans" presStyleLbl="sibTrans2D1" presStyleIdx="0" presStyleCnt="0"/>
      <dgm:spPr/>
    </dgm:pt>
    <dgm:pt modelId="{F46E8E80-ABB0-44B3-9550-F81E8A7BA4C0}" type="pres">
      <dgm:prSet presAssocID="{6E0ACBE7-C986-4943-8625-B5B20CF714EF}" presName="compNode" presStyleCnt="0"/>
      <dgm:spPr/>
    </dgm:pt>
    <dgm:pt modelId="{15F9999F-E24A-427F-905D-66766D63BA81}" type="pres">
      <dgm:prSet presAssocID="{6E0ACBE7-C986-4943-8625-B5B20CF714EF}" presName="bkgdShape" presStyleLbl="node1" presStyleIdx="1" presStyleCnt="3"/>
      <dgm:spPr/>
    </dgm:pt>
    <dgm:pt modelId="{1F5C3465-35BA-43F5-A13C-7D99CF5B1875}" type="pres">
      <dgm:prSet presAssocID="{6E0ACBE7-C986-4943-8625-B5B20CF714EF}" presName="nodeTx" presStyleLbl="node1" presStyleIdx="1" presStyleCnt="3">
        <dgm:presLayoutVars>
          <dgm:bulletEnabled val="1"/>
        </dgm:presLayoutVars>
      </dgm:prSet>
      <dgm:spPr/>
    </dgm:pt>
    <dgm:pt modelId="{2D5F7924-1433-4AB9-8E08-85F75F72DD88}" type="pres">
      <dgm:prSet presAssocID="{6E0ACBE7-C986-4943-8625-B5B20CF714EF}" presName="invisiNode" presStyleLbl="node1" presStyleIdx="1" presStyleCnt="3"/>
      <dgm:spPr/>
    </dgm:pt>
    <dgm:pt modelId="{CACD7DB8-91DA-4C84-A8A8-03721105C157}" type="pres">
      <dgm:prSet presAssocID="{6E0ACBE7-C986-4943-8625-B5B20CF714EF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86373193-1DD0-495A-8166-04017B4976AD}" type="pres">
      <dgm:prSet presAssocID="{A8D4EF0E-7465-45E3-AA1F-C436CF732E24}" presName="sibTrans" presStyleLbl="sibTrans2D1" presStyleIdx="0" presStyleCnt="0"/>
      <dgm:spPr/>
    </dgm:pt>
    <dgm:pt modelId="{23A05D1B-CA83-4EE4-93B6-C34707220A44}" type="pres">
      <dgm:prSet presAssocID="{CA7D7A62-0683-412A-9868-21E3CE530D2F}" presName="compNode" presStyleCnt="0"/>
      <dgm:spPr/>
    </dgm:pt>
    <dgm:pt modelId="{456F036D-BF11-4683-9770-CBDC8A2A9ACC}" type="pres">
      <dgm:prSet presAssocID="{CA7D7A62-0683-412A-9868-21E3CE530D2F}" presName="bkgdShape" presStyleLbl="node1" presStyleIdx="2" presStyleCnt="3"/>
      <dgm:spPr/>
    </dgm:pt>
    <dgm:pt modelId="{971A3E8B-82E2-47B1-9AFB-77D09CF729CB}" type="pres">
      <dgm:prSet presAssocID="{CA7D7A62-0683-412A-9868-21E3CE530D2F}" presName="nodeTx" presStyleLbl="node1" presStyleIdx="2" presStyleCnt="3">
        <dgm:presLayoutVars>
          <dgm:bulletEnabled val="1"/>
        </dgm:presLayoutVars>
      </dgm:prSet>
      <dgm:spPr/>
    </dgm:pt>
    <dgm:pt modelId="{408A6451-8C09-437A-91D7-BF5AB9CAEC9D}" type="pres">
      <dgm:prSet presAssocID="{CA7D7A62-0683-412A-9868-21E3CE530D2F}" presName="invisiNode" presStyleLbl="node1" presStyleIdx="2" presStyleCnt="3"/>
      <dgm:spPr/>
    </dgm:pt>
    <dgm:pt modelId="{5AD82BB1-C7C9-4236-8629-3BEFE98148C1}" type="pres">
      <dgm:prSet presAssocID="{CA7D7A62-0683-412A-9868-21E3CE530D2F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2C33B109-930F-457D-BBC5-1FCC6129D5E1}" type="presOf" srcId="{6E0ACBE7-C986-4943-8625-B5B20CF714EF}" destId="{15F9999F-E24A-427F-905D-66766D63BA81}" srcOrd="0" destOrd="0" presId="urn:microsoft.com/office/officeart/2005/8/layout/hList7"/>
    <dgm:cxn modelId="{A9CF4725-4387-4117-8DD8-46E52F51CF6A}" srcId="{6D386B97-5F9D-4F4D-ADCF-D6B4A4717EFF}" destId="{CA7D7A62-0683-412A-9868-21E3CE530D2F}" srcOrd="2" destOrd="0" parTransId="{817ED91E-802D-4EF0-A46A-BA1A176303F4}" sibTransId="{1796798A-FA3B-4405-AE3E-2786896FFA9F}"/>
    <dgm:cxn modelId="{022C4338-0D43-48A8-A10F-001BA7C00BAF}" type="presOf" srcId="{CA7D7A62-0683-412A-9868-21E3CE530D2F}" destId="{971A3E8B-82E2-47B1-9AFB-77D09CF729CB}" srcOrd="1" destOrd="0" presId="urn:microsoft.com/office/officeart/2005/8/layout/hList7"/>
    <dgm:cxn modelId="{14559069-B6EF-4CF4-AF7D-B985B70EE236}" srcId="{6D386B97-5F9D-4F4D-ADCF-D6B4A4717EFF}" destId="{6E0ACBE7-C986-4943-8625-B5B20CF714EF}" srcOrd="1" destOrd="0" parTransId="{F022605F-805B-44ED-A1B3-6B139B4D8419}" sibTransId="{A8D4EF0E-7465-45E3-AA1F-C436CF732E24}"/>
    <dgm:cxn modelId="{59376A5A-1114-48D6-AA21-009FC51E622A}" type="presOf" srcId="{6D386B97-5F9D-4F4D-ADCF-D6B4A4717EFF}" destId="{E21F6D28-6098-40A6-A6C3-516A6249E789}" srcOrd="0" destOrd="0" presId="urn:microsoft.com/office/officeart/2005/8/layout/hList7"/>
    <dgm:cxn modelId="{0240B99D-EA3D-49B8-87C4-7193E63A8D42}" srcId="{6D386B97-5F9D-4F4D-ADCF-D6B4A4717EFF}" destId="{7879BB35-D894-4BB9-928A-939AF04958FF}" srcOrd="0" destOrd="0" parTransId="{A36912F0-7133-415B-9A06-ECFE80FD3D48}" sibTransId="{17EC5353-AD33-4393-835E-DE776E9C8DAC}"/>
    <dgm:cxn modelId="{FED980AF-38F3-4330-99DD-27DCE47449FD}" type="presOf" srcId="{7879BB35-D894-4BB9-928A-939AF04958FF}" destId="{C74B578B-939C-44CC-8CEA-5A9A4FF5315E}" srcOrd="0" destOrd="0" presId="urn:microsoft.com/office/officeart/2005/8/layout/hList7"/>
    <dgm:cxn modelId="{47625BB9-5EFC-42B9-A5A6-C3FD322073CE}" type="presOf" srcId="{6E0ACBE7-C986-4943-8625-B5B20CF714EF}" destId="{1F5C3465-35BA-43F5-A13C-7D99CF5B1875}" srcOrd="1" destOrd="0" presId="urn:microsoft.com/office/officeart/2005/8/layout/hList7"/>
    <dgm:cxn modelId="{8759CDE7-C971-4AF7-BFE0-539711AEE475}" type="presOf" srcId="{A8D4EF0E-7465-45E3-AA1F-C436CF732E24}" destId="{86373193-1DD0-495A-8166-04017B4976AD}" srcOrd="0" destOrd="0" presId="urn:microsoft.com/office/officeart/2005/8/layout/hList7"/>
    <dgm:cxn modelId="{B73957EF-5BB0-4907-AC46-81EE7D1EA857}" type="presOf" srcId="{7879BB35-D894-4BB9-928A-939AF04958FF}" destId="{E9EF5174-73DD-4F06-8C34-091C6AB06A42}" srcOrd="1" destOrd="0" presId="urn:microsoft.com/office/officeart/2005/8/layout/hList7"/>
    <dgm:cxn modelId="{D3AAE7F7-0C66-4D2E-A6E8-DF46682A4AA1}" type="presOf" srcId="{17EC5353-AD33-4393-835E-DE776E9C8DAC}" destId="{70780BBE-030C-4401-B19B-993A40344855}" srcOrd="0" destOrd="0" presId="urn:microsoft.com/office/officeart/2005/8/layout/hList7"/>
    <dgm:cxn modelId="{6B48B7FE-DBD5-42B5-B5CE-17E6ABEDAAE4}" type="presOf" srcId="{CA7D7A62-0683-412A-9868-21E3CE530D2F}" destId="{456F036D-BF11-4683-9770-CBDC8A2A9ACC}" srcOrd="0" destOrd="0" presId="urn:microsoft.com/office/officeart/2005/8/layout/hList7"/>
    <dgm:cxn modelId="{58A93B91-3A9E-4C72-9FE0-B1535193B801}" type="presParOf" srcId="{E21F6D28-6098-40A6-A6C3-516A6249E789}" destId="{B880A7ED-1B57-4909-92F4-014BE1A373DF}" srcOrd="0" destOrd="0" presId="urn:microsoft.com/office/officeart/2005/8/layout/hList7"/>
    <dgm:cxn modelId="{84437ECE-849D-4D60-B9BC-74DC072E241B}" type="presParOf" srcId="{E21F6D28-6098-40A6-A6C3-516A6249E789}" destId="{376B217E-679D-4B98-B004-4238771F021D}" srcOrd="1" destOrd="0" presId="urn:microsoft.com/office/officeart/2005/8/layout/hList7"/>
    <dgm:cxn modelId="{C2A5F969-C990-4FFC-B6F2-4DE359468891}" type="presParOf" srcId="{376B217E-679D-4B98-B004-4238771F021D}" destId="{1200FC00-93D2-447F-ACCC-9D033E16346B}" srcOrd="0" destOrd="0" presId="urn:microsoft.com/office/officeart/2005/8/layout/hList7"/>
    <dgm:cxn modelId="{6D20A804-E8AE-4462-A5B1-6990C3D96F4A}" type="presParOf" srcId="{1200FC00-93D2-447F-ACCC-9D033E16346B}" destId="{C74B578B-939C-44CC-8CEA-5A9A4FF5315E}" srcOrd="0" destOrd="0" presId="urn:microsoft.com/office/officeart/2005/8/layout/hList7"/>
    <dgm:cxn modelId="{10830A78-7125-427D-90FB-AF4D15D73FE7}" type="presParOf" srcId="{1200FC00-93D2-447F-ACCC-9D033E16346B}" destId="{E9EF5174-73DD-4F06-8C34-091C6AB06A42}" srcOrd="1" destOrd="0" presId="urn:microsoft.com/office/officeart/2005/8/layout/hList7"/>
    <dgm:cxn modelId="{33E8C411-4EC6-49FB-A351-11A29B96BFBF}" type="presParOf" srcId="{1200FC00-93D2-447F-ACCC-9D033E16346B}" destId="{2C4C87D5-5F21-4058-9B1D-EBBB5D3B8297}" srcOrd="2" destOrd="0" presId="urn:microsoft.com/office/officeart/2005/8/layout/hList7"/>
    <dgm:cxn modelId="{488EAC6F-C164-41E5-9BEF-B0C8EB71E393}" type="presParOf" srcId="{1200FC00-93D2-447F-ACCC-9D033E16346B}" destId="{BB4809FB-12B0-4F3C-985A-E1FACE397905}" srcOrd="3" destOrd="0" presId="urn:microsoft.com/office/officeart/2005/8/layout/hList7"/>
    <dgm:cxn modelId="{A4D9C069-2E95-4178-A2F2-C3E65955EEBA}" type="presParOf" srcId="{376B217E-679D-4B98-B004-4238771F021D}" destId="{70780BBE-030C-4401-B19B-993A40344855}" srcOrd="1" destOrd="0" presId="urn:microsoft.com/office/officeart/2005/8/layout/hList7"/>
    <dgm:cxn modelId="{33053D32-623A-4CDE-8E4C-CFD45DA3DC33}" type="presParOf" srcId="{376B217E-679D-4B98-B004-4238771F021D}" destId="{F46E8E80-ABB0-44B3-9550-F81E8A7BA4C0}" srcOrd="2" destOrd="0" presId="urn:microsoft.com/office/officeart/2005/8/layout/hList7"/>
    <dgm:cxn modelId="{06AD8CF3-FBA8-49AD-96FC-D316E87DF384}" type="presParOf" srcId="{F46E8E80-ABB0-44B3-9550-F81E8A7BA4C0}" destId="{15F9999F-E24A-427F-905D-66766D63BA81}" srcOrd="0" destOrd="0" presId="urn:microsoft.com/office/officeart/2005/8/layout/hList7"/>
    <dgm:cxn modelId="{DF286912-AC62-46E3-9065-FF1920834516}" type="presParOf" srcId="{F46E8E80-ABB0-44B3-9550-F81E8A7BA4C0}" destId="{1F5C3465-35BA-43F5-A13C-7D99CF5B1875}" srcOrd="1" destOrd="0" presId="urn:microsoft.com/office/officeart/2005/8/layout/hList7"/>
    <dgm:cxn modelId="{FD92F35D-4EB8-4B4B-8F66-1722A6B922A2}" type="presParOf" srcId="{F46E8E80-ABB0-44B3-9550-F81E8A7BA4C0}" destId="{2D5F7924-1433-4AB9-8E08-85F75F72DD88}" srcOrd="2" destOrd="0" presId="urn:microsoft.com/office/officeart/2005/8/layout/hList7"/>
    <dgm:cxn modelId="{B26933B5-3A78-4326-85BD-D03EBE8B0F4D}" type="presParOf" srcId="{F46E8E80-ABB0-44B3-9550-F81E8A7BA4C0}" destId="{CACD7DB8-91DA-4C84-A8A8-03721105C157}" srcOrd="3" destOrd="0" presId="urn:microsoft.com/office/officeart/2005/8/layout/hList7"/>
    <dgm:cxn modelId="{D967FDA1-5440-418A-B208-5AC426A98D46}" type="presParOf" srcId="{376B217E-679D-4B98-B004-4238771F021D}" destId="{86373193-1DD0-495A-8166-04017B4976AD}" srcOrd="3" destOrd="0" presId="urn:microsoft.com/office/officeart/2005/8/layout/hList7"/>
    <dgm:cxn modelId="{525B1EE8-C6BB-4AF3-94BF-46CA443C622E}" type="presParOf" srcId="{376B217E-679D-4B98-B004-4238771F021D}" destId="{23A05D1B-CA83-4EE4-93B6-C34707220A44}" srcOrd="4" destOrd="0" presId="urn:microsoft.com/office/officeart/2005/8/layout/hList7"/>
    <dgm:cxn modelId="{4669C539-F00F-49AA-9330-3CA1C0A7DC4D}" type="presParOf" srcId="{23A05D1B-CA83-4EE4-93B6-C34707220A44}" destId="{456F036D-BF11-4683-9770-CBDC8A2A9ACC}" srcOrd="0" destOrd="0" presId="urn:microsoft.com/office/officeart/2005/8/layout/hList7"/>
    <dgm:cxn modelId="{C2941427-982F-4D65-838B-36DCA8CF7DF4}" type="presParOf" srcId="{23A05D1B-CA83-4EE4-93B6-C34707220A44}" destId="{971A3E8B-82E2-47B1-9AFB-77D09CF729CB}" srcOrd="1" destOrd="0" presId="urn:microsoft.com/office/officeart/2005/8/layout/hList7"/>
    <dgm:cxn modelId="{9771BEB0-C4B1-490F-B07D-4B854E685DEE}" type="presParOf" srcId="{23A05D1B-CA83-4EE4-93B6-C34707220A44}" destId="{408A6451-8C09-437A-91D7-BF5AB9CAEC9D}" srcOrd="2" destOrd="0" presId="urn:microsoft.com/office/officeart/2005/8/layout/hList7"/>
    <dgm:cxn modelId="{986C24C6-FFAD-4D75-9386-2288A4ABDE4C}" type="presParOf" srcId="{23A05D1B-CA83-4EE4-93B6-C34707220A44}" destId="{5AD82BB1-C7C9-4236-8629-3BEFE98148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BF987-3681-4A16-B23F-981FFA557CD4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B1E7C-CBB7-42AE-A893-8831E993DC0B}">
      <dgm:prSet phldrT="[Text]"/>
      <dgm:spPr/>
      <dgm:t>
        <a:bodyPr/>
        <a:lstStyle/>
        <a:p>
          <a:pPr algn="l"/>
          <a:r>
            <a:rPr lang="en-US"/>
            <a:t>OBJECTIVE</a:t>
          </a:r>
        </a:p>
      </dgm:t>
    </dgm:pt>
    <dgm:pt modelId="{3F9610D0-9C6C-43D5-A849-F678F56EC939}" type="parTrans" cxnId="{148B4603-E7E2-4971-AFEF-33D343DF91DF}">
      <dgm:prSet/>
      <dgm:spPr/>
      <dgm:t>
        <a:bodyPr/>
        <a:lstStyle/>
        <a:p>
          <a:endParaRPr lang="en-US"/>
        </a:p>
      </dgm:t>
    </dgm:pt>
    <dgm:pt modelId="{CF3E4579-F473-4B52-8E8C-8CEC2B86332D}" type="sibTrans" cxnId="{148B4603-E7E2-4971-AFEF-33D343DF91DF}">
      <dgm:prSet/>
      <dgm:spPr/>
      <dgm:t>
        <a:bodyPr/>
        <a:lstStyle/>
        <a:p>
          <a:endParaRPr lang="en-US"/>
        </a:p>
      </dgm:t>
    </dgm:pt>
    <dgm:pt modelId="{1B2CDC75-2F73-48C2-85B8-DC825883F6F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 </a:t>
          </a:r>
        </a:p>
      </dgm:t>
    </dgm:pt>
    <dgm:pt modelId="{DED7FE44-35E6-4AEA-8FB0-6A62A8D90524}" type="parTrans" cxnId="{69CEA351-D24E-485A-ADE7-4E90E042DF93}">
      <dgm:prSet/>
      <dgm:spPr/>
      <dgm:t>
        <a:bodyPr/>
        <a:lstStyle/>
        <a:p>
          <a:endParaRPr lang="en-US"/>
        </a:p>
      </dgm:t>
    </dgm:pt>
    <dgm:pt modelId="{D08324DA-DBB3-4F79-AA68-D315540990A2}" type="sibTrans" cxnId="{69CEA351-D24E-485A-ADE7-4E90E042DF93}">
      <dgm:prSet/>
      <dgm:spPr/>
      <dgm:t>
        <a:bodyPr/>
        <a:lstStyle/>
        <a:p>
          <a:endParaRPr lang="en-US"/>
        </a:p>
      </dgm:t>
    </dgm:pt>
    <dgm:pt modelId="{3D8F22EE-81C9-40B7-B517-8484D6B83E2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Initial vendor integration and testing against the TSDS 3.x API and ODS (Texas Extensions)</a:t>
          </a:r>
        </a:p>
      </dgm:t>
    </dgm:pt>
    <dgm:pt modelId="{D4D64288-E041-4105-9EA6-B97AA0884396}" type="parTrans" cxnId="{CEDC0320-A233-4B59-87A5-F455A4D5AEE8}">
      <dgm:prSet/>
      <dgm:spPr/>
      <dgm:t>
        <a:bodyPr/>
        <a:lstStyle/>
        <a:p>
          <a:endParaRPr lang="en-US"/>
        </a:p>
      </dgm:t>
    </dgm:pt>
    <dgm:pt modelId="{FE7C5AD9-2511-4D7A-B582-C194F2AF5F3E}" type="sibTrans" cxnId="{CEDC0320-A233-4B59-87A5-F455A4D5AEE8}">
      <dgm:prSet/>
      <dgm:spPr/>
      <dgm:t>
        <a:bodyPr/>
        <a:lstStyle/>
        <a:p>
          <a:endParaRPr lang="en-US"/>
        </a:p>
      </dgm:t>
    </dgm:pt>
    <dgm:pt modelId="{42BFC612-4636-4FA1-A80B-6165592D8617}">
      <dgm:prSet phldrT="[Text]"/>
      <dgm:spPr/>
      <dgm:t>
        <a:bodyPr/>
        <a:lstStyle/>
        <a:p>
          <a:pPr algn="l"/>
          <a:r>
            <a:rPr lang="en-US"/>
            <a:t>PARTICIPATION</a:t>
          </a:r>
        </a:p>
      </dgm:t>
    </dgm:pt>
    <dgm:pt modelId="{5F572273-618C-455B-8C45-581DA4C38191}" type="parTrans" cxnId="{84728A98-D2C5-4ADA-BF41-3E3E723E9B2F}">
      <dgm:prSet/>
      <dgm:spPr/>
      <dgm:t>
        <a:bodyPr/>
        <a:lstStyle/>
        <a:p>
          <a:endParaRPr lang="en-US"/>
        </a:p>
      </dgm:t>
    </dgm:pt>
    <dgm:pt modelId="{43553942-B4B7-4CCE-9FA1-73C3A60CF503}" type="sibTrans" cxnId="{84728A98-D2C5-4ADA-BF41-3E3E723E9B2F}">
      <dgm:prSet/>
      <dgm:spPr/>
      <dgm:t>
        <a:bodyPr/>
        <a:lstStyle/>
        <a:p>
          <a:endParaRPr lang="en-US"/>
        </a:p>
      </dgm:t>
    </dgm:pt>
    <dgm:pt modelId="{3CC11C82-3BBD-45FF-9966-585B8D6EDCA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1-2 vendors (SIS/HR) </a:t>
          </a:r>
        </a:p>
      </dgm:t>
    </dgm:pt>
    <dgm:pt modelId="{3C6588C5-07B0-40D3-B760-8BC869E6D471}" type="parTrans" cxnId="{E351C18C-C71B-49B7-BA90-F08B55718222}">
      <dgm:prSet/>
      <dgm:spPr/>
      <dgm:t>
        <a:bodyPr/>
        <a:lstStyle/>
        <a:p>
          <a:endParaRPr lang="en-US"/>
        </a:p>
      </dgm:t>
    </dgm:pt>
    <dgm:pt modelId="{3D96F4CA-303D-42EF-A0DE-AE84F9C3E234}" type="sibTrans" cxnId="{E351C18C-C71B-49B7-BA90-F08B55718222}">
      <dgm:prSet/>
      <dgm:spPr/>
      <dgm:t>
        <a:bodyPr/>
        <a:lstStyle/>
        <a:p>
          <a:endParaRPr lang="en-US"/>
        </a:p>
      </dgm:t>
    </dgm:pt>
    <dgm:pt modelId="{96286068-2405-457B-9C0C-BB829DE95A3A}">
      <dgm:prSet phldrT="[Text]"/>
      <dgm:spPr/>
      <dgm:t>
        <a:bodyPr/>
        <a:lstStyle/>
        <a:p>
          <a:pPr algn="l"/>
          <a:r>
            <a:rPr lang="en-US"/>
            <a:t>CRITERIA</a:t>
          </a:r>
        </a:p>
      </dgm:t>
    </dgm:pt>
    <dgm:pt modelId="{9DE51569-83DA-40BC-BEE3-C9621AFE8F74}" type="parTrans" cxnId="{1C890370-E78E-4565-A705-A5FD2C0C49FC}">
      <dgm:prSet/>
      <dgm:spPr/>
      <dgm:t>
        <a:bodyPr/>
        <a:lstStyle/>
        <a:p>
          <a:endParaRPr lang="en-US"/>
        </a:p>
      </dgm:t>
    </dgm:pt>
    <dgm:pt modelId="{EA589821-0078-4AE5-AC93-EA71A8D85DB5}" type="sibTrans" cxnId="{1C890370-E78E-4565-A705-A5FD2C0C49FC}">
      <dgm:prSet/>
      <dgm:spPr/>
      <dgm:t>
        <a:bodyPr/>
        <a:lstStyle/>
        <a:p>
          <a:endParaRPr lang="en-US"/>
        </a:p>
      </dgm:t>
    </dgm:pt>
    <dgm:pt modelId="{AEA3AE28-C1FB-4FCA-A79D-22792340226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 </a:t>
          </a:r>
        </a:p>
      </dgm:t>
    </dgm:pt>
    <dgm:pt modelId="{FDD9381E-5AF5-487E-9143-DFEB0EE82EBA}" type="parTrans" cxnId="{9C176301-CA1B-43F5-98CB-EA34361BFED9}">
      <dgm:prSet/>
      <dgm:spPr/>
      <dgm:t>
        <a:bodyPr/>
        <a:lstStyle/>
        <a:p>
          <a:endParaRPr lang="en-US"/>
        </a:p>
      </dgm:t>
    </dgm:pt>
    <dgm:pt modelId="{F3434BB0-87B0-4FD8-830E-01028ECF79BF}" type="sibTrans" cxnId="{9C176301-CA1B-43F5-98CB-EA34361BFED9}">
      <dgm:prSet/>
      <dgm:spPr/>
      <dgm:t>
        <a:bodyPr/>
        <a:lstStyle/>
        <a:p>
          <a:endParaRPr lang="en-US"/>
        </a:p>
      </dgm:t>
    </dgm:pt>
    <dgm:pt modelId="{6BC9E5D2-6BC1-4405-AF92-C94D685EEA6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Ed-Fi Student Information System API v3 Certification (</a:t>
          </a:r>
          <a:r>
            <a:rPr lang="en-US" sz="2000" i="1"/>
            <a:t>if starting in July - September 2021</a:t>
          </a:r>
          <a:r>
            <a:rPr lang="en-US" sz="2000"/>
            <a:t>)</a:t>
          </a:r>
        </a:p>
      </dgm:t>
    </dgm:pt>
    <dgm:pt modelId="{EB5438AC-4352-4E0B-9E2B-7822C6077A22}" type="parTrans" cxnId="{EABBDAC4-221A-48BF-ADA4-FB85166A99B3}">
      <dgm:prSet/>
      <dgm:spPr/>
      <dgm:t>
        <a:bodyPr/>
        <a:lstStyle/>
        <a:p>
          <a:endParaRPr lang="en-US"/>
        </a:p>
      </dgm:t>
    </dgm:pt>
    <dgm:pt modelId="{61487B49-51DE-45E0-9920-349DA54A9607}" type="sibTrans" cxnId="{EABBDAC4-221A-48BF-ADA4-FB85166A99B3}">
      <dgm:prSet/>
      <dgm:spPr/>
      <dgm:t>
        <a:bodyPr/>
        <a:lstStyle/>
        <a:p>
          <a:endParaRPr lang="en-US"/>
        </a:p>
      </dgm:t>
    </dgm:pt>
    <dgm:pt modelId="{ACB17AA8-82D6-4726-8270-545628141FE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 </a:t>
          </a:r>
        </a:p>
      </dgm:t>
    </dgm:pt>
    <dgm:pt modelId="{69C5B527-9C4B-4373-A507-7468263174A6}" type="sibTrans" cxnId="{8903139B-658A-49FD-8F56-4B75D3007D9A}">
      <dgm:prSet/>
      <dgm:spPr/>
      <dgm:t>
        <a:bodyPr/>
        <a:lstStyle/>
        <a:p>
          <a:endParaRPr lang="en-US"/>
        </a:p>
      </dgm:t>
    </dgm:pt>
    <dgm:pt modelId="{CB96BB47-76B1-44D1-B0E5-A052B3C712CB}" type="parTrans" cxnId="{8903139B-658A-49FD-8F56-4B75D3007D9A}">
      <dgm:prSet/>
      <dgm:spPr/>
      <dgm:t>
        <a:bodyPr/>
        <a:lstStyle/>
        <a:p>
          <a:endParaRPr lang="en-US"/>
        </a:p>
      </dgm:t>
    </dgm:pt>
    <dgm:pt modelId="{380BBB8A-4AD9-4140-814D-2750DE7ACF7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Will utilize their own fictitious / anonymized test data</a:t>
          </a:r>
        </a:p>
      </dgm:t>
    </dgm:pt>
    <dgm:pt modelId="{F827DB39-5274-486F-BBF5-6E193B1F8770}" type="parTrans" cxnId="{61D38150-CA7B-480A-82E5-E541520D1AC6}">
      <dgm:prSet/>
      <dgm:spPr/>
      <dgm:t>
        <a:bodyPr/>
        <a:lstStyle/>
        <a:p>
          <a:endParaRPr lang="en-US"/>
        </a:p>
      </dgm:t>
    </dgm:pt>
    <dgm:pt modelId="{2D5A03F3-FF83-43DA-84A4-EAB21260B42B}" type="sibTrans" cxnId="{61D38150-CA7B-480A-82E5-E541520D1AC6}">
      <dgm:prSet/>
      <dgm:spPr/>
      <dgm:t>
        <a:bodyPr/>
        <a:lstStyle/>
        <a:p>
          <a:endParaRPr lang="en-US"/>
        </a:p>
      </dgm:t>
    </dgm:pt>
    <dgm:pt modelId="{D7980F70-8DB3-4A81-90D8-86F32B8A64A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Initial LEA partnerships and commitments</a:t>
          </a:r>
        </a:p>
      </dgm:t>
    </dgm:pt>
    <dgm:pt modelId="{5D3FDB17-6BCD-4029-AFF4-A94EDF25914C}" type="parTrans" cxnId="{154DF7C1-9BFC-4060-983F-90B107CA75BC}">
      <dgm:prSet/>
      <dgm:spPr/>
      <dgm:t>
        <a:bodyPr/>
        <a:lstStyle/>
        <a:p>
          <a:endParaRPr lang="en-US"/>
        </a:p>
      </dgm:t>
    </dgm:pt>
    <dgm:pt modelId="{449129D7-29A4-4629-AAF4-A1C777FE4D22}" type="sibTrans" cxnId="{154DF7C1-9BFC-4060-983F-90B107CA75BC}">
      <dgm:prSet/>
      <dgm:spPr/>
      <dgm:t>
        <a:bodyPr/>
        <a:lstStyle/>
        <a:p>
          <a:endParaRPr lang="en-US"/>
        </a:p>
      </dgm:t>
    </dgm:pt>
    <dgm:pt modelId="{6A300354-A487-453E-8405-998F675185B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2-4 LEAs </a:t>
          </a:r>
        </a:p>
      </dgm:t>
    </dgm:pt>
    <dgm:pt modelId="{CA152DC1-D3DC-41FB-8F03-66549D60C56F}" type="parTrans" cxnId="{9BE15494-C7C4-4B48-9325-D42D59772D36}">
      <dgm:prSet/>
      <dgm:spPr/>
      <dgm:t>
        <a:bodyPr/>
        <a:lstStyle/>
        <a:p>
          <a:endParaRPr lang="en-US"/>
        </a:p>
      </dgm:t>
    </dgm:pt>
    <dgm:pt modelId="{CBDD1387-8CF0-4362-9E90-0EA0872ADBC9}" type="sibTrans" cxnId="{9BE15494-C7C4-4B48-9325-D42D59772D36}">
      <dgm:prSet/>
      <dgm:spPr/>
      <dgm:t>
        <a:bodyPr/>
        <a:lstStyle/>
        <a:p>
          <a:endParaRPr lang="en-US"/>
        </a:p>
      </dgm:t>
    </dgm:pt>
    <dgm:pt modelId="{45A1FE12-508E-4145-8F15-C95E6EEDBAA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Are amenable to changes in data standards and design </a:t>
          </a:r>
        </a:p>
      </dgm:t>
    </dgm:pt>
    <dgm:pt modelId="{A9F955B0-BB58-4B7B-BE9D-8ACAC9D23811}" type="parTrans" cxnId="{11C2A27D-001B-4229-A3DA-325069D27F13}">
      <dgm:prSet/>
      <dgm:spPr/>
      <dgm:t>
        <a:bodyPr/>
        <a:lstStyle/>
        <a:p>
          <a:endParaRPr lang="en-US"/>
        </a:p>
      </dgm:t>
    </dgm:pt>
    <dgm:pt modelId="{6DFAE66C-B50F-421E-B46C-FD6815104AB2}" type="sibTrans" cxnId="{11C2A27D-001B-4229-A3DA-325069D27F13}">
      <dgm:prSet/>
      <dgm:spPr/>
      <dgm:t>
        <a:bodyPr/>
        <a:lstStyle/>
        <a:p>
          <a:endParaRPr lang="en-US"/>
        </a:p>
      </dgm:t>
    </dgm:pt>
    <dgm:pt modelId="{3686B3ED-6963-4DE9-A124-CDAA81573A26}" type="pres">
      <dgm:prSet presAssocID="{DC9BF987-3681-4A16-B23F-981FFA557CD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7A53ECF-66E6-4202-BE91-D9427866E61F}" type="pres">
      <dgm:prSet presAssocID="{555B1E7C-CBB7-42AE-A893-8831E993DC0B}" presName="composite" presStyleCnt="0"/>
      <dgm:spPr/>
    </dgm:pt>
    <dgm:pt modelId="{E3D61281-825A-4ECE-8431-50E8AB462F18}" type="pres">
      <dgm:prSet presAssocID="{555B1E7C-CBB7-42AE-A893-8831E993DC0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8E23B32-295B-4DDF-85ED-9B2933CA4EB6}" type="pres">
      <dgm:prSet presAssocID="{555B1E7C-CBB7-42AE-A893-8831E993DC0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EF211440-F275-4583-B7F4-D1534DD8E693}" type="pres">
      <dgm:prSet presAssocID="{555B1E7C-CBB7-42AE-A893-8831E993DC0B}" presName="Accent" presStyleLbl="parChTrans1D1" presStyleIdx="0" presStyleCnt="3"/>
      <dgm:spPr/>
    </dgm:pt>
    <dgm:pt modelId="{EC5DF9EE-8AB9-42B0-9F82-BEB6DDF28D26}" type="pres">
      <dgm:prSet presAssocID="{555B1E7C-CBB7-42AE-A893-8831E993DC0B}" presName="Child" presStyleLbl="revTx" presStyleIdx="1" presStyleCnt="6" custScaleY="133130">
        <dgm:presLayoutVars>
          <dgm:chMax val="0"/>
          <dgm:chPref val="0"/>
          <dgm:bulletEnabled val="1"/>
        </dgm:presLayoutVars>
      </dgm:prSet>
      <dgm:spPr/>
    </dgm:pt>
    <dgm:pt modelId="{7ACDB898-5876-413A-98D1-C726494CD1CB}" type="pres">
      <dgm:prSet presAssocID="{CF3E4579-F473-4B52-8E8C-8CEC2B86332D}" presName="sibTrans" presStyleCnt="0"/>
      <dgm:spPr/>
    </dgm:pt>
    <dgm:pt modelId="{E3ECCD31-4500-45C5-8347-30F7C4C2BEFA}" type="pres">
      <dgm:prSet presAssocID="{42BFC612-4636-4FA1-A80B-6165592D8617}" presName="composite" presStyleCnt="0"/>
      <dgm:spPr/>
    </dgm:pt>
    <dgm:pt modelId="{AEE8CF64-2D88-45F8-BCAC-860D7A630D12}" type="pres">
      <dgm:prSet presAssocID="{42BFC612-4636-4FA1-A80B-6165592D8617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7ECDBFA-6653-42C1-A1A3-2A51389B6005}" type="pres">
      <dgm:prSet presAssocID="{42BFC612-4636-4FA1-A80B-6165592D861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3EA9E6E5-305D-4627-B9DF-047B975D2939}" type="pres">
      <dgm:prSet presAssocID="{42BFC612-4636-4FA1-A80B-6165592D8617}" presName="Accent" presStyleLbl="parChTrans1D1" presStyleIdx="1" presStyleCnt="3"/>
      <dgm:spPr/>
    </dgm:pt>
    <dgm:pt modelId="{3132E146-6FD6-4B8D-85BC-0F17BF11EE28}" type="pres">
      <dgm:prSet presAssocID="{42BFC612-4636-4FA1-A80B-6165592D8617}" presName="Child" presStyleLbl="revTx" presStyleIdx="3" presStyleCnt="6" custScaleY="120489">
        <dgm:presLayoutVars>
          <dgm:chMax val="0"/>
          <dgm:chPref val="0"/>
          <dgm:bulletEnabled val="1"/>
        </dgm:presLayoutVars>
      </dgm:prSet>
      <dgm:spPr/>
    </dgm:pt>
    <dgm:pt modelId="{59194E0A-204C-456B-86AB-D7FB15D6945B}" type="pres">
      <dgm:prSet presAssocID="{43553942-B4B7-4CCE-9FA1-73C3A60CF503}" presName="sibTrans" presStyleCnt="0"/>
      <dgm:spPr/>
    </dgm:pt>
    <dgm:pt modelId="{A74E0C3C-A293-41A6-A758-2DDE668F530A}" type="pres">
      <dgm:prSet presAssocID="{96286068-2405-457B-9C0C-BB829DE95A3A}" presName="composite" presStyleCnt="0"/>
      <dgm:spPr/>
    </dgm:pt>
    <dgm:pt modelId="{46407045-E0D2-4F15-BEB1-71DF3F9BB629}" type="pres">
      <dgm:prSet presAssocID="{96286068-2405-457B-9C0C-BB829DE95A3A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503CB015-3EB7-4A96-9B00-0E233D038D50}" type="pres">
      <dgm:prSet presAssocID="{96286068-2405-457B-9C0C-BB829DE95A3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6B54DD2B-1023-49B6-9ADB-B670722D13DF}" type="pres">
      <dgm:prSet presAssocID="{96286068-2405-457B-9C0C-BB829DE95A3A}" presName="Accent" presStyleLbl="parChTrans1D1" presStyleIdx="2" presStyleCnt="3"/>
      <dgm:spPr/>
    </dgm:pt>
    <dgm:pt modelId="{CF5372AA-77ED-48EF-8979-11D3D152BA4C}" type="pres">
      <dgm:prSet presAssocID="{96286068-2405-457B-9C0C-BB829DE95A3A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C176301-CA1B-43F5-98CB-EA34361BFED9}" srcId="{96286068-2405-457B-9C0C-BB829DE95A3A}" destId="{AEA3AE28-C1FB-4FCA-A79D-22792340226D}" srcOrd="0" destOrd="0" parTransId="{FDD9381E-5AF5-487E-9143-DFEB0EE82EBA}" sibTransId="{F3434BB0-87B0-4FD8-830E-01028ECF79BF}"/>
    <dgm:cxn modelId="{148B4603-E7E2-4971-AFEF-33D343DF91DF}" srcId="{DC9BF987-3681-4A16-B23F-981FFA557CD4}" destId="{555B1E7C-CBB7-42AE-A893-8831E993DC0B}" srcOrd="0" destOrd="0" parTransId="{3F9610D0-9C6C-43D5-A849-F678F56EC939}" sibTransId="{CF3E4579-F473-4B52-8E8C-8CEC2B86332D}"/>
    <dgm:cxn modelId="{D1B0AF0A-A4D2-4762-A63E-67DB618C159F}" type="presOf" srcId="{3CC11C82-3BBD-45FF-9966-585B8D6EDCA4}" destId="{3132E146-6FD6-4B8D-85BC-0F17BF11EE28}" srcOrd="0" destOrd="0" presId="urn:microsoft.com/office/officeart/2011/layout/TabList"/>
    <dgm:cxn modelId="{AB82721B-F335-4EEA-9D29-EAD56B7F56F8}" type="presOf" srcId="{96286068-2405-457B-9C0C-BB829DE95A3A}" destId="{503CB015-3EB7-4A96-9B00-0E233D038D50}" srcOrd="0" destOrd="0" presId="urn:microsoft.com/office/officeart/2011/layout/TabList"/>
    <dgm:cxn modelId="{CEDC0320-A233-4B59-87A5-F455A4D5AEE8}" srcId="{555B1E7C-CBB7-42AE-A893-8831E993DC0B}" destId="{3D8F22EE-81C9-40B7-B517-8484D6B83E29}" srcOrd="1" destOrd="0" parTransId="{D4D64288-E041-4105-9EA6-B97AA0884396}" sibTransId="{FE7C5AD9-2511-4D7A-B582-C194F2AF5F3E}"/>
    <dgm:cxn modelId="{2AF25B28-A0EA-4938-A45B-E8E3A26C84A2}" type="presOf" srcId="{1B2CDC75-2F73-48C2-85B8-DC825883F6F1}" destId="{E3D61281-825A-4ECE-8431-50E8AB462F18}" srcOrd="0" destOrd="0" presId="urn:microsoft.com/office/officeart/2011/layout/TabList"/>
    <dgm:cxn modelId="{A01D4A68-EA1C-4E1F-9AAD-E70D0CF6A5FE}" type="presOf" srcId="{ACB17AA8-82D6-4726-8270-545628141FEA}" destId="{AEE8CF64-2D88-45F8-BCAC-860D7A630D12}" srcOrd="0" destOrd="0" presId="urn:microsoft.com/office/officeart/2011/layout/TabList"/>
    <dgm:cxn modelId="{D3CD7049-6D37-4BF8-AA2F-E6077C1F31FB}" type="presOf" srcId="{42BFC612-4636-4FA1-A80B-6165592D8617}" destId="{E7ECDBFA-6653-42C1-A1A3-2A51389B6005}" srcOrd="0" destOrd="0" presId="urn:microsoft.com/office/officeart/2011/layout/TabList"/>
    <dgm:cxn modelId="{8E88E86C-F5B4-4705-A42A-5D0F8BE70623}" type="presOf" srcId="{DC9BF987-3681-4A16-B23F-981FFA557CD4}" destId="{3686B3ED-6963-4DE9-A124-CDAA81573A26}" srcOrd="0" destOrd="0" presId="urn:microsoft.com/office/officeart/2011/layout/TabList"/>
    <dgm:cxn modelId="{B0B7064D-4095-42D2-85AE-ADD1A4B279FB}" type="presOf" srcId="{3D8F22EE-81C9-40B7-B517-8484D6B83E29}" destId="{EC5DF9EE-8AB9-42B0-9F82-BEB6DDF28D26}" srcOrd="0" destOrd="0" presId="urn:microsoft.com/office/officeart/2011/layout/TabList"/>
    <dgm:cxn modelId="{1C890370-E78E-4565-A705-A5FD2C0C49FC}" srcId="{DC9BF987-3681-4A16-B23F-981FFA557CD4}" destId="{96286068-2405-457B-9C0C-BB829DE95A3A}" srcOrd="2" destOrd="0" parTransId="{9DE51569-83DA-40BC-BEE3-C9621AFE8F74}" sibTransId="{EA589821-0078-4AE5-AC93-EA71A8D85DB5}"/>
    <dgm:cxn modelId="{61D38150-CA7B-480A-82E5-E541520D1AC6}" srcId="{96286068-2405-457B-9C0C-BB829DE95A3A}" destId="{380BBB8A-4AD9-4140-814D-2750DE7ACF7F}" srcOrd="2" destOrd="0" parTransId="{F827DB39-5274-486F-BBF5-6E193B1F8770}" sibTransId="{2D5A03F3-FF83-43DA-84A4-EAB21260B42B}"/>
    <dgm:cxn modelId="{69CEA351-D24E-485A-ADE7-4E90E042DF93}" srcId="{555B1E7C-CBB7-42AE-A893-8831E993DC0B}" destId="{1B2CDC75-2F73-48C2-85B8-DC825883F6F1}" srcOrd="0" destOrd="0" parTransId="{DED7FE44-35E6-4AEA-8FB0-6A62A8D90524}" sibTransId="{D08324DA-DBB3-4F79-AA68-D315540990A2}"/>
    <dgm:cxn modelId="{1F40F553-D136-4DA0-8BF3-A0D6109B4235}" type="presOf" srcId="{45A1FE12-508E-4145-8F15-C95E6EEDBAAF}" destId="{CF5372AA-77ED-48EF-8979-11D3D152BA4C}" srcOrd="0" destOrd="2" presId="urn:microsoft.com/office/officeart/2011/layout/TabList"/>
    <dgm:cxn modelId="{77F7BB7C-C86A-47E9-903F-F7BAB29C279C}" type="presOf" srcId="{6A300354-A487-453E-8405-998F675185BE}" destId="{3132E146-6FD6-4B8D-85BC-0F17BF11EE28}" srcOrd="0" destOrd="1" presId="urn:microsoft.com/office/officeart/2011/layout/TabList"/>
    <dgm:cxn modelId="{11C2A27D-001B-4229-A3DA-325069D27F13}" srcId="{96286068-2405-457B-9C0C-BB829DE95A3A}" destId="{45A1FE12-508E-4145-8F15-C95E6EEDBAAF}" srcOrd="3" destOrd="0" parTransId="{A9F955B0-BB58-4B7B-BE9D-8ACAC9D23811}" sibTransId="{6DFAE66C-B50F-421E-B46C-FD6815104AB2}"/>
    <dgm:cxn modelId="{59320C8B-F349-416F-8325-A20EE3DAED10}" type="presOf" srcId="{380BBB8A-4AD9-4140-814D-2750DE7ACF7F}" destId="{CF5372AA-77ED-48EF-8979-11D3D152BA4C}" srcOrd="0" destOrd="1" presId="urn:microsoft.com/office/officeart/2011/layout/TabList"/>
    <dgm:cxn modelId="{E351C18C-C71B-49B7-BA90-F08B55718222}" srcId="{42BFC612-4636-4FA1-A80B-6165592D8617}" destId="{3CC11C82-3BBD-45FF-9966-585B8D6EDCA4}" srcOrd="1" destOrd="0" parTransId="{3C6588C5-07B0-40D3-B760-8BC869E6D471}" sibTransId="{3D96F4CA-303D-42EF-A0DE-AE84F9C3E234}"/>
    <dgm:cxn modelId="{9BE15494-C7C4-4B48-9325-D42D59772D36}" srcId="{42BFC612-4636-4FA1-A80B-6165592D8617}" destId="{6A300354-A487-453E-8405-998F675185BE}" srcOrd="2" destOrd="0" parTransId="{CA152DC1-D3DC-41FB-8F03-66549D60C56F}" sibTransId="{CBDD1387-8CF0-4362-9E90-0EA0872ADBC9}"/>
    <dgm:cxn modelId="{84728A98-D2C5-4ADA-BF41-3E3E723E9B2F}" srcId="{DC9BF987-3681-4A16-B23F-981FFA557CD4}" destId="{42BFC612-4636-4FA1-A80B-6165592D8617}" srcOrd="1" destOrd="0" parTransId="{5F572273-618C-455B-8C45-581DA4C38191}" sibTransId="{43553942-B4B7-4CCE-9FA1-73C3A60CF503}"/>
    <dgm:cxn modelId="{8903139B-658A-49FD-8F56-4B75D3007D9A}" srcId="{42BFC612-4636-4FA1-A80B-6165592D8617}" destId="{ACB17AA8-82D6-4726-8270-545628141FEA}" srcOrd="0" destOrd="0" parTransId="{CB96BB47-76B1-44D1-B0E5-A052B3C712CB}" sibTransId="{69C5B527-9C4B-4373-A507-7468263174A6}"/>
    <dgm:cxn modelId="{FAEC689D-3F3C-4ADF-8327-942BA90B9E63}" type="presOf" srcId="{555B1E7C-CBB7-42AE-A893-8831E993DC0B}" destId="{B8E23B32-295B-4DDF-85ED-9B2933CA4EB6}" srcOrd="0" destOrd="0" presId="urn:microsoft.com/office/officeart/2011/layout/TabList"/>
    <dgm:cxn modelId="{246465A8-CB0C-4822-B729-32A4A3BDEFBE}" type="presOf" srcId="{6BC9E5D2-6BC1-4405-AF92-C94D685EEA6C}" destId="{CF5372AA-77ED-48EF-8979-11D3D152BA4C}" srcOrd="0" destOrd="0" presId="urn:microsoft.com/office/officeart/2011/layout/TabList"/>
    <dgm:cxn modelId="{154DF7C1-9BFC-4060-983F-90B107CA75BC}" srcId="{555B1E7C-CBB7-42AE-A893-8831E993DC0B}" destId="{D7980F70-8DB3-4A81-90D8-86F32B8A64A7}" srcOrd="2" destOrd="0" parTransId="{5D3FDB17-6BCD-4029-AFF4-A94EDF25914C}" sibTransId="{449129D7-29A4-4629-AAF4-A1C777FE4D22}"/>
    <dgm:cxn modelId="{EABBDAC4-221A-48BF-ADA4-FB85166A99B3}" srcId="{96286068-2405-457B-9C0C-BB829DE95A3A}" destId="{6BC9E5D2-6BC1-4405-AF92-C94D685EEA6C}" srcOrd="1" destOrd="0" parTransId="{EB5438AC-4352-4E0B-9E2B-7822C6077A22}" sibTransId="{61487B49-51DE-45E0-9920-349DA54A9607}"/>
    <dgm:cxn modelId="{322DEBEA-FFE7-4212-B06A-A20BECF2DF38}" type="presOf" srcId="{D7980F70-8DB3-4A81-90D8-86F32B8A64A7}" destId="{EC5DF9EE-8AB9-42B0-9F82-BEB6DDF28D26}" srcOrd="0" destOrd="1" presId="urn:microsoft.com/office/officeart/2011/layout/TabList"/>
    <dgm:cxn modelId="{C19646F2-63A4-48B2-AFE6-ACE7EA51F6C5}" type="presOf" srcId="{AEA3AE28-C1FB-4FCA-A79D-22792340226D}" destId="{46407045-E0D2-4F15-BEB1-71DF3F9BB629}" srcOrd="0" destOrd="0" presId="urn:microsoft.com/office/officeart/2011/layout/TabList"/>
    <dgm:cxn modelId="{E65B36D9-D855-4C70-ACDE-003E33435EDB}" type="presParOf" srcId="{3686B3ED-6963-4DE9-A124-CDAA81573A26}" destId="{47A53ECF-66E6-4202-BE91-D9427866E61F}" srcOrd="0" destOrd="0" presId="urn:microsoft.com/office/officeart/2011/layout/TabList"/>
    <dgm:cxn modelId="{4BB3924D-8261-4CAA-A270-10F6C2F88E0D}" type="presParOf" srcId="{47A53ECF-66E6-4202-BE91-D9427866E61F}" destId="{E3D61281-825A-4ECE-8431-50E8AB462F18}" srcOrd="0" destOrd="0" presId="urn:microsoft.com/office/officeart/2011/layout/TabList"/>
    <dgm:cxn modelId="{DE0CB894-9156-4445-BDF3-2B878E523A56}" type="presParOf" srcId="{47A53ECF-66E6-4202-BE91-D9427866E61F}" destId="{B8E23B32-295B-4DDF-85ED-9B2933CA4EB6}" srcOrd="1" destOrd="0" presId="urn:microsoft.com/office/officeart/2011/layout/TabList"/>
    <dgm:cxn modelId="{9262AF24-4174-43C9-A25D-3EA418AACF89}" type="presParOf" srcId="{47A53ECF-66E6-4202-BE91-D9427866E61F}" destId="{EF211440-F275-4583-B7F4-D1534DD8E693}" srcOrd="2" destOrd="0" presId="urn:microsoft.com/office/officeart/2011/layout/TabList"/>
    <dgm:cxn modelId="{9199C98E-8D24-458D-A1D4-F79339BCC185}" type="presParOf" srcId="{3686B3ED-6963-4DE9-A124-CDAA81573A26}" destId="{EC5DF9EE-8AB9-42B0-9F82-BEB6DDF28D26}" srcOrd="1" destOrd="0" presId="urn:microsoft.com/office/officeart/2011/layout/TabList"/>
    <dgm:cxn modelId="{C2CE7B74-4649-40A5-A2FD-5769A9346802}" type="presParOf" srcId="{3686B3ED-6963-4DE9-A124-CDAA81573A26}" destId="{7ACDB898-5876-413A-98D1-C726494CD1CB}" srcOrd="2" destOrd="0" presId="urn:microsoft.com/office/officeart/2011/layout/TabList"/>
    <dgm:cxn modelId="{1BBDEB2F-DACA-462F-B523-BEDE9F2D05F3}" type="presParOf" srcId="{3686B3ED-6963-4DE9-A124-CDAA81573A26}" destId="{E3ECCD31-4500-45C5-8347-30F7C4C2BEFA}" srcOrd="3" destOrd="0" presId="urn:microsoft.com/office/officeart/2011/layout/TabList"/>
    <dgm:cxn modelId="{D4A6D2F2-3C58-404A-B3E1-B7340F72495D}" type="presParOf" srcId="{E3ECCD31-4500-45C5-8347-30F7C4C2BEFA}" destId="{AEE8CF64-2D88-45F8-BCAC-860D7A630D12}" srcOrd="0" destOrd="0" presId="urn:microsoft.com/office/officeart/2011/layout/TabList"/>
    <dgm:cxn modelId="{12040969-1E6F-471B-AE75-F33338EFFC05}" type="presParOf" srcId="{E3ECCD31-4500-45C5-8347-30F7C4C2BEFA}" destId="{E7ECDBFA-6653-42C1-A1A3-2A51389B6005}" srcOrd="1" destOrd="0" presId="urn:microsoft.com/office/officeart/2011/layout/TabList"/>
    <dgm:cxn modelId="{5BFF2F39-4D77-4FC3-8C65-7CCAFD5F6D0E}" type="presParOf" srcId="{E3ECCD31-4500-45C5-8347-30F7C4C2BEFA}" destId="{3EA9E6E5-305D-4627-B9DF-047B975D2939}" srcOrd="2" destOrd="0" presId="urn:microsoft.com/office/officeart/2011/layout/TabList"/>
    <dgm:cxn modelId="{B329FB02-4500-48AA-8B14-B8B09DD8CC64}" type="presParOf" srcId="{3686B3ED-6963-4DE9-A124-CDAA81573A26}" destId="{3132E146-6FD6-4B8D-85BC-0F17BF11EE28}" srcOrd="4" destOrd="0" presId="urn:microsoft.com/office/officeart/2011/layout/TabList"/>
    <dgm:cxn modelId="{7EB4EEC3-5672-40AF-BDA0-780E0780EF34}" type="presParOf" srcId="{3686B3ED-6963-4DE9-A124-CDAA81573A26}" destId="{59194E0A-204C-456B-86AB-D7FB15D6945B}" srcOrd="5" destOrd="0" presId="urn:microsoft.com/office/officeart/2011/layout/TabList"/>
    <dgm:cxn modelId="{286B368B-7889-4A1D-8967-4A9ADB04F7DE}" type="presParOf" srcId="{3686B3ED-6963-4DE9-A124-CDAA81573A26}" destId="{A74E0C3C-A293-41A6-A758-2DDE668F530A}" srcOrd="6" destOrd="0" presId="urn:microsoft.com/office/officeart/2011/layout/TabList"/>
    <dgm:cxn modelId="{549213CB-4364-46F5-8B34-4E0A802BA92D}" type="presParOf" srcId="{A74E0C3C-A293-41A6-A758-2DDE668F530A}" destId="{46407045-E0D2-4F15-BEB1-71DF3F9BB629}" srcOrd="0" destOrd="0" presId="urn:microsoft.com/office/officeart/2011/layout/TabList"/>
    <dgm:cxn modelId="{FB161CE4-6A98-4716-81CF-9B6E7688A71B}" type="presParOf" srcId="{A74E0C3C-A293-41A6-A758-2DDE668F530A}" destId="{503CB015-3EB7-4A96-9B00-0E233D038D50}" srcOrd="1" destOrd="0" presId="urn:microsoft.com/office/officeart/2011/layout/TabList"/>
    <dgm:cxn modelId="{BF4AAFDD-CA8E-4D73-BC2B-D380A0F9E09C}" type="presParOf" srcId="{A74E0C3C-A293-41A6-A758-2DDE668F530A}" destId="{6B54DD2B-1023-49B6-9ADB-B670722D13DF}" srcOrd="2" destOrd="0" presId="urn:microsoft.com/office/officeart/2011/layout/TabList"/>
    <dgm:cxn modelId="{EEFFADBC-94CF-4C98-9FE7-CA18019912C3}" type="presParOf" srcId="{3686B3ED-6963-4DE9-A124-CDAA81573A26}" destId="{CF5372AA-77ED-48EF-8979-11D3D152BA4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BF987-3681-4A16-B23F-981FFA557CD4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B1E7C-CBB7-42AE-A893-8831E993DC0B}">
      <dgm:prSet phldrT="[Text]"/>
      <dgm:spPr/>
      <dgm:t>
        <a:bodyPr/>
        <a:lstStyle/>
        <a:p>
          <a:pPr algn="l"/>
          <a:r>
            <a:rPr lang="en-US"/>
            <a:t>OBJECTIVE</a:t>
          </a:r>
        </a:p>
      </dgm:t>
    </dgm:pt>
    <dgm:pt modelId="{3F9610D0-9C6C-43D5-A849-F678F56EC939}" type="parTrans" cxnId="{148B4603-E7E2-4971-AFEF-33D343DF91DF}">
      <dgm:prSet/>
      <dgm:spPr/>
      <dgm:t>
        <a:bodyPr/>
        <a:lstStyle/>
        <a:p>
          <a:endParaRPr lang="en-US"/>
        </a:p>
      </dgm:t>
    </dgm:pt>
    <dgm:pt modelId="{CF3E4579-F473-4B52-8E8C-8CEC2B86332D}" type="sibTrans" cxnId="{148B4603-E7E2-4971-AFEF-33D343DF91DF}">
      <dgm:prSet/>
      <dgm:spPr/>
      <dgm:t>
        <a:bodyPr/>
        <a:lstStyle/>
        <a:p>
          <a:endParaRPr lang="en-US"/>
        </a:p>
      </dgm:t>
    </dgm:pt>
    <dgm:pt modelId="{1B2CDC75-2F73-48C2-85B8-DC825883F6F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 </a:t>
          </a:r>
        </a:p>
      </dgm:t>
    </dgm:pt>
    <dgm:pt modelId="{DED7FE44-35E6-4AEA-8FB0-6A62A8D90524}" type="parTrans" cxnId="{69CEA351-D24E-485A-ADE7-4E90E042DF93}">
      <dgm:prSet/>
      <dgm:spPr/>
      <dgm:t>
        <a:bodyPr/>
        <a:lstStyle/>
        <a:p>
          <a:endParaRPr lang="en-US"/>
        </a:p>
      </dgm:t>
    </dgm:pt>
    <dgm:pt modelId="{D08324DA-DBB3-4F79-AA68-D315540990A2}" type="sibTrans" cxnId="{69CEA351-D24E-485A-ADE7-4E90E042DF93}">
      <dgm:prSet/>
      <dgm:spPr/>
      <dgm:t>
        <a:bodyPr/>
        <a:lstStyle/>
        <a:p>
          <a:endParaRPr lang="en-US"/>
        </a:p>
      </dgm:t>
    </dgm:pt>
    <dgm:pt modelId="{3D8F22EE-81C9-40B7-B517-8484D6B83E2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data accuracy from source system to TSDS Landing Zone (ODS)</a:t>
          </a:r>
        </a:p>
      </dgm:t>
    </dgm:pt>
    <dgm:pt modelId="{D4D64288-E041-4105-9EA6-B97AA0884396}" type="parTrans" cxnId="{CEDC0320-A233-4B59-87A5-F455A4D5AEE8}">
      <dgm:prSet/>
      <dgm:spPr/>
      <dgm:t>
        <a:bodyPr/>
        <a:lstStyle/>
        <a:p>
          <a:endParaRPr lang="en-US"/>
        </a:p>
      </dgm:t>
    </dgm:pt>
    <dgm:pt modelId="{FE7C5AD9-2511-4D7A-B582-C194F2AF5F3E}" type="sibTrans" cxnId="{CEDC0320-A233-4B59-87A5-F455A4D5AEE8}">
      <dgm:prSet/>
      <dgm:spPr/>
      <dgm:t>
        <a:bodyPr/>
        <a:lstStyle/>
        <a:p>
          <a:endParaRPr lang="en-US"/>
        </a:p>
      </dgm:t>
    </dgm:pt>
    <dgm:pt modelId="{42BFC612-4636-4FA1-A80B-6165592D8617}">
      <dgm:prSet phldrT="[Text]"/>
      <dgm:spPr/>
      <dgm:t>
        <a:bodyPr/>
        <a:lstStyle/>
        <a:p>
          <a:pPr algn="l"/>
          <a:r>
            <a:rPr lang="en-US"/>
            <a:t>PARTICIPATION</a:t>
          </a:r>
        </a:p>
      </dgm:t>
    </dgm:pt>
    <dgm:pt modelId="{5F572273-618C-455B-8C45-581DA4C38191}" type="parTrans" cxnId="{84728A98-D2C5-4ADA-BF41-3E3E723E9B2F}">
      <dgm:prSet/>
      <dgm:spPr/>
      <dgm:t>
        <a:bodyPr/>
        <a:lstStyle/>
        <a:p>
          <a:endParaRPr lang="en-US"/>
        </a:p>
      </dgm:t>
    </dgm:pt>
    <dgm:pt modelId="{43553942-B4B7-4CCE-9FA1-73C3A60CF503}" type="sibTrans" cxnId="{84728A98-D2C5-4ADA-BF41-3E3E723E9B2F}">
      <dgm:prSet/>
      <dgm:spPr/>
      <dgm:t>
        <a:bodyPr/>
        <a:lstStyle/>
        <a:p>
          <a:endParaRPr lang="en-US"/>
        </a:p>
      </dgm:t>
    </dgm:pt>
    <dgm:pt modelId="{3CC11C82-3BBD-45FF-9966-585B8D6EDCA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2-5 vendors (SIS/HR/Assessment)</a:t>
          </a:r>
        </a:p>
      </dgm:t>
    </dgm:pt>
    <dgm:pt modelId="{3C6588C5-07B0-40D3-B760-8BC869E6D471}" type="parTrans" cxnId="{E351C18C-C71B-49B7-BA90-F08B55718222}">
      <dgm:prSet/>
      <dgm:spPr/>
      <dgm:t>
        <a:bodyPr/>
        <a:lstStyle/>
        <a:p>
          <a:endParaRPr lang="en-US"/>
        </a:p>
      </dgm:t>
    </dgm:pt>
    <dgm:pt modelId="{3D96F4CA-303D-42EF-A0DE-AE84F9C3E234}" type="sibTrans" cxnId="{E351C18C-C71B-49B7-BA90-F08B55718222}">
      <dgm:prSet/>
      <dgm:spPr/>
      <dgm:t>
        <a:bodyPr/>
        <a:lstStyle/>
        <a:p>
          <a:endParaRPr lang="en-US"/>
        </a:p>
      </dgm:t>
    </dgm:pt>
    <dgm:pt modelId="{96286068-2405-457B-9C0C-BB829DE95A3A}">
      <dgm:prSet phldrT="[Text]"/>
      <dgm:spPr/>
      <dgm:t>
        <a:bodyPr/>
        <a:lstStyle/>
        <a:p>
          <a:pPr algn="l"/>
          <a:r>
            <a:rPr lang="en-US"/>
            <a:t>CRITERIA</a:t>
          </a:r>
        </a:p>
      </dgm:t>
    </dgm:pt>
    <dgm:pt modelId="{9DE51569-83DA-40BC-BEE3-C9621AFE8F74}" type="parTrans" cxnId="{1C890370-E78E-4565-A705-A5FD2C0C49FC}">
      <dgm:prSet/>
      <dgm:spPr/>
      <dgm:t>
        <a:bodyPr/>
        <a:lstStyle/>
        <a:p>
          <a:endParaRPr lang="en-US"/>
        </a:p>
      </dgm:t>
    </dgm:pt>
    <dgm:pt modelId="{EA589821-0078-4AE5-AC93-EA71A8D85DB5}" type="sibTrans" cxnId="{1C890370-E78E-4565-A705-A5FD2C0C49FC}">
      <dgm:prSet/>
      <dgm:spPr/>
      <dgm:t>
        <a:bodyPr/>
        <a:lstStyle/>
        <a:p>
          <a:endParaRPr lang="en-US"/>
        </a:p>
      </dgm:t>
    </dgm:pt>
    <dgm:pt modelId="{AEA3AE28-C1FB-4FCA-A79D-22792340226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 </a:t>
          </a:r>
        </a:p>
      </dgm:t>
    </dgm:pt>
    <dgm:pt modelId="{FDD9381E-5AF5-487E-9143-DFEB0EE82EBA}" type="parTrans" cxnId="{9C176301-CA1B-43F5-98CB-EA34361BFED9}">
      <dgm:prSet/>
      <dgm:spPr/>
      <dgm:t>
        <a:bodyPr/>
        <a:lstStyle/>
        <a:p>
          <a:endParaRPr lang="en-US"/>
        </a:p>
      </dgm:t>
    </dgm:pt>
    <dgm:pt modelId="{F3434BB0-87B0-4FD8-830E-01028ECF79BF}" type="sibTrans" cxnId="{9C176301-CA1B-43F5-98CB-EA34361BFED9}">
      <dgm:prSet/>
      <dgm:spPr/>
      <dgm:t>
        <a:bodyPr/>
        <a:lstStyle/>
        <a:p>
          <a:endParaRPr lang="en-US"/>
        </a:p>
      </dgm:t>
    </dgm:pt>
    <dgm:pt modelId="{6BC9E5D2-6BC1-4405-AF92-C94D685EEA6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Ability to complete use cases for TSDS submissions (Texas extensions)</a:t>
          </a:r>
        </a:p>
      </dgm:t>
    </dgm:pt>
    <dgm:pt modelId="{EB5438AC-4352-4E0B-9E2B-7822C6077A22}" type="parTrans" cxnId="{EABBDAC4-221A-48BF-ADA4-FB85166A99B3}">
      <dgm:prSet/>
      <dgm:spPr/>
      <dgm:t>
        <a:bodyPr/>
        <a:lstStyle/>
        <a:p>
          <a:endParaRPr lang="en-US"/>
        </a:p>
      </dgm:t>
    </dgm:pt>
    <dgm:pt modelId="{61487B49-51DE-45E0-9920-349DA54A9607}" type="sibTrans" cxnId="{EABBDAC4-221A-48BF-ADA4-FB85166A99B3}">
      <dgm:prSet/>
      <dgm:spPr/>
      <dgm:t>
        <a:bodyPr/>
        <a:lstStyle/>
        <a:p>
          <a:endParaRPr lang="en-US"/>
        </a:p>
      </dgm:t>
    </dgm:pt>
    <dgm:pt modelId="{ACB17AA8-82D6-4726-8270-545628141FE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 </a:t>
          </a:r>
        </a:p>
      </dgm:t>
    </dgm:pt>
    <dgm:pt modelId="{69C5B527-9C4B-4373-A507-7468263174A6}" type="sibTrans" cxnId="{8903139B-658A-49FD-8F56-4B75D3007D9A}">
      <dgm:prSet/>
      <dgm:spPr/>
      <dgm:t>
        <a:bodyPr/>
        <a:lstStyle/>
        <a:p>
          <a:endParaRPr lang="en-US"/>
        </a:p>
      </dgm:t>
    </dgm:pt>
    <dgm:pt modelId="{CB96BB47-76B1-44D1-B0E5-A052B3C712CB}" type="parTrans" cxnId="{8903139B-658A-49FD-8F56-4B75D3007D9A}">
      <dgm:prSet/>
      <dgm:spPr/>
      <dgm:t>
        <a:bodyPr/>
        <a:lstStyle/>
        <a:p>
          <a:endParaRPr lang="en-US"/>
        </a:p>
      </dgm:t>
    </dgm:pt>
    <dgm:pt modelId="{380BBB8A-4AD9-4140-814D-2750DE7ACF7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Participating LEAs to validate with their source system data</a:t>
          </a:r>
        </a:p>
      </dgm:t>
    </dgm:pt>
    <dgm:pt modelId="{F827DB39-5274-486F-BBF5-6E193B1F8770}" type="parTrans" cxnId="{61D38150-CA7B-480A-82E5-E541520D1AC6}">
      <dgm:prSet/>
      <dgm:spPr/>
      <dgm:t>
        <a:bodyPr/>
        <a:lstStyle/>
        <a:p>
          <a:endParaRPr lang="en-US"/>
        </a:p>
      </dgm:t>
    </dgm:pt>
    <dgm:pt modelId="{2D5A03F3-FF83-43DA-84A4-EAB21260B42B}" type="sibTrans" cxnId="{61D38150-CA7B-480A-82E5-E541520D1AC6}">
      <dgm:prSet/>
      <dgm:spPr/>
      <dgm:t>
        <a:bodyPr/>
        <a:lstStyle/>
        <a:p>
          <a:endParaRPr lang="en-US"/>
        </a:p>
      </dgm:t>
    </dgm:pt>
    <dgm:pt modelId="{A9A1D444-DDF8-4851-8738-944BADC3C70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10-25 LEAs </a:t>
          </a:r>
        </a:p>
      </dgm:t>
    </dgm:pt>
    <dgm:pt modelId="{05FADA14-AF6A-4200-A4AA-01B97583A76C}" type="parTrans" cxnId="{DF8310BA-8256-4779-9FD5-90A96AD0DD1F}">
      <dgm:prSet/>
      <dgm:spPr/>
      <dgm:t>
        <a:bodyPr/>
        <a:lstStyle/>
        <a:p>
          <a:endParaRPr lang="en-US"/>
        </a:p>
      </dgm:t>
    </dgm:pt>
    <dgm:pt modelId="{FC9FBED2-BF05-48A7-98CB-1C2E5AE703F1}" type="sibTrans" cxnId="{DF8310BA-8256-4779-9FD5-90A96AD0DD1F}">
      <dgm:prSet/>
      <dgm:spPr/>
      <dgm:t>
        <a:bodyPr/>
        <a:lstStyle/>
        <a:p>
          <a:endParaRPr lang="en-US"/>
        </a:p>
      </dgm:t>
    </dgm:pt>
    <dgm:pt modelId="{5968DE1A-E75B-4808-9DED-469A13BC581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Verify changes in data and effective dating </a:t>
          </a:r>
        </a:p>
      </dgm:t>
    </dgm:pt>
    <dgm:pt modelId="{00B1E02F-F6A9-4342-A2E9-81CE4CC65F80}" type="parTrans" cxnId="{80C5690B-5990-4958-AB24-861A5FA711D4}">
      <dgm:prSet/>
      <dgm:spPr/>
      <dgm:t>
        <a:bodyPr/>
        <a:lstStyle/>
        <a:p>
          <a:endParaRPr lang="en-US"/>
        </a:p>
      </dgm:t>
    </dgm:pt>
    <dgm:pt modelId="{C29B186A-6655-4EB7-A627-7C5A271B604F}" type="sibTrans" cxnId="{80C5690B-5990-4958-AB24-861A5FA711D4}">
      <dgm:prSet/>
      <dgm:spPr/>
      <dgm:t>
        <a:bodyPr/>
        <a:lstStyle/>
        <a:p>
          <a:endParaRPr lang="en-US"/>
        </a:p>
      </dgm:t>
    </dgm:pt>
    <dgm:pt modelId="{3B514B72-542A-44CB-89C5-548D2703611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Working towards Ed-Fi certification </a:t>
          </a:r>
        </a:p>
      </dgm:t>
    </dgm:pt>
    <dgm:pt modelId="{91A1FEF6-B865-48CA-AFAF-392BBD4DC62E}" type="parTrans" cxnId="{49B7C500-D149-423F-8CAA-A3295D1B627B}">
      <dgm:prSet/>
      <dgm:spPr/>
      <dgm:t>
        <a:bodyPr/>
        <a:lstStyle/>
        <a:p>
          <a:endParaRPr lang="en-US"/>
        </a:p>
      </dgm:t>
    </dgm:pt>
    <dgm:pt modelId="{1621DD0E-83C2-4F15-A96E-4F2581CE899D}" type="sibTrans" cxnId="{49B7C500-D149-423F-8CAA-A3295D1B627B}">
      <dgm:prSet/>
      <dgm:spPr/>
      <dgm:t>
        <a:bodyPr/>
        <a:lstStyle/>
        <a:p>
          <a:endParaRPr lang="en-US"/>
        </a:p>
      </dgm:t>
    </dgm:pt>
    <dgm:pt modelId="{3EF6D0F8-015E-475C-ACB2-9141BCB7C4E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Confirm TSDS promotions and reporting (downstream)</a:t>
          </a:r>
        </a:p>
      </dgm:t>
    </dgm:pt>
    <dgm:pt modelId="{63AF81EB-6542-4DA7-A29D-6F716504E73B}" type="parTrans" cxnId="{C9A0CADC-28E2-4EFD-A089-6CD4027F2702}">
      <dgm:prSet/>
      <dgm:spPr/>
    </dgm:pt>
    <dgm:pt modelId="{ADC4AFBA-31C1-4560-881F-EBD226EDADD1}" type="sibTrans" cxnId="{C9A0CADC-28E2-4EFD-A089-6CD4027F2702}">
      <dgm:prSet/>
      <dgm:spPr/>
    </dgm:pt>
    <dgm:pt modelId="{3686B3ED-6963-4DE9-A124-CDAA81573A26}" type="pres">
      <dgm:prSet presAssocID="{DC9BF987-3681-4A16-B23F-981FFA557CD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7A53ECF-66E6-4202-BE91-D9427866E61F}" type="pres">
      <dgm:prSet presAssocID="{555B1E7C-CBB7-42AE-A893-8831E993DC0B}" presName="composite" presStyleCnt="0"/>
      <dgm:spPr/>
    </dgm:pt>
    <dgm:pt modelId="{E3D61281-825A-4ECE-8431-50E8AB462F18}" type="pres">
      <dgm:prSet presAssocID="{555B1E7C-CBB7-42AE-A893-8831E993DC0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8E23B32-295B-4DDF-85ED-9B2933CA4EB6}" type="pres">
      <dgm:prSet presAssocID="{555B1E7C-CBB7-42AE-A893-8831E993DC0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EF211440-F275-4583-B7F4-D1534DD8E693}" type="pres">
      <dgm:prSet presAssocID="{555B1E7C-CBB7-42AE-A893-8831E993DC0B}" presName="Accent" presStyleLbl="parChTrans1D1" presStyleIdx="0" presStyleCnt="3"/>
      <dgm:spPr/>
    </dgm:pt>
    <dgm:pt modelId="{EC5DF9EE-8AB9-42B0-9F82-BEB6DDF28D26}" type="pres">
      <dgm:prSet presAssocID="{555B1E7C-CBB7-42AE-A893-8831E993DC0B}" presName="Child" presStyleLbl="revTx" presStyleIdx="1" presStyleCnt="6" custScaleY="133130">
        <dgm:presLayoutVars>
          <dgm:chMax val="0"/>
          <dgm:chPref val="0"/>
          <dgm:bulletEnabled val="1"/>
        </dgm:presLayoutVars>
      </dgm:prSet>
      <dgm:spPr/>
    </dgm:pt>
    <dgm:pt modelId="{7ACDB898-5876-413A-98D1-C726494CD1CB}" type="pres">
      <dgm:prSet presAssocID="{CF3E4579-F473-4B52-8E8C-8CEC2B86332D}" presName="sibTrans" presStyleCnt="0"/>
      <dgm:spPr/>
    </dgm:pt>
    <dgm:pt modelId="{E3ECCD31-4500-45C5-8347-30F7C4C2BEFA}" type="pres">
      <dgm:prSet presAssocID="{42BFC612-4636-4FA1-A80B-6165592D8617}" presName="composite" presStyleCnt="0"/>
      <dgm:spPr/>
    </dgm:pt>
    <dgm:pt modelId="{AEE8CF64-2D88-45F8-BCAC-860D7A630D12}" type="pres">
      <dgm:prSet presAssocID="{42BFC612-4636-4FA1-A80B-6165592D8617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7ECDBFA-6653-42C1-A1A3-2A51389B6005}" type="pres">
      <dgm:prSet presAssocID="{42BFC612-4636-4FA1-A80B-6165592D861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3EA9E6E5-305D-4627-B9DF-047B975D2939}" type="pres">
      <dgm:prSet presAssocID="{42BFC612-4636-4FA1-A80B-6165592D8617}" presName="Accent" presStyleLbl="parChTrans1D1" presStyleIdx="1" presStyleCnt="3"/>
      <dgm:spPr/>
    </dgm:pt>
    <dgm:pt modelId="{3132E146-6FD6-4B8D-85BC-0F17BF11EE28}" type="pres">
      <dgm:prSet presAssocID="{42BFC612-4636-4FA1-A80B-6165592D8617}" presName="Child" presStyleLbl="revTx" presStyleIdx="3" presStyleCnt="6" custScaleY="120489">
        <dgm:presLayoutVars>
          <dgm:chMax val="0"/>
          <dgm:chPref val="0"/>
          <dgm:bulletEnabled val="1"/>
        </dgm:presLayoutVars>
      </dgm:prSet>
      <dgm:spPr/>
    </dgm:pt>
    <dgm:pt modelId="{59194E0A-204C-456B-86AB-D7FB15D6945B}" type="pres">
      <dgm:prSet presAssocID="{43553942-B4B7-4CCE-9FA1-73C3A60CF503}" presName="sibTrans" presStyleCnt="0"/>
      <dgm:spPr/>
    </dgm:pt>
    <dgm:pt modelId="{A74E0C3C-A293-41A6-A758-2DDE668F530A}" type="pres">
      <dgm:prSet presAssocID="{96286068-2405-457B-9C0C-BB829DE95A3A}" presName="composite" presStyleCnt="0"/>
      <dgm:spPr/>
    </dgm:pt>
    <dgm:pt modelId="{46407045-E0D2-4F15-BEB1-71DF3F9BB629}" type="pres">
      <dgm:prSet presAssocID="{96286068-2405-457B-9C0C-BB829DE95A3A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503CB015-3EB7-4A96-9B00-0E233D038D50}" type="pres">
      <dgm:prSet presAssocID="{96286068-2405-457B-9C0C-BB829DE95A3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6B54DD2B-1023-49B6-9ADB-B670722D13DF}" type="pres">
      <dgm:prSet presAssocID="{96286068-2405-457B-9C0C-BB829DE95A3A}" presName="Accent" presStyleLbl="parChTrans1D1" presStyleIdx="2" presStyleCnt="3"/>
      <dgm:spPr/>
    </dgm:pt>
    <dgm:pt modelId="{CF5372AA-77ED-48EF-8979-11D3D152BA4C}" type="pres">
      <dgm:prSet presAssocID="{96286068-2405-457B-9C0C-BB829DE95A3A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9B7C500-D149-423F-8CAA-A3295D1B627B}" srcId="{96286068-2405-457B-9C0C-BB829DE95A3A}" destId="{3B514B72-542A-44CB-89C5-548D27036110}" srcOrd="1" destOrd="0" parTransId="{91A1FEF6-B865-48CA-AFAF-392BBD4DC62E}" sibTransId="{1621DD0E-83C2-4F15-A96E-4F2581CE899D}"/>
    <dgm:cxn modelId="{9C176301-CA1B-43F5-98CB-EA34361BFED9}" srcId="{96286068-2405-457B-9C0C-BB829DE95A3A}" destId="{AEA3AE28-C1FB-4FCA-A79D-22792340226D}" srcOrd="0" destOrd="0" parTransId="{FDD9381E-5AF5-487E-9143-DFEB0EE82EBA}" sibTransId="{F3434BB0-87B0-4FD8-830E-01028ECF79BF}"/>
    <dgm:cxn modelId="{148B4603-E7E2-4971-AFEF-33D343DF91DF}" srcId="{DC9BF987-3681-4A16-B23F-981FFA557CD4}" destId="{555B1E7C-CBB7-42AE-A893-8831E993DC0B}" srcOrd="0" destOrd="0" parTransId="{3F9610D0-9C6C-43D5-A849-F678F56EC939}" sibTransId="{CF3E4579-F473-4B52-8E8C-8CEC2B86332D}"/>
    <dgm:cxn modelId="{D1B0AF0A-A4D2-4762-A63E-67DB618C159F}" type="presOf" srcId="{3CC11C82-3BBD-45FF-9966-585B8D6EDCA4}" destId="{3132E146-6FD6-4B8D-85BC-0F17BF11EE28}" srcOrd="0" destOrd="0" presId="urn:microsoft.com/office/officeart/2011/layout/TabList"/>
    <dgm:cxn modelId="{80C5690B-5990-4958-AB24-861A5FA711D4}" srcId="{555B1E7C-CBB7-42AE-A893-8831E993DC0B}" destId="{5968DE1A-E75B-4808-9DED-469A13BC581E}" srcOrd="2" destOrd="0" parTransId="{00B1E02F-F6A9-4342-A2E9-81CE4CC65F80}" sibTransId="{C29B186A-6655-4EB7-A627-7C5A271B604F}"/>
    <dgm:cxn modelId="{AB82721B-F335-4EEA-9D29-EAD56B7F56F8}" type="presOf" srcId="{96286068-2405-457B-9C0C-BB829DE95A3A}" destId="{503CB015-3EB7-4A96-9B00-0E233D038D50}" srcOrd="0" destOrd="0" presId="urn:microsoft.com/office/officeart/2011/layout/TabList"/>
    <dgm:cxn modelId="{9BF7131F-E774-41CD-8000-DB29C301F841}" type="presOf" srcId="{3B514B72-542A-44CB-89C5-548D27036110}" destId="{CF5372AA-77ED-48EF-8979-11D3D152BA4C}" srcOrd="0" destOrd="0" presId="urn:microsoft.com/office/officeart/2011/layout/TabList"/>
    <dgm:cxn modelId="{CEDC0320-A233-4B59-87A5-F455A4D5AEE8}" srcId="{555B1E7C-CBB7-42AE-A893-8831E993DC0B}" destId="{3D8F22EE-81C9-40B7-B517-8484D6B83E29}" srcOrd="1" destOrd="0" parTransId="{D4D64288-E041-4105-9EA6-B97AA0884396}" sibTransId="{FE7C5AD9-2511-4D7A-B582-C194F2AF5F3E}"/>
    <dgm:cxn modelId="{2AF25B28-A0EA-4938-A45B-E8E3A26C84A2}" type="presOf" srcId="{1B2CDC75-2F73-48C2-85B8-DC825883F6F1}" destId="{E3D61281-825A-4ECE-8431-50E8AB462F18}" srcOrd="0" destOrd="0" presId="urn:microsoft.com/office/officeart/2011/layout/TabList"/>
    <dgm:cxn modelId="{A01D4A68-EA1C-4E1F-9AAD-E70D0CF6A5FE}" type="presOf" srcId="{ACB17AA8-82D6-4726-8270-545628141FEA}" destId="{AEE8CF64-2D88-45F8-BCAC-860D7A630D12}" srcOrd="0" destOrd="0" presId="urn:microsoft.com/office/officeart/2011/layout/TabList"/>
    <dgm:cxn modelId="{D3CD7049-6D37-4BF8-AA2F-E6077C1F31FB}" type="presOf" srcId="{42BFC612-4636-4FA1-A80B-6165592D8617}" destId="{E7ECDBFA-6653-42C1-A1A3-2A51389B6005}" srcOrd="0" destOrd="0" presId="urn:microsoft.com/office/officeart/2011/layout/TabList"/>
    <dgm:cxn modelId="{8E88E86C-F5B4-4705-A42A-5D0F8BE70623}" type="presOf" srcId="{DC9BF987-3681-4A16-B23F-981FFA557CD4}" destId="{3686B3ED-6963-4DE9-A124-CDAA81573A26}" srcOrd="0" destOrd="0" presId="urn:microsoft.com/office/officeart/2011/layout/TabList"/>
    <dgm:cxn modelId="{B0B7064D-4095-42D2-85AE-ADD1A4B279FB}" type="presOf" srcId="{3D8F22EE-81C9-40B7-B517-8484D6B83E29}" destId="{EC5DF9EE-8AB9-42B0-9F82-BEB6DDF28D26}" srcOrd="0" destOrd="0" presId="urn:microsoft.com/office/officeart/2011/layout/TabList"/>
    <dgm:cxn modelId="{1C890370-E78E-4565-A705-A5FD2C0C49FC}" srcId="{DC9BF987-3681-4A16-B23F-981FFA557CD4}" destId="{96286068-2405-457B-9C0C-BB829DE95A3A}" srcOrd="2" destOrd="0" parTransId="{9DE51569-83DA-40BC-BEE3-C9621AFE8F74}" sibTransId="{EA589821-0078-4AE5-AC93-EA71A8D85DB5}"/>
    <dgm:cxn modelId="{61D38150-CA7B-480A-82E5-E541520D1AC6}" srcId="{96286068-2405-457B-9C0C-BB829DE95A3A}" destId="{380BBB8A-4AD9-4140-814D-2750DE7ACF7F}" srcOrd="3" destOrd="0" parTransId="{F827DB39-5274-486F-BBF5-6E193B1F8770}" sibTransId="{2D5A03F3-FF83-43DA-84A4-EAB21260B42B}"/>
    <dgm:cxn modelId="{A0FDCF50-BB67-434B-8692-6623CE7D68C0}" type="presOf" srcId="{A9A1D444-DDF8-4851-8738-944BADC3C70B}" destId="{3132E146-6FD6-4B8D-85BC-0F17BF11EE28}" srcOrd="0" destOrd="1" presId="urn:microsoft.com/office/officeart/2011/layout/TabList"/>
    <dgm:cxn modelId="{69CEA351-D24E-485A-ADE7-4E90E042DF93}" srcId="{555B1E7C-CBB7-42AE-A893-8831E993DC0B}" destId="{1B2CDC75-2F73-48C2-85B8-DC825883F6F1}" srcOrd="0" destOrd="0" parTransId="{DED7FE44-35E6-4AEA-8FB0-6A62A8D90524}" sibTransId="{D08324DA-DBB3-4F79-AA68-D315540990A2}"/>
    <dgm:cxn modelId="{59320C8B-F349-416F-8325-A20EE3DAED10}" type="presOf" srcId="{380BBB8A-4AD9-4140-814D-2750DE7ACF7F}" destId="{CF5372AA-77ED-48EF-8979-11D3D152BA4C}" srcOrd="0" destOrd="2" presId="urn:microsoft.com/office/officeart/2011/layout/TabList"/>
    <dgm:cxn modelId="{E351C18C-C71B-49B7-BA90-F08B55718222}" srcId="{42BFC612-4636-4FA1-A80B-6165592D8617}" destId="{3CC11C82-3BBD-45FF-9966-585B8D6EDCA4}" srcOrd="1" destOrd="0" parTransId="{3C6588C5-07B0-40D3-B760-8BC869E6D471}" sibTransId="{3D96F4CA-303D-42EF-A0DE-AE84F9C3E234}"/>
    <dgm:cxn modelId="{84728A98-D2C5-4ADA-BF41-3E3E723E9B2F}" srcId="{DC9BF987-3681-4A16-B23F-981FFA557CD4}" destId="{42BFC612-4636-4FA1-A80B-6165592D8617}" srcOrd="1" destOrd="0" parTransId="{5F572273-618C-455B-8C45-581DA4C38191}" sibTransId="{43553942-B4B7-4CCE-9FA1-73C3A60CF503}"/>
    <dgm:cxn modelId="{8903139B-658A-49FD-8F56-4B75D3007D9A}" srcId="{42BFC612-4636-4FA1-A80B-6165592D8617}" destId="{ACB17AA8-82D6-4726-8270-545628141FEA}" srcOrd="0" destOrd="0" parTransId="{CB96BB47-76B1-44D1-B0E5-A052B3C712CB}" sibTransId="{69C5B527-9C4B-4373-A507-7468263174A6}"/>
    <dgm:cxn modelId="{FAEC689D-3F3C-4ADF-8327-942BA90B9E63}" type="presOf" srcId="{555B1E7C-CBB7-42AE-A893-8831E993DC0B}" destId="{B8E23B32-295B-4DDF-85ED-9B2933CA4EB6}" srcOrd="0" destOrd="0" presId="urn:microsoft.com/office/officeart/2011/layout/TabList"/>
    <dgm:cxn modelId="{246465A8-CB0C-4822-B729-32A4A3BDEFBE}" type="presOf" srcId="{6BC9E5D2-6BC1-4405-AF92-C94D685EEA6C}" destId="{CF5372AA-77ED-48EF-8979-11D3D152BA4C}" srcOrd="0" destOrd="1" presId="urn:microsoft.com/office/officeart/2011/layout/TabList"/>
    <dgm:cxn modelId="{EA2911B6-A16D-4335-AA56-E7265C599EEC}" type="presOf" srcId="{5968DE1A-E75B-4808-9DED-469A13BC581E}" destId="{EC5DF9EE-8AB9-42B0-9F82-BEB6DDF28D26}" srcOrd="0" destOrd="1" presId="urn:microsoft.com/office/officeart/2011/layout/TabList"/>
    <dgm:cxn modelId="{DF8310BA-8256-4779-9FD5-90A96AD0DD1F}" srcId="{42BFC612-4636-4FA1-A80B-6165592D8617}" destId="{A9A1D444-DDF8-4851-8738-944BADC3C70B}" srcOrd="2" destOrd="0" parTransId="{05FADA14-AF6A-4200-A4AA-01B97583A76C}" sibTransId="{FC9FBED2-BF05-48A7-98CB-1C2E5AE703F1}"/>
    <dgm:cxn modelId="{EABBDAC4-221A-48BF-ADA4-FB85166A99B3}" srcId="{96286068-2405-457B-9C0C-BB829DE95A3A}" destId="{6BC9E5D2-6BC1-4405-AF92-C94D685EEA6C}" srcOrd="2" destOrd="0" parTransId="{EB5438AC-4352-4E0B-9E2B-7822C6077A22}" sibTransId="{61487B49-51DE-45E0-9920-349DA54A9607}"/>
    <dgm:cxn modelId="{C9A0CADC-28E2-4EFD-A089-6CD4027F2702}" srcId="{555B1E7C-CBB7-42AE-A893-8831E993DC0B}" destId="{3EF6D0F8-015E-475C-ACB2-9141BCB7C4E5}" srcOrd="3" destOrd="0" parTransId="{63AF81EB-6542-4DA7-A29D-6F716504E73B}" sibTransId="{ADC4AFBA-31C1-4560-881F-EBD226EDADD1}"/>
    <dgm:cxn modelId="{1EA71EE5-7986-4B53-8996-25CD43832FC4}" type="presOf" srcId="{3EF6D0F8-015E-475C-ACB2-9141BCB7C4E5}" destId="{EC5DF9EE-8AB9-42B0-9F82-BEB6DDF28D26}" srcOrd="0" destOrd="2" presId="urn:microsoft.com/office/officeart/2011/layout/TabList"/>
    <dgm:cxn modelId="{C19646F2-63A4-48B2-AFE6-ACE7EA51F6C5}" type="presOf" srcId="{AEA3AE28-C1FB-4FCA-A79D-22792340226D}" destId="{46407045-E0D2-4F15-BEB1-71DF3F9BB629}" srcOrd="0" destOrd="0" presId="urn:microsoft.com/office/officeart/2011/layout/TabList"/>
    <dgm:cxn modelId="{E65B36D9-D855-4C70-ACDE-003E33435EDB}" type="presParOf" srcId="{3686B3ED-6963-4DE9-A124-CDAA81573A26}" destId="{47A53ECF-66E6-4202-BE91-D9427866E61F}" srcOrd="0" destOrd="0" presId="urn:microsoft.com/office/officeart/2011/layout/TabList"/>
    <dgm:cxn modelId="{4BB3924D-8261-4CAA-A270-10F6C2F88E0D}" type="presParOf" srcId="{47A53ECF-66E6-4202-BE91-D9427866E61F}" destId="{E3D61281-825A-4ECE-8431-50E8AB462F18}" srcOrd="0" destOrd="0" presId="urn:microsoft.com/office/officeart/2011/layout/TabList"/>
    <dgm:cxn modelId="{DE0CB894-9156-4445-BDF3-2B878E523A56}" type="presParOf" srcId="{47A53ECF-66E6-4202-BE91-D9427866E61F}" destId="{B8E23B32-295B-4DDF-85ED-9B2933CA4EB6}" srcOrd="1" destOrd="0" presId="urn:microsoft.com/office/officeart/2011/layout/TabList"/>
    <dgm:cxn modelId="{9262AF24-4174-43C9-A25D-3EA418AACF89}" type="presParOf" srcId="{47A53ECF-66E6-4202-BE91-D9427866E61F}" destId="{EF211440-F275-4583-B7F4-D1534DD8E693}" srcOrd="2" destOrd="0" presId="urn:microsoft.com/office/officeart/2011/layout/TabList"/>
    <dgm:cxn modelId="{9199C98E-8D24-458D-A1D4-F79339BCC185}" type="presParOf" srcId="{3686B3ED-6963-4DE9-A124-CDAA81573A26}" destId="{EC5DF9EE-8AB9-42B0-9F82-BEB6DDF28D26}" srcOrd="1" destOrd="0" presId="urn:microsoft.com/office/officeart/2011/layout/TabList"/>
    <dgm:cxn modelId="{C2CE7B74-4649-40A5-A2FD-5769A9346802}" type="presParOf" srcId="{3686B3ED-6963-4DE9-A124-CDAA81573A26}" destId="{7ACDB898-5876-413A-98D1-C726494CD1CB}" srcOrd="2" destOrd="0" presId="urn:microsoft.com/office/officeart/2011/layout/TabList"/>
    <dgm:cxn modelId="{1BBDEB2F-DACA-462F-B523-BEDE9F2D05F3}" type="presParOf" srcId="{3686B3ED-6963-4DE9-A124-CDAA81573A26}" destId="{E3ECCD31-4500-45C5-8347-30F7C4C2BEFA}" srcOrd="3" destOrd="0" presId="urn:microsoft.com/office/officeart/2011/layout/TabList"/>
    <dgm:cxn modelId="{D4A6D2F2-3C58-404A-B3E1-B7340F72495D}" type="presParOf" srcId="{E3ECCD31-4500-45C5-8347-30F7C4C2BEFA}" destId="{AEE8CF64-2D88-45F8-BCAC-860D7A630D12}" srcOrd="0" destOrd="0" presId="urn:microsoft.com/office/officeart/2011/layout/TabList"/>
    <dgm:cxn modelId="{12040969-1E6F-471B-AE75-F33338EFFC05}" type="presParOf" srcId="{E3ECCD31-4500-45C5-8347-30F7C4C2BEFA}" destId="{E7ECDBFA-6653-42C1-A1A3-2A51389B6005}" srcOrd="1" destOrd="0" presId="urn:microsoft.com/office/officeart/2011/layout/TabList"/>
    <dgm:cxn modelId="{5BFF2F39-4D77-4FC3-8C65-7CCAFD5F6D0E}" type="presParOf" srcId="{E3ECCD31-4500-45C5-8347-30F7C4C2BEFA}" destId="{3EA9E6E5-305D-4627-B9DF-047B975D2939}" srcOrd="2" destOrd="0" presId="urn:microsoft.com/office/officeart/2011/layout/TabList"/>
    <dgm:cxn modelId="{B329FB02-4500-48AA-8B14-B8B09DD8CC64}" type="presParOf" srcId="{3686B3ED-6963-4DE9-A124-CDAA81573A26}" destId="{3132E146-6FD6-4B8D-85BC-0F17BF11EE28}" srcOrd="4" destOrd="0" presId="urn:microsoft.com/office/officeart/2011/layout/TabList"/>
    <dgm:cxn modelId="{7EB4EEC3-5672-40AF-BDA0-780E0780EF34}" type="presParOf" srcId="{3686B3ED-6963-4DE9-A124-CDAA81573A26}" destId="{59194E0A-204C-456B-86AB-D7FB15D6945B}" srcOrd="5" destOrd="0" presId="urn:microsoft.com/office/officeart/2011/layout/TabList"/>
    <dgm:cxn modelId="{286B368B-7889-4A1D-8967-4A9ADB04F7DE}" type="presParOf" srcId="{3686B3ED-6963-4DE9-A124-CDAA81573A26}" destId="{A74E0C3C-A293-41A6-A758-2DDE668F530A}" srcOrd="6" destOrd="0" presId="urn:microsoft.com/office/officeart/2011/layout/TabList"/>
    <dgm:cxn modelId="{549213CB-4364-46F5-8B34-4E0A802BA92D}" type="presParOf" srcId="{A74E0C3C-A293-41A6-A758-2DDE668F530A}" destId="{46407045-E0D2-4F15-BEB1-71DF3F9BB629}" srcOrd="0" destOrd="0" presId="urn:microsoft.com/office/officeart/2011/layout/TabList"/>
    <dgm:cxn modelId="{FB161CE4-6A98-4716-81CF-9B6E7688A71B}" type="presParOf" srcId="{A74E0C3C-A293-41A6-A758-2DDE668F530A}" destId="{503CB015-3EB7-4A96-9B00-0E233D038D50}" srcOrd="1" destOrd="0" presId="urn:microsoft.com/office/officeart/2011/layout/TabList"/>
    <dgm:cxn modelId="{BF4AAFDD-CA8E-4D73-BC2B-D380A0F9E09C}" type="presParOf" srcId="{A74E0C3C-A293-41A6-A758-2DDE668F530A}" destId="{6B54DD2B-1023-49B6-9ADB-B670722D13DF}" srcOrd="2" destOrd="0" presId="urn:microsoft.com/office/officeart/2011/layout/TabList"/>
    <dgm:cxn modelId="{EEFFADBC-94CF-4C98-9FE7-CA18019912C3}" type="presParOf" srcId="{3686B3ED-6963-4DE9-A124-CDAA81573A26}" destId="{CF5372AA-77ED-48EF-8979-11D3D152BA4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9BF987-3681-4A16-B23F-981FFA557CD4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B1E7C-CBB7-42AE-A893-8831E993DC0B}">
      <dgm:prSet phldrT="[Text]"/>
      <dgm:spPr/>
      <dgm:t>
        <a:bodyPr/>
        <a:lstStyle/>
        <a:p>
          <a:pPr algn="l"/>
          <a:r>
            <a:rPr lang="en-US"/>
            <a:t>OBJECTIVE</a:t>
          </a:r>
        </a:p>
      </dgm:t>
    </dgm:pt>
    <dgm:pt modelId="{3F9610D0-9C6C-43D5-A849-F678F56EC939}" type="parTrans" cxnId="{148B4603-E7E2-4971-AFEF-33D343DF91DF}">
      <dgm:prSet/>
      <dgm:spPr/>
      <dgm:t>
        <a:bodyPr/>
        <a:lstStyle/>
        <a:p>
          <a:endParaRPr lang="en-US"/>
        </a:p>
      </dgm:t>
    </dgm:pt>
    <dgm:pt modelId="{CF3E4579-F473-4B52-8E8C-8CEC2B86332D}" type="sibTrans" cxnId="{148B4603-E7E2-4971-AFEF-33D343DF91DF}">
      <dgm:prSet/>
      <dgm:spPr/>
      <dgm:t>
        <a:bodyPr/>
        <a:lstStyle/>
        <a:p>
          <a:endParaRPr lang="en-US"/>
        </a:p>
      </dgm:t>
    </dgm:pt>
    <dgm:pt modelId="{1B2CDC75-2F73-48C2-85B8-DC825883F6F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 </a:t>
          </a:r>
        </a:p>
      </dgm:t>
    </dgm:pt>
    <dgm:pt modelId="{DED7FE44-35E6-4AEA-8FB0-6A62A8D90524}" type="parTrans" cxnId="{69CEA351-D24E-485A-ADE7-4E90E042DF93}">
      <dgm:prSet/>
      <dgm:spPr/>
      <dgm:t>
        <a:bodyPr/>
        <a:lstStyle/>
        <a:p>
          <a:endParaRPr lang="en-US"/>
        </a:p>
      </dgm:t>
    </dgm:pt>
    <dgm:pt modelId="{D08324DA-DBB3-4F79-AA68-D315540990A2}" type="sibTrans" cxnId="{69CEA351-D24E-485A-ADE7-4E90E042DF93}">
      <dgm:prSet/>
      <dgm:spPr/>
      <dgm:t>
        <a:bodyPr/>
        <a:lstStyle/>
        <a:p>
          <a:endParaRPr lang="en-US"/>
        </a:p>
      </dgm:t>
    </dgm:pt>
    <dgm:pt modelId="{3D8F22EE-81C9-40B7-B517-8484D6B83E2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Testing of validations and local reporting </a:t>
          </a:r>
        </a:p>
      </dgm:t>
    </dgm:pt>
    <dgm:pt modelId="{D4D64288-E041-4105-9EA6-B97AA0884396}" type="parTrans" cxnId="{CEDC0320-A233-4B59-87A5-F455A4D5AEE8}">
      <dgm:prSet/>
      <dgm:spPr/>
      <dgm:t>
        <a:bodyPr/>
        <a:lstStyle/>
        <a:p>
          <a:endParaRPr lang="en-US"/>
        </a:p>
      </dgm:t>
    </dgm:pt>
    <dgm:pt modelId="{FE7C5AD9-2511-4D7A-B582-C194F2AF5F3E}" type="sibTrans" cxnId="{CEDC0320-A233-4B59-87A5-F455A4D5AEE8}">
      <dgm:prSet/>
      <dgm:spPr/>
      <dgm:t>
        <a:bodyPr/>
        <a:lstStyle/>
        <a:p>
          <a:endParaRPr lang="en-US"/>
        </a:p>
      </dgm:t>
    </dgm:pt>
    <dgm:pt modelId="{42BFC612-4636-4FA1-A80B-6165592D8617}">
      <dgm:prSet phldrT="[Text]"/>
      <dgm:spPr/>
      <dgm:t>
        <a:bodyPr/>
        <a:lstStyle/>
        <a:p>
          <a:pPr algn="l"/>
          <a:r>
            <a:rPr lang="en-US"/>
            <a:t>PARTICIPATION</a:t>
          </a:r>
        </a:p>
      </dgm:t>
    </dgm:pt>
    <dgm:pt modelId="{5F572273-618C-455B-8C45-581DA4C38191}" type="parTrans" cxnId="{84728A98-D2C5-4ADA-BF41-3E3E723E9B2F}">
      <dgm:prSet/>
      <dgm:spPr/>
      <dgm:t>
        <a:bodyPr/>
        <a:lstStyle/>
        <a:p>
          <a:endParaRPr lang="en-US"/>
        </a:p>
      </dgm:t>
    </dgm:pt>
    <dgm:pt modelId="{43553942-B4B7-4CCE-9FA1-73C3A60CF503}" type="sibTrans" cxnId="{84728A98-D2C5-4ADA-BF41-3E3E723E9B2F}">
      <dgm:prSet/>
      <dgm:spPr/>
      <dgm:t>
        <a:bodyPr/>
        <a:lstStyle/>
        <a:p>
          <a:endParaRPr lang="en-US"/>
        </a:p>
      </dgm:t>
    </dgm:pt>
    <dgm:pt modelId="{3CC11C82-3BBD-45FF-9966-585B8D6EDCA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10+ vendors (SIS/HR/Assessment)</a:t>
          </a:r>
        </a:p>
      </dgm:t>
    </dgm:pt>
    <dgm:pt modelId="{3C6588C5-07B0-40D3-B760-8BC869E6D471}" type="parTrans" cxnId="{E351C18C-C71B-49B7-BA90-F08B55718222}">
      <dgm:prSet/>
      <dgm:spPr/>
      <dgm:t>
        <a:bodyPr/>
        <a:lstStyle/>
        <a:p>
          <a:endParaRPr lang="en-US"/>
        </a:p>
      </dgm:t>
    </dgm:pt>
    <dgm:pt modelId="{3D96F4CA-303D-42EF-A0DE-AE84F9C3E234}" type="sibTrans" cxnId="{E351C18C-C71B-49B7-BA90-F08B55718222}">
      <dgm:prSet/>
      <dgm:spPr/>
      <dgm:t>
        <a:bodyPr/>
        <a:lstStyle/>
        <a:p>
          <a:endParaRPr lang="en-US"/>
        </a:p>
      </dgm:t>
    </dgm:pt>
    <dgm:pt modelId="{96286068-2405-457B-9C0C-BB829DE95A3A}">
      <dgm:prSet phldrT="[Text]"/>
      <dgm:spPr/>
      <dgm:t>
        <a:bodyPr/>
        <a:lstStyle/>
        <a:p>
          <a:pPr algn="l"/>
          <a:r>
            <a:rPr lang="en-US"/>
            <a:t>CRITERIA</a:t>
          </a:r>
        </a:p>
      </dgm:t>
    </dgm:pt>
    <dgm:pt modelId="{9DE51569-83DA-40BC-BEE3-C9621AFE8F74}" type="parTrans" cxnId="{1C890370-E78E-4565-A705-A5FD2C0C49FC}">
      <dgm:prSet/>
      <dgm:spPr/>
      <dgm:t>
        <a:bodyPr/>
        <a:lstStyle/>
        <a:p>
          <a:endParaRPr lang="en-US"/>
        </a:p>
      </dgm:t>
    </dgm:pt>
    <dgm:pt modelId="{EA589821-0078-4AE5-AC93-EA71A8D85DB5}" type="sibTrans" cxnId="{1C890370-E78E-4565-A705-A5FD2C0C49FC}">
      <dgm:prSet/>
      <dgm:spPr/>
      <dgm:t>
        <a:bodyPr/>
        <a:lstStyle/>
        <a:p>
          <a:endParaRPr lang="en-US"/>
        </a:p>
      </dgm:t>
    </dgm:pt>
    <dgm:pt modelId="{AEA3AE28-C1FB-4FCA-A79D-22792340226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 </a:t>
          </a:r>
        </a:p>
      </dgm:t>
    </dgm:pt>
    <dgm:pt modelId="{FDD9381E-5AF5-487E-9143-DFEB0EE82EBA}" type="parTrans" cxnId="{9C176301-CA1B-43F5-98CB-EA34361BFED9}">
      <dgm:prSet/>
      <dgm:spPr/>
      <dgm:t>
        <a:bodyPr/>
        <a:lstStyle/>
        <a:p>
          <a:endParaRPr lang="en-US"/>
        </a:p>
      </dgm:t>
    </dgm:pt>
    <dgm:pt modelId="{F3434BB0-87B0-4FD8-830E-01028ECF79BF}" type="sibTrans" cxnId="{9C176301-CA1B-43F5-98CB-EA34361BFED9}">
      <dgm:prSet/>
      <dgm:spPr/>
      <dgm:t>
        <a:bodyPr/>
        <a:lstStyle/>
        <a:p>
          <a:endParaRPr lang="en-US"/>
        </a:p>
      </dgm:t>
    </dgm:pt>
    <dgm:pt modelId="{6BC9E5D2-6BC1-4405-AF92-C94D685EEA6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Strong participation and commit from LEA partnerships</a:t>
          </a:r>
        </a:p>
      </dgm:t>
    </dgm:pt>
    <dgm:pt modelId="{EB5438AC-4352-4E0B-9E2B-7822C6077A22}" type="parTrans" cxnId="{EABBDAC4-221A-48BF-ADA4-FB85166A99B3}">
      <dgm:prSet/>
      <dgm:spPr/>
      <dgm:t>
        <a:bodyPr/>
        <a:lstStyle/>
        <a:p>
          <a:endParaRPr lang="en-US"/>
        </a:p>
      </dgm:t>
    </dgm:pt>
    <dgm:pt modelId="{61487B49-51DE-45E0-9920-349DA54A9607}" type="sibTrans" cxnId="{EABBDAC4-221A-48BF-ADA4-FB85166A99B3}">
      <dgm:prSet/>
      <dgm:spPr/>
      <dgm:t>
        <a:bodyPr/>
        <a:lstStyle/>
        <a:p>
          <a:endParaRPr lang="en-US"/>
        </a:p>
      </dgm:t>
    </dgm:pt>
    <dgm:pt modelId="{ACB17AA8-82D6-4726-8270-545628141FE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 </a:t>
          </a:r>
        </a:p>
      </dgm:t>
    </dgm:pt>
    <dgm:pt modelId="{69C5B527-9C4B-4373-A507-7468263174A6}" type="sibTrans" cxnId="{8903139B-658A-49FD-8F56-4B75D3007D9A}">
      <dgm:prSet/>
      <dgm:spPr/>
      <dgm:t>
        <a:bodyPr/>
        <a:lstStyle/>
        <a:p>
          <a:endParaRPr lang="en-US"/>
        </a:p>
      </dgm:t>
    </dgm:pt>
    <dgm:pt modelId="{CB96BB47-76B1-44D1-B0E5-A052B3C712CB}" type="parTrans" cxnId="{8903139B-658A-49FD-8F56-4B75D3007D9A}">
      <dgm:prSet/>
      <dgm:spPr/>
      <dgm:t>
        <a:bodyPr/>
        <a:lstStyle/>
        <a:p>
          <a:endParaRPr lang="en-US"/>
        </a:p>
      </dgm:t>
    </dgm:pt>
    <dgm:pt modelId="{380BBB8A-4AD9-4140-814D-2750DE7ACF7F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F827DB39-5274-486F-BBF5-6E193B1F8770}" type="parTrans" cxnId="{61D38150-CA7B-480A-82E5-E541520D1AC6}">
      <dgm:prSet/>
      <dgm:spPr/>
      <dgm:t>
        <a:bodyPr/>
        <a:lstStyle/>
        <a:p>
          <a:endParaRPr lang="en-US"/>
        </a:p>
      </dgm:t>
    </dgm:pt>
    <dgm:pt modelId="{2D5A03F3-FF83-43DA-84A4-EAB21260B42B}" type="sibTrans" cxnId="{61D38150-CA7B-480A-82E5-E541520D1AC6}">
      <dgm:prSet/>
      <dgm:spPr/>
      <dgm:t>
        <a:bodyPr/>
        <a:lstStyle/>
        <a:p>
          <a:endParaRPr lang="en-US"/>
        </a:p>
      </dgm:t>
    </dgm:pt>
    <dgm:pt modelId="{6A300354-A487-453E-8405-998F675185B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50+ LEAs </a:t>
          </a:r>
        </a:p>
      </dgm:t>
    </dgm:pt>
    <dgm:pt modelId="{CA152DC1-D3DC-41FB-8F03-66549D60C56F}" type="parTrans" cxnId="{9BE15494-C7C4-4B48-9325-D42D59772D36}">
      <dgm:prSet/>
      <dgm:spPr/>
      <dgm:t>
        <a:bodyPr/>
        <a:lstStyle/>
        <a:p>
          <a:endParaRPr lang="en-US"/>
        </a:p>
      </dgm:t>
    </dgm:pt>
    <dgm:pt modelId="{CBDD1387-8CF0-4362-9E90-0EA0872ADBC9}" type="sibTrans" cxnId="{9BE15494-C7C4-4B48-9325-D42D59772D36}">
      <dgm:prSet/>
      <dgm:spPr/>
      <dgm:t>
        <a:bodyPr/>
        <a:lstStyle/>
        <a:p>
          <a:endParaRPr lang="en-US"/>
        </a:p>
      </dgm:t>
    </dgm:pt>
    <dgm:pt modelId="{9A7C079C-2BE6-4767-8A84-311ACA5B624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Ensure usability of interfaces </a:t>
          </a:r>
        </a:p>
      </dgm:t>
    </dgm:pt>
    <dgm:pt modelId="{303B7338-FB3A-4125-8709-FF8CBC146662}" type="parTrans" cxnId="{5B9B32FC-25EA-455E-BE1C-BFAA2CDC92A7}">
      <dgm:prSet/>
      <dgm:spPr/>
      <dgm:t>
        <a:bodyPr/>
        <a:lstStyle/>
        <a:p>
          <a:endParaRPr lang="en-US"/>
        </a:p>
      </dgm:t>
    </dgm:pt>
    <dgm:pt modelId="{ABC140CA-2E4E-4748-A57F-A83B158D6447}" type="sibTrans" cxnId="{5B9B32FC-25EA-455E-BE1C-BFAA2CDC92A7}">
      <dgm:prSet/>
      <dgm:spPr/>
      <dgm:t>
        <a:bodyPr/>
        <a:lstStyle/>
        <a:p>
          <a:endParaRPr lang="en-US"/>
        </a:p>
      </dgm:t>
    </dgm:pt>
    <dgm:pt modelId="{173E745D-5837-47E6-9D4B-8C1C11B3385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Capacity to provide technical support and respond to identified issues</a:t>
          </a:r>
        </a:p>
      </dgm:t>
    </dgm:pt>
    <dgm:pt modelId="{8E9BF937-ACBB-4EAD-9C58-ECDCE5CAA78D}" type="parTrans" cxnId="{EFAD179D-628E-4FA8-BEC7-2FE56792F637}">
      <dgm:prSet/>
      <dgm:spPr/>
      <dgm:t>
        <a:bodyPr/>
        <a:lstStyle/>
        <a:p>
          <a:endParaRPr lang="en-US"/>
        </a:p>
      </dgm:t>
    </dgm:pt>
    <dgm:pt modelId="{68E02801-FE36-41CA-8BAB-633CE5CAB635}" type="sibTrans" cxnId="{EFAD179D-628E-4FA8-BEC7-2FE56792F637}">
      <dgm:prSet/>
      <dgm:spPr/>
      <dgm:t>
        <a:bodyPr/>
        <a:lstStyle/>
        <a:p>
          <a:endParaRPr lang="en-US"/>
        </a:p>
      </dgm:t>
    </dgm:pt>
    <dgm:pt modelId="{9BE867DE-C434-47BD-8B5A-14FF06921B0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Ed-Fi certification in process</a:t>
          </a:r>
        </a:p>
      </dgm:t>
    </dgm:pt>
    <dgm:pt modelId="{5B8BC52D-B589-4629-96C8-71A6FBF1C85E}" type="parTrans" cxnId="{C72DCE45-39AE-4491-B97D-4C92283E4203}">
      <dgm:prSet/>
      <dgm:spPr/>
      <dgm:t>
        <a:bodyPr/>
        <a:lstStyle/>
        <a:p>
          <a:endParaRPr lang="en-US"/>
        </a:p>
      </dgm:t>
    </dgm:pt>
    <dgm:pt modelId="{383EB98D-9D1B-4CCE-8F99-C61B88BD988F}" type="sibTrans" cxnId="{C72DCE45-39AE-4491-B97D-4C92283E4203}">
      <dgm:prSet/>
      <dgm:spPr/>
      <dgm:t>
        <a:bodyPr/>
        <a:lstStyle/>
        <a:p>
          <a:endParaRPr lang="en-US"/>
        </a:p>
      </dgm:t>
    </dgm:pt>
    <dgm:pt modelId="{B7748DB7-AE55-44CE-BA70-FBA310B5349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Complete end-to-end testing (source system to TSDS applications)</a:t>
          </a:r>
        </a:p>
      </dgm:t>
    </dgm:pt>
    <dgm:pt modelId="{61093F94-7211-4592-BD6B-398F31CF1FF3}" type="parTrans" cxnId="{746C7524-34F2-41CF-8564-F869ADCD584B}">
      <dgm:prSet/>
      <dgm:spPr/>
    </dgm:pt>
    <dgm:pt modelId="{0830E689-3207-4F97-BBC2-D69EBEDFB2AD}" type="sibTrans" cxnId="{746C7524-34F2-41CF-8564-F869ADCD584B}">
      <dgm:prSet/>
      <dgm:spPr/>
    </dgm:pt>
    <dgm:pt modelId="{3686B3ED-6963-4DE9-A124-CDAA81573A26}" type="pres">
      <dgm:prSet presAssocID="{DC9BF987-3681-4A16-B23F-981FFA557CD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7A53ECF-66E6-4202-BE91-D9427866E61F}" type="pres">
      <dgm:prSet presAssocID="{555B1E7C-CBB7-42AE-A893-8831E993DC0B}" presName="composite" presStyleCnt="0"/>
      <dgm:spPr/>
    </dgm:pt>
    <dgm:pt modelId="{E3D61281-825A-4ECE-8431-50E8AB462F18}" type="pres">
      <dgm:prSet presAssocID="{555B1E7C-CBB7-42AE-A893-8831E993DC0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8E23B32-295B-4DDF-85ED-9B2933CA4EB6}" type="pres">
      <dgm:prSet presAssocID="{555B1E7C-CBB7-42AE-A893-8831E993DC0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EF211440-F275-4583-B7F4-D1534DD8E693}" type="pres">
      <dgm:prSet presAssocID="{555B1E7C-CBB7-42AE-A893-8831E993DC0B}" presName="Accent" presStyleLbl="parChTrans1D1" presStyleIdx="0" presStyleCnt="3"/>
      <dgm:spPr/>
    </dgm:pt>
    <dgm:pt modelId="{EC5DF9EE-8AB9-42B0-9F82-BEB6DDF28D26}" type="pres">
      <dgm:prSet presAssocID="{555B1E7C-CBB7-42AE-A893-8831E993DC0B}" presName="Child" presStyleLbl="revTx" presStyleIdx="1" presStyleCnt="6" custScaleY="133130">
        <dgm:presLayoutVars>
          <dgm:chMax val="0"/>
          <dgm:chPref val="0"/>
          <dgm:bulletEnabled val="1"/>
        </dgm:presLayoutVars>
      </dgm:prSet>
      <dgm:spPr/>
    </dgm:pt>
    <dgm:pt modelId="{7ACDB898-5876-413A-98D1-C726494CD1CB}" type="pres">
      <dgm:prSet presAssocID="{CF3E4579-F473-4B52-8E8C-8CEC2B86332D}" presName="sibTrans" presStyleCnt="0"/>
      <dgm:spPr/>
    </dgm:pt>
    <dgm:pt modelId="{E3ECCD31-4500-45C5-8347-30F7C4C2BEFA}" type="pres">
      <dgm:prSet presAssocID="{42BFC612-4636-4FA1-A80B-6165592D8617}" presName="composite" presStyleCnt="0"/>
      <dgm:spPr/>
    </dgm:pt>
    <dgm:pt modelId="{AEE8CF64-2D88-45F8-BCAC-860D7A630D12}" type="pres">
      <dgm:prSet presAssocID="{42BFC612-4636-4FA1-A80B-6165592D8617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7ECDBFA-6653-42C1-A1A3-2A51389B6005}" type="pres">
      <dgm:prSet presAssocID="{42BFC612-4636-4FA1-A80B-6165592D861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3EA9E6E5-305D-4627-B9DF-047B975D2939}" type="pres">
      <dgm:prSet presAssocID="{42BFC612-4636-4FA1-A80B-6165592D8617}" presName="Accent" presStyleLbl="parChTrans1D1" presStyleIdx="1" presStyleCnt="3"/>
      <dgm:spPr/>
    </dgm:pt>
    <dgm:pt modelId="{3132E146-6FD6-4B8D-85BC-0F17BF11EE28}" type="pres">
      <dgm:prSet presAssocID="{42BFC612-4636-4FA1-A80B-6165592D8617}" presName="Child" presStyleLbl="revTx" presStyleIdx="3" presStyleCnt="6" custScaleY="120489">
        <dgm:presLayoutVars>
          <dgm:chMax val="0"/>
          <dgm:chPref val="0"/>
          <dgm:bulletEnabled val="1"/>
        </dgm:presLayoutVars>
      </dgm:prSet>
      <dgm:spPr/>
    </dgm:pt>
    <dgm:pt modelId="{59194E0A-204C-456B-86AB-D7FB15D6945B}" type="pres">
      <dgm:prSet presAssocID="{43553942-B4B7-4CCE-9FA1-73C3A60CF503}" presName="sibTrans" presStyleCnt="0"/>
      <dgm:spPr/>
    </dgm:pt>
    <dgm:pt modelId="{A74E0C3C-A293-41A6-A758-2DDE668F530A}" type="pres">
      <dgm:prSet presAssocID="{96286068-2405-457B-9C0C-BB829DE95A3A}" presName="composite" presStyleCnt="0"/>
      <dgm:spPr/>
    </dgm:pt>
    <dgm:pt modelId="{46407045-E0D2-4F15-BEB1-71DF3F9BB629}" type="pres">
      <dgm:prSet presAssocID="{96286068-2405-457B-9C0C-BB829DE95A3A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503CB015-3EB7-4A96-9B00-0E233D038D50}" type="pres">
      <dgm:prSet presAssocID="{96286068-2405-457B-9C0C-BB829DE95A3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6B54DD2B-1023-49B6-9ADB-B670722D13DF}" type="pres">
      <dgm:prSet presAssocID="{96286068-2405-457B-9C0C-BB829DE95A3A}" presName="Accent" presStyleLbl="parChTrans1D1" presStyleIdx="2" presStyleCnt="3"/>
      <dgm:spPr/>
    </dgm:pt>
    <dgm:pt modelId="{CF5372AA-77ED-48EF-8979-11D3D152BA4C}" type="pres">
      <dgm:prSet presAssocID="{96286068-2405-457B-9C0C-BB829DE95A3A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C176301-CA1B-43F5-98CB-EA34361BFED9}" srcId="{96286068-2405-457B-9C0C-BB829DE95A3A}" destId="{AEA3AE28-C1FB-4FCA-A79D-22792340226D}" srcOrd="0" destOrd="0" parTransId="{FDD9381E-5AF5-487E-9143-DFEB0EE82EBA}" sibTransId="{F3434BB0-87B0-4FD8-830E-01028ECF79BF}"/>
    <dgm:cxn modelId="{148B4603-E7E2-4971-AFEF-33D343DF91DF}" srcId="{DC9BF987-3681-4A16-B23F-981FFA557CD4}" destId="{555B1E7C-CBB7-42AE-A893-8831E993DC0B}" srcOrd="0" destOrd="0" parTransId="{3F9610D0-9C6C-43D5-A849-F678F56EC939}" sibTransId="{CF3E4579-F473-4B52-8E8C-8CEC2B86332D}"/>
    <dgm:cxn modelId="{0C064308-2A52-4F15-B25F-5A16CC79CFEB}" type="presOf" srcId="{173E745D-5837-47E6-9D4B-8C1C11B33859}" destId="{CF5372AA-77ED-48EF-8979-11D3D152BA4C}" srcOrd="0" destOrd="2" presId="urn:microsoft.com/office/officeart/2011/layout/TabList"/>
    <dgm:cxn modelId="{D1B0AF0A-A4D2-4762-A63E-67DB618C159F}" type="presOf" srcId="{3CC11C82-3BBD-45FF-9966-585B8D6EDCA4}" destId="{3132E146-6FD6-4B8D-85BC-0F17BF11EE28}" srcOrd="0" destOrd="0" presId="urn:microsoft.com/office/officeart/2011/layout/TabList"/>
    <dgm:cxn modelId="{5991DB0B-CFEB-43D6-968F-B82A9E7030AE}" type="presOf" srcId="{B7748DB7-AE55-44CE-BA70-FBA310B53494}" destId="{EC5DF9EE-8AB9-42B0-9F82-BEB6DDF28D26}" srcOrd="0" destOrd="2" presId="urn:microsoft.com/office/officeart/2011/layout/TabList"/>
    <dgm:cxn modelId="{C6B9F613-D310-4BA5-9434-4444D60863F9}" type="presOf" srcId="{9BE867DE-C434-47BD-8B5A-14FF06921B0A}" destId="{CF5372AA-77ED-48EF-8979-11D3D152BA4C}" srcOrd="0" destOrd="0" presId="urn:microsoft.com/office/officeart/2011/layout/TabList"/>
    <dgm:cxn modelId="{AB82721B-F335-4EEA-9D29-EAD56B7F56F8}" type="presOf" srcId="{96286068-2405-457B-9C0C-BB829DE95A3A}" destId="{503CB015-3EB7-4A96-9B00-0E233D038D50}" srcOrd="0" destOrd="0" presId="urn:microsoft.com/office/officeart/2011/layout/TabList"/>
    <dgm:cxn modelId="{CEDC0320-A233-4B59-87A5-F455A4D5AEE8}" srcId="{555B1E7C-CBB7-42AE-A893-8831E993DC0B}" destId="{3D8F22EE-81C9-40B7-B517-8484D6B83E29}" srcOrd="1" destOrd="0" parTransId="{D4D64288-E041-4105-9EA6-B97AA0884396}" sibTransId="{FE7C5AD9-2511-4D7A-B582-C194F2AF5F3E}"/>
    <dgm:cxn modelId="{746C7524-34F2-41CF-8564-F869ADCD584B}" srcId="{555B1E7C-CBB7-42AE-A893-8831E993DC0B}" destId="{B7748DB7-AE55-44CE-BA70-FBA310B53494}" srcOrd="3" destOrd="0" parTransId="{61093F94-7211-4592-BD6B-398F31CF1FF3}" sibTransId="{0830E689-3207-4F97-BBC2-D69EBEDFB2AD}"/>
    <dgm:cxn modelId="{2AF25B28-A0EA-4938-A45B-E8E3A26C84A2}" type="presOf" srcId="{1B2CDC75-2F73-48C2-85B8-DC825883F6F1}" destId="{E3D61281-825A-4ECE-8431-50E8AB462F18}" srcOrd="0" destOrd="0" presId="urn:microsoft.com/office/officeart/2011/layout/TabList"/>
    <dgm:cxn modelId="{C72DCE45-39AE-4491-B97D-4C92283E4203}" srcId="{96286068-2405-457B-9C0C-BB829DE95A3A}" destId="{9BE867DE-C434-47BD-8B5A-14FF06921B0A}" srcOrd="1" destOrd="0" parTransId="{5B8BC52D-B589-4629-96C8-71A6FBF1C85E}" sibTransId="{383EB98D-9D1B-4CCE-8F99-C61B88BD988F}"/>
    <dgm:cxn modelId="{A01D4A68-EA1C-4E1F-9AAD-E70D0CF6A5FE}" type="presOf" srcId="{ACB17AA8-82D6-4726-8270-545628141FEA}" destId="{AEE8CF64-2D88-45F8-BCAC-860D7A630D12}" srcOrd="0" destOrd="0" presId="urn:microsoft.com/office/officeart/2011/layout/TabList"/>
    <dgm:cxn modelId="{D3CD7049-6D37-4BF8-AA2F-E6077C1F31FB}" type="presOf" srcId="{42BFC612-4636-4FA1-A80B-6165592D8617}" destId="{E7ECDBFA-6653-42C1-A1A3-2A51389B6005}" srcOrd="0" destOrd="0" presId="urn:microsoft.com/office/officeart/2011/layout/TabList"/>
    <dgm:cxn modelId="{8E88E86C-F5B4-4705-A42A-5D0F8BE70623}" type="presOf" srcId="{DC9BF987-3681-4A16-B23F-981FFA557CD4}" destId="{3686B3ED-6963-4DE9-A124-CDAA81573A26}" srcOrd="0" destOrd="0" presId="urn:microsoft.com/office/officeart/2011/layout/TabList"/>
    <dgm:cxn modelId="{B0B7064D-4095-42D2-85AE-ADD1A4B279FB}" type="presOf" srcId="{3D8F22EE-81C9-40B7-B517-8484D6B83E29}" destId="{EC5DF9EE-8AB9-42B0-9F82-BEB6DDF28D26}" srcOrd="0" destOrd="0" presId="urn:microsoft.com/office/officeart/2011/layout/TabList"/>
    <dgm:cxn modelId="{1C890370-E78E-4565-A705-A5FD2C0C49FC}" srcId="{DC9BF987-3681-4A16-B23F-981FFA557CD4}" destId="{96286068-2405-457B-9C0C-BB829DE95A3A}" srcOrd="2" destOrd="0" parTransId="{9DE51569-83DA-40BC-BEE3-C9621AFE8F74}" sibTransId="{EA589821-0078-4AE5-AC93-EA71A8D85DB5}"/>
    <dgm:cxn modelId="{61D38150-CA7B-480A-82E5-E541520D1AC6}" srcId="{96286068-2405-457B-9C0C-BB829DE95A3A}" destId="{380BBB8A-4AD9-4140-814D-2750DE7ACF7F}" srcOrd="4" destOrd="0" parTransId="{F827DB39-5274-486F-BBF5-6E193B1F8770}" sibTransId="{2D5A03F3-FF83-43DA-84A4-EAB21260B42B}"/>
    <dgm:cxn modelId="{62F76651-7427-40D9-83BE-1E2FD84CD3B7}" type="presOf" srcId="{9A7C079C-2BE6-4767-8A84-311ACA5B6245}" destId="{EC5DF9EE-8AB9-42B0-9F82-BEB6DDF28D26}" srcOrd="0" destOrd="1" presId="urn:microsoft.com/office/officeart/2011/layout/TabList"/>
    <dgm:cxn modelId="{69CEA351-D24E-485A-ADE7-4E90E042DF93}" srcId="{555B1E7C-CBB7-42AE-A893-8831E993DC0B}" destId="{1B2CDC75-2F73-48C2-85B8-DC825883F6F1}" srcOrd="0" destOrd="0" parTransId="{DED7FE44-35E6-4AEA-8FB0-6A62A8D90524}" sibTransId="{D08324DA-DBB3-4F79-AA68-D315540990A2}"/>
    <dgm:cxn modelId="{77F7BB7C-C86A-47E9-903F-F7BAB29C279C}" type="presOf" srcId="{6A300354-A487-453E-8405-998F675185BE}" destId="{3132E146-6FD6-4B8D-85BC-0F17BF11EE28}" srcOrd="0" destOrd="1" presId="urn:microsoft.com/office/officeart/2011/layout/TabList"/>
    <dgm:cxn modelId="{59320C8B-F349-416F-8325-A20EE3DAED10}" type="presOf" srcId="{380BBB8A-4AD9-4140-814D-2750DE7ACF7F}" destId="{CF5372AA-77ED-48EF-8979-11D3D152BA4C}" srcOrd="0" destOrd="3" presId="urn:microsoft.com/office/officeart/2011/layout/TabList"/>
    <dgm:cxn modelId="{E351C18C-C71B-49B7-BA90-F08B55718222}" srcId="{42BFC612-4636-4FA1-A80B-6165592D8617}" destId="{3CC11C82-3BBD-45FF-9966-585B8D6EDCA4}" srcOrd="1" destOrd="0" parTransId="{3C6588C5-07B0-40D3-B760-8BC869E6D471}" sibTransId="{3D96F4CA-303D-42EF-A0DE-AE84F9C3E234}"/>
    <dgm:cxn modelId="{9BE15494-C7C4-4B48-9325-D42D59772D36}" srcId="{42BFC612-4636-4FA1-A80B-6165592D8617}" destId="{6A300354-A487-453E-8405-998F675185BE}" srcOrd="2" destOrd="0" parTransId="{CA152DC1-D3DC-41FB-8F03-66549D60C56F}" sibTransId="{CBDD1387-8CF0-4362-9E90-0EA0872ADBC9}"/>
    <dgm:cxn modelId="{84728A98-D2C5-4ADA-BF41-3E3E723E9B2F}" srcId="{DC9BF987-3681-4A16-B23F-981FFA557CD4}" destId="{42BFC612-4636-4FA1-A80B-6165592D8617}" srcOrd="1" destOrd="0" parTransId="{5F572273-618C-455B-8C45-581DA4C38191}" sibTransId="{43553942-B4B7-4CCE-9FA1-73C3A60CF503}"/>
    <dgm:cxn modelId="{8903139B-658A-49FD-8F56-4B75D3007D9A}" srcId="{42BFC612-4636-4FA1-A80B-6165592D8617}" destId="{ACB17AA8-82D6-4726-8270-545628141FEA}" srcOrd="0" destOrd="0" parTransId="{CB96BB47-76B1-44D1-B0E5-A052B3C712CB}" sibTransId="{69C5B527-9C4B-4373-A507-7468263174A6}"/>
    <dgm:cxn modelId="{EFAD179D-628E-4FA8-BEC7-2FE56792F637}" srcId="{96286068-2405-457B-9C0C-BB829DE95A3A}" destId="{173E745D-5837-47E6-9D4B-8C1C11B33859}" srcOrd="3" destOrd="0" parTransId="{8E9BF937-ACBB-4EAD-9C58-ECDCE5CAA78D}" sibTransId="{68E02801-FE36-41CA-8BAB-633CE5CAB635}"/>
    <dgm:cxn modelId="{FAEC689D-3F3C-4ADF-8327-942BA90B9E63}" type="presOf" srcId="{555B1E7C-CBB7-42AE-A893-8831E993DC0B}" destId="{B8E23B32-295B-4DDF-85ED-9B2933CA4EB6}" srcOrd="0" destOrd="0" presId="urn:microsoft.com/office/officeart/2011/layout/TabList"/>
    <dgm:cxn modelId="{246465A8-CB0C-4822-B729-32A4A3BDEFBE}" type="presOf" srcId="{6BC9E5D2-6BC1-4405-AF92-C94D685EEA6C}" destId="{CF5372AA-77ED-48EF-8979-11D3D152BA4C}" srcOrd="0" destOrd="1" presId="urn:microsoft.com/office/officeart/2011/layout/TabList"/>
    <dgm:cxn modelId="{EABBDAC4-221A-48BF-ADA4-FB85166A99B3}" srcId="{96286068-2405-457B-9C0C-BB829DE95A3A}" destId="{6BC9E5D2-6BC1-4405-AF92-C94D685EEA6C}" srcOrd="2" destOrd="0" parTransId="{EB5438AC-4352-4E0B-9E2B-7822C6077A22}" sibTransId="{61487B49-51DE-45E0-9920-349DA54A9607}"/>
    <dgm:cxn modelId="{C19646F2-63A4-48B2-AFE6-ACE7EA51F6C5}" type="presOf" srcId="{AEA3AE28-C1FB-4FCA-A79D-22792340226D}" destId="{46407045-E0D2-4F15-BEB1-71DF3F9BB629}" srcOrd="0" destOrd="0" presId="urn:microsoft.com/office/officeart/2011/layout/TabList"/>
    <dgm:cxn modelId="{5B9B32FC-25EA-455E-BE1C-BFAA2CDC92A7}" srcId="{555B1E7C-CBB7-42AE-A893-8831E993DC0B}" destId="{9A7C079C-2BE6-4767-8A84-311ACA5B6245}" srcOrd="2" destOrd="0" parTransId="{303B7338-FB3A-4125-8709-FF8CBC146662}" sibTransId="{ABC140CA-2E4E-4748-A57F-A83B158D6447}"/>
    <dgm:cxn modelId="{E65B36D9-D855-4C70-ACDE-003E33435EDB}" type="presParOf" srcId="{3686B3ED-6963-4DE9-A124-CDAA81573A26}" destId="{47A53ECF-66E6-4202-BE91-D9427866E61F}" srcOrd="0" destOrd="0" presId="urn:microsoft.com/office/officeart/2011/layout/TabList"/>
    <dgm:cxn modelId="{4BB3924D-8261-4CAA-A270-10F6C2F88E0D}" type="presParOf" srcId="{47A53ECF-66E6-4202-BE91-D9427866E61F}" destId="{E3D61281-825A-4ECE-8431-50E8AB462F18}" srcOrd="0" destOrd="0" presId="urn:microsoft.com/office/officeart/2011/layout/TabList"/>
    <dgm:cxn modelId="{DE0CB894-9156-4445-BDF3-2B878E523A56}" type="presParOf" srcId="{47A53ECF-66E6-4202-BE91-D9427866E61F}" destId="{B8E23B32-295B-4DDF-85ED-9B2933CA4EB6}" srcOrd="1" destOrd="0" presId="urn:microsoft.com/office/officeart/2011/layout/TabList"/>
    <dgm:cxn modelId="{9262AF24-4174-43C9-A25D-3EA418AACF89}" type="presParOf" srcId="{47A53ECF-66E6-4202-BE91-D9427866E61F}" destId="{EF211440-F275-4583-B7F4-D1534DD8E693}" srcOrd="2" destOrd="0" presId="urn:microsoft.com/office/officeart/2011/layout/TabList"/>
    <dgm:cxn modelId="{9199C98E-8D24-458D-A1D4-F79339BCC185}" type="presParOf" srcId="{3686B3ED-6963-4DE9-A124-CDAA81573A26}" destId="{EC5DF9EE-8AB9-42B0-9F82-BEB6DDF28D26}" srcOrd="1" destOrd="0" presId="urn:microsoft.com/office/officeart/2011/layout/TabList"/>
    <dgm:cxn modelId="{C2CE7B74-4649-40A5-A2FD-5769A9346802}" type="presParOf" srcId="{3686B3ED-6963-4DE9-A124-CDAA81573A26}" destId="{7ACDB898-5876-413A-98D1-C726494CD1CB}" srcOrd="2" destOrd="0" presId="urn:microsoft.com/office/officeart/2011/layout/TabList"/>
    <dgm:cxn modelId="{1BBDEB2F-DACA-462F-B523-BEDE9F2D05F3}" type="presParOf" srcId="{3686B3ED-6963-4DE9-A124-CDAA81573A26}" destId="{E3ECCD31-4500-45C5-8347-30F7C4C2BEFA}" srcOrd="3" destOrd="0" presId="urn:microsoft.com/office/officeart/2011/layout/TabList"/>
    <dgm:cxn modelId="{D4A6D2F2-3C58-404A-B3E1-B7340F72495D}" type="presParOf" srcId="{E3ECCD31-4500-45C5-8347-30F7C4C2BEFA}" destId="{AEE8CF64-2D88-45F8-BCAC-860D7A630D12}" srcOrd="0" destOrd="0" presId="urn:microsoft.com/office/officeart/2011/layout/TabList"/>
    <dgm:cxn modelId="{12040969-1E6F-471B-AE75-F33338EFFC05}" type="presParOf" srcId="{E3ECCD31-4500-45C5-8347-30F7C4C2BEFA}" destId="{E7ECDBFA-6653-42C1-A1A3-2A51389B6005}" srcOrd="1" destOrd="0" presId="urn:microsoft.com/office/officeart/2011/layout/TabList"/>
    <dgm:cxn modelId="{5BFF2F39-4D77-4FC3-8C65-7CCAFD5F6D0E}" type="presParOf" srcId="{E3ECCD31-4500-45C5-8347-30F7C4C2BEFA}" destId="{3EA9E6E5-305D-4627-B9DF-047B975D2939}" srcOrd="2" destOrd="0" presId="urn:microsoft.com/office/officeart/2011/layout/TabList"/>
    <dgm:cxn modelId="{B329FB02-4500-48AA-8B14-B8B09DD8CC64}" type="presParOf" srcId="{3686B3ED-6963-4DE9-A124-CDAA81573A26}" destId="{3132E146-6FD6-4B8D-85BC-0F17BF11EE28}" srcOrd="4" destOrd="0" presId="urn:microsoft.com/office/officeart/2011/layout/TabList"/>
    <dgm:cxn modelId="{7EB4EEC3-5672-40AF-BDA0-780E0780EF34}" type="presParOf" srcId="{3686B3ED-6963-4DE9-A124-CDAA81573A26}" destId="{59194E0A-204C-456B-86AB-D7FB15D6945B}" srcOrd="5" destOrd="0" presId="urn:microsoft.com/office/officeart/2011/layout/TabList"/>
    <dgm:cxn modelId="{286B368B-7889-4A1D-8967-4A9ADB04F7DE}" type="presParOf" srcId="{3686B3ED-6963-4DE9-A124-CDAA81573A26}" destId="{A74E0C3C-A293-41A6-A758-2DDE668F530A}" srcOrd="6" destOrd="0" presId="urn:microsoft.com/office/officeart/2011/layout/TabList"/>
    <dgm:cxn modelId="{549213CB-4364-46F5-8B34-4E0A802BA92D}" type="presParOf" srcId="{A74E0C3C-A293-41A6-A758-2DDE668F530A}" destId="{46407045-E0D2-4F15-BEB1-71DF3F9BB629}" srcOrd="0" destOrd="0" presId="urn:microsoft.com/office/officeart/2011/layout/TabList"/>
    <dgm:cxn modelId="{FB161CE4-6A98-4716-81CF-9B6E7688A71B}" type="presParOf" srcId="{A74E0C3C-A293-41A6-A758-2DDE668F530A}" destId="{503CB015-3EB7-4A96-9B00-0E233D038D50}" srcOrd="1" destOrd="0" presId="urn:microsoft.com/office/officeart/2011/layout/TabList"/>
    <dgm:cxn modelId="{BF4AAFDD-CA8E-4D73-BC2B-D380A0F9E09C}" type="presParOf" srcId="{A74E0C3C-A293-41A6-A758-2DDE668F530A}" destId="{6B54DD2B-1023-49B6-9ADB-B670722D13DF}" srcOrd="2" destOrd="0" presId="urn:microsoft.com/office/officeart/2011/layout/TabList"/>
    <dgm:cxn modelId="{EEFFADBC-94CF-4C98-9FE7-CA18019912C3}" type="presParOf" srcId="{3686B3ED-6963-4DE9-A124-CDAA81573A26}" destId="{CF5372AA-77ED-48EF-8979-11D3D152BA4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B578B-939C-44CC-8CEA-5A9A4FF5315E}">
      <dsp:nvSpPr>
        <dsp:cNvPr id="0" name=""/>
        <dsp:cNvSpPr/>
      </dsp:nvSpPr>
      <dsp:spPr>
        <a:xfrm>
          <a:off x="2127" y="0"/>
          <a:ext cx="3310751" cy="4411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Integration </a:t>
          </a:r>
        </a:p>
      </dsp:txBody>
      <dsp:txXfrm>
        <a:off x="2127" y="1764756"/>
        <a:ext cx="3310751" cy="1764756"/>
      </dsp:txXfrm>
    </dsp:sp>
    <dsp:sp modelId="{BB4809FB-12B0-4F3C-985A-E1FACE397905}">
      <dsp:nvSpPr>
        <dsp:cNvPr id="0" name=""/>
        <dsp:cNvSpPr/>
      </dsp:nvSpPr>
      <dsp:spPr>
        <a:xfrm>
          <a:off x="922923" y="264713"/>
          <a:ext cx="1469160" cy="146916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9999F-E24A-427F-905D-66766D63BA81}">
      <dsp:nvSpPr>
        <dsp:cNvPr id="0" name=""/>
        <dsp:cNvSpPr/>
      </dsp:nvSpPr>
      <dsp:spPr>
        <a:xfrm>
          <a:off x="3412201" y="0"/>
          <a:ext cx="3310751" cy="4411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Data Output</a:t>
          </a:r>
        </a:p>
      </dsp:txBody>
      <dsp:txXfrm>
        <a:off x="3412201" y="1764756"/>
        <a:ext cx="3310751" cy="1764756"/>
      </dsp:txXfrm>
    </dsp:sp>
    <dsp:sp modelId="{CACD7DB8-91DA-4C84-A8A8-03721105C157}">
      <dsp:nvSpPr>
        <dsp:cNvPr id="0" name=""/>
        <dsp:cNvSpPr/>
      </dsp:nvSpPr>
      <dsp:spPr>
        <a:xfrm>
          <a:off x="4332997" y="264713"/>
          <a:ext cx="1469160" cy="146916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F036D-BF11-4683-9770-CBDC8A2A9ACC}">
      <dsp:nvSpPr>
        <dsp:cNvPr id="0" name=""/>
        <dsp:cNvSpPr/>
      </dsp:nvSpPr>
      <dsp:spPr>
        <a:xfrm>
          <a:off x="6822275" y="0"/>
          <a:ext cx="3310751" cy="4411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End-to-End</a:t>
          </a:r>
        </a:p>
      </dsp:txBody>
      <dsp:txXfrm>
        <a:off x="6822275" y="1764756"/>
        <a:ext cx="3310751" cy="1764756"/>
      </dsp:txXfrm>
    </dsp:sp>
    <dsp:sp modelId="{5AD82BB1-C7C9-4236-8629-3BEFE98148C1}">
      <dsp:nvSpPr>
        <dsp:cNvPr id="0" name=""/>
        <dsp:cNvSpPr/>
      </dsp:nvSpPr>
      <dsp:spPr>
        <a:xfrm>
          <a:off x="7743071" y="264713"/>
          <a:ext cx="1469160" cy="146916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0A7ED-1B57-4909-92F4-014BE1A373DF}">
      <dsp:nvSpPr>
        <dsp:cNvPr id="0" name=""/>
        <dsp:cNvSpPr/>
      </dsp:nvSpPr>
      <dsp:spPr>
        <a:xfrm>
          <a:off x="405406" y="3529513"/>
          <a:ext cx="9324342" cy="66178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4DD2B-1023-49B6-9ADB-B670722D13DF}">
      <dsp:nvSpPr>
        <dsp:cNvPr id="0" name=""/>
        <dsp:cNvSpPr/>
      </dsp:nvSpPr>
      <dsp:spPr>
        <a:xfrm>
          <a:off x="0" y="4161344"/>
          <a:ext cx="997970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9E6E5-305D-4627-B9DF-047B975D2939}">
      <dsp:nvSpPr>
        <dsp:cNvPr id="0" name=""/>
        <dsp:cNvSpPr/>
      </dsp:nvSpPr>
      <dsp:spPr>
        <a:xfrm>
          <a:off x="0" y="2401408"/>
          <a:ext cx="997970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11440-F275-4583-B7F4-D1534DD8E693}">
      <dsp:nvSpPr>
        <dsp:cNvPr id="0" name=""/>
        <dsp:cNvSpPr/>
      </dsp:nvSpPr>
      <dsp:spPr>
        <a:xfrm>
          <a:off x="0" y="512861"/>
          <a:ext cx="997970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61281-825A-4ECE-8431-50E8AB462F18}">
      <dsp:nvSpPr>
        <dsp:cNvPr id="0" name=""/>
        <dsp:cNvSpPr/>
      </dsp:nvSpPr>
      <dsp:spPr>
        <a:xfrm>
          <a:off x="2594724" y="4229"/>
          <a:ext cx="7384985" cy="5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  </a:t>
          </a:r>
        </a:p>
      </dsp:txBody>
      <dsp:txXfrm>
        <a:off x="2594724" y="4229"/>
        <a:ext cx="7384985" cy="508631"/>
      </dsp:txXfrm>
    </dsp:sp>
    <dsp:sp modelId="{B8E23B32-295B-4DDF-85ED-9B2933CA4EB6}">
      <dsp:nvSpPr>
        <dsp:cNvPr id="0" name=""/>
        <dsp:cNvSpPr/>
      </dsp:nvSpPr>
      <dsp:spPr>
        <a:xfrm>
          <a:off x="0" y="4229"/>
          <a:ext cx="2594724" cy="5086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OBJECTIVE</a:t>
          </a:r>
        </a:p>
      </dsp:txBody>
      <dsp:txXfrm>
        <a:off x="24834" y="29063"/>
        <a:ext cx="2545056" cy="483797"/>
      </dsp:txXfrm>
    </dsp:sp>
    <dsp:sp modelId="{EC5DF9EE-8AB9-42B0-9F82-BEB6DDF28D26}">
      <dsp:nvSpPr>
        <dsp:cNvPr id="0" name=""/>
        <dsp:cNvSpPr/>
      </dsp:nvSpPr>
      <dsp:spPr>
        <a:xfrm>
          <a:off x="0" y="512861"/>
          <a:ext cx="9979709" cy="1354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Initial vendor integration and testing against the TSDS 3.x API and ODS (Texas Extensions)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Initial LEA partnerships and commitments</a:t>
          </a:r>
        </a:p>
      </dsp:txBody>
      <dsp:txXfrm>
        <a:off x="0" y="512861"/>
        <a:ext cx="9979709" cy="1354484"/>
      </dsp:txXfrm>
    </dsp:sp>
    <dsp:sp modelId="{AEE8CF64-2D88-45F8-BCAC-860D7A630D12}">
      <dsp:nvSpPr>
        <dsp:cNvPr id="0" name=""/>
        <dsp:cNvSpPr/>
      </dsp:nvSpPr>
      <dsp:spPr>
        <a:xfrm>
          <a:off x="2594724" y="1892777"/>
          <a:ext cx="7384985" cy="5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  </a:t>
          </a:r>
        </a:p>
      </dsp:txBody>
      <dsp:txXfrm>
        <a:off x="2594724" y="1892777"/>
        <a:ext cx="7384985" cy="508631"/>
      </dsp:txXfrm>
    </dsp:sp>
    <dsp:sp modelId="{E7ECDBFA-6653-42C1-A1A3-2A51389B6005}">
      <dsp:nvSpPr>
        <dsp:cNvPr id="0" name=""/>
        <dsp:cNvSpPr/>
      </dsp:nvSpPr>
      <dsp:spPr>
        <a:xfrm>
          <a:off x="0" y="1892777"/>
          <a:ext cx="2594724" cy="5086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PARTICIPATION</a:t>
          </a:r>
        </a:p>
      </dsp:txBody>
      <dsp:txXfrm>
        <a:off x="24834" y="1917611"/>
        <a:ext cx="2545056" cy="483797"/>
      </dsp:txXfrm>
    </dsp:sp>
    <dsp:sp modelId="{3132E146-6FD6-4B8D-85BC-0F17BF11EE28}">
      <dsp:nvSpPr>
        <dsp:cNvPr id="0" name=""/>
        <dsp:cNvSpPr/>
      </dsp:nvSpPr>
      <dsp:spPr>
        <a:xfrm>
          <a:off x="0" y="2401408"/>
          <a:ext cx="9979709" cy="122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1-2 vendors (SIS/HR)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2-4 LEAs </a:t>
          </a:r>
        </a:p>
      </dsp:txBody>
      <dsp:txXfrm>
        <a:off x="0" y="2401408"/>
        <a:ext cx="9979709" cy="1225873"/>
      </dsp:txXfrm>
    </dsp:sp>
    <dsp:sp modelId="{46407045-E0D2-4F15-BEB1-71DF3F9BB629}">
      <dsp:nvSpPr>
        <dsp:cNvPr id="0" name=""/>
        <dsp:cNvSpPr/>
      </dsp:nvSpPr>
      <dsp:spPr>
        <a:xfrm>
          <a:off x="2594724" y="3652712"/>
          <a:ext cx="7384985" cy="5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  </a:t>
          </a:r>
        </a:p>
      </dsp:txBody>
      <dsp:txXfrm>
        <a:off x="2594724" y="3652712"/>
        <a:ext cx="7384985" cy="508631"/>
      </dsp:txXfrm>
    </dsp:sp>
    <dsp:sp modelId="{503CB015-3EB7-4A96-9B00-0E233D038D50}">
      <dsp:nvSpPr>
        <dsp:cNvPr id="0" name=""/>
        <dsp:cNvSpPr/>
      </dsp:nvSpPr>
      <dsp:spPr>
        <a:xfrm>
          <a:off x="0" y="3652712"/>
          <a:ext cx="2594724" cy="5086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CRITERIA</a:t>
          </a:r>
        </a:p>
      </dsp:txBody>
      <dsp:txXfrm>
        <a:off x="24834" y="3677546"/>
        <a:ext cx="2545056" cy="483797"/>
      </dsp:txXfrm>
    </dsp:sp>
    <dsp:sp modelId="{CF5372AA-77ED-48EF-8979-11D3D152BA4C}">
      <dsp:nvSpPr>
        <dsp:cNvPr id="0" name=""/>
        <dsp:cNvSpPr/>
      </dsp:nvSpPr>
      <dsp:spPr>
        <a:xfrm>
          <a:off x="0" y="4161344"/>
          <a:ext cx="9979709" cy="101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Ed-Fi Student Information System API v3 Certification (</a:t>
          </a:r>
          <a:r>
            <a:rPr lang="en-US" sz="2000" i="1" kern="1200"/>
            <a:t>if starting in July - September 2021</a:t>
          </a:r>
          <a:r>
            <a:rPr lang="en-US" sz="2000" kern="1200"/>
            <a:t>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Will utilize their own fictitious / anonymized test data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amenable to changes in data standards and design </a:t>
          </a:r>
        </a:p>
      </dsp:txBody>
      <dsp:txXfrm>
        <a:off x="0" y="4161344"/>
        <a:ext cx="9979709" cy="1017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4DD2B-1023-49B6-9ADB-B670722D13DF}">
      <dsp:nvSpPr>
        <dsp:cNvPr id="0" name=""/>
        <dsp:cNvSpPr/>
      </dsp:nvSpPr>
      <dsp:spPr>
        <a:xfrm>
          <a:off x="0" y="4161344"/>
          <a:ext cx="997970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9E6E5-305D-4627-B9DF-047B975D2939}">
      <dsp:nvSpPr>
        <dsp:cNvPr id="0" name=""/>
        <dsp:cNvSpPr/>
      </dsp:nvSpPr>
      <dsp:spPr>
        <a:xfrm>
          <a:off x="0" y="2401408"/>
          <a:ext cx="997970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11440-F275-4583-B7F4-D1534DD8E693}">
      <dsp:nvSpPr>
        <dsp:cNvPr id="0" name=""/>
        <dsp:cNvSpPr/>
      </dsp:nvSpPr>
      <dsp:spPr>
        <a:xfrm>
          <a:off x="0" y="512861"/>
          <a:ext cx="997970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61281-825A-4ECE-8431-50E8AB462F18}">
      <dsp:nvSpPr>
        <dsp:cNvPr id="0" name=""/>
        <dsp:cNvSpPr/>
      </dsp:nvSpPr>
      <dsp:spPr>
        <a:xfrm>
          <a:off x="2594724" y="4229"/>
          <a:ext cx="7384985" cy="5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  </a:t>
          </a:r>
        </a:p>
      </dsp:txBody>
      <dsp:txXfrm>
        <a:off x="2594724" y="4229"/>
        <a:ext cx="7384985" cy="508631"/>
      </dsp:txXfrm>
    </dsp:sp>
    <dsp:sp modelId="{B8E23B32-295B-4DDF-85ED-9B2933CA4EB6}">
      <dsp:nvSpPr>
        <dsp:cNvPr id="0" name=""/>
        <dsp:cNvSpPr/>
      </dsp:nvSpPr>
      <dsp:spPr>
        <a:xfrm>
          <a:off x="0" y="4229"/>
          <a:ext cx="2594724" cy="5086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OBJECTIVE</a:t>
          </a:r>
        </a:p>
      </dsp:txBody>
      <dsp:txXfrm>
        <a:off x="24834" y="29063"/>
        <a:ext cx="2545056" cy="483797"/>
      </dsp:txXfrm>
    </dsp:sp>
    <dsp:sp modelId="{EC5DF9EE-8AB9-42B0-9F82-BEB6DDF28D26}">
      <dsp:nvSpPr>
        <dsp:cNvPr id="0" name=""/>
        <dsp:cNvSpPr/>
      </dsp:nvSpPr>
      <dsp:spPr>
        <a:xfrm>
          <a:off x="0" y="512861"/>
          <a:ext cx="9979709" cy="1354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Ensure data accuracy from source system to TSDS Landing Zone (ODS)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Verify changes in data and effective dating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Confirm TSDS promotions and reporting (downstream)</a:t>
          </a:r>
        </a:p>
      </dsp:txBody>
      <dsp:txXfrm>
        <a:off x="0" y="512861"/>
        <a:ext cx="9979709" cy="1354484"/>
      </dsp:txXfrm>
    </dsp:sp>
    <dsp:sp modelId="{AEE8CF64-2D88-45F8-BCAC-860D7A630D12}">
      <dsp:nvSpPr>
        <dsp:cNvPr id="0" name=""/>
        <dsp:cNvSpPr/>
      </dsp:nvSpPr>
      <dsp:spPr>
        <a:xfrm>
          <a:off x="2594724" y="1892777"/>
          <a:ext cx="7384985" cy="5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  </a:t>
          </a:r>
        </a:p>
      </dsp:txBody>
      <dsp:txXfrm>
        <a:off x="2594724" y="1892777"/>
        <a:ext cx="7384985" cy="508631"/>
      </dsp:txXfrm>
    </dsp:sp>
    <dsp:sp modelId="{E7ECDBFA-6653-42C1-A1A3-2A51389B6005}">
      <dsp:nvSpPr>
        <dsp:cNvPr id="0" name=""/>
        <dsp:cNvSpPr/>
      </dsp:nvSpPr>
      <dsp:spPr>
        <a:xfrm>
          <a:off x="0" y="1892777"/>
          <a:ext cx="2594724" cy="5086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PARTICIPATION</a:t>
          </a:r>
        </a:p>
      </dsp:txBody>
      <dsp:txXfrm>
        <a:off x="24834" y="1917611"/>
        <a:ext cx="2545056" cy="483797"/>
      </dsp:txXfrm>
    </dsp:sp>
    <dsp:sp modelId="{3132E146-6FD6-4B8D-85BC-0F17BF11EE28}">
      <dsp:nvSpPr>
        <dsp:cNvPr id="0" name=""/>
        <dsp:cNvSpPr/>
      </dsp:nvSpPr>
      <dsp:spPr>
        <a:xfrm>
          <a:off x="0" y="2401408"/>
          <a:ext cx="9979709" cy="122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2-5 vendors (SIS/HR/Assessment)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10-25 LEAs </a:t>
          </a:r>
        </a:p>
      </dsp:txBody>
      <dsp:txXfrm>
        <a:off x="0" y="2401408"/>
        <a:ext cx="9979709" cy="1225873"/>
      </dsp:txXfrm>
    </dsp:sp>
    <dsp:sp modelId="{46407045-E0D2-4F15-BEB1-71DF3F9BB629}">
      <dsp:nvSpPr>
        <dsp:cNvPr id="0" name=""/>
        <dsp:cNvSpPr/>
      </dsp:nvSpPr>
      <dsp:spPr>
        <a:xfrm>
          <a:off x="2594724" y="3652712"/>
          <a:ext cx="7384985" cy="5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  </a:t>
          </a:r>
        </a:p>
      </dsp:txBody>
      <dsp:txXfrm>
        <a:off x="2594724" y="3652712"/>
        <a:ext cx="7384985" cy="508631"/>
      </dsp:txXfrm>
    </dsp:sp>
    <dsp:sp modelId="{503CB015-3EB7-4A96-9B00-0E233D038D50}">
      <dsp:nvSpPr>
        <dsp:cNvPr id="0" name=""/>
        <dsp:cNvSpPr/>
      </dsp:nvSpPr>
      <dsp:spPr>
        <a:xfrm>
          <a:off x="0" y="3652712"/>
          <a:ext cx="2594724" cy="5086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CRITERIA</a:t>
          </a:r>
        </a:p>
      </dsp:txBody>
      <dsp:txXfrm>
        <a:off x="24834" y="3677546"/>
        <a:ext cx="2545056" cy="483797"/>
      </dsp:txXfrm>
    </dsp:sp>
    <dsp:sp modelId="{CF5372AA-77ED-48EF-8979-11D3D152BA4C}">
      <dsp:nvSpPr>
        <dsp:cNvPr id="0" name=""/>
        <dsp:cNvSpPr/>
      </dsp:nvSpPr>
      <dsp:spPr>
        <a:xfrm>
          <a:off x="0" y="4161344"/>
          <a:ext cx="9979709" cy="101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Working towards Ed-Fi certification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Ability to complete use cases for TSDS submissions (Texas extensions)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Participating LEAs to validate with their source system data</a:t>
          </a:r>
        </a:p>
      </dsp:txBody>
      <dsp:txXfrm>
        <a:off x="0" y="4161344"/>
        <a:ext cx="9979709" cy="1017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4DD2B-1023-49B6-9ADB-B670722D13DF}">
      <dsp:nvSpPr>
        <dsp:cNvPr id="0" name=""/>
        <dsp:cNvSpPr/>
      </dsp:nvSpPr>
      <dsp:spPr>
        <a:xfrm>
          <a:off x="0" y="4161344"/>
          <a:ext cx="997970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9E6E5-305D-4627-B9DF-047B975D2939}">
      <dsp:nvSpPr>
        <dsp:cNvPr id="0" name=""/>
        <dsp:cNvSpPr/>
      </dsp:nvSpPr>
      <dsp:spPr>
        <a:xfrm>
          <a:off x="0" y="2401408"/>
          <a:ext cx="997970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11440-F275-4583-B7F4-D1534DD8E693}">
      <dsp:nvSpPr>
        <dsp:cNvPr id="0" name=""/>
        <dsp:cNvSpPr/>
      </dsp:nvSpPr>
      <dsp:spPr>
        <a:xfrm>
          <a:off x="0" y="512861"/>
          <a:ext cx="997970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61281-825A-4ECE-8431-50E8AB462F18}">
      <dsp:nvSpPr>
        <dsp:cNvPr id="0" name=""/>
        <dsp:cNvSpPr/>
      </dsp:nvSpPr>
      <dsp:spPr>
        <a:xfrm>
          <a:off x="2594724" y="4229"/>
          <a:ext cx="7384985" cy="5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  </a:t>
          </a:r>
        </a:p>
      </dsp:txBody>
      <dsp:txXfrm>
        <a:off x="2594724" y="4229"/>
        <a:ext cx="7384985" cy="508631"/>
      </dsp:txXfrm>
    </dsp:sp>
    <dsp:sp modelId="{B8E23B32-295B-4DDF-85ED-9B2933CA4EB6}">
      <dsp:nvSpPr>
        <dsp:cNvPr id="0" name=""/>
        <dsp:cNvSpPr/>
      </dsp:nvSpPr>
      <dsp:spPr>
        <a:xfrm>
          <a:off x="0" y="4229"/>
          <a:ext cx="2594724" cy="5086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OBJECTIVE</a:t>
          </a:r>
        </a:p>
      </dsp:txBody>
      <dsp:txXfrm>
        <a:off x="24834" y="29063"/>
        <a:ext cx="2545056" cy="483797"/>
      </dsp:txXfrm>
    </dsp:sp>
    <dsp:sp modelId="{EC5DF9EE-8AB9-42B0-9F82-BEB6DDF28D26}">
      <dsp:nvSpPr>
        <dsp:cNvPr id="0" name=""/>
        <dsp:cNvSpPr/>
      </dsp:nvSpPr>
      <dsp:spPr>
        <a:xfrm>
          <a:off x="0" y="512861"/>
          <a:ext cx="9979709" cy="1354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Testing of validations and local reporting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Ensure usability of interfaces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Complete end-to-end testing (source system to TSDS applications)</a:t>
          </a:r>
        </a:p>
      </dsp:txBody>
      <dsp:txXfrm>
        <a:off x="0" y="512861"/>
        <a:ext cx="9979709" cy="1354484"/>
      </dsp:txXfrm>
    </dsp:sp>
    <dsp:sp modelId="{AEE8CF64-2D88-45F8-BCAC-860D7A630D12}">
      <dsp:nvSpPr>
        <dsp:cNvPr id="0" name=""/>
        <dsp:cNvSpPr/>
      </dsp:nvSpPr>
      <dsp:spPr>
        <a:xfrm>
          <a:off x="2594724" y="1892777"/>
          <a:ext cx="7384985" cy="5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  </a:t>
          </a:r>
        </a:p>
      </dsp:txBody>
      <dsp:txXfrm>
        <a:off x="2594724" y="1892777"/>
        <a:ext cx="7384985" cy="508631"/>
      </dsp:txXfrm>
    </dsp:sp>
    <dsp:sp modelId="{E7ECDBFA-6653-42C1-A1A3-2A51389B6005}">
      <dsp:nvSpPr>
        <dsp:cNvPr id="0" name=""/>
        <dsp:cNvSpPr/>
      </dsp:nvSpPr>
      <dsp:spPr>
        <a:xfrm>
          <a:off x="0" y="1892777"/>
          <a:ext cx="2594724" cy="5086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PARTICIPATION</a:t>
          </a:r>
        </a:p>
      </dsp:txBody>
      <dsp:txXfrm>
        <a:off x="24834" y="1917611"/>
        <a:ext cx="2545056" cy="483797"/>
      </dsp:txXfrm>
    </dsp:sp>
    <dsp:sp modelId="{3132E146-6FD6-4B8D-85BC-0F17BF11EE28}">
      <dsp:nvSpPr>
        <dsp:cNvPr id="0" name=""/>
        <dsp:cNvSpPr/>
      </dsp:nvSpPr>
      <dsp:spPr>
        <a:xfrm>
          <a:off x="0" y="2401408"/>
          <a:ext cx="9979709" cy="122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10+ vendors (SIS/HR/Assessment)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50+ LEAs </a:t>
          </a:r>
        </a:p>
      </dsp:txBody>
      <dsp:txXfrm>
        <a:off x="0" y="2401408"/>
        <a:ext cx="9979709" cy="1225873"/>
      </dsp:txXfrm>
    </dsp:sp>
    <dsp:sp modelId="{46407045-E0D2-4F15-BEB1-71DF3F9BB629}">
      <dsp:nvSpPr>
        <dsp:cNvPr id="0" name=""/>
        <dsp:cNvSpPr/>
      </dsp:nvSpPr>
      <dsp:spPr>
        <a:xfrm>
          <a:off x="2594724" y="3652712"/>
          <a:ext cx="7384985" cy="50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  </a:t>
          </a:r>
        </a:p>
      </dsp:txBody>
      <dsp:txXfrm>
        <a:off x="2594724" y="3652712"/>
        <a:ext cx="7384985" cy="508631"/>
      </dsp:txXfrm>
    </dsp:sp>
    <dsp:sp modelId="{503CB015-3EB7-4A96-9B00-0E233D038D50}">
      <dsp:nvSpPr>
        <dsp:cNvPr id="0" name=""/>
        <dsp:cNvSpPr/>
      </dsp:nvSpPr>
      <dsp:spPr>
        <a:xfrm>
          <a:off x="0" y="3652712"/>
          <a:ext cx="2594724" cy="5086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CRITERIA</a:t>
          </a:r>
        </a:p>
      </dsp:txBody>
      <dsp:txXfrm>
        <a:off x="24834" y="3677546"/>
        <a:ext cx="2545056" cy="483797"/>
      </dsp:txXfrm>
    </dsp:sp>
    <dsp:sp modelId="{CF5372AA-77ED-48EF-8979-11D3D152BA4C}">
      <dsp:nvSpPr>
        <dsp:cNvPr id="0" name=""/>
        <dsp:cNvSpPr/>
      </dsp:nvSpPr>
      <dsp:spPr>
        <a:xfrm>
          <a:off x="0" y="4161344"/>
          <a:ext cx="9979709" cy="101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Ed-Fi certification in process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Strong participation and commit from LEA partnerships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Capacity to provide technical support and respond to identified issues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0" y="4161344"/>
        <a:ext cx="9979709" cy="1017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5T19:42:57.3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7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69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>
              <a:solidFill>
                <a:srgbClr val="7B7C7D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5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3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5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7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21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41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3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5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91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02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60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83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7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34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4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8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39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3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63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587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9EC9-E406-43DA-BD5A-93981AB98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FABAC-BF67-43D4-8B68-CD0BABDE1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BF78-538F-4A33-A351-C47BCF88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4109-3587-496F-ADAD-94D4958F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0E6E6-065F-419E-9759-A9B7A84F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1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5A7B-FF30-48E1-8971-D51F249F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CD8-B409-42E0-889D-278C9D323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1E69F-83DB-4313-B6F2-AE29F957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55CBA-CB4B-4163-8B3D-9C945788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9933E-7E35-42EB-819A-E5366635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3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758F-6EE1-47E2-B893-E8470093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7627-17AC-4D36-A8B3-429695F98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EA643-015A-4629-809C-D7F3F0D7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C5B9B-7C01-48E8-B8C0-2EB40576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11499-CD35-4E51-8F4F-4640F689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33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04AC-9F8A-4551-A6E4-421532A3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45A8-B964-42B9-8645-49F30FFD3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4C3A4-4CA2-464A-9536-85868D2CD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E269B-0EAE-463C-9B02-0A38036B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BBCC1-C8C0-45A0-9386-6D09969B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50239-4D6B-4248-B3E7-AD747F1E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3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4376-5070-4E18-B1D9-7DC828AE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730FF-7F31-40BF-81AF-7E495CB8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5EAEA-622D-4A15-9BDA-AB253574A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A4581-682A-404A-946D-98A1924F0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D81A5-1DBD-4B1F-B0F1-E7E78F78A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B1BA6-B016-4EF8-B58D-393AF6D1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0F596-AFC7-4C66-94DA-58D2F664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E45D1-21DF-40D0-BDD1-4B791814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58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7BD1-AAFD-4C5A-A449-E5ED5B1B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317B4-2220-447E-AF96-E74C448E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3746C-1A91-4732-A7C5-2B7778D6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810CF-405D-4216-B963-B3EF134B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D19ED-3FCD-44B0-8E28-DBA21DC7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A3204-EEBF-4341-99E8-CD384179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F1F1F-B160-4C53-A190-3DD4AF5C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63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EF89-D8D3-4EBA-AF9A-FE325FD2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1CCA-80B7-4C84-9934-0A6161C48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E992D-B5C8-4570-89D9-7C5D245BC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38A16-4C0C-4F9F-92FD-EAA41CE9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B0954-16E5-4EF5-959C-F8E3E4E7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EC882-3EC7-4C17-9DBC-1DBE67B4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4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0362-CFB1-4A7F-A6D4-7CFF7C3B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00492-C4CE-4DF2-8A05-92DC485E8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22AAA-56BD-4C2A-A8C3-92F41A537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5CDB2-2D8A-4C51-BB59-2E39A9BC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D310B-1D16-4BBB-967F-542866E9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A8803-F13C-4A07-BEE6-4424EF42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6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AB2C-70AB-4188-8065-76A5C69A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8A068-DC50-40F7-9526-EE3D93DAA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60AFE-B538-4C8D-881A-20BDCFFB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3EF1-8651-49E9-9A28-FB03DF3E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6342-7968-4BD1-8B4C-1B84EE44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8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28DAF-A7A6-40C2-B693-0B177ACA6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85C09-7473-424C-86AE-A06E91C31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4D0C-EA60-431B-A9C5-26DB282A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035CA-E22F-4C19-B4FF-484F9C78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88207-E2DE-41DB-B908-847B6E9A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5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  <p:sldLayoutId id="214748376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6DB49-8874-4160-A717-0026554E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71B38-B680-4C18-8BF8-106F9E6E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57835-6963-4B61-B6D9-9E7C67D3C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7582-CD13-4CC2-A78E-DEAA5215BFC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D3224-06AA-4E20-8771-EC7339E8F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CDEB8-072F-4538-8461-8EE619B21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3590-2391-4AE0-895E-DB4D3A1F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docs.ed-fi.org/display/EDFICERT/Ed-Fi+Certifica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nam10.safelinks.protection.outlook.com/?url=https%3A%2F%2Fwww.ed-fi.org%2Fteam%2Fcy-jones%2F&amp;data=04%7C01%7CLeanne.Simons%40tea.texas.gov%7Cc03dc8efd11749a7717108d8e897b748%7C65d6b3c3723648189613248dbd713a6f%7C0%7C0%7C637515085612813950%7CUnknown%7CTWFpbGZsb3d8eyJWIjoiMC4wLjAwMDAiLCJQIjoiV2luMzIiLCJBTiI6Ik1haWwiLCJXVCI6Mn0%3D%7C1000&amp;sdata=n0p%2FoL9CsAKSUzXn%2FvhsswLXgv3i%2FFDLVJU1w0mIoLM%3D&amp;reserved=0" TargetMode="External"/><Relationship Id="rId4" Type="http://schemas.openxmlformats.org/officeDocument/2006/relationships/hyperlink" Target="https://techdocs.ed-fi.org/display/EDFIBADGE/Ed-Fi+Badge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docs.ed-fi.org/display/ETKB/Ed-Fi+Data+Standard" TargetMode="External"/><Relationship Id="rId2" Type="http://schemas.openxmlformats.org/officeDocument/2006/relationships/hyperlink" Target="https://www.texasstudentdatasystem.org/TSDS/TEDS/TEDS_Latest_Release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TSDSCustomerSupport@tea.texas.gov" TargetMode="External"/><Relationship Id="rId5" Type="http://schemas.openxmlformats.org/officeDocument/2006/relationships/hyperlink" Target="https://nam10.safelinks.protection.outlook.com/?url=https%3A%2F%2Ftechdocs.ed-fi.org%2Fdisplay%2FETKB%2FTechnology%2BProviders%2B-%2BImplementation%2BPlaybook&amp;data=04%7C01%7CLeanne.Simons%40tea.texas.gov%7Cc03dc8efd11749a7717108d8e897b748%7C65d6b3c3723648189613248dbd713a6f%7C0%7C0%7C637515085612823906%7CUnknown%7CTWFpbGZsb3d8eyJWIjoiMC4wLjAwMDAiLCJQIjoiV2luMzIiLCJBTiI6Ik1haWwiLCJXVCI6Mn0%3D%7C1000&amp;sdata=87FxeWzF%2B9ToZ4y%2FMx5aoRgkTD%2Fsf7XTxt%2F6Ba4vAVI%3D&amp;reserved=0" TargetMode="External"/><Relationship Id="rId4" Type="http://schemas.openxmlformats.org/officeDocument/2006/relationships/hyperlink" Target="https://nam10.safelinks.protection.outlook.com/?url=https%3A%2F%2Fwww.ed-fi.org%2Fcreate-an-account%2F&amp;data=04%7C01%7CLeanne.Simons%40tea.texas.gov%7Cc03dc8efd11749a7717108d8e897b748%7C65d6b3c3723648189613248dbd713a6f%7C0%7C0%7C637515085612813950%7CUnknown%7CTWFpbGZsb3d8eyJWIjoiMC4wLjAwMDAiLCJQIjoiV2luMzIiLCJBTiI6Ik1haWwiLCJXVCI6Mn0%3D%7C1000&amp;sdata=CxC7rQfcd7BZUODlYBa3R5EYFJ1KZV0FIkbmMDAuvgo%3D&amp;reserved=0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customXml" Target="../ink/ink1.xml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16.png"/><Relationship Id="rId16" Type="http://schemas.openxmlformats.org/officeDocument/2006/relationships/image" Target="../media/image29.sv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TSDS Operational Data Store 3.x Transition – Summer Update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PILOT PROGRAM OVERVIEW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839" y="918625"/>
            <a:ext cx="9760773" cy="5772100"/>
          </a:xfrm>
        </p:spPr>
        <p:txBody>
          <a:bodyPr/>
          <a:lstStyle/>
          <a:p>
            <a:r>
              <a:rPr lang="en-US" sz="2600" b="1"/>
              <a:t>2021-2022</a:t>
            </a:r>
            <a:r>
              <a:rPr lang="en-US" sz="2600"/>
              <a:t>: pilot program consisting of a series of </a:t>
            </a:r>
            <a:r>
              <a:rPr lang="en-US" sz="2600" b="1"/>
              <a:t>mini-pilots</a:t>
            </a:r>
          </a:p>
          <a:p>
            <a:endParaRPr lang="en-US" sz="18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The mini-pilots will </a:t>
            </a:r>
            <a:r>
              <a:rPr lang="en-US" sz="2200" b="1"/>
              <a:t>continue to build upon </a:t>
            </a:r>
            <a:r>
              <a:rPr lang="en-US" sz="2200"/>
              <a:t>each other with additional functionality and objectives.</a:t>
            </a:r>
          </a:p>
          <a:p>
            <a:endParaRPr lang="en-US" sz="18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There may be overlap with mini-pilots, as they are </a:t>
            </a:r>
            <a:r>
              <a:rPr lang="en-US" sz="2200" b="1"/>
              <a:t>not intended to be sequential in nature</a:t>
            </a:r>
            <a:r>
              <a:rPr lang="en-US" sz="2200"/>
              <a:t>. </a:t>
            </a:r>
          </a:p>
          <a:p>
            <a:endParaRPr lang="en-US" sz="18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The </a:t>
            </a:r>
            <a:r>
              <a:rPr lang="en-US" sz="2200" b="1"/>
              <a:t>vendors will determine </a:t>
            </a:r>
            <a:r>
              <a:rPr lang="en-US" sz="2200"/>
              <a:t>when to begin participating in the pilot program but may need to meet specific criteria prior to joining. </a:t>
            </a:r>
          </a:p>
          <a:p>
            <a:endParaRPr lang="en-US" sz="18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TEA will be providing </a:t>
            </a:r>
            <a:r>
              <a:rPr lang="en-US" sz="2200" b="1"/>
              <a:t>specific use cases </a:t>
            </a:r>
            <a:r>
              <a:rPr lang="en-US" sz="2200"/>
              <a:t>for pilot completion.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/>
          </a:p>
          <a:p>
            <a:r>
              <a:rPr lang="en-US" sz="2600" b="1"/>
              <a:t>2022-2023</a:t>
            </a:r>
            <a:r>
              <a:rPr lang="en-US" sz="2600"/>
              <a:t>: parallel TSDS submissions to ensure vendor readiness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77C4E6-5E24-4301-8EC4-B5B7873F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PROGRAM OBJECTIVES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4D1CF36-1D09-4612-9EC8-C5F200907DEC}"/>
              </a:ext>
            </a:extLst>
          </p:cNvPr>
          <p:cNvGraphicFramePr/>
          <p:nvPr/>
        </p:nvGraphicFramePr>
        <p:xfrm>
          <a:off x="1205630" y="1223054"/>
          <a:ext cx="10135155" cy="441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63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ADAD25-0C02-465D-BD1B-34FCEE1F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MINI-PILOT: INTEGRATION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3F2E1D-AE7E-497E-BF10-34165EABB3BD}"/>
              </a:ext>
            </a:extLst>
          </p:cNvPr>
          <p:cNvGraphicFramePr/>
          <p:nvPr/>
        </p:nvGraphicFramePr>
        <p:xfrm>
          <a:off x="2212291" y="1104057"/>
          <a:ext cx="9979710" cy="518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307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ADAD25-0C02-465D-BD1B-34FCEE1F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MINI-PILOT: DATA OUTPUT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3F2E1D-AE7E-497E-BF10-34165EABB3BD}"/>
              </a:ext>
            </a:extLst>
          </p:cNvPr>
          <p:cNvGraphicFramePr/>
          <p:nvPr/>
        </p:nvGraphicFramePr>
        <p:xfrm>
          <a:off x="2212291" y="1104057"/>
          <a:ext cx="9979710" cy="518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11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ADAD25-0C02-465D-BD1B-34FCEE1F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MINI-PILOT: END-TO-END TESTING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3F2E1D-AE7E-497E-BF10-34165EABB3BD}"/>
              </a:ext>
            </a:extLst>
          </p:cNvPr>
          <p:cNvGraphicFramePr/>
          <p:nvPr/>
        </p:nvGraphicFramePr>
        <p:xfrm>
          <a:off x="2212291" y="1104057"/>
          <a:ext cx="9979710" cy="518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47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52B3A2-F8D1-4244-BE7E-A343ABB8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PROGRAM TIMELINE: 2021-2022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AAD79-6CC1-44AF-941D-C0924A75E736}"/>
              </a:ext>
            </a:extLst>
          </p:cNvPr>
          <p:cNvSpPr txBox="1"/>
          <p:nvPr/>
        </p:nvSpPr>
        <p:spPr>
          <a:xfrm>
            <a:off x="2785955" y="3244334"/>
            <a:ext cx="20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TEDS PUBLICATION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8618C-A33D-4B6A-8E6C-6DEB8404F790}"/>
              </a:ext>
            </a:extLst>
          </p:cNvPr>
          <p:cNvSpPr txBox="1"/>
          <p:nvPr/>
        </p:nvSpPr>
        <p:spPr>
          <a:xfrm>
            <a:off x="5324731" y="3244334"/>
            <a:ext cx="154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DATA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74F68-F17F-4F18-B051-FC16C2075B38}"/>
              </a:ext>
            </a:extLst>
          </p:cNvPr>
          <p:cNvSpPr txBox="1"/>
          <p:nvPr/>
        </p:nvSpPr>
        <p:spPr>
          <a:xfrm>
            <a:off x="7387117" y="3244334"/>
            <a:ext cx="20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TEDS PUBLICATION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66526-4AAA-42B9-A119-C8827E2E8C37}"/>
              </a:ext>
            </a:extLst>
          </p:cNvPr>
          <p:cNvSpPr txBox="1"/>
          <p:nvPr/>
        </p:nvSpPr>
        <p:spPr>
          <a:xfrm>
            <a:off x="9984520" y="3244334"/>
            <a:ext cx="140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END-TO-END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7CBB7-912E-42E1-92EF-6D83B3297E4F}"/>
              </a:ext>
            </a:extLst>
          </p:cNvPr>
          <p:cNvSpPr txBox="1"/>
          <p:nvPr/>
        </p:nvSpPr>
        <p:spPr>
          <a:xfrm>
            <a:off x="846808" y="1869504"/>
            <a:ext cx="123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JULY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2FBAE-0EAD-4518-B38C-66D0AB0A739D}"/>
              </a:ext>
            </a:extLst>
          </p:cNvPr>
          <p:cNvSpPr txBox="1"/>
          <p:nvPr/>
        </p:nvSpPr>
        <p:spPr>
          <a:xfrm>
            <a:off x="2803520" y="4585143"/>
            <a:ext cx="1778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OCTOBER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0136A-47E2-4FCD-9515-A595AFB70F9A}"/>
              </a:ext>
            </a:extLst>
          </p:cNvPr>
          <p:cNvSpPr txBox="1"/>
          <p:nvPr/>
        </p:nvSpPr>
        <p:spPr>
          <a:xfrm>
            <a:off x="5155870" y="1869504"/>
            <a:ext cx="1880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FEBRUARY 2022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95200-C6C8-49FB-A7A0-B71BF76FC561}"/>
              </a:ext>
            </a:extLst>
          </p:cNvPr>
          <p:cNvSpPr txBox="1"/>
          <p:nvPr/>
        </p:nvSpPr>
        <p:spPr>
          <a:xfrm>
            <a:off x="7517531" y="4585143"/>
            <a:ext cx="158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MARCH 2022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60C86-2779-464C-A863-5D35C319AFFE}"/>
              </a:ext>
            </a:extLst>
          </p:cNvPr>
          <p:cNvSpPr txBox="1"/>
          <p:nvPr/>
        </p:nvSpPr>
        <p:spPr>
          <a:xfrm>
            <a:off x="9984520" y="1869504"/>
            <a:ext cx="125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MAY 2022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826F70-EA02-4871-B1B8-CAE9EFD06336}"/>
              </a:ext>
            </a:extLst>
          </p:cNvPr>
          <p:cNvSpPr txBox="1"/>
          <p:nvPr/>
        </p:nvSpPr>
        <p:spPr>
          <a:xfrm>
            <a:off x="5070503" y="1151453"/>
            <a:ext cx="4794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TSDS Parallel Submissions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ADD1F-3F30-455B-B370-E0D8C44E4445}"/>
              </a:ext>
            </a:extLst>
          </p:cNvPr>
          <p:cNvSpPr txBox="1"/>
          <p:nvPr/>
        </p:nvSpPr>
        <p:spPr>
          <a:xfrm>
            <a:off x="712380" y="3244334"/>
            <a:ext cx="150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INTEGRATION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FD336-1759-4E5E-8CF1-123ABFEFA81E}"/>
              </a:ext>
            </a:extLst>
          </p:cNvPr>
          <p:cNvSpPr txBox="1"/>
          <p:nvPr/>
        </p:nvSpPr>
        <p:spPr>
          <a:xfrm>
            <a:off x="288896" y="4581208"/>
            <a:ext cx="176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MAY 2021</a:t>
            </a:r>
          </a:p>
          <a:p>
            <a:r>
              <a:rPr lang="en-US" sz="1200"/>
              <a:t>Technical Resources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3F6D54-C437-4F6B-BBF5-82ADD52A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20" y="3664006"/>
            <a:ext cx="133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8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03A024-A7BC-49FB-A888-A9611E78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ENSURING VENDOR READINESS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6267B8-1789-4E79-A5C7-21A61C000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780" y="1244479"/>
            <a:ext cx="4871557" cy="4402455"/>
          </a:xfrm>
        </p:spPr>
        <p:txBody>
          <a:bodyPr/>
          <a:lstStyle/>
          <a:p>
            <a:pPr marL="0" indent="0">
              <a:buNone/>
            </a:pPr>
            <a:r>
              <a:rPr lang="en-US" sz="3200" b="1"/>
              <a:t>2022-2023</a:t>
            </a:r>
            <a:r>
              <a:rPr lang="en-US" sz="3200"/>
              <a:t>: Parallel Year</a:t>
            </a:r>
          </a:p>
          <a:p>
            <a:pPr lvl="1"/>
            <a:endParaRPr lang="en-US" sz="2800" b="1">
              <a:solidFill>
                <a:schemeClr val="accent2"/>
              </a:solidFill>
            </a:endParaRPr>
          </a:p>
          <a:p>
            <a:pPr lvl="1"/>
            <a:r>
              <a:rPr lang="en-US" sz="2600" b="1"/>
              <a:t>LEAs will submit both XML and API data  </a:t>
            </a:r>
          </a:p>
          <a:p>
            <a:pPr lvl="1"/>
            <a:endParaRPr lang="en-US" sz="2600" b="1"/>
          </a:p>
          <a:p>
            <a:pPr lvl="1"/>
            <a:r>
              <a:rPr lang="en-US" sz="2600" b="1"/>
              <a:t>LEAs will validate against reports and validations</a:t>
            </a:r>
          </a:p>
          <a:p>
            <a:pPr lvl="1"/>
            <a:endParaRPr lang="en-US" sz="2600" b="1"/>
          </a:p>
          <a:p>
            <a:pPr lvl="1"/>
            <a:r>
              <a:rPr lang="en-US" sz="2600" b="1"/>
              <a:t>Obtain TSDS compatible designation</a:t>
            </a:r>
          </a:p>
          <a:p>
            <a:endParaRPr lang="en-US" sz="3600"/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C1F9F0-2AAE-46AF-AC60-414E85A86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6713" y="1244479"/>
            <a:ext cx="4633992" cy="4402455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b="1">
                <a:solidFill>
                  <a:schemeClr val="bg1"/>
                </a:solidFill>
              </a:rPr>
              <a:t>2023-2024</a:t>
            </a:r>
            <a:r>
              <a:rPr lang="en-US" sz="3200">
                <a:solidFill>
                  <a:schemeClr val="bg1"/>
                </a:solidFill>
              </a:rPr>
              <a:t>: Go-Live Year</a:t>
            </a:r>
          </a:p>
          <a:p>
            <a:pPr marL="742950" lvl="1" indent="-285750"/>
            <a:endParaRPr lang="en-US" sz="2800" b="1">
              <a:solidFill>
                <a:schemeClr val="bg1"/>
              </a:solidFill>
            </a:endParaRPr>
          </a:p>
          <a:p>
            <a:pPr marL="742950" lvl="1" indent="-285750"/>
            <a:r>
              <a:rPr lang="en-US" sz="2600" b="1">
                <a:solidFill>
                  <a:schemeClr val="bg1"/>
                </a:solidFill>
              </a:rPr>
              <a:t>Only API transactions will be accepted for TSDS</a:t>
            </a:r>
          </a:p>
          <a:p>
            <a:pPr marL="457200" lvl="1" indent="0">
              <a:buNone/>
            </a:pPr>
            <a:endParaRPr lang="en-US" sz="2600" b="1">
              <a:solidFill>
                <a:schemeClr val="bg1"/>
              </a:solidFill>
            </a:endParaRPr>
          </a:p>
          <a:p>
            <a:pPr marL="742950" lvl="1" indent="-285750"/>
            <a:r>
              <a:rPr lang="en-US" sz="2600" b="1">
                <a:solidFill>
                  <a:schemeClr val="bg1"/>
                </a:solidFill>
              </a:rPr>
              <a:t>XML data loads will </a:t>
            </a:r>
            <a:r>
              <a:rPr lang="en-US" sz="2600" b="1" u="sng">
                <a:solidFill>
                  <a:schemeClr val="bg1"/>
                </a:solidFill>
              </a:rPr>
              <a:t>not</a:t>
            </a:r>
            <a:r>
              <a:rPr lang="en-US" sz="2600" b="1">
                <a:solidFill>
                  <a:schemeClr val="bg1"/>
                </a:solidFill>
              </a:rPr>
              <a:t> be available</a:t>
            </a:r>
          </a:p>
          <a:p>
            <a:pPr marL="742950" lvl="1" indent="-285750"/>
            <a:endParaRPr lang="en-US" sz="2600" b="1">
              <a:solidFill>
                <a:schemeClr val="bg1"/>
              </a:solidFill>
            </a:endParaRPr>
          </a:p>
          <a:p>
            <a:pPr marL="742950" lvl="1" indent="-285750"/>
            <a:r>
              <a:rPr lang="en-US" sz="2600" b="1">
                <a:solidFill>
                  <a:schemeClr val="bg1"/>
                </a:solidFill>
              </a:rPr>
              <a:t>Complete vendor readiness </a:t>
            </a:r>
          </a:p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52C92-1F6D-4198-B06B-44D78E76F676}"/>
              </a:ext>
            </a:extLst>
          </p:cNvPr>
          <p:cNvSpPr txBox="1"/>
          <p:nvPr/>
        </p:nvSpPr>
        <p:spPr>
          <a:xfrm>
            <a:off x="2481908" y="5739298"/>
            <a:ext cx="9272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For the </a:t>
            </a:r>
            <a:r>
              <a:rPr lang="en-US" sz="2800" b="1"/>
              <a:t>2022-2023 parallel submission </a:t>
            </a:r>
            <a:r>
              <a:rPr lang="en-US" sz="2800"/>
              <a:t>year, TEA would expect </a:t>
            </a:r>
          </a:p>
          <a:p>
            <a:r>
              <a:rPr lang="en-US" sz="2800"/>
              <a:t>to have </a:t>
            </a:r>
            <a:r>
              <a:rPr lang="en-US" sz="2800" b="1"/>
              <a:t>250 LEAs </a:t>
            </a:r>
            <a:r>
              <a:rPr lang="en-US" sz="2800"/>
              <a:t>participating to ensure system readiness.</a:t>
            </a:r>
          </a:p>
        </p:txBody>
      </p:sp>
    </p:spTree>
    <p:extLst>
      <p:ext uri="{BB962C8B-B14F-4D97-AF65-F5344CB8AC3E}">
        <p14:creationId xmlns:p14="http://schemas.microsoft.com/office/powerpoint/2010/main" val="284459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PILOT PROGRAM: VENDOR COMMUNICATIONS 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839" y="647692"/>
            <a:ext cx="9760773" cy="5772100"/>
          </a:xfrm>
        </p:spPr>
        <p:txBody>
          <a:bodyPr/>
          <a:lstStyle/>
          <a:p>
            <a:pPr marL="0" indent="0">
              <a:buNone/>
            </a:pPr>
            <a:endParaRPr lang="en-US" sz="800" b="1"/>
          </a:p>
          <a:p>
            <a:pPr marL="0" indent="0">
              <a:buNone/>
            </a:pPr>
            <a:endParaRPr lang="en-US" sz="1200" b="1"/>
          </a:p>
          <a:p>
            <a:r>
              <a:rPr lang="en-US" sz="2600" b="1"/>
              <a:t>May 25, 2021: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TEA conducted the </a:t>
            </a:r>
            <a:r>
              <a:rPr lang="en-US" sz="2200" b="1"/>
              <a:t>TSDS ODS 3.x Vendor Kickoff </a:t>
            </a:r>
            <a:r>
              <a:rPr lang="en-US" sz="2200"/>
              <a:t>for vendors to provide an overview of the upgrade, the associated timelines, and the requirements and expectations for vendors.</a:t>
            </a:r>
          </a:p>
          <a:p>
            <a:endParaRPr lang="en-US" sz="2400"/>
          </a:p>
          <a:p>
            <a:r>
              <a:rPr lang="en-US" sz="2600" b="1"/>
              <a:t>June 30, 2021</a:t>
            </a:r>
            <a:r>
              <a:rPr lang="en-US" sz="2600"/>
              <a:t>:</a:t>
            </a:r>
            <a:endParaRPr lang="en-US" sz="18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TEA hosted the </a:t>
            </a:r>
            <a:r>
              <a:rPr lang="en-US" sz="2200" b="1"/>
              <a:t>TSDS ODS 3.x Ed-Fi Certification </a:t>
            </a:r>
            <a:r>
              <a:rPr lang="en-US" sz="2200"/>
              <a:t>webinar along with the Ed-Fi Alliance to provide an overview of the Ed-Fi certification process, review the available technical resources, the recommended timelines for certification, and allow for open discussion and questions.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/>
          </a:p>
          <a:p>
            <a:r>
              <a:rPr lang="en-US" sz="2600" b="1"/>
              <a:t>Future Webinars</a:t>
            </a:r>
            <a:r>
              <a:rPr lang="en-US" sz="260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TEA will continue to host additional webinars on a frequent basis throughout the pilot program to ensure vendor readiness and provide technical support.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PILOT PROGRAM: VENDOR APPLICATION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726714"/>
            <a:ext cx="9502005" cy="5772100"/>
          </a:xfrm>
        </p:spPr>
        <p:txBody>
          <a:bodyPr/>
          <a:lstStyle/>
          <a:p>
            <a:endParaRPr lang="en-US" sz="1200"/>
          </a:p>
          <a:p>
            <a:r>
              <a:rPr lang="en-US" sz="2600" b="1"/>
              <a:t>June 15, 2021</a:t>
            </a:r>
            <a:r>
              <a:rPr lang="en-US" sz="260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An application was sent out to TSDS vendors to solicit their interest and gather information on which products they intend to implement and test within the pilot program. </a:t>
            </a:r>
          </a:p>
          <a:p>
            <a:endParaRPr lang="en-US" sz="800" b="1"/>
          </a:p>
          <a:p>
            <a:r>
              <a:rPr lang="en-US" sz="2600" b="1"/>
              <a:t>June 29, 2021</a:t>
            </a:r>
            <a:r>
              <a:rPr lang="en-US" sz="260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The vendor application was closed for vendors.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TEA received a </a:t>
            </a:r>
            <a:r>
              <a:rPr lang="en-US" sz="2200" b="1"/>
              <a:t>total of 18 completed applications </a:t>
            </a:r>
            <a:r>
              <a:rPr lang="en-US" sz="2200"/>
              <a:t>from Student Information System (SIS), Human Resources/Finance, ECDS Assessment vendors.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Vendors informed TEA of </a:t>
            </a:r>
            <a:r>
              <a:rPr lang="en-US" sz="2200" b="1"/>
              <a:t>26 different products </a:t>
            </a:r>
            <a:r>
              <a:rPr lang="en-US" sz="2200"/>
              <a:t>that they were expecting to pilot for the TSDS ODS 3.x upgrade.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/>
              <a:t>11 Student Information Systems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/>
              <a:t>8 Human Resources / Finance Systems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/>
              <a:t>5 Student Assessment Systems (ECDS) 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42205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PILOT PROGRAM: UPDATES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726714"/>
            <a:ext cx="9502005" cy="5772100"/>
          </a:xfrm>
        </p:spPr>
        <p:txBody>
          <a:bodyPr/>
          <a:lstStyle/>
          <a:p>
            <a:endParaRPr lang="en-US" sz="1200"/>
          </a:p>
          <a:p>
            <a:r>
              <a:rPr lang="en-US" sz="2600" b="1"/>
              <a:t>July 2021</a:t>
            </a:r>
            <a:r>
              <a:rPr lang="en-US" sz="260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The pilot program was started with one vendor to vet initial technical resources and implementation guidance.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b="1"/>
          </a:p>
          <a:p>
            <a:r>
              <a:rPr lang="en-US" sz="2600" b="1"/>
              <a:t>August 2021 – September 2021</a:t>
            </a:r>
            <a:r>
              <a:rPr lang="en-US" sz="260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TEA will implement feedback received and update technical resources and guidance for TSDS vendors.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TEA will bring in an additional one to two vendors into the pilot program.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/>
          </a:p>
          <a:p>
            <a:r>
              <a:rPr lang="en-US" sz="2400" b="1"/>
              <a:t>October 2021</a:t>
            </a:r>
            <a:r>
              <a:rPr lang="en-US" sz="240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TEA will publish a near-final version of TEDS based on Ed-Fi 3.2.0-c.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/>
              <a:t>Additional vendors will be brought into the pilot program.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400645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 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Data Governance &amp; Texas Education Data Standards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Pilot Program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Ed-Fi Domain Overview</a:t>
            </a:r>
            <a:endParaRPr lang="en-US" sz="2200">
              <a:solidFill>
                <a:srgbClr val="0D6CB9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lang="en-US" sz="22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Guidance, Resources &amp; Data Flows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50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ED-FI CERTIFICATION 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000" y="1043164"/>
            <a:ext cx="8988726" cy="5931073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To ensure each vendor has met requirements and demonstrated the capability to integrate with the Ed-Fi APIs, each source vendor is expected to complete the relevant Ed-Fi certification or badging program.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>
                <a:hlinkClick r:id="rId3"/>
              </a:rPr>
              <a:t>Ed-Fi Certification Program Information</a:t>
            </a:r>
            <a:endParaRPr lang="en-US" sz="2600"/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>
                <a:hlinkClick r:id="rId4"/>
              </a:rPr>
              <a:t>Ed-Fi Badging Program</a:t>
            </a:r>
            <a:endParaRPr lang="en-US" sz="2600"/>
          </a:p>
          <a:p>
            <a:pPr marL="342900"/>
            <a:endParaRPr lang="en-US"/>
          </a:p>
          <a:p>
            <a:pPr marL="342900"/>
            <a:r>
              <a:rPr lang="en-US"/>
              <a:t>Vendors are </a:t>
            </a:r>
            <a:r>
              <a:rPr lang="en-US" b="1" u="sng"/>
              <a:t>not required </a:t>
            </a:r>
            <a:r>
              <a:rPr lang="en-US"/>
              <a:t>to have an Ed-Fi certification </a:t>
            </a:r>
            <a:r>
              <a:rPr lang="en-US" b="1"/>
              <a:t>to start the pilot program in 2021-2022</a:t>
            </a:r>
            <a:r>
              <a:rPr lang="en-US"/>
              <a:t>, however they are strongly encouraged to be working towards completing those requirements during the pilot program. </a:t>
            </a:r>
          </a:p>
          <a:p>
            <a:pPr marL="1028700" lvl="1" indent="-457200">
              <a:buFont typeface="Wingdings" panose="05000000000000000000" pitchFamily="2" charset="2"/>
              <a:buChar char="§"/>
            </a:pPr>
            <a:r>
              <a:rPr lang="en-US" sz="2600"/>
              <a:t>For vendors wanting to participate early in the pilot program (July – September), Ed-Fi certification will be required.</a:t>
            </a:r>
          </a:p>
          <a:p>
            <a:pPr marL="1028700" lvl="1" indent="-457200">
              <a:buFont typeface="Wingdings" panose="05000000000000000000" pitchFamily="2" charset="2"/>
              <a:buChar char="§"/>
            </a:pPr>
            <a:r>
              <a:rPr lang="en-US" sz="2600"/>
              <a:t>For vendors participating after that timeframe, an Ed-Fi certification will be </a:t>
            </a:r>
            <a:r>
              <a:rPr lang="en-US" sz="2600" b="1" u="sng"/>
              <a:t>required</a:t>
            </a:r>
            <a:r>
              <a:rPr lang="en-US" sz="2600"/>
              <a:t> prior to the </a:t>
            </a:r>
            <a:r>
              <a:rPr lang="en-US" sz="2600" b="1"/>
              <a:t>end of the parallel submission year in 2022-2023</a:t>
            </a:r>
            <a:r>
              <a:rPr lang="en-US" sz="2600"/>
              <a:t>.</a:t>
            </a:r>
          </a:p>
          <a:p>
            <a:pPr marL="571500" lvl="1" indent="0">
              <a:buNone/>
            </a:pPr>
            <a:endParaRPr lang="en-US"/>
          </a:p>
          <a:p>
            <a:pPr marL="342900"/>
            <a:r>
              <a:rPr lang="en-US"/>
              <a:t>The Ed-Fi Alliance is available to assist vendors with certification and badging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/>
              <a:t>Register for an Ed-Fi Community log-in for access to how-to, best practice guides, the Ed-Fi data standard documentation, and Ed-Fi certification and badging program details.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/>
              <a:t>Get access to the Ed-Fi Slack channel and ticket tracking systems to access asynchronous support.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/>
              <a:t>For questions and guidance beyond the documentation and asynchronous channels, contact </a:t>
            </a:r>
            <a:r>
              <a:rPr lang="en-US" sz="2600" u="sng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Cy Jones – Ed-Fi Solution Architect Vendor Partnerships</a:t>
            </a:r>
            <a:r>
              <a:rPr lang="en-US" sz="2600" u="sng">
                <a:solidFill>
                  <a:srgbClr val="0070C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493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TSDS COMPATIBLE DESIGNATION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999" y="1043164"/>
            <a:ext cx="9228779" cy="5199591"/>
          </a:xfrm>
        </p:spPr>
        <p:txBody>
          <a:bodyPr>
            <a:normAutofit lnSpcReduction="10000"/>
          </a:bodyPr>
          <a:lstStyle/>
          <a:p>
            <a:r>
              <a:rPr lang="en-US"/>
              <a:t>In addition to Ed-Fi certification, TEA will </a:t>
            </a:r>
            <a:r>
              <a:rPr lang="en-US" b="1" u="sng"/>
              <a:t>require</a:t>
            </a:r>
            <a:r>
              <a:rPr lang="en-US"/>
              <a:t> all vendors to complete validation scenarios with LEA partner(s) during the </a:t>
            </a:r>
            <a:r>
              <a:rPr lang="en-US" b="1"/>
              <a:t>2022-2023 parallel submission year</a:t>
            </a:r>
            <a:r>
              <a:rPr lang="en-US"/>
              <a:t>. </a:t>
            </a:r>
          </a:p>
          <a:p>
            <a:pPr marL="114300" indent="0">
              <a:buNone/>
            </a:pPr>
            <a:endParaRPr lang="en-US"/>
          </a:p>
          <a:p>
            <a:pPr marL="342900"/>
            <a:r>
              <a:rPr lang="en-US"/>
              <a:t>Each vendor is expected to partner with at </a:t>
            </a:r>
            <a:r>
              <a:rPr lang="en-US" b="1"/>
              <a:t>least one LEA </a:t>
            </a:r>
            <a:r>
              <a:rPr lang="en-US"/>
              <a:t>to submit data based upon the TEDS 3.x specifications, along with their current XML data submissions.</a:t>
            </a:r>
          </a:p>
          <a:p>
            <a:pPr marL="342900"/>
            <a:endParaRPr lang="en-US"/>
          </a:p>
          <a:p>
            <a:pPr marL="342900"/>
            <a:r>
              <a:rPr lang="en-US"/>
              <a:t>The </a:t>
            </a:r>
            <a:r>
              <a:rPr lang="en-US" b="1"/>
              <a:t>participating</a:t>
            </a:r>
            <a:r>
              <a:rPr lang="en-US"/>
              <a:t> </a:t>
            </a:r>
            <a:r>
              <a:rPr lang="en-US" b="1"/>
              <a:t>LEA(s) will verify </a:t>
            </a:r>
            <a:r>
              <a:rPr lang="en-US"/>
              <a:t>the ODS 3.x data against their official 2022-2023 TSDS submissions to ensure the vendor is </a:t>
            </a:r>
            <a:r>
              <a:rPr lang="en-US" b="1"/>
              <a:t>TSDS compatible </a:t>
            </a:r>
            <a:r>
              <a:rPr lang="en-US"/>
              <a:t>and ensure vendor readiness for the go-live year in 2023-2024. </a:t>
            </a:r>
          </a:p>
        </p:txBody>
      </p:sp>
    </p:spTree>
    <p:extLst>
      <p:ext uri="{BB962C8B-B14F-4D97-AF65-F5344CB8AC3E}">
        <p14:creationId xmlns:p14="http://schemas.microsoft.com/office/powerpoint/2010/main" val="3449668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 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Data Governance &amp; Texas Education Data Standards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Pilot Program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Ed-Fi Domain Overview</a:t>
            </a:r>
            <a:endParaRPr lang="en-US" sz="2200" b="1">
              <a:solidFill>
                <a:srgbClr val="0D6CB9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lang="en-US" sz="22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Guidance, Resources &amp; Data Flows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579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F7ECD9-ED1F-4D2A-9ABB-A43A008D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TSDS Terminology </a:t>
            </a:r>
            <a:r>
              <a:rPr lang="en-US">
                <a:solidFill>
                  <a:schemeClr val="tx1"/>
                </a:solidFill>
              </a:rPr>
              <a:t>to</a:t>
            </a:r>
            <a:r>
              <a:rPr lang="en-US"/>
              <a:t> </a:t>
            </a:r>
            <a:r>
              <a:rPr lang="en-US">
                <a:solidFill>
                  <a:srgbClr val="D93C10"/>
                </a:solidFill>
              </a:rPr>
              <a:t>ODS 3.x Terminology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E88E5-5AB7-4A28-9489-D9CAF539BF74}"/>
              </a:ext>
            </a:extLst>
          </p:cNvPr>
          <p:cNvSpPr/>
          <p:nvPr/>
        </p:nvSpPr>
        <p:spPr>
          <a:xfrm>
            <a:off x="952828" y="1092823"/>
            <a:ext cx="387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A518B"/>
                </a:solidFill>
                <a:effectLst>
                  <a:outerShdw dist="38100" dir="2640000" algn="bl" rotWithShape="0">
                    <a:srgbClr val="D93C10"/>
                  </a:outerShdw>
                </a:effectLst>
              </a:rPr>
              <a:t>Interchanges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0974B-B509-44DB-A5BA-D11E2AAB9A92}"/>
              </a:ext>
            </a:extLst>
          </p:cNvPr>
          <p:cNvSpPr txBox="1"/>
          <p:nvPr/>
        </p:nvSpPr>
        <p:spPr>
          <a:xfrm>
            <a:off x="1503539" y="2440678"/>
            <a:ext cx="2770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0D6CB9"/>
                  </a:solidFill>
                  <a:prstDash val="solid"/>
                </a:ln>
                <a:solidFill>
                  <a:srgbClr val="D93C10"/>
                </a:solidFill>
                <a:effectLst>
                  <a:outerShdw blurRad="50800" dist="50800" dir="5400000" algn="ctr" rotWithShape="0">
                    <a:srgbClr val="0A518B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Domains</a:t>
            </a:r>
            <a:endParaRPr lang="en-US">
              <a:solidFill>
                <a:srgbClr val="D93C10"/>
              </a:solidFill>
              <a:effectLst>
                <a:outerShdw blurRad="50800" dist="50800" dir="5400000" algn="ctr" rotWithShape="0">
                  <a:srgbClr val="0A518B"/>
                </a:outerShdw>
              </a:effectLst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3E202AB-846B-4980-8388-CA06A71C69B8}"/>
              </a:ext>
            </a:extLst>
          </p:cNvPr>
          <p:cNvSpPr/>
          <p:nvPr/>
        </p:nvSpPr>
        <p:spPr>
          <a:xfrm>
            <a:off x="2687216" y="1865196"/>
            <a:ext cx="606490" cy="811764"/>
          </a:xfrm>
          <a:prstGeom prst="downArrow">
            <a:avLst/>
          </a:prstGeom>
          <a:solidFill>
            <a:schemeClr val="tx1"/>
          </a:solidFill>
          <a:ln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C7ED72-401C-4970-83C6-76C0E7EC48B0}"/>
              </a:ext>
            </a:extLst>
          </p:cNvPr>
          <p:cNvSpPr/>
          <p:nvPr/>
        </p:nvSpPr>
        <p:spPr>
          <a:xfrm>
            <a:off x="7198741" y="1092823"/>
            <a:ext cx="4209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A518B"/>
                </a:solidFill>
                <a:effectLst>
                  <a:outerShdw dist="38100" dir="2640000" algn="bl" rotWithShape="0">
                    <a:srgbClr val="D93C10"/>
                  </a:outerShdw>
                </a:effectLst>
              </a:rPr>
              <a:t>Complex Type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327359-37FC-4976-B9ED-7B5894E9F082}"/>
              </a:ext>
            </a:extLst>
          </p:cNvPr>
          <p:cNvSpPr txBox="1"/>
          <p:nvPr/>
        </p:nvSpPr>
        <p:spPr>
          <a:xfrm>
            <a:off x="8412898" y="2440678"/>
            <a:ext cx="19254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ln w="12700">
                  <a:solidFill>
                    <a:srgbClr val="0D6CB9"/>
                  </a:solidFill>
                  <a:prstDash val="solid"/>
                </a:ln>
                <a:solidFill>
                  <a:srgbClr val="D93C10"/>
                </a:solidFill>
                <a:effectLst>
                  <a:outerShdw blurRad="50800" dist="50800" dir="5400000" algn="ctr" rotWithShape="0">
                    <a:srgbClr val="0A518B"/>
                  </a:outerShdw>
                </a:effectLst>
                <a:latin typeface="Calibri" panose="020F0502020204030204"/>
              </a:rPr>
              <a:t>Entity</a:t>
            </a:r>
            <a:endParaRPr lang="en-US">
              <a:solidFill>
                <a:srgbClr val="D93C10"/>
              </a:solidFill>
              <a:effectLst>
                <a:outerShdw blurRad="50800" dist="50800" dir="5400000" algn="ctr" rotWithShape="0">
                  <a:srgbClr val="0A518B"/>
                </a:outerShdw>
              </a:effectLst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E2F4C6B-A471-4A4C-8E14-F4D00D06D9B4}"/>
              </a:ext>
            </a:extLst>
          </p:cNvPr>
          <p:cNvSpPr/>
          <p:nvPr/>
        </p:nvSpPr>
        <p:spPr>
          <a:xfrm>
            <a:off x="9102053" y="1865196"/>
            <a:ext cx="606490" cy="811764"/>
          </a:xfrm>
          <a:prstGeom prst="downArrow">
            <a:avLst/>
          </a:prstGeom>
          <a:solidFill>
            <a:schemeClr val="tx1"/>
          </a:solidFill>
          <a:ln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FD89ED-88BD-474D-B061-846BC1A5AAF0}"/>
              </a:ext>
            </a:extLst>
          </p:cNvPr>
          <p:cNvSpPr/>
          <p:nvPr/>
        </p:nvSpPr>
        <p:spPr>
          <a:xfrm>
            <a:off x="8295611" y="3577876"/>
            <a:ext cx="1919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A518B"/>
                </a:solidFill>
                <a:effectLst>
                  <a:outerShdw dist="38100" dir="2640000" algn="bl" rotWithShape="0">
                    <a:srgbClr val="D93C10"/>
                  </a:outerShdw>
                </a:effectLst>
              </a:rPr>
              <a:t>Codes</a:t>
            </a:r>
            <a:endParaRPr lang="en-US" sz="540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0A518B"/>
              </a:solidFill>
              <a:effectLst>
                <a:outerShdw dist="38100" dir="2640000" algn="bl" rotWithShape="0">
                  <a:srgbClr val="D93C10"/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13426-4AC2-4EB0-974D-D834299CADF0}"/>
              </a:ext>
            </a:extLst>
          </p:cNvPr>
          <p:cNvSpPr txBox="1"/>
          <p:nvPr/>
        </p:nvSpPr>
        <p:spPr>
          <a:xfrm>
            <a:off x="7602650" y="4925731"/>
            <a:ext cx="3454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0D6CB9"/>
                  </a:solidFill>
                  <a:prstDash val="solid"/>
                </a:ln>
                <a:solidFill>
                  <a:srgbClr val="D93C10"/>
                </a:solidFill>
                <a:effectLst>
                  <a:outerShdw blurRad="50800" dist="50800" dir="5400000" algn="ctr" rotWithShape="0">
                    <a:srgbClr val="0A518B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Descriptors</a:t>
            </a:r>
            <a:endParaRPr lang="en-US">
              <a:solidFill>
                <a:srgbClr val="D93C10"/>
              </a:solidFill>
              <a:effectLst>
                <a:outerShdw blurRad="50800" dist="50800" dir="5400000" algn="ctr" rotWithShape="0">
                  <a:srgbClr val="0A518B"/>
                </a:outerShdw>
              </a:effectLst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ED161FC-6B8E-4FAC-9B15-C063E97A65BD}"/>
              </a:ext>
            </a:extLst>
          </p:cNvPr>
          <p:cNvSpPr/>
          <p:nvPr/>
        </p:nvSpPr>
        <p:spPr>
          <a:xfrm>
            <a:off x="9053804" y="4350249"/>
            <a:ext cx="606490" cy="811764"/>
          </a:xfrm>
          <a:prstGeom prst="downArrow">
            <a:avLst/>
          </a:prstGeom>
          <a:solidFill>
            <a:schemeClr val="tx1"/>
          </a:solidFill>
          <a:ln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98270D-1AFF-4C16-8A59-52692E82D39D}"/>
              </a:ext>
            </a:extLst>
          </p:cNvPr>
          <p:cNvSpPr/>
          <p:nvPr/>
        </p:nvSpPr>
        <p:spPr>
          <a:xfrm>
            <a:off x="822399" y="4238683"/>
            <a:ext cx="4336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Data Elements</a:t>
            </a:r>
            <a:endParaRPr lang="en-US" sz="5400" b="1" cap="none" spc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181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/>
              <a:t>Student Identification and Demographics Domain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02" y="999891"/>
            <a:ext cx="9948727" cy="2338220"/>
          </a:xfrm>
          <a:ln w="44450">
            <a:solidFill>
              <a:srgbClr val="D93C1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/>
              <a:t>Entities Collected</a:t>
            </a:r>
            <a:r>
              <a:rPr lang="en-US" sz="2400"/>
              <a:t>:</a:t>
            </a:r>
          </a:p>
          <a:p>
            <a:pPr>
              <a:spcBef>
                <a:spcPts val="600"/>
              </a:spcBef>
            </a:pPr>
            <a:r>
              <a:rPr lang="en-US" sz="2000" b="1" i="1">
                <a:solidFill>
                  <a:srgbClr val="0D6CB9"/>
                </a:solidFill>
              </a:rPr>
              <a:t>Student</a:t>
            </a:r>
            <a:r>
              <a:rPr lang="en-US" sz="2000"/>
              <a:t>: captures information and characteristics of the student.</a:t>
            </a:r>
          </a:p>
          <a:p>
            <a:pPr>
              <a:spcBef>
                <a:spcPts val="600"/>
              </a:spcBef>
            </a:pPr>
            <a:r>
              <a:rPr lang="en-US" sz="2000" b="1" i="1">
                <a:solidFill>
                  <a:srgbClr val="0D6CB9"/>
                </a:solidFill>
              </a:rPr>
              <a:t>Parent</a:t>
            </a:r>
            <a:r>
              <a:rPr lang="en-US" sz="2000"/>
              <a:t>: data about parents and guardians.</a:t>
            </a:r>
          </a:p>
          <a:p>
            <a:pPr>
              <a:spcBef>
                <a:spcPts val="600"/>
              </a:spcBef>
            </a:pPr>
            <a:r>
              <a:rPr lang="en-US" sz="2000" b="1" i="1" err="1">
                <a:solidFill>
                  <a:srgbClr val="0D6CB9"/>
                </a:solidFill>
              </a:rPr>
              <a:t>StudentParentAssociation</a:t>
            </a:r>
            <a:r>
              <a:rPr lang="en-US" sz="2000"/>
              <a:t>: links students and parents and defines their relationship.</a:t>
            </a:r>
          </a:p>
          <a:p>
            <a:pPr>
              <a:spcBef>
                <a:spcPts val="600"/>
              </a:spcBef>
            </a:pPr>
            <a:r>
              <a:rPr lang="en-US" sz="2000" b="1" i="1" err="1">
                <a:solidFill>
                  <a:srgbClr val="0D6CB9"/>
                </a:solidFill>
              </a:rPr>
              <a:t>StudentEducationOrganizationAssociation</a:t>
            </a:r>
            <a:r>
              <a:rPr lang="en-US" sz="2000"/>
              <a:t>: demographic and characteristics of a student that are specific to the relationship with the student and a particular education organization.</a:t>
            </a:r>
          </a:p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48692-7DDF-4361-B7EC-0132F46615E1}"/>
              </a:ext>
            </a:extLst>
          </p:cNvPr>
          <p:cNvSpPr txBox="1">
            <a:spLocks/>
          </p:cNvSpPr>
          <p:nvPr/>
        </p:nvSpPr>
        <p:spPr>
          <a:xfrm>
            <a:off x="1961002" y="3519890"/>
            <a:ext cx="472623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Data Elements</a:t>
            </a:r>
            <a:r>
              <a:rPr lang="en-US" sz="240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i="1" err="1">
                <a:solidFill>
                  <a:srgbClr val="0D6CB9"/>
                </a:solidFill>
              </a:rPr>
              <a:t>OrderOfPKFundingSource</a:t>
            </a:r>
            <a:r>
              <a:rPr lang="en-US" sz="1600"/>
              <a:t>: used to determine the order of prekindergarten funding.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i="1" err="1">
                <a:solidFill>
                  <a:srgbClr val="0D6CB9"/>
                </a:solidFill>
              </a:rPr>
              <a:t>LanguageUse</a:t>
            </a:r>
            <a:r>
              <a:rPr lang="en-US" sz="1600"/>
              <a:t>: how the language is used. (e.g. Home Language, Student Language)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i="1">
                <a:solidFill>
                  <a:srgbClr val="0D6CB9"/>
                </a:solidFill>
              </a:rPr>
              <a:t>StudentCharacteristic</a:t>
            </a:r>
            <a:r>
              <a:rPr lang="en-US" sz="1600"/>
              <a:t>: characteristics of a student’s situation.  Generally non-program-based student characteristics.  (e.g. At-Risk, Immigrant)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i="1">
                <a:solidFill>
                  <a:srgbClr val="0D6CB9"/>
                </a:solidFill>
              </a:rPr>
              <a:t>BeginDate/EndDate</a:t>
            </a:r>
            <a:r>
              <a:rPr lang="en-US" sz="1600"/>
              <a:t>: month, day, and year to determine the “effective date” for a particular data element set.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8B1CE7-2926-4018-A40B-8874A827AF22}"/>
              </a:ext>
            </a:extLst>
          </p:cNvPr>
          <p:cNvSpPr txBox="1">
            <a:spLocks/>
          </p:cNvSpPr>
          <p:nvPr/>
        </p:nvSpPr>
        <p:spPr>
          <a:xfrm>
            <a:off x="7061812" y="3519889"/>
            <a:ext cx="484791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Descriptor Tables</a:t>
            </a:r>
            <a:r>
              <a:rPr lang="en-US" sz="2400"/>
              <a:t>:</a:t>
            </a:r>
          </a:p>
          <a:p>
            <a:r>
              <a:rPr lang="en-US" sz="2000" b="1" i="1">
                <a:solidFill>
                  <a:srgbClr val="0D6CB9"/>
                </a:solidFill>
              </a:rPr>
              <a:t>LanguageUse</a:t>
            </a:r>
            <a:r>
              <a:rPr lang="en-US" sz="2000"/>
              <a:t>: used with the data element </a:t>
            </a:r>
            <a:r>
              <a:rPr lang="en-US" sz="2000" i="1"/>
              <a:t>“Language”</a:t>
            </a:r>
            <a:r>
              <a:rPr lang="en-US" sz="2000"/>
              <a:t> to determine the home language and student language.</a:t>
            </a:r>
          </a:p>
          <a:p>
            <a:r>
              <a:rPr lang="en-US" sz="2000" b="1" i="1">
                <a:solidFill>
                  <a:srgbClr val="0D6CB9"/>
                </a:solidFill>
              </a:rPr>
              <a:t>StudentCharacteristic</a:t>
            </a:r>
            <a:r>
              <a:rPr lang="en-US" sz="2000"/>
              <a:t>: used with the data element </a:t>
            </a:r>
            <a:r>
              <a:rPr lang="en-US" sz="2000" i="1"/>
              <a:t>“</a:t>
            </a:r>
            <a:r>
              <a:rPr lang="en-US" sz="2000" i="1" err="1"/>
              <a:t>StudentCharacteristic</a:t>
            </a:r>
            <a:r>
              <a:rPr lang="en-US" sz="2000" i="1"/>
              <a:t>” </a:t>
            </a:r>
            <a:r>
              <a:rPr lang="en-US" sz="2000"/>
              <a:t>to identify the specific characteristic of a student.  (e.g. At-Risk, Immigrant)</a:t>
            </a:r>
          </a:p>
        </p:txBody>
      </p:sp>
    </p:spTree>
    <p:extLst>
      <p:ext uri="{BB962C8B-B14F-4D97-AF65-F5344CB8AC3E}">
        <p14:creationId xmlns:p14="http://schemas.microsoft.com/office/powerpoint/2010/main" val="260627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/>
              <a:t>Enrollment Extension Domain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02" y="999891"/>
            <a:ext cx="9948727" cy="2338220"/>
          </a:xfrm>
          <a:ln w="44450">
            <a:solidFill>
              <a:srgbClr val="D93C1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/>
              <a:t>Entities Collected</a:t>
            </a:r>
            <a:r>
              <a:rPr lang="en-US" sz="2400"/>
              <a:t>:</a:t>
            </a:r>
          </a:p>
          <a:p>
            <a:r>
              <a:rPr lang="en-US" sz="2000" b="1" i="1">
                <a:solidFill>
                  <a:srgbClr val="0D6CB9"/>
                </a:solidFill>
              </a:rPr>
              <a:t>StudentSchoolAssociation</a:t>
            </a:r>
            <a:r>
              <a:rPr lang="en-US" sz="2000"/>
              <a:t>: represents the school in which the student is enrolled.</a:t>
            </a:r>
          </a:p>
          <a:p>
            <a:r>
              <a:rPr lang="en-US" sz="2000" b="1" i="1" err="1">
                <a:solidFill>
                  <a:srgbClr val="0D6CB9"/>
                </a:solidFill>
              </a:rPr>
              <a:t>StudentEducationOrganizationAssociation</a:t>
            </a:r>
            <a:r>
              <a:rPr lang="en-US" sz="2000"/>
              <a:t>: represents student information that is specific to a student’s relationship with an education organization.</a:t>
            </a:r>
          </a:p>
          <a:p>
            <a:r>
              <a:rPr lang="en-US" sz="2000" b="1" i="1" err="1">
                <a:solidFill>
                  <a:srgbClr val="0D6CB9"/>
                </a:solidFill>
              </a:rPr>
              <a:t>StudentEducationOrganizationResponsibilityAssociation</a:t>
            </a:r>
            <a:r>
              <a:rPr lang="en-US" sz="2000"/>
              <a:t>: indicates any relationship between a student and an education organization.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48692-7DDF-4361-B7EC-0132F46615E1}"/>
              </a:ext>
            </a:extLst>
          </p:cNvPr>
          <p:cNvSpPr txBox="1">
            <a:spLocks/>
          </p:cNvSpPr>
          <p:nvPr/>
        </p:nvSpPr>
        <p:spPr>
          <a:xfrm>
            <a:off x="1961002" y="3519890"/>
            <a:ext cx="472623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Data Elements</a:t>
            </a:r>
            <a:r>
              <a:rPr lang="en-US" sz="2400"/>
              <a:t>: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EntryDate</a:t>
            </a:r>
            <a:r>
              <a:rPr lang="en-US" sz="1800"/>
              <a:t>: month, day, and year a student begins receiving instruction at a school.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EntryType</a:t>
            </a:r>
            <a:r>
              <a:rPr lang="en-US" sz="1800"/>
              <a:t>: the process by which a student enters a school during the current school year.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ExitWithdrawDate</a:t>
            </a:r>
            <a:r>
              <a:rPr lang="en-US" sz="1800"/>
              <a:t>: the day after the students last attendance at a school.</a:t>
            </a:r>
            <a:endParaRPr lang="en-US" sz="1800" b="1" i="1">
              <a:solidFill>
                <a:srgbClr val="0D6CB9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Responsibility</a:t>
            </a:r>
            <a:r>
              <a:rPr lang="en-US" sz="1800"/>
              <a:t>: indicates the education organization’s responsibility for a student.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BeginDate/EndDate</a:t>
            </a:r>
            <a:r>
              <a:rPr lang="en-US" sz="1800"/>
              <a:t>: month, day, and year to determine the “effective date” for a particular data element set.</a:t>
            </a:r>
          </a:p>
          <a:p>
            <a:endParaRPr lang="en-US" sz="20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8B1CE7-2926-4018-A40B-8874A827AF22}"/>
              </a:ext>
            </a:extLst>
          </p:cNvPr>
          <p:cNvSpPr txBox="1">
            <a:spLocks/>
          </p:cNvSpPr>
          <p:nvPr/>
        </p:nvSpPr>
        <p:spPr>
          <a:xfrm>
            <a:off x="7061812" y="3519889"/>
            <a:ext cx="484791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Descriptor Tables</a:t>
            </a:r>
            <a:r>
              <a:rPr lang="en-US" sz="2400"/>
              <a:t>:</a:t>
            </a:r>
          </a:p>
          <a:p>
            <a:pPr>
              <a:spcBef>
                <a:spcPts val="600"/>
              </a:spcBef>
            </a:pPr>
            <a:r>
              <a:rPr lang="en-US" sz="2000" b="1" i="1">
                <a:solidFill>
                  <a:srgbClr val="0D6CB9"/>
                </a:solidFill>
              </a:rPr>
              <a:t>EntryType</a:t>
            </a:r>
            <a:r>
              <a:rPr lang="en-US" sz="2000"/>
              <a:t>: defines the process by which a student enters a school during the year. </a:t>
            </a:r>
          </a:p>
          <a:p>
            <a:pPr>
              <a:spcBef>
                <a:spcPts val="600"/>
              </a:spcBef>
            </a:pPr>
            <a:r>
              <a:rPr lang="en-US" sz="2000" b="1" i="1">
                <a:solidFill>
                  <a:srgbClr val="0D6CB9"/>
                </a:solidFill>
              </a:rPr>
              <a:t>Responsibility</a:t>
            </a:r>
            <a:r>
              <a:rPr lang="en-US" sz="2000"/>
              <a:t>: this descriptor defines types of responsibility an education organization may have for the student. (e.g. accountability, attendance)</a:t>
            </a:r>
          </a:p>
        </p:txBody>
      </p:sp>
    </p:spTree>
    <p:extLst>
      <p:ext uri="{BB962C8B-B14F-4D97-AF65-F5344CB8AC3E}">
        <p14:creationId xmlns:p14="http://schemas.microsoft.com/office/powerpoint/2010/main" val="391960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/>
              <a:t>School Calendar Extension Domain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02" y="999891"/>
            <a:ext cx="9948727" cy="2338220"/>
          </a:xfrm>
          <a:ln w="44450">
            <a:solidFill>
              <a:srgbClr val="D93C1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/>
              <a:t>Entities Collected</a:t>
            </a:r>
            <a:r>
              <a:rPr lang="en-US" sz="2400"/>
              <a:t>:</a:t>
            </a:r>
          </a:p>
          <a:p>
            <a:r>
              <a:rPr lang="en-US" sz="2000" b="1" i="1">
                <a:solidFill>
                  <a:srgbClr val="0D6CB9"/>
                </a:solidFill>
              </a:rPr>
              <a:t>Calendar</a:t>
            </a:r>
            <a:r>
              <a:rPr lang="en-US" sz="2000"/>
              <a:t>: a set of dates associated with an organization.</a:t>
            </a:r>
          </a:p>
          <a:p>
            <a:r>
              <a:rPr lang="en-US" sz="2000" b="1" i="1" err="1">
                <a:solidFill>
                  <a:srgbClr val="0D6CB9"/>
                </a:solidFill>
              </a:rPr>
              <a:t>CalendarDate</a:t>
            </a:r>
            <a:r>
              <a:rPr lang="en-US" sz="2000"/>
              <a:t>: the type of scheduled or unscheduled event for the day.</a:t>
            </a:r>
          </a:p>
          <a:p>
            <a:r>
              <a:rPr lang="en-US" sz="2000" b="1" i="1">
                <a:solidFill>
                  <a:srgbClr val="0D6CB9"/>
                </a:solidFill>
              </a:rPr>
              <a:t>Session</a:t>
            </a:r>
            <a:r>
              <a:rPr lang="en-US" sz="2000"/>
              <a:t>: a term in the school year, generally a unit of time into which  courses are scheduled, instruction occurs and by which credits are awarded.</a:t>
            </a:r>
          </a:p>
          <a:p>
            <a:endParaRPr lang="en-US" sz="20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48692-7DDF-4361-B7EC-0132F46615E1}"/>
              </a:ext>
            </a:extLst>
          </p:cNvPr>
          <p:cNvSpPr txBox="1">
            <a:spLocks/>
          </p:cNvSpPr>
          <p:nvPr/>
        </p:nvSpPr>
        <p:spPr>
          <a:xfrm>
            <a:off x="1961002" y="3519890"/>
            <a:ext cx="472623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Data Elements: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PeriodSequence</a:t>
            </a:r>
            <a:r>
              <a:rPr lang="en-US" sz="1800"/>
              <a:t>: the sequential order of a period relative to other periods.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SessionName</a:t>
            </a:r>
            <a:r>
              <a:rPr lang="en-US" sz="1800"/>
              <a:t>: identifier for the calendar for the academic session (e.g., 2021-2022 School Year)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Term</a:t>
            </a:r>
            <a:r>
              <a:rPr lang="en-US" sz="1800"/>
              <a:t>: descriptor value indicating the term. (e.g., Semester)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BeginDate</a:t>
            </a:r>
            <a:r>
              <a:rPr lang="en-US" sz="1800" b="1" i="1">
                <a:solidFill>
                  <a:srgbClr val="0D6CB9"/>
                </a:solidFill>
              </a:rPr>
              <a:t>/</a:t>
            </a:r>
            <a:r>
              <a:rPr lang="en-US" sz="1800" b="1" i="1" err="1">
                <a:solidFill>
                  <a:srgbClr val="0D6CB9"/>
                </a:solidFill>
              </a:rPr>
              <a:t>EndDate</a:t>
            </a:r>
            <a:r>
              <a:rPr lang="en-US" sz="1800"/>
              <a:t>: month, day, and year to determine the “effective date” for a particular data element set.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4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12F4165-8ED2-46ED-8FC7-58B19897F4C0}"/>
              </a:ext>
            </a:extLst>
          </p:cNvPr>
          <p:cNvSpPr txBox="1">
            <a:spLocks/>
          </p:cNvSpPr>
          <p:nvPr/>
        </p:nvSpPr>
        <p:spPr>
          <a:xfrm>
            <a:off x="7183492" y="3519890"/>
            <a:ext cx="472623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Descriptor Tables:</a:t>
            </a:r>
          </a:p>
          <a:p>
            <a:r>
              <a:rPr lang="en-US" sz="2000" b="1" i="1">
                <a:solidFill>
                  <a:srgbClr val="0D6CB9"/>
                </a:solidFill>
              </a:rPr>
              <a:t>Term</a:t>
            </a:r>
            <a:r>
              <a:rPr lang="en-US" sz="2000"/>
              <a:t>: defines the term of a session during the school year (e.g., Semester)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7127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/>
              <a:t>Staff Extension Domain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02" y="999891"/>
            <a:ext cx="9948727" cy="2338220"/>
          </a:xfrm>
          <a:ln w="44450">
            <a:solidFill>
              <a:srgbClr val="D93C1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/>
              <a:t>Entities Collected</a:t>
            </a:r>
            <a:r>
              <a:rPr lang="en-US" sz="2400"/>
              <a:t>:</a:t>
            </a:r>
          </a:p>
          <a:p>
            <a:r>
              <a:rPr lang="en-US" sz="2000" b="1" i="1">
                <a:solidFill>
                  <a:srgbClr val="0D6CB9"/>
                </a:solidFill>
              </a:rPr>
              <a:t>Staff</a:t>
            </a:r>
            <a:r>
              <a:rPr lang="en-US" sz="2000"/>
              <a:t>: represents an individual who performs specific activities.</a:t>
            </a:r>
          </a:p>
          <a:p>
            <a:r>
              <a:rPr lang="en-US" sz="2000" b="1" i="1" err="1">
                <a:solidFill>
                  <a:srgbClr val="0D6CB9"/>
                </a:solidFill>
              </a:rPr>
              <a:t>StaffEducationOrganizationAssignmentAssociation</a:t>
            </a:r>
            <a:r>
              <a:rPr lang="en-US" sz="2000"/>
              <a:t>: indicates the education organization to which a staff member provides a specific service.</a:t>
            </a:r>
          </a:p>
          <a:p>
            <a:r>
              <a:rPr lang="en-US" sz="2000" b="1" i="1" err="1">
                <a:solidFill>
                  <a:srgbClr val="0D6CB9"/>
                </a:solidFill>
              </a:rPr>
              <a:t>StaffEducationOrganizationEmploymentAssociation</a:t>
            </a:r>
            <a:r>
              <a:rPr lang="en-US" sz="2000"/>
              <a:t>: indicates the education organization where a staff is formally associated, the percent employed, and number of days employed.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48692-7DDF-4361-B7EC-0132F46615E1}"/>
              </a:ext>
            </a:extLst>
          </p:cNvPr>
          <p:cNvSpPr txBox="1">
            <a:spLocks/>
          </p:cNvSpPr>
          <p:nvPr/>
        </p:nvSpPr>
        <p:spPr>
          <a:xfrm>
            <a:off x="1961002" y="3519890"/>
            <a:ext cx="472623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Data Elements</a:t>
            </a:r>
            <a:r>
              <a:rPr lang="en-US" sz="240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BeginDate</a:t>
            </a:r>
            <a:r>
              <a:rPr lang="en-US" sz="1800" b="1" i="1">
                <a:solidFill>
                  <a:srgbClr val="0D6CB9"/>
                </a:solidFill>
              </a:rPr>
              <a:t>/</a:t>
            </a:r>
            <a:r>
              <a:rPr lang="en-US" sz="1800" b="1" i="1" err="1">
                <a:solidFill>
                  <a:srgbClr val="0D6CB9"/>
                </a:solidFill>
              </a:rPr>
              <a:t>EndDate</a:t>
            </a:r>
            <a:r>
              <a:rPr lang="en-US" sz="1800"/>
              <a:t>: month, day, and year to determine the “effective date” for a particular data element set.</a:t>
            </a:r>
          </a:p>
          <a:p>
            <a:endParaRPr lang="en-US" sz="20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8B1CE7-2926-4018-A40B-8874A827AF22}"/>
              </a:ext>
            </a:extLst>
          </p:cNvPr>
          <p:cNvSpPr txBox="1">
            <a:spLocks/>
          </p:cNvSpPr>
          <p:nvPr/>
        </p:nvSpPr>
        <p:spPr>
          <a:xfrm>
            <a:off x="7061812" y="3519889"/>
            <a:ext cx="484791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Descriptor Tables</a:t>
            </a:r>
            <a:r>
              <a:rPr lang="en-US" sz="2400"/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0DF6C-280A-4D70-8D52-35C419D51C31}"/>
              </a:ext>
            </a:extLst>
          </p:cNvPr>
          <p:cNvSpPr/>
          <p:nvPr/>
        </p:nvSpPr>
        <p:spPr>
          <a:xfrm>
            <a:off x="7820794" y="3963738"/>
            <a:ext cx="33299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No New</a:t>
            </a:r>
          </a:p>
          <a:p>
            <a:pPr algn="ctr"/>
            <a:r>
              <a:rPr lang="en-US" sz="54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Descriptor </a:t>
            </a:r>
          </a:p>
          <a:p>
            <a:pPr algn="ctr"/>
            <a:r>
              <a:rPr lang="en-US" sz="54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Tables</a:t>
            </a:r>
            <a:endParaRPr lang="en-US" sz="5400" b="1" cap="none" spc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041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/>
              <a:t>Education Organization Extension Domain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02" y="999891"/>
            <a:ext cx="9948727" cy="2338220"/>
          </a:xfrm>
          <a:ln w="44450">
            <a:solidFill>
              <a:srgbClr val="D93C1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/>
              <a:t>Entities Collected</a:t>
            </a:r>
            <a:r>
              <a:rPr lang="en-US" sz="2400"/>
              <a:t>:</a:t>
            </a:r>
          </a:p>
          <a:p>
            <a:pPr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LocalEducationAgency</a:t>
            </a:r>
            <a:r>
              <a:rPr lang="en-US" sz="1800"/>
              <a:t>: represents an administrative unit at the local level which exists primarily to operate schools or to contract for educational services.</a:t>
            </a:r>
          </a:p>
          <a:p>
            <a:pPr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EducationServiceCenter</a:t>
            </a:r>
            <a:r>
              <a:rPr lang="en-US" sz="1800"/>
              <a:t>: represents a regional, multi-services public agency authorized by state law to develop, manage and provide services, programs or other support options to LEAs.</a:t>
            </a:r>
          </a:p>
          <a:p>
            <a:pPr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EducationOrganization</a:t>
            </a:r>
            <a:r>
              <a:rPr lang="en-US" sz="1800"/>
              <a:t>: represents any public, charter, organization or agency that provides instructional or support services to students or staff at any level.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School</a:t>
            </a:r>
            <a:r>
              <a:rPr lang="en-US" sz="1800"/>
              <a:t>: represents an educational organization that includes staff and students.</a:t>
            </a:r>
          </a:p>
          <a:p>
            <a:endParaRPr lang="en-US" sz="20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48692-7DDF-4361-B7EC-0132F46615E1}"/>
              </a:ext>
            </a:extLst>
          </p:cNvPr>
          <p:cNvSpPr txBox="1">
            <a:spLocks/>
          </p:cNvSpPr>
          <p:nvPr/>
        </p:nvSpPr>
        <p:spPr>
          <a:xfrm>
            <a:off x="1961002" y="3519890"/>
            <a:ext cx="472623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Data Elements</a:t>
            </a:r>
            <a:r>
              <a:rPr lang="en-US" sz="2400"/>
              <a:t>:</a:t>
            </a:r>
          </a:p>
          <a:p>
            <a:pPr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LocalEducationAgencyCategory</a:t>
            </a:r>
            <a:r>
              <a:rPr lang="en-US" sz="1800"/>
              <a:t>: the category of the LEA.  </a:t>
            </a:r>
          </a:p>
          <a:p>
            <a:pPr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EducationOrganizationId</a:t>
            </a:r>
            <a:r>
              <a:rPr lang="en-US" sz="1800"/>
              <a:t>: the identifier assigned to an education organization.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EducationOrganizationCategory</a:t>
            </a:r>
            <a:r>
              <a:rPr lang="en-US" sz="1800"/>
              <a:t>: the classification of the education agency.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NameOfInstitution</a:t>
            </a:r>
            <a:r>
              <a:rPr lang="en-US" sz="1800"/>
              <a:t>: the name of the institution.</a:t>
            </a:r>
          </a:p>
          <a:p>
            <a:pPr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BeginDate</a:t>
            </a:r>
            <a:r>
              <a:rPr lang="en-US" sz="1800" b="1" i="1">
                <a:solidFill>
                  <a:srgbClr val="0D6CB9"/>
                </a:solidFill>
              </a:rPr>
              <a:t>/</a:t>
            </a:r>
            <a:r>
              <a:rPr lang="en-US" sz="1800" b="1" i="1" err="1">
                <a:solidFill>
                  <a:srgbClr val="0D6CB9"/>
                </a:solidFill>
              </a:rPr>
              <a:t>EndDate</a:t>
            </a:r>
            <a:r>
              <a:rPr lang="en-US" sz="1800"/>
              <a:t>: month, day, and year to determine the “effective date” for a particular data element set.</a:t>
            </a:r>
          </a:p>
          <a:p>
            <a:endParaRPr lang="en-US" sz="20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8B1CE7-2926-4018-A40B-8874A827AF22}"/>
              </a:ext>
            </a:extLst>
          </p:cNvPr>
          <p:cNvSpPr txBox="1">
            <a:spLocks/>
          </p:cNvSpPr>
          <p:nvPr/>
        </p:nvSpPr>
        <p:spPr>
          <a:xfrm>
            <a:off x="7061812" y="3519889"/>
            <a:ext cx="484791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Descriptor Tables</a:t>
            </a:r>
            <a:r>
              <a:rPr lang="en-US" sz="2400"/>
              <a:t>:</a:t>
            </a:r>
          </a:p>
          <a:p>
            <a:pPr>
              <a:spcBef>
                <a:spcPts val="600"/>
              </a:spcBef>
            </a:pPr>
            <a:r>
              <a:rPr lang="en-US" sz="2000" b="1" i="1" err="1">
                <a:solidFill>
                  <a:srgbClr val="0D6CB9"/>
                </a:solidFill>
              </a:rPr>
              <a:t>LocalEducationAgencyCategory</a:t>
            </a:r>
            <a:r>
              <a:rPr lang="en-US" sz="2000"/>
              <a:t>: the category of the LEA.  For example: School District or Charter.</a:t>
            </a:r>
          </a:p>
          <a:p>
            <a:pPr>
              <a:spcBef>
                <a:spcPts val="600"/>
              </a:spcBef>
            </a:pPr>
            <a:r>
              <a:rPr lang="en-US" sz="2000" b="1" i="1" err="1">
                <a:solidFill>
                  <a:srgbClr val="0D6CB9"/>
                </a:solidFill>
              </a:rPr>
              <a:t>EducationOrganizationCategory</a:t>
            </a:r>
            <a:r>
              <a:rPr lang="en-US" sz="2000"/>
              <a:t>: the specific classification of the education agency. </a:t>
            </a:r>
          </a:p>
        </p:txBody>
      </p:sp>
    </p:spTree>
    <p:extLst>
      <p:ext uri="{BB962C8B-B14F-4D97-AF65-F5344CB8AC3E}">
        <p14:creationId xmlns:p14="http://schemas.microsoft.com/office/powerpoint/2010/main" val="261327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884" y="167275"/>
            <a:ext cx="9948727" cy="751350"/>
          </a:xfrm>
        </p:spPr>
        <p:txBody>
          <a:bodyPr>
            <a:normAutofit fontScale="90000"/>
          </a:bodyPr>
          <a:lstStyle/>
          <a:p>
            <a:r>
              <a:rPr lang="en-US"/>
              <a:t>Alternative and Supplemental Services Extension Domain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02" y="999890"/>
            <a:ext cx="9948727" cy="3269959"/>
          </a:xfrm>
          <a:ln w="44450">
            <a:solidFill>
              <a:srgbClr val="D93C1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/>
              <a:t>Entities Collected</a:t>
            </a:r>
            <a:r>
              <a:rPr lang="en-US" sz="2400"/>
              <a:t>: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Program</a:t>
            </a:r>
            <a:r>
              <a:rPr lang="en-US" sz="1800"/>
              <a:t>: any program designed to work in conjunction with, or as a supplement to, the main academic program.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GeneralStudentProgramAssociation</a:t>
            </a:r>
            <a:r>
              <a:rPr lang="en-US" sz="1800"/>
              <a:t>: the relationship between students and programs.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StudentCTEProgramAssociation</a:t>
            </a:r>
            <a:r>
              <a:rPr lang="en-US" sz="1800"/>
              <a:t>: represents the career and technical education program that a student participates in.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StudentTitleIPartAProgramAssociation</a:t>
            </a:r>
            <a:r>
              <a:rPr lang="en-US" sz="1800"/>
              <a:t>: represents the Title I Part A program that a student participates in or from which the student receives services.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StudentSpecialEducationProgramAssociation</a:t>
            </a:r>
            <a:r>
              <a:rPr lang="en-US" sz="1800"/>
              <a:t>: represents the special education program that a student participates in or from which the student receives services.</a:t>
            </a:r>
            <a:endParaRPr lang="en-US" sz="1800" b="1" i="1">
              <a:solidFill>
                <a:srgbClr val="0D6CB9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StudentLanguageInstructionProgramAssociation</a:t>
            </a:r>
            <a:r>
              <a:rPr lang="en-US" sz="1800"/>
              <a:t>: represents the language instruction that a student participates in or from which the Student receives services.</a:t>
            </a:r>
          </a:p>
          <a:p>
            <a:endParaRPr lang="en-US" sz="20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48692-7DDF-4361-B7EC-0132F46615E1}"/>
              </a:ext>
            </a:extLst>
          </p:cNvPr>
          <p:cNvSpPr txBox="1">
            <a:spLocks/>
          </p:cNvSpPr>
          <p:nvPr/>
        </p:nvSpPr>
        <p:spPr>
          <a:xfrm>
            <a:off x="1961002" y="4452730"/>
            <a:ext cx="4726237" cy="223799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Data Elements</a:t>
            </a:r>
            <a:r>
              <a:rPr lang="en-US" sz="2400"/>
              <a:t>:</a:t>
            </a:r>
          </a:p>
          <a:p>
            <a:pPr>
              <a:spcBef>
                <a:spcPts val="0"/>
              </a:spcBef>
            </a:pPr>
            <a:r>
              <a:rPr lang="en-US" sz="1500" b="1" i="1">
                <a:solidFill>
                  <a:srgbClr val="0D6CB9"/>
                </a:solidFill>
              </a:rPr>
              <a:t>ProgramName</a:t>
            </a:r>
            <a:r>
              <a:rPr lang="en-US" sz="1500"/>
              <a:t>: the formal name of the program of instruction.</a:t>
            </a:r>
          </a:p>
          <a:p>
            <a:pPr>
              <a:spcBef>
                <a:spcPts val="0"/>
              </a:spcBef>
            </a:pPr>
            <a:r>
              <a:rPr lang="en-US" sz="1500" b="1" i="1" err="1">
                <a:solidFill>
                  <a:srgbClr val="0D6CB9"/>
                </a:solidFill>
              </a:rPr>
              <a:t>BeginDate</a:t>
            </a:r>
            <a:r>
              <a:rPr lang="en-US" sz="1500" b="1" i="1">
                <a:solidFill>
                  <a:srgbClr val="0D6CB9"/>
                </a:solidFill>
              </a:rPr>
              <a:t>/</a:t>
            </a:r>
            <a:r>
              <a:rPr lang="en-US" sz="1500" b="1" i="1" err="1">
                <a:solidFill>
                  <a:srgbClr val="0D6CB9"/>
                </a:solidFill>
              </a:rPr>
              <a:t>EndDate</a:t>
            </a:r>
            <a:r>
              <a:rPr lang="en-US" sz="1500"/>
              <a:t>: month, day, and year to determine the “effective date” for a particular data element set.</a:t>
            </a:r>
          </a:p>
          <a:p>
            <a:pPr>
              <a:spcBef>
                <a:spcPts val="0"/>
              </a:spcBef>
            </a:pPr>
            <a:r>
              <a:rPr lang="en-US" sz="1500" b="1" i="1" err="1">
                <a:solidFill>
                  <a:srgbClr val="0D6CB9"/>
                </a:solidFill>
              </a:rPr>
              <a:t>OrderOfSpecialEducationSetting</a:t>
            </a:r>
            <a:r>
              <a:rPr lang="en-US" sz="1500"/>
              <a:t>: the order of the student’s Special Education setting.</a:t>
            </a:r>
          </a:p>
          <a:p>
            <a:pPr>
              <a:spcBef>
                <a:spcPts val="0"/>
              </a:spcBef>
            </a:pPr>
            <a:r>
              <a:rPr lang="en-US" sz="1500" b="1" i="1">
                <a:solidFill>
                  <a:srgbClr val="0D6CB9"/>
                </a:solidFill>
              </a:rPr>
              <a:t>OrderOfDisability</a:t>
            </a:r>
            <a:r>
              <a:rPr lang="en-US" sz="1500"/>
              <a:t>: the order by severity of student’s disabilities.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8B1CE7-2926-4018-A40B-8874A827AF22}"/>
              </a:ext>
            </a:extLst>
          </p:cNvPr>
          <p:cNvSpPr txBox="1">
            <a:spLocks/>
          </p:cNvSpPr>
          <p:nvPr/>
        </p:nvSpPr>
        <p:spPr>
          <a:xfrm>
            <a:off x="7061812" y="4452729"/>
            <a:ext cx="4847917" cy="223799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Descriptor Tables</a:t>
            </a:r>
            <a:r>
              <a:rPr lang="en-US" sz="2400"/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2DB37-65E4-42D7-9113-6B8FC9C498D8}"/>
              </a:ext>
            </a:extLst>
          </p:cNvPr>
          <p:cNvSpPr/>
          <p:nvPr/>
        </p:nvSpPr>
        <p:spPr>
          <a:xfrm>
            <a:off x="8227541" y="4751732"/>
            <a:ext cx="251645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No New</a:t>
            </a:r>
          </a:p>
          <a:p>
            <a:pPr algn="ctr"/>
            <a:r>
              <a:rPr lang="en-US" sz="40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Descriptor </a:t>
            </a:r>
          </a:p>
          <a:p>
            <a:pPr algn="ctr"/>
            <a:r>
              <a:rPr lang="en-US" sz="40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Tables</a:t>
            </a:r>
            <a:endParaRPr lang="en-US" sz="4000" b="1" cap="none" spc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97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TSDS VISION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09152"/>
            <a:ext cx="9374274" cy="4351338"/>
          </a:xfrm>
        </p:spPr>
        <p:txBody>
          <a:bodyPr lIns="91440" tIns="45720" rIns="91440" bIns="45720" anchor="t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600"/>
              <a:t>Key goals set in 2009: </a:t>
            </a: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>
                <a:cs typeface="Arial" pitchFamily="34" charset="0"/>
              </a:rPr>
              <a:t>Reduce </a:t>
            </a:r>
            <a:r>
              <a:rPr lang="en-US" sz="2600" b="1">
                <a:solidFill>
                  <a:srgbClr val="0D6CB9"/>
                </a:solidFill>
                <a:cs typeface="Arial" pitchFamily="34" charset="0"/>
              </a:rPr>
              <a:t>technology risk </a:t>
            </a:r>
            <a:r>
              <a:rPr lang="en-US" sz="2600">
                <a:cs typeface="Arial" pitchFamily="34" charset="0"/>
              </a:rPr>
              <a:t>and system downtime</a:t>
            </a: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>
                <a:cs typeface="Arial" pitchFamily="34" charset="0"/>
              </a:rPr>
              <a:t>Put real-time </a:t>
            </a:r>
            <a:r>
              <a:rPr lang="en-US" sz="2600" b="1">
                <a:solidFill>
                  <a:srgbClr val="0D6CB9"/>
                </a:solidFill>
                <a:cs typeface="Arial" pitchFamily="34" charset="0"/>
              </a:rPr>
              <a:t>student performance data </a:t>
            </a:r>
            <a:r>
              <a:rPr lang="en-US" sz="2600">
                <a:cs typeface="Arial" pitchFamily="34" charset="0"/>
              </a:rPr>
              <a:t>in the hands of educators</a:t>
            </a: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>
                <a:cs typeface="Arial" pitchFamily="34" charset="0"/>
              </a:rPr>
              <a:t>Become the </a:t>
            </a:r>
            <a:r>
              <a:rPr lang="en-US" sz="2600" b="1" i="1">
                <a:solidFill>
                  <a:srgbClr val="0D6CB9"/>
                </a:solidFill>
                <a:cs typeface="Arial" pitchFamily="34" charset="0"/>
              </a:rPr>
              <a:t>one</a:t>
            </a:r>
            <a:r>
              <a:rPr lang="en-US" sz="2600" b="1">
                <a:solidFill>
                  <a:srgbClr val="0D6CB9"/>
                </a:solidFill>
                <a:cs typeface="Arial" pitchFamily="34" charset="0"/>
              </a:rPr>
              <a:t> common data collection platform </a:t>
            </a:r>
            <a:r>
              <a:rPr lang="en-US" sz="2600">
                <a:cs typeface="Arial" pitchFamily="34" charset="0"/>
              </a:rPr>
              <a:t>for TEA </a:t>
            </a:r>
            <a:endParaRPr lang="en-US" sz="260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600"/>
              <a:t>Other goals set in 2009: </a:t>
            </a: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>
                <a:cs typeface="Arial" pitchFamily="34" charset="0"/>
              </a:rPr>
              <a:t>Allow for more </a:t>
            </a:r>
            <a:r>
              <a:rPr lang="en-US" sz="2600" b="1">
                <a:solidFill>
                  <a:srgbClr val="0D6CB9"/>
                </a:solidFill>
              </a:rPr>
              <a:t>usable, reliable, and expandable </a:t>
            </a:r>
            <a:r>
              <a:rPr lang="en-US" sz="2600">
                <a:solidFill>
                  <a:schemeClr val="tx1"/>
                </a:solidFill>
              </a:rPr>
              <a:t>data standards</a:t>
            </a:r>
            <a:endParaRPr lang="en-US" sz="2600">
              <a:cs typeface="Arial" pitchFamily="34" charset="0"/>
            </a:endParaRP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600">
                <a:cs typeface="Arial" pitchFamily="34" charset="0"/>
              </a:rPr>
              <a:t>Allow for more </a:t>
            </a:r>
            <a:r>
              <a:rPr lang="en-US" sz="2600" b="1">
                <a:solidFill>
                  <a:srgbClr val="0D6CB9"/>
                </a:solidFill>
              </a:rPr>
              <a:t>flexible data validation </a:t>
            </a:r>
            <a:r>
              <a:rPr lang="en-US" sz="2600">
                <a:solidFill>
                  <a:schemeClr val="tx1"/>
                </a:solidFill>
              </a:rPr>
              <a:t>processes</a:t>
            </a:r>
          </a:p>
          <a:p>
            <a:pPr marL="548640"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</a:pPr>
            <a:endParaRPr lang="en-US" sz="2600"/>
          </a:p>
          <a:p>
            <a:pPr marL="0" indent="0">
              <a:buNone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77001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884" y="167275"/>
            <a:ext cx="9948727" cy="751350"/>
          </a:xfrm>
        </p:spPr>
        <p:txBody>
          <a:bodyPr>
            <a:normAutofit/>
          </a:bodyPr>
          <a:lstStyle/>
          <a:p>
            <a:r>
              <a:rPr lang="en-US"/>
              <a:t>Discipline Extension Domain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02" y="999891"/>
            <a:ext cx="9948727" cy="2338220"/>
          </a:xfrm>
          <a:ln w="44450">
            <a:solidFill>
              <a:srgbClr val="D93C1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/>
              <a:t>Entities Collected</a:t>
            </a:r>
            <a:r>
              <a:rPr lang="en-US" sz="2400"/>
              <a:t>: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DisciplineIndicent</a:t>
            </a:r>
            <a:r>
              <a:rPr lang="en-US" sz="1800"/>
              <a:t>: represents the actions or behaviors that constitute an “offense” in violation of laws, rules, policies, or norms of behavior.  This entity is associated with the school where the incident occurred.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StudentDisciplineIncidentAssociation</a:t>
            </a:r>
            <a:r>
              <a:rPr lang="en-US" sz="1800"/>
              <a:t>: links students to DisciplineIncidents entites and indicates their role in that incident.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DisciplineAction</a:t>
            </a:r>
            <a:r>
              <a:rPr lang="en-US" sz="1800"/>
              <a:t>: represents the action taken against a student or students.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48692-7DDF-4361-B7EC-0132F46615E1}"/>
              </a:ext>
            </a:extLst>
          </p:cNvPr>
          <p:cNvSpPr txBox="1">
            <a:spLocks/>
          </p:cNvSpPr>
          <p:nvPr/>
        </p:nvSpPr>
        <p:spPr>
          <a:xfrm>
            <a:off x="1961002" y="4215384"/>
            <a:ext cx="4726237" cy="2475341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Data Elements</a:t>
            </a:r>
            <a:r>
              <a:rPr lang="en-US" sz="2400"/>
              <a:t>:</a:t>
            </a:r>
          </a:p>
          <a:p>
            <a:pPr>
              <a:spcBef>
                <a:spcPts val="1200"/>
              </a:spcBef>
            </a:pPr>
            <a:r>
              <a:rPr lang="en-US" sz="1800" b="1" i="1">
                <a:solidFill>
                  <a:srgbClr val="0D6CB9"/>
                </a:solidFill>
              </a:rPr>
              <a:t>IncidentDate</a:t>
            </a:r>
            <a:r>
              <a:rPr lang="en-US" sz="1800"/>
              <a:t>: is the month, day, and year on which the DisciplineIncident occurred.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8B1CE7-2926-4018-A40B-8874A827AF22}"/>
              </a:ext>
            </a:extLst>
          </p:cNvPr>
          <p:cNvSpPr txBox="1">
            <a:spLocks/>
          </p:cNvSpPr>
          <p:nvPr/>
        </p:nvSpPr>
        <p:spPr>
          <a:xfrm>
            <a:off x="7061812" y="4215383"/>
            <a:ext cx="4847917" cy="2475341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Descriptor Tables</a:t>
            </a:r>
            <a:r>
              <a:rPr lang="en-US" sz="2400"/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2DB37-65E4-42D7-9113-6B8FC9C498D8}"/>
              </a:ext>
            </a:extLst>
          </p:cNvPr>
          <p:cNvSpPr/>
          <p:nvPr/>
        </p:nvSpPr>
        <p:spPr>
          <a:xfrm>
            <a:off x="7995842" y="4503955"/>
            <a:ext cx="29798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No New</a:t>
            </a:r>
          </a:p>
          <a:p>
            <a:pPr algn="ctr"/>
            <a:r>
              <a:rPr lang="en-US" sz="48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Descriptor </a:t>
            </a:r>
          </a:p>
          <a:p>
            <a:pPr algn="ctr"/>
            <a:r>
              <a:rPr lang="en-US" sz="48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Tables</a:t>
            </a:r>
            <a:endParaRPr lang="en-US" sz="4800" b="1" cap="none" spc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237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/>
              <a:t>Restraint Event Extension Domain Entity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02" y="999891"/>
            <a:ext cx="9948727" cy="2338220"/>
          </a:xfrm>
          <a:ln w="44450">
            <a:solidFill>
              <a:srgbClr val="D93C10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/>
              <a:t>The </a:t>
            </a:r>
            <a:r>
              <a:rPr lang="en-US" sz="2400" b="1" i="1"/>
              <a:t>Restraint Event Extension domain entity</a:t>
            </a:r>
            <a:r>
              <a:rPr lang="en-US" sz="2400" b="1"/>
              <a:t> is not referenced by any other Ed-Fi domains.  TEA is currently working with Ed-Fi to determine how other states have implemented this domain entity.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i="1">
              <a:solidFill>
                <a:srgbClr val="0D6CB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>
                <a:solidFill>
                  <a:srgbClr val="0D6CB9"/>
                </a:solidFill>
              </a:rPr>
              <a:t>RestraintEvent Extension Domain Entity</a:t>
            </a:r>
            <a:r>
              <a:rPr lang="en-US" sz="1800"/>
              <a:t>: represents the instances when a student was physically or mechanically restrained.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/>
          </a:p>
          <a:p>
            <a:pPr marL="0" indent="0">
              <a:spcBef>
                <a:spcPts val="0"/>
              </a:spcBef>
              <a:buNone/>
            </a:pPr>
            <a:endParaRPr lang="en-US" sz="18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48692-7DDF-4361-B7EC-0132F46615E1}"/>
              </a:ext>
            </a:extLst>
          </p:cNvPr>
          <p:cNvSpPr txBox="1">
            <a:spLocks/>
          </p:cNvSpPr>
          <p:nvPr/>
        </p:nvSpPr>
        <p:spPr>
          <a:xfrm>
            <a:off x="1961002" y="3519890"/>
            <a:ext cx="472623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Data Elements</a:t>
            </a:r>
            <a:r>
              <a:rPr lang="en-US" sz="2400"/>
              <a:t>: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8B1CE7-2926-4018-A40B-8874A827AF22}"/>
              </a:ext>
            </a:extLst>
          </p:cNvPr>
          <p:cNvSpPr txBox="1">
            <a:spLocks/>
          </p:cNvSpPr>
          <p:nvPr/>
        </p:nvSpPr>
        <p:spPr>
          <a:xfrm>
            <a:off x="7061812" y="3519889"/>
            <a:ext cx="484791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Descriptor Tables</a:t>
            </a:r>
            <a:r>
              <a:rPr lang="en-US" sz="2400"/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10C89-3703-41F4-AEC6-DA92D6130AF2}"/>
              </a:ext>
            </a:extLst>
          </p:cNvPr>
          <p:cNvSpPr/>
          <p:nvPr/>
        </p:nvSpPr>
        <p:spPr>
          <a:xfrm>
            <a:off x="7995842" y="4138195"/>
            <a:ext cx="29798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No New</a:t>
            </a:r>
          </a:p>
          <a:p>
            <a:pPr algn="ctr"/>
            <a:r>
              <a:rPr lang="en-US" sz="48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Descriptor </a:t>
            </a:r>
          </a:p>
          <a:p>
            <a:pPr algn="ctr"/>
            <a:r>
              <a:rPr lang="en-US" sz="48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Tables</a:t>
            </a:r>
            <a:endParaRPr lang="en-US" sz="4800" b="1" cap="none" spc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976B1-CDFF-48B5-8C67-3304162F6FCD}"/>
              </a:ext>
            </a:extLst>
          </p:cNvPr>
          <p:cNvSpPr/>
          <p:nvPr/>
        </p:nvSpPr>
        <p:spPr>
          <a:xfrm>
            <a:off x="2067308" y="4228143"/>
            <a:ext cx="43361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No New</a:t>
            </a:r>
          </a:p>
          <a:p>
            <a:pPr algn="ctr"/>
            <a:r>
              <a:rPr lang="en-US" sz="54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Data Elements</a:t>
            </a:r>
            <a:endParaRPr lang="en-US" sz="5400" b="1" cap="none" spc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530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/>
              <a:t>Teaching and Learning Extension Domain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02" y="999891"/>
            <a:ext cx="9948727" cy="2338220"/>
          </a:xfrm>
          <a:ln w="44450">
            <a:solidFill>
              <a:srgbClr val="D93C1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/>
              <a:t>Entities Collected</a:t>
            </a:r>
            <a:r>
              <a:rPr lang="en-US" sz="2400"/>
              <a:t>: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Course</a:t>
            </a:r>
            <a:r>
              <a:rPr lang="en-US" sz="1800"/>
              <a:t>: the organization of subject matter and related learning experiences provided for the instruction of students on a regular basis.  TEA will populate this entity using the SERVICE-ID (C022) table.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CourseOffering</a:t>
            </a:r>
            <a:r>
              <a:rPr lang="en-US" sz="1800"/>
              <a:t>: the courses offered by a particular LEA and campus.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Section</a:t>
            </a:r>
            <a:r>
              <a:rPr lang="en-US" sz="1800"/>
              <a:t>: the specific classroom unit where instruction is provided.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StaffSectionAssociation</a:t>
            </a:r>
            <a:r>
              <a:rPr lang="en-US" sz="1800"/>
              <a:t>: teacher assigned to a specific section.</a:t>
            </a:r>
          </a:p>
          <a:p>
            <a:pPr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StudentSectionAssociation</a:t>
            </a:r>
            <a:r>
              <a:rPr lang="en-US" sz="1800"/>
              <a:t>: student class enrollment in a specific section.</a:t>
            </a:r>
          </a:p>
          <a:p>
            <a:pPr>
              <a:spcBef>
                <a:spcPts val="0"/>
              </a:spcBef>
            </a:pPr>
            <a:endParaRPr lang="en-US" sz="1800"/>
          </a:p>
          <a:p>
            <a:endParaRPr lang="en-US" sz="20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48692-7DDF-4361-B7EC-0132F46615E1}"/>
              </a:ext>
            </a:extLst>
          </p:cNvPr>
          <p:cNvSpPr txBox="1">
            <a:spLocks/>
          </p:cNvSpPr>
          <p:nvPr/>
        </p:nvSpPr>
        <p:spPr>
          <a:xfrm>
            <a:off x="1961002" y="3576597"/>
            <a:ext cx="472623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Data Elements</a:t>
            </a:r>
            <a:r>
              <a:rPr lang="en-US" sz="2400"/>
              <a:t>:</a:t>
            </a:r>
          </a:p>
          <a:p>
            <a:r>
              <a:rPr lang="en-US" sz="1800" b="1" i="1">
                <a:solidFill>
                  <a:srgbClr val="0D6CB9"/>
                </a:solidFill>
              </a:rPr>
              <a:t>SessionName</a:t>
            </a:r>
            <a:r>
              <a:rPr lang="en-US" sz="1800"/>
              <a:t>: identifier for the calendar for the academic session (e.g., 2021-2022 School Year)</a:t>
            </a:r>
          </a:p>
          <a:p>
            <a:pPr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BeginDate</a:t>
            </a:r>
            <a:r>
              <a:rPr lang="en-US" sz="1800" b="1" i="1">
                <a:solidFill>
                  <a:srgbClr val="0D6CB9"/>
                </a:solidFill>
              </a:rPr>
              <a:t>/</a:t>
            </a:r>
            <a:r>
              <a:rPr lang="en-US" sz="1800" b="1" i="1" err="1">
                <a:solidFill>
                  <a:srgbClr val="0D6CB9"/>
                </a:solidFill>
              </a:rPr>
              <a:t>EndDate</a:t>
            </a:r>
            <a:r>
              <a:rPr lang="en-US" sz="1800"/>
              <a:t>: month, day, and year to determine the “effective date” for a particular data element set.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8B1CE7-2926-4018-A40B-8874A827AF22}"/>
              </a:ext>
            </a:extLst>
          </p:cNvPr>
          <p:cNvSpPr txBox="1">
            <a:spLocks/>
          </p:cNvSpPr>
          <p:nvPr/>
        </p:nvSpPr>
        <p:spPr>
          <a:xfrm>
            <a:off x="7061812" y="3519889"/>
            <a:ext cx="484791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Descriptor Tables</a:t>
            </a:r>
            <a:r>
              <a:rPr lang="en-US" sz="2400"/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496E2-1E3E-4689-967A-AEDF88442779}"/>
              </a:ext>
            </a:extLst>
          </p:cNvPr>
          <p:cNvSpPr/>
          <p:nvPr/>
        </p:nvSpPr>
        <p:spPr>
          <a:xfrm>
            <a:off x="7995842" y="4114094"/>
            <a:ext cx="29798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No New</a:t>
            </a:r>
          </a:p>
          <a:p>
            <a:pPr algn="ctr"/>
            <a:r>
              <a:rPr lang="en-US" sz="48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Descriptor </a:t>
            </a:r>
          </a:p>
          <a:p>
            <a:pPr algn="ctr"/>
            <a:r>
              <a:rPr lang="en-US" sz="4800" b="1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bg1"/>
                  </a:outerShdw>
                </a:effectLst>
              </a:rPr>
              <a:t>Tables</a:t>
            </a:r>
            <a:endParaRPr lang="en-US" sz="4800" b="1" cap="none" spc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23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/>
              <a:t>Student Academic Record Extension Domain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02" y="999891"/>
            <a:ext cx="9948727" cy="2338220"/>
          </a:xfrm>
          <a:ln w="44450">
            <a:solidFill>
              <a:srgbClr val="D93C1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/>
              <a:t>Entities Collected:</a:t>
            </a:r>
            <a:endParaRPr lang="en-US" sz="2400"/>
          </a:p>
          <a:p>
            <a:pPr>
              <a:spcBef>
                <a:spcPts val="1200"/>
              </a:spcBef>
            </a:pPr>
            <a:r>
              <a:rPr lang="en-US" sz="1800" b="1" i="1">
                <a:solidFill>
                  <a:srgbClr val="0D6CB9"/>
                </a:solidFill>
              </a:rPr>
              <a:t>StudentAcademicRecord</a:t>
            </a:r>
            <a:r>
              <a:rPr lang="en-US" sz="1800"/>
              <a:t>: represents the cumulative record of academic achievement for a student.</a:t>
            </a:r>
          </a:p>
          <a:p>
            <a:pPr>
              <a:spcBef>
                <a:spcPts val="1200"/>
              </a:spcBef>
            </a:pPr>
            <a:r>
              <a:rPr lang="en-US" sz="1800" b="1" i="1">
                <a:solidFill>
                  <a:srgbClr val="0D6CB9"/>
                </a:solidFill>
              </a:rPr>
              <a:t>CourseTranscript</a:t>
            </a:r>
            <a:r>
              <a:rPr lang="en-US" sz="1800"/>
              <a:t>: the final record of a student’s performance in their course at the end of a semester or school year.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48692-7DDF-4361-B7EC-0132F46615E1}"/>
              </a:ext>
            </a:extLst>
          </p:cNvPr>
          <p:cNvSpPr txBox="1">
            <a:spLocks/>
          </p:cNvSpPr>
          <p:nvPr/>
        </p:nvSpPr>
        <p:spPr>
          <a:xfrm>
            <a:off x="1961002" y="3519890"/>
            <a:ext cx="472623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Data Elements</a:t>
            </a:r>
            <a:r>
              <a:rPr lang="en-US" sz="240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>
                <a:solidFill>
                  <a:srgbClr val="0D6CB9"/>
                </a:solidFill>
              </a:rPr>
              <a:t>Term</a:t>
            </a:r>
            <a:r>
              <a:rPr lang="en-US" sz="1800"/>
              <a:t>: defines the term of a session during the school year (e.g., Semester).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BeginDate</a:t>
            </a:r>
            <a:r>
              <a:rPr lang="en-US" sz="1800" b="1" i="1">
                <a:solidFill>
                  <a:srgbClr val="0D6CB9"/>
                </a:solidFill>
              </a:rPr>
              <a:t>/</a:t>
            </a:r>
            <a:r>
              <a:rPr lang="en-US" sz="1800" b="1" i="1" err="1">
                <a:solidFill>
                  <a:srgbClr val="0D6CB9"/>
                </a:solidFill>
              </a:rPr>
              <a:t>EndDate</a:t>
            </a:r>
            <a:r>
              <a:rPr lang="en-US" sz="1800"/>
              <a:t>: month, day, and year to determine the “effective date” for a particular data element set.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AchievementCategory</a:t>
            </a:r>
            <a:r>
              <a:rPr lang="en-US" sz="1800"/>
              <a:t>: defines the category of achievement attributed to the learner.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err="1">
                <a:solidFill>
                  <a:srgbClr val="0D6CB9"/>
                </a:solidFill>
              </a:rPr>
              <a:t>NumberOfParts</a:t>
            </a:r>
            <a:r>
              <a:rPr lang="en-US" sz="1800"/>
              <a:t>: the number of parts identified for a course.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8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8B1CE7-2926-4018-A40B-8874A827AF22}"/>
              </a:ext>
            </a:extLst>
          </p:cNvPr>
          <p:cNvSpPr txBox="1">
            <a:spLocks/>
          </p:cNvSpPr>
          <p:nvPr/>
        </p:nvSpPr>
        <p:spPr>
          <a:xfrm>
            <a:off x="7061812" y="3519889"/>
            <a:ext cx="4847917" cy="3170835"/>
          </a:xfrm>
          <a:prstGeom prst="rect">
            <a:avLst/>
          </a:prstGeom>
          <a:ln w="44450">
            <a:solidFill>
              <a:srgbClr val="D93C1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6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/>
              <a:t>New Descriptor Tables</a:t>
            </a:r>
            <a:r>
              <a:rPr lang="en-US" sz="2400"/>
              <a:t>:</a:t>
            </a:r>
          </a:p>
          <a:p>
            <a:pPr>
              <a:spcBef>
                <a:spcPts val="600"/>
              </a:spcBef>
            </a:pPr>
            <a:r>
              <a:rPr lang="en-US" sz="2000" b="1" i="1">
                <a:solidFill>
                  <a:srgbClr val="0D6CB9"/>
                </a:solidFill>
              </a:rPr>
              <a:t>Term</a:t>
            </a:r>
            <a:r>
              <a:rPr lang="en-US" sz="2000"/>
              <a:t>: the descriptor defines the term of a session during the school year (e.g., Semester).</a:t>
            </a:r>
          </a:p>
          <a:p>
            <a:pPr>
              <a:spcBef>
                <a:spcPts val="600"/>
              </a:spcBef>
            </a:pPr>
            <a:r>
              <a:rPr lang="en-US" sz="2000" b="1" i="1">
                <a:solidFill>
                  <a:srgbClr val="0D6CB9"/>
                </a:solidFill>
              </a:rPr>
              <a:t>Achievement</a:t>
            </a:r>
            <a:r>
              <a:rPr lang="en-US" sz="2000"/>
              <a:t>: the achievement earned by the student upon fulfilling specified criteria. </a:t>
            </a:r>
          </a:p>
        </p:txBody>
      </p:sp>
    </p:spTree>
    <p:extLst>
      <p:ext uri="{BB962C8B-B14F-4D97-AF65-F5344CB8AC3E}">
        <p14:creationId xmlns:p14="http://schemas.microsoft.com/office/powerpoint/2010/main" val="4249011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 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Data Governance &amp; Texas Education Data Standards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Pilot Program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Ed-Fi Domain Overview</a:t>
            </a:r>
            <a:endParaRPr lang="en-US" sz="2200">
              <a:solidFill>
                <a:srgbClr val="0D6CB9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lang="en-US" sz="2200" b="1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Guidance, Resources &amp; Data Flows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160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553" y="918625"/>
            <a:ext cx="9472058" cy="5494338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Technical Specifications: </a:t>
            </a:r>
            <a:endParaRPr lang="en-US">
              <a:cs typeface="Calibri" panose="020F0502020204030204"/>
            </a:endParaRPr>
          </a:p>
          <a:p>
            <a:pPr lvl="1"/>
            <a:r>
              <a:rPr lang="en-US" b="1" u="sng">
                <a:ea typeface="+mn-lt"/>
                <a:cs typeface="+mn-lt"/>
                <a:hlinkClick r:id="rId2"/>
              </a:rPr>
              <a:t>Texas Education Data Standards (TEDS)</a:t>
            </a:r>
            <a:endParaRPr lang="en-US" b="1" u="sng">
              <a:ea typeface="+mn-lt"/>
              <a:cs typeface="+mn-lt"/>
            </a:endParaRPr>
          </a:p>
          <a:p>
            <a:pPr lvl="1"/>
            <a:r>
              <a:rPr lang="en-US" b="1">
                <a:cs typeface="Calibri"/>
                <a:hlinkClick r:id="rId3"/>
              </a:rPr>
              <a:t>Ed-Fi Data Standard</a:t>
            </a:r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Ed-Fi Technical Resources (Vendors)</a:t>
            </a:r>
          </a:p>
          <a:p>
            <a:pPr lvl="1"/>
            <a:r>
              <a:rPr lang="en-US" b="1" u="sng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4"/>
              </a:rPr>
              <a:t>Ed-Fi Community Login Signup</a:t>
            </a:r>
            <a:endParaRPr lang="en-US" b="1">
              <a:effectLst/>
              <a:ea typeface="Calibri" panose="020F0502020204030204" pitchFamily="34" charset="0"/>
            </a:endParaRPr>
          </a:p>
          <a:p>
            <a:pPr lvl="1"/>
            <a:r>
              <a:rPr lang="en-US" b="1" u="sng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Implementation Playbook for Technology Providers</a:t>
            </a:r>
            <a:r>
              <a:rPr lang="en-US" b="1" u="sng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(login needed)</a:t>
            </a:r>
          </a:p>
          <a:p>
            <a:r>
              <a:rPr lang="en-US" b="1">
                <a:ea typeface="+mn-lt"/>
                <a:cs typeface="+mn-lt"/>
              </a:rPr>
              <a:t>Questions: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b="1">
                <a:ea typeface="+mn-lt"/>
                <a:cs typeface="+mn-lt"/>
                <a:hlinkClick r:id="rId6"/>
              </a:rPr>
              <a:t>TSDSCustomerSupport@tea.texas.gov</a:t>
            </a:r>
            <a:r>
              <a:rPr lang="en-US" b="1">
                <a:ea typeface="+mn-lt"/>
                <a:cs typeface="+mn-lt"/>
              </a:rPr>
              <a:t> </a:t>
            </a:r>
          </a:p>
          <a:p>
            <a:pPr lvl="1"/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74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loud 73">
            <a:extLst>
              <a:ext uri="{FF2B5EF4-FFF2-40B4-BE49-F238E27FC236}">
                <a16:creationId xmlns:a16="http://schemas.microsoft.com/office/drawing/2014/main" id="{6C91A019-C010-48F2-8955-036436DB74D7}"/>
              </a:ext>
            </a:extLst>
          </p:cNvPr>
          <p:cNvSpPr/>
          <p:nvPr/>
        </p:nvSpPr>
        <p:spPr>
          <a:xfrm rot="1214374">
            <a:off x="80382" y="3006115"/>
            <a:ext cx="2644466" cy="2627122"/>
          </a:xfrm>
          <a:prstGeom prst="cloud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6140D13-86F8-4712-A707-63C1FEBB52A3}"/>
              </a:ext>
            </a:extLst>
          </p:cNvPr>
          <p:cNvSpPr/>
          <p:nvPr/>
        </p:nvSpPr>
        <p:spPr>
          <a:xfrm>
            <a:off x="4497165" y="1981200"/>
            <a:ext cx="5894632" cy="4819649"/>
          </a:xfrm>
          <a:prstGeom prst="roundRect">
            <a:avLst>
              <a:gd name="adj" fmla="val 6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TSDS Portal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Hosted by TEA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3A4E18B-35DD-428A-AAFA-84159456FDDA}"/>
              </a:ext>
            </a:extLst>
          </p:cNvPr>
          <p:cNvSpPr/>
          <p:nvPr/>
        </p:nvSpPr>
        <p:spPr>
          <a:xfrm>
            <a:off x="4576079" y="2095500"/>
            <a:ext cx="3457575" cy="4543425"/>
          </a:xfrm>
          <a:prstGeom prst="roundRect">
            <a:avLst>
              <a:gd name="adj" fmla="val 56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B70E35-F2D3-46AB-A270-3AC1B7A2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86" y="150887"/>
            <a:ext cx="7940320" cy="515636"/>
          </a:xfrm>
        </p:spPr>
        <p:txBody>
          <a:bodyPr anchor="t">
            <a:normAutofit/>
          </a:bodyPr>
          <a:lstStyle/>
          <a:p>
            <a:r>
              <a:rPr lang="en-US" sz="2800"/>
              <a:t>Proposed TSDS architecture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2F5A3A-0D63-4837-9F93-387D9840521C}"/>
              </a:ext>
            </a:extLst>
          </p:cNvPr>
          <p:cNvCxnSpPr/>
          <p:nvPr/>
        </p:nvCxnSpPr>
        <p:spPr>
          <a:xfrm>
            <a:off x="334486" y="609600"/>
            <a:ext cx="1112270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1132043-112F-4190-8D31-42C3B5195B1C}"/>
              </a:ext>
            </a:extLst>
          </p:cNvPr>
          <p:cNvGrpSpPr/>
          <p:nvPr/>
        </p:nvGrpSpPr>
        <p:grpSpPr>
          <a:xfrm>
            <a:off x="308097" y="2047012"/>
            <a:ext cx="2170590" cy="883578"/>
            <a:chOff x="334486" y="2914650"/>
            <a:chExt cx="2170590" cy="883578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F07D769E-4B73-456C-8938-A07F76915958}"/>
                </a:ext>
              </a:extLst>
            </p:cNvPr>
            <p:cNvSpPr/>
            <p:nvPr/>
          </p:nvSpPr>
          <p:spPr>
            <a:xfrm>
              <a:off x="904426" y="3061418"/>
              <a:ext cx="922166" cy="5794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SIS / HR/ Finance/ Other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02A885-914F-45EF-BB6B-0366078CC8CE}"/>
                </a:ext>
              </a:extLst>
            </p:cNvPr>
            <p:cNvSpPr/>
            <p:nvPr/>
          </p:nvSpPr>
          <p:spPr>
            <a:xfrm>
              <a:off x="334486" y="2914650"/>
              <a:ext cx="2170590" cy="8835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CFC8A6C-D663-41B0-B1CB-A4BE12CF7755}"/>
              </a:ext>
            </a:extLst>
          </p:cNvPr>
          <p:cNvSpPr/>
          <p:nvPr/>
        </p:nvSpPr>
        <p:spPr>
          <a:xfrm>
            <a:off x="4614179" y="780790"/>
            <a:ext cx="1214463" cy="523140"/>
          </a:xfrm>
          <a:prstGeom prst="roundRect">
            <a:avLst/>
          </a:prstGeom>
          <a:solidFill>
            <a:srgbClr val="0CB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Interfaces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6127F7A-98BD-4CCD-8774-EF01073A7AC6}"/>
              </a:ext>
            </a:extLst>
          </p:cNvPr>
          <p:cNvSpPr/>
          <p:nvPr/>
        </p:nvSpPr>
        <p:spPr>
          <a:xfrm>
            <a:off x="4738932" y="2174269"/>
            <a:ext cx="1274311" cy="523140"/>
          </a:xfrm>
          <a:prstGeom prst="roundRect">
            <a:avLst/>
          </a:prstGeom>
          <a:solidFill>
            <a:srgbClr val="0CB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ID &amp;PID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425A1F2E-71EA-41EF-883B-495C9E494FCD}"/>
              </a:ext>
            </a:extLst>
          </p:cNvPr>
          <p:cNvSpPr/>
          <p:nvPr/>
        </p:nvSpPr>
        <p:spPr>
          <a:xfrm>
            <a:off x="5852429" y="1399915"/>
            <a:ext cx="1214463" cy="523140"/>
          </a:xfrm>
          <a:prstGeom prst="roundRect">
            <a:avLst/>
          </a:prstGeom>
          <a:solidFill>
            <a:srgbClr val="0CB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Web Service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32579D08-95B1-45AE-B94C-13CE5D65BD6E}"/>
              </a:ext>
            </a:extLst>
          </p:cNvPr>
          <p:cNvSpPr/>
          <p:nvPr/>
        </p:nvSpPr>
        <p:spPr>
          <a:xfrm>
            <a:off x="10672555" y="2133080"/>
            <a:ext cx="1166678" cy="2581265"/>
          </a:xfrm>
          <a:prstGeom prst="roundRect">
            <a:avLst>
              <a:gd name="adj" fmla="val 9849"/>
            </a:avLst>
          </a:prstGeom>
          <a:solidFill>
            <a:srgbClr val="0CB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MainPRD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0232788-77A9-4882-899C-FEA70576D32C}"/>
              </a:ext>
            </a:extLst>
          </p:cNvPr>
          <p:cNvSpPr/>
          <p:nvPr/>
        </p:nvSpPr>
        <p:spPr>
          <a:xfrm>
            <a:off x="8307736" y="2944826"/>
            <a:ext cx="1752601" cy="1153392"/>
          </a:xfrm>
          <a:prstGeom prst="roundRect">
            <a:avLst/>
          </a:prstGeom>
          <a:solidFill>
            <a:srgbClr val="0CB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TSDS PEIMS App.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Loaded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Validate Submission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Submission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E4B70D-D2A5-488D-85E4-F53AFF13DB20}"/>
              </a:ext>
            </a:extLst>
          </p:cNvPr>
          <p:cNvSpPr/>
          <p:nvPr/>
        </p:nvSpPr>
        <p:spPr>
          <a:xfrm>
            <a:off x="8307736" y="4154500"/>
            <a:ext cx="1752601" cy="1027583"/>
          </a:xfrm>
          <a:prstGeom prst="roundRect">
            <a:avLst/>
          </a:prstGeom>
          <a:solidFill>
            <a:srgbClr val="0CB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Coll. App.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Loaded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Validate Submission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Submission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AE0AC2-4136-4C79-AFAD-E7235B4946B2}"/>
              </a:ext>
            </a:extLst>
          </p:cNvPr>
          <p:cNvSpPr/>
          <p:nvPr/>
        </p:nvSpPr>
        <p:spPr>
          <a:xfrm>
            <a:off x="4290329" y="1093636"/>
            <a:ext cx="100833" cy="3527505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E31DCE0-A930-47E8-90E6-05115B9F4FFD}"/>
              </a:ext>
            </a:extLst>
          </p:cNvPr>
          <p:cNvSpPr/>
          <p:nvPr/>
        </p:nvSpPr>
        <p:spPr>
          <a:xfrm rot="5400000">
            <a:off x="4391541" y="882630"/>
            <a:ext cx="121426" cy="334694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85E851E-2E38-49B2-B8F6-2C4D0DAE415E}"/>
              </a:ext>
            </a:extLst>
          </p:cNvPr>
          <p:cNvSpPr/>
          <p:nvPr/>
        </p:nvSpPr>
        <p:spPr>
          <a:xfrm rot="5400000">
            <a:off x="4497512" y="2247021"/>
            <a:ext cx="119034" cy="368163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E25F918-4AD9-4970-A4C8-27E17E8B36AE}"/>
              </a:ext>
            </a:extLst>
          </p:cNvPr>
          <p:cNvSpPr/>
          <p:nvPr/>
        </p:nvSpPr>
        <p:spPr>
          <a:xfrm>
            <a:off x="4761680" y="2972732"/>
            <a:ext cx="1355044" cy="321898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Ed-Fi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Zone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04F4DF8D-F1F4-45A1-9A1A-500C3A85DBFC}"/>
              </a:ext>
            </a:extLst>
          </p:cNvPr>
          <p:cNvSpPr/>
          <p:nvPr/>
        </p:nvSpPr>
        <p:spPr>
          <a:xfrm>
            <a:off x="6518069" y="3038335"/>
            <a:ext cx="1338290" cy="953115"/>
          </a:xfrm>
          <a:prstGeom prst="roundRect">
            <a:avLst/>
          </a:prstGeom>
          <a:solidFill>
            <a:srgbClr val="1EB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PEIMS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Mart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0947C20C-49CD-485F-8304-45F0B617B44A}"/>
              </a:ext>
            </a:extLst>
          </p:cNvPr>
          <p:cNvSpPr/>
          <p:nvPr/>
        </p:nvSpPr>
        <p:spPr>
          <a:xfrm>
            <a:off x="6518071" y="4134028"/>
            <a:ext cx="1338289" cy="953115"/>
          </a:xfrm>
          <a:prstGeom prst="roundRect">
            <a:avLst/>
          </a:prstGeom>
          <a:solidFill>
            <a:srgbClr val="1EB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Collection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Mart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CF46C8D-3B03-4778-88A0-BA4E468AED39}"/>
              </a:ext>
            </a:extLst>
          </p:cNvPr>
          <p:cNvSpPr/>
          <p:nvPr/>
        </p:nvSpPr>
        <p:spPr>
          <a:xfrm rot="5400000">
            <a:off x="4507037" y="3132846"/>
            <a:ext cx="119034" cy="368163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4F2115-5FCB-4E72-8B2F-E519E9C90A68}"/>
              </a:ext>
            </a:extLst>
          </p:cNvPr>
          <p:cNvSpPr txBox="1"/>
          <p:nvPr/>
        </p:nvSpPr>
        <p:spPr>
          <a:xfrm>
            <a:off x="4966604" y="6334125"/>
            <a:ext cx="245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Data Warehouse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2B2EFB2-7608-44A9-AAE4-9F48E6AD02E8}"/>
              </a:ext>
            </a:extLst>
          </p:cNvPr>
          <p:cNvSpPr/>
          <p:nvPr/>
        </p:nvSpPr>
        <p:spPr>
          <a:xfrm rot="3343826">
            <a:off x="6238938" y="3499591"/>
            <a:ext cx="154701" cy="380081"/>
          </a:xfrm>
          <a:prstGeom prst="rect">
            <a:avLst/>
          </a:prstGeom>
          <a:solidFill>
            <a:schemeClr val="accent6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F7FB84-BF57-4CB9-9BC3-46FCE716CA71}"/>
              </a:ext>
            </a:extLst>
          </p:cNvPr>
          <p:cNvSpPr/>
          <p:nvPr/>
        </p:nvSpPr>
        <p:spPr>
          <a:xfrm rot="7559751">
            <a:off x="6274167" y="3839004"/>
            <a:ext cx="136811" cy="435701"/>
          </a:xfrm>
          <a:prstGeom prst="rect">
            <a:avLst/>
          </a:prstGeom>
          <a:solidFill>
            <a:schemeClr val="accent6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E5A120-4DB7-4944-8022-0F7DF2D7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442" y="3279813"/>
            <a:ext cx="285790" cy="276264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9B41D96D-C168-46C7-AD94-8CB289830C59}"/>
              </a:ext>
            </a:extLst>
          </p:cNvPr>
          <p:cNvSpPr/>
          <p:nvPr/>
        </p:nvSpPr>
        <p:spPr>
          <a:xfrm rot="5400000">
            <a:off x="8281114" y="86154"/>
            <a:ext cx="115653" cy="4666275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94FD675-BE73-4DA7-8617-65DF8E369813}"/>
              </a:ext>
            </a:extLst>
          </p:cNvPr>
          <p:cNvSpPr/>
          <p:nvPr/>
        </p:nvSpPr>
        <p:spPr>
          <a:xfrm rot="5400000">
            <a:off x="10308381" y="3203258"/>
            <a:ext cx="115654" cy="611741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FDBAD74-50CF-487A-B453-377CC6DD8E69}"/>
              </a:ext>
            </a:extLst>
          </p:cNvPr>
          <p:cNvSpPr/>
          <p:nvPr/>
        </p:nvSpPr>
        <p:spPr>
          <a:xfrm rot="5400000">
            <a:off x="10301204" y="4134359"/>
            <a:ext cx="130006" cy="611742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CBCBC13-F5F4-4449-859C-4415447367F0}"/>
              </a:ext>
            </a:extLst>
          </p:cNvPr>
          <p:cNvSpPr/>
          <p:nvPr/>
        </p:nvSpPr>
        <p:spPr>
          <a:xfrm rot="5400000">
            <a:off x="8085948" y="3198345"/>
            <a:ext cx="118780" cy="605644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6EEED55-AC64-40A0-BECF-9A00A38FBC0B}"/>
              </a:ext>
            </a:extLst>
          </p:cNvPr>
          <p:cNvSpPr/>
          <p:nvPr/>
        </p:nvSpPr>
        <p:spPr>
          <a:xfrm rot="5400000">
            <a:off x="8082909" y="4376330"/>
            <a:ext cx="124244" cy="577345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177243A-AD17-474B-A754-AB0298DFD6D3}"/>
              </a:ext>
            </a:extLst>
          </p:cNvPr>
          <p:cNvSpPr/>
          <p:nvPr/>
        </p:nvSpPr>
        <p:spPr>
          <a:xfrm>
            <a:off x="6309207" y="791007"/>
            <a:ext cx="2391330" cy="500357"/>
          </a:xfrm>
          <a:prstGeom prst="roundRect">
            <a:avLst/>
          </a:prstGeom>
          <a:solidFill>
            <a:srgbClr val="F1E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TEA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do not use PID Web Services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E58B0D3-A7DC-466B-A7FF-87F12D61924A}"/>
              </a:ext>
            </a:extLst>
          </p:cNvPr>
          <p:cNvSpPr/>
          <p:nvPr/>
        </p:nvSpPr>
        <p:spPr>
          <a:xfrm rot="5400000">
            <a:off x="6032003" y="785903"/>
            <a:ext cx="79050" cy="485776"/>
          </a:xfrm>
          <a:prstGeom prst="rect">
            <a:avLst/>
          </a:prstGeom>
          <a:solidFill>
            <a:srgbClr val="F1E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759ABB25-028B-4AAD-B56F-9DF8EBEFEE6A}"/>
              </a:ext>
            </a:extLst>
          </p:cNvPr>
          <p:cNvSpPr/>
          <p:nvPr/>
        </p:nvSpPr>
        <p:spPr>
          <a:xfrm>
            <a:off x="6309207" y="791008"/>
            <a:ext cx="2391330" cy="500357"/>
          </a:xfrm>
          <a:prstGeom prst="roundRect">
            <a:avLst/>
          </a:prstGeom>
          <a:solidFill>
            <a:srgbClr val="F1E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TEA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do not use PID Web Services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0981B52-9956-4AC6-9EBE-C259ED5AC5D4}"/>
              </a:ext>
            </a:extLst>
          </p:cNvPr>
          <p:cNvSpPr/>
          <p:nvPr/>
        </p:nvSpPr>
        <p:spPr>
          <a:xfrm rot="5400000">
            <a:off x="6035788" y="798642"/>
            <a:ext cx="109582" cy="485775"/>
          </a:xfrm>
          <a:prstGeom prst="rect">
            <a:avLst/>
          </a:prstGeom>
          <a:solidFill>
            <a:srgbClr val="F1E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8BDC93BB-EFE6-48BA-88C2-AA3ACF77F4DB}"/>
              </a:ext>
            </a:extLst>
          </p:cNvPr>
          <p:cNvSpPr/>
          <p:nvPr/>
        </p:nvSpPr>
        <p:spPr>
          <a:xfrm>
            <a:off x="7650356" y="1392156"/>
            <a:ext cx="2391330" cy="500357"/>
          </a:xfrm>
          <a:prstGeom prst="roundRect">
            <a:avLst/>
          </a:prstGeom>
          <a:solidFill>
            <a:srgbClr val="F1E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TEA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need PID checks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E230B99-A0A0-461F-A2E7-E763D1D5ECB4}"/>
              </a:ext>
            </a:extLst>
          </p:cNvPr>
          <p:cNvSpPr/>
          <p:nvPr/>
        </p:nvSpPr>
        <p:spPr>
          <a:xfrm rot="5400000">
            <a:off x="7322520" y="1349433"/>
            <a:ext cx="104117" cy="581025"/>
          </a:xfrm>
          <a:prstGeom prst="rect">
            <a:avLst/>
          </a:prstGeom>
          <a:solidFill>
            <a:srgbClr val="F1E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B3FE7EB0-CD79-4F93-A2A8-E9E4506CCAD2}"/>
              </a:ext>
            </a:extLst>
          </p:cNvPr>
          <p:cNvSpPr/>
          <p:nvPr/>
        </p:nvSpPr>
        <p:spPr>
          <a:xfrm>
            <a:off x="10673263" y="4807885"/>
            <a:ext cx="1166678" cy="662968"/>
          </a:xfrm>
          <a:prstGeom prst="roundRect">
            <a:avLst/>
          </a:prstGeom>
          <a:solidFill>
            <a:srgbClr val="F1E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agency/ state/federal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E5C7ED1-24C7-48A1-B538-00723F65709D}"/>
              </a:ext>
            </a:extLst>
          </p:cNvPr>
          <p:cNvSpPr/>
          <p:nvPr/>
        </p:nvSpPr>
        <p:spPr>
          <a:xfrm rot="5400000">
            <a:off x="10332675" y="4669814"/>
            <a:ext cx="116831" cy="639128"/>
          </a:xfrm>
          <a:prstGeom prst="rect">
            <a:avLst/>
          </a:prstGeom>
          <a:solidFill>
            <a:srgbClr val="F1E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438185B-FA6E-4A12-A4D2-5C7E86A639FC}"/>
                  </a:ext>
                </a:extLst>
              </p14:cNvPr>
              <p14:cNvContentPartPr/>
              <p14:nvPr/>
            </p14:nvContentPartPr>
            <p14:xfrm>
              <a:off x="2266380" y="79005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438185B-FA6E-4A12-A4D2-5C7E86A639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2060" y="78573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B9061A63-E030-4FF2-84F5-C3CEBB18DF03}"/>
              </a:ext>
            </a:extLst>
          </p:cNvPr>
          <p:cNvSpPr/>
          <p:nvPr/>
        </p:nvSpPr>
        <p:spPr>
          <a:xfrm>
            <a:off x="4493753" y="2355856"/>
            <a:ext cx="149584" cy="126433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A59D89B5-3309-49B3-84C7-F5F752FAD8FC}"/>
              </a:ext>
            </a:extLst>
          </p:cNvPr>
          <p:cNvSpPr/>
          <p:nvPr/>
        </p:nvSpPr>
        <p:spPr>
          <a:xfrm>
            <a:off x="4369928" y="984256"/>
            <a:ext cx="123826" cy="126434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F09305E4-0ADB-4347-A8FC-2919407CD473}"/>
              </a:ext>
            </a:extLst>
          </p:cNvPr>
          <p:cNvSpPr/>
          <p:nvPr/>
        </p:nvSpPr>
        <p:spPr>
          <a:xfrm>
            <a:off x="4525452" y="3234913"/>
            <a:ext cx="136934" cy="167817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DE96CC8E-975B-4618-AD04-6F147B3DCC94}"/>
              </a:ext>
            </a:extLst>
          </p:cNvPr>
          <p:cNvSpPr/>
          <p:nvPr/>
        </p:nvSpPr>
        <p:spPr>
          <a:xfrm rot="10617515">
            <a:off x="6060507" y="956887"/>
            <a:ext cx="160149" cy="179415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59122ED2-ECC5-4393-AC68-E8F2FA7EE1CC}"/>
              </a:ext>
            </a:extLst>
          </p:cNvPr>
          <p:cNvSpPr/>
          <p:nvPr/>
        </p:nvSpPr>
        <p:spPr>
          <a:xfrm rot="10344553">
            <a:off x="7344252" y="1577911"/>
            <a:ext cx="119988" cy="142436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826F255-4A7E-41EA-8145-0E7539A80BF1}"/>
              </a:ext>
            </a:extLst>
          </p:cNvPr>
          <p:cNvSpPr/>
          <p:nvPr/>
        </p:nvSpPr>
        <p:spPr>
          <a:xfrm>
            <a:off x="7959100" y="3431130"/>
            <a:ext cx="149584" cy="126433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9551ED1C-4642-4F84-A946-DBC59011B279}"/>
              </a:ext>
            </a:extLst>
          </p:cNvPr>
          <p:cNvSpPr/>
          <p:nvPr/>
        </p:nvSpPr>
        <p:spPr>
          <a:xfrm>
            <a:off x="7948926" y="4600377"/>
            <a:ext cx="149584" cy="126433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46884EB3-FA59-47CC-894E-DF93D7C76C22}"/>
              </a:ext>
            </a:extLst>
          </p:cNvPr>
          <p:cNvSpPr/>
          <p:nvPr/>
        </p:nvSpPr>
        <p:spPr>
          <a:xfrm>
            <a:off x="10388042" y="3440655"/>
            <a:ext cx="149584" cy="126433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8E6A6114-3415-4CE7-A175-7BA37032FBFC}"/>
              </a:ext>
            </a:extLst>
          </p:cNvPr>
          <p:cNvSpPr/>
          <p:nvPr/>
        </p:nvSpPr>
        <p:spPr>
          <a:xfrm>
            <a:off x="10398842" y="4374640"/>
            <a:ext cx="149584" cy="126433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2E7447E7-ACB6-42A5-9BDC-E96D6D739E1D}"/>
              </a:ext>
            </a:extLst>
          </p:cNvPr>
          <p:cNvSpPr/>
          <p:nvPr/>
        </p:nvSpPr>
        <p:spPr>
          <a:xfrm>
            <a:off x="10408367" y="4921361"/>
            <a:ext cx="149584" cy="126433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8023B5FD-9B7D-4D67-B2CC-AD9353DA1D42}"/>
              </a:ext>
            </a:extLst>
          </p:cNvPr>
          <p:cNvSpPr/>
          <p:nvPr/>
        </p:nvSpPr>
        <p:spPr>
          <a:xfrm>
            <a:off x="10418348" y="2350685"/>
            <a:ext cx="149584" cy="126433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FA78E77-EAAB-46ED-AEDB-B23EFEC125F2}"/>
              </a:ext>
            </a:extLst>
          </p:cNvPr>
          <p:cNvSpPr txBox="1"/>
          <p:nvPr/>
        </p:nvSpPr>
        <p:spPr>
          <a:xfrm>
            <a:off x="4750636" y="2743200"/>
            <a:ext cx="30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Accessible only by campus/LEA/ESC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9D2DDE-D5A8-41CE-B8F3-BD046E10DE95}"/>
              </a:ext>
            </a:extLst>
          </p:cNvPr>
          <p:cNvGrpSpPr/>
          <p:nvPr/>
        </p:nvGrpSpPr>
        <p:grpSpPr>
          <a:xfrm>
            <a:off x="99029" y="5937799"/>
            <a:ext cx="2105605" cy="885290"/>
            <a:chOff x="454477" y="5251621"/>
            <a:chExt cx="2105605" cy="885290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997717E-B2FD-494C-ADFD-AC5630D0DFF4}"/>
                </a:ext>
              </a:extLst>
            </p:cNvPr>
            <p:cNvSpPr txBox="1"/>
            <p:nvPr/>
          </p:nvSpPr>
          <p:spPr>
            <a:xfrm>
              <a:off x="511621" y="5414907"/>
              <a:ext cx="204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TSDS: Accessible only by campus/ LEA/ESC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E023DAA-5B0F-4B73-81DA-FFB6B66F16CD}"/>
                </a:ext>
              </a:extLst>
            </p:cNvPr>
            <p:cNvGrpSpPr/>
            <p:nvPr/>
          </p:nvGrpSpPr>
          <p:grpSpPr>
            <a:xfrm>
              <a:off x="454477" y="5251621"/>
              <a:ext cx="1804553" cy="885290"/>
              <a:chOff x="454477" y="5251621"/>
              <a:chExt cx="1804553" cy="885290"/>
            </a:xfrm>
          </p:grpSpPr>
          <p:sp>
            <p:nvSpPr>
              <p:cNvPr id="75" name="Flowchart: Connector 74">
                <a:extLst>
                  <a:ext uri="{FF2B5EF4-FFF2-40B4-BE49-F238E27FC236}">
                    <a16:creationId xmlns:a16="http://schemas.microsoft.com/office/drawing/2014/main" id="{14599A4A-5356-4D6E-9B20-EDEBA5203010}"/>
                  </a:ext>
                </a:extLst>
              </p:cNvPr>
              <p:cNvSpPr/>
              <p:nvPr/>
            </p:nvSpPr>
            <p:spPr>
              <a:xfrm>
                <a:off x="454477" y="5326893"/>
                <a:ext cx="97971" cy="98808"/>
              </a:xfrm>
              <a:prstGeom prst="flowChartConnecto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lowchart: Connector 203">
                <a:extLst>
                  <a:ext uri="{FF2B5EF4-FFF2-40B4-BE49-F238E27FC236}">
                    <a16:creationId xmlns:a16="http://schemas.microsoft.com/office/drawing/2014/main" id="{FBA2EDDC-BDAA-422A-8AAC-E233524BFE18}"/>
                  </a:ext>
                </a:extLst>
              </p:cNvPr>
              <p:cNvSpPr/>
              <p:nvPr/>
            </p:nvSpPr>
            <p:spPr>
              <a:xfrm>
                <a:off x="454477" y="5800426"/>
                <a:ext cx="97971" cy="98808"/>
              </a:xfrm>
              <a:prstGeom prst="flowChartConnector">
                <a:avLst/>
              </a:prstGeom>
              <a:solidFill>
                <a:srgbClr val="0CB4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lowchart: Connector 204">
                <a:extLst>
                  <a:ext uri="{FF2B5EF4-FFF2-40B4-BE49-F238E27FC236}">
                    <a16:creationId xmlns:a16="http://schemas.microsoft.com/office/drawing/2014/main" id="{BF84213E-74B4-4647-9089-63FA5A9F0A7B}"/>
                  </a:ext>
                </a:extLst>
              </p:cNvPr>
              <p:cNvSpPr/>
              <p:nvPr/>
            </p:nvSpPr>
            <p:spPr>
              <a:xfrm>
                <a:off x="454477" y="5495625"/>
                <a:ext cx="97971" cy="98808"/>
              </a:xfrm>
              <a:prstGeom prst="flowChartConnector">
                <a:avLst/>
              </a:prstGeom>
              <a:solidFill>
                <a:srgbClr val="1EBB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lowchart: Connector 205">
                <a:extLst>
                  <a:ext uri="{FF2B5EF4-FFF2-40B4-BE49-F238E27FC236}">
                    <a16:creationId xmlns:a16="http://schemas.microsoft.com/office/drawing/2014/main" id="{7857EE1C-9494-4446-9700-4C9E9116F153}"/>
                  </a:ext>
                </a:extLst>
              </p:cNvPr>
              <p:cNvSpPr/>
              <p:nvPr/>
            </p:nvSpPr>
            <p:spPr>
              <a:xfrm>
                <a:off x="454477" y="5958271"/>
                <a:ext cx="97971" cy="98808"/>
              </a:xfrm>
              <a:prstGeom prst="flowChartConnector">
                <a:avLst/>
              </a:prstGeom>
              <a:solidFill>
                <a:srgbClr val="F1E8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8D5EB7E-9159-4141-8F69-A3AC0283926C}"/>
                  </a:ext>
                </a:extLst>
              </p:cNvPr>
              <p:cNvSpPr txBox="1"/>
              <p:nvPr/>
            </p:nvSpPr>
            <p:spPr>
              <a:xfrm>
                <a:off x="511621" y="5251621"/>
                <a:ext cx="174740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A5A5A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LEA/ESC Systems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5550A635-4DD6-4390-BD00-439EDC530927}"/>
                  </a:ext>
                </a:extLst>
              </p:cNvPr>
              <p:cNvSpPr txBox="1"/>
              <p:nvPr/>
            </p:nvSpPr>
            <p:spPr>
              <a:xfrm>
                <a:off x="511621" y="5719705"/>
                <a:ext cx="174740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A5A5A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TSDS: Authorized TEA Access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54B9CC4A-06E7-4B2F-A046-904D31877586}"/>
                  </a:ext>
                </a:extLst>
              </p:cNvPr>
              <p:cNvSpPr txBox="1"/>
              <p:nvPr/>
            </p:nvSpPr>
            <p:spPr>
              <a:xfrm>
                <a:off x="511621" y="5882995"/>
                <a:ext cx="174740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A5A5A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Non-TSDS TEA Systems</a:t>
                </a:r>
              </a:p>
            </p:txBody>
          </p:sp>
        </p:grp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36494BD7-DA73-48F1-93E5-37DFB2A5D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34" y="733831"/>
            <a:ext cx="1416903" cy="1187909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EE7CA7B-9EAE-467E-B34A-B65C88C065F2}"/>
              </a:ext>
            </a:extLst>
          </p:cNvPr>
          <p:cNvCxnSpPr>
            <a:cxnSpLocks/>
            <a:stCxn id="26" idx="2"/>
            <a:endCxn id="9" idx="0"/>
          </p:cNvCxnSpPr>
          <p:nvPr/>
        </p:nvCxnSpPr>
        <p:spPr>
          <a:xfrm flipH="1">
            <a:off x="996416" y="2930590"/>
            <a:ext cx="396976" cy="1374237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27D82E70-E3A4-4582-AD75-0090C066BC0A}"/>
              </a:ext>
            </a:extLst>
          </p:cNvPr>
          <p:cNvSpPr/>
          <p:nvPr/>
        </p:nvSpPr>
        <p:spPr>
          <a:xfrm rot="16200000">
            <a:off x="1081503" y="3285199"/>
            <a:ext cx="904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3E2496B-FEBC-4BFE-A32E-CD4B32A00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1908" y="3361813"/>
            <a:ext cx="566391" cy="27175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891AA8-328C-446F-90FE-315263FE82AE}"/>
              </a:ext>
            </a:extLst>
          </p:cNvPr>
          <p:cNvSpPr/>
          <p:nvPr/>
        </p:nvSpPr>
        <p:spPr>
          <a:xfrm>
            <a:off x="388376" y="4304827"/>
            <a:ext cx="1216080" cy="59610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Landing Zone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Ed-Fi ODS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742601-C211-4814-A4F7-BAD609CDAAAC}"/>
              </a:ext>
            </a:extLst>
          </p:cNvPr>
          <p:cNvGrpSpPr/>
          <p:nvPr/>
        </p:nvGrpSpPr>
        <p:grpSpPr>
          <a:xfrm>
            <a:off x="1596098" y="3600510"/>
            <a:ext cx="826177" cy="574319"/>
            <a:chOff x="1596098" y="3600510"/>
            <a:chExt cx="826177" cy="574319"/>
          </a:xfrm>
        </p:grpSpPr>
        <p:pic>
          <p:nvPicPr>
            <p:cNvPr id="87" name="Graphic 86" descr="Single gear">
              <a:extLst>
                <a:ext uri="{FF2B5EF4-FFF2-40B4-BE49-F238E27FC236}">
                  <a16:creationId xmlns:a16="http://schemas.microsoft.com/office/drawing/2014/main" id="{DB46D7B4-A9BC-480F-A19D-2BFEAE99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96098" y="3673728"/>
              <a:ext cx="501101" cy="50110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1708C47-4BE4-451C-B8BF-02405819B14E}"/>
                </a:ext>
              </a:extLst>
            </p:cNvPr>
            <p:cNvSpPr txBox="1"/>
            <p:nvPr/>
          </p:nvSpPr>
          <p:spPr>
            <a:xfrm>
              <a:off x="1834117" y="3600510"/>
              <a:ext cx="58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REST API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0409F7-C024-45DE-81FF-827BF9735881}"/>
              </a:ext>
            </a:extLst>
          </p:cNvPr>
          <p:cNvCxnSpPr>
            <a:cxnSpLocks/>
            <a:stCxn id="106" idx="1"/>
            <a:endCxn id="95" idx="2"/>
          </p:cNvCxnSpPr>
          <p:nvPr/>
        </p:nvCxnSpPr>
        <p:spPr>
          <a:xfrm flipH="1">
            <a:off x="2128196" y="2435839"/>
            <a:ext cx="2610736" cy="1503225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B12EF0-79B0-4CB5-9D41-8D6251313DAC}"/>
              </a:ext>
            </a:extLst>
          </p:cNvPr>
          <p:cNvGrpSpPr/>
          <p:nvPr/>
        </p:nvGrpSpPr>
        <p:grpSpPr>
          <a:xfrm>
            <a:off x="1384594" y="5256690"/>
            <a:ext cx="1701370" cy="906949"/>
            <a:chOff x="941982" y="4711769"/>
            <a:chExt cx="1701370" cy="906949"/>
          </a:xfrm>
        </p:grpSpPr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325E3D53-156A-4F64-9F7D-6664FFEDF57B}"/>
                </a:ext>
              </a:extLst>
            </p:cNvPr>
            <p:cNvCxnSpPr>
              <a:cxnSpLocks/>
              <a:endCxn id="101" idx="1"/>
            </p:cNvCxnSpPr>
            <p:nvPr/>
          </p:nvCxnSpPr>
          <p:spPr>
            <a:xfrm>
              <a:off x="941982" y="4711769"/>
              <a:ext cx="952101" cy="374453"/>
            </a:xfrm>
            <a:prstGeom prst="bentConnector3">
              <a:avLst>
                <a:gd name="adj1" fmla="val -21"/>
              </a:avLst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D14865-1E72-4EF9-9B25-40D23E187B41}"/>
                </a:ext>
              </a:extLst>
            </p:cNvPr>
            <p:cNvGrpSpPr/>
            <p:nvPr/>
          </p:nvGrpSpPr>
          <p:grpSpPr>
            <a:xfrm>
              <a:off x="1649160" y="4855398"/>
              <a:ext cx="994192" cy="763320"/>
              <a:chOff x="1649160" y="4855398"/>
              <a:chExt cx="994192" cy="763320"/>
            </a:xfrm>
          </p:grpSpPr>
          <p:pic>
            <p:nvPicPr>
              <p:cNvPr id="101" name="Graphic 100" descr="Bar chart">
                <a:extLst>
                  <a:ext uri="{FF2B5EF4-FFF2-40B4-BE49-F238E27FC236}">
                    <a16:creationId xmlns:a16="http://schemas.microsoft.com/office/drawing/2014/main" id="{3359C5BC-5E77-4598-8700-D448A5A07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894083" y="4855398"/>
                <a:ext cx="488363" cy="461647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7687DAB-807F-4205-85F1-6306D7F04E37}"/>
                  </a:ext>
                </a:extLst>
              </p:cNvPr>
              <p:cNvSpPr txBox="1"/>
              <p:nvPr/>
            </p:nvSpPr>
            <p:spPr>
              <a:xfrm>
                <a:off x="1649160" y="5280164"/>
                <a:ext cx="9941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4E4E4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Submission Report</a:t>
                </a: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C56ADBB-57F7-4426-A018-9192F210F41C}"/>
              </a:ext>
            </a:extLst>
          </p:cNvPr>
          <p:cNvSpPr/>
          <p:nvPr/>
        </p:nvSpPr>
        <p:spPr>
          <a:xfrm rot="5400000">
            <a:off x="5564804" y="1423621"/>
            <a:ext cx="119034" cy="445477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9AC8019-2F4F-47C9-9BDE-5B673D9EB5F4}"/>
              </a:ext>
            </a:extLst>
          </p:cNvPr>
          <p:cNvSpPr/>
          <p:nvPr/>
        </p:nvSpPr>
        <p:spPr>
          <a:xfrm rot="10800000">
            <a:off x="5271494" y="1593618"/>
            <a:ext cx="119034" cy="592931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B10C109F-6454-4648-B416-916E2AB1A8E1}"/>
              </a:ext>
            </a:extLst>
          </p:cNvPr>
          <p:cNvSpPr/>
          <p:nvPr/>
        </p:nvSpPr>
        <p:spPr>
          <a:xfrm rot="5400000">
            <a:off x="5251684" y="1824601"/>
            <a:ext cx="149584" cy="126433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F29D45C-BA75-488B-868D-EBC2500E8A6C}"/>
              </a:ext>
            </a:extLst>
          </p:cNvPr>
          <p:cNvSpPr txBox="1"/>
          <p:nvPr/>
        </p:nvSpPr>
        <p:spPr>
          <a:xfrm>
            <a:off x="3143852" y="5119239"/>
            <a:ext cx="994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Near Realtime Replication, CDC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1" name="Graphic 90" descr="Repeat">
            <a:extLst>
              <a:ext uri="{FF2B5EF4-FFF2-40B4-BE49-F238E27FC236}">
                <a16:creationId xmlns:a16="http://schemas.microsoft.com/office/drawing/2014/main" id="{A0E301BD-ABDD-4724-8B76-22C22FD47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32368" y="5333205"/>
            <a:ext cx="463849" cy="46384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7FAA7BE6-5F5A-4BA7-9B38-5DF6C322C70A}"/>
              </a:ext>
            </a:extLst>
          </p:cNvPr>
          <p:cNvSpPr txBox="1"/>
          <p:nvPr/>
        </p:nvSpPr>
        <p:spPr>
          <a:xfrm>
            <a:off x="3534844" y="5746753"/>
            <a:ext cx="994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Integrity checks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267A742-A4E7-44ED-8362-A81D4E2D3E52}"/>
              </a:ext>
            </a:extLst>
          </p:cNvPr>
          <p:cNvCxnSpPr>
            <a:cxnSpLocks/>
            <a:endCxn id="91" idx="3"/>
          </p:cNvCxnSpPr>
          <p:nvPr/>
        </p:nvCxnSpPr>
        <p:spPr>
          <a:xfrm flipH="1">
            <a:off x="4296217" y="5325096"/>
            <a:ext cx="464423" cy="240034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D7AD69-9B62-4467-8FAD-7DAE7982F5DA}"/>
              </a:ext>
            </a:extLst>
          </p:cNvPr>
          <p:cNvGrpSpPr/>
          <p:nvPr/>
        </p:nvGrpSpPr>
        <p:grpSpPr>
          <a:xfrm>
            <a:off x="2929107" y="6105635"/>
            <a:ext cx="994192" cy="580915"/>
            <a:chOff x="2929107" y="6105635"/>
            <a:chExt cx="994192" cy="580915"/>
          </a:xfrm>
        </p:grpSpPr>
        <p:pic>
          <p:nvPicPr>
            <p:cNvPr id="97" name="Graphic 96" descr="Checklist">
              <a:extLst>
                <a:ext uri="{FF2B5EF4-FFF2-40B4-BE49-F238E27FC236}">
                  <a16:creationId xmlns:a16="http://schemas.microsoft.com/office/drawing/2014/main" id="{AEEB4DE4-19C5-4400-AD48-2E08F33FF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2822" y="6105635"/>
              <a:ext cx="446029" cy="446029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CFB041-3F7B-4486-85E4-D96184DD4F84}"/>
                </a:ext>
              </a:extLst>
            </p:cNvPr>
            <p:cNvSpPr txBox="1"/>
            <p:nvPr/>
          </p:nvSpPr>
          <p:spPr>
            <a:xfrm>
              <a:off x="2929107" y="6471106"/>
              <a:ext cx="994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Error Reports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61AC17F-5203-4FCE-99B1-32353756B9CE}"/>
              </a:ext>
            </a:extLst>
          </p:cNvPr>
          <p:cNvCxnSpPr>
            <a:cxnSpLocks/>
            <a:stCxn id="92" idx="2"/>
            <a:endCxn id="97" idx="0"/>
          </p:cNvCxnSpPr>
          <p:nvPr/>
        </p:nvCxnSpPr>
        <p:spPr>
          <a:xfrm flipH="1">
            <a:off x="3465837" y="5962197"/>
            <a:ext cx="566103" cy="143438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5CDCBAA-4E1F-499F-83CD-FD432477915F}"/>
              </a:ext>
            </a:extLst>
          </p:cNvPr>
          <p:cNvSpPr/>
          <p:nvPr/>
        </p:nvSpPr>
        <p:spPr>
          <a:xfrm rot="5400000">
            <a:off x="4516562" y="4380621"/>
            <a:ext cx="119034" cy="368163"/>
          </a:xfrm>
          <a:prstGeom prst="rect">
            <a:avLst/>
          </a:prstGeom>
          <a:solidFill>
            <a:srgbClr val="0CB4A0"/>
          </a:solidFill>
          <a:ln>
            <a:solidFill>
              <a:srgbClr val="0CB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3F41BA82-A8D9-4217-B197-B552EE58CB76}"/>
              </a:ext>
            </a:extLst>
          </p:cNvPr>
          <p:cNvSpPr/>
          <p:nvPr/>
        </p:nvSpPr>
        <p:spPr>
          <a:xfrm>
            <a:off x="4534977" y="4482688"/>
            <a:ext cx="136934" cy="167817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A73012E-3829-415A-8048-BDD19075B485}"/>
              </a:ext>
            </a:extLst>
          </p:cNvPr>
          <p:cNvSpPr/>
          <p:nvPr/>
        </p:nvSpPr>
        <p:spPr>
          <a:xfrm>
            <a:off x="4643337" y="2790596"/>
            <a:ext cx="3279038" cy="3614914"/>
          </a:xfrm>
          <a:prstGeom prst="roundRect">
            <a:avLst>
              <a:gd name="adj" fmla="val 5048"/>
            </a:avLst>
          </a:prstGeom>
          <a:noFill/>
          <a:ln>
            <a:solidFill>
              <a:srgbClr val="1EBB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7" name="Graphic 116" descr="Tools">
            <a:extLst>
              <a:ext uri="{FF2B5EF4-FFF2-40B4-BE49-F238E27FC236}">
                <a16:creationId xmlns:a16="http://schemas.microsoft.com/office/drawing/2014/main" id="{8C92F089-9BE8-4970-A3C5-4833017EC9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08672" y="3403431"/>
            <a:ext cx="502496" cy="502496"/>
          </a:xfrm>
          <a:prstGeom prst="rect">
            <a:avLst/>
          </a:prstGeom>
        </p:spPr>
      </p:pic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0C1E495-116A-4932-8675-70DCE6678A00}"/>
              </a:ext>
            </a:extLst>
          </p:cNvPr>
          <p:cNvCxnSpPr>
            <a:cxnSpLocks/>
            <a:stCxn id="117" idx="1"/>
            <a:endCxn id="9" idx="0"/>
          </p:cNvCxnSpPr>
          <p:nvPr/>
        </p:nvCxnSpPr>
        <p:spPr>
          <a:xfrm flipH="1">
            <a:off x="996416" y="3654679"/>
            <a:ext cx="2412256" cy="650148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23E79210-CD82-4C0E-8C40-A24ED0358AE9}"/>
              </a:ext>
            </a:extLst>
          </p:cNvPr>
          <p:cNvSpPr txBox="1"/>
          <p:nvPr/>
        </p:nvSpPr>
        <p:spPr>
          <a:xfrm>
            <a:off x="3211457" y="3887384"/>
            <a:ext cx="994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Load Monitoring Tool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6ED55694-400C-4BA0-8EE5-987FC03A99FA}"/>
              </a:ext>
            </a:extLst>
          </p:cNvPr>
          <p:cNvCxnSpPr>
            <a:cxnSpLocks/>
            <a:stCxn id="117" idx="3"/>
          </p:cNvCxnSpPr>
          <p:nvPr/>
        </p:nvCxnSpPr>
        <p:spPr>
          <a:xfrm>
            <a:off x="3911168" y="3654679"/>
            <a:ext cx="849472" cy="1670417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95D9C4C5-CEC5-44EA-BF3B-F061331825B8}"/>
              </a:ext>
            </a:extLst>
          </p:cNvPr>
          <p:cNvSpPr/>
          <p:nvPr/>
        </p:nvSpPr>
        <p:spPr>
          <a:xfrm>
            <a:off x="1991178" y="4786285"/>
            <a:ext cx="2758274" cy="25748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owchart: Multidocument 6">
            <a:extLst>
              <a:ext uri="{FF2B5EF4-FFF2-40B4-BE49-F238E27FC236}">
                <a16:creationId xmlns:a16="http://schemas.microsoft.com/office/drawing/2014/main" id="{365AB56F-ED64-43DE-BDEF-A6633F8D04BA}"/>
              </a:ext>
            </a:extLst>
          </p:cNvPr>
          <p:cNvSpPr/>
          <p:nvPr/>
        </p:nvSpPr>
        <p:spPr>
          <a:xfrm>
            <a:off x="3444521" y="4724653"/>
            <a:ext cx="325315" cy="385824"/>
          </a:xfrm>
          <a:prstGeom prst="flowChartMultidocumen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D325AED-B3F2-4877-9CCC-5DBD69AFDC5F}"/>
              </a:ext>
            </a:extLst>
          </p:cNvPr>
          <p:cNvSpPr/>
          <p:nvPr/>
        </p:nvSpPr>
        <p:spPr>
          <a:xfrm>
            <a:off x="2887217" y="885825"/>
            <a:ext cx="290726" cy="3354411"/>
          </a:xfrm>
          <a:prstGeom prst="roundRect">
            <a:avLst/>
          </a:prstGeom>
          <a:solidFill>
            <a:srgbClr val="0CB4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TEAL Security System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796AFCD0-2A01-45B3-8B8B-0C0E5D900E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79736" y="3567073"/>
            <a:ext cx="285790" cy="2762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98E30BF-C089-4C9A-B71D-363843BD7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939" y="4215877"/>
            <a:ext cx="285790" cy="276264"/>
          </a:xfrm>
          <a:prstGeom prst="rect">
            <a:avLst/>
          </a:prstGeom>
        </p:spPr>
      </p:pic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D46223E-0C2B-4E05-98B3-FC2AF0EB3E68}"/>
              </a:ext>
            </a:extLst>
          </p:cNvPr>
          <p:cNvSpPr/>
          <p:nvPr/>
        </p:nvSpPr>
        <p:spPr>
          <a:xfrm>
            <a:off x="4714081" y="2997883"/>
            <a:ext cx="1461729" cy="3357554"/>
          </a:xfrm>
          <a:prstGeom prst="roundRect">
            <a:avLst>
              <a:gd name="adj" fmla="val 5048"/>
            </a:avLst>
          </a:prstGeom>
          <a:noFill/>
          <a:ln>
            <a:solidFill>
              <a:srgbClr val="1EBB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AD5FE7A-E5ED-44A8-B7C3-B5BB7823206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18920" y="711587"/>
            <a:ext cx="1390650" cy="876300"/>
          </a:xfrm>
          <a:prstGeom prst="rect">
            <a:avLst/>
          </a:prstGeom>
        </p:spPr>
      </p:pic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55F74DB0-CE10-4B39-9AD0-41D912D90620}"/>
              </a:ext>
            </a:extLst>
          </p:cNvPr>
          <p:cNvSpPr/>
          <p:nvPr/>
        </p:nvSpPr>
        <p:spPr>
          <a:xfrm rot="19773488">
            <a:off x="6239952" y="3596863"/>
            <a:ext cx="136934" cy="167817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0F95E5D6-F460-47E9-BA64-C7D5C943DCFC}"/>
              </a:ext>
            </a:extLst>
          </p:cNvPr>
          <p:cNvSpPr/>
          <p:nvPr/>
        </p:nvSpPr>
        <p:spPr>
          <a:xfrm rot="1848255">
            <a:off x="6239952" y="3949288"/>
            <a:ext cx="136934" cy="167817"/>
          </a:xfrm>
          <a:custGeom>
            <a:avLst/>
            <a:gdLst>
              <a:gd name="connsiteX0" fmla="*/ 0 w 466725"/>
              <a:gd name="connsiteY0" fmla="*/ 0 h 552450"/>
              <a:gd name="connsiteX1" fmla="*/ 466725 w 466725"/>
              <a:gd name="connsiteY1" fmla="*/ 285750 h 552450"/>
              <a:gd name="connsiteX2" fmla="*/ 28575 w 466725"/>
              <a:gd name="connsiteY2" fmla="*/ 552450 h 552450"/>
              <a:gd name="connsiteX3" fmla="*/ 209550 w 466725"/>
              <a:gd name="connsiteY3" fmla="*/ 295275 h 552450"/>
              <a:gd name="connsiteX4" fmla="*/ 0 w 46672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552450">
                <a:moveTo>
                  <a:pt x="0" y="0"/>
                </a:moveTo>
                <a:lnTo>
                  <a:pt x="466725" y="285750"/>
                </a:lnTo>
                <a:lnTo>
                  <a:pt x="28575" y="552450"/>
                </a:lnTo>
                <a:lnTo>
                  <a:pt x="209550" y="2952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4360411-3917-4D0D-9F76-5E2597C51EE3}"/>
              </a:ext>
            </a:extLst>
          </p:cNvPr>
          <p:cNvGrpSpPr/>
          <p:nvPr/>
        </p:nvGrpSpPr>
        <p:grpSpPr>
          <a:xfrm>
            <a:off x="3382995" y="2924036"/>
            <a:ext cx="994192" cy="580915"/>
            <a:chOff x="2929107" y="6105635"/>
            <a:chExt cx="994192" cy="580915"/>
          </a:xfrm>
        </p:grpSpPr>
        <p:pic>
          <p:nvPicPr>
            <p:cNvPr id="150" name="Graphic 149" descr="Checklist">
              <a:extLst>
                <a:ext uri="{FF2B5EF4-FFF2-40B4-BE49-F238E27FC236}">
                  <a16:creationId xmlns:a16="http://schemas.microsoft.com/office/drawing/2014/main" id="{4B20CB0C-53B6-4660-8E38-49769E16C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2822" y="6105635"/>
              <a:ext cx="446029" cy="446029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5E62122-A595-4811-BD9F-C3BC46A7B0DF}"/>
                </a:ext>
              </a:extLst>
            </p:cNvPr>
            <p:cNvSpPr txBox="1"/>
            <p:nvPr/>
          </p:nvSpPr>
          <p:spPr>
            <a:xfrm>
              <a:off x="2929107" y="6471106"/>
              <a:ext cx="994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4E4E4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Error Reports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2F553237-C099-4D06-8F7D-CD1F42DF3B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20217" y="3932418"/>
            <a:ext cx="304800" cy="2667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6C1F7DD-93C4-4D32-8308-B15D05F5EE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76693" y="5925630"/>
            <a:ext cx="741056" cy="652129"/>
          </a:xfrm>
          <a:prstGeom prst="rect">
            <a:avLst/>
          </a:prstGeom>
        </p:spPr>
      </p:pic>
      <p:pic>
        <p:nvPicPr>
          <p:cNvPr id="8" name="Picture 2" descr="Image result for aws">
            <a:extLst>
              <a:ext uri="{FF2B5EF4-FFF2-40B4-BE49-F238E27FC236}">
                <a16:creationId xmlns:a16="http://schemas.microsoft.com/office/drawing/2014/main" id="{EDBC7D1C-27A0-464C-9C52-39528E75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" y="5229739"/>
            <a:ext cx="774219" cy="5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30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91483" y="3593460"/>
            <a:ext cx="2338800" cy="1102500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171689" y="2986480"/>
            <a:ext cx="2338670" cy="2768367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407790" y="2978091"/>
            <a:ext cx="2338670" cy="2768367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0" y="28723"/>
            <a:ext cx="1691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Texas LEAs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ESCs</a:t>
            </a:r>
            <a:endParaRPr/>
          </a:p>
        </p:txBody>
      </p:sp>
      <p:grpSp>
        <p:nvGrpSpPr>
          <p:cNvPr id="93" name="Google Shape;93;p1"/>
          <p:cNvGrpSpPr/>
          <p:nvPr/>
        </p:nvGrpSpPr>
        <p:grpSpPr>
          <a:xfrm>
            <a:off x="3568783" y="3287758"/>
            <a:ext cx="2014606" cy="1306712"/>
            <a:chOff x="5503568" y="2369860"/>
            <a:chExt cx="4663440" cy="1700784"/>
          </a:xfrm>
        </p:grpSpPr>
        <p:sp>
          <p:nvSpPr>
            <p:cNvPr id="94" name="Google Shape;94;p1"/>
            <p:cNvSpPr/>
            <p:nvPr/>
          </p:nvSpPr>
          <p:spPr>
            <a:xfrm>
              <a:off x="5596487" y="2441845"/>
              <a:ext cx="4480560" cy="61622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Ed-Fi Tenant</a:t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5596487" y="3102592"/>
              <a:ext cx="4480560" cy="871445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Connect</a:t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5503568" y="2369860"/>
              <a:ext cx="4663440" cy="1700784"/>
            </a:xfrm>
            <a:prstGeom prst="rect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/>
          <p:nvPr/>
        </p:nvSpPr>
        <p:spPr>
          <a:xfrm>
            <a:off x="446466" y="3839046"/>
            <a:ext cx="1725900" cy="616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SIS Vendor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6333660" y="3309578"/>
            <a:ext cx="2014728" cy="1306634"/>
            <a:chOff x="5503568" y="2369860"/>
            <a:chExt cx="4663440" cy="1700784"/>
          </a:xfrm>
        </p:grpSpPr>
        <p:sp>
          <p:nvSpPr>
            <p:cNvPr id="99" name="Google Shape;99;p1"/>
            <p:cNvSpPr/>
            <p:nvPr/>
          </p:nvSpPr>
          <p:spPr>
            <a:xfrm>
              <a:off x="5596487" y="2441845"/>
              <a:ext cx="4480560" cy="61622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8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Business Rules Engine</a:t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596487" y="3102592"/>
              <a:ext cx="4480560" cy="871445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Certify</a:t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5503568" y="2369860"/>
              <a:ext cx="4663440" cy="1700784"/>
            </a:xfrm>
            <a:prstGeom prst="rect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"/>
          <p:cNvSpPr/>
          <p:nvPr/>
        </p:nvSpPr>
        <p:spPr>
          <a:xfrm>
            <a:off x="4212709" y="4750138"/>
            <a:ext cx="727163" cy="942619"/>
          </a:xfrm>
          <a:prstGeom prst="flowChartMagneticDisk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District Ed-Fi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3.X ODS</a:t>
            </a:r>
            <a:endParaRPr sz="98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 descr="Gea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4231" y="3830264"/>
            <a:ext cx="1084985" cy="10849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6957310" y="4759925"/>
            <a:ext cx="727163" cy="942619"/>
          </a:xfrm>
          <a:prstGeom prst="flowChartMagneticDisk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TSDS Rule Library</a:t>
            </a:r>
            <a:endParaRPr/>
          </a:p>
        </p:txBody>
      </p:sp>
      <p:cxnSp>
        <p:nvCxnSpPr>
          <p:cNvPr id="105" name="Google Shape;105;p1"/>
          <p:cNvCxnSpPr/>
          <p:nvPr/>
        </p:nvCxnSpPr>
        <p:spPr>
          <a:xfrm>
            <a:off x="8664206" y="44415"/>
            <a:ext cx="0" cy="6784862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1"/>
          <p:cNvSpPr txBox="1"/>
          <p:nvPr/>
        </p:nvSpPr>
        <p:spPr>
          <a:xfrm>
            <a:off x="9790594" y="44415"/>
            <a:ext cx="169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</a:t>
            </a:r>
            <a:endParaRPr/>
          </a:p>
        </p:txBody>
      </p:sp>
      <p:cxnSp>
        <p:nvCxnSpPr>
          <p:cNvPr id="107" name="Google Shape;107;p1"/>
          <p:cNvCxnSpPr>
            <a:stCxn id="89" idx="3"/>
          </p:cNvCxnSpPr>
          <p:nvPr/>
        </p:nvCxnSpPr>
        <p:spPr>
          <a:xfrm>
            <a:off x="2530283" y="4144710"/>
            <a:ext cx="9366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8" name="Google Shape;108;p1"/>
          <p:cNvSpPr txBox="1"/>
          <p:nvPr/>
        </p:nvSpPr>
        <p:spPr>
          <a:xfrm>
            <a:off x="2611089" y="3775554"/>
            <a:ext cx="693900" cy="29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Ed-Fi API</a:t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3329960" y="1760854"/>
            <a:ext cx="2492659" cy="6662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Interface</a:t>
            </a:r>
            <a:endParaRPr/>
          </a:p>
        </p:txBody>
      </p:sp>
      <p:sp>
        <p:nvSpPr>
          <p:cNvPr id="110" name="Google Shape;110;p1"/>
          <p:cNvSpPr/>
          <p:nvPr/>
        </p:nvSpPr>
        <p:spPr>
          <a:xfrm>
            <a:off x="6091339" y="1779030"/>
            <a:ext cx="2492659" cy="6662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Quality Reports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5285067" y="4826916"/>
            <a:ext cx="1339030" cy="5536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TSDS Rule Validation</a:t>
            </a:r>
            <a:endParaRPr/>
          </a:p>
        </p:txBody>
      </p:sp>
      <p:pic>
        <p:nvPicPr>
          <p:cNvPr id="112" name="Google Shape;112;p1" descr="Checkli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8543" y="1411078"/>
            <a:ext cx="554778" cy="55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 descr="Monit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8252" y="1372632"/>
            <a:ext cx="641620" cy="64162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2608591" y="4201877"/>
            <a:ext cx="693900" cy="29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 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UID</a:t>
            </a:r>
            <a:endParaRPr/>
          </a:p>
        </p:txBody>
      </p:sp>
      <p:sp>
        <p:nvSpPr>
          <p:cNvPr id="115" name="Google Shape;115;p1"/>
          <p:cNvSpPr/>
          <p:nvPr/>
        </p:nvSpPr>
        <p:spPr>
          <a:xfrm>
            <a:off x="3329952" y="995400"/>
            <a:ext cx="5253900" cy="385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TEAL Authentication</a:t>
            </a:r>
            <a:endParaRPr/>
          </a:p>
        </p:txBody>
      </p:sp>
      <p:pic>
        <p:nvPicPr>
          <p:cNvPr id="116" name="Google Shape;116;p1" descr="M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2246" y="127370"/>
            <a:ext cx="572755" cy="572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"/>
          <p:cNvCxnSpPr>
            <a:stCxn id="116" idx="2"/>
          </p:cNvCxnSpPr>
          <p:nvPr/>
        </p:nvCxnSpPr>
        <p:spPr>
          <a:xfrm>
            <a:off x="6028624" y="700125"/>
            <a:ext cx="0" cy="293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8" name="Google Shape;118;p1"/>
          <p:cNvSpPr txBox="1"/>
          <p:nvPr/>
        </p:nvSpPr>
        <p:spPr>
          <a:xfrm>
            <a:off x="4403361" y="115663"/>
            <a:ext cx="1396200" cy="29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ESC Admins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573017" y="5002012"/>
            <a:ext cx="627703" cy="458591"/>
          </a:xfrm>
          <a:prstGeom prst="flowChartMagneticDisk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 EXT</a:t>
            </a:r>
            <a:endParaRPr/>
          </a:p>
        </p:txBody>
      </p:sp>
      <p:cxnSp>
        <p:nvCxnSpPr>
          <p:cNvPr id="120" name="Google Shape;120;p1"/>
          <p:cNvCxnSpPr>
            <a:stCxn id="91" idx="0"/>
            <a:endCxn id="109" idx="2"/>
          </p:cNvCxnSpPr>
          <p:nvPr/>
        </p:nvCxnSpPr>
        <p:spPr>
          <a:xfrm rot="10800000">
            <a:off x="4576225" y="2426991"/>
            <a:ext cx="900" cy="551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1" name="Google Shape;121;p1"/>
          <p:cNvCxnSpPr/>
          <p:nvPr/>
        </p:nvCxnSpPr>
        <p:spPr>
          <a:xfrm rot="10800000">
            <a:off x="7345487" y="2426991"/>
            <a:ext cx="900" cy="551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2" name="Google Shape;122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74350" y="127375"/>
            <a:ext cx="2387400" cy="11713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"/>
          <p:cNvCxnSpPr>
            <a:stCxn id="111" idx="2"/>
            <a:endCxn id="122" idx="2"/>
          </p:cNvCxnSpPr>
          <p:nvPr/>
        </p:nvCxnSpPr>
        <p:spPr>
          <a:xfrm rot="-5400000">
            <a:off x="6220382" y="1032990"/>
            <a:ext cx="4081800" cy="4613400"/>
          </a:xfrm>
          <a:prstGeom prst="bentConnector3">
            <a:avLst>
              <a:gd name="adj1" fmla="val -14575"/>
            </a:avLst>
          </a:pr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24" name="Google Shape;124;p1"/>
          <p:cNvSpPr txBox="1"/>
          <p:nvPr/>
        </p:nvSpPr>
        <p:spPr>
          <a:xfrm>
            <a:off x="9861848" y="3287750"/>
            <a:ext cx="1396200" cy="5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Certified Data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Data Governance &amp; Texas Education Data Standards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Pilot Program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Ed-Fi Domain Overview</a:t>
            </a:r>
            <a:endParaRPr lang="en-US" sz="2200">
              <a:solidFill>
                <a:srgbClr val="0D6CB9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lang="en-US" sz="22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Guidance, Resources &amp; Data Flows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61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TIMELINE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000" y="1043165"/>
            <a:ext cx="8988726" cy="4351338"/>
          </a:xfrm>
        </p:spPr>
        <p:txBody>
          <a:bodyPr/>
          <a:lstStyle/>
          <a:p>
            <a:r>
              <a:rPr lang="en-US" b="1"/>
              <a:t>February 2021</a:t>
            </a:r>
          </a:p>
          <a:p>
            <a:pPr lvl="1"/>
            <a:r>
              <a:rPr lang="en-US"/>
              <a:t>TEA entered contract with Instructure</a:t>
            </a:r>
          </a:p>
          <a:p>
            <a:pPr lvl="1"/>
            <a:r>
              <a:rPr lang="en-US"/>
              <a:t>Partnered with the Ed-Fi Alliance, the Michael &amp; Susan Dell Foundation and the Bill &amp; Melinda Gates Foundation</a:t>
            </a:r>
          </a:p>
          <a:p>
            <a:r>
              <a:rPr lang="en-US" b="1"/>
              <a:t>July 2021 – August 2022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Pilot program for TSDS vendors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Consists of a series of mini-pilots</a:t>
            </a:r>
          </a:p>
          <a:p>
            <a:r>
              <a:rPr lang="en-US" b="1"/>
              <a:t>August 2022 – August 2023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Parallel submission year for participating LEAs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Validate 3.x API transactions against official XML submissions </a:t>
            </a:r>
          </a:p>
          <a:p>
            <a:r>
              <a:rPr lang="en-US" b="1"/>
              <a:t>August 2023 – August 2024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TSDS 3.x ODS go-live for 2023-2024 school year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XML submissions no longer accepted for TSDS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7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 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 b="1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Data Governance &amp; Texas Education Data Standards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Pilot Program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Ed-Fi Domain Overview</a:t>
            </a:r>
            <a:endParaRPr lang="en-US" sz="2200">
              <a:solidFill>
                <a:srgbClr val="0D6CB9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lang="en-US" sz="22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Guidance, Resources &amp; Data Flows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64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GOVERNANCE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023113"/>
            <a:ext cx="8988726" cy="1122520"/>
          </a:xfrm>
        </p:spPr>
        <p:txBody>
          <a:bodyPr/>
          <a:lstStyle/>
          <a:p>
            <a:r>
              <a:rPr lang="en-US"/>
              <a:t>Ed-Fi 3.x Data Governance Status</a:t>
            </a:r>
          </a:p>
          <a:p>
            <a:pPr lvl="1"/>
            <a:r>
              <a:rPr lang="en-US"/>
              <a:t>Based on Ed-Fi 3.2.0-c version</a:t>
            </a:r>
          </a:p>
          <a:p>
            <a:pPr lvl="1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446BF65-49A8-423F-A576-050492895D8E}"/>
              </a:ext>
            </a:extLst>
          </p:cNvPr>
          <p:cNvSpPr txBox="1">
            <a:spLocks/>
          </p:cNvSpPr>
          <p:nvPr/>
        </p:nvSpPr>
        <p:spPr>
          <a:xfrm>
            <a:off x="2004705" y="2010786"/>
            <a:ext cx="4633992" cy="467993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/>
              <a:t>Domains Approved</a:t>
            </a:r>
            <a:endParaRPr lang="en-US" sz="2400"/>
          </a:p>
          <a:p>
            <a:pPr marL="742950" lvl="1" indent="-285750"/>
            <a:r>
              <a:rPr lang="en-US" sz="2000" b="1"/>
              <a:t>Alternative &amp; Supplemental Services</a:t>
            </a:r>
          </a:p>
          <a:p>
            <a:pPr marL="742950" lvl="1" indent="-285750"/>
            <a:r>
              <a:rPr lang="en-US" sz="2000" b="1"/>
              <a:t>Discipline</a:t>
            </a:r>
          </a:p>
          <a:p>
            <a:pPr marL="742950" lvl="1" indent="-285750"/>
            <a:r>
              <a:rPr lang="en-US" sz="2000" b="1"/>
              <a:t>Education Organization</a:t>
            </a:r>
          </a:p>
          <a:p>
            <a:pPr marL="742950" lvl="1" indent="-285750"/>
            <a:r>
              <a:rPr lang="en-US" sz="2000" b="1"/>
              <a:t>Enrollment</a:t>
            </a:r>
          </a:p>
          <a:p>
            <a:pPr marL="742950" lvl="1" indent="-285750"/>
            <a:r>
              <a:rPr lang="en-US" sz="2000" b="1"/>
              <a:t>School Calendar</a:t>
            </a:r>
          </a:p>
          <a:p>
            <a:pPr marL="742950" lvl="1" indent="-285750"/>
            <a:r>
              <a:rPr lang="en-US" sz="2000" b="1"/>
              <a:t>Staff</a:t>
            </a:r>
          </a:p>
          <a:p>
            <a:pPr marL="742950" lvl="1" indent="-285750"/>
            <a:r>
              <a:rPr lang="en-US" sz="2000" b="1"/>
              <a:t>Student Academic Record</a:t>
            </a:r>
          </a:p>
          <a:p>
            <a:pPr marL="742950" lvl="1" indent="-285750"/>
            <a:r>
              <a:rPr lang="en-US" sz="2000" b="1"/>
              <a:t>Student identification &amp; Demographics</a:t>
            </a:r>
          </a:p>
          <a:p>
            <a:pPr marL="742950" lvl="1" indent="-285750"/>
            <a:r>
              <a:rPr lang="en-US" sz="2000" b="1"/>
              <a:t>Teaching &amp; Learning</a:t>
            </a:r>
          </a:p>
          <a:p>
            <a:pPr marL="742950" lvl="1" indent="-285750"/>
            <a:r>
              <a:rPr lang="en-US" sz="2000" b="1"/>
              <a:t>Restraint (domain entity)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D229448-DD6A-4B25-8109-9C6397D8CE6A}"/>
              </a:ext>
            </a:extLst>
          </p:cNvPr>
          <p:cNvSpPr txBox="1">
            <a:spLocks/>
          </p:cNvSpPr>
          <p:nvPr/>
        </p:nvSpPr>
        <p:spPr>
          <a:xfrm>
            <a:off x="7017226" y="2049723"/>
            <a:ext cx="4633992" cy="233779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/>
              <a:t>Domains Pending Review</a:t>
            </a:r>
            <a:endParaRPr lang="en-US" sz="2400"/>
          </a:p>
          <a:p>
            <a:pPr marL="742950" lvl="1" indent="-285750"/>
            <a:r>
              <a:rPr lang="en-US" sz="2000" b="1"/>
              <a:t>Assessment</a:t>
            </a:r>
          </a:p>
          <a:p>
            <a:pPr marL="742950" lvl="1" indent="-285750"/>
            <a:r>
              <a:rPr lang="en-US" sz="2000" b="1"/>
              <a:t>Finance</a:t>
            </a:r>
          </a:p>
          <a:p>
            <a:pPr marL="742950" lvl="1" indent="-285750"/>
            <a:r>
              <a:rPr lang="en-US" sz="2000" b="1"/>
              <a:t>Student Attendance</a:t>
            </a:r>
          </a:p>
          <a:p>
            <a:pPr marL="742950" lvl="1" indent="-285750"/>
            <a:r>
              <a:rPr lang="en-US" sz="2000" b="1"/>
              <a:t>Student Cohort</a:t>
            </a:r>
          </a:p>
          <a:p>
            <a:pPr marL="742950" lvl="1" indent="-285750"/>
            <a:r>
              <a:rPr lang="en-US" sz="2000" b="1"/>
              <a:t>Survey (newly added)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D42C353-2B9D-4A01-94D5-07DADDC3D881}"/>
              </a:ext>
            </a:extLst>
          </p:cNvPr>
          <p:cNvSpPr txBox="1">
            <a:spLocks/>
          </p:cNvSpPr>
          <p:nvPr/>
        </p:nvSpPr>
        <p:spPr>
          <a:xfrm>
            <a:off x="7017226" y="5053263"/>
            <a:ext cx="4633992" cy="16374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/>
              <a:t>Domains Not Utilized</a:t>
            </a:r>
            <a:endParaRPr lang="en-US" sz="2400"/>
          </a:p>
          <a:p>
            <a:pPr marL="742950" lvl="1" indent="-285750"/>
            <a:r>
              <a:rPr lang="en-US" sz="2000" b="1"/>
              <a:t>Bell Schedule</a:t>
            </a:r>
          </a:p>
          <a:p>
            <a:pPr marL="742950" lvl="1" indent="-285750"/>
            <a:r>
              <a:rPr lang="en-US" sz="2000" b="1"/>
              <a:t>Graduation</a:t>
            </a:r>
          </a:p>
          <a:p>
            <a:pPr marL="742950" lvl="1" indent="-285750"/>
            <a:r>
              <a:rPr lang="en-US" sz="2000" b="1"/>
              <a:t>Intervention</a:t>
            </a:r>
          </a:p>
        </p:txBody>
      </p:sp>
    </p:spTree>
    <p:extLst>
      <p:ext uri="{BB962C8B-B14F-4D97-AF65-F5344CB8AC3E}">
        <p14:creationId xmlns:p14="http://schemas.microsoft.com/office/powerpoint/2010/main" val="392106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TSDS EDUCATION DATA STANDARDS (TEDS)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000" y="1043164"/>
            <a:ext cx="8988726" cy="5199591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US"/>
              <a:t>TEA is working diligently to prepare the release of the TEDS publication for ODS 3.x.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The </a:t>
            </a:r>
            <a:r>
              <a:rPr lang="en-US" b="1"/>
              <a:t>near-final </a:t>
            </a:r>
            <a:r>
              <a:rPr lang="en-US"/>
              <a:t>version based on the </a:t>
            </a:r>
            <a:r>
              <a:rPr lang="en-US" b="1"/>
              <a:t>3.2.0-c Ed-Fi version </a:t>
            </a:r>
            <a:r>
              <a:rPr lang="en-US"/>
              <a:t>is tentatively scheduled for </a:t>
            </a:r>
            <a:r>
              <a:rPr lang="en-US" b="1"/>
              <a:t>October 2021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ea typeface="+mn-lt"/>
                <a:cs typeface="+mn-lt"/>
              </a:rPr>
              <a:t>This publication should be considered near-final, as it is subject to change, and may not include all domains and Texas extensions.</a:t>
            </a:r>
            <a:endParaRPr lang="en-US"/>
          </a:p>
          <a:p>
            <a:r>
              <a:rPr lang="en-US"/>
              <a:t>For the initial mini-pilot (Pilot 1), TEA will provide technical resources outside of the TSDS Web-Enabled Data Standards (TWEDS) format to assist vendors with development efforts.</a:t>
            </a:r>
          </a:p>
          <a:p>
            <a:pPr lvl="1"/>
            <a:r>
              <a:rPr lang="en-US"/>
              <a:t>These early resources may only contain a subset of Ed-Fi domains but will provide information on Texas-specific extensions and descriptors. </a:t>
            </a:r>
          </a:p>
          <a:p>
            <a:r>
              <a:rPr lang="en-US">
                <a:ea typeface="+mn-lt"/>
                <a:cs typeface="+mn-lt"/>
              </a:rPr>
              <a:t>TEA will maintain both the 3.x TEDS version and the current TEDS version throughout the ODS 3.x project. </a:t>
            </a:r>
          </a:p>
          <a:p>
            <a:r>
              <a:rPr lang="en-US">
                <a:ea typeface="+mn-lt"/>
                <a:cs typeface="+mn-lt"/>
              </a:rPr>
              <a:t>TEA will provide the ODS 3.x Domain documentation as an early release in </a:t>
            </a:r>
            <a:r>
              <a:rPr lang="en-US" b="1">
                <a:ea typeface="+mn-lt"/>
                <a:cs typeface="+mn-lt"/>
              </a:rPr>
              <a:t>September 2021</a:t>
            </a:r>
            <a:r>
              <a:rPr lang="en-US">
                <a:ea typeface="+mn-lt"/>
                <a:cs typeface="+mn-lt"/>
              </a:rPr>
              <a:t>. </a:t>
            </a:r>
          </a:p>
          <a:p>
            <a:pPr lvl="1"/>
            <a:endParaRPr lang="en-US"/>
          </a:p>
          <a:p>
            <a:pPr marL="11430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+mn-lt"/>
              </a:rPr>
              <a:t>ODS 3.x TRANSITION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TSDS Vision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 </a:t>
            </a:r>
          </a:p>
          <a:p>
            <a:pPr lvl="1">
              <a:buClr>
                <a:srgbClr val="F16038"/>
              </a:buClr>
              <a:defRPr/>
            </a:pPr>
            <a:r>
              <a:rPr lang="en-US" sz="22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Data Governance &amp; Texas Education Data Standards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Pilot Program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Ed-Fi Domain Overview</a:t>
            </a:r>
            <a:endParaRPr lang="en-US" sz="2200">
              <a:solidFill>
                <a:srgbClr val="0D6CB9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Clr>
                <a:srgbClr val="F16038"/>
              </a:buClr>
              <a:defRPr/>
            </a:pPr>
            <a:r>
              <a:rPr lang="en-US" sz="22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Technical Guidance, Resources &amp; Data Flows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5915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9BDC8A-DCD7-4F2A-8EEB-C76EF43ADDDB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9692CD-7339-4E15-8B85-65EB8EAE7D52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33e3360-6378-4210-ada2-16ccdb17d2cd"/>
    <ds:schemaRef ds:uri="http://schemas.microsoft.com/office/2006/documentManagement/types"/>
    <ds:schemaRef ds:uri="http://purl.org/dc/terms/"/>
    <ds:schemaRef ds:uri="963efe96-9f3c-464d-8c8b-c76864a22ed0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4</TotalTime>
  <Words>3315</Words>
  <Application>Microsoft Office PowerPoint</Application>
  <PresentationFormat>Widescreen</PresentationFormat>
  <Paragraphs>496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Open Sans</vt:lpstr>
      <vt:lpstr>Wingdings</vt:lpstr>
      <vt:lpstr>2_Office Theme</vt:lpstr>
      <vt:lpstr>Office Theme</vt:lpstr>
      <vt:lpstr>TSDS Operational Data Store 3.x Transition – Summer Update</vt:lpstr>
      <vt:lpstr>AGENDA</vt:lpstr>
      <vt:lpstr>TSDS VISION</vt:lpstr>
      <vt:lpstr>AGENDA</vt:lpstr>
      <vt:lpstr>TIMELINE</vt:lpstr>
      <vt:lpstr>AGENDA</vt:lpstr>
      <vt:lpstr>DATA GOVERNANCE</vt:lpstr>
      <vt:lpstr>TSDS EDUCATION DATA STANDARDS (TEDS)</vt:lpstr>
      <vt:lpstr>AGENDA</vt:lpstr>
      <vt:lpstr>PILOT PROGRAM OVERVIEW</vt:lpstr>
      <vt:lpstr>PILOT PROGRAM OBJECTIVES</vt:lpstr>
      <vt:lpstr>MINI-PILOT: INTEGRATION</vt:lpstr>
      <vt:lpstr>MINI-PILOT: DATA OUTPUT</vt:lpstr>
      <vt:lpstr>MINI-PILOT: END-TO-END TESTING</vt:lpstr>
      <vt:lpstr>PILOT PROGRAM TIMELINE: 2021-2022</vt:lpstr>
      <vt:lpstr>ENSURING VENDOR READINESS</vt:lpstr>
      <vt:lpstr>PILOT PROGRAM: VENDOR COMMUNICATIONS </vt:lpstr>
      <vt:lpstr>PILOT PROGRAM: VENDOR APPLICATION</vt:lpstr>
      <vt:lpstr>PILOT PROGRAM: UPDATES</vt:lpstr>
      <vt:lpstr>ED-FI CERTIFICATION </vt:lpstr>
      <vt:lpstr>TSDS COMPATIBLE DESIGNATION</vt:lpstr>
      <vt:lpstr>AGENDA</vt:lpstr>
      <vt:lpstr>Current TSDS Terminology to ODS 3.x Terminology</vt:lpstr>
      <vt:lpstr>Student Identification and Demographics Domain</vt:lpstr>
      <vt:lpstr>Enrollment Extension Domain</vt:lpstr>
      <vt:lpstr>School Calendar Extension Domain</vt:lpstr>
      <vt:lpstr>Staff Extension Domain</vt:lpstr>
      <vt:lpstr>Education Organization Extension Domain</vt:lpstr>
      <vt:lpstr>Alternative and Supplemental Services Extension Domain</vt:lpstr>
      <vt:lpstr>Discipline Extension Domain</vt:lpstr>
      <vt:lpstr>Restraint Event Extension Domain Entity</vt:lpstr>
      <vt:lpstr>Teaching and Learning Extension Domain</vt:lpstr>
      <vt:lpstr>Student Academic Record Extension Domain</vt:lpstr>
      <vt:lpstr>AGENDA</vt:lpstr>
      <vt:lpstr>TECHNICAL RESOURCES</vt:lpstr>
      <vt:lpstr>Proposed TSDS architecture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Sharp, Stephanie</cp:lastModifiedBy>
  <cp:revision>2</cp:revision>
  <dcterms:created xsi:type="dcterms:W3CDTF">2020-11-05T16:39:19Z</dcterms:created>
  <dcterms:modified xsi:type="dcterms:W3CDTF">2021-07-26T14:09:34Z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