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9"/>
  </p:notesMasterIdLst>
  <p:sldIdLst>
    <p:sldId id="258" r:id="rId5"/>
    <p:sldId id="306" r:id="rId6"/>
    <p:sldId id="394" r:id="rId7"/>
    <p:sldId id="295" r:id="rId8"/>
    <p:sldId id="395" r:id="rId9"/>
    <p:sldId id="351" r:id="rId10"/>
    <p:sldId id="402" r:id="rId11"/>
    <p:sldId id="368" r:id="rId12"/>
    <p:sldId id="369" r:id="rId13"/>
    <p:sldId id="398" r:id="rId14"/>
    <p:sldId id="401" r:id="rId15"/>
    <p:sldId id="400" r:id="rId16"/>
    <p:sldId id="338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harp, Stephanie" initials="SS" lastIdx="1" clrIdx="6">
    <p:extLst>
      <p:ext uri="{19B8F6BF-5375-455C-9EA6-DF929625EA0E}">
        <p15:presenceInfo xmlns:p15="http://schemas.microsoft.com/office/powerpoint/2012/main" userId="S::stephanie.sharp@tea.texas.gov::4b7f997e-11e2-446b-b7b6-32dc105769b7" providerId="AD"/>
      </p:ext>
    </p:extLst>
  </p:cmAuthor>
  <p:cmAuthor id="1" name="Johnson, Scott" initials="JS" lastIdx="12" clrIdx="0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  <p:cmAuthor id="2" name="Adaky, Kathy" initials="AK" lastIdx="21" clrIdx="1">
    <p:extLst>
      <p:ext uri="{19B8F6BF-5375-455C-9EA6-DF929625EA0E}">
        <p15:presenceInfo xmlns:p15="http://schemas.microsoft.com/office/powerpoint/2012/main" userId="S::Kathy.Adaky@tea.texas.gov::8c2da59b-9e4a-4960-a749-115f3818b707" providerId="AD"/>
      </p:ext>
    </p:extLst>
  </p:cmAuthor>
  <p:cmAuthor id="3" name="Hanson, Terri" initials="HT" lastIdx="10" clrIdx="2">
    <p:extLst>
      <p:ext uri="{19B8F6BF-5375-455C-9EA6-DF929625EA0E}">
        <p15:presenceInfo xmlns:p15="http://schemas.microsoft.com/office/powerpoint/2012/main" userId="S::Terri.Hanson@tea.texas.gov::a02fd813-d4f3-43fd-83dd-7393041517de" providerId="AD"/>
      </p:ext>
    </p:extLst>
  </p:cmAuthor>
  <p:cmAuthor id="4" name="Briggs, Connor" initials="BC" lastIdx="6" clrIdx="3">
    <p:extLst>
      <p:ext uri="{19B8F6BF-5375-455C-9EA6-DF929625EA0E}">
        <p15:presenceInfo xmlns:p15="http://schemas.microsoft.com/office/powerpoint/2012/main" userId="S::connor.briggs@tea.texas.gov::885b7513-d3fa-4947-add1-efc2b24f04bd" providerId="AD"/>
      </p:ext>
    </p:extLst>
  </p:cmAuthor>
  <p:cmAuthor id="5" name="Connor Briggs" initials="CB" lastIdx="3" clrIdx="4">
    <p:extLst>
      <p:ext uri="{19B8F6BF-5375-455C-9EA6-DF929625EA0E}">
        <p15:presenceInfo xmlns:p15="http://schemas.microsoft.com/office/powerpoint/2012/main" userId="Connor Briggs" providerId="None"/>
      </p:ext>
    </p:extLst>
  </p:cmAuthor>
  <p:cmAuthor id="6" name="Simons, Leanne" initials="SL" lastIdx="2" clrIdx="5">
    <p:extLst>
      <p:ext uri="{19B8F6BF-5375-455C-9EA6-DF929625EA0E}">
        <p15:presenceInfo xmlns:p15="http://schemas.microsoft.com/office/powerpoint/2012/main" userId="S::leanne.simons@tea.texas.gov::f0b41770-584b-4844-b5c5-b29dec9987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CB9"/>
    <a:srgbClr val="0A518B"/>
    <a:srgbClr val="F16038"/>
    <a:srgbClr val="D93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FE700-0BAB-42A8-AF91-6EF8219A0232}" v="10" dt="2021-07-27T20:55:16.051"/>
    <p1510:client id="{CA9EE44B-45D5-4518-974C-2125455CD7DF}" v="5" dt="2021-07-27T20:52:37.096"/>
    <p1510:client id="{CC90AFE5-959F-40F5-AB16-67A23B3D71DA}" v="1" dt="2021-07-27T14:58:21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ky, Kathy" userId="8c2da59b-9e4a-4960-a749-115f3818b707" providerId="ADAL" clId="{CC90AFE5-959F-40F5-AB16-67A23B3D71DA}"/>
    <pc:docChg chg="modSld">
      <pc:chgData name="Adaky, Kathy" userId="8c2da59b-9e4a-4960-a749-115f3818b707" providerId="ADAL" clId="{CC90AFE5-959F-40F5-AB16-67A23B3D71DA}" dt="2021-07-27T20:31:18.094" v="105" actId="13926"/>
      <pc:docMkLst>
        <pc:docMk/>
      </pc:docMkLst>
      <pc:sldChg chg="modSp mod">
        <pc:chgData name="Adaky, Kathy" userId="8c2da59b-9e4a-4960-a749-115f3818b707" providerId="ADAL" clId="{CC90AFE5-959F-40F5-AB16-67A23B3D71DA}" dt="2021-07-27T14:48:00.392" v="5" actId="20577"/>
        <pc:sldMkLst>
          <pc:docMk/>
          <pc:sldMk cId="125990626" sldId="295"/>
        </pc:sldMkLst>
        <pc:spChg chg="mod">
          <ac:chgData name="Adaky, Kathy" userId="8c2da59b-9e4a-4960-a749-115f3818b707" providerId="ADAL" clId="{CC90AFE5-959F-40F5-AB16-67A23B3D71DA}" dt="2021-07-27T14:48:00.392" v="5" actId="20577"/>
          <ac:spMkLst>
            <pc:docMk/>
            <pc:sldMk cId="125990626" sldId="295"/>
            <ac:spMk id="4" creationId="{3F6CE2FE-F02B-461B-8C8F-E1DFA26F0ED4}"/>
          </ac:spMkLst>
        </pc:spChg>
      </pc:sldChg>
      <pc:sldChg chg="modSp mod">
        <pc:chgData name="Adaky, Kathy" userId="8c2da59b-9e4a-4960-a749-115f3818b707" providerId="ADAL" clId="{CC90AFE5-959F-40F5-AB16-67A23B3D71DA}" dt="2021-07-27T14:58:35.579" v="7" actId="108"/>
        <pc:sldMkLst>
          <pc:docMk/>
          <pc:sldMk cId="149976220" sldId="338"/>
        </pc:sldMkLst>
        <pc:spChg chg="mod">
          <ac:chgData name="Adaky, Kathy" userId="8c2da59b-9e4a-4960-a749-115f3818b707" providerId="ADAL" clId="{CC90AFE5-959F-40F5-AB16-67A23B3D71DA}" dt="2021-07-27T14:58:35.579" v="7" actId="108"/>
          <ac:spMkLst>
            <pc:docMk/>
            <pc:sldMk cId="149976220" sldId="338"/>
            <ac:spMk id="4" creationId="{3F6CE2FE-F02B-461B-8C8F-E1DFA26F0ED4}"/>
          </ac:spMkLst>
        </pc:spChg>
      </pc:sldChg>
      <pc:sldChg chg="modSp mod">
        <pc:chgData name="Adaky, Kathy" userId="8c2da59b-9e4a-4960-a749-115f3818b707" providerId="ADAL" clId="{CC90AFE5-959F-40F5-AB16-67A23B3D71DA}" dt="2021-07-27T20:31:18.094" v="105" actId="13926"/>
        <pc:sldMkLst>
          <pc:docMk/>
          <pc:sldMk cId="2683950763" sldId="351"/>
        </pc:sldMkLst>
        <pc:spChg chg="mod">
          <ac:chgData name="Adaky, Kathy" userId="8c2da59b-9e4a-4960-a749-115f3818b707" providerId="ADAL" clId="{CC90AFE5-959F-40F5-AB16-67A23B3D71DA}" dt="2021-07-27T20:31:18.094" v="105" actId="13926"/>
          <ac:spMkLst>
            <pc:docMk/>
            <pc:sldMk cId="2683950763" sldId="351"/>
            <ac:spMk id="4" creationId="{3F6CE2FE-F02B-461B-8C8F-E1DFA26F0ED4}"/>
          </ac:spMkLst>
        </pc:spChg>
      </pc:sldChg>
    </pc:docChg>
  </pc:docChgLst>
  <pc:docChgLst>
    <pc:chgData name="Adaky, Kathy" userId="S::kathy.adaky@tea.texas.gov::8c2da59b-9e4a-4960-a749-115f3818b707" providerId="AD" clId="Web-{54FFE700-0BAB-42A8-AF91-6EF8219A0232}"/>
    <pc:docChg chg="modSld">
      <pc:chgData name="Adaky, Kathy" userId="S::kathy.adaky@tea.texas.gov::8c2da59b-9e4a-4960-a749-115f3818b707" providerId="AD" clId="Web-{54FFE700-0BAB-42A8-AF91-6EF8219A0232}" dt="2021-07-27T20:55:16.051" v="9" actId="20577"/>
      <pc:docMkLst>
        <pc:docMk/>
      </pc:docMkLst>
      <pc:sldChg chg="modSp">
        <pc:chgData name="Adaky, Kathy" userId="S::kathy.adaky@tea.texas.gov::8c2da59b-9e4a-4960-a749-115f3818b707" providerId="AD" clId="Web-{54FFE700-0BAB-42A8-AF91-6EF8219A0232}" dt="2021-07-27T20:55:16.051" v="9" actId="20577"/>
        <pc:sldMkLst>
          <pc:docMk/>
          <pc:sldMk cId="2683950763" sldId="351"/>
        </pc:sldMkLst>
        <pc:spChg chg="mod">
          <ac:chgData name="Adaky, Kathy" userId="S::kathy.adaky@tea.texas.gov::8c2da59b-9e4a-4960-a749-115f3818b707" providerId="AD" clId="Web-{54FFE700-0BAB-42A8-AF91-6EF8219A0232}" dt="2021-07-27T20:55:16.051" v="9" actId="20577"/>
          <ac:spMkLst>
            <pc:docMk/>
            <pc:sldMk cId="2683950763" sldId="351"/>
            <ac:spMk id="4" creationId="{3F6CE2FE-F02B-461B-8C8F-E1DFA26F0ED4}"/>
          </ac:spMkLst>
        </pc:spChg>
      </pc:sldChg>
    </pc:docChg>
  </pc:docChgLst>
  <pc:docChgLst>
    <pc:chgData name="Adaky, Kathy" userId="S::kathy.adaky@tea.texas.gov::8c2da59b-9e4a-4960-a749-115f3818b707" providerId="AD" clId="Web-{CA9EE44B-45D5-4518-974C-2125455CD7DF}"/>
    <pc:docChg chg="modSld">
      <pc:chgData name="Adaky, Kathy" userId="S::kathy.adaky@tea.texas.gov::8c2da59b-9e4a-4960-a749-115f3818b707" providerId="AD" clId="Web-{CA9EE44B-45D5-4518-974C-2125455CD7DF}" dt="2021-07-27T20:52:37.096" v="4" actId="20577"/>
      <pc:docMkLst>
        <pc:docMk/>
      </pc:docMkLst>
      <pc:sldChg chg="modSp">
        <pc:chgData name="Adaky, Kathy" userId="S::kathy.adaky@tea.texas.gov::8c2da59b-9e4a-4960-a749-115f3818b707" providerId="AD" clId="Web-{CA9EE44B-45D5-4518-974C-2125455CD7DF}" dt="2021-07-27T20:52:37.096" v="4" actId="20577"/>
        <pc:sldMkLst>
          <pc:docMk/>
          <pc:sldMk cId="2683950763" sldId="351"/>
        </pc:sldMkLst>
        <pc:spChg chg="mod">
          <ac:chgData name="Adaky, Kathy" userId="S::kathy.adaky@tea.texas.gov::8c2da59b-9e4a-4960-a749-115f3818b707" providerId="AD" clId="Web-{CA9EE44B-45D5-4518-974C-2125455CD7DF}" dt="2021-07-27T20:52:37.096" v="4" actId="20577"/>
          <ac:spMkLst>
            <pc:docMk/>
            <pc:sldMk cId="2683950763" sldId="351"/>
            <ac:spMk id="4" creationId="{3F6CE2FE-F02B-461B-8C8F-E1DFA26F0E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5E38-04D7-4CC0-AF82-3E5D8CB519DD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9ABE-7AB9-4D3A-BEA5-45E799BD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5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6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2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18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8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6FD7D95E-6B62-47ED-8187-0B1562D06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" r="1178" b="24686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-1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75964"/>
            <a:ext cx="5507665" cy="23896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FD4AE78-D0EB-4A0B-B63F-8343844A88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BFA53-3D67-304C-8BAB-F461F2DE5244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08215F0-AC27-C64F-9348-60129EF43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12C45B-F787-7C43-BB07-B2149464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B4E1D8-148E-BB46-8227-70333E5A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7056E4-3E14-4ED3-85AB-955E33A8D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E7471-44C5-463E-B019-1DAB8864F30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50417" y="1304642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ABE558-DBB8-C64A-B51B-A8140EAB3C3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0D4E2B-309B-AC4B-967F-9B15C61CC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D23F3C-8686-ED41-A69E-216B386B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27DAC6-0C5E-194D-B398-62D21A93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5EFC259-BBAE-4DA5-B848-4DB59354A8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6428096" y="1285424"/>
            <a:ext cx="5405941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8097" y="1285424"/>
            <a:ext cx="538362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B5868-DFC4-1A43-8743-6E68BA4257B7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2ECF530-48E5-5848-B2E1-9BC081B0D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496040E-53E8-4343-B8A6-5CD89776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01EF5C9-4012-EE46-BB4E-52AD584C5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2200EE-224B-415F-A726-90C5CBB2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729C3-ACF1-4E41-B822-FC5A03165595}"/>
              </a:ext>
            </a:extLst>
          </p:cNvPr>
          <p:cNvSpPr/>
          <p:nvPr userDrawn="1"/>
        </p:nvSpPr>
        <p:spPr>
          <a:xfrm>
            <a:off x="333375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643187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952999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262811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572623" y="3223291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28749" y="2390136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736180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048373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36753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563224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5B326-4BC0-484C-8A52-EB4943337D62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142F996-DE7C-3E47-BA8A-BBC00F96D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4DC2DB-1F0B-0942-9E0D-4F8920E60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B05FB37-2E5D-9D48-A9B7-C9217B45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17D098-5A09-4869-B309-8E88CBD6B8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4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712381" y="1239202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712380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6909500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6941734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9538" y="1286467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9537" y="3788533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6658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36051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60968C-3F33-C64B-A2A1-E1BACC190A76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07386F5-F54A-234D-AC30-C50F06D5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1B6C27-68DF-A946-B076-AD57BBA02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949CC2-4815-9040-AE29-DA865A2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75AFD9-BEE3-425F-9AB3-3335000DBB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CEFC9-AAA7-49A4-8FDC-F89E6009086A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B7C878DE-4C84-4F9E-B3A9-9F718A6DA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B79DAE-CFAF-404D-BC10-36DC7525CF5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ABCAA-819D-3348-9451-F8B72E04B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6E019A-A2E1-144B-A66D-D804B12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4099B-DB89-0449-ADCC-A2078A70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6C6628B-B955-4A06-A2D2-F2637EC1E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9CA210-FEED-684B-A2A9-F54EDD7D2C65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30A1659-99D2-374C-97EA-2635D1152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90F83D7-4EC5-EE4E-83F7-C835C5446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1ADDC4B-24B4-4987-8301-62AC640166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7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BD0F88F-B66B-F745-BA33-0143C27E5F2D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A6AE0-F5B6-6E49-8BB3-4004BFDD1F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9FB4947-4D5F-954E-B552-4F263C8E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D2FE67E8-1825-AB4D-A7FC-30A73E3B0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498E68E3-D6C5-9245-99A9-607F1E2B0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9BBBBBA0-AAB0-4BC2-BDF1-8C90CA9DFF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6E93DA6-A186-9940-9961-AE9EAE17F18C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EAA20-EA13-F943-95AF-7156B689A8C1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9262BE9-D596-EE49-8507-B79D803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910B0988-AF98-C545-A6AB-AD57B467B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D5D7554-A478-8645-A569-84934EC2D6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3A586B6-7406-43F8-B07F-A8BD953D1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alking on a bridge&#10;&#10;Description automatically generated">
            <a:extLst>
              <a:ext uri="{FF2B5EF4-FFF2-40B4-BE49-F238E27FC236}">
                <a16:creationId xmlns:a16="http://schemas.microsoft.com/office/drawing/2014/main" id="{45223C62-28C3-4635-9AE9-ABBD588FC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8" b="4042"/>
          <a:stretch/>
        </p:blipFill>
        <p:spPr>
          <a:xfrm>
            <a:off x="0" y="0"/>
            <a:ext cx="1221742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48669"/>
            <a:ext cx="5507665" cy="241692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B2691C8-17BF-4178-8EB9-778DEDDB1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61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77DCAAF-B02B-B24A-8AB0-956BA9E81D63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8DAB3-C658-FA4C-9183-4169F5C77E36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DBDFD6-DCC5-FE4D-9B49-5F5722AB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8C24448D-6ADF-8442-A000-775910CD0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165CA6F-4364-244F-9ABF-4E81C4523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973D2B0-1CE9-493B-9925-CD6B89614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1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523919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833731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4354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53355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616912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29105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217485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43956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BD7F4-C9CD-5E45-8A88-B96A3E033E78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4592BA-DF80-CC4D-BC9D-88314565611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9F3F664-C802-7249-A764-71E581FA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D467C9B8-BC4D-7F47-8AA0-AA2F4BE0A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D8DE5CC-1AD4-EE46-B391-85AE43951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AF8FDEC-6588-41D9-99DC-18FE86AD0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7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FDDB49D4-8143-9B46-A2E3-F54C2E2C2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45AD176-A492-564A-9120-30D5931E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2D2368-DB91-5641-B72D-CAD3B3692E26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FE50E5-E585-294D-8EA1-6FF47F94FAE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24516B70-534E-B846-AFCE-7DEC40C1C0F1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1D042591-5AE2-0747-992B-D89131004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6BF1E2C7-B4C7-9940-9534-D5A78B0DB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BF0BE0F-8278-429A-ABC4-48862EE15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7A0E8C-5BD7-4700-910D-186567B7387F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BB631-3C3A-404F-9486-4A9AD6558D7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7C9D04E-46AF-E54D-9D39-9FEF7163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DAF1344F-A4C1-B246-84D0-1D67018FF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15CADD9-290D-480D-B381-B762CBC85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C87E2D-FAD5-4CD6-9B9E-DF4D175EE0DC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90356-E557-4622-94C2-A683DA8E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0119" y="153230"/>
            <a:ext cx="9513918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57E269-44EA-2844-9B22-F017403D625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EB296D3-703D-C04F-9ED9-0F2A0F4651CC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4DF7DD12-0BD0-204E-A4BA-F2E71254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6102D5F-B5B3-44E7-B63C-D3C34DEFE1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9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B36AA6-6A09-4EF9-94EF-52554048B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C02CBCA-AFCA-4598-B68B-76039CBECC82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7249" y="168668"/>
            <a:ext cx="9884676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48416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793975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03787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13599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332717" y="2472427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77156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889349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177729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04200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11C78B-F852-454F-903B-A9ACC1E0058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562053-D36A-6A4C-81AC-15D58F02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F37422CB-060A-BE49-AEEC-D38C146ED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7211782-D95D-4EAA-8801-2284CAACA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5F1119D-21B3-4E72-8273-39944FAB4016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857" y="164595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85CF5-636A-E440-B11A-092206235E22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737E72E-CFE8-C948-A232-7E5E0DBB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16DD73-EFAF-4D47-841B-1104248EF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569829E-0179-48F9-9819-FA8179268C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7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D6C3F4-C7B6-4613-8B33-6EBE2B01DE7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1" y="252702"/>
            <a:ext cx="9131780" cy="57513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B5F3F2-7038-D944-BB35-28CDB39B19DA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045A7A8-30EA-074D-AD8F-CCCE7D8D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10F5092-1527-9B43-8ADE-35FC8A382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B514CDE-B44E-48D2-AF6E-F7F26F3F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132F563-1018-4BBA-84AD-7D43004AA5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325" r="3165" b="2551"/>
          <a:stretch/>
        </p:blipFill>
        <p:spPr>
          <a:xfrm>
            <a:off x="426" y="0"/>
            <a:ext cx="1219157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ABA84F-8E24-41C1-A179-B6E997659D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at a computer&#10;&#10;Description automatically generated">
            <a:extLst>
              <a:ext uri="{FF2B5EF4-FFF2-40B4-BE49-F238E27FC236}">
                <a16:creationId xmlns:a16="http://schemas.microsoft.com/office/drawing/2014/main" id="{70A31480-C32A-4BB8-B0DF-C99B27B668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" r="-22" b="20417"/>
          <a:stretch/>
        </p:blipFill>
        <p:spPr>
          <a:xfrm>
            <a:off x="0" y="1"/>
            <a:ext cx="1221742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28B33F6-A58B-4CDC-8488-A0B7054DA8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1B9DEDDA-7B58-4520-A950-B49ECEF3E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t="23292" r="9940" b="1267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FB7DA9D-A6E0-4F2D-B849-48659B12B7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child, indoor, wall&#10;&#10;Description automatically generated">
            <a:extLst>
              <a:ext uri="{FF2B5EF4-FFF2-40B4-BE49-F238E27FC236}">
                <a16:creationId xmlns:a16="http://schemas.microsoft.com/office/drawing/2014/main" id="{454B729E-4078-4961-AA28-F71FC702E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7435" r="-42" b="1754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4323D5-DC36-4533-A457-DCC5ED0C96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3D73650-076F-4A3A-8B1D-4BC037C27D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" r="1406" b="14039"/>
          <a:stretch/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5"/>
            <a:ext cx="2870789" cy="2351382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B20456-6692-4960-8821-D490DE175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ook, indoor, laptop, shelf&#10;&#10;Description automatically generated">
            <a:extLst>
              <a:ext uri="{FF2B5EF4-FFF2-40B4-BE49-F238E27FC236}">
                <a16:creationId xmlns:a16="http://schemas.microsoft.com/office/drawing/2014/main" id="{E38AE18D-74B8-4D84-8A53-A0113DBF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6395" r="104" b="3783"/>
          <a:stretch/>
        </p:blipFill>
        <p:spPr>
          <a:xfrm>
            <a:off x="0" y="1"/>
            <a:ext cx="12192000" cy="68984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4"/>
            <a:ext cx="2870789" cy="23923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C7C0638-979B-4B0B-B96F-6B859AF7A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4DB6E-C9F9-D944-B663-9CB9DAF8722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8E7FD1F-DB59-1F43-A0E9-971CABD56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0F9ED-1E1E-254C-8D51-ADB94CF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FED095-2A60-7649-AE12-495DA5A5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25C652-3A12-4692-BB44-8656ED261C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6F96-CFF5-43CD-9E03-D06E3B2A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28EB-BCA9-43F7-A9C9-9BC5A31B8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911F-0FB9-4538-A2CE-203712435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B3CC-93E0-4E44-B4B3-9138134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3" y="104134"/>
            <a:ext cx="11164188" cy="75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41112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42" r:id="rId3"/>
    <p:sldLayoutId id="2147483748" r:id="rId4"/>
    <p:sldLayoutId id="2147483746" r:id="rId5"/>
    <p:sldLayoutId id="2147483747" r:id="rId6"/>
    <p:sldLayoutId id="2147483744" r:id="rId7"/>
    <p:sldLayoutId id="2147483745" r:id="rId8"/>
    <p:sldLayoutId id="2147483725" r:id="rId9"/>
    <p:sldLayoutId id="2147483756" r:id="rId10"/>
    <p:sldLayoutId id="2147483749" r:id="rId11"/>
    <p:sldLayoutId id="2147483750" r:id="rId12"/>
    <p:sldLayoutId id="2147483751" r:id="rId13"/>
    <p:sldLayoutId id="2147483753" r:id="rId14"/>
    <p:sldLayoutId id="2147483752" r:id="rId15"/>
    <p:sldLayoutId id="2147483720" r:id="rId16"/>
    <p:sldLayoutId id="2147483754" r:id="rId17"/>
    <p:sldLayoutId id="2147483757" r:id="rId18"/>
    <p:sldLayoutId id="2147483758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55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lprod.tea.state.tx.us/TWEDS/90/0/0/0/Introduction/List/660" TargetMode="External"/><Relationship Id="rId7" Type="http://schemas.openxmlformats.org/officeDocument/2006/relationships/hyperlink" Target="https://tealprod.tea.state.tx.us/tims/browse/TSDSKB-589?jql=project%20%3D%20TSDSKB%20AND%20status%20%3D%20Posted%20AND%20Subsystem%20%3D%20%22RF%20Tracker%22%20ORDER%20BY%20createdDate%20DES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tealprod.tea.state.tx.us/tims/browse/TSDSKB-586?jql=project%20%3D%20TSDSKB%20AND%20status%20%3D%20Posted%20AND%20Subsystem%20%3D%20%22RF%20Tracker%22%20ORDER%20BY%20createdDate%20DESC" TargetMode="External"/><Relationship Id="rId5" Type="http://schemas.openxmlformats.org/officeDocument/2006/relationships/hyperlink" Target="mailto:ReviewandSupport@tea.texas.gov" TargetMode="External"/><Relationship Id="rId4" Type="http://schemas.openxmlformats.org/officeDocument/2006/relationships/hyperlink" Target="mailto:TSDSCustomerSupport@tea.texas.go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D7CA18-B5E7-4D73-A8AF-3444E0331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818" y="3875964"/>
            <a:ext cx="9687049" cy="2389625"/>
          </a:xfrm>
        </p:spPr>
        <p:txBody>
          <a:bodyPr/>
          <a:lstStyle/>
          <a:p>
            <a:r>
              <a:rPr lang="en-US" sz="5000"/>
              <a:t>Residential Facility Tracker</a:t>
            </a:r>
          </a:p>
        </p:txBody>
      </p:sp>
    </p:spTree>
    <p:extLst>
      <p:ext uri="{BB962C8B-B14F-4D97-AF65-F5344CB8AC3E}">
        <p14:creationId xmlns:p14="http://schemas.microsoft.com/office/powerpoint/2010/main" val="36791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>
                <a:solidFill>
                  <a:srgbClr val="0D6CB9"/>
                </a:solidFill>
                <a:ea typeface="+mn-lt"/>
                <a:cs typeface="+mn-lt"/>
              </a:rPr>
              <a:t>Residential Facility (RF) Tracker</a:t>
            </a:r>
            <a:endParaRPr lang="en-US" sz="1800" i="1">
              <a:solidFill>
                <a:srgbClr val="0D6CB9"/>
              </a:solidFill>
              <a:ea typeface="+mn-lt"/>
              <a:cs typeface="+mn-lt"/>
            </a:endParaRPr>
          </a:p>
          <a:p>
            <a:pPr lvl="1"/>
            <a:r>
              <a:rPr lang="en-US" sz="2200">
                <a:ea typeface="+mn-lt"/>
                <a:cs typeface="+mn-lt"/>
              </a:rPr>
              <a:t>2020-2021</a:t>
            </a:r>
          </a:p>
          <a:p>
            <a:pPr lvl="2"/>
            <a:r>
              <a:rPr lang="en-US" sz="1800">
                <a:ea typeface="+mn-lt"/>
                <a:cs typeface="+mn-lt"/>
              </a:rPr>
              <a:t>Submission Updates</a:t>
            </a:r>
          </a:p>
          <a:p>
            <a:pPr lvl="1"/>
            <a:r>
              <a:rPr lang="en-US" sz="2200">
                <a:ea typeface="+mn-lt"/>
                <a:cs typeface="+mn-lt"/>
              </a:rPr>
              <a:t>2021-2022</a:t>
            </a:r>
          </a:p>
          <a:p>
            <a:pPr lvl="2"/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Report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Business Rule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Code Table Updates</a:t>
            </a:r>
          </a:p>
          <a:p>
            <a:pPr lvl="1"/>
            <a:r>
              <a:rPr lang="en-US" sz="2200" b="1">
                <a:ea typeface="+mn-lt"/>
                <a:cs typeface="+mn-lt"/>
              </a:rPr>
              <a:t>Timeline</a:t>
            </a:r>
          </a:p>
          <a:p>
            <a:pPr lvl="1"/>
            <a:r>
              <a:rPr lang="en-US" sz="2200">
                <a:ea typeface="+mn-lt"/>
                <a:cs typeface="+mn-lt"/>
              </a:rPr>
              <a:t>Technical Resources</a:t>
            </a:r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0806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TIMELINE: </a:t>
            </a:r>
            <a:r>
              <a:rPr lang="en-US">
                <a:ea typeface="+mn-lt"/>
                <a:cs typeface="+mn-lt"/>
              </a:rPr>
              <a:t>2021-2022 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898" y="1482513"/>
            <a:ext cx="8988726" cy="435133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>
                <a:cs typeface="Calibri"/>
              </a:rPr>
              <a:t>    </a:t>
            </a:r>
            <a:r>
              <a:rPr lang="en-US" b="1">
                <a:cs typeface="Calibri"/>
              </a:rPr>
              <a:t>Submission Due</a:t>
            </a:r>
            <a:r>
              <a:rPr lang="en-US">
                <a:cs typeface="Calibri"/>
              </a:rPr>
              <a:t>:  July 21, 2022</a:t>
            </a:r>
          </a:p>
          <a:p>
            <a:endParaRPr lang="en-US"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6CBE32-48CD-491D-8298-5C699BBE9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685287"/>
              </p:ext>
            </p:extLst>
          </p:nvPr>
        </p:nvGraphicFramePr>
        <p:xfrm>
          <a:off x="2574070" y="2069443"/>
          <a:ext cx="7848314" cy="3413903"/>
        </p:xfrm>
        <a:graphic>
          <a:graphicData uri="http://schemas.openxmlformats.org/drawingml/2006/table">
            <a:tbl>
              <a:tblPr firstRow="1"/>
              <a:tblGrid>
                <a:gridCol w="5596537">
                  <a:extLst>
                    <a:ext uri="{9D8B030D-6E8A-4147-A177-3AD203B41FA5}">
                      <a16:colId xmlns:a16="http://schemas.microsoft.com/office/drawing/2014/main" val="511610264"/>
                    </a:ext>
                  </a:extLst>
                </a:gridCol>
                <a:gridCol w="2251777">
                  <a:extLst>
                    <a:ext uri="{9D8B030D-6E8A-4147-A177-3AD203B41FA5}">
                      <a16:colId xmlns:a16="http://schemas.microsoft.com/office/drawing/2014/main" val="2392069308"/>
                    </a:ext>
                  </a:extLst>
                </a:gridCol>
              </a:tblGrid>
              <a:tr h="445038">
                <a:tc gridSpan="2">
                  <a:txBody>
                    <a:bodyPr/>
                    <a:lstStyle/>
                    <a:p>
                      <a:pPr algn="l" rtl="0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Residential Facility Tracker (RF Tracker) Collection​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43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6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480614"/>
                  </a:ext>
                </a:extLst>
              </a:tr>
              <a:tr h="44503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TSDS ready to load data to eDM​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43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August 2, 2021​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43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996770"/>
                  </a:ext>
                </a:extLst>
              </a:tr>
              <a:tr h="44503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 Tracker ready for users to promote data​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September 13, 2021​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576306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RF Tracker data up to this point must be promoted and validated. LEA will continue to report RF Tracker data as students enter and exit residential facilities or on a monthly basis throughout the school year</a:t>
                      </a: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December 3, 2021​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633405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 Tracker ready for users to complete</a:t>
                      </a: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May 16, 2022​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075107"/>
                  </a:ext>
                </a:extLst>
              </a:tr>
              <a:tr h="44503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 Tracker submission due date for LEAs</a:t>
                      </a: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July 21</a:t>
                      </a: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2022​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43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15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>
                <a:solidFill>
                  <a:srgbClr val="0D6CB9"/>
                </a:solidFill>
                <a:ea typeface="+mn-lt"/>
                <a:cs typeface="+mn-lt"/>
              </a:rPr>
              <a:t>Residential Facility (RF) Tracker</a:t>
            </a:r>
            <a:endParaRPr lang="en-US" sz="1800" i="1">
              <a:solidFill>
                <a:srgbClr val="0D6CB9"/>
              </a:solidFill>
              <a:ea typeface="+mn-lt"/>
              <a:cs typeface="+mn-lt"/>
            </a:endParaRPr>
          </a:p>
          <a:p>
            <a:pPr lvl="1"/>
            <a:r>
              <a:rPr lang="en-US" sz="2200">
                <a:ea typeface="+mn-lt"/>
                <a:cs typeface="+mn-lt"/>
              </a:rPr>
              <a:t>2020-2021</a:t>
            </a:r>
          </a:p>
          <a:p>
            <a:pPr lvl="2"/>
            <a:r>
              <a:rPr lang="en-US" sz="1800">
                <a:ea typeface="+mn-lt"/>
                <a:cs typeface="+mn-lt"/>
              </a:rPr>
              <a:t>Submission Updates</a:t>
            </a:r>
          </a:p>
          <a:p>
            <a:pPr lvl="1"/>
            <a:r>
              <a:rPr lang="en-US" sz="2200">
                <a:ea typeface="+mn-lt"/>
                <a:cs typeface="+mn-lt"/>
              </a:rPr>
              <a:t>2021-2022</a:t>
            </a:r>
          </a:p>
          <a:p>
            <a:pPr lvl="2"/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Report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Business Rule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Code Table Updates</a:t>
            </a:r>
          </a:p>
          <a:p>
            <a:pPr lvl="1"/>
            <a:r>
              <a:rPr lang="en-US" sz="2200">
                <a:ea typeface="+mn-lt"/>
                <a:cs typeface="+mn-lt"/>
              </a:rPr>
              <a:t>Timeline</a:t>
            </a:r>
          </a:p>
          <a:p>
            <a:pPr lvl="1"/>
            <a:r>
              <a:rPr lang="en-US" sz="2200" b="1">
                <a:ea typeface="+mn-lt"/>
                <a:cs typeface="+mn-lt"/>
              </a:rPr>
              <a:t>Technical Resources</a:t>
            </a:r>
            <a:endParaRPr lang="en-US" b="1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266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TECHNICAL RESOURCES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553" y="996410"/>
            <a:ext cx="9630770" cy="5494338"/>
          </a:xfrm>
        </p:spPr>
        <p:txBody>
          <a:bodyPr lIns="91440" tIns="45720" rIns="91440" bIns="45720" anchor="t"/>
          <a:lstStyle/>
          <a:p>
            <a:pPr algn="l" rtl="0" fontAlgn="base"/>
            <a:r>
              <a:rPr lang="en-US" b="1" i="0" u="none" strike="noStrike" dirty="0">
                <a:solidFill>
                  <a:srgbClr val="595959"/>
                </a:solidFill>
                <a:effectLst/>
                <a:latin typeface="Calibri"/>
                <a:cs typeface="Calibri"/>
              </a:rPr>
              <a:t>Technical Specifications: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Clr>
                <a:schemeClr val="accent2"/>
              </a:buClr>
              <a:buFont typeface="Arial" panose="05000000000000000000" pitchFamily="2" charset="2"/>
              <a:buChar char="•"/>
            </a:pPr>
            <a:r>
              <a:rPr lang="en-US" b="1" u="sng" dirty="0">
                <a:solidFill>
                  <a:srgbClr val="1682C5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TSDS Web-Enabled Data Standards</a:t>
            </a:r>
            <a:endParaRPr lang="en-US" b="1" u="sng" dirty="0">
              <a:solidFill>
                <a:srgbClr val="1682C5"/>
              </a:solidFill>
              <a:latin typeface="Calibri"/>
              <a:cs typeface="Calibri"/>
            </a:endParaRPr>
          </a:p>
          <a:p>
            <a:pPr algn="l" rtl="0" fontAlgn="base"/>
            <a:r>
              <a:rPr lang="en-US" b="1" i="0" u="none" strike="noStrike" dirty="0">
                <a:solidFill>
                  <a:srgbClr val="595959"/>
                </a:solidFill>
                <a:effectLst/>
                <a:latin typeface="Calibri"/>
                <a:cs typeface="Calibri"/>
              </a:rPr>
              <a:t>Technical Support: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b="1" i="0" u="sng" strike="noStrike" dirty="0">
                <a:solidFill>
                  <a:srgbClr val="1682C5"/>
                </a:solidFill>
                <a:effectLst/>
                <a:latin typeface="Calibri"/>
                <a:cs typeface="Calibri"/>
                <a:hlinkClick r:id="rId4"/>
              </a:rPr>
              <a:t>TSDSCustomerSupport@tea.texas.gov</a:t>
            </a:r>
            <a:r>
              <a:rPr lang="en-US" b="1" i="0" u="none" strike="noStrike" dirty="0">
                <a:solidFill>
                  <a:srgbClr val="595959"/>
                </a:solidFill>
                <a:effectLst/>
                <a:latin typeface="Calibri"/>
                <a:cs typeface="Calibri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fontAlgn="base"/>
            <a:endParaRPr lang="en-US" sz="1200" b="1" i="0" u="none" strike="noStrike" dirty="0">
              <a:solidFill>
                <a:srgbClr val="595959"/>
              </a:solidFill>
              <a:effectLst/>
              <a:latin typeface="Calibri"/>
              <a:cs typeface="Calibri"/>
            </a:endParaRPr>
          </a:p>
          <a:p>
            <a:pPr fontAlgn="base"/>
            <a:r>
              <a:rPr lang="en-US" b="1" i="0" u="none" strike="noStrike" dirty="0">
                <a:solidFill>
                  <a:srgbClr val="595959"/>
                </a:solidFill>
                <a:effectLst/>
                <a:latin typeface="Calibri"/>
                <a:cs typeface="Calibri"/>
              </a:rPr>
              <a:t>RF Tracker Program Area: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b="1" u="sng" dirty="0">
                <a:solidFill>
                  <a:srgbClr val="1682C5"/>
                </a:solidFill>
                <a:latin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ReviewandSupport@tea.texas.gov</a:t>
            </a:r>
            <a:r>
              <a:rPr lang="en-US" b="1" u="sng" dirty="0">
                <a:solidFill>
                  <a:srgbClr val="1682C5"/>
                </a:solidFill>
                <a:latin typeface="Calibri"/>
                <a:cs typeface="Calibri"/>
              </a:rPr>
              <a:t>​</a:t>
            </a: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US" b="1" i="0" u="none" strike="noStrike" dirty="0">
                <a:solidFill>
                  <a:srgbClr val="595959"/>
                </a:solidFill>
                <a:effectLst/>
                <a:latin typeface="Calibri"/>
                <a:cs typeface="Calibri"/>
              </a:rPr>
              <a:t>Knowledge Base Articles: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b="0" i="1" u="sng" strike="noStrike" dirty="0">
                <a:solidFill>
                  <a:srgbClr val="1682C5"/>
                </a:solidFill>
                <a:effectLst/>
                <a:latin typeface="Calibri"/>
                <a:cs typeface="Calibri"/>
                <a:hlinkClick r:id="rId6"/>
              </a:rPr>
              <a:t>TSDSKB-586</a:t>
            </a:r>
            <a:r>
              <a:rPr lang="en-US" b="0" i="1" u="none" strike="noStrike" dirty="0">
                <a:solidFill>
                  <a:srgbClr val="595959"/>
                </a:solidFill>
                <a:effectLst/>
                <a:latin typeface="Calibri"/>
                <a:cs typeface="Calibri"/>
              </a:rPr>
              <a:t> General FAQs for RF Tracker Collection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b="0" i="1" u="sng" strike="noStrike" dirty="0">
                <a:solidFill>
                  <a:srgbClr val="1682C5"/>
                </a:solidFill>
                <a:effectLst/>
                <a:latin typeface="Calibri"/>
                <a:cs typeface="Calibri"/>
                <a:hlinkClick r:id="rId7"/>
              </a:rPr>
              <a:t>TSDSKB-589</a:t>
            </a:r>
            <a:r>
              <a:rPr lang="en-US" b="0" i="1" u="none" strike="noStrike" dirty="0">
                <a:solidFill>
                  <a:srgbClr val="595959"/>
                </a:solidFill>
                <a:effectLst/>
                <a:latin typeface="Calibri"/>
                <a:cs typeface="Calibri"/>
              </a:rPr>
              <a:t> Process for adding or updating the Residential Facilities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marL="0" indent="0">
              <a:buNone/>
            </a:pP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976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E0E511-8808-46F4-8573-BB38D1179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25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>
                <a:solidFill>
                  <a:srgbClr val="0D6CB9"/>
                </a:solidFill>
                <a:ea typeface="+mn-lt"/>
                <a:cs typeface="+mn-lt"/>
              </a:rPr>
              <a:t>Residential Facility (RF) Tracker</a:t>
            </a:r>
            <a:endParaRPr lang="en-US" sz="1800" i="1">
              <a:solidFill>
                <a:srgbClr val="0D6CB9"/>
              </a:solidFill>
              <a:ea typeface="+mn-lt"/>
              <a:cs typeface="+mn-lt"/>
            </a:endParaRPr>
          </a:p>
          <a:p>
            <a:pPr lvl="1"/>
            <a:r>
              <a:rPr lang="en-US" sz="2200">
                <a:ea typeface="+mn-lt"/>
                <a:cs typeface="+mn-lt"/>
              </a:rPr>
              <a:t>2020-2021</a:t>
            </a:r>
          </a:p>
          <a:p>
            <a:pPr lvl="2"/>
            <a:r>
              <a:rPr lang="en-US" sz="1800">
                <a:ea typeface="+mn-lt"/>
                <a:cs typeface="+mn-lt"/>
              </a:rPr>
              <a:t>Submission Updates</a:t>
            </a:r>
          </a:p>
          <a:p>
            <a:pPr lvl="1"/>
            <a:r>
              <a:rPr lang="en-US" sz="2200">
                <a:ea typeface="+mn-lt"/>
                <a:cs typeface="+mn-lt"/>
              </a:rPr>
              <a:t>2021-2022</a:t>
            </a:r>
          </a:p>
          <a:p>
            <a:pPr lvl="2"/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Report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Business Rule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Code Table Updates</a:t>
            </a:r>
          </a:p>
          <a:p>
            <a:pPr lvl="1"/>
            <a:r>
              <a:rPr lang="en-US" sz="2200">
                <a:ea typeface="+mn-lt"/>
                <a:cs typeface="+mn-lt"/>
              </a:rPr>
              <a:t>Timeline</a:t>
            </a:r>
          </a:p>
          <a:p>
            <a:pPr lvl="1"/>
            <a:r>
              <a:rPr lang="en-US" sz="2200">
                <a:ea typeface="+mn-lt"/>
                <a:cs typeface="+mn-lt"/>
              </a:rPr>
              <a:t>Technical Resources</a:t>
            </a:r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550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>
                <a:solidFill>
                  <a:srgbClr val="0D6CB9"/>
                </a:solidFill>
                <a:ea typeface="+mn-lt"/>
                <a:cs typeface="+mn-lt"/>
              </a:rPr>
              <a:t>Residential Facility (RF) Tracker</a:t>
            </a:r>
            <a:endParaRPr lang="en-US" sz="1800" i="1">
              <a:solidFill>
                <a:srgbClr val="0D6CB9"/>
              </a:solidFill>
              <a:ea typeface="+mn-lt"/>
              <a:cs typeface="+mn-lt"/>
            </a:endParaRPr>
          </a:p>
          <a:p>
            <a:pPr lvl="1"/>
            <a:r>
              <a:rPr lang="en-US" sz="2200" b="1">
                <a:ea typeface="+mn-lt"/>
                <a:cs typeface="+mn-lt"/>
              </a:rPr>
              <a:t>2020-2021</a:t>
            </a:r>
          </a:p>
          <a:p>
            <a:pPr lvl="2"/>
            <a:r>
              <a:rPr lang="en-US" sz="1800">
                <a:ea typeface="+mn-lt"/>
                <a:cs typeface="+mn-lt"/>
              </a:rPr>
              <a:t>Submission Updates</a:t>
            </a:r>
          </a:p>
          <a:p>
            <a:pPr lvl="1"/>
            <a:r>
              <a:rPr lang="en-US" sz="2200">
                <a:ea typeface="+mn-lt"/>
                <a:cs typeface="+mn-lt"/>
              </a:rPr>
              <a:t>2021-2022</a:t>
            </a:r>
          </a:p>
          <a:p>
            <a:pPr lvl="2"/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Report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Business Rule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Code Table Updates</a:t>
            </a:r>
          </a:p>
          <a:p>
            <a:pPr lvl="1"/>
            <a:r>
              <a:rPr lang="en-US" sz="2200">
                <a:ea typeface="+mn-lt"/>
                <a:cs typeface="+mn-lt"/>
              </a:rPr>
              <a:t>Timeline</a:t>
            </a:r>
          </a:p>
          <a:p>
            <a:pPr lvl="1"/>
            <a:r>
              <a:rPr lang="en-US" sz="2200">
                <a:ea typeface="+mn-lt"/>
                <a:cs typeface="+mn-lt"/>
              </a:rPr>
              <a:t>Technical Resources</a:t>
            </a:r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201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2020-2021: SUBMISSION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6" y="1495651"/>
            <a:ext cx="7722274" cy="4351338"/>
          </a:xfrm>
        </p:spPr>
        <p:txBody>
          <a:bodyPr/>
          <a:lstStyle/>
          <a:p>
            <a:pPr algn="l" rtl="0" fontAlgn="base"/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The 2020-2021 RF Tracker submission closed on </a:t>
            </a:r>
            <a:r>
              <a:rPr lang="en-US" b="1" i="0" u="none" strike="noStrike" dirty="0">
                <a:solidFill>
                  <a:srgbClr val="595959"/>
                </a:solidFill>
                <a:effectLst/>
              </a:rPr>
              <a:t>July 15, 2021</a:t>
            </a: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. </a:t>
            </a:r>
          </a:p>
          <a:p>
            <a:pPr marL="0" indent="0" algn="l" rtl="0" fontAlgn="base">
              <a:buNone/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 ​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571500" lvl="1" indent="0" fontAlgn="base">
              <a:buNone/>
            </a:pPr>
            <a:r>
              <a:rPr lang="en-US" b="1" i="0" u="none" strike="noStrike" dirty="0">
                <a:solidFill>
                  <a:srgbClr val="595959"/>
                </a:solidFill>
                <a:effectLst/>
              </a:rPr>
              <a:t>Final Status Count:  197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>
                <a:solidFill>
                  <a:srgbClr val="0D6CB9"/>
                </a:solidFill>
                <a:ea typeface="+mn-lt"/>
                <a:cs typeface="+mn-lt"/>
              </a:rPr>
              <a:t>Residential Facility (RF) Tracker</a:t>
            </a:r>
            <a:endParaRPr lang="en-US" sz="1800" i="1">
              <a:solidFill>
                <a:srgbClr val="0D6CB9"/>
              </a:solidFill>
              <a:ea typeface="+mn-lt"/>
              <a:cs typeface="+mn-lt"/>
            </a:endParaRPr>
          </a:p>
          <a:p>
            <a:pPr lvl="1"/>
            <a:r>
              <a:rPr lang="en-US" sz="2200">
                <a:ea typeface="+mn-lt"/>
                <a:cs typeface="+mn-lt"/>
              </a:rPr>
              <a:t>2020-2021</a:t>
            </a:r>
          </a:p>
          <a:p>
            <a:pPr lvl="2"/>
            <a:r>
              <a:rPr lang="en-US" sz="1800">
                <a:ea typeface="+mn-lt"/>
                <a:cs typeface="+mn-lt"/>
              </a:rPr>
              <a:t>Submission Updates</a:t>
            </a:r>
          </a:p>
          <a:p>
            <a:pPr lvl="1"/>
            <a:r>
              <a:rPr lang="en-US" sz="2200" b="1">
                <a:ea typeface="+mn-lt"/>
                <a:cs typeface="+mn-lt"/>
              </a:rPr>
              <a:t>2021-2022</a:t>
            </a:r>
          </a:p>
          <a:p>
            <a:pPr lvl="2"/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Report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Business Rule Updates</a:t>
            </a:r>
          </a:p>
          <a:p>
            <a:pPr lvl="2"/>
            <a:r>
              <a:rPr lang="en-US" sz="1800">
                <a:ea typeface="+mn-lt"/>
                <a:cs typeface="+mn-lt"/>
              </a:rPr>
              <a:t>Code Table Updates</a:t>
            </a:r>
          </a:p>
          <a:p>
            <a:pPr lvl="1"/>
            <a:r>
              <a:rPr lang="en-US" sz="2200">
                <a:ea typeface="+mn-lt"/>
                <a:cs typeface="+mn-lt"/>
              </a:rPr>
              <a:t>Timeline</a:t>
            </a:r>
          </a:p>
          <a:p>
            <a:pPr lvl="1"/>
            <a:r>
              <a:rPr lang="en-US" sz="2200">
                <a:ea typeface="+mn-lt"/>
                <a:cs typeface="+mn-lt"/>
              </a:rPr>
              <a:t>Frequently Asked Questions</a:t>
            </a:r>
          </a:p>
          <a:p>
            <a:pPr lvl="1"/>
            <a:r>
              <a:rPr lang="en-US" sz="2200">
                <a:ea typeface="+mn-lt"/>
                <a:cs typeface="+mn-lt"/>
              </a:rPr>
              <a:t>Technical Resources</a:t>
            </a:r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35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253330"/>
            <a:ext cx="9485196" cy="5102313"/>
          </a:xfrm>
        </p:spPr>
        <p:txBody>
          <a:bodyPr lIns="91440" tIns="45720" rIns="91440" bIns="45720" anchor="t"/>
          <a:lstStyle/>
          <a:p>
            <a:r>
              <a:rPr lang="en-US" sz="2400" dirty="0"/>
              <a:t>TEA is looking into resolving the issue of students with ADA code 0 not being reported for the RF Tracker submission.  Currently, the ADA code 0 students are not loaded into the ODS for the PEIMS Summer submission.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dirty="0"/>
              <a:t>Proposed changes for 2021-2022:</a:t>
            </a:r>
            <a:endParaRPr lang="en-US" dirty="0">
              <a:cs typeface="Calibri"/>
            </a:endParaRPr>
          </a:p>
          <a:p>
            <a:pPr lvl="2"/>
            <a:r>
              <a:rPr lang="en-US">
                <a:cs typeface="Calibri"/>
              </a:rPr>
              <a:t>The RF Tracker students with ADA code 0 will need to be </a:t>
            </a:r>
            <a:r>
              <a:rPr lang="en-US" b="1" dirty="0">
                <a:cs typeface="Calibri"/>
              </a:rPr>
              <a:t>loaded into the ODS </a:t>
            </a:r>
            <a:r>
              <a:rPr lang="en-US" dirty="0">
                <a:cs typeface="Calibri"/>
              </a:rPr>
              <a:t>for the PEIMS Summer submission.</a:t>
            </a:r>
          </a:p>
          <a:p>
            <a:pPr lvl="2"/>
            <a:r>
              <a:rPr lang="en-US" dirty="0">
                <a:cs typeface="Calibri"/>
              </a:rPr>
              <a:t>The PEIMS Summer promotion logic will be updated to </a:t>
            </a:r>
            <a:r>
              <a:rPr lang="en-US" u="sng" dirty="0">
                <a:cs typeface="Calibri"/>
              </a:rPr>
              <a:t>not</a:t>
            </a:r>
            <a:r>
              <a:rPr lang="en-US" dirty="0">
                <a:cs typeface="Calibri"/>
              </a:rPr>
              <a:t> promote the RF Tracker students with no attendance.</a:t>
            </a:r>
          </a:p>
          <a:p>
            <a:pPr lvl="3"/>
            <a:r>
              <a:rPr lang="en-US" dirty="0">
                <a:cs typeface="Calibri"/>
              </a:rPr>
              <a:t>Except for those students that have a </a:t>
            </a:r>
            <a:r>
              <a:rPr lang="en-US" b="1" dirty="0">
                <a:cs typeface="Calibri"/>
              </a:rPr>
              <a:t>NON-MEMBERSHIP-DISCIPLINE-RESTRAINT-INDICATOR-CODE (E1725) equal to 1 </a:t>
            </a:r>
            <a:r>
              <a:rPr lang="en-US" dirty="0">
                <a:cs typeface="Calibri"/>
              </a:rPr>
              <a:t>on the </a:t>
            </a:r>
            <a:r>
              <a:rPr lang="en-US" dirty="0" err="1">
                <a:cs typeface="Calibri"/>
              </a:rPr>
              <a:t>DisciplineActionExtension</a:t>
            </a:r>
            <a:r>
              <a:rPr lang="en-US" dirty="0">
                <a:cs typeface="Calibri"/>
              </a:rPr>
              <a:t> complex type or the </a:t>
            </a:r>
            <a:r>
              <a:rPr lang="en-US" dirty="0" err="1">
                <a:cs typeface="Calibri"/>
              </a:rPr>
              <a:t>RestraintEventExtension</a:t>
            </a:r>
            <a:r>
              <a:rPr lang="en-US" dirty="0">
                <a:cs typeface="Calibri"/>
              </a:rPr>
              <a:t> complex type.</a:t>
            </a:r>
          </a:p>
        </p:txBody>
      </p:sp>
    </p:spTree>
    <p:extLst>
      <p:ext uri="{BB962C8B-B14F-4D97-AF65-F5344CB8AC3E}">
        <p14:creationId xmlns:p14="http://schemas.microsoft.com/office/powerpoint/2010/main" val="268395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REPORT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RFT0-100-004 Individual Student Summary Report </a:t>
            </a:r>
            <a:r>
              <a:rPr lang="en-US"/>
              <a:t>will be available in a CSV format.</a:t>
            </a:r>
          </a:p>
          <a:p>
            <a:endParaRPr lang="en-US"/>
          </a:p>
          <a:p>
            <a:endParaRPr lang="en-US" b="1" i="0">
              <a:solidFill>
                <a:srgbClr val="404E54"/>
              </a:solidFill>
              <a:effectLst/>
              <a:latin typeface="SourceSansPro-Regular"/>
            </a:endParaRPr>
          </a:p>
          <a:p>
            <a:pPr marL="0" indent="0" algn="l" rtl="0" fontAlgn="base">
              <a:buNone/>
            </a:pPr>
            <a:r>
              <a:rPr lang="en-US" b="0" i="0" u="none" strike="noStrike">
                <a:solidFill>
                  <a:srgbClr val="595959"/>
                </a:solidFill>
                <a:effectLst/>
              </a:rPr>
              <a:t> ​</a:t>
            </a:r>
            <a:r>
              <a:rPr lang="en-US" b="0" i="0">
                <a:solidFill>
                  <a:srgbClr val="000000"/>
                </a:solidFill>
                <a:effectLst/>
              </a:rPr>
              <a:t>​</a:t>
            </a:r>
          </a:p>
          <a:p>
            <a:pPr marL="0" indent="0" algn="l" rtl="0" fontAlgn="base">
              <a:buNone/>
            </a:pPr>
            <a:endParaRPr lang="en-US">
              <a:cs typeface="Calibri" panose="020F0502020204030204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4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Business Rule Updates</a:t>
            </a:r>
            <a:endParaRPr lang="en-US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8513085-28C6-4399-96AC-792AE5AE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913" y="1495425"/>
            <a:ext cx="8988425" cy="4351338"/>
          </a:xfrm>
        </p:spPr>
        <p:txBody>
          <a:bodyPr/>
          <a:lstStyle/>
          <a:p>
            <a:r>
              <a:rPr lang="en-US" sz="3600"/>
              <a:t>2021-2022 </a:t>
            </a:r>
          </a:p>
          <a:p>
            <a:pPr lvl="1"/>
            <a:r>
              <a:rPr lang="en-US" sz="3200"/>
              <a:t>No New Business Rules</a:t>
            </a:r>
          </a:p>
          <a:p>
            <a:pPr lvl="1"/>
            <a:r>
              <a:rPr lang="en-US" sz="3200"/>
              <a:t>No Updated Business Rules</a:t>
            </a:r>
          </a:p>
          <a:p>
            <a:pPr lvl="1"/>
            <a:r>
              <a:rPr lang="en-US" sz="3200"/>
              <a:t>No Deleted Business Rules</a:t>
            </a:r>
          </a:p>
        </p:txBody>
      </p:sp>
    </p:spTree>
    <p:extLst>
      <p:ext uri="{BB962C8B-B14F-4D97-AF65-F5344CB8AC3E}">
        <p14:creationId xmlns:p14="http://schemas.microsoft.com/office/powerpoint/2010/main" val="342060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Code Table Updates</a:t>
            </a:r>
            <a:endParaRPr lang="en-US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8513085-28C6-4399-96AC-792AE5AE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913" y="1495425"/>
            <a:ext cx="8988425" cy="4351338"/>
          </a:xfrm>
        </p:spPr>
        <p:txBody>
          <a:bodyPr/>
          <a:lstStyle/>
          <a:p>
            <a:r>
              <a:rPr lang="en-US" sz="3600"/>
              <a:t>2021-2022 </a:t>
            </a:r>
          </a:p>
          <a:p>
            <a:pPr lvl="1"/>
            <a:r>
              <a:rPr lang="en-US" sz="3200"/>
              <a:t>No New Code Tables</a:t>
            </a:r>
          </a:p>
          <a:p>
            <a:pPr lvl="1"/>
            <a:r>
              <a:rPr lang="en-US" sz="3200"/>
              <a:t>No Updated Code Tables</a:t>
            </a:r>
          </a:p>
          <a:p>
            <a:pPr lvl="1"/>
            <a:r>
              <a:rPr lang="en-US" sz="3200"/>
              <a:t>No Deleted Code Tables</a:t>
            </a:r>
          </a:p>
        </p:txBody>
      </p:sp>
    </p:spTree>
    <p:extLst>
      <p:ext uri="{BB962C8B-B14F-4D97-AF65-F5344CB8AC3E}">
        <p14:creationId xmlns:p14="http://schemas.microsoft.com/office/powerpoint/2010/main" val="253055778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EA New">
      <a:dk1>
        <a:sysClr val="windowText" lastClr="000000"/>
      </a:dk1>
      <a:lt1>
        <a:sysClr val="window" lastClr="FFFFFF"/>
      </a:lt1>
      <a:dk2>
        <a:srgbClr val="005786"/>
      </a:dk2>
      <a:lt2>
        <a:srgbClr val="D8D8D8"/>
      </a:lt2>
      <a:accent1>
        <a:srgbClr val="0D6CB9"/>
      </a:accent1>
      <a:accent2>
        <a:srgbClr val="F16038"/>
      </a:accent2>
      <a:accent3>
        <a:srgbClr val="DA3E26"/>
      </a:accent3>
      <a:accent4>
        <a:srgbClr val="70417F"/>
      </a:accent4>
      <a:accent5>
        <a:srgbClr val="363534"/>
      </a:accent5>
      <a:accent6>
        <a:srgbClr val="00486E"/>
      </a:accent6>
      <a:hlink>
        <a:srgbClr val="1682C5"/>
      </a:hlink>
      <a:folHlink>
        <a:srgbClr val="F0603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Light_final" id="{712AB9BE-00F5-7D4D-8B53-79204D405D6C}" vid="{9E252461-6384-0041-871F-3A45EC6C61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E4C68E97640479F3D791B3E26A918" ma:contentTypeVersion="7" ma:contentTypeDescription="Create a new document." ma:contentTypeScope="" ma:versionID="7de3192d16c819340f45b281ca353a7c">
  <xsd:schema xmlns:xsd="http://www.w3.org/2001/XMLSchema" xmlns:xs="http://www.w3.org/2001/XMLSchema" xmlns:p="http://schemas.microsoft.com/office/2006/metadata/properties" xmlns:ns2="963efe96-9f3c-464d-8c8b-c76864a22ed0" xmlns:ns3="533e3360-6378-4210-ada2-16ccdb17d2cd" targetNamespace="http://schemas.microsoft.com/office/2006/metadata/properties" ma:root="true" ma:fieldsID="ebcaee18db97e509784438efe961dfaa" ns2:_="" ns3:_="">
    <xsd:import namespace="963efe96-9f3c-464d-8c8b-c76864a22ed0"/>
    <xsd:import namespace="533e3360-6378-4210-ada2-16ccdb17d2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efe96-9f3c-464d-8c8b-c76864a22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3360-6378-4210-ada2-16ccdb17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38415F-CA52-4AC6-B74C-FE95CEB90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02730B-7105-479C-AFC4-6BB90C804549}">
  <ds:schemaRefs>
    <ds:schemaRef ds:uri="533e3360-6378-4210-ada2-16ccdb17d2cd"/>
    <ds:schemaRef ds:uri="963efe96-9f3c-464d-8c8b-c76864a22e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19692CD-7339-4E15-8B85-65EB8EAE7D5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33e3360-6378-4210-ada2-16ccdb17d2cd"/>
    <ds:schemaRef ds:uri="963efe96-9f3c-464d-8c8b-c76864a22ed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TEA_Presentation_Template_Light_option</Template>
  <TotalTime>44</TotalTime>
  <Words>532</Words>
  <Application>Microsoft Office PowerPoint</Application>
  <PresentationFormat>Widescreen</PresentationFormat>
  <Paragraphs>116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2_Office Theme</vt:lpstr>
      <vt:lpstr>Residential Facility Tracker</vt:lpstr>
      <vt:lpstr>AGENDA</vt:lpstr>
      <vt:lpstr>AGENDA</vt:lpstr>
      <vt:lpstr>2020-2021: SUBMISSION UPDATES</vt:lpstr>
      <vt:lpstr>AGENDA</vt:lpstr>
      <vt:lpstr>2021-2022: APPLICATION UPDATES</vt:lpstr>
      <vt:lpstr>2021-2022: REPORT UPDATES</vt:lpstr>
      <vt:lpstr>Business Rule Updates</vt:lpstr>
      <vt:lpstr>Code Table Updates</vt:lpstr>
      <vt:lpstr>AGENDA</vt:lpstr>
      <vt:lpstr>TIMELINE: 2021-2022 </vt:lpstr>
      <vt:lpstr>AGENDA</vt:lpstr>
      <vt:lpstr>TECHNICAL 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2021summer-rftracker</dc:title>
  <dc:creator>Ulrich, Melanie</dc:creator>
  <cp:lastModifiedBy>Adaky, Kathy</cp:lastModifiedBy>
  <cp:revision>14</cp:revision>
  <dcterms:created xsi:type="dcterms:W3CDTF">2020-11-05T16:39:19Z</dcterms:created>
  <dcterms:modified xsi:type="dcterms:W3CDTF">2021-07-27T20:55:22Z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0x010100E7BE4C68E97640479F3D791B3E26A918</vt:lpwstr>
  </property>
</Properties>
</file>