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4"/>
  </p:notesMasterIdLst>
  <p:sldIdLst>
    <p:sldId id="258" r:id="rId5"/>
    <p:sldId id="287" r:id="rId6"/>
    <p:sldId id="399" r:id="rId7"/>
    <p:sldId id="439" r:id="rId8"/>
    <p:sldId id="430" r:id="rId9"/>
    <p:sldId id="443" r:id="rId10"/>
    <p:sldId id="442" r:id="rId11"/>
    <p:sldId id="444" r:id="rId12"/>
    <p:sldId id="441" r:id="rId13"/>
    <p:sldId id="433" r:id="rId14"/>
    <p:sldId id="434" r:id="rId15"/>
    <p:sldId id="431" r:id="rId16"/>
    <p:sldId id="421" r:id="rId17"/>
    <p:sldId id="290" r:id="rId18"/>
    <p:sldId id="435" r:id="rId19"/>
    <p:sldId id="410" r:id="rId20"/>
    <p:sldId id="436" r:id="rId21"/>
    <p:sldId id="338"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anson, Terri" initials="HT" lastIdx="9" clrIdx="6">
    <p:extLst>
      <p:ext uri="{19B8F6BF-5375-455C-9EA6-DF929625EA0E}">
        <p15:presenceInfo xmlns:p15="http://schemas.microsoft.com/office/powerpoint/2012/main" userId="S::Terri.Hanson@tea.texas.gov::a02fd813-d4f3-43fd-83dd-7393041517de" providerId="AD"/>
      </p:ext>
    </p:extLst>
  </p:cmAuthor>
  <p:cmAuthor id="1" name="Johnson, Scott" initials="JS" lastIdx="33" clrIdx="0">
    <p:extLst>
      <p:ext uri="{19B8F6BF-5375-455C-9EA6-DF929625EA0E}">
        <p15:presenceInfo xmlns:p15="http://schemas.microsoft.com/office/powerpoint/2012/main" userId="S::Scott.Johnson@tea.texas.gov::bec97677-f0c6-4bfb-b610-83dc74061801" providerId="AD"/>
      </p:ext>
    </p:extLst>
  </p:cmAuthor>
  <p:cmAuthor id="2" name="Linden, Edward" initials="LE" lastIdx="27" clrIdx="1">
    <p:extLst>
      <p:ext uri="{19B8F6BF-5375-455C-9EA6-DF929625EA0E}">
        <p15:presenceInfo xmlns:p15="http://schemas.microsoft.com/office/powerpoint/2012/main" userId="S::Edward.Linden@tea.texas.gov::433a1750-097b-48bf-9475-b5c5f6172203" providerId="AD"/>
      </p:ext>
    </p:extLst>
  </p:cmAuthor>
  <p:cmAuthor id="3" name="Simons, Leanne" initials="SL" lastIdx="11"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2" clrIdx="3">
    <p:extLst>
      <p:ext uri="{19B8F6BF-5375-455C-9EA6-DF929625EA0E}">
        <p15:presenceInfo xmlns:p15="http://schemas.microsoft.com/office/powerpoint/2012/main" userId="S::Jamie.Muffoletto@tea.texas.gov::daf1e3c6-8137-448a-b141-d23049d419b5" providerId="AD"/>
      </p:ext>
    </p:extLst>
  </p:cmAuthor>
  <p:cmAuthor id="5" name="Connor Briggs" initials="CB" lastIdx="1" clrIdx="4">
    <p:extLst>
      <p:ext uri="{19B8F6BF-5375-455C-9EA6-DF929625EA0E}">
        <p15:presenceInfo xmlns:p15="http://schemas.microsoft.com/office/powerpoint/2012/main" userId="Connor Briggs" providerId="None"/>
      </p:ext>
    </p:extLst>
  </p:cmAuthor>
  <p:cmAuthor id="6" name="Polo, Beth" initials="PB" lastIdx="5" clrIdx="5">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78033-7130-F780-3FCB-DF158261EAE7}" v="1" dt="2022-03-03T19:45:42.169"/>
    <p1510:client id="{30B269ED-0078-E29F-DDE1-273FEB2997B2}" v="34" dt="2022-03-03T21:46:30.749"/>
    <p1510:client id="{3190EFBD-72F6-4672-99D0-783614FB76BB}" v="2" dt="2022-03-04T15:53:28.456"/>
    <p1510:client id="{3C569E68-F8A8-446D-B2B2-C9FC43AFA9A9}" v="30" dt="2022-03-03T20:12:30.145"/>
    <p1510:client id="{66B38D33-5C9D-4880-880F-421DD1A1B7DA}" v="90" dt="2022-03-03T21:27:56.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373713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313221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11</a:t>
            </a:fld>
            <a:endParaRPr lang="en-US"/>
          </a:p>
        </p:txBody>
      </p:sp>
    </p:spTree>
    <p:extLst>
      <p:ext uri="{BB962C8B-B14F-4D97-AF65-F5344CB8AC3E}">
        <p14:creationId xmlns:p14="http://schemas.microsoft.com/office/powerpoint/2010/main" val="43761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201708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3/22/2022</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3/22/2022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3/22/2022</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3/22/2022</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3/22/2022</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mailto:TSDSCustomerSupport@tea.texas.gov?subject=TSDS%20Class%20Roster"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hyperlink" Target="https://tealprod.tea.state.tx.us/tims/browse/TSDSKB-587" TargetMode="External"/><Relationship Id="rId4" Type="http://schemas.openxmlformats.org/officeDocument/2006/relationships/hyperlink" Target="mailto:tia@tea.texas.gov?subject=TSDS%20Class%20Rost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326E79C-81B1-4F65-9171-E8A934EF331C}"/>
              </a:ext>
            </a:extLst>
          </p:cNvPr>
          <p:cNvSpPr txBox="1">
            <a:spLocks noGrp="1"/>
          </p:cNvSpPr>
          <p:nvPr>
            <p:ph type="title" idx="4294967295"/>
          </p:nvPr>
        </p:nvSpPr>
        <p:spPr>
          <a:xfrm>
            <a:off x="2033890" y="5793635"/>
            <a:ext cx="9630770"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400"/>
              <a:t>Class Roster</a:t>
            </a:r>
            <a:endParaRPr kumimoji="0" lang="en-US" sz="5400" b="1" i="0" u="none" strike="noStrike" kern="1200" cap="none" spc="0" normalizeH="0" baseline="0" noProof="0">
              <a:ln>
                <a:noFill/>
              </a:ln>
              <a:solidFill>
                <a:schemeClr val="accent1"/>
              </a:solidFill>
              <a:effectLst/>
              <a:uLnTx/>
              <a:uFillTx/>
              <a:latin typeface="+mn-lt"/>
              <a:ea typeface="+mj-ea"/>
              <a:cs typeface="+mj-cs"/>
            </a:endParaRP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2021-2022: SUBMISSION UPDATES - Continued</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628455" cy="4351338"/>
          </a:xfrm>
        </p:spPr>
        <p:txBody>
          <a:bodyPr/>
          <a:lstStyle/>
          <a:p>
            <a:r>
              <a:rPr lang="en-US"/>
              <a:t>The 2021-2022 </a:t>
            </a:r>
            <a:r>
              <a:rPr lang="en-US" b="0" i="0" u="none" strike="noStrike">
                <a:solidFill>
                  <a:srgbClr val="595959"/>
                </a:solidFill>
                <a:effectLst/>
                <a:latin typeface="Calibri" panose="020F0502020204030204" pitchFamily="34" charset="0"/>
              </a:rPr>
              <a:t>Class Roster Winter </a:t>
            </a:r>
            <a:r>
              <a:rPr lang="en-US"/>
              <a:t>submission is due on </a:t>
            </a:r>
            <a:r>
              <a:rPr lang="en-US" b="1"/>
              <a:t>March 31, 2022</a:t>
            </a:r>
            <a:r>
              <a:rPr lang="en-US"/>
              <a:t>.</a:t>
            </a:r>
          </a:p>
          <a:p>
            <a:endParaRPr lang="en-US" sz="2400" b="1" i="0" u="none" strike="noStrike">
              <a:solidFill>
                <a:srgbClr val="595959"/>
              </a:solidFill>
              <a:effectLst/>
              <a:latin typeface="Calibri" panose="020F0502020204030204" pitchFamily="34" charset="0"/>
            </a:endParaRPr>
          </a:p>
          <a:p>
            <a:pPr lvl="1"/>
            <a:r>
              <a:rPr lang="en-US" i="0" u="none" strike="noStrike">
                <a:solidFill>
                  <a:srgbClr val="595959"/>
                </a:solidFill>
                <a:effectLst/>
                <a:latin typeface="Calibri" panose="020F0502020204030204" pitchFamily="34" charset="0"/>
              </a:rPr>
              <a:t>Current Status Counts: </a:t>
            </a:r>
          </a:p>
          <a:p>
            <a:pPr lvl="2"/>
            <a:r>
              <a:rPr lang="en-US">
                <a:solidFill>
                  <a:srgbClr val="595959"/>
                </a:solidFill>
                <a:latin typeface="Calibri" panose="020F0502020204030204" pitchFamily="34" charset="0"/>
              </a:rPr>
              <a:t>Promoted:  6</a:t>
            </a:r>
          </a:p>
          <a:p>
            <a:pPr lvl="2"/>
            <a:r>
              <a:rPr lang="en-US" i="0">
                <a:solidFill>
                  <a:srgbClr val="595959"/>
                </a:solidFill>
                <a:effectLst/>
                <a:latin typeface="Calibri" panose="020F0502020204030204" pitchFamily="34" charset="0"/>
              </a:rPr>
              <a:t>Validated:   </a:t>
            </a:r>
            <a:r>
              <a:rPr lang="en-US">
                <a:solidFill>
                  <a:srgbClr val="595959"/>
                </a:solidFill>
                <a:latin typeface="Calibri" panose="020F0502020204030204" pitchFamily="34" charset="0"/>
              </a:rPr>
              <a:t>100</a:t>
            </a:r>
            <a:endParaRPr lang="en-US" i="0">
              <a:solidFill>
                <a:srgbClr val="595959"/>
              </a:solidFill>
              <a:effectLst/>
              <a:latin typeface="Calibri" panose="020F0502020204030204" pitchFamily="34" charset="0"/>
            </a:endParaRPr>
          </a:p>
          <a:p>
            <a:pPr lvl="2"/>
            <a:r>
              <a:rPr lang="en-US">
                <a:solidFill>
                  <a:srgbClr val="595959"/>
                </a:solidFill>
                <a:latin typeface="Calibri" panose="020F0502020204030204" pitchFamily="34" charset="0"/>
              </a:rPr>
              <a:t>Initiated:     2</a:t>
            </a:r>
            <a:endParaRPr lang="en-US" i="0">
              <a:solidFill>
                <a:srgbClr val="595959"/>
              </a:solidFill>
              <a:effectLst/>
              <a:latin typeface="Calibri" panose="020F0502020204030204" pitchFamily="34" charset="0"/>
            </a:endParaRPr>
          </a:p>
          <a:p>
            <a:endParaRPr lang="en-US"/>
          </a:p>
        </p:txBody>
      </p:sp>
    </p:spTree>
    <p:extLst>
      <p:ext uri="{BB962C8B-B14F-4D97-AF65-F5344CB8AC3E}">
        <p14:creationId xmlns:p14="http://schemas.microsoft.com/office/powerpoint/2010/main" val="1872637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REMINDERS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2" y="1253330"/>
            <a:ext cx="9264254" cy="5213971"/>
          </a:xfrm>
        </p:spPr>
        <p:txBody>
          <a:bodyPr/>
          <a:lstStyle/>
          <a:p>
            <a:r>
              <a:rPr lang="en-US"/>
              <a:t>The following TIA updates have been implemented for the 2021-2022 Class Roster Winter submission: </a:t>
            </a:r>
          </a:p>
          <a:p>
            <a:endParaRPr lang="en-US" sz="2400"/>
          </a:p>
          <a:p>
            <a:pPr lvl="1"/>
            <a:r>
              <a:rPr lang="en-US"/>
              <a:t>New Category/Subcategory was added to the Promotion and Prepare/Finalize screens:</a:t>
            </a:r>
          </a:p>
          <a:p>
            <a:pPr lvl="2"/>
            <a:r>
              <a:rPr lang="en-US"/>
              <a:t>Staff/Staff Category</a:t>
            </a:r>
          </a:p>
          <a:p>
            <a:pPr lvl="2"/>
            <a:endParaRPr lang="en-US"/>
          </a:p>
          <a:p>
            <a:pPr lvl="1"/>
            <a:r>
              <a:rPr lang="en-US"/>
              <a:t>New business validation rules:</a:t>
            </a:r>
          </a:p>
          <a:p>
            <a:pPr lvl="2"/>
            <a:r>
              <a:rPr lang="en-US" sz="1800">
                <a:effectLst/>
                <a:latin typeface="Calibri" panose="020F0502020204030204" pitchFamily="34" charset="0"/>
                <a:ea typeface="Calibri" panose="020F0502020204030204" pitchFamily="34" charset="0"/>
                <a:cs typeface="Times New Roman" panose="02020603050405020304" pitchFamily="18" charset="0"/>
              </a:rPr>
              <a:t>30040-0054, 30040-0055, 30040-0056, 30040-0058, 30305-0027, 30305-0028, 30310-0001, 30310-0002, 30310-0003</a:t>
            </a:r>
          </a:p>
          <a:p>
            <a:pPr lvl="2"/>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200">
                <a:effectLst/>
                <a:latin typeface="Calibri" panose="020F0502020204030204" pitchFamily="34" charset="0"/>
                <a:ea typeface="Calibri" panose="020F0502020204030204" pitchFamily="34" charset="0"/>
                <a:cs typeface="Times New Roman" panose="02020603050405020304" pitchFamily="18" charset="0"/>
              </a:rPr>
              <a:t>Report Updates:</a:t>
            </a:r>
          </a:p>
          <a:p>
            <a:pPr lvl="2"/>
            <a:r>
              <a:rPr lang="en-US" sz="1800">
                <a:effectLst/>
                <a:latin typeface="Calibri" panose="020F0502020204030204" pitchFamily="34" charset="0"/>
                <a:ea typeface="Calibri" panose="020F0502020204030204" pitchFamily="34" charset="0"/>
                <a:cs typeface="Times New Roman" panose="02020603050405020304" pitchFamily="18" charset="0"/>
              </a:rPr>
              <a:t>CLS2-100-005 Staff Roster</a:t>
            </a:r>
          </a:p>
          <a:p>
            <a:pPr lvl="2"/>
            <a:r>
              <a:rPr lang="en-US" sz="1800">
                <a:effectLst/>
                <a:latin typeface="Calibri" panose="020F0502020204030204" pitchFamily="34" charset="0"/>
                <a:ea typeface="Calibri" panose="020F0502020204030204" pitchFamily="34" charset="0"/>
                <a:cs typeface="Times New Roman" panose="02020603050405020304" pitchFamily="18" charset="0"/>
              </a:rPr>
              <a:t>CLS2-100-006 Submission Summary Report</a:t>
            </a:r>
          </a:p>
          <a:p>
            <a:pPr lvl="2"/>
            <a:r>
              <a:rPr lang="en-US" sz="1800">
                <a:effectLst/>
                <a:latin typeface="Calibri" panose="020F0502020204030204" pitchFamily="34" charset="0"/>
                <a:ea typeface="Calibri" panose="020F0502020204030204" pitchFamily="34" charset="0"/>
                <a:cs typeface="Times New Roman" panose="02020603050405020304" pitchFamily="18" charset="0"/>
              </a:rPr>
              <a:t>CLS2-100-007 Teacher School Association data (*NEW REPORT)</a:t>
            </a:r>
          </a:p>
          <a:p>
            <a:pPr lvl="2"/>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lvl="2"/>
            <a:endParaRPr lang="en-US"/>
          </a:p>
          <a:p>
            <a:pPr marL="0" indent="0">
              <a:buNone/>
            </a:pPr>
            <a:br>
              <a:rPr lang="en-US" sz="1800" b="0" i="0">
                <a:solidFill>
                  <a:srgbClr val="404E54"/>
                </a:solidFill>
                <a:effectLst/>
                <a:latin typeface="SourceSansPro-Regular"/>
              </a:rPr>
            </a:br>
            <a:endParaRPr lang="en-US" sz="1800" b="0" i="0">
              <a:solidFill>
                <a:srgbClr val="404E54"/>
              </a:solidFill>
              <a:effectLst/>
              <a:latin typeface="SourceSansPro-Regular"/>
            </a:endParaRPr>
          </a:p>
          <a:p>
            <a:pPr marL="914400" lvl="1"/>
            <a:endParaRPr lang="en-US" sz="2200" b="0" i="0">
              <a:solidFill>
                <a:srgbClr val="404E54"/>
              </a:solidFill>
              <a:effectLst/>
              <a:latin typeface="SourceSansPro-Regular"/>
            </a:endParaRPr>
          </a:p>
        </p:txBody>
      </p:sp>
    </p:spTree>
    <p:extLst>
      <p:ext uri="{BB962C8B-B14F-4D97-AF65-F5344CB8AC3E}">
        <p14:creationId xmlns:p14="http://schemas.microsoft.com/office/powerpoint/2010/main" val="143109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D7D8-C88A-4EF9-BA6D-69C1C75BD0EF}"/>
              </a:ext>
            </a:extLst>
          </p:cNvPr>
          <p:cNvSpPr>
            <a:spLocks noGrp="1"/>
          </p:cNvSpPr>
          <p:nvPr>
            <p:ph type="ctrTitle"/>
          </p:nvPr>
        </p:nvSpPr>
        <p:spPr>
          <a:xfrm>
            <a:off x="2030819" y="5292648"/>
            <a:ext cx="5507665" cy="972941"/>
          </a:xfrm>
        </p:spPr>
        <p:txBody>
          <a:bodyPr/>
          <a:lstStyle/>
          <a:p>
            <a:r>
              <a:rPr lang="en-US">
                <a:cs typeface="Calibri"/>
              </a:rPr>
              <a:t>2022-2023</a:t>
            </a:r>
            <a:endParaRPr lang="en-US"/>
          </a:p>
        </p:txBody>
      </p:sp>
    </p:spTree>
    <p:extLst>
      <p:ext uri="{BB962C8B-B14F-4D97-AF65-F5344CB8AC3E}">
        <p14:creationId xmlns:p14="http://schemas.microsoft.com/office/powerpoint/2010/main" val="340634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21A8D-8A9C-4C1D-9B1E-6A55DB4C2482}"/>
              </a:ext>
            </a:extLst>
          </p:cNvPr>
          <p:cNvSpPr>
            <a:spLocks noGrp="1"/>
          </p:cNvSpPr>
          <p:nvPr>
            <p:ph type="title"/>
          </p:nvPr>
        </p:nvSpPr>
        <p:spPr/>
        <p:txBody>
          <a:bodyPr>
            <a:noAutofit/>
          </a:bodyPr>
          <a:lstStyle/>
          <a:p>
            <a:r>
              <a:rPr lang="en-US"/>
              <a:t>2022-2023 UPDATES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290162" y="1418424"/>
            <a:ext cx="8988425" cy="4351338"/>
          </a:xfrm>
        </p:spPr>
        <p:txBody>
          <a:bodyPr lIns="91440" tIns="45720" rIns="91440" bIns="45720" anchor="t"/>
          <a:lstStyle/>
          <a:p>
            <a:r>
              <a:rPr lang="en-US" sz="3600"/>
              <a:t>2022-2023 </a:t>
            </a:r>
          </a:p>
          <a:p>
            <a:pPr lvl="1"/>
            <a:r>
              <a:rPr lang="en-US" sz="3200"/>
              <a:t>No Application Updates</a:t>
            </a:r>
            <a:endParaRPr lang="en-US" sz="3200">
              <a:cs typeface="Calibri"/>
            </a:endParaRPr>
          </a:p>
          <a:p>
            <a:pPr lvl="1"/>
            <a:r>
              <a:rPr lang="en-US" sz="3200">
                <a:ea typeface="+mn-lt"/>
                <a:cs typeface="+mn-lt"/>
              </a:rPr>
              <a:t>No Data Element Updates</a:t>
            </a:r>
          </a:p>
          <a:p>
            <a:pPr lvl="1"/>
            <a:r>
              <a:rPr lang="en-US" sz="3200">
                <a:ea typeface="+mn-lt"/>
                <a:cs typeface="+mn-lt"/>
              </a:rPr>
              <a:t>No Report Updates</a:t>
            </a:r>
          </a:p>
          <a:p>
            <a:pPr lvl="1"/>
            <a:r>
              <a:rPr lang="en-US" sz="3200">
                <a:ea typeface="+mn-lt"/>
                <a:cs typeface="+mn-lt"/>
              </a:rPr>
              <a:t>No Business Rules Updates</a:t>
            </a:r>
          </a:p>
          <a:p>
            <a:pPr lvl="1"/>
            <a:r>
              <a:rPr lang="en-US" sz="3200">
                <a:ea typeface="+mn-lt"/>
                <a:cs typeface="+mn-lt"/>
              </a:rPr>
              <a:t>No Code Table Updates</a:t>
            </a:r>
          </a:p>
        </p:txBody>
      </p:sp>
    </p:spTree>
    <p:extLst>
      <p:ext uri="{BB962C8B-B14F-4D97-AF65-F5344CB8AC3E}">
        <p14:creationId xmlns:p14="http://schemas.microsoft.com/office/powerpoint/2010/main" val="273792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TIMELINE</a:t>
            </a:r>
            <a:endParaRPr lang="en-US"/>
          </a:p>
        </p:txBody>
      </p:sp>
      <p:graphicFrame>
        <p:nvGraphicFramePr>
          <p:cNvPr id="7" name="Table 6">
            <a:extLst>
              <a:ext uri="{FF2B5EF4-FFF2-40B4-BE49-F238E27FC236}">
                <a16:creationId xmlns:a16="http://schemas.microsoft.com/office/drawing/2014/main" id="{DFF7D07C-7311-40BA-988B-5F9749C1CBCE}"/>
              </a:ext>
            </a:extLst>
          </p:cNvPr>
          <p:cNvGraphicFramePr>
            <a:graphicFrameLocks noGrp="1"/>
          </p:cNvGraphicFramePr>
          <p:nvPr>
            <p:extLst>
              <p:ext uri="{D42A27DB-BD31-4B8C-83A1-F6EECF244321}">
                <p14:modId xmlns:p14="http://schemas.microsoft.com/office/powerpoint/2010/main" val="1600848427"/>
              </p:ext>
            </p:extLst>
          </p:nvPr>
        </p:nvGraphicFramePr>
        <p:xfrm>
          <a:off x="2049473" y="1571682"/>
          <a:ext cx="9783138" cy="4173000"/>
        </p:xfrm>
        <a:graphic>
          <a:graphicData uri="http://schemas.openxmlformats.org/drawingml/2006/table">
            <a:tbl>
              <a:tblPr firstRow="1" bandRow="1">
                <a:tableStyleId>{5C22544A-7EE6-4342-B048-85BDC9FD1C3A}</a:tableStyleId>
              </a:tblPr>
              <a:tblGrid>
                <a:gridCol w="6976241">
                  <a:extLst>
                    <a:ext uri="{9D8B030D-6E8A-4147-A177-3AD203B41FA5}">
                      <a16:colId xmlns:a16="http://schemas.microsoft.com/office/drawing/2014/main" val="3617173912"/>
                    </a:ext>
                  </a:extLst>
                </a:gridCol>
                <a:gridCol w="2806897">
                  <a:extLst>
                    <a:ext uri="{9D8B030D-6E8A-4147-A177-3AD203B41FA5}">
                      <a16:colId xmlns:a16="http://schemas.microsoft.com/office/drawing/2014/main" val="2463953754"/>
                    </a:ext>
                  </a:extLst>
                </a:gridCol>
              </a:tblGrid>
              <a:tr h="618109">
                <a:tc>
                  <a:txBody>
                    <a:bodyPr/>
                    <a:lstStyle/>
                    <a:p>
                      <a:pPr algn="ctr"/>
                      <a:r>
                        <a:rPr lang="en-US" sz="2400" b="1" u="none" strike="noStrike" dirty="0">
                          <a:solidFill>
                            <a:srgbClr val="FFFFFF"/>
                          </a:solidFill>
                          <a:effectLst/>
                          <a:latin typeface="+mn-lt"/>
                        </a:rPr>
                        <a:t>Class Roster Collection - Fall Submission</a:t>
                      </a:r>
                    </a:p>
                  </a:txBody>
                  <a:tcPr marL="0" marR="0" marT="0" marB="0" anchor="ctr"/>
                </a:tc>
                <a:tc>
                  <a:txBody>
                    <a:bodyPr/>
                    <a:lstStyle/>
                    <a:p>
                      <a:pPr algn="ctr"/>
                      <a:r>
                        <a:rPr lang="en-US" sz="2400" dirty="0"/>
                        <a:t>Date</a:t>
                      </a:r>
                    </a:p>
                  </a:txBody>
                  <a:tcPr marL="0" marR="0" marT="0" marB="0" anchor="ctr"/>
                </a:tc>
                <a:extLst>
                  <a:ext uri="{0D108BD9-81ED-4DB2-BD59-A6C34878D82A}">
                    <a16:rowId xmlns:a16="http://schemas.microsoft.com/office/drawing/2014/main" val="1956164357"/>
                  </a:ext>
                </a:extLst>
              </a:tr>
              <a:tr h="618109">
                <a:tc>
                  <a:txBody>
                    <a:bodyPr/>
                    <a:lstStyle/>
                    <a:p>
                      <a:pPr marL="0" rtl="0" latinLnBrk="0">
                        <a:spcBef>
                          <a:spcPts val="0"/>
                        </a:spcBef>
                        <a:spcAft>
                          <a:spcPts val="0"/>
                        </a:spcAft>
                      </a:pPr>
                      <a:r>
                        <a:rPr lang="en-US" sz="2400" kern="1200">
                          <a:effectLst/>
                        </a:rPr>
                        <a:t>TSDS ready to load data to eDM</a:t>
                      </a:r>
                      <a:endParaRPr lang="en-US" sz="2400">
                        <a:effectLst/>
                      </a:endParaRPr>
                    </a:p>
                  </a:txBody>
                  <a:tcPr marL="0" marR="0" marT="0" marB="0" anchor="ctr"/>
                </a:tc>
                <a:tc>
                  <a:txBody>
                    <a:bodyPr/>
                    <a:lstStyle/>
                    <a:p>
                      <a:pPr marL="0" rtl="0" latinLnBrk="0">
                        <a:spcBef>
                          <a:spcPts val="0"/>
                        </a:spcBef>
                        <a:spcAft>
                          <a:spcPts val="0"/>
                        </a:spcAft>
                      </a:pPr>
                      <a:r>
                        <a:rPr lang="en-US" sz="2400" kern="1200" dirty="0">
                          <a:effectLst/>
                        </a:rPr>
                        <a:t>  August 1, 2022</a:t>
                      </a:r>
                      <a:endParaRPr lang="en-US" sz="2400" dirty="0">
                        <a:effectLst/>
                      </a:endParaRPr>
                    </a:p>
                  </a:txBody>
                  <a:tcPr marL="0" marR="0" marT="0" marB="0" anchor="ctr"/>
                </a:tc>
                <a:extLst>
                  <a:ext uri="{0D108BD9-81ED-4DB2-BD59-A6C34878D82A}">
                    <a16:rowId xmlns:a16="http://schemas.microsoft.com/office/drawing/2014/main" val="1910323492"/>
                  </a:ext>
                </a:extLst>
              </a:tr>
              <a:tr h="618109">
                <a:tc>
                  <a:txBody>
                    <a:bodyPr/>
                    <a:lstStyle/>
                    <a:p>
                      <a:pPr fontAlgn="t"/>
                      <a:r>
                        <a:rPr lang="en-US" sz="2400">
                          <a:solidFill>
                            <a:srgbClr val="242424"/>
                          </a:solidFill>
                          <a:effectLst/>
                          <a:latin typeface="+mn-lt"/>
                        </a:rPr>
                        <a:t>Class Roster Fall ready for users to promote data</a:t>
                      </a:r>
                    </a:p>
                  </a:txBody>
                  <a:tcPr marL="0" marR="0" marT="0" marB="0" anchor="ctr"/>
                </a:tc>
                <a:tc>
                  <a:txBody>
                    <a:bodyPr/>
                    <a:lstStyle/>
                    <a:p>
                      <a:pPr fontAlgn="t"/>
                      <a:r>
                        <a:rPr lang="en-US" sz="2400">
                          <a:solidFill>
                            <a:srgbClr val="242424"/>
                          </a:solidFill>
                          <a:effectLst/>
                          <a:latin typeface="+mn-lt"/>
                        </a:rPr>
                        <a:t>  September 12, 2022</a:t>
                      </a:r>
                    </a:p>
                  </a:txBody>
                  <a:tcPr marL="0" marR="0" marT="0" marB="0" anchor="ctr"/>
                </a:tc>
                <a:extLst>
                  <a:ext uri="{0D108BD9-81ED-4DB2-BD59-A6C34878D82A}">
                    <a16:rowId xmlns:a16="http://schemas.microsoft.com/office/drawing/2014/main" val="1861088031"/>
                  </a:ext>
                </a:extLst>
              </a:tr>
              <a:tr h="618109">
                <a:tc>
                  <a:txBody>
                    <a:bodyPr/>
                    <a:lstStyle/>
                    <a:p>
                      <a:pPr fontAlgn="t"/>
                      <a:r>
                        <a:rPr lang="en-US" sz="2400">
                          <a:solidFill>
                            <a:srgbClr val="242424"/>
                          </a:solidFill>
                          <a:effectLst/>
                          <a:latin typeface="+mn-lt"/>
                        </a:rPr>
                        <a:t>Class Roster Fall snapshot date – Last Friday in September</a:t>
                      </a: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a:solidFill>
                            <a:srgbClr val="242424"/>
                          </a:solidFill>
                          <a:effectLst/>
                          <a:latin typeface="+mn-lt"/>
                        </a:rPr>
                        <a:t>  September 30, 2022</a:t>
                      </a:r>
                    </a:p>
                  </a:txBody>
                  <a:tcPr marL="0" marR="0" marT="0" marB="0" anchor="ctr"/>
                </a:tc>
                <a:extLst>
                  <a:ext uri="{0D108BD9-81ED-4DB2-BD59-A6C34878D82A}">
                    <a16:rowId xmlns:a16="http://schemas.microsoft.com/office/drawing/2014/main" val="2587501731"/>
                  </a:ext>
                </a:extLst>
              </a:tr>
              <a:tr h="529051">
                <a:tc>
                  <a:txBody>
                    <a:bodyPr/>
                    <a:lstStyle/>
                    <a:p>
                      <a:pPr fontAlgn="t"/>
                      <a:r>
                        <a:rPr lang="en-US" sz="2400">
                          <a:solidFill>
                            <a:srgbClr val="242424"/>
                          </a:solidFill>
                          <a:effectLst/>
                          <a:latin typeface="+mn-lt"/>
                        </a:rPr>
                        <a:t>Class Roster Fall ready for users to complete</a:t>
                      </a: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a:solidFill>
                            <a:srgbClr val="242424"/>
                          </a:solidFill>
                          <a:effectLst/>
                          <a:latin typeface="+mn-lt"/>
                        </a:rPr>
                        <a:t>  September 30, 2022</a:t>
                      </a:r>
                    </a:p>
                  </a:txBody>
                  <a:tcPr marL="0" marR="0" marT="0" marB="0" anchor="ctr"/>
                </a:tc>
                <a:extLst>
                  <a:ext uri="{0D108BD9-81ED-4DB2-BD59-A6C34878D82A}">
                    <a16:rowId xmlns:a16="http://schemas.microsoft.com/office/drawing/2014/main" val="337197330"/>
                  </a:ext>
                </a:extLst>
              </a:tr>
              <a:tr h="529051">
                <a:tc>
                  <a:txBody>
                    <a:bodyPr/>
                    <a:lstStyle/>
                    <a:p>
                      <a:pPr fontAlgn="t"/>
                      <a:r>
                        <a:rPr lang="en-US" sz="2400" b="1">
                          <a:solidFill>
                            <a:srgbClr val="242424"/>
                          </a:solidFill>
                          <a:effectLst/>
                          <a:latin typeface="+mn-lt"/>
                        </a:rPr>
                        <a:t>Class Roster Fall submission due date for LEAs</a:t>
                      </a:r>
                      <a:endParaRPr lang="en-US" sz="2400">
                        <a:solidFill>
                          <a:srgbClr val="242424"/>
                        </a:solidFill>
                        <a:effectLst/>
                        <a:latin typeface="+mn-lt"/>
                      </a:endParaRP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a:solidFill>
                            <a:srgbClr val="242424"/>
                          </a:solidFill>
                          <a:effectLst/>
                          <a:latin typeface="+mn-lt"/>
                        </a:rPr>
                        <a:t>  October 20, 2022</a:t>
                      </a:r>
                    </a:p>
                  </a:txBody>
                  <a:tcPr marL="0" marR="0" marT="0" marB="0" anchor="ctr"/>
                </a:tc>
                <a:extLst>
                  <a:ext uri="{0D108BD9-81ED-4DB2-BD59-A6C34878D82A}">
                    <a16:rowId xmlns:a16="http://schemas.microsoft.com/office/drawing/2014/main" val="1514516311"/>
                  </a:ext>
                </a:extLst>
              </a:tr>
              <a:tr h="52905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a:solidFill>
                            <a:srgbClr val="242424"/>
                          </a:solidFill>
                          <a:effectLst/>
                          <a:latin typeface="+mn-lt"/>
                        </a:rPr>
                        <a:t>Class Roster Fall data available to customers</a:t>
                      </a: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dirty="0">
                          <a:solidFill>
                            <a:srgbClr val="242424"/>
                          </a:solidFill>
                          <a:effectLst/>
                          <a:latin typeface="+mn-lt"/>
                        </a:rPr>
                        <a:t>  November 3, 2022</a:t>
                      </a:r>
                    </a:p>
                  </a:txBody>
                  <a:tcPr marL="0" marR="0" marT="0" marB="0" anchor="ctr"/>
                </a:tc>
                <a:extLst>
                  <a:ext uri="{0D108BD9-81ED-4DB2-BD59-A6C34878D82A}">
                    <a16:rowId xmlns:a16="http://schemas.microsoft.com/office/drawing/2014/main" val="1498508197"/>
                  </a:ext>
                </a:extLst>
              </a:tr>
            </a:tbl>
          </a:graphicData>
        </a:graphic>
      </p:graphicFrame>
    </p:spTree>
    <p:extLst>
      <p:ext uri="{BB962C8B-B14F-4D97-AF65-F5344CB8AC3E}">
        <p14:creationId xmlns:p14="http://schemas.microsoft.com/office/powerpoint/2010/main" val="83101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TIMELINE - Continued</a:t>
            </a:r>
            <a:endParaRPr lang="en-US" dirty="0"/>
          </a:p>
        </p:txBody>
      </p:sp>
      <p:graphicFrame>
        <p:nvGraphicFramePr>
          <p:cNvPr id="5" name="Table 4">
            <a:extLst>
              <a:ext uri="{FF2B5EF4-FFF2-40B4-BE49-F238E27FC236}">
                <a16:creationId xmlns:a16="http://schemas.microsoft.com/office/drawing/2014/main" id="{A06A6689-1FA7-4F14-9584-7AC5C6EA67A6}"/>
              </a:ext>
            </a:extLst>
          </p:cNvPr>
          <p:cNvGraphicFramePr>
            <a:graphicFrameLocks noGrp="1"/>
          </p:cNvGraphicFramePr>
          <p:nvPr>
            <p:extLst>
              <p:ext uri="{D42A27DB-BD31-4B8C-83A1-F6EECF244321}">
                <p14:modId xmlns:p14="http://schemas.microsoft.com/office/powerpoint/2010/main" val="3675488671"/>
              </p:ext>
            </p:extLst>
          </p:nvPr>
        </p:nvGraphicFramePr>
        <p:xfrm>
          <a:off x="2049473" y="1551856"/>
          <a:ext cx="9783138" cy="4173000"/>
        </p:xfrm>
        <a:graphic>
          <a:graphicData uri="http://schemas.openxmlformats.org/drawingml/2006/table">
            <a:tbl>
              <a:tblPr firstRow="1" bandRow="1">
                <a:tableStyleId>{5C22544A-7EE6-4342-B048-85BDC9FD1C3A}</a:tableStyleId>
              </a:tblPr>
              <a:tblGrid>
                <a:gridCol w="6976241">
                  <a:extLst>
                    <a:ext uri="{9D8B030D-6E8A-4147-A177-3AD203B41FA5}">
                      <a16:colId xmlns:a16="http://schemas.microsoft.com/office/drawing/2014/main" val="3617173912"/>
                    </a:ext>
                  </a:extLst>
                </a:gridCol>
                <a:gridCol w="2806897">
                  <a:extLst>
                    <a:ext uri="{9D8B030D-6E8A-4147-A177-3AD203B41FA5}">
                      <a16:colId xmlns:a16="http://schemas.microsoft.com/office/drawing/2014/main" val="2463953754"/>
                    </a:ext>
                  </a:extLst>
                </a:gridCol>
              </a:tblGrid>
              <a:tr h="618109">
                <a:tc>
                  <a:txBody>
                    <a:bodyPr/>
                    <a:lstStyle/>
                    <a:p>
                      <a:pPr algn="ctr"/>
                      <a:r>
                        <a:rPr lang="en-US" sz="2400" b="1" u="none" strike="noStrike" dirty="0">
                          <a:solidFill>
                            <a:srgbClr val="FFFFFF"/>
                          </a:solidFill>
                          <a:effectLst/>
                          <a:latin typeface="+mn-lt"/>
                        </a:rPr>
                        <a:t>Class Roster Collection - Winter Submission</a:t>
                      </a:r>
                    </a:p>
                  </a:txBody>
                  <a:tcPr marL="0" marR="0" marT="0" marB="0" anchor="ctr"/>
                </a:tc>
                <a:tc>
                  <a:txBody>
                    <a:bodyPr/>
                    <a:lstStyle/>
                    <a:p>
                      <a:pPr algn="ctr"/>
                      <a:r>
                        <a:rPr lang="en-US" sz="2400" dirty="0"/>
                        <a:t>Date</a:t>
                      </a:r>
                    </a:p>
                  </a:txBody>
                  <a:tcPr marL="0" marR="0" marT="0" marB="0" anchor="ctr"/>
                </a:tc>
                <a:extLst>
                  <a:ext uri="{0D108BD9-81ED-4DB2-BD59-A6C34878D82A}">
                    <a16:rowId xmlns:a16="http://schemas.microsoft.com/office/drawing/2014/main" val="1956164357"/>
                  </a:ext>
                </a:extLst>
              </a:tr>
              <a:tr h="618109">
                <a:tc>
                  <a:txBody>
                    <a:bodyPr/>
                    <a:lstStyle/>
                    <a:p>
                      <a:pPr marL="0" rtl="0" latinLnBrk="0">
                        <a:spcBef>
                          <a:spcPts val="0"/>
                        </a:spcBef>
                        <a:spcAft>
                          <a:spcPts val="0"/>
                        </a:spcAft>
                      </a:pPr>
                      <a:r>
                        <a:rPr lang="en-US" sz="2400" kern="1200">
                          <a:effectLst/>
                        </a:rPr>
                        <a:t>TSDS ready to load data to eDM</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August 1, 2022</a:t>
                      </a:r>
                      <a:endParaRPr lang="en-US" sz="2400">
                        <a:effectLst/>
                      </a:endParaRPr>
                    </a:p>
                  </a:txBody>
                  <a:tcPr marL="0" marR="0" marT="0" marB="0" anchor="ctr"/>
                </a:tc>
                <a:extLst>
                  <a:ext uri="{0D108BD9-81ED-4DB2-BD59-A6C34878D82A}">
                    <a16:rowId xmlns:a16="http://schemas.microsoft.com/office/drawing/2014/main" val="1910323492"/>
                  </a:ext>
                </a:extLst>
              </a:tr>
              <a:tr h="618109">
                <a:tc>
                  <a:txBody>
                    <a:bodyPr/>
                    <a:lstStyle/>
                    <a:p>
                      <a:pPr fontAlgn="t"/>
                      <a:r>
                        <a:rPr lang="en-US" sz="2400">
                          <a:solidFill>
                            <a:srgbClr val="242424"/>
                          </a:solidFill>
                          <a:effectLst/>
                          <a:latin typeface="+mn-lt"/>
                        </a:rPr>
                        <a:t>Class Roster Winter ready for users to promote data</a:t>
                      </a: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a:solidFill>
                            <a:srgbClr val="242424"/>
                          </a:solidFill>
                          <a:effectLst/>
                          <a:latin typeface="+mn-lt"/>
                        </a:rPr>
                        <a:t>  January 30, 2023</a:t>
                      </a:r>
                    </a:p>
                  </a:txBody>
                  <a:tcPr marL="0" marR="0" marT="0" marB="0" anchor="ctr"/>
                </a:tc>
                <a:extLst>
                  <a:ext uri="{0D108BD9-81ED-4DB2-BD59-A6C34878D82A}">
                    <a16:rowId xmlns:a16="http://schemas.microsoft.com/office/drawing/2014/main" val="1861088031"/>
                  </a:ext>
                </a:extLst>
              </a:tr>
              <a:tr h="618109">
                <a:tc>
                  <a:txBody>
                    <a:bodyPr/>
                    <a:lstStyle/>
                    <a:p>
                      <a:pPr fontAlgn="t"/>
                      <a:r>
                        <a:rPr lang="en-US" sz="2400">
                          <a:solidFill>
                            <a:srgbClr val="242424"/>
                          </a:solidFill>
                          <a:effectLst/>
                          <a:latin typeface="+mn-lt"/>
                        </a:rPr>
                        <a:t>Class Roster Winter snapshot date – Last Friday in September</a:t>
                      </a: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a:solidFill>
                            <a:srgbClr val="242424"/>
                          </a:solidFill>
                          <a:effectLst/>
                          <a:latin typeface="+mn-lt"/>
                        </a:rPr>
                        <a:t>  February 24, 2023</a:t>
                      </a:r>
                    </a:p>
                  </a:txBody>
                  <a:tcPr marL="0" marR="0" marT="0" marB="0" anchor="ctr"/>
                </a:tc>
                <a:extLst>
                  <a:ext uri="{0D108BD9-81ED-4DB2-BD59-A6C34878D82A}">
                    <a16:rowId xmlns:a16="http://schemas.microsoft.com/office/drawing/2014/main" val="2587501731"/>
                  </a:ext>
                </a:extLst>
              </a:tr>
              <a:tr h="529051">
                <a:tc>
                  <a:txBody>
                    <a:bodyPr/>
                    <a:lstStyle/>
                    <a:p>
                      <a:pPr fontAlgn="t"/>
                      <a:r>
                        <a:rPr lang="en-US" sz="2400">
                          <a:solidFill>
                            <a:srgbClr val="242424"/>
                          </a:solidFill>
                          <a:effectLst/>
                          <a:latin typeface="+mn-lt"/>
                        </a:rPr>
                        <a:t>Class Roster Winter ready for users to complete</a:t>
                      </a: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a:solidFill>
                            <a:srgbClr val="242424"/>
                          </a:solidFill>
                          <a:effectLst/>
                          <a:latin typeface="+mn-lt"/>
                        </a:rPr>
                        <a:t>  February 24, 2023</a:t>
                      </a:r>
                    </a:p>
                  </a:txBody>
                  <a:tcPr marL="0" marR="0" marT="0" marB="0" anchor="ctr"/>
                </a:tc>
                <a:extLst>
                  <a:ext uri="{0D108BD9-81ED-4DB2-BD59-A6C34878D82A}">
                    <a16:rowId xmlns:a16="http://schemas.microsoft.com/office/drawing/2014/main" val="337197330"/>
                  </a:ext>
                </a:extLst>
              </a:tr>
              <a:tr h="529051">
                <a:tc>
                  <a:txBody>
                    <a:bodyPr/>
                    <a:lstStyle/>
                    <a:p>
                      <a:pPr fontAlgn="t"/>
                      <a:r>
                        <a:rPr lang="en-US" sz="2400" b="1">
                          <a:solidFill>
                            <a:srgbClr val="242424"/>
                          </a:solidFill>
                          <a:effectLst/>
                          <a:latin typeface="+mn-lt"/>
                        </a:rPr>
                        <a:t>Class Roster Winter submission due date for LEAs</a:t>
                      </a:r>
                      <a:endParaRPr lang="en-US" sz="2400">
                        <a:solidFill>
                          <a:srgbClr val="242424"/>
                        </a:solidFill>
                        <a:effectLst/>
                        <a:latin typeface="+mn-lt"/>
                      </a:endParaRP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a:solidFill>
                            <a:srgbClr val="242424"/>
                          </a:solidFill>
                          <a:effectLst/>
                          <a:latin typeface="+mn-lt"/>
                        </a:rPr>
                        <a:t>  March 30, 2023</a:t>
                      </a:r>
                    </a:p>
                  </a:txBody>
                  <a:tcPr marL="0" marR="0" marT="0" marB="0" anchor="ctr"/>
                </a:tc>
                <a:extLst>
                  <a:ext uri="{0D108BD9-81ED-4DB2-BD59-A6C34878D82A}">
                    <a16:rowId xmlns:a16="http://schemas.microsoft.com/office/drawing/2014/main" val="1514516311"/>
                  </a:ext>
                </a:extLst>
              </a:tr>
              <a:tr h="52905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a:solidFill>
                            <a:srgbClr val="242424"/>
                          </a:solidFill>
                          <a:effectLst/>
                          <a:latin typeface="+mn-lt"/>
                        </a:rPr>
                        <a:t>Class Roster Winter data available to customers</a:t>
                      </a: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dirty="0">
                          <a:solidFill>
                            <a:srgbClr val="242424"/>
                          </a:solidFill>
                          <a:effectLst/>
                          <a:latin typeface="+mn-lt"/>
                        </a:rPr>
                        <a:t>  April 13, 2023</a:t>
                      </a:r>
                    </a:p>
                  </a:txBody>
                  <a:tcPr marL="0" marR="0" marT="0" marB="0" anchor="ctr"/>
                </a:tc>
                <a:extLst>
                  <a:ext uri="{0D108BD9-81ED-4DB2-BD59-A6C34878D82A}">
                    <a16:rowId xmlns:a16="http://schemas.microsoft.com/office/drawing/2014/main" val="1498508197"/>
                  </a:ext>
                </a:extLst>
              </a:tr>
            </a:tbl>
          </a:graphicData>
        </a:graphic>
      </p:graphicFrame>
    </p:spTree>
    <p:extLst>
      <p:ext uri="{BB962C8B-B14F-4D97-AF65-F5344CB8AC3E}">
        <p14:creationId xmlns:p14="http://schemas.microsoft.com/office/powerpoint/2010/main" val="276603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297052" cy="4568265"/>
          </a:xfrm>
        </p:spPr>
        <p:txBody>
          <a:bodyPr lIns="91440" tIns="45720" rIns="91440" bIns="45720" anchor="t"/>
          <a:lstStyle/>
          <a:p>
            <a:pPr marL="0" indent="0">
              <a:buNone/>
            </a:pPr>
            <a:r>
              <a:rPr lang="en-US" b="1"/>
              <a:t>How do LEAs report centrally assigned designated teachers for TIA?</a:t>
            </a:r>
          </a:p>
          <a:p>
            <a:pPr marL="0" indent="0">
              <a:buNone/>
            </a:pPr>
            <a:endParaRPr lang="en-US" sz="2400" b="1">
              <a:solidFill>
                <a:schemeClr val="tx1">
                  <a:lumMod val="65000"/>
                  <a:lumOff val="35000"/>
                </a:schemeClr>
              </a:solidFill>
              <a:cs typeface="Segoe UI"/>
            </a:endParaRPr>
          </a:p>
          <a:p>
            <a:pPr marL="0" indent="0">
              <a:buNone/>
            </a:pPr>
            <a:r>
              <a:rPr lang="en-US" sz="2400">
                <a:solidFill>
                  <a:schemeClr val="tx1">
                    <a:lumMod val="65000"/>
                    <a:lumOff val="35000"/>
                  </a:schemeClr>
                </a:solidFill>
                <a:cs typeface="Segoe UI"/>
              </a:rPr>
              <a:t>Centrally assigned teachers designated for TIA should be reported with a </a:t>
            </a:r>
            <a:r>
              <a:rPr lang="en-US" sz="2400" err="1">
                <a:solidFill>
                  <a:schemeClr val="tx1">
                    <a:lumMod val="65000"/>
                    <a:lumOff val="35000"/>
                  </a:schemeClr>
                </a:solidFill>
                <a:cs typeface="Segoe UI"/>
              </a:rPr>
              <a:t>TeacherSchoolAssociation</a:t>
            </a:r>
            <a:r>
              <a:rPr lang="en-US" sz="2400">
                <a:solidFill>
                  <a:schemeClr val="tx1">
                    <a:lumMod val="65000"/>
                    <a:lumOff val="35000"/>
                  </a:schemeClr>
                </a:solidFill>
                <a:cs typeface="Segoe UI"/>
              </a:rPr>
              <a:t> with a campus number ending in 999.  In addition, the Staff complex type would be promoted </a:t>
            </a:r>
            <a:r>
              <a:rPr lang="en-US" sz="2400"/>
              <a:t>since the staff member has a </a:t>
            </a:r>
            <a:r>
              <a:rPr lang="en-US" sz="2400" err="1"/>
              <a:t>TeacherSchoolAssociation</a:t>
            </a:r>
            <a:r>
              <a:rPr lang="en-US" sz="2400"/>
              <a:t> record, and their role ID is an 087. </a:t>
            </a:r>
            <a:endParaRPr lang="en-US" sz="2400">
              <a:solidFill>
                <a:schemeClr val="tx1">
                  <a:lumMod val="65000"/>
                  <a:lumOff val="35000"/>
                </a:schemeClr>
              </a:solidFill>
              <a:cs typeface="Segoe UI"/>
            </a:endParaRPr>
          </a:p>
        </p:txBody>
      </p:sp>
    </p:spTree>
    <p:extLst>
      <p:ext uri="{BB962C8B-B14F-4D97-AF65-F5344CB8AC3E}">
        <p14:creationId xmlns:p14="http://schemas.microsoft.com/office/powerpoint/2010/main" val="424794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FREQUENTLY ASKED QUESTIONS - Continued</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dirty="0"/>
              <a:t>How do you report a TIA designated staff member that has a Role ID 087 for a course with a Service ID of "SA", "SE", "SR", "SS" or "8“? Should the </a:t>
            </a:r>
            <a:r>
              <a:rPr lang="en-US" b="1" dirty="0" err="1"/>
              <a:t>TeacherSchoolAssociation</a:t>
            </a:r>
            <a:r>
              <a:rPr lang="en-US" b="1"/>
              <a:t> and the Staff demographic record be submitted for this staff member, or would they be excluded from reporting?</a:t>
            </a:r>
          </a:p>
          <a:p>
            <a:pPr marL="0" indent="0">
              <a:buNone/>
            </a:pPr>
            <a:endParaRPr lang="en-US" sz="2400" b="1" dirty="0"/>
          </a:p>
          <a:p>
            <a:pPr marL="0" indent="0">
              <a:buNone/>
            </a:pPr>
            <a:r>
              <a:rPr lang="en-US" sz="2400" dirty="0"/>
              <a:t>The Teacher School Association record would be promoted because there is a TIA designation code in the Staff record.  The Staff demographic record would also be promoted since the staff member has a Teacher School Association record, and their role ID is an 087. </a:t>
            </a:r>
          </a:p>
          <a:p>
            <a:pPr marL="0" indent="0">
              <a:buNone/>
            </a:pPr>
            <a:endParaRPr lang="en-US" sz="2400" dirty="0"/>
          </a:p>
        </p:txBody>
      </p:sp>
    </p:spTree>
    <p:extLst>
      <p:ext uri="{BB962C8B-B14F-4D97-AF65-F5344CB8AC3E}">
        <p14:creationId xmlns:p14="http://schemas.microsoft.com/office/powerpoint/2010/main" val="3515512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TECHNICAL RESOURCES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8988726" cy="5494338"/>
          </a:xfrm>
        </p:spPr>
        <p:txBody>
          <a:bodyPr lIns="91440" tIns="45720" rIns="91440" bIns="45720" anchor="t"/>
          <a:lstStyle/>
          <a:p>
            <a:pPr algn="l" rtl="0" fontAlgn="base"/>
            <a:r>
              <a:rPr lang="en-US" b="1" i="0" u="none" strike="noStrike">
                <a:solidFill>
                  <a:srgbClr val="595959"/>
                </a:solidFill>
                <a:effectLst/>
                <a:latin typeface="Calibri"/>
                <a:cs typeface="Calibri"/>
              </a:rPr>
              <a:t>Technical Support:</a:t>
            </a:r>
            <a:r>
              <a:rPr lang="en-US" b="0" i="0">
                <a:solidFill>
                  <a:srgbClr val="000000"/>
                </a:solidFill>
                <a:effectLst/>
                <a:latin typeface="Calibri"/>
                <a:cs typeface="Calibri"/>
              </a:rPr>
              <a:t>​</a:t>
            </a:r>
          </a:p>
          <a:p>
            <a:pPr lvl="1" fontAlgn="base"/>
            <a:r>
              <a:rPr lang="en-US" b="1" i="0" u="sng" strike="noStrike">
                <a:solidFill>
                  <a:srgbClr val="1682C5"/>
                </a:solidFill>
                <a:effectLst/>
                <a:latin typeface="Calibri"/>
                <a:cs typeface="Calibri"/>
                <a:hlinkClick r:id="rId3"/>
              </a:rPr>
              <a:t>TSDSCustomerSupport@tea.texas.gov</a:t>
            </a:r>
            <a:r>
              <a:rPr lang="en-US" b="1" i="0" u="none" strike="noStrike">
                <a:solidFill>
                  <a:srgbClr val="595959"/>
                </a:solidFill>
                <a:effectLst/>
                <a:latin typeface="Calibri"/>
                <a:cs typeface="Calibri"/>
              </a:rPr>
              <a:t> </a:t>
            </a:r>
            <a:r>
              <a:rPr lang="en-US" b="0" i="0">
                <a:solidFill>
                  <a:srgbClr val="000000"/>
                </a:solidFill>
                <a:effectLst/>
                <a:latin typeface="Calibri"/>
                <a:cs typeface="Calibri"/>
              </a:rPr>
              <a:t>​</a:t>
            </a:r>
          </a:p>
          <a:p>
            <a:pPr lvl="1" fontAlgn="base"/>
            <a:endParaRPr lang="en-US" b="0" i="0">
              <a:solidFill>
                <a:srgbClr val="000000"/>
              </a:solidFill>
              <a:effectLst/>
              <a:latin typeface="Calibri" panose="020F0502020204030204" pitchFamily="34" charset="0"/>
            </a:endParaRPr>
          </a:p>
          <a:p>
            <a:pPr algn="l" rtl="0" fontAlgn="base"/>
            <a:r>
              <a:rPr lang="en-US" b="1" i="0" u="none" strike="noStrike">
                <a:solidFill>
                  <a:srgbClr val="595959"/>
                </a:solidFill>
                <a:effectLst/>
                <a:latin typeface="Calibri"/>
                <a:cs typeface="Calibri"/>
              </a:rPr>
              <a:t>TIA Program Area:</a:t>
            </a:r>
            <a:r>
              <a:rPr lang="en-US" b="0" i="0">
                <a:solidFill>
                  <a:srgbClr val="000000"/>
                </a:solidFill>
                <a:effectLst/>
                <a:latin typeface="Calibri"/>
                <a:cs typeface="Calibri"/>
              </a:rPr>
              <a:t>​</a:t>
            </a:r>
          </a:p>
          <a:p>
            <a:pPr lvl="1" fontAlgn="base"/>
            <a:r>
              <a:rPr lang="en-US" b="1" i="0" u="sng" strike="noStrike">
                <a:solidFill>
                  <a:srgbClr val="1682C5"/>
                </a:solidFill>
                <a:effectLst/>
                <a:latin typeface="Calibri"/>
                <a:cs typeface="Calibri"/>
                <a:hlinkClick r:id="rId4"/>
              </a:rPr>
              <a:t>tia@tea.texas.gov</a:t>
            </a:r>
            <a:r>
              <a:rPr lang="en-US" b="1" i="0" u="none" strike="noStrike">
                <a:solidFill>
                  <a:srgbClr val="595959"/>
                </a:solidFill>
                <a:effectLst/>
                <a:latin typeface="Calibri"/>
                <a:cs typeface="Calibri"/>
              </a:rPr>
              <a:t> </a:t>
            </a:r>
            <a:r>
              <a:rPr lang="en-US" b="0" i="0">
                <a:solidFill>
                  <a:srgbClr val="000000"/>
                </a:solidFill>
                <a:effectLst/>
                <a:latin typeface="Calibri"/>
                <a:cs typeface="Calibri"/>
              </a:rPr>
              <a:t>​</a:t>
            </a:r>
          </a:p>
          <a:p>
            <a:pPr lvl="1"/>
            <a:endParaRPr lang="en-US">
              <a:solidFill>
                <a:srgbClr val="000000"/>
              </a:solidFill>
              <a:latin typeface="Calibri"/>
              <a:cs typeface="Calibri"/>
            </a:endParaRPr>
          </a:p>
          <a:p>
            <a:pPr algn="l" rtl="0" fontAlgn="base"/>
            <a:r>
              <a:rPr lang="en-US" b="1" i="0" u="none" strike="noStrike">
                <a:solidFill>
                  <a:srgbClr val="595959"/>
                </a:solidFill>
                <a:effectLst/>
                <a:latin typeface="Calibri"/>
                <a:cs typeface="Calibri"/>
              </a:rPr>
              <a:t>Knowledge Base Articles:</a:t>
            </a:r>
            <a:r>
              <a:rPr lang="en-US" b="0" i="0">
                <a:solidFill>
                  <a:srgbClr val="000000"/>
                </a:solidFill>
                <a:effectLst/>
                <a:latin typeface="Calibri"/>
                <a:cs typeface="Calibri"/>
              </a:rPr>
              <a:t>​</a:t>
            </a:r>
          </a:p>
          <a:p>
            <a:pPr lvl="1" fontAlgn="base"/>
            <a:r>
              <a:rPr lang="en-US" b="0" u="sng" strike="noStrike">
                <a:solidFill>
                  <a:srgbClr val="1682C5"/>
                </a:solidFill>
                <a:effectLst/>
                <a:latin typeface="Calibri"/>
                <a:cs typeface="Calibri"/>
                <a:hlinkClick r:id="rId5"/>
              </a:rPr>
              <a:t>TSDSKB-587</a:t>
            </a:r>
            <a:r>
              <a:rPr lang="en-US" b="0" u="none" strike="noStrike">
                <a:solidFill>
                  <a:srgbClr val="595959"/>
                </a:solidFill>
                <a:effectLst/>
                <a:latin typeface="Calibri"/>
                <a:cs typeface="Calibri"/>
              </a:rPr>
              <a:t> General FAQs for Class Roster </a:t>
            </a:r>
            <a:r>
              <a:rPr lang="en-US">
                <a:solidFill>
                  <a:srgbClr val="595959"/>
                </a:solidFill>
                <a:latin typeface="Calibri"/>
                <a:cs typeface="Calibri"/>
              </a:rPr>
              <a:t>Collection</a:t>
            </a:r>
            <a:endParaRPr lang="en-US" b="0" u="none" strike="noStrike">
              <a:solidFill>
                <a:srgbClr val="595959"/>
              </a:solidFill>
              <a:effectLst/>
              <a:latin typeface="Calibri"/>
              <a:cs typeface="Calibri"/>
            </a:endParaRPr>
          </a:p>
          <a:p>
            <a:pPr marL="0" indent="0">
              <a:buNone/>
            </a:pPr>
            <a:endParaRPr lang="en-US" b="1">
              <a:cs typeface="Calibri"/>
            </a:endParaRPr>
          </a:p>
        </p:txBody>
      </p:sp>
    </p:spTree>
    <p:extLst>
      <p:ext uri="{BB962C8B-B14F-4D97-AF65-F5344CB8AC3E}">
        <p14:creationId xmlns:p14="http://schemas.microsoft.com/office/powerpoint/2010/main" val="149976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PLEASE NOTE: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59117" y="1984398"/>
            <a:ext cx="9773494" cy="1444602"/>
          </a:xfrm>
        </p:spPr>
        <p:txBody>
          <a:bodyPr lIns="91440" tIns="45720" rIns="91440" bIns="45720" anchor="t"/>
          <a:lstStyle/>
          <a:p>
            <a:pPr marL="0" indent="0">
              <a:buNone/>
            </a:pPr>
            <a:r>
              <a:rPr lang="en-US" sz="4000" b="0" i="0">
                <a:effectLst/>
                <a:latin typeface="Segoe UI"/>
                <a:cs typeface="Segoe UI"/>
              </a:rPr>
              <a:t>The focus of this presentation is on the changes for </a:t>
            </a:r>
            <a:r>
              <a:rPr lang="en-US" sz="4000">
                <a:latin typeface="Segoe UI"/>
                <a:cs typeface="Segoe UI"/>
              </a:rPr>
              <a:t>the official XML data submissions during the 2022-2023 school year</a:t>
            </a:r>
            <a:r>
              <a:rPr lang="en-US" sz="4000" b="0" i="0">
                <a:effectLst/>
                <a:latin typeface="Segoe UI"/>
                <a:cs typeface="Segoe UI"/>
              </a:rPr>
              <a:t>.</a:t>
            </a:r>
          </a:p>
        </p:txBody>
      </p:sp>
    </p:spTree>
    <p:extLst>
      <p:ext uri="{BB962C8B-B14F-4D97-AF65-F5344CB8AC3E}">
        <p14:creationId xmlns:p14="http://schemas.microsoft.com/office/powerpoint/2010/main" val="71332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04580"/>
            <a:ext cx="10623762" cy="4903131"/>
          </a:xfrm>
        </p:spPr>
        <p:txBody>
          <a:bodyPr lIns="91440" tIns="45720" rIns="91440" bIns="45720" anchor="t"/>
          <a:lstStyle/>
          <a:p>
            <a:r>
              <a:rPr lang="en-US" sz="2800" b="1">
                <a:solidFill>
                  <a:srgbClr val="0D6CB9"/>
                </a:solidFill>
                <a:ea typeface="+mn-lt"/>
                <a:cs typeface="+mn-lt"/>
              </a:rPr>
              <a:t>Class Roster</a:t>
            </a:r>
            <a:endParaRPr lang="en-US" sz="1600" i="1">
              <a:solidFill>
                <a:srgbClr val="0D6CB9"/>
              </a:solidFill>
              <a:ea typeface="+mn-lt"/>
              <a:cs typeface="+mn-lt"/>
            </a:endParaRPr>
          </a:p>
          <a:p>
            <a:pPr lvl="1"/>
            <a:r>
              <a:rPr lang="en-US" sz="2000">
                <a:cs typeface="Calibri"/>
              </a:rPr>
              <a:t>Program Area Updates &amp; Guidance</a:t>
            </a:r>
          </a:p>
          <a:p>
            <a:pPr lvl="1"/>
            <a:r>
              <a:rPr lang="en-US" sz="2000">
                <a:cs typeface="Calibri"/>
              </a:rPr>
              <a:t>2021-2022</a:t>
            </a:r>
          </a:p>
          <a:p>
            <a:pPr lvl="2"/>
            <a:r>
              <a:rPr lang="en-US" sz="1600">
                <a:cs typeface="Calibri"/>
              </a:rPr>
              <a:t>Submission Updates </a:t>
            </a:r>
          </a:p>
          <a:p>
            <a:pPr lvl="2"/>
            <a:r>
              <a:rPr lang="en-US" sz="1600">
                <a:cs typeface="Calibri"/>
              </a:rPr>
              <a:t>Reminders</a:t>
            </a:r>
          </a:p>
          <a:p>
            <a:pPr lvl="1"/>
            <a:r>
              <a:rPr lang="en-US" sz="2000">
                <a:ea typeface="+mn-lt"/>
                <a:cs typeface="+mn-lt"/>
              </a:rPr>
              <a:t>2022-2023 Changes</a:t>
            </a:r>
          </a:p>
          <a:p>
            <a:pPr lvl="2"/>
            <a:r>
              <a:rPr lang="en-US" sz="1600">
                <a:ea typeface="+mn-lt"/>
                <a:cs typeface="+mn-lt"/>
              </a:rPr>
              <a:t>Application Updates</a:t>
            </a:r>
          </a:p>
          <a:p>
            <a:pPr lvl="2"/>
            <a:r>
              <a:rPr lang="en-US" sz="1600">
                <a:ea typeface="+mn-lt"/>
                <a:cs typeface="+mn-lt"/>
              </a:rPr>
              <a:t>Data Element Updates</a:t>
            </a:r>
          </a:p>
          <a:p>
            <a:pPr lvl="2"/>
            <a:r>
              <a:rPr lang="en-US" sz="1600">
                <a:ea typeface="+mn-lt"/>
                <a:cs typeface="+mn-lt"/>
              </a:rPr>
              <a:t>Report Updates</a:t>
            </a:r>
          </a:p>
          <a:p>
            <a:pPr lvl="2"/>
            <a:r>
              <a:rPr lang="en-US" sz="1600">
                <a:ea typeface="+mn-lt"/>
                <a:cs typeface="+mn-lt"/>
              </a:rPr>
              <a:t>Business Rule Updates</a:t>
            </a:r>
          </a:p>
          <a:p>
            <a:pPr lvl="2"/>
            <a:r>
              <a:rPr lang="en-US" sz="1600">
                <a:ea typeface="+mn-lt"/>
                <a:cs typeface="+mn-lt"/>
              </a:rPr>
              <a:t>Code Table Updates</a:t>
            </a:r>
            <a:endParaRPr lang="en-US" sz="2000">
              <a:ea typeface="+mn-lt"/>
              <a:cs typeface="+mn-lt"/>
            </a:endParaRPr>
          </a:p>
          <a:p>
            <a:pPr lvl="1"/>
            <a:r>
              <a:rPr lang="en-US" sz="2000">
                <a:ea typeface="+mn-lt"/>
                <a:cs typeface="+mn-lt"/>
              </a:rPr>
              <a:t>Timeline</a:t>
            </a:r>
          </a:p>
          <a:p>
            <a:pPr lvl="1"/>
            <a:r>
              <a:rPr lang="en-US" sz="2000">
                <a:ea typeface="+mn-lt"/>
                <a:cs typeface="+mn-lt"/>
              </a:rPr>
              <a:t>Frequently Asked Questions</a:t>
            </a:r>
          </a:p>
          <a:p>
            <a:pPr lvl="1"/>
            <a:r>
              <a:rPr lang="en-US" sz="2000">
                <a:ea typeface="+mn-lt"/>
                <a:cs typeface="+mn-lt"/>
              </a:rPr>
              <a:t>Technical Resources</a:t>
            </a:r>
          </a:p>
          <a:p>
            <a:pPr lvl="1"/>
            <a:r>
              <a:rPr lang="en-US" sz="2000">
                <a:ea typeface="+mn-lt"/>
                <a:cs typeface="+mn-lt"/>
              </a:rPr>
              <a:t>Questions</a:t>
            </a:r>
            <a:endParaRPr lang="en-US" sz="2000">
              <a:cs typeface="Calibri"/>
            </a:endParaRPr>
          </a:p>
          <a:p>
            <a:endParaRPr lang="en-US">
              <a:cs typeface="Calibri"/>
            </a:endParaRPr>
          </a:p>
        </p:txBody>
      </p:sp>
    </p:spTree>
    <p:extLst>
      <p:ext uri="{BB962C8B-B14F-4D97-AF65-F5344CB8AC3E}">
        <p14:creationId xmlns:p14="http://schemas.microsoft.com/office/powerpoint/2010/main" val="259091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PROGRAM AREA UPDATES &amp; GUIDANCE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8"/>
            <a:ext cx="9773494" cy="4351338"/>
          </a:xfrm>
        </p:spPr>
        <p:txBody>
          <a:bodyPr/>
          <a:lstStyle/>
          <a:p>
            <a:pPr marL="285750" indent="-285750" algn="l" rtl="0" fontAlgn="base">
              <a:buClr>
                <a:schemeClr val="accent2"/>
              </a:buClr>
              <a:buFont typeface="Wingdings" panose="05000000000000000000" pitchFamily="2" charset="2"/>
              <a:buChar char="§"/>
            </a:pPr>
            <a:r>
              <a:rPr lang="en-US">
                <a:latin typeface="Segoe UI" panose="020B0502040204020203" pitchFamily="34" charset="0"/>
              </a:rPr>
              <a:t>Teacher Incentive Allotment (TIA) Program Area</a:t>
            </a:r>
          </a:p>
          <a:p>
            <a:pPr marL="0" indent="0" algn="l">
              <a:buNone/>
            </a:pPr>
            <a:endParaRPr lang="en-US" i="0">
              <a:effectLst/>
              <a:latin typeface="Segoe UI" panose="020B0502040204020203" pitchFamily="34" charset="0"/>
            </a:endParaRPr>
          </a:p>
          <a:p>
            <a:pPr lvl="1"/>
            <a:endParaRPr lang="en-US" b="0" i="0">
              <a:effectLst/>
              <a:latin typeface="Segoe UI" panose="020B0502040204020203" pitchFamily="34" charset="0"/>
            </a:endParaRPr>
          </a:p>
          <a:p>
            <a:pPr marL="457200" lvl="1" indent="0">
              <a:buNone/>
            </a:pPr>
            <a:r>
              <a:rPr lang="en-US" b="1" i="0">
                <a:effectLst/>
                <a:latin typeface="Segoe UI" panose="020B0502040204020203" pitchFamily="34" charset="0"/>
              </a:rPr>
              <a:t>Grace Wu</a:t>
            </a:r>
            <a:r>
              <a:rPr lang="en-US" b="0" i="0">
                <a:effectLst/>
                <a:latin typeface="Segoe UI" panose="020B0502040204020203" pitchFamily="34" charset="0"/>
              </a:rPr>
              <a:t>		</a:t>
            </a:r>
            <a:r>
              <a:rPr lang="en-US">
                <a:latin typeface="Segoe UI" panose="020B0502040204020203" pitchFamily="34" charset="0"/>
              </a:rPr>
              <a:t>Director of Strategic Compensation</a:t>
            </a:r>
          </a:p>
          <a:p>
            <a:pPr marL="457200" lvl="1" indent="0">
              <a:buNone/>
            </a:pPr>
            <a:endParaRPr lang="en-US">
              <a:latin typeface="Segoe UI" panose="020B0502040204020203" pitchFamily="34" charset="0"/>
            </a:endParaRPr>
          </a:p>
          <a:p>
            <a:pPr marL="457200" lvl="1" indent="0" fontAlgn="base">
              <a:buClr>
                <a:schemeClr val="accent2"/>
              </a:buClr>
              <a:buNone/>
            </a:pPr>
            <a:r>
              <a:rPr lang="en-US" b="1">
                <a:latin typeface="Segoe UI" panose="020B0502040204020203" pitchFamily="34" charset="0"/>
              </a:rPr>
              <a:t>Lyra Swinney </a:t>
            </a:r>
            <a:r>
              <a:rPr lang="en-US" b="0" i="0">
                <a:effectLst/>
                <a:latin typeface="Segoe UI" panose="020B0502040204020203" pitchFamily="34" charset="0"/>
              </a:rPr>
              <a:t>		</a:t>
            </a:r>
            <a:r>
              <a:rPr lang="en-US">
                <a:latin typeface="Segoe UI" panose="020B0502040204020203" pitchFamily="34" charset="0"/>
              </a:rPr>
              <a:t>Project Coordinator</a:t>
            </a:r>
          </a:p>
          <a:p>
            <a:pPr marL="0" indent="0" algn="l">
              <a:buNone/>
            </a:pPr>
            <a:endParaRPr lang="en-US" b="0" i="0">
              <a:effectLst/>
              <a:latin typeface="Segoe UI" panose="020B0502040204020203" pitchFamily="34" charset="0"/>
            </a:endParaRPr>
          </a:p>
          <a:p>
            <a:pPr marL="0" indent="0">
              <a:buNone/>
            </a:pPr>
            <a:endParaRPr lang="en-US"/>
          </a:p>
        </p:txBody>
      </p:sp>
    </p:spTree>
    <p:extLst>
      <p:ext uri="{BB962C8B-B14F-4D97-AF65-F5344CB8AC3E}">
        <p14:creationId xmlns:p14="http://schemas.microsoft.com/office/powerpoint/2010/main" val="132297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fontScale="90000"/>
          </a:bodyPr>
          <a:lstStyle/>
          <a:p>
            <a:r>
              <a:rPr lang="en-US" dirty="0">
                <a:cs typeface="Calibri"/>
              </a:rPr>
              <a:t>PROGRAM AREA UPDATES &amp; GUIDANCE - Continued</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0123" y="1253331"/>
            <a:ext cx="9990892" cy="4351338"/>
          </a:xfrm>
        </p:spPr>
        <p:txBody>
          <a:bodyPr lIns="91440" tIns="45720" rIns="91440" bIns="45720" anchor="t"/>
          <a:lstStyle/>
          <a:p>
            <a:pPr marR="0" lvl="0">
              <a:spcBef>
                <a:spcPts val="0"/>
              </a:spcBef>
              <a:spcAft>
                <a:spcPts val="0"/>
              </a:spcAft>
            </a:pPr>
            <a:r>
              <a:rPr lang="en-US" dirty="0">
                <a:effectLst/>
                <a:latin typeface="Calibri" panose="020F0502020204030204" pitchFamily="34" charset="0"/>
                <a:ea typeface="Times New Roman" panose="02020603050405020304" pitchFamily="18" charset="0"/>
              </a:rPr>
              <a:t>What are Teacher Incentive Allotment (TIA) Designations:</a:t>
            </a:r>
          </a:p>
          <a:p>
            <a:pPr marL="0" marR="0" lvl="0" indent="0">
              <a:spcBef>
                <a:spcPts val="0"/>
              </a:spcBef>
              <a:spcAft>
                <a:spcPts val="0"/>
              </a:spcAft>
              <a:buNone/>
            </a:pPr>
            <a:endParaRPr lang="en-US" dirty="0">
              <a:effectLst/>
              <a:latin typeface="Calibri" panose="020F0502020204030204" pitchFamily="34" charset="0"/>
              <a:ea typeface="Times New Roman" panose="02020603050405020304" pitchFamily="18" charset="0"/>
            </a:endParaRPr>
          </a:p>
          <a:p>
            <a:pPr marL="914400" lvl="1">
              <a:spcBef>
                <a:spcPts val="0"/>
              </a:spcBef>
            </a:pPr>
            <a:r>
              <a:rPr lang="en-US" sz="2000" dirty="0">
                <a:effectLst/>
                <a:latin typeface="Calibri" panose="020F0502020204030204" pitchFamily="34" charset="0"/>
                <a:ea typeface="Times New Roman" panose="02020603050405020304" pitchFamily="18" charset="0"/>
              </a:rPr>
              <a:t>As part of House Bill 3, the Teacher Incentive Allotment established three levels of teacher designation: </a:t>
            </a:r>
            <a:r>
              <a:rPr lang="en-US" sz="2000" b="1" dirty="0">
                <a:effectLst/>
                <a:latin typeface="Calibri" panose="020F0502020204030204" pitchFamily="34" charset="0"/>
                <a:ea typeface="Times New Roman" panose="02020603050405020304" pitchFamily="18" charset="0"/>
              </a:rPr>
              <a:t>Recognized</a:t>
            </a:r>
            <a:r>
              <a:rPr lang="en-US" sz="2000" dirty="0">
                <a:effectLst/>
                <a:latin typeface="Calibri" panose="020F0502020204030204" pitchFamily="34" charset="0"/>
                <a:ea typeface="Times New Roman" panose="02020603050405020304" pitchFamily="18" charset="0"/>
              </a:rPr>
              <a:t>, </a:t>
            </a:r>
            <a:r>
              <a:rPr lang="en-US" sz="2000" b="1" dirty="0">
                <a:effectLst/>
                <a:latin typeface="Calibri" panose="020F0502020204030204" pitchFamily="34" charset="0"/>
                <a:ea typeface="Times New Roman" panose="02020603050405020304" pitchFamily="18" charset="0"/>
              </a:rPr>
              <a:t>Exemplary</a:t>
            </a:r>
            <a:r>
              <a:rPr lang="en-US" sz="2000" dirty="0">
                <a:effectLst/>
                <a:latin typeface="Calibri" panose="020F0502020204030204" pitchFamily="34" charset="0"/>
                <a:ea typeface="Times New Roman" panose="02020603050405020304" pitchFamily="18" charset="0"/>
              </a:rPr>
              <a:t>, and </a:t>
            </a:r>
            <a:r>
              <a:rPr lang="en-US" sz="2000" b="1" dirty="0">
                <a:effectLst/>
                <a:latin typeface="Calibri" panose="020F0502020204030204" pitchFamily="34" charset="0"/>
                <a:ea typeface="Times New Roman" panose="02020603050405020304" pitchFamily="18" charset="0"/>
              </a:rPr>
              <a:t>Master</a:t>
            </a:r>
            <a:r>
              <a:rPr lang="en-US" sz="2000" dirty="0">
                <a:effectLst/>
                <a:latin typeface="Calibri" panose="020F0502020204030204" pitchFamily="34" charset="0"/>
                <a:ea typeface="Times New Roman" panose="02020603050405020304" pitchFamily="18" charset="0"/>
              </a:rPr>
              <a:t>. Designations are distinctions awarded to highly effective teachers.</a:t>
            </a:r>
          </a:p>
          <a:p>
            <a:pPr marL="914400" lvl="1">
              <a:spcBef>
                <a:spcPts val="0"/>
              </a:spcBef>
            </a:pPr>
            <a:endParaRPr lang="en-US" sz="2000" dirty="0">
              <a:effectLst/>
              <a:latin typeface="Calibri" panose="020F0502020204030204" pitchFamily="34" charset="0"/>
              <a:ea typeface="Calibri" panose="020F0502020204030204" pitchFamily="34" charset="0"/>
            </a:endParaRPr>
          </a:p>
          <a:p>
            <a:pPr marL="914400" lvl="1">
              <a:spcBef>
                <a:spcPts val="0"/>
              </a:spcBef>
            </a:pPr>
            <a:r>
              <a:rPr lang="en-US" sz="2000" dirty="0">
                <a:effectLst/>
                <a:latin typeface="Calibri" panose="020F0502020204030204" pitchFamily="34" charset="0"/>
                <a:ea typeface="Times New Roman" panose="02020603050405020304" pitchFamily="18" charset="0"/>
              </a:rPr>
              <a:t>Designations can be earned through a district’s local designation system. Once awarded, a district-issued designation is valid for five years.</a:t>
            </a:r>
          </a:p>
          <a:p>
            <a:pPr marL="914400" lvl="1">
              <a:spcBef>
                <a:spcPts val="0"/>
              </a:spcBef>
            </a:pPr>
            <a:endParaRPr lang="en-US" sz="2000" dirty="0">
              <a:effectLst/>
              <a:latin typeface="Calibri" panose="020F0502020204030204" pitchFamily="34" charset="0"/>
              <a:ea typeface="Calibri" panose="020F0502020204030204" pitchFamily="34" charset="0"/>
            </a:endParaRPr>
          </a:p>
          <a:p>
            <a:pPr marL="914400" lvl="1">
              <a:spcBef>
                <a:spcPts val="0"/>
              </a:spcBef>
            </a:pPr>
            <a:r>
              <a:rPr lang="en-US" sz="2000" dirty="0">
                <a:effectLst/>
                <a:latin typeface="Calibri"/>
                <a:ea typeface="Times New Roman" panose="02020603050405020304" pitchFamily="18" charset="0"/>
                <a:cs typeface="Calibri"/>
              </a:rPr>
              <a:t>TEA may designate classroom teachers with an active National Board certification as Recognized.  National Board Certified Teacher (NBCT) designations expire the summer following expiration of the National Board Certificate</a:t>
            </a:r>
            <a:r>
              <a:rPr lang="en-US" sz="2000" dirty="0">
                <a:latin typeface="Calibri"/>
                <a:ea typeface="Times New Roman" panose="02020603050405020304" pitchFamily="18" charset="0"/>
                <a:cs typeface="Calibri"/>
              </a:rPr>
              <a:t>.</a:t>
            </a:r>
            <a:endParaRPr lang="en-US" sz="2000" dirty="0">
              <a:effectLst/>
              <a:latin typeface="Calibri" panose="020F0502020204030204" pitchFamily="34" charset="0"/>
              <a:ea typeface="Times New Roman" panose="02020603050405020304" pitchFamily="18" charset="0"/>
              <a:cs typeface="Calibri"/>
            </a:endParaRPr>
          </a:p>
          <a:p>
            <a:pPr marL="914400" lvl="1">
              <a:spcBef>
                <a:spcPts val="0"/>
              </a:spcBef>
            </a:pPr>
            <a:endParaRPr lang="en-US" sz="2000" dirty="0">
              <a:effectLst/>
              <a:latin typeface="Calibri" panose="020F0502020204030204" pitchFamily="34" charset="0"/>
              <a:ea typeface="Calibri" panose="020F0502020204030204" pitchFamily="34" charset="0"/>
            </a:endParaRPr>
          </a:p>
          <a:p>
            <a:pPr marL="914400" lvl="1">
              <a:spcBef>
                <a:spcPts val="0"/>
              </a:spcBef>
            </a:pPr>
            <a:r>
              <a:rPr lang="en-US" sz="2000" dirty="0">
                <a:effectLst/>
                <a:latin typeface="Calibri" panose="020F0502020204030204" pitchFamily="34" charset="0"/>
                <a:ea typeface="Times New Roman" panose="02020603050405020304" pitchFamily="18" charset="0"/>
              </a:rPr>
              <a:t>Designated teachers will generate allotment funds for their employing district based on their campus of employment. Campus allotments vary based on the rural status and level of socioeconomic need.</a:t>
            </a:r>
            <a:endParaRPr lang="en-US" sz="2000" dirty="0">
              <a:effectLst/>
              <a:latin typeface="Calibri" panose="020F0502020204030204" pitchFamily="34" charset="0"/>
              <a:ea typeface="Calibri" panose="020F0502020204030204" pitchFamily="34" charset="0"/>
            </a:endParaRPr>
          </a:p>
          <a:p>
            <a:pPr marL="0" indent="0" algn="l">
              <a:buNone/>
            </a:pPr>
            <a:endParaRPr lang="en-US" sz="2400" b="0" i="0" dirty="0">
              <a:effectLst/>
              <a:latin typeface="Segoe UI" panose="020B0502040204020203" pitchFamily="34" charset="0"/>
            </a:endParaRPr>
          </a:p>
          <a:p>
            <a:pPr marL="0" indent="0">
              <a:buNone/>
            </a:pPr>
            <a:endParaRPr lang="en-US" sz="2400" dirty="0"/>
          </a:p>
        </p:txBody>
      </p:sp>
    </p:spTree>
    <p:extLst>
      <p:ext uri="{BB962C8B-B14F-4D97-AF65-F5344CB8AC3E}">
        <p14:creationId xmlns:p14="http://schemas.microsoft.com/office/powerpoint/2010/main" val="10177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fontScale="90000"/>
          </a:bodyPr>
          <a:lstStyle/>
          <a:p>
            <a:r>
              <a:rPr lang="en-US" dirty="0">
                <a:cs typeface="Calibri"/>
              </a:rPr>
              <a:t>PROGRAM AREA UPDATES &amp; GUIDANCE – Continued 2</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841719" y="1156953"/>
            <a:ext cx="10350281" cy="5219784"/>
          </a:xfrm>
        </p:spPr>
        <p:txBody>
          <a:bodyPr/>
          <a:lstStyle/>
          <a:p>
            <a:pPr marR="0" lvl="0">
              <a:spcBef>
                <a:spcPts val="0"/>
              </a:spcBef>
              <a:spcAft>
                <a:spcPts val="0"/>
              </a:spcAft>
            </a:pPr>
            <a:r>
              <a:rPr lang="en-US">
                <a:latin typeface="Calibri" panose="020F0502020204030204" pitchFamily="34" charset="0"/>
                <a:ea typeface="Times New Roman" panose="02020603050405020304" pitchFamily="18" charset="0"/>
              </a:rPr>
              <a:t>TIA Eligibility:</a:t>
            </a:r>
          </a:p>
          <a:p>
            <a:pPr marL="0" marR="0" lvl="0" indent="0">
              <a:spcBef>
                <a:spcPts val="0"/>
              </a:spcBef>
              <a:spcAft>
                <a:spcPts val="0"/>
              </a:spcAft>
              <a:buNone/>
            </a:pPr>
            <a:endParaRPr lang="en-US">
              <a:effectLst/>
              <a:latin typeface="Calibri" panose="020F0502020204030204" pitchFamily="34" charset="0"/>
              <a:ea typeface="Times New Roman" panose="02020603050405020304" pitchFamily="18" charset="0"/>
            </a:endParaRPr>
          </a:p>
          <a:p>
            <a:pPr marL="914400" lvl="1">
              <a:spcBef>
                <a:spcPts val="0"/>
              </a:spcBef>
            </a:pPr>
            <a:r>
              <a:rPr lang="en-US" sz="2000">
                <a:latin typeface="Calibri" panose="020F0502020204030204" pitchFamily="34" charset="0"/>
              </a:rPr>
              <a:t>Class Roster Winter submission data is used to annually determine teacher eligibility for Teacher Incentive Allotment designations and funding.</a:t>
            </a:r>
          </a:p>
          <a:p>
            <a:pPr marL="571500" lvl="1" indent="0">
              <a:spcBef>
                <a:spcPts val="0"/>
              </a:spcBef>
              <a:buNone/>
            </a:pPr>
            <a:endParaRPr lang="en-US" sz="2000">
              <a:effectLst/>
              <a:latin typeface="Calibri" panose="020F0502020204030204" pitchFamily="34" charset="0"/>
              <a:ea typeface="Calibri" panose="020F0502020204030204" pitchFamily="34" charset="0"/>
            </a:endParaRPr>
          </a:p>
          <a:p>
            <a:pPr marL="914400" lvl="1">
              <a:spcBef>
                <a:spcPts val="0"/>
              </a:spcBef>
            </a:pPr>
            <a:r>
              <a:rPr lang="en-US" sz="2000">
                <a:effectLst/>
                <a:latin typeface="Calibri" panose="020F0502020204030204" pitchFamily="34" charset="0"/>
                <a:ea typeface="Times New Roman" panose="02020603050405020304" pitchFamily="18" charset="0"/>
              </a:rPr>
              <a:t>Administrative code defines TIA eligibility as employed under a ROLE ID = 087 for a creditable year of service.</a:t>
            </a:r>
          </a:p>
          <a:p>
            <a:pPr marL="914400" lvl="1">
              <a:spcBef>
                <a:spcPts val="0"/>
              </a:spcBef>
            </a:pPr>
            <a:endParaRPr lang="en-US" sz="2000">
              <a:effectLst/>
              <a:latin typeface="Calibri" panose="020F0502020204030204" pitchFamily="34" charset="0"/>
              <a:ea typeface="Calibri" panose="020F0502020204030204" pitchFamily="34" charset="0"/>
            </a:endParaRPr>
          </a:p>
          <a:p>
            <a:pPr marL="914400" lvl="1">
              <a:spcBef>
                <a:spcPts val="0"/>
              </a:spcBef>
            </a:pPr>
            <a:r>
              <a:rPr lang="en-US" sz="2000">
                <a:effectLst/>
                <a:latin typeface="Calibri" panose="020F0502020204030204" pitchFamily="34" charset="0"/>
                <a:ea typeface="Times New Roman" panose="02020603050405020304" pitchFamily="18" charset="0"/>
              </a:rPr>
              <a:t>Once a teacher earns a designation, the designation stays with them if they move districts. If they are reported in the next year’s PEIMS Fall submission and meet eligibility criteria, they will generate an allotment for their new district. </a:t>
            </a:r>
          </a:p>
          <a:p>
            <a:pPr marL="914400" lvl="1">
              <a:spcBef>
                <a:spcPts val="0"/>
              </a:spcBef>
            </a:pPr>
            <a:endParaRPr lang="en-US" sz="2000">
              <a:effectLst/>
              <a:latin typeface="Calibri" panose="020F0502020204030204" pitchFamily="34" charset="0"/>
              <a:ea typeface="Calibri" panose="020F0502020204030204" pitchFamily="34" charset="0"/>
            </a:endParaRPr>
          </a:p>
          <a:p>
            <a:pPr marL="914400" lvl="1">
              <a:spcBef>
                <a:spcPts val="0"/>
              </a:spcBef>
            </a:pPr>
            <a:r>
              <a:rPr lang="en-US" sz="2000">
                <a:effectLst/>
                <a:latin typeface="Calibri" panose="020F0502020204030204" pitchFamily="34" charset="0"/>
                <a:ea typeface="Times New Roman" panose="02020603050405020304" pitchFamily="18" charset="0"/>
              </a:rPr>
              <a:t>The TIA program team will review the PEIMS Fall submission and notify districts that have hired a teacher with an existing designation and/or National Board certification.    </a:t>
            </a:r>
          </a:p>
          <a:p>
            <a:pPr marL="914400" lvl="1">
              <a:spcBef>
                <a:spcPts val="0"/>
              </a:spcBef>
            </a:pPr>
            <a:endParaRPr lang="en-US" sz="2000">
              <a:effectLst/>
              <a:latin typeface="Calibri" panose="020F0502020204030204" pitchFamily="34" charset="0"/>
              <a:ea typeface="Calibri" panose="020F0502020204030204" pitchFamily="34" charset="0"/>
            </a:endParaRPr>
          </a:p>
          <a:p>
            <a:pPr marL="914400" lvl="1">
              <a:spcBef>
                <a:spcPts val="0"/>
              </a:spcBef>
            </a:pPr>
            <a:r>
              <a:rPr lang="en-US" sz="2000">
                <a:effectLst/>
                <a:latin typeface="Calibri" panose="020F0502020204030204" pitchFamily="34" charset="0"/>
                <a:ea typeface="Times New Roman" panose="02020603050405020304" pitchFamily="18" charset="0"/>
              </a:rPr>
              <a:t>For districts that do not yet employ designated teachers, Class Roster will be </a:t>
            </a:r>
            <a:r>
              <a:rPr lang="en-US" sz="2000" b="1">
                <a:effectLst/>
                <a:latin typeface="Calibri" panose="020F0502020204030204" pitchFamily="34" charset="0"/>
                <a:ea typeface="Times New Roman" panose="02020603050405020304" pitchFamily="18" charset="0"/>
              </a:rPr>
              <a:t>business as usual</a:t>
            </a:r>
            <a:r>
              <a:rPr lang="en-US" sz="2000">
                <a:effectLst/>
                <a:latin typeface="Calibri" panose="020F0502020204030204" pitchFamily="34" charset="0"/>
                <a:ea typeface="Times New Roman" panose="02020603050405020304" pitchFamily="18" charset="0"/>
              </a:rPr>
              <a:t>. TIA data elements do not apply.</a:t>
            </a:r>
            <a:r>
              <a:rPr lang="en-US" sz="2000" b="1">
                <a:effectLst/>
                <a:latin typeface="Calibri" panose="020F0502020204030204" pitchFamily="34" charset="0"/>
                <a:ea typeface="Times New Roman" panose="02020603050405020304" pitchFamily="18" charset="0"/>
              </a:rPr>
              <a:t> </a:t>
            </a:r>
            <a:endParaRPr lang="en-US" sz="2000">
              <a:effectLst/>
              <a:latin typeface="Calibri" panose="020F0502020204030204" pitchFamily="34" charset="0"/>
              <a:ea typeface="Calibri" panose="020F0502020204030204" pitchFamily="34" charset="0"/>
            </a:endParaRPr>
          </a:p>
          <a:p>
            <a:pPr marL="0" indent="0" algn="l">
              <a:buNone/>
            </a:pPr>
            <a:endParaRPr lang="en-US" sz="2400" b="0" i="0">
              <a:effectLst/>
              <a:latin typeface="Segoe UI" panose="020B0502040204020203" pitchFamily="34" charset="0"/>
            </a:endParaRPr>
          </a:p>
          <a:p>
            <a:pPr marL="0" indent="0">
              <a:buNone/>
            </a:pPr>
            <a:endParaRPr lang="en-US" sz="2400"/>
          </a:p>
        </p:txBody>
      </p:sp>
    </p:spTree>
    <p:extLst>
      <p:ext uri="{BB962C8B-B14F-4D97-AF65-F5344CB8AC3E}">
        <p14:creationId xmlns:p14="http://schemas.microsoft.com/office/powerpoint/2010/main" val="79868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fontScale="90000"/>
          </a:bodyPr>
          <a:lstStyle/>
          <a:p>
            <a:r>
              <a:rPr lang="en-US" dirty="0">
                <a:cs typeface="Calibri"/>
              </a:rPr>
              <a:t>PROGRAM AREA UPDATES &amp; GUIDANCE – Continued 3</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30479" y="1253331"/>
            <a:ext cx="9773494" cy="5437394"/>
          </a:xfrm>
        </p:spPr>
        <p:txBody>
          <a:bodyPr/>
          <a:lstStyle/>
          <a:p>
            <a:pPr marR="0" lvl="0">
              <a:spcBef>
                <a:spcPts val="0"/>
              </a:spcBef>
              <a:spcAft>
                <a:spcPts val="0"/>
              </a:spcAft>
            </a:pPr>
            <a:r>
              <a:rPr lang="en-US" sz="2400">
                <a:effectLst/>
                <a:latin typeface="Calibri" panose="020F0502020204030204" pitchFamily="34" charset="0"/>
                <a:ea typeface="Times New Roman" panose="02020603050405020304" pitchFamily="18" charset="0"/>
              </a:rPr>
              <a:t>Reporting TIA data elements in the Class Roster Winter submission:</a:t>
            </a:r>
          </a:p>
          <a:p>
            <a:pPr marL="0" marR="0" lvl="0" indent="0">
              <a:spcBef>
                <a:spcPts val="0"/>
              </a:spcBef>
              <a:spcAft>
                <a:spcPts val="0"/>
              </a:spcAft>
              <a:buNone/>
            </a:pPr>
            <a:endParaRPr lang="en-US" sz="2400">
              <a:effectLst/>
              <a:latin typeface="Calibri" panose="020F0502020204030204" pitchFamily="34" charset="0"/>
              <a:ea typeface="Calibri" panose="020F0502020204030204" pitchFamily="34" charset="0"/>
            </a:endParaRPr>
          </a:p>
          <a:p>
            <a:pPr marR="0" lvl="1">
              <a:spcBef>
                <a:spcPts val="0"/>
              </a:spcBef>
              <a:spcAft>
                <a:spcPts val="0"/>
              </a:spcAft>
            </a:pPr>
            <a:r>
              <a:rPr lang="en-US">
                <a:effectLst/>
                <a:latin typeface="Calibri" panose="020F0502020204030204" pitchFamily="34" charset="0"/>
                <a:ea typeface="Times New Roman" panose="02020603050405020304" pitchFamily="18" charset="0"/>
              </a:rPr>
              <a:t>Teacher Incentive Allotment Designation Code:</a:t>
            </a:r>
            <a:endParaRPr lang="en-US">
              <a:effectLst/>
              <a:latin typeface="Calibri" panose="020F0502020204030204" pitchFamily="34" charset="0"/>
              <a:ea typeface="Calibri" panose="020F0502020204030204" pitchFamily="34" charset="0"/>
            </a:endParaRPr>
          </a:p>
          <a:p>
            <a:pPr marR="0" lvl="2">
              <a:spcBef>
                <a:spcPts val="0"/>
              </a:spcBef>
              <a:spcAft>
                <a:spcPts val="0"/>
              </a:spcAft>
            </a:pPr>
            <a:r>
              <a:rPr lang="en-US" sz="2400">
                <a:effectLst/>
                <a:latin typeface="Calibri" panose="020F0502020204030204" pitchFamily="34" charset="0"/>
                <a:ea typeface="Times New Roman" panose="02020603050405020304" pitchFamily="18" charset="0"/>
              </a:rPr>
              <a:t>Identifies NBCTs and teachers who have an active or pending </a:t>
            </a:r>
            <a:r>
              <a:rPr lang="en-US" sz="2400" b="1" i="1">
                <a:effectLst/>
                <a:latin typeface="Calibri" panose="020F0502020204030204" pitchFamily="34" charset="0"/>
                <a:ea typeface="Times New Roman" panose="02020603050405020304" pitchFamily="18" charset="0"/>
              </a:rPr>
              <a:t>2021-2022 designation</a:t>
            </a:r>
          </a:p>
          <a:p>
            <a:pPr marR="0" lvl="2">
              <a:spcBef>
                <a:spcPts val="0"/>
              </a:spcBef>
              <a:spcAft>
                <a:spcPts val="0"/>
              </a:spcAft>
            </a:pPr>
            <a:endParaRPr lang="en-US" sz="2400">
              <a:effectLst/>
              <a:latin typeface="Calibri" panose="020F0502020204030204" pitchFamily="34" charset="0"/>
              <a:ea typeface="Calibri" panose="020F0502020204030204" pitchFamily="34" charset="0"/>
            </a:endParaRPr>
          </a:p>
          <a:p>
            <a:pPr marR="0" lvl="2">
              <a:spcBef>
                <a:spcPts val="0"/>
              </a:spcBef>
              <a:spcAft>
                <a:spcPts val="0"/>
              </a:spcAft>
            </a:pPr>
            <a:r>
              <a:rPr lang="en-US" sz="2400">
                <a:effectLst/>
                <a:latin typeface="Calibri" panose="020F0502020204030204" pitchFamily="34" charset="0"/>
                <a:ea typeface="Times New Roman" panose="02020603050405020304" pitchFamily="18" charset="0"/>
              </a:rPr>
              <a:t>Allows LEAs to report teachers who are not teachers of record for TIA purposes</a:t>
            </a:r>
          </a:p>
          <a:p>
            <a:pPr marL="914400" marR="0" lvl="2" indent="0">
              <a:spcBef>
                <a:spcPts val="0"/>
              </a:spcBef>
              <a:spcAft>
                <a:spcPts val="0"/>
              </a:spcAft>
              <a:buNone/>
            </a:pPr>
            <a:endParaRPr lang="en-US" sz="2400">
              <a:effectLst/>
              <a:latin typeface="Calibri" panose="020F0502020204030204" pitchFamily="34" charset="0"/>
              <a:ea typeface="Calibri" panose="020F0502020204030204" pitchFamily="34" charset="0"/>
            </a:endParaRPr>
          </a:p>
          <a:p>
            <a:pPr marR="0" lvl="1">
              <a:spcBef>
                <a:spcPts val="0"/>
              </a:spcBef>
              <a:spcAft>
                <a:spcPts val="0"/>
              </a:spcAft>
            </a:pPr>
            <a:r>
              <a:rPr lang="en-US">
                <a:effectLst/>
                <a:latin typeface="Calibri" panose="020F0502020204030204" pitchFamily="34" charset="0"/>
                <a:ea typeface="Times New Roman" panose="02020603050405020304" pitchFamily="18" charset="0"/>
              </a:rPr>
              <a:t>Creditable Year of Service:</a:t>
            </a:r>
            <a:endParaRPr lang="en-US">
              <a:effectLst/>
              <a:latin typeface="Calibri" panose="020F0502020204030204" pitchFamily="34" charset="0"/>
              <a:ea typeface="Calibri" panose="020F0502020204030204" pitchFamily="34" charset="0"/>
            </a:endParaRPr>
          </a:p>
          <a:p>
            <a:pPr marR="0" lvl="2">
              <a:spcBef>
                <a:spcPts val="0"/>
              </a:spcBef>
              <a:spcAft>
                <a:spcPts val="0"/>
              </a:spcAft>
            </a:pPr>
            <a:r>
              <a:rPr lang="en-US" sz="2400" b="1">
                <a:effectLst/>
                <a:latin typeface="Calibri" panose="020F0502020204030204" pitchFamily="34" charset="0"/>
                <a:ea typeface="Times New Roman" panose="02020603050405020304" pitchFamily="18" charset="0"/>
              </a:rPr>
              <a:t>Employed and compensated </a:t>
            </a:r>
            <a:r>
              <a:rPr lang="en-US" sz="2400">
                <a:effectLst/>
                <a:latin typeface="Calibri" panose="020F0502020204030204" pitchFamily="34" charset="0"/>
                <a:ea typeface="Times New Roman" panose="02020603050405020304" pitchFamily="18" charset="0"/>
              </a:rPr>
              <a:t>by a Texas school system in a teacher role (087 role ID) for at least 90 days at 100% of the day or 180 days at 50–99% of the day, or the equivalent of one semester</a:t>
            </a:r>
          </a:p>
          <a:p>
            <a:pPr marR="0" lvl="2">
              <a:spcBef>
                <a:spcPts val="0"/>
              </a:spcBef>
              <a:spcAft>
                <a:spcPts val="0"/>
              </a:spcAft>
            </a:pPr>
            <a:endParaRPr lang="en-US" sz="2400">
              <a:effectLst/>
              <a:latin typeface="Calibri" panose="020F0502020204030204" pitchFamily="34" charset="0"/>
              <a:ea typeface="Calibri" panose="020F0502020204030204" pitchFamily="34" charset="0"/>
            </a:endParaRPr>
          </a:p>
          <a:p>
            <a:pPr marR="0" lvl="2">
              <a:spcBef>
                <a:spcPts val="0"/>
              </a:spcBef>
              <a:spcAft>
                <a:spcPts val="0"/>
              </a:spcAft>
            </a:pPr>
            <a:r>
              <a:rPr lang="en-US" sz="2400">
                <a:effectLst/>
                <a:latin typeface="Calibri" panose="020F0502020204030204" pitchFamily="34" charset="0"/>
                <a:ea typeface="Times New Roman" panose="02020603050405020304" pitchFamily="18" charset="0"/>
              </a:rPr>
              <a:t>Only for teachers with a Teacher Incentive Allotment Indicator Code</a:t>
            </a:r>
            <a:endParaRPr lang="en-US" sz="2400">
              <a:effectLst/>
              <a:latin typeface="Calibri" panose="020F0502020204030204" pitchFamily="34" charset="0"/>
              <a:ea typeface="Calibri" panose="020F0502020204030204" pitchFamily="34" charset="0"/>
            </a:endParaRPr>
          </a:p>
          <a:p>
            <a:pPr algn="l">
              <a:buFont typeface="Courier New" panose="02070309020205020404" pitchFamily="49" charset="0"/>
              <a:buChar char="o"/>
            </a:pPr>
            <a:endParaRPr lang="en-US" b="0" i="0">
              <a:effectLst/>
              <a:latin typeface="Segoe UI" panose="020B0502040204020203" pitchFamily="34" charset="0"/>
            </a:endParaRPr>
          </a:p>
          <a:p>
            <a:pPr marL="0" indent="0">
              <a:buNone/>
            </a:pPr>
            <a:endParaRPr lang="en-US"/>
          </a:p>
        </p:txBody>
      </p:sp>
    </p:spTree>
    <p:extLst>
      <p:ext uri="{BB962C8B-B14F-4D97-AF65-F5344CB8AC3E}">
        <p14:creationId xmlns:p14="http://schemas.microsoft.com/office/powerpoint/2010/main" val="422953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fontScale="90000"/>
          </a:bodyPr>
          <a:lstStyle/>
          <a:p>
            <a:r>
              <a:rPr lang="en-US" dirty="0">
                <a:cs typeface="Calibri"/>
              </a:rPr>
              <a:t>PROGRAM AREA UPDATES &amp; GUIDANCE – Continued 4</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836907" y="1100625"/>
            <a:ext cx="10355093" cy="4351338"/>
          </a:xfrm>
        </p:spPr>
        <p:txBody>
          <a:bodyPr/>
          <a:lstStyle/>
          <a:p>
            <a:pPr marR="0" lvl="0">
              <a:spcBef>
                <a:spcPts val="0"/>
              </a:spcBef>
              <a:spcAft>
                <a:spcPts val="0"/>
              </a:spcAft>
            </a:pPr>
            <a:r>
              <a:rPr lang="en-US" sz="2400">
                <a:effectLst/>
                <a:latin typeface="Calibri" panose="020F0502020204030204" pitchFamily="34" charset="0"/>
                <a:ea typeface="Times New Roman" panose="02020603050405020304" pitchFamily="18" charset="0"/>
              </a:rPr>
              <a:t>Reporting TIA data elements in the Class Roster Winter Submission:</a:t>
            </a:r>
          </a:p>
          <a:p>
            <a:pPr marL="0" marR="0" lvl="0" indent="0">
              <a:spcBef>
                <a:spcPts val="0"/>
              </a:spcBef>
              <a:spcAft>
                <a:spcPts val="0"/>
              </a:spcAft>
              <a:buNone/>
            </a:pPr>
            <a:endParaRPr lang="en-US" sz="2400">
              <a:effectLst/>
              <a:latin typeface="Calibri" panose="020F0502020204030204" pitchFamily="34" charset="0"/>
              <a:ea typeface="Calibri" panose="020F0502020204030204" pitchFamily="34" charset="0"/>
            </a:endParaRPr>
          </a:p>
          <a:p>
            <a:pPr marR="0" lvl="1">
              <a:spcBef>
                <a:spcPts val="0"/>
              </a:spcBef>
              <a:spcAft>
                <a:spcPts val="0"/>
              </a:spcAft>
            </a:pPr>
            <a:r>
              <a:rPr lang="en-US" err="1">
                <a:effectLst/>
                <a:latin typeface="Calibri" panose="020F0502020204030204" pitchFamily="34" charset="0"/>
                <a:ea typeface="Times New Roman" panose="02020603050405020304" pitchFamily="18" charset="0"/>
              </a:rPr>
              <a:t>TeacherSchoolAssociation</a:t>
            </a:r>
            <a:r>
              <a:rPr lang="en-US">
                <a:effectLst/>
                <a:latin typeface="Calibri" panose="020F0502020204030204" pitchFamily="34" charset="0"/>
                <a:ea typeface="Times New Roman" panose="02020603050405020304" pitchFamily="18" charset="0"/>
              </a:rPr>
              <a:t> OR </a:t>
            </a:r>
            <a:r>
              <a:rPr lang="en-US" err="1">
                <a:effectLst/>
                <a:latin typeface="Calibri" panose="020F0502020204030204" pitchFamily="34" charset="0"/>
                <a:ea typeface="Times New Roman" panose="02020603050405020304" pitchFamily="18" charset="0"/>
              </a:rPr>
              <a:t>TeacherSectionAssociation</a:t>
            </a:r>
            <a:r>
              <a:rPr lang="en-US">
                <a:effectLst/>
                <a:latin typeface="Calibri" panose="020F0502020204030204" pitchFamily="34" charset="0"/>
                <a:ea typeface="Times New Roman" panose="02020603050405020304" pitchFamily="18" charset="0"/>
              </a:rPr>
              <a:t>:</a:t>
            </a:r>
            <a:endParaRPr lang="en-US">
              <a:effectLst/>
              <a:latin typeface="Calibri" panose="020F0502020204030204" pitchFamily="34" charset="0"/>
              <a:ea typeface="Calibri" panose="020F0502020204030204" pitchFamily="34" charset="0"/>
            </a:endParaRPr>
          </a:p>
          <a:p>
            <a:pPr marL="914400" marR="0" lvl="2" indent="0">
              <a:spcBef>
                <a:spcPts val="0"/>
              </a:spcBef>
              <a:spcAft>
                <a:spcPts val="0"/>
              </a:spcAft>
              <a:buNone/>
            </a:pPr>
            <a:endParaRPr lang="en-US" sz="2400">
              <a:effectLst/>
              <a:latin typeface="Calibri" panose="020F0502020204030204" pitchFamily="34" charset="0"/>
              <a:ea typeface="Calibri" panose="020F0502020204030204" pitchFamily="34" charset="0"/>
            </a:endParaRPr>
          </a:p>
          <a:p>
            <a:pPr marR="0" lvl="2">
              <a:spcBef>
                <a:spcPts val="0"/>
              </a:spcBef>
              <a:spcAft>
                <a:spcPts val="0"/>
              </a:spcAft>
            </a:pPr>
            <a:r>
              <a:rPr lang="en-US" sz="2400" err="1">
                <a:effectLst/>
                <a:latin typeface="Calibri" panose="020F0502020204030204" pitchFamily="34" charset="0"/>
                <a:ea typeface="Times New Roman" panose="02020603050405020304" pitchFamily="18" charset="0"/>
              </a:rPr>
              <a:t>TeacherSchoolAssociation</a:t>
            </a:r>
            <a:r>
              <a:rPr lang="en-US" sz="2400">
                <a:effectLst/>
                <a:latin typeface="Calibri" panose="020F0502020204030204" pitchFamily="34" charset="0"/>
                <a:ea typeface="Times New Roman" panose="02020603050405020304" pitchFamily="18" charset="0"/>
              </a:rPr>
              <a:t> can be used to report teachers who have a Teacher Incentive Allotment Designation Code and do NOT have a </a:t>
            </a:r>
            <a:r>
              <a:rPr lang="en-US" sz="2400" err="1">
                <a:effectLst/>
                <a:latin typeface="Calibri" panose="020F0502020204030204" pitchFamily="34" charset="0"/>
                <a:ea typeface="Times New Roman" panose="02020603050405020304" pitchFamily="18" charset="0"/>
              </a:rPr>
              <a:t>TeacherSectionAssociation</a:t>
            </a:r>
            <a:r>
              <a:rPr lang="en-US" sz="2400">
                <a:effectLst/>
                <a:latin typeface="Calibri" panose="020F0502020204030204" pitchFamily="34" charset="0"/>
                <a:ea typeface="Times New Roman" panose="02020603050405020304" pitchFamily="18" charset="0"/>
              </a:rPr>
              <a:t> because they work in an atypical teaching role (intervention, inclusion, dyslexia, etc.).</a:t>
            </a:r>
          </a:p>
          <a:p>
            <a:pPr marR="0" lvl="2">
              <a:spcBef>
                <a:spcPts val="0"/>
              </a:spcBef>
              <a:spcAft>
                <a:spcPts val="0"/>
              </a:spcAft>
            </a:pPr>
            <a:endParaRPr lang="en-US" sz="2400">
              <a:effectLst/>
              <a:latin typeface="Calibri" panose="020F0502020204030204" pitchFamily="34" charset="0"/>
              <a:ea typeface="Calibri" panose="020F0502020204030204" pitchFamily="34" charset="0"/>
            </a:endParaRPr>
          </a:p>
          <a:p>
            <a:pPr marR="0" lvl="2">
              <a:spcBef>
                <a:spcPts val="0"/>
              </a:spcBef>
              <a:spcAft>
                <a:spcPts val="0"/>
              </a:spcAft>
            </a:pPr>
            <a:r>
              <a:rPr lang="en-US" sz="2400">
                <a:effectLst/>
                <a:latin typeface="Calibri" panose="020F0502020204030204" pitchFamily="34" charset="0"/>
                <a:ea typeface="Times New Roman" panose="02020603050405020304" pitchFamily="18" charset="0"/>
              </a:rPr>
              <a:t>Designated teachers who are centrally assigned or itinerant teachers without a primary campus can be reported using the </a:t>
            </a:r>
            <a:r>
              <a:rPr lang="en-US" sz="2400" err="1">
                <a:effectLst/>
                <a:latin typeface="Calibri" panose="020F0502020204030204" pitchFamily="34" charset="0"/>
                <a:ea typeface="Times New Roman" panose="02020603050405020304" pitchFamily="18" charset="0"/>
              </a:rPr>
              <a:t>TeacherSchoolAssociation</a:t>
            </a:r>
            <a:r>
              <a:rPr lang="en-US" sz="2400">
                <a:effectLst/>
                <a:latin typeface="Calibri" panose="020F0502020204030204" pitchFamily="34" charset="0"/>
                <a:ea typeface="Times New Roman" panose="02020603050405020304" pitchFamily="18" charset="0"/>
              </a:rPr>
              <a:t> with a campus code ending in 999 (CDN+999).</a:t>
            </a:r>
          </a:p>
          <a:p>
            <a:pPr marR="0" lvl="2">
              <a:spcBef>
                <a:spcPts val="0"/>
              </a:spcBef>
              <a:spcAft>
                <a:spcPts val="0"/>
              </a:spcAft>
            </a:pPr>
            <a:endParaRPr lang="en-US" sz="2400">
              <a:effectLst/>
              <a:latin typeface="Calibri" panose="020F0502020204030204" pitchFamily="34" charset="0"/>
              <a:ea typeface="Calibri" panose="020F0502020204030204" pitchFamily="34" charset="0"/>
            </a:endParaRPr>
          </a:p>
          <a:p>
            <a:pPr marR="0" lvl="2">
              <a:spcBef>
                <a:spcPts val="0"/>
              </a:spcBef>
              <a:spcAft>
                <a:spcPts val="0"/>
              </a:spcAft>
            </a:pPr>
            <a:r>
              <a:rPr lang="en-US" sz="2400">
                <a:effectLst/>
                <a:latin typeface="Calibri" panose="020F0502020204030204" pitchFamily="34" charset="0"/>
                <a:ea typeface="Times New Roman" panose="02020603050405020304" pitchFamily="18" charset="0"/>
              </a:rPr>
              <a:t>If a teacher does not have a </a:t>
            </a:r>
            <a:r>
              <a:rPr lang="en-US" sz="2400" err="1">
                <a:effectLst/>
                <a:latin typeface="Calibri" panose="020F0502020204030204" pitchFamily="34" charset="0"/>
                <a:ea typeface="Times New Roman" panose="02020603050405020304" pitchFamily="18" charset="0"/>
              </a:rPr>
              <a:t>TeacherSectionAssociation</a:t>
            </a:r>
            <a:r>
              <a:rPr lang="en-US" sz="2400">
                <a:effectLst/>
                <a:latin typeface="Calibri" panose="020F0502020204030204" pitchFamily="34" charset="0"/>
                <a:ea typeface="Times New Roman" panose="02020603050405020304" pitchFamily="18" charset="0"/>
              </a:rPr>
              <a:t>, and does not have a Teacher Incentive Allotment Designation Code, do not report them in the Class Roster Winter Submission.</a:t>
            </a:r>
            <a:endParaRPr lang="en-US" sz="2400">
              <a:effectLst/>
              <a:latin typeface="Calibri" panose="020F0502020204030204" pitchFamily="34" charset="0"/>
              <a:ea typeface="Calibri" panose="020F0502020204030204" pitchFamily="34" charset="0"/>
            </a:endParaRPr>
          </a:p>
          <a:p>
            <a:pPr marL="0" indent="0" algn="l">
              <a:buNone/>
            </a:pPr>
            <a:endParaRPr lang="en-US" b="0" i="0">
              <a:effectLst/>
              <a:latin typeface="Segoe UI" panose="020B0502040204020203" pitchFamily="34" charset="0"/>
            </a:endParaRPr>
          </a:p>
          <a:p>
            <a:pPr marL="0" indent="0">
              <a:buNone/>
            </a:pPr>
            <a:endParaRPr lang="en-US"/>
          </a:p>
        </p:txBody>
      </p:sp>
    </p:spTree>
    <p:extLst>
      <p:ext uri="{BB962C8B-B14F-4D97-AF65-F5344CB8AC3E}">
        <p14:creationId xmlns:p14="http://schemas.microsoft.com/office/powerpoint/2010/main" val="270684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2" y="1253331"/>
            <a:ext cx="8507912" cy="4351338"/>
          </a:xfrm>
        </p:spPr>
        <p:txBody>
          <a:bodyPr lIns="91440" tIns="45720" rIns="91440" bIns="45720" anchor="t"/>
          <a:lstStyle/>
          <a:p>
            <a:pPr fontAlgn="base"/>
            <a:r>
              <a:rPr lang="en-US" b="0" i="0">
                <a:solidFill>
                  <a:srgbClr val="595959"/>
                </a:solidFill>
                <a:effectLst/>
                <a:latin typeface="Calibri" panose="020F0502020204030204" pitchFamily="34" charset="0"/>
              </a:rPr>
              <a:t>The 2021-2022 </a:t>
            </a:r>
            <a:r>
              <a:rPr lang="en-US">
                <a:solidFill>
                  <a:srgbClr val="595959"/>
                </a:solidFill>
                <a:latin typeface="Calibri" panose="020F0502020204030204" pitchFamily="34" charset="0"/>
              </a:rPr>
              <a:t>Class Roster Fall </a:t>
            </a:r>
            <a:r>
              <a:rPr lang="en-US" b="0" i="0">
                <a:solidFill>
                  <a:srgbClr val="595959"/>
                </a:solidFill>
                <a:effectLst/>
                <a:latin typeface="Calibri" panose="020F0502020204030204" pitchFamily="34" charset="0"/>
              </a:rPr>
              <a:t>data collection closed on </a:t>
            </a:r>
            <a:r>
              <a:rPr lang="en-US" b="1" i="0">
                <a:solidFill>
                  <a:srgbClr val="595959"/>
                </a:solidFill>
                <a:effectLst/>
                <a:latin typeface="Calibri" panose="020F0502020204030204" pitchFamily="34" charset="0"/>
              </a:rPr>
              <a:t>October 20, 2021</a:t>
            </a:r>
            <a:r>
              <a:rPr lang="en-US" b="0" i="0">
                <a:solidFill>
                  <a:srgbClr val="595959"/>
                </a:solidFill>
                <a:effectLst/>
                <a:latin typeface="Calibri" panose="020F0502020204030204" pitchFamily="34" charset="0"/>
              </a:rPr>
              <a:t>.</a:t>
            </a:r>
          </a:p>
          <a:p>
            <a:pPr marL="0" indent="0" fontAlgn="base">
              <a:buNone/>
            </a:pPr>
            <a:r>
              <a:rPr lang="en-US" b="0" i="0">
                <a:solidFill>
                  <a:srgbClr val="595959"/>
                </a:solidFill>
                <a:effectLst/>
                <a:latin typeface="Calibri" panose="020F0502020204030204" pitchFamily="34" charset="0"/>
              </a:rPr>
              <a:t> </a:t>
            </a:r>
            <a:endParaRPr lang="en-US">
              <a:cs typeface="Calibri"/>
            </a:endParaRPr>
          </a:p>
          <a:p>
            <a:pPr lvl="1" fontAlgn="base"/>
            <a:r>
              <a:rPr lang="en-US">
                <a:solidFill>
                  <a:srgbClr val="595959"/>
                </a:solidFill>
                <a:latin typeface="Calibri"/>
                <a:cs typeface="Calibri"/>
              </a:rPr>
              <a:t>Final Submission Count: 1,207</a:t>
            </a:r>
          </a:p>
          <a:p>
            <a:pPr lvl="1"/>
            <a:endParaRPr lang="en-US" b="1">
              <a:cs typeface="Calibri"/>
            </a:endParaRPr>
          </a:p>
          <a:p>
            <a:endParaRPr lang="en-US">
              <a:cs typeface="Calibri"/>
            </a:endParaRPr>
          </a:p>
        </p:txBody>
      </p:sp>
    </p:spTree>
    <p:extLst>
      <p:ext uri="{BB962C8B-B14F-4D97-AF65-F5344CB8AC3E}">
        <p14:creationId xmlns:p14="http://schemas.microsoft.com/office/powerpoint/2010/main" val="4192847485"/>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F3FB004D-86DA-412F-B57B-36F57E2D43BC}">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9692CD-7339-4E15-8B85-65EB8EAE7D52}">
  <ds:schemaRefs>
    <ds:schemaRef ds:uri="http://schemas.microsoft.com/office/2006/documentManagement/types"/>
    <ds:schemaRef ds:uri="533e3360-6378-4210-ada2-16ccdb17d2cd"/>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963efe96-9f3c-464d-8c8b-c76864a22ed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0</TotalTime>
  <Words>1159</Words>
  <Application>Microsoft Office PowerPoint</Application>
  <PresentationFormat>Widescreen</PresentationFormat>
  <Paragraphs>157</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Courier New</vt:lpstr>
      <vt:lpstr>Segoe UI</vt:lpstr>
      <vt:lpstr>SourceSansPro-Regular</vt:lpstr>
      <vt:lpstr>Wingdings</vt:lpstr>
      <vt:lpstr>2_Office Theme</vt:lpstr>
      <vt:lpstr>Class Roster</vt:lpstr>
      <vt:lpstr>PLEASE NOTE:</vt:lpstr>
      <vt:lpstr>AGENDA</vt:lpstr>
      <vt:lpstr>PROGRAM AREA UPDATES &amp; GUIDANCE</vt:lpstr>
      <vt:lpstr>PROGRAM AREA UPDATES &amp; GUIDANCE - Continued</vt:lpstr>
      <vt:lpstr>PROGRAM AREA UPDATES &amp; GUIDANCE – Continued 2</vt:lpstr>
      <vt:lpstr>PROGRAM AREA UPDATES &amp; GUIDANCE – Continued 3</vt:lpstr>
      <vt:lpstr>PROGRAM AREA UPDATES &amp; GUIDANCE – Continued 4</vt:lpstr>
      <vt:lpstr>2021-2022: SUBMISSION UPDATES</vt:lpstr>
      <vt:lpstr>2021-2022: SUBMISSION UPDATES - Continued</vt:lpstr>
      <vt:lpstr>REMINDERS</vt:lpstr>
      <vt:lpstr>2022-2023</vt:lpstr>
      <vt:lpstr>2022-2023 UPDATES</vt:lpstr>
      <vt:lpstr>2022-2023 TIMELINE</vt:lpstr>
      <vt:lpstr>2022-2023 TIMELINE - Continued</vt:lpstr>
      <vt:lpstr>FREQUENTLY ASKED QUESTIONS</vt:lpstr>
      <vt:lpstr>FREQUENTLY ASKED QUESTIONS - Continued</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Sharp, Stephanie</cp:lastModifiedBy>
  <cp:revision>2</cp:revision>
  <dcterms:created xsi:type="dcterms:W3CDTF">2020-11-05T16:39:19Z</dcterms:created>
  <dcterms:modified xsi:type="dcterms:W3CDTF">2022-03-22T15:28:02Z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