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4"/>
  </p:notesMasterIdLst>
  <p:sldIdLst>
    <p:sldId id="437" r:id="rId5"/>
    <p:sldId id="287" r:id="rId6"/>
    <p:sldId id="399" r:id="rId7"/>
    <p:sldId id="430" r:id="rId8"/>
    <p:sldId id="435" r:id="rId9"/>
    <p:sldId id="438" r:id="rId10"/>
    <p:sldId id="432" r:id="rId11"/>
    <p:sldId id="439" r:id="rId12"/>
    <p:sldId id="440" r:id="rId13"/>
    <p:sldId id="442" r:id="rId14"/>
    <p:sldId id="431" r:id="rId15"/>
    <p:sldId id="419" r:id="rId16"/>
    <p:sldId id="420" r:id="rId17"/>
    <p:sldId id="433" r:id="rId18"/>
    <p:sldId id="290" r:id="rId19"/>
    <p:sldId id="410" r:id="rId20"/>
    <p:sldId id="434" r:id="rId21"/>
    <p:sldId id="33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31"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1" clrIdx="1">
    <p:extLst>
      <p:ext uri="{19B8F6BF-5375-455C-9EA6-DF929625EA0E}">
        <p15:presenceInfo xmlns:p15="http://schemas.microsoft.com/office/powerpoint/2012/main" userId="S::Edward.Linden@tea.texas.gov::433a1750-097b-48bf-9475-b5c5f6172203" providerId="AD"/>
      </p:ext>
    </p:extLst>
  </p:cmAuthor>
  <p:cmAuthor id="3" name="Simons, Leanne" initials="SL" lastIdx="8"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Polo, Beth" initials="PB" lastIdx="2" clrIdx="4">
    <p:extLst>
      <p:ext uri="{19B8F6BF-5375-455C-9EA6-DF929625EA0E}">
        <p15:presenceInfo xmlns:p15="http://schemas.microsoft.com/office/powerpoint/2012/main" userId="S::Beth.Polo@tea.texas.gov::217503ae-afe6-4379-9001-e6919c8c2fa0" providerId="AD"/>
      </p:ext>
    </p:extLst>
  </p:cmAuthor>
  <p:cmAuthor id="6" name="Hanson, Terri" initials="HT" lastIdx="1" clrIdx="5">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7AF6B-1D3B-4047-A4A3-ED0123D82386}" v="3" dt="2022-03-04T03:38:25.863"/>
    <p1510:client id="{38947A57-B9CB-4CB7-BEA1-811BFE24D4E6}" v="2" dt="2022-03-04T15:50:08.643"/>
    <p1510:client id="{96FD3DB3-E77B-491B-9D1A-84D909357590}" v="60" dt="2022-03-04T14:05:50.904"/>
    <p1510:client id="{9F94506F-BAA3-42E3-9C53-05D7B62EE2F3}" vWet="2" dt="2022-03-04T14:03:04.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3/22/2022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3/22/2022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3/22/2022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3/22/2022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3/22/2022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TSDSCustomerSupport@tea.texas.gov?subject=TSDS%20ECDS" TargetMode="External"/><Relationship Id="rId7" Type="http://schemas.openxmlformats.org/officeDocument/2006/relationships/hyperlink" Target="https://tealprod.tea.state.tx.us/tims/browse/TSDSKB-508"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tealprod.tea.state.tx.us/tims/browse/TSDSKB-249" TargetMode="External"/><Relationship Id="rId5" Type="http://schemas.openxmlformats.org/officeDocument/2006/relationships/hyperlink" Target="https://tea.texas.gov/sites/default/files/ECDS%20Quick%20Support%20Guide.pdf" TargetMode="External"/><Relationship Id="rId4" Type="http://schemas.openxmlformats.org/officeDocument/2006/relationships/hyperlink" Target="https://tea.texas.gov/academics/early-childhood-educ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1015811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700" b="1" i="0" u="none" strike="noStrike" kern="1200" cap="none" spc="0" normalizeH="0" baseline="0" noProof="0">
                <a:ln>
                  <a:noFill/>
                </a:ln>
                <a:solidFill>
                  <a:schemeClr val="accent1"/>
                </a:solidFill>
                <a:effectLst/>
                <a:uLnTx/>
                <a:uFillTx/>
                <a:latin typeface="+mn-lt"/>
                <a:ea typeface="+mj-ea"/>
                <a:cs typeface="Calibri"/>
              </a:rPr>
              <a:t>Early Childhood Data System</a:t>
            </a:r>
            <a:endParaRPr kumimoji="0" lang="en-US" sz="4700" b="1" i="0" u="none" strike="noStrike" kern="1200" cap="none" spc="0" normalizeH="0" baseline="0" noProof="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61956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796011" cy="4734110"/>
          </a:xfrm>
        </p:spPr>
        <p:txBody>
          <a:bodyPr lIns="91440" tIns="45720" rIns="91440" bIns="45720" anchor="t"/>
          <a:lstStyle/>
          <a:p>
            <a:r>
              <a:rPr lang="en-US" b="1">
                <a:solidFill>
                  <a:srgbClr val="404E54"/>
                </a:solidFill>
                <a:latin typeface="SourceSansPro-Regular"/>
              </a:rPr>
              <a:t>ECD0-000-008​ Early Childhood PK Proficiency Summary</a:t>
            </a:r>
            <a:endParaRPr lang="en-US" b="1"/>
          </a:p>
          <a:p>
            <a:pPr lvl="1" fontAlgn="base"/>
            <a:endParaRPr lang="en-US">
              <a:solidFill>
                <a:srgbClr val="404E54"/>
              </a:solidFill>
              <a:latin typeface="Calibri"/>
              <a:cs typeface="Calibri"/>
            </a:endParaRPr>
          </a:p>
          <a:p>
            <a:pPr lvl="1" fontAlgn="base"/>
            <a:r>
              <a:rPr lang="en-US">
                <a:solidFill>
                  <a:srgbClr val="404E54"/>
                </a:solidFill>
                <a:latin typeface="Calibri"/>
                <a:cs typeface="Calibri"/>
              </a:rPr>
              <a:t>This report is displaying  a 'Null' value for the PK-SCHOOL-TYPE value for Private PKs.</a:t>
            </a:r>
          </a:p>
          <a:p>
            <a:pPr lvl="2" fontAlgn="base"/>
            <a:r>
              <a:rPr lang="en-US" sz="2200" b="0" i="0">
                <a:solidFill>
                  <a:srgbClr val="404E54"/>
                </a:solidFill>
                <a:effectLst/>
                <a:latin typeface="Calibri"/>
                <a:cs typeface="Calibri"/>
              </a:rPr>
              <a:t>Scheduled to be resolved in the </a:t>
            </a:r>
            <a:r>
              <a:rPr lang="en-US" sz="2200" b="1" i="0">
                <a:solidFill>
                  <a:srgbClr val="404E54"/>
                </a:solidFill>
                <a:effectLst/>
                <a:latin typeface="Calibri"/>
                <a:cs typeface="Calibri"/>
              </a:rPr>
              <a:t>May 6, 2022 </a:t>
            </a:r>
            <a:r>
              <a:rPr lang="en-US" sz="2200" b="0" i="0">
                <a:solidFill>
                  <a:srgbClr val="404E54"/>
                </a:solidFill>
                <a:effectLst/>
                <a:latin typeface="Calibri"/>
                <a:cs typeface="Calibri"/>
              </a:rPr>
              <a:t>release</a:t>
            </a:r>
            <a:r>
              <a:rPr lang="en-US" sz="2200">
                <a:solidFill>
                  <a:srgbClr val="404E54"/>
                </a:solidFill>
                <a:latin typeface="Calibri"/>
                <a:cs typeface="Calibri"/>
              </a:rPr>
              <a:t> </a:t>
            </a:r>
            <a:r>
              <a:rPr lang="en-US" sz="2200" b="0" i="0">
                <a:solidFill>
                  <a:srgbClr val="404E54"/>
                </a:solidFill>
                <a:effectLst/>
                <a:latin typeface="Calibri"/>
                <a:cs typeface="Calibri"/>
              </a:rPr>
              <a:t> </a:t>
            </a:r>
            <a:br>
              <a:rPr lang="en-US" sz="2200" b="0" i="0">
                <a:solidFill>
                  <a:srgbClr val="404E54"/>
                </a:solidFill>
                <a:effectLst/>
                <a:latin typeface="SourceSansPro-Regular"/>
              </a:rPr>
            </a:br>
            <a:endParaRPr lang="en-US" sz="2200" b="0" i="0">
              <a:solidFill>
                <a:srgbClr val="404E54"/>
              </a:solidFill>
              <a:effectLst/>
              <a:latin typeface="SourceSansPro-Regular"/>
            </a:endParaRPr>
          </a:p>
          <a:p>
            <a:pPr lvl="2"/>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35982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34063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p:txBody>
          <a:bodyPr>
            <a:noAutofit/>
          </a:bodyPr>
          <a:lstStyle/>
          <a:p>
            <a:r>
              <a:rPr lang="en-US"/>
              <a:t>2022-2023 APPLICATION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a:t>2022-2023 </a:t>
            </a:r>
          </a:p>
          <a:p>
            <a:pPr lvl="1"/>
            <a:r>
              <a:rPr lang="en-US" sz="3200"/>
              <a:t>No Application Updates</a:t>
            </a:r>
          </a:p>
          <a:p>
            <a:pPr lvl="1"/>
            <a:r>
              <a:rPr lang="en-US" sz="3200"/>
              <a:t>No Data Element Updates</a:t>
            </a:r>
          </a:p>
          <a:p>
            <a:pPr lvl="1"/>
            <a:r>
              <a:rPr lang="en-US" sz="3200"/>
              <a:t>No Business Rules Updates</a:t>
            </a:r>
          </a:p>
          <a:p>
            <a:pPr lvl="1"/>
            <a:r>
              <a:rPr lang="en-US" sz="3200"/>
              <a:t>No Code Table Updates</a:t>
            </a:r>
          </a:p>
          <a:p>
            <a:pPr marL="457200" lvl="1" indent="0">
              <a:buNone/>
            </a:pPr>
            <a:endParaRPr lang="en-US" sz="3200"/>
          </a:p>
        </p:txBody>
      </p:sp>
    </p:spTree>
    <p:extLst>
      <p:ext uri="{BB962C8B-B14F-4D97-AF65-F5344CB8AC3E}">
        <p14:creationId xmlns:p14="http://schemas.microsoft.com/office/powerpoint/2010/main" val="119584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REPORT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b="1">
                <a:ea typeface="+mn-lt"/>
                <a:cs typeface="+mn-lt"/>
              </a:rPr>
              <a:t>ESC level ECD0-000-010: Early Childhood High Quality PK Components Completion</a:t>
            </a:r>
          </a:p>
          <a:p>
            <a:pPr lvl="1"/>
            <a:r>
              <a:rPr lang="en-US">
                <a:cs typeface="Calibri" panose="020F0502020204030204"/>
              </a:rPr>
              <a:t>The Early Childhood Education (ECE) program area has requested the addition of one column, "Number HQ PK Classes“, to help the ESCs better discern if their LEAs' section data is correct for HQ PK.</a:t>
            </a:r>
          </a:p>
          <a:p>
            <a:endParaRPr lang="en-US"/>
          </a:p>
        </p:txBody>
      </p:sp>
      <p:pic>
        <p:nvPicPr>
          <p:cNvPr id="5" name="Picture 4" descr="-ECD0-000-010 Early Childhood High Quality PK Components Completion reports&#10;-ECDS reports output to verify HQPK data for LEAS at the ESC level&#10;-Number of HQPK classes column was added to the report to help the ESCs better discern if their section data is correct for HQ PK">
            <a:extLst>
              <a:ext uri="{FF2B5EF4-FFF2-40B4-BE49-F238E27FC236}">
                <a16:creationId xmlns:a16="http://schemas.microsoft.com/office/drawing/2014/main" id="{1783ADEF-CA8A-4C3F-BF23-27B751DAF5F0}"/>
              </a:ext>
            </a:extLst>
          </p:cNvPr>
          <p:cNvPicPr>
            <a:picLocks noChangeAspect="1"/>
          </p:cNvPicPr>
          <p:nvPr/>
        </p:nvPicPr>
        <p:blipFill>
          <a:blip r:embed="rId2"/>
          <a:stretch>
            <a:fillRect/>
          </a:stretch>
        </p:blipFill>
        <p:spPr>
          <a:xfrm>
            <a:off x="1823935" y="3603818"/>
            <a:ext cx="10231877" cy="2563671"/>
          </a:xfrm>
          <a:prstGeom prst="rect">
            <a:avLst/>
          </a:prstGeom>
        </p:spPr>
      </p:pic>
    </p:spTree>
    <p:extLst>
      <p:ext uri="{BB962C8B-B14F-4D97-AF65-F5344CB8AC3E}">
        <p14:creationId xmlns:p14="http://schemas.microsoft.com/office/powerpoint/2010/main" val="76683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TIMELINE</a:t>
            </a:r>
            <a:endParaRPr lang="en-US"/>
          </a:p>
        </p:txBody>
      </p:sp>
      <p:graphicFrame>
        <p:nvGraphicFramePr>
          <p:cNvPr id="8" name="Table 7">
            <a:extLst>
              <a:ext uri="{FF2B5EF4-FFF2-40B4-BE49-F238E27FC236}">
                <a16:creationId xmlns:a16="http://schemas.microsoft.com/office/drawing/2014/main" id="{48E0A623-7911-4675-8514-FD53A18D1DBF}"/>
              </a:ext>
            </a:extLst>
          </p:cNvPr>
          <p:cNvGraphicFramePr>
            <a:graphicFrameLocks noGrp="1"/>
          </p:cNvGraphicFramePr>
          <p:nvPr>
            <p:extLst>
              <p:ext uri="{D42A27DB-BD31-4B8C-83A1-F6EECF244321}">
                <p14:modId xmlns:p14="http://schemas.microsoft.com/office/powerpoint/2010/main" val="767984111"/>
              </p:ext>
            </p:extLst>
          </p:nvPr>
        </p:nvGraphicFramePr>
        <p:xfrm>
          <a:off x="2049473" y="2284391"/>
          <a:ext cx="9783138" cy="3001487"/>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algn="ctr"/>
                      <a:r>
                        <a:rPr lang="en-US" sz="2400" b="1" u="none" strike="noStrike" dirty="0">
                          <a:solidFill>
                            <a:srgbClr val="FFFFFF"/>
                          </a:solidFill>
                          <a:effectLst/>
                          <a:latin typeface="+mn-lt"/>
                        </a:rPr>
                        <a:t>Early Childhood Data System Collection (ECDS) - KG</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a:solidFill>
                            <a:srgbClr val="242424"/>
                          </a:solidFill>
                          <a:effectLst/>
                          <a:latin typeface="+mn-lt"/>
                        </a:rPr>
                        <a:t>ECDS Kindergarten ready for users to promote data</a:t>
                      </a:r>
                    </a:p>
                  </a:txBody>
                  <a:tcPr marL="0" marR="0" marT="0" marB="0" anchor="ctr"/>
                </a:tc>
                <a:tc>
                  <a:txBody>
                    <a:bodyPr/>
                    <a:lstStyle/>
                    <a:p>
                      <a:pPr fontAlgn="t"/>
                      <a:r>
                        <a:rPr lang="en-US" sz="2400">
                          <a:solidFill>
                            <a:srgbClr val="242424"/>
                          </a:solidFill>
                          <a:effectLst/>
                          <a:latin typeface="+mn-lt"/>
                        </a:rPr>
                        <a:t>  November 7, 2022</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b="1">
                          <a:solidFill>
                            <a:srgbClr val="242424"/>
                          </a:solidFill>
                          <a:effectLst/>
                          <a:latin typeface="+mn-lt"/>
                        </a:rPr>
                        <a:t>ECDS Kindergarten submission due date for LEAs</a:t>
                      </a:r>
                      <a:endParaRPr lang="en-US" sz="2400">
                        <a:solidFill>
                          <a:srgbClr val="242424"/>
                        </a:solidFill>
                        <a:effectLst/>
                        <a:latin typeface="+mn-lt"/>
                      </a:endParaRPr>
                    </a:p>
                  </a:txBody>
                  <a:tcPr marL="0" marR="0" marT="0" marB="0" anchor="ctr"/>
                </a:tc>
                <a:tc>
                  <a:txBody>
                    <a:bodyPr/>
                    <a:lstStyle/>
                    <a:p>
                      <a:pPr fontAlgn="t"/>
                      <a:r>
                        <a:rPr lang="en-US" sz="2400">
                          <a:solidFill>
                            <a:srgbClr val="242424"/>
                          </a:solidFill>
                          <a:effectLst/>
                          <a:latin typeface="+mn-lt"/>
                        </a:rPr>
                        <a:t>  January 26, 2023</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a:solidFill>
                            <a:srgbClr val="242424"/>
                          </a:solidFill>
                          <a:effectLst/>
                          <a:latin typeface="+mn-lt"/>
                        </a:rPr>
                        <a:t>ECDS Kindergarten data available to customers</a:t>
                      </a:r>
                    </a:p>
                  </a:txBody>
                  <a:tcPr marL="0" marR="0" marT="0" marB="0" anchor="ctr"/>
                </a:tc>
                <a:tc>
                  <a:txBody>
                    <a:bodyPr/>
                    <a:lstStyle/>
                    <a:p>
                      <a:pPr fontAlgn="t"/>
                      <a:r>
                        <a:rPr lang="en-US" sz="2400" dirty="0">
                          <a:solidFill>
                            <a:srgbClr val="242424"/>
                          </a:solidFill>
                          <a:effectLst/>
                          <a:latin typeface="+mn-lt"/>
                        </a:rPr>
                        <a:t>  February 9, 2023</a:t>
                      </a:r>
                      <a:endParaRPr lang="en-US" sz="2400" kern="1200" dirty="0">
                        <a:effectLst/>
                      </a:endParaRPr>
                    </a:p>
                  </a:txBody>
                  <a:tcPr marL="0" marR="0" marT="0" marB="0" anchor="ctr"/>
                </a:tc>
                <a:extLst>
                  <a:ext uri="{0D108BD9-81ED-4DB2-BD59-A6C34878D82A}">
                    <a16:rowId xmlns:a16="http://schemas.microsoft.com/office/drawing/2014/main" val="337197330"/>
                  </a:ext>
                </a:extLst>
              </a:tr>
            </a:tbl>
          </a:graphicData>
        </a:graphic>
      </p:graphicFrame>
    </p:spTree>
    <p:extLst>
      <p:ext uri="{BB962C8B-B14F-4D97-AF65-F5344CB8AC3E}">
        <p14:creationId xmlns:p14="http://schemas.microsoft.com/office/powerpoint/2010/main" val="420697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2022-2023 TIMELINE - Continued</a:t>
            </a:r>
            <a:endParaRPr lang="en-US" dirty="0"/>
          </a:p>
        </p:txBody>
      </p:sp>
      <p:graphicFrame>
        <p:nvGraphicFramePr>
          <p:cNvPr id="5" name="Table 4">
            <a:extLst>
              <a:ext uri="{FF2B5EF4-FFF2-40B4-BE49-F238E27FC236}">
                <a16:creationId xmlns:a16="http://schemas.microsoft.com/office/drawing/2014/main" id="{48F5D0E6-296B-4C29-8E1E-6AB623EC8F83}"/>
              </a:ext>
            </a:extLst>
          </p:cNvPr>
          <p:cNvGraphicFramePr>
            <a:graphicFrameLocks noGrp="1"/>
          </p:cNvGraphicFramePr>
          <p:nvPr>
            <p:extLst>
              <p:ext uri="{D42A27DB-BD31-4B8C-83A1-F6EECF244321}">
                <p14:modId xmlns:p14="http://schemas.microsoft.com/office/powerpoint/2010/main" val="3357861534"/>
              </p:ext>
            </p:extLst>
          </p:nvPr>
        </p:nvGraphicFramePr>
        <p:xfrm>
          <a:off x="2049473" y="1855635"/>
          <a:ext cx="9783138" cy="3846418"/>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dirty="0">
                          <a:solidFill>
                            <a:srgbClr val="FFFFFF"/>
                          </a:solidFill>
                          <a:effectLst/>
                          <a:latin typeface="+mn-lt"/>
                        </a:rPr>
                        <a:t>Early Childhood Data System Collection (ECDS) - PK </a:t>
                      </a:r>
                    </a:p>
                  </a:txBody>
                  <a:tcPr marL="0" marR="0" marT="0" marB="0" anchor="ctr"/>
                </a:tc>
                <a:tc>
                  <a:txBody>
                    <a:bodyPr/>
                    <a:lstStyle/>
                    <a:p>
                      <a:pPr algn="ctr"/>
                      <a:r>
                        <a:rPr lang="en-US" sz="2400" dirty="0"/>
                        <a:t>Date</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eDM</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fontAlgn="t"/>
                      <a:r>
                        <a:rPr lang="en-US" sz="2400">
                          <a:solidFill>
                            <a:srgbClr val="242424"/>
                          </a:solidFill>
                          <a:effectLst/>
                          <a:latin typeface="+mn-lt"/>
                        </a:rPr>
                        <a:t>ECDS Prekindergarten ready for users to promote data</a:t>
                      </a:r>
                    </a:p>
                  </a:txBody>
                  <a:tcPr marL="0" marR="0" marT="0" marB="0" anchor="ctr"/>
                </a:tc>
                <a:tc>
                  <a:txBody>
                    <a:bodyPr/>
                    <a:lstStyle/>
                    <a:p>
                      <a:pPr fontAlgn="t"/>
                      <a:r>
                        <a:rPr lang="en-US" sz="2400">
                          <a:solidFill>
                            <a:srgbClr val="242424"/>
                          </a:solidFill>
                          <a:effectLst/>
                          <a:latin typeface="+mn-lt"/>
                        </a:rPr>
                        <a:t>  November 7, 2022</a:t>
                      </a:r>
                    </a:p>
                  </a:txBody>
                  <a:tcPr marL="0" marR="0" marT="0" marB="0" anchor="ctr"/>
                </a:tc>
                <a:extLst>
                  <a:ext uri="{0D108BD9-81ED-4DB2-BD59-A6C34878D82A}">
                    <a16:rowId xmlns:a16="http://schemas.microsoft.com/office/drawing/2014/main" val="1861088031"/>
                  </a:ext>
                </a:extLst>
              </a:tr>
              <a:tr h="618109">
                <a:tc>
                  <a:txBody>
                    <a:bodyPr/>
                    <a:lstStyle/>
                    <a:p>
                      <a:pPr fontAlgn="t"/>
                      <a:r>
                        <a:rPr lang="en-US" sz="2400" b="1">
                          <a:solidFill>
                            <a:srgbClr val="242424"/>
                          </a:solidFill>
                          <a:effectLst/>
                          <a:latin typeface="+mn-lt"/>
                        </a:rPr>
                        <a:t>Private Prekindergarten application deadline for BPD (Business Partner Directory) Org number</a:t>
                      </a:r>
                      <a:endParaRPr lang="en-US" sz="2400">
                        <a:solidFill>
                          <a:srgbClr val="242424"/>
                        </a:solidFill>
                        <a:effectLst/>
                        <a:latin typeface="+mn-lt"/>
                      </a:endParaRPr>
                    </a:p>
                  </a:txBody>
                  <a:tcPr marL="0" marR="0" marT="0" marB="0" anchor="ctr"/>
                </a:tc>
                <a:tc>
                  <a:txBody>
                    <a:bodyPr/>
                    <a:lstStyle/>
                    <a:p>
                      <a:pPr fontAlgn="t"/>
                      <a:r>
                        <a:rPr lang="en-US" sz="2400">
                          <a:solidFill>
                            <a:srgbClr val="242424"/>
                          </a:solidFill>
                          <a:effectLst/>
                          <a:latin typeface="+mn-lt"/>
                        </a:rPr>
                        <a:t>  May 25, 2023</a:t>
                      </a:r>
                    </a:p>
                  </a:txBody>
                  <a:tcPr marL="0" marR="0" marT="0" marB="0" anchor="ctr"/>
                </a:tc>
                <a:extLst>
                  <a:ext uri="{0D108BD9-81ED-4DB2-BD59-A6C34878D82A}">
                    <a16:rowId xmlns:a16="http://schemas.microsoft.com/office/drawing/2014/main" val="2587501731"/>
                  </a:ext>
                </a:extLst>
              </a:tr>
              <a:tr h="529051">
                <a:tc>
                  <a:txBody>
                    <a:bodyPr/>
                    <a:lstStyle/>
                    <a:p>
                      <a:pPr fontAlgn="t"/>
                      <a:r>
                        <a:rPr lang="en-US" sz="2400" b="1">
                          <a:solidFill>
                            <a:srgbClr val="242424"/>
                          </a:solidFill>
                          <a:effectLst/>
                          <a:latin typeface="+mn-lt"/>
                        </a:rPr>
                        <a:t>ECDS Prekindergarten submission due date for LEAs and Private Prekindergarten Organizations</a:t>
                      </a:r>
                      <a:endParaRPr lang="en-US" sz="2400">
                        <a:solidFill>
                          <a:srgbClr val="242424"/>
                        </a:solidFill>
                        <a:effectLst/>
                        <a:latin typeface="+mn-lt"/>
                      </a:endParaRPr>
                    </a:p>
                  </a:txBody>
                  <a:tcPr marL="0" marR="0" marT="0" marB="0" anchor="ctr"/>
                </a:tc>
                <a:tc>
                  <a:txBody>
                    <a:bodyPr/>
                    <a:lstStyle/>
                    <a:p>
                      <a:pPr fontAlgn="t"/>
                      <a:r>
                        <a:rPr lang="en-US" sz="2400">
                          <a:solidFill>
                            <a:srgbClr val="242424"/>
                          </a:solidFill>
                          <a:effectLst/>
                          <a:latin typeface="+mn-lt"/>
                        </a:rPr>
                        <a:t>  June 22, 2023</a:t>
                      </a:r>
                    </a:p>
                  </a:txBody>
                  <a:tcPr marL="0" marR="0" marT="0" marB="0" anchor="ctr"/>
                </a:tc>
                <a:extLst>
                  <a:ext uri="{0D108BD9-81ED-4DB2-BD59-A6C34878D82A}">
                    <a16:rowId xmlns:a16="http://schemas.microsoft.com/office/drawing/2014/main" val="337197330"/>
                  </a:ext>
                </a:extLst>
              </a:tr>
              <a:tr h="5290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a:solidFill>
                            <a:srgbClr val="242424"/>
                          </a:solidFill>
                          <a:effectLst/>
                          <a:latin typeface="+mn-lt"/>
                        </a:rPr>
                        <a:t>ECDS Prekindergarten data available to customers</a:t>
                      </a: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solidFill>
                            <a:srgbClr val="242424"/>
                          </a:solidFill>
                          <a:effectLst/>
                          <a:latin typeface="+mn-lt"/>
                        </a:rPr>
                        <a:t>  July 6, 2023</a:t>
                      </a:r>
                    </a:p>
                  </a:txBody>
                  <a:tcPr marL="0" marR="0" marT="0" marB="0" anchor="ctr"/>
                </a:tc>
                <a:extLst>
                  <a:ext uri="{0D108BD9-81ED-4DB2-BD59-A6C34878D82A}">
                    <a16:rowId xmlns:a16="http://schemas.microsoft.com/office/drawing/2014/main" val="1514516311"/>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t>Will the ECDS pre-K assessment vendors be sending their assessment data to TEA on behalf of the LEAs for the 2022-2023 school year?</a:t>
            </a:r>
          </a:p>
          <a:p>
            <a:pPr marL="0" indent="0">
              <a:buNone/>
            </a:pPr>
            <a:endParaRPr lang="en-US" sz="2400" b="1"/>
          </a:p>
          <a:p>
            <a:pPr marL="0" indent="0">
              <a:buNone/>
            </a:pPr>
            <a:r>
              <a:rPr lang="en-US" sz="2400"/>
              <a:t>The prekindergarten process will remain the same for 2022-2023 as it was for 2021-2022. LEAs are expected to obtain their assessment results directly from their ECDS vendor and are responsible for loading their assessment data into the ODS.  Prekindergarten assessment results will </a:t>
            </a:r>
            <a:r>
              <a:rPr lang="en-US" sz="2400" u="sng"/>
              <a:t>NOT</a:t>
            </a:r>
            <a:r>
              <a:rPr lang="en-US" sz="2400"/>
              <a:t> be provided directly to TEA.</a:t>
            </a:r>
          </a:p>
          <a:p>
            <a:pPr marL="457200" lvl="1"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Will the frequency of ECDS KG assessment data sent to TEA by the ECDS assessment vendors be increased for the 2022-2023 school year?</a:t>
            </a:r>
          </a:p>
          <a:p>
            <a:pPr marL="0" indent="0">
              <a:buNone/>
            </a:pPr>
            <a:endParaRPr lang="en-US" sz="2400" b="1" dirty="0">
              <a:latin typeface="Calibri" panose="020F0502020204030204" pitchFamily="34" charset="0"/>
              <a:cs typeface="Times New Roman" panose="02020603050405020304" pitchFamily="18" charset="0"/>
            </a:endParaRPr>
          </a:p>
          <a:p>
            <a:pPr marL="0" indent="0">
              <a:buNone/>
            </a:pPr>
            <a:r>
              <a:rPr lang="en-US" sz="2400" dirty="0"/>
              <a:t>The ECE program area is working with CLI and Amplify to review the frequency of assessment updates that are sent to TEA for the 2022-2023 school year.</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55163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ea typeface="+mn-lt"/>
                <a:cs typeface="+mn-lt"/>
              </a:rPr>
              <a:t>Technical Support:</a:t>
            </a:r>
            <a:endParaRPr lang="en-US">
              <a:ea typeface="+mn-lt"/>
              <a:cs typeface="+mn-lt"/>
            </a:endParaRPr>
          </a:p>
          <a:p>
            <a:pPr lvl="1"/>
            <a:r>
              <a:rPr lang="en-US" b="1">
                <a:ea typeface="+mn-lt"/>
                <a:cs typeface="+mn-lt"/>
                <a:hlinkClick r:id="rId3"/>
              </a:rPr>
              <a:t>TSDSCustomerSupport@tea.texas.gov</a:t>
            </a:r>
            <a:r>
              <a:rPr lang="en-US" b="1">
                <a:ea typeface="+mn-lt"/>
                <a:cs typeface="+mn-lt"/>
              </a:rPr>
              <a:t> </a:t>
            </a:r>
            <a:endParaRPr lang="en-US">
              <a:ea typeface="+mn-lt"/>
              <a:cs typeface="+mn-lt"/>
            </a:endParaRPr>
          </a:p>
          <a:p>
            <a:pPr lvl="1"/>
            <a:endParaRPr lang="en-US" b="1">
              <a:ea typeface="+mn-lt"/>
              <a:cs typeface="+mn-lt"/>
            </a:endParaRPr>
          </a:p>
          <a:p>
            <a:pPr>
              <a:buClr>
                <a:srgbClr val="F16038"/>
              </a:buClr>
              <a:buFont typeface="Wingdings" panose="020B0604020202020204" pitchFamily="34" charset="0"/>
              <a:buChar char="§"/>
            </a:pPr>
            <a:r>
              <a:rPr lang="en-US" b="1">
                <a:ea typeface="+mn-lt"/>
                <a:cs typeface="+mn-lt"/>
              </a:rPr>
              <a:t>ECDS Program Area:</a:t>
            </a:r>
          </a:p>
          <a:p>
            <a:pPr lvl="1"/>
            <a:r>
              <a:rPr lang="en-US" b="1">
                <a:ea typeface="+mn-lt"/>
                <a:cs typeface="+mn-lt"/>
                <a:hlinkClick r:id="rId4"/>
              </a:rPr>
              <a:t>Early Childhood Education Website</a:t>
            </a:r>
          </a:p>
          <a:p>
            <a:pPr lvl="1"/>
            <a:r>
              <a:rPr lang="en-US" b="1">
                <a:hlinkClick r:id="rId5"/>
              </a:rPr>
              <a:t>ECDS Quick Support Guide</a:t>
            </a:r>
            <a:br>
              <a:rPr lang="en-US" b="1"/>
            </a:br>
            <a:endParaRPr lang="en-US" b="1">
              <a:ea typeface="+mn-lt"/>
              <a:cs typeface="+mn-lt"/>
            </a:endParaRPr>
          </a:p>
          <a:p>
            <a:r>
              <a:rPr lang="en-US" b="1">
                <a:ea typeface="+mn-lt"/>
                <a:cs typeface="+mn-lt"/>
              </a:rPr>
              <a:t>Knowledge Base Articles:</a:t>
            </a:r>
            <a:endParaRPr lang="en-US">
              <a:ea typeface="+mn-lt"/>
              <a:cs typeface="+mn-lt"/>
            </a:endParaRPr>
          </a:p>
          <a:p>
            <a:pPr lvl="1"/>
            <a:r>
              <a:rPr lang="en-US">
                <a:ea typeface="+mn-lt"/>
                <a:cs typeface="+mn-lt"/>
                <a:hlinkClick r:id="rId6"/>
              </a:rPr>
              <a:t>TSDSKB-249</a:t>
            </a:r>
            <a:r>
              <a:rPr lang="en-US">
                <a:ea typeface="+mn-lt"/>
                <a:cs typeface="+mn-lt"/>
              </a:rPr>
              <a:t> ECDS: General FAQs</a:t>
            </a:r>
          </a:p>
          <a:p>
            <a:pPr lvl="1"/>
            <a:r>
              <a:rPr lang="en-US">
                <a:ea typeface="+mn-lt"/>
                <a:cs typeface="+mn-lt"/>
                <a:hlinkClick r:id="rId7"/>
              </a:rPr>
              <a:t>TSDSKB-508</a:t>
            </a:r>
            <a:r>
              <a:rPr lang="en-US">
                <a:ea typeface="+mn-lt"/>
                <a:cs typeface="+mn-lt"/>
              </a:rPr>
              <a:t> ECDS: Assessment Specifications</a:t>
            </a:r>
            <a:endParaRPr lang="en-US">
              <a:cs typeface="Calibri"/>
            </a:endParaRP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sz="2800" b="1">
                <a:solidFill>
                  <a:srgbClr val="0D6CB9"/>
                </a:solidFill>
                <a:ea typeface="+mn-lt"/>
                <a:cs typeface="+mn-lt"/>
              </a:rPr>
              <a:t>Early Childhood Data System (ECDS)</a:t>
            </a:r>
            <a:endParaRPr lang="en-US" sz="1600" i="1">
              <a:solidFill>
                <a:srgbClr val="0D6CB9"/>
              </a:solidFill>
              <a:ea typeface="+mn-lt"/>
              <a:cs typeface="+mn-lt"/>
            </a:endParaRPr>
          </a:p>
          <a:p>
            <a:pPr lvl="1"/>
            <a:r>
              <a:rPr lang="en-US" sz="2000">
                <a:cs typeface="Calibri"/>
              </a:rPr>
              <a:t>Program Area Updates &amp; Guidance</a:t>
            </a:r>
          </a:p>
          <a:p>
            <a:pPr lvl="1"/>
            <a:r>
              <a:rPr lang="en-US" sz="2000">
                <a:cs typeface="Calibri"/>
              </a:rPr>
              <a:t>2021-2022</a:t>
            </a:r>
          </a:p>
          <a:p>
            <a:pPr lvl="2"/>
            <a:r>
              <a:rPr lang="en-US" sz="1600">
                <a:cs typeface="Calibri"/>
              </a:rPr>
              <a:t>Submission Updates </a:t>
            </a:r>
          </a:p>
          <a:p>
            <a:pPr lvl="2"/>
            <a:r>
              <a:rPr lang="en-US" sz="1600">
                <a:cs typeface="Calibri"/>
              </a:rPr>
              <a:t>Reminders</a:t>
            </a:r>
          </a:p>
          <a:p>
            <a:pPr lvl="2"/>
            <a:r>
              <a:rPr lang="en-US" sz="1600">
                <a:cs typeface="Calibri"/>
              </a:rPr>
              <a:t>Current Known Issues</a:t>
            </a:r>
          </a:p>
          <a:p>
            <a:pPr lvl="1"/>
            <a:r>
              <a:rPr lang="en-US" sz="2000">
                <a:ea typeface="+mn-lt"/>
                <a:cs typeface="+mn-lt"/>
              </a:rPr>
              <a:t>2022-2023 Changes</a:t>
            </a:r>
          </a:p>
          <a:p>
            <a:pPr lvl="2"/>
            <a:r>
              <a:rPr lang="en-US" sz="1600">
                <a:ea typeface="+mn-lt"/>
                <a:cs typeface="+mn-lt"/>
              </a:rPr>
              <a:t>Application Updates</a:t>
            </a:r>
          </a:p>
          <a:p>
            <a:pPr lvl="2"/>
            <a:r>
              <a:rPr lang="en-US" sz="1600">
                <a:ea typeface="+mn-lt"/>
                <a:cs typeface="+mn-lt"/>
              </a:rPr>
              <a:t>Data Element Updates</a:t>
            </a:r>
          </a:p>
          <a:p>
            <a:pPr lvl="2"/>
            <a:r>
              <a:rPr lang="en-US" sz="1600">
                <a:ea typeface="+mn-lt"/>
                <a:cs typeface="+mn-lt"/>
              </a:rPr>
              <a:t>Report Updates</a:t>
            </a:r>
          </a:p>
          <a:p>
            <a:pPr lvl="2"/>
            <a:r>
              <a:rPr lang="en-US" sz="1600">
                <a:ea typeface="+mn-lt"/>
                <a:cs typeface="+mn-lt"/>
              </a:rPr>
              <a:t>Business Rule Updates</a:t>
            </a:r>
          </a:p>
          <a:p>
            <a:pPr lvl="2"/>
            <a:r>
              <a:rPr lang="en-US" sz="1600">
                <a:ea typeface="+mn-lt"/>
                <a:cs typeface="+mn-lt"/>
              </a:rPr>
              <a:t>Code Table Updates</a:t>
            </a:r>
            <a:endParaRPr lang="en-US" sz="2000">
              <a:ea typeface="+mn-lt"/>
              <a:cs typeface="+mn-lt"/>
            </a:endParaRPr>
          </a:p>
          <a:p>
            <a:pPr lvl="1"/>
            <a:r>
              <a:rPr lang="en-US" sz="2000">
                <a:ea typeface="+mn-lt"/>
                <a:cs typeface="+mn-lt"/>
              </a:rPr>
              <a:t>Timeline</a:t>
            </a:r>
          </a:p>
          <a:p>
            <a:pPr lvl="1"/>
            <a:r>
              <a:rPr lang="en-US" sz="2000">
                <a:ea typeface="+mn-lt"/>
                <a:cs typeface="+mn-lt"/>
              </a:rPr>
              <a:t>Frequently Asked Questions</a:t>
            </a:r>
          </a:p>
          <a:p>
            <a:pPr lvl="1"/>
            <a:r>
              <a:rPr lang="en-US" sz="2000">
                <a:ea typeface="+mn-lt"/>
                <a:cs typeface="+mn-lt"/>
              </a:rPr>
              <a:t>Technical Resources</a:t>
            </a:r>
          </a:p>
          <a:p>
            <a:pPr lvl="1"/>
            <a:r>
              <a:rPr lang="en-US" sz="2000">
                <a:ea typeface="+mn-lt"/>
                <a:cs typeface="+mn-lt"/>
              </a:rPr>
              <a:t>Questions</a:t>
            </a:r>
            <a:endParaRPr lang="en-US" sz="20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marL="342900" marR="0" lvl="0" indent="-342900">
              <a:spcBef>
                <a:spcPts val="0"/>
              </a:spcBef>
              <a:spcAft>
                <a:spcPts val="0"/>
              </a:spcAft>
              <a:buFont typeface="Symbol" panose="05050102010706020507" pitchFamily="18" charset="2"/>
              <a:buChar char=""/>
            </a:pPr>
            <a:r>
              <a:rPr lang="en-US" sz="2800" b="1">
                <a:effectLst/>
                <a:latin typeface="Calibri" panose="020F0502020204030204" pitchFamily="34" charset="0"/>
                <a:ea typeface="Times New Roman" panose="02020603050405020304" pitchFamily="18" charset="0"/>
              </a:rPr>
              <a:t>ECDS KG Assessment Data Submission </a:t>
            </a:r>
            <a:endParaRPr lang="en-US" sz="2800" b="1">
              <a:effectLst/>
              <a:latin typeface="Calibri" panose="020F0502020204030204" pitchFamily="34" charset="0"/>
              <a:ea typeface="Calibri" panose="020F0502020204030204" pitchFamily="34" charset="0"/>
            </a:endParaRPr>
          </a:p>
          <a:p>
            <a:pPr lvl="1"/>
            <a:endParaRPr lang="en-US" b="0" i="0">
              <a:effectLst/>
              <a:latin typeface="Segoe UI" panose="020B0502040204020203" pitchFamily="34" charset="0"/>
            </a:endParaRPr>
          </a:p>
          <a:p>
            <a:pPr lvl="1"/>
            <a:r>
              <a:rPr lang="en-US" b="0" i="0">
                <a:effectLst/>
                <a:latin typeface="Segoe UI" panose="020B0502040204020203" pitchFamily="34" charset="0"/>
              </a:rPr>
              <a:t>Support issues with ECDS assessment vendors</a:t>
            </a:r>
          </a:p>
          <a:p>
            <a:pPr marL="457200" lvl="1" indent="0">
              <a:buNone/>
            </a:pPr>
            <a:endParaRPr lang="en-US">
              <a:latin typeface="Segoe UI" panose="020B0502040204020203" pitchFamily="34" charset="0"/>
            </a:endParaRPr>
          </a:p>
          <a:p>
            <a:pPr lvl="1"/>
            <a:r>
              <a:rPr lang="en-US">
                <a:latin typeface="Segoe UI" panose="020B0502040204020203" pitchFamily="34" charset="0"/>
              </a:rPr>
              <a:t>Importance of starting submission early</a:t>
            </a:r>
          </a:p>
          <a:p>
            <a:pPr marL="457200" lvl="1" indent="0">
              <a:buNone/>
            </a:pPr>
            <a:endParaRPr lang="en-US" b="0" i="0">
              <a:effectLst/>
              <a:latin typeface="Segoe UI" panose="020B0502040204020203" pitchFamily="34" charset="0"/>
            </a:endParaRPr>
          </a:p>
          <a:p>
            <a:pPr lvl="1"/>
            <a:r>
              <a:rPr lang="en-US" b="0" i="0">
                <a:effectLst/>
                <a:latin typeface="Segoe UI" panose="020B0502040204020203" pitchFamily="34" charset="0"/>
              </a:rPr>
              <a:t>Mid-Year checkpoint on ECDS submission before holidays</a:t>
            </a:r>
          </a:p>
          <a:p>
            <a:pPr marL="0" indent="0">
              <a:buNone/>
            </a:pPr>
            <a:endParaRPr lang="en-US"/>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cs typeface="Calibri"/>
              </a:rPr>
              <a:t>PROGRAM AREA UPDATES &amp; GUIDANCE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marL="342900" marR="0" lvl="0" indent="-342900">
              <a:spcBef>
                <a:spcPts val="0"/>
              </a:spcBef>
              <a:spcAft>
                <a:spcPts val="0"/>
              </a:spcAft>
              <a:buFont typeface="Symbol" panose="05050102010706020507" pitchFamily="18" charset="2"/>
              <a:buChar char=""/>
            </a:pPr>
            <a:r>
              <a:rPr lang="en-US" sz="2800" b="1">
                <a:effectLst/>
                <a:latin typeface="Calibri" panose="020F0502020204030204" pitchFamily="34" charset="0"/>
                <a:ea typeface="Times New Roman" panose="02020603050405020304" pitchFamily="18" charset="0"/>
              </a:rPr>
              <a:t>Receiving accurate partnership data will allow TEA to:</a:t>
            </a:r>
          </a:p>
          <a:p>
            <a:pPr lvl="1"/>
            <a:endParaRPr lang="en-US">
              <a:latin typeface="Segoe UI" panose="020B0502040204020203" pitchFamily="34" charset="0"/>
            </a:endParaRPr>
          </a:p>
          <a:p>
            <a:pPr lvl="1"/>
            <a:r>
              <a:rPr lang="en-US">
                <a:latin typeface="Segoe UI" panose="020B0502040204020203" pitchFamily="34" charset="0"/>
              </a:rPr>
              <a:t>Have a better understanding of the PK partnership landscape in Texas:</a:t>
            </a:r>
          </a:p>
          <a:p>
            <a:pPr lvl="2"/>
            <a:r>
              <a:rPr lang="en-US">
                <a:latin typeface="Segoe UI" panose="020B0502040204020203" pitchFamily="34" charset="0"/>
              </a:rPr>
              <a:t>Number of LEAs who have partnerships</a:t>
            </a:r>
          </a:p>
          <a:p>
            <a:pPr lvl="2"/>
            <a:r>
              <a:rPr lang="en-US">
                <a:latin typeface="Segoe UI" panose="020B0502040204020203" pitchFamily="34" charset="0"/>
              </a:rPr>
              <a:t>Which LEAs have partnerships</a:t>
            </a:r>
          </a:p>
          <a:p>
            <a:pPr lvl="2"/>
            <a:r>
              <a:rPr lang="en-US">
                <a:latin typeface="Segoe UI" panose="020B0502040204020203" pitchFamily="34" charset="0"/>
              </a:rPr>
              <a:t>Number of childcare providers participating in partnerships</a:t>
            </a:r>
          </a:p>
          <a:p>
            <a:pPr marL="914400" lvl="2" indent="0">
              <a:buNone/>
            </a:pPr>
            <a:endParaRPr lang="en-US">
              <a:latin typeface="Segoe UI" panose="020B0502040204020203" pitchFamily="34" charset="0"/>
            </a:endParaRPr>
          </a:p>
          <a:p>
            <a:pPr lvl="1"/>
            <a:r>
              <a:rPr lang="en-US">
                <a:latin typeface="Segoe UI" panose="020B0502040204020203" pitchFamily="34" charset="0"/>
              </a:rPr>
              <a:t>Know where to focus efforts to support partnership sustainability and implementation:</a:t>
            </a:r>
          </a:p>
          <a:p>
            <a:pPr lvl="2"/>
            <a:r>
              <a:rPr lang="en-US">
                <a:latin typeface="Segoe UI" panose="020B0502040204020203" pitchFamily="34" charset="0"/>
              </a:rPr>
              <a:t>Analyze data by region</a:t>
            </a:r>
          </a:p>
          <a:p>
            <a:pPr lvl="2"/>
            <a:r>
              <a:rPr lang="en-US">
                <a:latin typeface="Segoe UI" panose="020B0502040204020203" pitchFamily="34" charset="0"/>
              </a:rPr>
              <a:t>Collaborate with the Texas Workforce Commission to connect partnership specialists with LEAs/ESCs for technical assistance</a:t>
            </a: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340238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50643" cy="4351338"/>
          </a:xfrm>
        </p:spPr>
        <p:txBody>
          <a:bodyPr/>
          <a:lstStyle/>
          <a:p>
            <a:pPr fontAlgn="base"/>
            <a:r>
              <a:rPr lang="en-US" b="0" i="0" u="none" strike="noStrike">
                <a:solidFill>
                  <a:srgbClr val="595959"/>
                </a:solidFill>
                <a:effectLst/>
                <a:latin typeface="Calibri"/>
                <a:cs typeface="Calibri"/>
              </a:rPr>
              <a:t>The 2021-2022 ECDS Kindergarten data collection closed on </a:t>
            </a:r>
            <a:r>
              <a:rPr lang="en-US" b="1">
                <a:solidFill>
                  <a:srgbClr val="595959"/>
                </a:solidFill>
                <a:latin typeface="Calibri"/>
                <a:cs typeface="Calibri"/>
              </a:rPr>
              <a:t>January 27</a:t>
            </a:r>
            <a:r>
              <a:rPr lang="en-US" b="1" i="0" u="none" strike="noStrike">
                <a:solidFill>
                  <a:srgbClr val="595959"/>
                </a:solidFill>
                <a:effectLst/>
                <a:latin typeface="Calibri"/>
                <a:cs typeface="Calibri"/>
              </a:rPr>
              <a:t>, </a:t>
            </a:r>
            <a:r>
              <a:rPr lang="en-US" b="1">
                <a:solidFill>
                  <a:srgbClr val="595959"/>
                </a:solidFill>
                <a:latin typeface="Calibri"/>
                <a:cs typeface="Calibri"/>
              </a:rPr>
              <a:t>2022</a:t>
            </a:r>
            <a:r>
              <a:rPr lang="en-US" b="0" i="0" u="none" strike="noStrike">
                <a:solidFill>
                  <a:srgbClr val="595959"/>
                </a:solidFill>
                <a:effectLst/>
                <a:latin typeface="Calibri"/>
                <a:cs typeface="Calibri"/>
              </a:rPr>
              <a:t>.</a:t>
            </a:r>
            <a:r>
              <a:rPr lang="en-US" b="0" i="0">
                <a:solidFill>
                  <a:srgbClr val="000000"/>
                </a:solidFill>
                <a:effectLst/>
                <a:latin typeface="Calibri"/>
                <a:cs typeface="Calibri"/>
              </a:rPr>
              <a:t>​</a:t>
            </a:r>
          </a:p>
          <a:p>
            <a:pPr lvl="1" fontAlgn="base"/>
            <a:endParaRPr lang="en-US" b="0" i="0">
              <a:solidFill>
                <a:srgbClr val="000000"/>
              </a:solidFill>
              <a:effectLst/>
              <a:latin typeface="Calibri"/>
              <a:cs typeface="Calibri"/>
            </a:endParaRPr>
          </a:p>
          <a:p>
            <a:pPr lvl="1" fontAlgn="base"/>
            <a:r>
              <a:rPr lang="en-US">
                <a:solidFill>
                  <a:srgbClr val="595959"/>
                </a:solidFill>
                <a:latin typeface="Calibri"/>
                <a:cs typeface="Calibri"/>
              </a:rPr>
              <a:t>Final Submission Count: 1,125</a:t>
            </a:r>
          </a:p>
          <a:p>
            <a:pPr marL="0" indent="0" algn="l" rtl="0" fontAlgn="base">
              <a:buNone/>
            </a:pP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621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SUBMISSION UPDATES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796011" cy="4351338"/>
          </a:xfrm>
        </p:spPr>
        <p:txBody>
          <a:bodyPr/>
          <a:lstStyle/>
          <a:p>
            <a:r>
              <a:rPr lang="en-US"/>
              <a:t>The 2021-2022 </a:t>
            </a:r>
            <a:r>
              <a:rPr lang="en-US" b="0" i="0" u="none" strike="noStrike">
                <a:solidFill>
                  <a:srgbClr val="595959"/>
                </a:solidFill>
                <a:effectLst/>
                <a:latin typeface="Calibri" panose="020F0502020204030204" pitchFamily="34" charset="0"/>
              </a:rPr>
              <a:t>ECDS Prekindergarten</a:t>
            </a:r>
            <a:r>
              <a:rPr lang="en-US"/>
              <a:t> submission is due on </a:t>
            </a:r>
            <a:r>
              <a:rPr lang="en-US" b="1"/>
              <a:t>June 23, 2022</a:t>
            </a:r>
            <a:r>
              <a:rPr lang="en-US"/>
              <a:t>.</a:t>
            </a:r>
          </a:p>
          <a:p>
            <a:endParaRPr lang="en-US" sz="2400" b="1" i="0" u="none" strike="noStrike">
              <a:solidFill>
                <a:srgbClr val="595959"/>
              </a:solidFill>
              <a:effectLst/>
              <a:latin typeface="Calibri" panose="020F0502020204030204" pitchFamily="34" charset="0"/>
            </a:endParaRPr>
          </a:p>
          <a:p>
            <a:pPr lvl="1"/>
            <a:r>
              <a:rPr lang="en-US" i="0" u="none" strike="noStrike">
                <a:solidFill>
                  <a:srgbClr val="595959"/>
                </a:solidFill>
                <a:effectLst/>
                <a:latin typeface="Calibri" panose="020F0502020204030204" pitchFamily="34" charset="0"/>
              </a:rPr>
              <a:t>Current Status Counts: </a:t>
            </a:r>
          </a:p>
          <a:p>
            <a:pPr lvl="2"/>
            <a:r>
              <a:rPr lang="en-US">
                <a:solidFill>
                  <a:srgbClr val="595959"/>
                </a:solidFill>
                <a:latin typeface="Calibri" panose="020F0502020204030204" pitchFamily="34" charset="0"/>
              </a:rPr>
              <a:t>Promoted:  2</a:t>
            </a:r>
          </a:p>
          <a:p>
            <a:pPr lvl="2"/>
            <a:r>
              <a:rPr lang="en-US" i="0">
                <a:solidFill>
                  <a:srgbClr val="595959"/>
                </a:solidFill>
                <a:effectLst/>
                <a:latin typeface="Calibri" panose="020F0502020204030204" pitchFamily="34" charset="0"/>
              </a:rPr>
              <a:t>Validated:   12</a:t>
            </a:r>
          </a:p>
          <a:p>
            <a:pPr lvl="2"/>
            <a:r>
              <a:rPr lang="en-US">
                <a:solidFill>
                  <a:srgbClr val="595959"/>
                </a:solidFill>
                <a:latin typeface="Calibri" panose="020F0502020204030204" pitchFamily="34" charset="0"/>
              </a:rPr>
              <a:t>Initiated:     1</a:t>
            </a:r>
            <a:endParaRPr lang="en-US" i="0">
              <a:solidFill>
                <a:srgbClr val="595959"/>
              </a:solidFill>
              <a:effectLst/>
              <a:latin typeface="Calibri" panose="020F0502020204030204" pitchFamily="34" charset="0"/>
            </a:endParaRPr>
          </a:p>
          <a:p>
            <a:pPr lvl="2"/>
            <a:endParaRPr lang="en-US" b="1" i="0">
              <a:solidFill>
                <a:srgbClr val="000000"/>
              </a:solidFill>
              <a:effectLst/>
              <a:latin typeface="Segoe UI" panose="020B0502040204020203" pitchFamily="34" charset="0"/>
            </a:endParaRPr>
          </a:p>
          <a:p>
            <a:pPr marL="0" indent="0">
              <a:buNone/>
            </a:pPr>
            <a:endParaRPr lang="en-US"/>
          </a:p>
          <a:p>
            <a:pPr marL="0" indent="0">
              <a:buNone/>
            </a:pPr>
            <a:endParaRPr lang="en-US"/>
          </a:p>
        </p:txBody>
      </p:sp>
    </p:spTree>
    <p:extLst>
      <p:ext uri="{BB962C8B-B14F-4D97-AF65-F5344CB8AC3E}">
        <p14:creationId xmlns:p14="http://schemas.microsoft.com/office/powerpoint/2010/main" val="208366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796011" cy="4734110"/>
          </a:xfrm>
        </p:spPr>
        <p:txBody>
          <a:bodyPr/>
          <a:lstStyle/>
          <a:p>
            <a:r>
              <a:rPr lang="en-US" b="1"/>
              <a:t>Data promotion, verification and completion:</a:t>
            </a:r>
          </a:p>
          <a:p>
            <a:pPr lvl="1"/>
            <a:r>
              <a:rPr lang="en-US"/>
              <a:t>LEAs should start loading/promoting ECDS pre-K data, run business validations, and review reports as soon as possible to identify any data issues and verify data counts.</a:t>
            </a:r>
          </a:p>
          <a:p>
            <a:pPr lvl="1"/>
            <a:endParaRPr lang="en-US"/>
          </a:p>
          <a:p>
            <a:pPr lvl="1"/>
            <a:r>
              <a:rPr lang="en-US"/>
              <a:t>LEAs can start completing their submissions on </a:t>
            </a:r>
            <a:r>
              <a:rPr lang="en-US" b="1"/>
              <a:t>May 9, 2022</a:t>
            </a:r>
            <a:r>
              <a:rPr lang="en-US"/>
              <a:t>.</a:t>
            </a:r>
          </a:p>
          <a:p>
            <a:pPr lvl="1"/>
            <a:endParaRPr lang="en-US"/>
          </a:p>
          <a:p>
            <a:pPr lvl="1"/>
            <a:r>
              <a:rPr lang="en-US"/>
              <a:t>The following business validations are currently available to verify an LEA’s course section data where the pre-K school type of ‘Public pre-K Licensed Child Care’, ‘Public pre-K Head Start’, or ‘In District Partnership’ has at least one Child Care Operation Number:</a:t>
            </a:r>
          </a:p>
          <a:p>
            <a:pPr lvl="2"/>
            <a:r>
              <a:rPr lang="en-US"/>
              <a:t>10050-0004 </a:t>
            </a:r>
          </a:p>
          <a:p>
            <a:pPr lvl="2"/>
            <a:r>
              <a:rPr lang="en-US"/>
              <a:t>10010-0021</a:t>
            </a:r>
          </a:p>
          <a:p>
            <a:pPr lvl="2"/>
            <a:endParaRPr lang="en-US" b="1" i="0">
              <a:solidFill>
                <a:srgbClr val="000000"/>
              </a:solidFill>
              <a:effectLst/>
              <a:latin typeface="Segoe UI" panose="020B0502040204020203" pitchFamily="34" charset="0"/>
            </a:endParaRPr>
          </a:p>
          <a:p>
            <a:pPr marL="0" indent="0">
              <a:buNone/>
            </a:pPr>
            <a:endParaRPr lang="en-US"/>
          </a:p>
          <a:p>
            <a:pPr marL="0" indent="0">
              <a:buNone/>
            </a:pPr>
            <a:endParaRPr lang="en-US"/>
          </a:p>
        </p:txBody>
      </p:sp>
    </p:spTree>
    <p:extLst>
      <p:ext uri="{BB962C8B-B14F-4D97-AF65-F5344CB8AC3E}">
        <p14:creationId xmlns:p14="http://schemas.microsoft.com/office/powerpoint/2010/main" val="300763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2021-2022: REMINDERS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796011" cy="4734110"/>
          </a:xfrm>
        </p:spPr>
        <p:txBody>
          <a:bodyPr lIns="91440" tIns="45720" rIns="91440" bIns="45720" anchor="t"/>
          <a:lstStyle/>
          <a:p>
            <a:r>
              <a:rPr lang="en-US" b="1"/>
              <a:t>Assessments:</a:t>
            </a:r>
          </a:p>
          <a:p>
            <a:pPr lvl="1"/>
            <a:r>
              <a:rPr lang="en-US"/>
              <a:t>LEAs should reach out to their ECDS pre-K assessment vendor regarding any issues with their assessment results.  pre-K Assessment results will </a:t>
            </a:r>
            <a:r>
              <a:rPr lang="en-US" b="1" u="sng"/>
              <a:t>NOT</a:t>
            </a:r>
            <a:r>
              <a:rPr lang="en-US"/>
              <a:t> be sent directly to TEA.</a:t>
            </a:r>
          </a:p>
          <a:p>
            <a:pPr lvl="2"/>
            <a:endParaRPr lang="en-US"/>
          </a:p>
          <a:p>
            <a:r>
              <a:rPr lang="en-US" b="1"/>
              <a:t>Reports:</a:t>
            </a:r>
          </a:p>
          <a:p>
            <a:pPr lvl="1"/>
            <a:r>
              <a:rPr lang="en-US"/>
              <a:t>The </a:t>
            </a:r>
            <a:r>
              <a:rPr lang="en-US" b="1"/>
              <a:t>ECD0-000-007</a:t>
            </a:r>
            <a:r>
              <a:rPr lang="en-US"/>
              <a:t> report will be updated in the </a:t>
            </a:r>
            <a:r>
              <a:rPr lang="en-US" b="1"/>
              <a:t>May 6, 2022 </a:t>
            </a:r>
            <a:r>
              <a:rPr lang="en-US"/>
              <a:t>software</a:t>
            </a:r>
            <a:r>
              <a:rPr lang="en-US" b="1"/>
              <a:t> </a:t>
            </a:r>
            <a:r>
              <a:rPr lang="en-US"/>
              <a:t>release to show the Child Care Operation number(s) submitted by LEAs reporting pre-K partnerships.</a:t>
            </a:r>
          </a:p>
          <a:p>
            <a:pPr lvl="1"/>
            <a:endParaRPr lang="en-US"/>
          </a:p>
          <a:p>
            <a:pPr lvl="1"/>
            <a:r>
              <a:rPr lang="en-US"/>
              <a:t>ESCs and LEAs can run the </a:t>
            </a:r>
            <a:r>
              <a:rPr lang="en-US" b="1"/>
              <a:t>ECD0-000-003 </a:t>
            </a:r>
            <a:r>
              <a:rPr lang="en-US"/>
              <a:t>Assessment Pre-K Sources report for 2020-2021 to see 2021-2022 KG assessment readiness results compared to same students enrolled in a pre-K program for 2020-2021.</a:t>
            </a:r>
          </a:p>
          <a:p>
            <a:pPr lvl="1"/>
            <a:endParaRPr lang="en-US" b="1" i="0">
              <a:solidFill>
                <a:srgbClr val="000000"/>
              </a:solidFill>
              <a:effectLst/>
              <a:latin typeface="Segoe UI" panose="020B0502040204020203" pitchFamily="34" charset="0"/>
            </a:endParaRPr>
          </a:p>
          <a:p>
            <a:pPr marL="0" indent="0">
              <a:buNone/>
            </a:pPr>
            <a:endParaRPr lang="en-US"/>
          </a:p>
          <a:p>
            <a:pPr marL="0" indent="0">
              <a:buNone/>
            </a:pPr>
            <a:endParaRPr lang="en-US"/>
          </a:p>
        </p:txBody>
      </p:sp>
    </p:spTree>
    <p:extLst>
      <p:ext uri="{BB962C8B-B14F-4D97-AF65-F5344CB8AC3E}">
        <p14:creationId xmlns:p14="http://schemas.microsoft.com/office/powerpoint/2010/main" val="849979145"/>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0C899B94-E9D1-440B-A1A8-CF27D3637F8B}">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http://schemas.microsoft.com/office/2006/documentManagement/types"/>
    <ds:schemaRef ds:uri="533e3360-6378-4210-ada2-16ccdb17d2c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963efe96-9f3c-464d-8c8b-c76864a22ed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872</Words>
  <Application>Microsoft Office PowerPoint</Application>
  <PresentationFormat>Widescreen</PresentationFormat>
  <Paragraphs>131</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Segoe UI</vt:lpstr>
      <vt:lpstr>SourceSansPro-Regular</vt:lpstr>
      <vt:lpstr>Symbol</vt:lpstr>
      <vt:lpstr>Wingdings</vt:lpstr>
      <vt:lpstr>2_Office Theme</vt:lpstr>
      <vt:lpstr>Early Childhood Data System</vt:lpstr>
      <vt:lpstr>PLEASE NOTE:</vt:lpstr>
      <vt:lpstr>AGENDA</vt:lpstr>
      <vt:lpstr>PROGRAM AREA UPDATES &amp; GUIDANCE</vt:lpstr>
      <vt:lpstr>PROGRAM AREA UPDATES &amp; GUIDANCE - Continued</vt:lpstr>
      <vt:lpstr>2021-2022: SUBMISSION UPDATES</vt:lpstr>
      <vt:lpstr>2021-2022: SUBMISSION UPDATES - Continued</vt:lpstr>
      <vt:lpstr>2021-2022: REMINDERS</vt:lpstr>
      <vt:lpstr>2021-2022: REMINDERS - Continued</vt:lpstr>
      <vt:lpstr>CURRENT KNOWN ISSUES</vt:lpstr>
      <vt:lpstr>2022-2023</vt:lpstr>
      <vt:lpstr>2022-2023 APPLICATION UPDATES</vt:lpstr>
      <vt:lpstr>2022-2023: REPORT UPDATES</vt:lpstr>
      <vt:lpstr>2022-2023 TIMELINE</vt:lpstr>
      <vt:lpstr>2022-2023 TIMELINE - Continued</vt:lpstr>
      <vt:lpstr>FREQUENTLY ASKED QUESTIONS</vt:lpstr>
      <vt:lpstr>FREQUENTLY ASKED QUESTIONS - Continued</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Sharp, Stephanie</cp:lastModifiedBy>
  <cp:revision>2</cp:revision>
  <dcterms:created xsi:type="dcterms:W3CDTF">2020-11-05T16:39:19Z</dcterms:created>
  <dcterms:modified xsi:type="dcterms:W3CDTF">2022-03-22T15:27:38Z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