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69" r:id="rId5"/>
  </p:sldMasterIdLst>
  <p:notesMasterIdLst>
    <p:notesMasterId r:id="rId31"/>
  </p:notesMasterIdLst>
  <p:sldIdLst>
    <p:sldId id="258" r:id="rId6"/>
    <p:sldId id="654" r:id="rId7"/>
    <p:sldId id="434" r:id="rId8"/>
    <p:sldId id="628" r:id="rId9"/>
    <p:sldId id="669" r:id="rId10"/>
    <p:sldId id="272" r:id="rId11"/>
    <p:sldId id="668" r:id="rId12"/>
    <p:sldId id="663" r:id="rId13"/>
    <p:sldId id="661" r:id="rId14"/>
    <p:sldId id="664" r:id="rId15"/>
    <p:sldId id="665" r:id="rId16"/>
    <p:sldId id="666" r:id="rId17"/>
    <p:sldId id="667" r:id="rId18"/>
    <p:sldId id="676" r:id="rId19"/>
    <p:sldId id="657" r:id="rId20"/>
    <p:sldId id="670" r:id="rId21"/>
    <p:sldId id="655" r:id="rId22"/>
    <p:sldId id="656" r:id="rId23"/>
    <p:sldId id="671" r:id="rId24"/>
    <p:sldId id="658" r:id="rId25"/>
    <p:sldId id="659" r:id="rId26"/>
    <p:sldId id="672" r:id="rId27"/>
    <p:sldId id="673" r:id="rId28"/>
    <p:sldId id="674" r:id="rId29"/>
    <p:sldId id="6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HT" userId="S::Terri.Hanson@tea.texas.gov::a02fd813-d4f3-43fd-83dd-7393041517de" providerId="AD"/>
  <p188:author id="{ECBD8E2D-A0AB-CD40-A2C5-DF5056DDCD0A}" name="Simons, Leanne" initials="SL" userId="S::Leanne.Simons@tea.texas.gov::f0b41770-584b-4844-b5c5-b29dec998724" providerId="AD"/>
  <p188:author id="{DC4D774C-9497-7F7F-EF7B-A7BB31449806}" name="Muffoletto, Jamie" initials="MJ" userId="S::Jamie.Muffoletto@tea.texas.gov::daf1e3c6-8137-448a-b141-d23049d419b5" providerId="AD"/>
  <p188:author id="{04816165-A551-92C0-EA48-4DFCE1FE46A9}" name="Simons, Leanne" initials="SL" userId="S::leanne.simons@tea.texas.gov::f0b41770-584b-4844-b5c5-b29dec9987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mons, Leanne" initials="SL" lastIdx="5" clrIdx="0">
    <p:extLst>
      <p:ext uri="{19B8F6BF-5375-455C-9EA6-DF929625EA0E}">
        <p15:presenceInfo xmlns:p15="http://schemas.microsoft.com/office/powerpoint/2012/main" userId="S::leanne.simons@tea.texas.gov::f0b41770-584b-4844-b5c5-b29dec998724" providerId="AD"/>
      </p:ext>
    </p:extLst>
  </p:cmAuthor>
  <p:cmAuthor id="2" name="Hanson, Terri" initials="HT" lastIdx="6" clrIdx="1">
    <p:extLst>
      <p:ext uri="{19B8F6BF-5375-455C-9EA6-DF929625EA0E}">
        <p15:presenceInfo xmlns:p15="http://schemas.microsoft.com/office/powerpoint/2012/main" userId="S::Terri.Hanson@tea.texas.gov::a02fd813-d4f3-43fd-83dd-7393041517de" providerId="AD"/>
      </p:ext>
    </p:extLst>
  </p:cmAuthor>
  <p:cmAuthor id="3" name="Johnson, Scott" initials="JS" lastIdx="2" clrIdx="2">
    <p:extLst>
      <p:ext uri="{19B8F6BF-5375-455C-9EA6-DF929625EA0E}">
        <p15:presenceInfo xmlns:p15="http://schemas.microsoft.com/office/powerpoint/2012/main" userId="S::Scott.Johnson@tea.texas.gov::bec97677-f0c6-4bfb-b610-83dc74061801" providerId="AD"/>
      </p:ext>
    </p:extLst>
  </p:cmAuthor>
  <p:cmAuthor id="4" name="DeSantis, Candice" initials="DC" lastIdx="1" clrIdx="3">
    <p:extLst>
      <p:ext uri="{19B8F6BF-5375-455C-9EA6-DF929625EA0E}">
        <p15:presenceInfo xmlns:p15="http://schemas.microsoft.com/office/powerpoint/2012/main" userId="S::Candice.DeSantis@tea.texas.gov::ebf7425b-4c1c-4725-9788-d1206430aedf" providerId="AD"/>
      </p:ext>
    </p:extLst>
  </p:cmAuthor>
  <p:cmAuthor id="5" name="Jamie Muffoletto" initials="JM" lastIdx="24" clrIdx="4">
    <p:extLst>
      <p:ext uri="{19B8F6BF-5375-455C-9EA6-DF929625EA0E}">
        <p15:presenceInfo xmlns:p15="http://schemas.microsoft.com/office/powerpoint/2012/main" userId="S::Jamie.Muffoletto@tea.texas.gov::daf1e3c6-8137-448a-b141-d23049d419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C7"/>
    <a:srgbClr val="D93C10"/>
    <a:srgbClr val="0D6CB9"/>
    <a:srgbClr val="0A518B"/>
    <a:srgbClr val="F160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0024" autoAdjust="0"/>
  </p:normalViewPr>
  <p:slideViewPr>
    <p:cSldViewPr snapToGrid="0">
      <p:cViewPr varScale="1">
        <p:scale>
          <a:sx n="59" d="100"/>
          <a:sy n="59" d="100"/>
        </p:scale>
        <p:origin x="60"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1378295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11</a:t>
            </a:fld>
            <a:endParaRPr lang="en-US"/>
          </a:p>
        </p:txBody>
      </p:sp>
    </p:spTree>
    <p:extLst>
      <p:ext uri="{BB962C8B-B14F-4D97-AF65-F5344CB8AC3E}">
        <p14:creationId xmlns:p14="http://schemas.microsoft.com/office/powerpoint/2010/main" val="324129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689671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3560676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1423992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601816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16</a:t>
            </a:fld>
            <a:endParaRPr lang="en-US"/>
          </a:p>
        </p:txBody>
      </p:sp>
    </p:spTree>
    <p:extLst>
      <p:ext uri="{BB962C8B-B14F-4D97-AF65-F5344CB8AC3E}">
        <p14:creationId xmlns:p14="http://schemas.microsoft.com/office/powerpoint/2010/main" val="3891861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17</a:t>
            </a:fld>
            <a:endParaRPr lang="en-US"/>
          </a:p>
        </p:txBody>
      </p:sp>
    </p:spTree>
    <p:extLst>
      <p:ext uri="{BB962C8B-B14F-4D97-AF65-F5344CB8AC3E}">
        <p14:creationId xmlns:p14="http://schemas.microsoft.com/office/powerpoint/2010/main" val="20682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a:p>
        </p:txBody>
      </p:sp>
    </p:spTree>
    <p:extLst>
      <p:ext uri="{BB962C8B-B14F-4D97-AF65-F5344CB8AC3E}">
        <p14:creationId xmlns:p14="http://schemas.microsoft.com/office/powerpoint/2010/main" val="437235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20</a:t>
            </a:fld>
            <a:endParaRPr lang="en-US"/>
          </a:p>
        </p:txBody>
      </p:sp>
    </p:spTree>
    <p:extLst>
      <p:ext uri="{BB962C8B-B14F-4D97-AF65-F5344CB8AC3E}">
        <p14:creationId xmlns:p14="http://schemas.microsoft.com/office/powerpoint/2010/main" val="2087765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21</a:t>
            </a:fld>
            <a:endParaRPr lang="en-US"/>
          </a:p>
        </p:txBody>
      </p:sp>
    </p:spTree>
    <p:extLst>
      <p:ext uri="{BB962C8B-B14F-4D97-AF65-F5344CB8AC3E}">
        <p14:creationId xmlns:p14="http://schemas.microsoft.com/office/powerpoint/2010/main" val="180853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3185311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23</a:t>
            </a:fld>
            <a:endParaRPr lang="en-US"/>
          </a:p>
        </p:txBody>
      </p:sp>
    </p:spTree>
    <p:extLst>
      <p:ext uri="{BB962C8B-B14F-4D97-AF65-F5344CB8AC3E}">
        <p14:creationId xmlns:p14="http://schemas.microsoft.com/office/powerpoint/2010/main" val="3641113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24</a:t>
            </a:fld>
            <a:endParaRPr lang="en-US"/>
          </a:p>
        </p:txBody>
      </p:sp>
    </p:spTree>
    <p:extLst>
      <p:ext uri="{BB962C8B-B14F-4D97-AF65-F5344CB8AC3E}">
        <p14:creationId xmlns:p14="http://schemas.microsoft.com/office/powerpoint/2010/main" val="8751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a:t>
            </a:fld>
            <a:endParaRPr lang="en-US"/>
          </a:p>
        </p:txBody>
      </p:sp>
    </p:spTree>
    <p:extLst>
      <p:ext uri="{BB962C8B-B14F-4D97-AF65-F5344CB8AC3E}">
        <p14:creationId xmlns:p14="http://schemas.microsoft.com/office/powerpoint/2010/main" val="95136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1863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356577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4213395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199944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9</a:t>
            </a:fld>
            <a:endParaRPr lang="en-US"/>
          </a:p>
        </p:txBody>
      </p:sp>
    </p:spTree>
    <p:extLst>
      <p:ext uri="{BB962C8B-B14F-4D97-AF65-F5344CB8AC3E}">
        <p14:creationId xmlns:p14="http://schemas.microsoft.com/office/powerpoint/2010/main" val="2360724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1945575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8/1/2023</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8/1/2023</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8/1/2023</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8/1/2023</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577779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768961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433470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261691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557506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02438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206197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412386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156489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1298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955777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24189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7969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191600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3237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264924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1414871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904027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3360099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76671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6530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8/1/2023</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1880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8/1/2023</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98531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8796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8/1/2023</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8/1/2023</a:t>
            </a:fld>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3433759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2120763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1970457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3689547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4350539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3342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dirty="0"/>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4046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heme" Target="../theme/theme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8/1/2023</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8/1/2023</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80543279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hyperlink" Target="https://tea4avcastro.tea.state.tx.us/teds/ed-fi-data-handbook-index.html/#/"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ctrTitle"/>
          </p:nvPr>
        </p:nvSpPr>
        <p:spPr>
          <a:xfrm>
            <a:off x="2030819" y="3875964"/>
            <a:ext cx="9806047" cy="2389625"/>
          </a:xfrm>
        </p:spPr>
        <p:txBody>
          <a:bodyPr/>
          <a:lstStyle/>
          <a:p>
            <a:r>
              <a:rPr lang="en-US" sz="4400" dirty="0"/>
              <a:t>Texas Education Data Standards</a:t>
            </a: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StaffClassification </a:t>
            </a:r>
            <a:r>
              <a:rPr lang="en-US" sz="3200" dirty="0">
                <a:solidFill>
                  <a:schemeClr val="bg1"/>
                </a:solidFill>
                <a:cs typeface="Calibri"/>
              </a:rPr>
              <a:t>Continued</a:t>
            </a:r>
            <a:endParaRPr lang="en-US" sz="3000" dirty="0"/>
          </a:p>
        </p:txBody>
      </p:sp>
      <p:graphicFrame>
        <p:nvGraphicFramePr>
          <p:cNvPr id="13" name="Table 13">
            <a:extLst>
              <a:ext uri="{FF2B5EF4-FFF2-40B4-BE49-F238E27FC236}">
                <a16:creationId xmlns:a16="http://schemas.microsoft.com/office/drawing/2014/main" id="{FD9C265B-700B-1EB5-8C6D-0F43369746DA}"/>
              </a:ext>
            </a:extLst>
          </p:cNvPr>
          <p:cNvGraphicFramePr>
            <a:graphicFrameLocks noGrp="1"/>
          </p:cNvGraphicFramePr>
          <p:nvPr>
            <p:ph idx="1"/>
            <p:extLst>
              <p:ext uri="{D42A27DB-BD31-4B8C-83A1-F6EECF244321}">
                <p14:modId xmlns:p14="http://schemas.microsoft.com/office/powerpoint/2010/main" val="3406145436"/>
              </p:ext>
            </p:extLst>
          </p:nvPr>
        </p:nvGraphicFramePr>
        <p:xfrm>
          <a:off x="2021909" y="1066055"/>
          <a:ext cx="9857340" cy="4145280"/>
        </p:xfrm>
        <a:graphic>
          <a:graphicData uri="http://schemas.openxmlformats.org/drawingml/2006/table">
            <a:tbl>
              <a:tblPr firstRow="1" bandRow="1">
                <a:tableStyleId>{5C22544A-7EE6-4342-B048-85BDC9FD1C3A}</a:tableStyleId>
              </a:tblPr>
              <a:tblGrid>
                <a:gridCol w="1436909">
                  <a:extLst>
                    <a:ext uri="{9D8B030D-6E8A-4147-A177-3AD203B41FA5}">
                      <a16:colId xmlns:a16="http://schemas.microsoft.com/office/drawing/2014/main" val="2008664280"/>
                    </a:ext>
                  </a:extLst>
                </a:gridCol>
                <a:gridCol w="3546281">
                  <a:extLst>
                    <a:ext uri="{9D8B030D-6E8A-4147-A177-3AD203B41FA5}">
                      <a16:colId xmlns:a16="http://schemas.microsoft.com/office/drawing/2014/main" val="3616889664"/>
                    </a:ext>
                  </a:extLst>
                </a:gridCol>
                <a:gridCol w="1463040">
                  <a:extLst>
                    <a:ext uri="{9D8B030D-6E8A-4147-A177-3AD203B41FA5}">
                      <a16:colId xmlns:a16="http://schemas.microsoft.com/office/drawing/2014/main" val="1004129800"/>
                    </a:ext>
                  </a:extLst>
                </a:gridCol>
                <a:gridCol w="3411110">
                  <a:extLst>
                    <a:ext uri="{9D8B030D-6E8A-4147-A177-3AD203B41FA5}">
                      <a16:colId xmlns:a16="http://schemas.microsoft.com/office/drawing/2014/main" val="1150164676"/>
                    </a:ext>
                  </a:extLst>
                </a:gridCol>
              </a:tblGrid>
              <a:tr h="370840">
                <a:tc>
                  <a:txBody>
                    <a:bodyPr/>
                    <a:lstStyle/>
                    <a:p>
                      <a:pPr algn="ctr"/>
                      <a:r>
                        <a:rPr lang="en-US" dirty="0"/>
                        <a:t>Staff Classification</a:t>
                      </a:r>
                    </a:p>
                  </a:txBody>
                  <a:tcPr anchor="ctr"/>
                </a:tc>
                <a:tc>
                  <a:txBody>
                    <a:bodyPr/>
                    <a:lstStyle/>
                    <a:p>
                      <a:r>
                        <a:rPr lang="en-US" dirty="0"/>
                        <a:t>Short Description</a:t>
                      </a:r>
                    </a:p>
                  </a:txBody>
                  <a:tcPr anchor="ctr"/>
                </a:tc>
                <a:tc>
                  <a:txBody>
                    <a:bodyPr/>
                    <a:lstStyle/>
                    <a:p>
                      <a:pPr algn="ctr"/>
                      <a:r>
                        <a:rPr lang="en-US" dirty="0"/>
                        <a:t>Staff Classification</a:t>
                      </a:r>
                    </a:p>
                  </a:txBody>
                  <a:tcPr anchor="ctr"/>
                </a:tc>
                <a:tc>
                  <a:txBody>
                    <a:bodyPr/>
                    <a:lstStyle/>
                    <a:p>
                      <a:r>
                        <a:rPr lang="en-US" dirty="0"/>
                        <a:t>Short Description</a:t>
                      </a:r>
                    </a:p>
                  </a:txBody>
                  <a:tcPr anchor="ctr"/>
                </a:tc>
                <a:extLst>
                  <a:ext uri="{0D108BD9-81ED-4DB2-BD59-A6C34878D82A}">
                    <a16:rowId xmlns:a16="http://schemas.microsoft.com/office/drawing/2014/main" val="552625127"/>
                  </a:ext>
                </a:extLst>
              </a:tr>
              <a:tr h="370840">
                <a:tc>
                  <a:txBody>
                    <a:bodyPr/>
                    <a:lstStyle/>
                    <a:p>
                      <a:pPr algn="ctr"/>
                      <a:r>
                        <a:rPr lang="en-US" dirty="0"/>
                        <a:t>028</a:t>
                      </a:r>
                    </a:p>
                  </a:txBody>
                  <a:tcPr anchor="ctr"/>
                </a:tc>
                <a:tc>
                  <a:txBody>
                    <a:bodyPr/>
                    <a:lstStyle/>
                    <a:p>
                      <a:r>
                        <a:rPr lang="en-US" dirty="0"/>
                        <a:t>Teacher Supervisor</a:t>
                      </a:r>
                    </a:p>
                  </a:txBody>
                  <a:tcPr anchor="ctr"/>
                </a:tc>
                <a:tc>
                  <a:txBody>
                    <a:bodyPr/>
                    <a:lstStyle/>
                    <a:p>
                      <a:pPr algn="ctr"/>
                      <a:r>
                        <a:rPr lang="en-US" dirty="0"/>
                        <a:t>030</a:t>
                      </a:r>
                    </a:p>
                  </a:txBody>
                  <a:tcPr anchor="ctr"/>
                </a:tc>
                <a:tc>
                  <a:txBody>
                    <a:bodyPr/>
                    <a:lstStyle/>
                    <a:p>
                      <a:r>
                        <a:rPr lang="en-US" dirty="0"/>
                        <a:t>Truant Officer/Visiting Teacher</a:t>
                      </a:r>
                    </a:p>
                  </a:txBody>
                  <a:tcPr anchor="ctr"/>
                </a:tc>
                <a:extLst>
                  <a:ext uri="{0D108BD9-81ED-4DB2-BD59-A6C34878D82A}">
                    <a16:rowId xmlns:a16="http://schemas.microsoft.com/office/drawing/2014/main" val="2321935672"/>
                  </a:ext>
                </a:extLst>
              </a:tr>
              <a:tr h="370840">
                <a:tc>
                  <a:txBody>
                    <a:bodyPr/>
                    <a:lstStyle/>
                    <a:p>
                      <a:pPr algn="ctr"/>
                      <a:r>
                        <a:rPr lang="en-US" dirty="0"/>
                        <a:t>040</a:t>
                      </a:r>
                    </a:p>
                  </a:txBody>
                  <a:tcPr anchor="ctr"/>
                </a:tc>
                <a:tc>
                  <a:txBody>
                    <a:bodyPr/>
                    <a:lstStyle/>
                    <a:p>
                      <a:r>
                        <a:rPr lang="en-US" dirty="0"/>
                        <a:t>Athletic Director</a:t>
                      </a:r>
                    </a:p>
                  </a:txBody>
                  <a:tcPr anchor="ctr"/>
                </a:tc>
                <a:tc>
                  <a:txBody>
                    <a:bodyPr/>
                    <a:lstStyle/>
                    <a:p>
                      <a:pPr algn="ctr"/>
                      <a:r>
                        <a:rPr lang="en-US" dirty="0"/>
                        <a:t>041</a:t>
                      </a:r>
                    </a:p>
                  </a:txBody>
                  <a:tcPr anchor="ctr"/>
                </a:tc>
                <a:tc>
                  <a:txBody>
                    <a:bodyPr/>
                    <a:lstStyle/>
                    <a:p>
                      <a:r>
                        <a:rPr lang="en-US" dirty="0"/>
                        <a:t>Teacher Facilitator</a:t>
                      </a:r>
                    </a:p>
                  </a:txBody>
                  <a:tcPr anchor="ctr"/>
                </a:tc>
                <a:extLst>
                  <a:ext uri="{0D108BD9-81ED-4DB2-BD59-A6C34878D82A}">
                    <a16:rowId xmlns:a16="http://schemas.microsoft.com/office/drawing/2014/main" val="3986288388"/>
                  </a:ext>
                </a:extLst>
              </a:tr>
              <a:tr h="370840">
                <a:tc>
                  <a:txBody>
                    <a:bodyPr/>
                    <a:lstStyle/>
                    <a:p>
                      <a:pPr algn="ctr"/>
                      <a:r>
                        <a:rPr lang="en-US" dirty="0"/>
                        <a:t>042</a:t>
                      </a:r>
                    </a:p>
                  </a:txBody>
                  <a:tcPr anchor="ctr"/>
                </a:tc>
                <a:tc>
                  <a:txBody>
                    <a:bodyPr/>
                    <a:lstStyle/>
                    <a:p>
                      <a:r>
                        <a:rPr lang="en-US" dirty="0"/>
                        <a:t>Teacher Appraiser</a:t>
                      </a:r>
                    </a:p>
                  </a:txBody>
                  <a:tcPr anchor="ctr"/>
                </a:tc>
                <a:tc>
                  <a:txBody>
                    <a:bodyPr/>
                    <a:lstStyle/>
                    <a:p>
                      <a:pPr algn="ctr"/>
                      <a:r>
                        <a:rPr lang="en-US" dirty="0"/>
                        <a:t>043</a:t>
                      </a:r>
                    </a:p>
                  </a:txBody>
                  <a:tcPr anchor="ctr"/>
                </a:tc>
                <a:tc>
                  <a:txBody>
                    <a:bodyPr/>
                    <a:lstStyle/>
                    <a:p>
                      <a:r>
                        <a:rPr lang="en-US" dirty="0"/>
                        <a:t>Business Manager</a:t>
                      </a:r>
                    </a:p>
                  </a:txBody>
                  <a:tcPr anchor="ctr"/>
                </a:tc>
                <a:extLst>
                  <a:ext uri="{0D108BD9-81ED-4DB2-BD59-A6C34878D82A}">
                    <a16:rowId xmlns:a16="http://schemas.microsoft.com/office/drawing/2014/main" val="988958641"/>
                  </a:ext>
                </a:extLst>
              </a:tr>
              <a:tr h="370840">
                <a:tc>
                  <a:txBody>
                    <a:bodyPr/>
                    <a:lstStyle/>
                    <a:p>
                      <a:pPr algn="ctr"/>
                      <a:r>
                        <a:rPr lang="en-US" dirty="0"/>
                        <a:t>044</a:t>
                      </a:r>
                    </a:p>
                  </a:txBody>
                  <a:tcPr anchor="ctr"/>
                </a:tc>
                <a:tc>
                  <a:txBody>
                    <a:bodyPr/>
                    <a:lstStyle/>
                    <a:p>
                      <a:r>
                        <a:rPr lang="en-US" dirty="0"/>
                        <a:t>Tax Assessor and/or Collector</a:t>
                      </a:r>
                    </a:p>
                  </a:txBody>
                  <a:tcPr anchor="ctr"/>
                </a:tc>
                <a:tc>
                  <a:txBody>
                    <a:bodyPr/>
                    <a:lstStyle/>
                    <a:p>
                      <a:pPr algn="ctr"/>
                      <a:r>
                        <a:rPr lang="en-US" dirty="0"/>
                        <a:t>045</a:t>
                      </a:r>
                    </a:p>
                  </a:txBody>
                  <a:tcPr anchor="ctr"/>
                </a:tc>
                <a:tc>
                  <a:txBody>
                    <a:bodyPr/>
                    <a:lstStyle/>
                    <a:p>
                      <a:r>
                        <a:rPr lang="en-US" dirty="0"/>
                        <a:t>Director of Personnel/Human Resources</a:t>
                      </a:r>
                    </a:p>
                  </a:txBody>
                  <a:tcPr anchor="ctr"/>
                </a:tc>
                <a:extLst>
                  <a:ext uri="{0D108BD9-81ED-4DB2-BD59-A6C34878D82A}">
                    <a16:rowId xmlns:a16="http://schemas.microsoft.com/office/drawing/2014/main" val="3418133044"/>
                  </a:ext>
                </a:extLst>
              </a:tr>
              <a:tr h="370840">
                <a:tc>
                  <a:txBody>
                    <a:bodyPr/>
                    <a:lstStyle/>
                    <a:p>
                      <a:pPr algn="ctr"/>
                      <a:r>
                        <a:rPr lang="en-US" dirty="0"/>
                        <a:t>054</a:t>
                      </a:r>
                    </a:p>
                  </a:txBody>
                  <a:tcPr anchor="ctr"/>
                </a:tc>
                <a:tc>
                  <a:txBody>
                    <a:bodyPr/>
                    <a:lstStyle/>
                    <a:p>
                      <a:r>
                        <a:rPr lang="en-US" dirty="0"/>
                        <a:t>Department Head</a:t>
                      </a:r>
                    </a:p>
                  </a:txBody>
                  <a:tcPr anchor="ctr"/>
                </a:tc>
                <a:tc>
                  <a:txBody>
                    <a:bodyPr/>
                    <a:lstStyle/>
                    <a:p>
                      <a:pPr algn="ctr"/>
                      <a:r>
                        <a:rPr lang="en-US" dirty="0"/>
                        <a:t>055</a:t>
                      </a:r>
                    </a:p>
                  </a:txBody>
                  <a:tcPr anchor="ctr"/>
                </a:tc>
                <a:tc>
                  <a:txBody>
                    <a:bodyPr/>
                    <a:lstStyle/>
                    <a:p>
                      <a:r>
                        <a:rPr lang="en-US" dirty="0"/>
                        <a:t>Registrar</a:t>
                      </a:r>
                    </a:p>
                  </a:txBody>
                  <a:tcPr anchor="ctr"/>
                </a:tc>
                <a:extLst>
                  <a:ext uri="{0D108BD9-81ED-4DB2-BD59-A6C34878D82A}">
                    <a16:rowId xmlns:a16="http://schemas.microsoft.com/office/drawing/2014/main" val="1059754532"/>
                  </a:ext>
                </a:extLst>
              </a:tr>
              <a:tr h="370840">
                <a:tc>
                  <a:txBody>
                    <a:bodyPr/>
                    <a:lstStyle/>
                    <a:p>
                      <a:pPr algn="ctr"/>
                      <a:r>
                        <a:rPr lang="en-US" dirty="0"/>
                        <a:t>056</a:t>
                      </a:r>
                    </a:p>
                  </a:txBody>
                  <a:tcPr anchor="ctr"/>
                </a:tc>
                <a:tc>
                  <a:txBody>
                    <a:bodyPr/>
                    <a:lstStyle/>
                    <a:p>
                      <a:r>
                        <a:rPr lang="en-US" dirty="0"/>
                        <a:t>Athletic Trainer</a:t>
                      </a:r>
                    </a:p>
                  </a:txBody>
                  <a:tcPr anchor="ctr"/>
                </a:tc>
                <a:tc>
                  <a:txBody>
                    <a:bodyPr/>
                    <a:lstStyle/>
                    <a:p>
                      <a:pPr algn="ctr"/>
                      <a:r>
                        <a:rPr lang="en-US" dirty="0"/>
                        <a:t>100</a:t>
                      </a:r>
                    </a:p>
                  </a:txBody>
                  <a:tcPr anchor="ctr"/>
                </a:tc>
                <a:tc>
                  <a:txBody>
                    <a:bodyPr/>
                    <a:lstStyle/>
                    <a:p>
                      <a:r>
                        <a:rPr lang="en-US" dirty="0"/>
                        <a:t>Instructional Materials Coordinator</a:t>
                      </a:r>
                    </a:p>
                  </a:txBody>
                  <a:tcPr anchor="ctr"/>
                </a:tc>
                <a:extLst>
                  <a:ext uri="{0D108BD9-81ED-4DB2-BD59-A6C34878D82A}">
                    <a16:rowId xmlns:a16="http://schemas.microsoft.com/office/drawing/2014/main" val="2754440110"/>
                  </a:ext>
                </a:extLst>
              </a:tr>
              <a:tr h="370840">
                <a:tc>
                  <a:txBody>
                    <a:bodyPr/>
                    <a:lstStyle/>
                    <a:p>
                      <a:pPr algn="ctr"/>
                      <a:r>
                        <a:rPr lang="en-US" dirty="0"/>
                        <a:t>101</a:t>
                      </a:r>
                    </a:p>
                  </a:txBody>
                  <a:tcPr anchor="ctr"/>
                </a:tc>
                <a:tc>
                  <a:txBody>
                    <a:bodyPr/>
                    <a:lstStyle/>
                    <a:p>
                      <a:r>
                        <a:rPr lang="en-US" dirty="0"/>
                        <a:t>Legal Services</a:t>
                      </a:r>
                    </a:p>
                  </a:txBody>
                  <a:tcPr anchor="ctr"/>
                </a:tc>
                <a:tc>
                  <a:txBody>
                    <a:bodyPr/>
                    <a:lstStyle/>
                    <a:p>
                      <a:pPr algn="ctr"/>
                      <a:r>
                        <a:rPr lang="en-US" dirty="0"/>
                        <a:t>102</a:t>
                      </a:r>
                    </a:p>
                  </a:txBody>
                  <a:tcPr anchor="ctr"/>
                </a:tc>
                <a:tc>
                  <a:txBody>
                    <a:bodyPr/>
                    <a:lstStyle/>
                    <a:p>
                      <a:r>
                        <a:rPr lang="en-US" dirty="0"/>
                        <a:t>Communications Professional</a:t>
                      </a:r>
                    </a:p>
                  </a:txBody>
                  <a:tcPr anchor="ctr"/>
                </a:tc>
                <a:extLst>
                  <a:ext uri="{0D108BD9-81ED-4DB2-BD59-A6C34878D82A}">
                    <a16:rowId xmlns:a16="http://schemas.microsoft.com/office/drawing/2014/main" val="2658671980"/>
                  </a:ext>
                </a:extLst>
              </a:tr>
              <a:tr h="370840">
                <a:tc>
                  <a:txBody>
                    <a:bodyPr/>
                    <a:lstStyle/>
                    <a:p>
                      <a:pPr algn="ctr"/>
                      <a:r>
                        <a:rPr lang="en-US" dirty="0"/>
                        <a:t>103</a:t>
                      </a:r>
                    </a:p>
                  </a:txBody>
                  <a:tcPr anchor="ctr"/>
                </a:tc>
                <a:tc>
                  <a:txBody>
                    <a:bodyPr/>
                    <a:lstStyle/>
                    <a:p>
                      <a:r>
                        <a:rPr lang="en-US" dirty="0"/>
                        <a:t>Research/Evaluation Professional</a:t>
                      </a:r>
                    </a:p>
                  </a:txBody>
                  <a:tcPr anchor="ctr"/>
                </a:tc>
                <a:tc>
                  <a:txBody>
                    <a:bodyPr/>
                    <a:lstStyle/>
                    <a:p>
                      <a:pPr algn="ctr"/>
                      <a:r>
                        <a:rPr lang="en-US" dirty="0"/>
                        <a:t>104</a:t>
                      </a:r>
                    </a:p>
                  </a:txBody>
                  <a:tcPr anchor="ctr"/>
                </a:tc>
                <a:tc>
                  <a:txBody>
                    <a:bodyPr/>
                    <a:lstStyle/>
                    <a:p>
                      <a:r>
                        <a:rPr lang="en-US" dirty="0"/>
                        <a:t>Internal Auditor</a:t>
                      </a:r>
                    </a:p>
                  </a:txBody>
                  <a:tcPr anchor="ctr"/>
                </a:tc>
                <a:extLst>
                  <a:ext uri="{0D108BD9-81ED-4DB2-BD59-A6C34878D82A}">
                    <a16:rowId xmlns:a16="http://schemas.microsoft.com/office/drawing/2014/main" val="1014632160"/>
                  </a:ext>
                </a:extLst>
              </a:tr>
            </a:tbl>
          </a:graphicData>
        </a:graphic>
      </p:graphicFrame>
    </p:spTree>
    <p:extLst>
      <p:ext uri="{BB962C8B-B14F-4D97-AF65-F5344CB8AC3E}">
        <p14:creationId xmlns:p14="http://schemas.microsoft.com/office/powerpoint/2010/main" val="3553754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StaffClassification </a:t>
            </a:r>
            <a:r>
              <a:rPr lang="en-US" sz="3200" dirty="0">
                <a:solidFill>
                  <a:schemeClr val="bg1"/>
                </a:solidFill>
                <a:cs typeface="Calibri"/>
              </a:rPr>
              <a:t>Continue</a:t>
            </a:r>
            <a:endParaRPr lang="en-US" sz="3000" dirty="0">
              <a:solidFill>
                <a:schemeClr val="bg1"/>
              </a:solidFill>
            </a:endParaRPr>
          </a:p>
        </p:txBody>
      </p:sp>
      <p:graphicFrame>
        <p:nvGraphicFramePr>
          <p:cNvPr id="13" name="Table 13">
            <a:extLst>
              <a:ext uri="{FF2B5EF4-FFF2-40B4-BE49-F238E27FC236}">
                <a16:creationId xmlns:a16="http://schemas.microsoft.com/office/drawing/2014/main" id="{FD9C265B-700B-1EB5-8C6D-0F43369746DA}"/>
              </a:ext>
            </a:extLst>
          </p:cNvPr>
          <p:cNvGraphicFramePr>
            <a:graphicFrameLocks noGrp="1"/>
          </p:cNvGraphicFramePr>
          <p:nvPr>
            <p:ph idx="1"/>
            <p:extLst>
              <p:ext uri="{D42A27DB-BD31-4B8C-83A1-F6EECF244321}">
                <p14:modId xmlns:p14="http://schemas.microsoft.com/office/powerpoint/2010/main" val="3585694608"/>
              </p:ext>
            </p:extLst>
          </p:nvPr>
        </p:nvGraphicFramePr>
        <p:xfrm>
          <a:off x="2021909" y="1066055"/>
          <a:ext cx="9857340" cy="4953000"/>
        </p:xfrm>
        <a:graphic>
          <a:graphicData uri="http://schemas.openxmlformats.org/drawingml/2006/table">
            <a:tbl>
              <a:tblPr firstRow="1" bandRow="1">
                <a:tableStyleId>{5C22544A-7EE6-4342-B048-85BDC9FD1C3A}</a:tableStyleId>
              </a:tblPr>
              <a:tblGrid>
                <a:gridCol w="1436909">
                  <a:extLst>
                    <a:ext uri="{9D8B030D-6E8A-4147-A177-3AD203B41FA5}">
                      <a16:colId xmlns:a16="http://schemas.microsoft.com/office/drawing/2014/main" val="2008664280"/>
                    </a:ext>
                  </a:extLst>
                </a:gridCol>
                <a:gridCol w="3546281">
                  <a:extLst>
                    <a:ext uri="{9D8B030D-6E8A-4147-A177-3AD203B41FA5}">
                      <a16:colId xmlns:a16="http://schemas.microsoft.com/office/drawing/2014/main" val="3616889664"/>
                    </a:ext>
                  </a:extLst>
                </a:gridCol>
                <a:gridCol w="1463040">
                  <a:extLst>
                    <a:ext uri="{9D8B030D-6E8A-4147-A177-3AD203B41FA5}">
                      <a16:colId xmlns:a16="http://schemas.microsoft.com/office/drawing/2014/main" val="1004129800"/>
                    </a:ext>
                  </a:extLst>
                </a:gridCol>
                <a:gridCol w="3411110">
                  <a:extLst>
                    <a:ext uri="{9D8B030D-6E8A-4147-A177-3AD203B41FA5}">
                      <a16:colId xmlns:a16="http://schemas.microsoft.com/office/drawing/2014/main" val="1150164676"/>
                    </a:ext>
                  </a:extLst>
                </a:gridCol>
              </a:tblGrid>
              <a:tr h="370840">
                <a:tc>
                  <a:txBody>
                    <a:bodyPr/>
                    <a:lstStyle/>
                    <a:p>
                      <a:pPr algn="ctr"/>
                      <a:r>
                        <a:rPr lang="en-US" dirty="0"/>
                        <a:t>Staff Classification</a:t>
                      </a:r>
                    </a:p>
                  </a:txBody>
                  <a:tcPr anchor="ctr"/>
                </a:tc>
                <a:tc>
                  <a:txBody>
                    <a:bodyPr/>
                    <a:lstStyle/>
                    <a:p>
                      <a:r>
                        <a:rPr lang="en-US" dirty="0"/>
                        <a:t>Short Description</a:t>
                      </a:r>
                    </a:p>
                  </a:txBody>
                  <a:tcPr anchor="ctr"/>
                </a:tc>
                <a:tc>
                  <a:txBody>
                    <a:bodyPr/>
                    <a:lstStyle/>
                    <a:p>
                      <a:pPr algn="ctr"/>
                      <a:r>
                        <a:rPr lang="en-US" dirty="0"/>
                        <a:t>Staff Classification</a:t>
                      </a:r>
                    </a:p>
                  </a:txBody>
                  <a:tcPr anchor="ctr"/>
                </a:tc>
                <a:tc>
                  <a:txBody>
                    <a:bodyPr/>
                    <a:lstStyle/>
                    <a:p>
                      <a:r>
                        <a:rPr lang="en-US" dirty="0"/>
                        <a:t>Short Description</a:t>
                      </a:r>
                    </a:p>
                  </a:txBody>
                  <a:tcPr anchor="ctr"/>
                </a:tc>
                <a:extLst>
                  <a:ext uri="{0D108BD9-81ED-4DB2-BD59-A6C34878D82A}">
                    <a16:rowId xmlns:a16="http://schemas.microsoft.com/office/drawing/2014/main" val="552625127"/>
                  </a:ext>
                </a:extLst>
              </a:tr>
              <a:tr h="370840">
                <a:tc>
                  <a:txBody>
                    <a:bodyPr/>
                    <a:lstStyle/>
                    <a:p>
                      <a:pPr algn="ctr"/>
                      <a:r>
                        <a:rPr lang="en-US" dirty="0"/>
                        <a:t>105</a:t>
                      </a:r>
                    </a:p>
                  </a:txBody>
                  <a:tcPr anchor="ctr"/>
                </a:tc>
                <a:tc>
                  <a:txBody>
                    <a:bodyPr/>
                    <a:lstStyle/>
                    <a:p>
                      <a:r>
                        <a:rPr lang="en-US" dirty="0"/>
                        <a:t>Security</a:t>
                      </a:r>
                    </a:p>
                  </a:txBody>
                  <a:tcPr anchor="ctr"/>
                </a:tc>
                <a:tc>
                  <a:txBody>
                    <a:bodyPr/>
                    <a:lstStyle/>
                    <a:p>
                      <a:pPr algn="ctr"/>
                      <a:r>
                        <a:rPr lang="en-US" dirty="0"/>
                        <a:t>106</a:t>
                      </a:r>
                    </a:p>
                  </a:txBody>
                  <a:tcPr anchor="ctr"/>
                </a:tc>
                <a:tc>
                  <a:txBody>
                    <a:bodyPr/>
                    <a:lstStyle/>
                    <a:p>
                      <a:r>
                        <a:rPr lang="en-US" dirty="0"/>
                        <a:t>District/Campus Information Technology Professional</a:t>
                      </a:r>
                    </a:p>
                  </a:txBody>
                  <a:tcPr anchor="ctr"/>
                </a:tc>
                <a:extLst>
                  <a:ext uri="{0D108BD9-81ED-4DB2-BD59-A6C34878D82A}">
                    <a16:rowId xmlns:a16="http://schemas.microsoft.com/office/drawing/2014/main" val="2321935672"/>
                  </a:ext>
                </a:extLst>
              </a:tr>
              <a:tr h="370840">
                <a:tc>
                  <a:txBody>
                    <a:bodyPr/>
                    <a:lstStyle/>
                    <a:p>
                      <a:pPr algn="ctr"/>
                      <a:r>
                        <a:rPr lang="en-US" dirty="0"/>
                        <a:t>107</a:t>
                      </a:r>
                    </a:p>
                  </a:txBody>
                  <a:tcPr anchor="ctr"/>
                </a:tc>
                <a:tc>
                  <a:txBody>
                    <a:bodyPr/>
                    <a:lstStyle/>
                    <a:p>
                      <a:r>
                        <a:rPr lang="en-US" dirty="0"/>
                        <a:t>Food Service Professional (including but no limited to Dietician)</a:t>
                      </a:r>
                    </a:p>
                  </a:txBody>
                  <a:tcPr anchor="ctr"/>
                </a:tc>
                <a:tc>
                  <a:txBody>
                    <a:bodyPr/>
                    <a:lstStyle/>
                    <a:p>
                      <a:pPr algn="ctr"/>
                      <a:r>
                        <a:rPr lang="en-US" dirty="0"/>
                        <a:t>108</a:t>
                      </a:r>
                    </a:p>
                  </a:txBody>
                  <a:tcPr anchor="ctr"/>
                </a:tc>
                <a:tc>
                  <a:txBody>
                    <a:bodyPr/>
                    <a:lstStyle/>
                    <a:p>
                      <a:r>
                        <a:rPr lang="en-US" dirty="0"/>
                        <a:t>Transportation</a:t>
                      </a:r>
                    </a:p>
                  </a:txBody>
                  <a:tcPr anchor="ctr"/>
                </a:tc>
                <a:extLst>
                  <a:ext uri="{0D108BD9-81ED-4DB2-BD59-A6C34878D82A}">
                    <a16:rowId xmlns:a16="http://schemas.microsoft.com/office/drawing/2014/main" val="3986288388"/>
                  </a:ext>
                </a:extLst>
              </a:tr>
              <a:tr h="370840">
                <a:tc>
                  <a:txBody>
                    <a:bodyPr/>
                    <a:lstStyle/>
                    <a:p>
                      <a:pPr algn="ctr"/>
                      <a:r>
                        <a:rPr lang="en-US" dirty="0"/>
                        <a:t>109</a:t>
                      </a:r>
                    </a:p>
                  </a:txBody>
                  <a:tcPr anchor="ctr"/>
                </a:tc>
                <a:tc>
                  <a:txBody>
                    <a:bodyPr/>
                    <a:lstStyle/>
                    <a:p>
                      <a:r>
                        <a:rPr lang="en-US" dirty="0"/>
                        <a:t>Athletics (Other than Athletic Director)</a:t>
                      </a:r>
                    </a:p>
                  </a:txBody>
                  <a:tcPr anchor="ctr"/>
                </a:tc>
                <a:tc>
                  <a:txBody>
                    <a:bodyPr/>
                    <a:lstStyle/>
                    <a:p>
                      <a:pPr algn="ctr"/>
                      <a:r>
                        <a:rPr lang="en-US" dirty="0"/>
                        <a:t>110</a:t>
                      </a:r>
                    </a:p>
                  </a:txBody>
                  <a:tcPr anchor="ctr"/>
                </a:tc>
                <a:tc>
                  <a:txBody>
                    <a:bodyPr/>
                    <a:lstStyle/>
                    <a:p>
                      <a:r>
                        <a:rPr lang="en-US" dirty="0"/>
                        <a:t>Custodial</a:t>
                      </a:r>
                    </a:p>
                  </a:txBody>
                  <a:tcPr anchor="ctr"/>
                </a:tc>
                <a:extLst>
                  <a:ext uri="{0D108BD9-81ED-4DB2-BD59-A6C34878D82A}">
                    <a16:rowId xmlns:a16="http://schemas.microsoft.com/office/drawing/2014/main" val="988958641"/>
                  </a:ext>
                </a:extLst>
              </a:tr>
              <a:tr h="370840">
                <a:tc>
                  <a:txBody>
                    <a:bodyPr/>
                    <a:lstStyle/>
                    <a:p>
                      <a:pPr algn="ctr"/>
                      <a:r>
                        <a:rPr lang="en-US" dirty="0"/>
                        <a:t>111</a:t>
                      </a:r>
                    </a:p>
                  </a:txBody>
                  <a:tcPr anchor="ctr"/>
                </a:tc>
                <a:tc>
                  <a:txBody>
                    <a:bodyPr/>
                    <a:lstStyle/>
                    <a:p>
                      <a:r>
                        <a:rPr lang="en-US" dirty="0"/>
                        <a:t>Maintenance</a:t>
                      </a:r>
                    </a:p>
                  </a:txBody>
                  <a:tcPr anchor="ctr"/>
                </a:tc>
                <a:tc>
                  <a:txBody>
                    <a:bodyPr/>
                    <a:lstStyle/>
                    <a:p>
                      <a:pPr algn="ctr"/>
                      <a:r>
                        <a:rPr lang="en-US" dirty="0"/>
                        <a:t>112</a:t>
                      </a:r>
                    </a:p>
                  </a:txBody>
                  <a:tcPr anchor="ctr"/>
                </a:tc>
                <a:tc>
                  <a:txBody>
                    <a:bodyPr/>
                    <a:lstStyle/>
                    <a:p>
                      <a:r>
                        <a:rPr lang="en-US" dirty="0"/>
                        <a:t>Business Services Professional</a:t>
                      </a:r>
                    </a:p>
                  </a:txBody>
                  <a:tcPr anchor="ctr"/>
                </a:tc>
                <a:extLst>
                  <a:ext uri="{0D108BD9-81ED-4DB2-BD59-A6C34878D82A}">
                    <a16:rowId xmlns:a16="http://schemas.microsoft.com/office/drawing/2014/main" val="3418133044"/>
                  </a:ext>
                </a:extLst>
              </a:tr>
              <a:tr h="370840">
                <a:tc>
                  <a:txBody>
                    <a:bodyPr/>
                    <a:lstStyle/>
                    <a:p>
                      <a:pPr algn="ctr"/>
                      <a:r>
                        <a:rPr lang="en-US" dirty="0"/>
                        <a:t>113</a:t>
                      </a:r>
                    </a:p>
                  </a:txBody>
                  <a:tcPr anchor="ctr"/>
                </a:tc>
                <a:tc>
                  <a:txBody>
                    <a:bodyPr/>
                    <a:lstStyle/>
                    <a:p>
                      <a:r>
                        <a:rPr lang="en-US" dirty="0"/>
                        <a:t>Other District Exempt Professional Auxiliary</a:t>
                      </a:r>
                    </a:p>
                  </a:txBody>
                  <a:tcPr anchor="ctr"/>
                </a:tc>
                <a:tc>
                  <a:txBody>
                    <a:bodyPr/>
                    <a:lstStyle/>
                    <a:p>
                      <a:pPr algn="ctr"/>
                      <a:r>
                        <a:rPr lang="en-US" dirty="0"/>
                        <a:t>114</a:t>
                      </a:r>
                    </a:p>
                  </a:txBody>
                  <a:tcPr anchor="ctr"/>
                </a:tc>
                <a:tc>
                  <a:txBody>
                    <a:bodyPr/>
                    <a:lstStyle/>
                    <a:p>
                      <a:r>
                        <a:rPr lang="en-US" dirty="0"/>
                        <a:t>Other Campus Exempt Professional Auxiliary</a:t>
                      </a:r>
                    </a:p>
                  </a:txBody>
                  <a:tcPr anchor="ctr"/>
                </a:tc>
                <a:extLst>
                  <a:ext uri="{0D108BD9-81ED-4DB2-BD59-A6C34878D82A}">
                    <a16:rowId xmlns:a16="http://schemas.microsoft.com/office/drawing/2014/main" val="1059754532"/>
                  </a:ext>
                </a:extLst>
              </a:tr>
              <a:tr h="370840">
                <a:tc>
                  <a:txBody>
                    <a:bodyPr/>
                    <a:lstStyle/>
                    <a:p>
                      <a:pPr algn="ctr"/>
                      <a:r>
                        <a:rPr lang="en-US" dirty="0"/>
                        <a:t>115</a:t>
                      </a:r>
                    </a:p>
                  </a:txBody>
                  <a:tcPr anchor="ctr"/>
                </a:tc>
                <a:tc>
                  <a:txBody>
                    <a:bodyPr/>
                    <a:lstStyle/>
                    <a:p>
                      <a:r>
                        <a:rPr lang="en-US" dirty="0"/>
                        <a:t>Psychiatric Nurse</a:t>
                      </a:r>
                    </a:p>
                  </a:txBody>
                  <a:tcPr anchor="ctr"/>
                </a:tc>
                <a:tc>
                  <a:txBody>
                    <a:bodyPr/>
                    <a:lstStyle/>
                    <a:p>
                      <a:pPr algn="ctr"/>
                      <a:r>
                        <a:rPr lang="en-US" dirty="0"/>
                        <a:t>116</a:t>
                      </a:r>
                    </a:p>
                  </a:txBody>
                  <a:tcPr anchor="ctr"/>
                </a:tc>
                <a:tc>
                  <a:txBody>
                    <a:bodyPr/>
                    <a:lstStyle/>
                    <a:p>
                      <a:r>
                        <a:rPr lang="en-US" dirty="0"/>
                        <a:t>Licensed Clinical Social Worker</a:t>
                      </a:r>
                    </a:p>
                  </a:txBody>
                  <a:tcPr anchor="ctr"/>
                </a:tc>
                <a:extLst>
                  <a:ext uri="{0D108BD9-81ED-4DB2-BD59-A6C34878D82A}">
                    <a16:rowId xmlns:a16="http://schemas.microsoft.com/office/drawing/2014/main" val="2754440110"/>
                  </a:ext>
                </a:extLst>
              </a:tr>
              <a:tr h="370840">
                <a:tc>
                  <a:txBody>
                    <a:bodyPr/>
                    <a:lstStyle/>
                    <a:p>
                      <a:pPr algn="ctr"/>
                      <a:r>
                        <a:rPr lang="en-US" dirty="0"/>
                        <a:t>117</a:t>
                      </a:r>
                    </a:p>
                  </a:txBody>
                  <a:tcPr anchor="ctr"/>
                </a:tc>
                <a:tc>
                  <a:txBody>
                    <a:bodyPr/>
                    <a:lstStyle/>
                    <a:p>
                      <a:r>
                        <a:rPr lang="en-US" dirty="0"/>
                        <a:t>Licensed Professional Counselor</a:t>
                      </a:r>
                    </a:p>
                  </a:txBody>
                  <a:tcPr anchor="ctr"/>
                </a:tc>
                <a:tc>
                  <a:txBody>
                    <a:bodyPr/>
                    <a:lstStyle/>
                    <a:p>
                      <a:pPr algn="ctr"/>
                      <a:r>
                        <a:rPr lang="en-US" dirty="0"/>
                        <a:t>118</a:t>
                      </a:r>
                    </a:p>
                  </a:txBody>
                  <a:tcPr anchor="ctr"/>
                </a:tc>
                <a:tc>
                  <a:txBody>
                    <a:bodyPr/>
                    <a:lstStyle/>
                    <a:p>
                      <a:r>
                        <a:rPr lang="en-US" dirty="0"/>
                        <a:t>Licensed Marriage and Family Therapist</a:t>
                      </a:r>
                    </a:p>
                  </a:txBody>
                  <a:tcPr anchor="ctr"/>
                </a:tc>
                <a:extLst>
                  <a:ext uri="{0D108BD9-81ED-4DB2-BD59-A6C34878D82A}">
                    <a16:rowId xmlns:a16="http://schemas.microsoft.com/office/drawing/2014/main" val="2658671980"/>
                  </a:ext>
                </a:extLst>
              </a:tr>
              <a:tr h="370840">
                <a:tc>
                  <a:txBody>
                    <a:bodyPr/>
                    <a:lstStyle/>
                    <a:p>
                      <a:pPr algn="ctr"/>
                      <a:r>
                        <a:rPr lang="en-US" dirty="0"/>
                        <a:t>119</a:t>
                      </a:r>
                    </a:p>
                  </a:txBody>
                  <a:tcPr anchor="ctr"/>
                </a:tc>
                <a:tc>
                  <a:txBody>
                    <a:bodyPr/>
                    <a:lstStyle/>
                    <a:p>
                      <a:r>
                        <a:rPr lang="en-US" dirty="0"/>
                        <a:t>Family and Community Liaison</a:t>
                      </a:r>
                    </a:p>
                  </a:txBody>
                  <a:tcPr anchor="ctr"/>
                </a:tc>
                <a:tc>
                  <a:txBody>
                    <a:bodyPr/>
                    <a:lstStyle/>
                    <a:p>
                      <a:pPr algn="ctr"/>
                      <a:r>
                        <a:rPr lang="en-US" dirty="0"/>
                        <a:t>120</a:t>
                      </a:r>
                    </a:p>
                  </a:txBody>
                  <a:tcPr anchor="ctr"/>
                </a:tc>
                <a:tc>
                  <a:txBody>
                    <a:bodyPr/>
                    <a:lstStyle/>
                    <a:p>
                      <a:r>
                        <a:rPr lang="en-US" dirty="0"/>
                        <a:t>Instructional Coach</a:t>
                      </a:r>
                    </a:p>
                  </a:txBody>
                  <a:tcPr anchor="ctr"/>
                </a:tc>
                <a:extLst>
                  <a:ext uri="{0D108BD9-81ED-4DB2-BD59-A6C34878D82A}">
                    <a16:rowId xmlns:a16="http://schemas.microsoft.com/office/drawing/2014/main" val="1014632160"/>
                  </a:ext>
                </a:extLst>
              </a:tr>
            </a:tbl>
          </a:graphicData>
        </a:graphic>
      </p:graphicFrame>
      <p:sp>
        <p:nvSpPr>
          <p:cNvPr id="2" name="Content Placeholder 3">
            <a:extLst>
              <a:ext uri="{FF2B5EF4-FFF2-40B4-BE49-F238E27FC236}">
                <a16:creationId xmlns:a16="http://schemas.microsoft.com/office/drawing/2014/main" id="{796E7DB4-BF0D-32CE-2BF7-6DC7BB5492F5}"/>
              </a:ext>
            </a:extLst>
          </p:cNvPr>
          <p:cNvSpPr txBox="1">
            <a:spLocks/>
          </p:cNvSpPr>
          <p:nvPr/>
        </p:nvSpPr>
        <p:spPr>
          <a:xfrm>
            <a:off x="1899160" y="6019055"/>
            <a:ext cx="9879967" cy="414840"/>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Wingdings" panose="05000000000000000000" pitchFamily="2" charset="2"/>
              <a:buNone/>
            </a:pPr>
            <a:r>
              <a:rPr lang="en-US" sz="2400" b="1" dirty="0">
                <a:solidFill>
                  <a:srgbClr val="D93C10"/>
                </a:solidFill>
              </a:rPr>
              <a:t>Sometimes 087 Teacher</a:t>
            </a:r>
            <a:endParaRPr lang="en-US" sz="2400" b="1" dirty="0">
              <a:solidFill>
                <a:srgbClr val="0D6CB9"/>
              </a:solidFill>
            </a:endParaRPr>
          </a:p>
        </p:txBody>
      </p:sp>
    </p:spTree>
    <p:extLst>
      <p:ext uri="{BB962C8B-B14F-4D97-AF65-F5344CB8AC3E}">
        <p14:creationId xmlns:p14="http://schemas.microsoft.com/office/powerpoint/2010/main" val="29029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2800" dirty="0">
                <a:cs typeface="Calibri"/>
              </a:rPr>
              <a:t>StaffEducationOrganizationAssignmentAssociation for Teacher (087)</a:t>
            </a:r>
            <a:endParaRPr lang="en-US" sz="2800" dirty="0"/>
          </a:p>
        </p:txBody>
      </p:sp>
      <p:pic>
        <p:nvPicPr>
          <p:cNvPr id="7" name="Picture 6" descr="Staff education organization assignment association">
            <a:extLst>
              <a:ext uri="{FF2B5EF4-FFF2-40B4-BE49-F238E27FC236}">
                <a16:creationId xmlns:a16="http://schemas.microsoft.com/office/drawing/2014/main" id="{B93A5636-4729-80BE-708D-6AD867857FA5}"/>
              </a:ext>
            </a:extLst>
          </p:cNvPr>
          <p:cNvPicPr>
            <a:picLocks noChangeAspect="1"/>
          </p:cNvPicPr>
          <p:nvPr/>
        </p:nvPicPr>
        <p:blipFill>
          <a:blip r:embed="rId3"/>
          <a:stretch>
            <a:fillRect/>
          </a:stretch>
        </p:blipFill>
        <p:spPr>
          <a:xfrm>
            <a:off x="1893157" y="1067619"/>
            <a:ext cx="6856355" cy="4009478"/>
          </a:xfrm>
          <a:prstGeom prst="rect">
            <a:avLst/>
          </a:prstGeom>
        </p:spPr>
      </p:pic>
      <p:pic>
        <p:nvPicPr>
          <p:cNvPr id="5" name="Picture 4" descr="Staff Service descriptor table.">
            <a:extLst>
              <a:ext uri="{FF2B5EF4-FFF2-40B4-BE49-F238E27FC236}">
                <a16:creationId xmlns:a16="http://schemas.microsoft.com/office/drawing/2014/main" id="{669D43EA-FBDE-8E4D-C84B-D00990EB8AC5}"/>
              </a:ext>
            </a:extLst>
          </p:cNvPr>
          <p:cNvPicPr>
            <a:picLocks noChangeAspect="1"/>
          </p:cNvPicPr>
          <p:nvPr/>
        </p:nvPicPr>
        <p:blipFill rotWithShape="1">
          <a:blip r:embed="rId4"/>
          <a:srcRect r="44871"/>
          <a:stretch/>
        </p:blipFill>
        <p:spPr>
          <a:xfrm>
            <a:off x="9075126" y="3657508"/>
            <a:ext cx="2757875" cy="2839177"/>
          </a:xfrm>
          <a:prstGeom prst="rect">
            <a:avLst/>
          </a:prstGeom>
        </p:spPr>
      </p:pic>
    </p:spTree>
    <p:extLst>
      <p:ext uri="{BB962C8B-B14F-4D97-AF65-F5344CB8AC3E}">
        <p14:creationId xmlns:p14="http://schemas.microsoft.com/office/powerpoint/2010/main" val="137252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Counselor to Assistant Principal</a:t>
            </a:r>
            <a:endParaRPr lang="en-US" sz="3000" dirty="0"/>
          </a:p>
        </p:txBody>
      </p:sp>
      <p:pic>
        <p:nvPicPr>
          <p:cNvPr id="7" name="Picture 6" descr="The entity staff education organization assignment association with all the data elements and if they are part of the key or required.">
            <a:extLst>
              <a:ext uri="{FF2B5EF4-FFF2-40B4-BE49-F238E27FC236}">
                <a16:creationId xmlns:a16="http://schemas.microsoft.com/office/drawing/2014/main" id="{9B2CFD9D-1CFA-6B2B-0876-1585598CB446}"/>
              </a:ext>
            </a:extLst>
          </p:cNvPr>
          <p:cNvPicPr>
            <a:picLocks noChangeAspect="1"/>
          </p:cNvPicPr>
          <p:nvPr/>
        </p:nvPicPr>
        <p:blipFill>
          <a:blip r:embed="rId3"/>
          <a:stretch>
            <a:fillRect/>
          </a:stretch>
        </p:blipFill>
        <p:spPr>
          <a:xfrm>
            <a:off x="2054017" y="1359718"/>
            <a:ext cx="8083965" cy="3441877"/>
          </a:xfrm>
          <a:prstGeom prst="rect">
            <a:avLst/>
          </a:prstGeom>
        </p:spPr>
      </p:pic>
      <p:pic>
        <p:nvPicPr>
          <p:cNvPr id="11" name="Picture 10" descr="Information for if a staff member is no longer a counselor.">
            <a:extLst>
              <a:ext uri="{FF2B5EF4-FFF2-40B4-BE49-F238E27FC236}">
                <a16:creationId xmlns:a16="http://schemas.microsoft.com/office/drawing/2014/main" id="{354878B8-5F79-E166-2099-E71C71340476}"/>
              </a:ext>
            </a:extLst>
          </p:cNvPr>
          <p:cNvPicPr>
            <a:picLocks noChangeAspect="1"/>
          </p:cNvPicPr>
          <p:nvPr/>
        </p:nvPicPr>
        <p:blipFill>
          <a:blip r:embed="rId4"/>
          <a:stretch>
            <a:fillRect/>
          </a:stretch>
        </p:blipFill>
        <p:spPr>
          <a:xfrm>
            <a:off x="7777539" y="1394554"/>
            <a:ext cx="1200212" cy="3079908"/>
          </a:xfrm>
          <a:prstGeom prst="rect">
            <a:avLst/>
          </a:prstGeom>
        </p:spPr>
      </p:pic>
      <p:pic>
        <p:nvPicPr>
          <p:cNvPr id="13" name="Picture 12" descr="Information for when a staff member is an assistant principal.">
            <a:extLst>
              <a:ext uri="{FF2B5EF4-FFF2-40B4-BE49-F238E27FC236}">
                <a16:creationId xmlns:a16="http://schemas.microsoft.com/office/drawing/2014/main" id="{874A1C5A-5A7F-387C-6351-28725BCDA296}"/>
              </a:ext>
            </a:extLst>
          </p:cNvPr>
          <p:cNvPicPr>
            <a:picLocks noChangeAspect="1"/>
          </p:cNvPicPr>
          <p:nvPr/>
        </p:nvPicPr>
        <p:blipFill>
          <a:blip r:embed="rId5"/>
          <a:stretch>
            <a:fillRect/>
          </a:stretch>
        </p:blipFill>
        <p:spPr>
          <a:xfrm>
            <a:off x="8942915" y="1377136"/>
            <a:ext cx="990651" cy="3092609"/>
          </a:xfrm>
          <a:prstGeom prst="rect">
            <a:avLst/>
          </a:prstGeom>
        </p:spPr>
      </p:pic>
      <p:sp>
        <p:nvSpPr>
          <p:cNvPr id="2" name="Arrow: Right 1">
            <a:extLst>
              <a:ext uri="{FF2B5EF4-FFF2-40B4-BE49-F238E27FC236}">
                <a16:creationId xmlns:a16="http://schemas.microsoft.com/office/drawing/2014/main" id="{4F82E359-6D2B-D01E-25B9-756D69CFD2FD}"/>
              </a:ext>
              <a:ext uri="{C183D7F6-B498-43B3-948B-1728B52AA6E4}">
                <adec:decorative xmlns:adec="http://schemas.microsoft.com/office/drawing/2017/decorative" val="1"/>
              </a:ext>
            </a:extLst>
          </p:cNvPr>
          <p:cNvSpPr/>
          <p:nvPr/>
        </p:nvSpPr>
        <p:spPr>
          <a:xfrm rot="16200000">
            <a:off x="6778185" y="4406537"/>
            <a:ext cx="931817" cy="775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7649C65-3C01-DC82-966F-F3C36ECEACC7}"/>
              </a:ext>
            </a:extLst>
          </p:cNvPr>
          <p:cNvSpPr>
            <a:spLocks noGrp="1"/>
          </p:cNvSpPr>
          <p:nvPr>
            <p:ph idx="1"/>
          </p:nvPr>
        </p:nvSpPr>
        <p:spPr>
          <a:xfrm>
            <a:off x="1916577" y="5289274"/>
            <a:ext cx="9879967" cy="1250863"/>
          </a:xfrm>
        </p:spPr>
        <p:txBody>
          <a:bodyPr/>
          <a:lstStyle/>
          <a:p>
            <a:pPr marL="0" indent="0">
              <a:lnSpc>
                <a:spcPct val="100000"/>
              </a:lnSpc>
              <a:spcBef>
                <a:spcPts val="0"/>
              </a:spcBef>
              <a:buNone/>
            </a:pPr>
            <a:r>
              <a:rPr lang="en-US" sz="2400" b="1" dirty="0">
                <a:solidFill>
                  <a:srgbClr val="0D6CB9"/>
                </a:solidFill>
              </a:rPr>
              <a:t>All of the data above will move from the </a:t>
            </a:r>
            <a:r>
              <a:rPr lang="en-US" sz="2400" b="1" dirty="0">
                <a:solidFill>
                  <a:srgbClr val="D93C10"/>
                </a:solidFill>
              </a:rPr>
              <a:t>LEA</a:t>
            </a:r>
            <a:r>
              <a:rPr lang="en-US" sz="2400" b="1" dirty="0">
                <a:solidFill>
                  <a:srgbClr val="0D6CB9"/>
                </a:solidFill>
              </a:rPr>
              <a:t> to the </a:t>
            </a:r>
            <a:r>
              <a:rPr lang="en-US" sz="2400" b="1" dirty="0">
                <a:solidFill>
                  <a:srgbClr val="D93C10"/>
                </a:solidFill>
              </a:rPr>
              <a:t>Individual Operational Data Store (IODS) </a:t>
            </a:r>
            <a:r>
              <a:rPr lang="en-US" sz="2400" b="1" dirty="0">
                <a:solidFill>
                  <a:srgbClr val="0D6CB9"/>
                </a:solidFill>
              </a:rPr>
              <a:t>and then the </a:t>
            </a:r>
            <a:r>
              <a:rPr lang="en-US" sz="2400" b="1" dirty="0">
                <a:solidFill>
                  <a:srgbClr val="D93C10"/>
                </a:solidFill>
              </a:rPr>
              <a:t>Transition Zone</a:t>
            </a:r>
            <a:r>
              <a:rPr lang="en-US" sz="2400" b="1" dirty="0">
                <a:solidFill>
                  <a:srgbClr val="0D6CB9"/>
                </a:solidFill>
              </a:rPr>
              <a:t>. TEA will use the </a:t>
            </a:r>
            <a:r>
              <a:rPr lang="en-US" sz="2400" b="1" dirty="0">
                <a:solidFill>
                  <a:srgbClr val="D93C10"/>
                </a:solidFill>
              </a:rPr>
              <a:t>BeginDate</a:t>
            </a:r>
            <a:r>
              <a:rPr lang="en-US" sz="2400" b="1" dirty="0">
                <a:solidFill>
                  <a:srgbClr val="0D6CB9"/>
                </a:solidFill>
              </a:rPr>
              <a:t> and </a:t>
            </a:r>
            <a:r>
              <a:rPr lang="en-US" sz="2400" b="1" dirty="0">
                <a:solidFill>
                  <a:srgbClr val="D93C10"/>
                </a:solidFill>
              </a:rPr>
              <a:t>EndDate</a:t>
            </a:r>
            <a:r>
              <a:rPr lang="en-US" sz="2400" b="1" dirty="0">
                <a:solidFill>
                  <a:srgbClr val="0D6CB9"/>
                </a:solidFill>
              </a:rPr>
              <a:t> to determine what will promote to the </a:t>
            </a:r>
            <a:r>
              <a:rPr lang="en-US" sz="2400" b="1" dirty="0">
                <a:solidFill>
                  <a:srgbClr val="D93C10"/>
                </a:solidFill>
              </a:rPr>
              <a:t>PEIMS Data Mart</a:t>
            </a:r>
            <a:r>
              <a:rPr lang="en-US" sz="2400" b="1" dirty="0">
                <a:solidFill>
                  <a:srgbClr val="0D6CB9"/>
                </a:solidFill>
              </a:rPr>
              <a:t>.</a:t>
            </a:r>
          </a:p>
        </p:txBody>
      </p:sp>
    </p:spTree>
    <p:extLst>
      <p:ext uri="{BB962C8B-B14F-4D97-AF65-F5344CB8AC3E}">
        <p14:creationId xmlns:p14="http://schemas.microsoft.com/office/powerpoint/2010/main" val="148165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entity staff education organization assignment association with all the data elements and if they are part of the key or required.">
            <a:extLst>
              <a:ext uri="{FF2B5EF4-FFF2-40B4-BE49-F238E27FC236}">
                <a16:creationId xmlns:a16="http://schemas.microsoft.com/office/drawing/2014/main" id="{649A8AEE-AA9B-C99D-A682-E2F9B0C4512F}"/>
              </a:ext>
            </a:extLst>
          </p:cNvPr>
          <p:cNvPicPr>
            <a:picLocks noChangeAspect="1"/>
          </p:cNvPicPr>
          <p:nvPr/>
        </p:nvPicPr>
        <p:blipFill>
          <a:blip r:embed="rId3"/>
          <a:stretch>
            <a:fillRect/>
          </a:stretch>
        </p:blipFill>
        <p:spPr>
          <a:xfrm>
            <a:off x="2079418" y="1202865"/>
            <a:ext cx="8033163" cy="3422826"/>
          </a:xfrm>
          <a:prstGeom prst="rect">
            <a:avLst/>
          </a:prstGeom>
        </p:spPr>
      </p:pic>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Assistant Principal to Athletic Director</a:t>
            </a:r>
            <a:endParaRPr lang="en-US" sz="3000" dirty="0"/>
          </a:p>
        </p:txBody>
      </p:sp>
      <p:sp>
        <p:nvSpPr>
          <p:cNvPr id="2" name="Arrow: Right 1">
            <a:extLst>
              <a:ext uri="{FF2B5EF4-FFF2-40B4-BE49-F238E27FC236}">
                <a16:creationId xmlns:a16="http://schemas.microsoft.com/office/drawing/2014/main" id="{4F82E359-6D2B-D01E-25B9-756D69CFD2FD}"/>
              </a:ext>
              <a:ext uri="{C183D7F6-B498-43B3-948B-1728B52AA6E4}">
                <adec:decorative xmlns:adec="http://schemas.microsoft.com/office/drawing/2017/decorative" val="1"/>
              </a:ext>
            </a:extLst>
          </p:cNvPr>
          <p:cNvSpPr/>
          <p:nvPr/>
        </p:nvSpPr>
        <p:spPr>
          <a:xfrm rot="16200000">
            <a:off x="8622777" y="4420169"/>
            <a:ext cx="931817" cy="775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7649C65-3C01-DC82-966F-F3C36ECEACC7}"/>
              </a:ext>
            </a:extLst>
          </p:cNvPr>
          <p:cNvSpPr>
            <a:spLocks noGrp="1"/>
          </p:cNvSpPr>
          <p:nvPr>
            <p:ph idx="1"/>
          </p:nvPr>
        </p:nvSpPr>
        <p:spPr>
          <a:xfrm>
            <a:off x="1916577" y="5289274"/>
            <a:ext cx="9879967" cy="1250863"/>
          </a:xfrm>
        </p:spPr>
        <p:txBody>
          <a:bodyPr/>
          <a:lstStyle/>
          <a:p>
            <a:pPr marL="0" indent="0">
              <a:lnSpc>
                <a:spcPct val="100000"/>
              </a:lnSpc>
              <a:spcBef>
                <a:spcPts val="0"/>
              </a:spcBef>
              <a:buNone/>
            </a:pPr>
            <a:r>
              <a:rPr lang="en-US" sz="2400" b="1" dirty="0">
                <a:solidFill>
                  <a:srgbClr val="0D6CB9"/>
                </a:solidFill>
              </a:rPr>
              <a:t>All of the data above will move from the </a:t>
            </a:r>
            <a:r>
              <a:rPr lang="en-US" sz="2400" b="1" dirty="0">
                <a:solidFill>
                  <a:srgbClr val="D93C10"/>
                </a:solidFill>
              </a:rPr>
              <a:t>LEA</a:t>
            </a:r>
            <a:r>
              <a:rPr lang="en-US" sz="2400" b="1" dirty="0">
                <a:solidFill>
                  <a:srgbClr val="0D6CB9"/>
                </a:solidFill>
              </a:rPr>
              <a:t> to the </a:t>
            </a:r>
            <a:r>
              <a:rPr lang="en-US" sz="2400" b="1" dirty="0">
                <a:solidFill>
                  <a:srgbClr val="D93C10"/>
                </a:solidFill>
              </a:rPr>
              <a:t>Individual Operational Data Store (IODS) </a:t>
            </a:r>
            <a:r>
              <a:rPr lang="en-US" sz="2400" b="1" dirty="0">
                <a:solidFill>
                  <a:srgbClr val="0D6CB9"/>
                </a:solidFill>
              </a:rPr>
              <a:t>and then the </a:t>
            </a:r>
            <a:r>
              <a:rPr lang="en-US" sz="2400" b="1" dirty="0">
                <a:solidFill>
                  <a:srgbClr val="D93C10"/>
                </a:solidFill>
              </a:rPr>
              <a:t>Transition Zone</a:t>
            </a:r>
            <a:r>
              <a:rPr lang="en-US" sz="2400" b="1" dirty="0">
                <a:solidFill>
                  <a:srgbClr val="0D6CB9"/>
                </a:solidFill>
              </a:rPr>
              <a:t>. TEA will use the </a:t>
            </a:r>
            <a:r>
              <a:rPr lang="en-US" sz="2400" b="1" dirty="0">
                <a:solidFill>
                  <a:srgbClr val="D93C10"/>
                </a:solidFill>
              </a:rPr>
              <a:t>BeginDate</a:t>
            </a:r>
            <a:r>
              <a:rPr lang="en-US" sz="2400" b="1" dirty="0">
                <a:solidFill>
                  <a:srgbClr val="0D6CB9"/>
                </a:solidFill>
              </a:rPr>
              <a:t> and </a:t>
            </a:r>
            <a:r>
              <a:rPr lang="en-US" sz="2400" b="1" dirty="0">
                <a:solidFill>
                  <a:srgbClr val="D93C10"/>
                </a:solidFill>
              </a:rPr>
              <a:t>EndDate</a:t>
            </a:r>
            <a:r>
              <a:rPr lang="en-US" sz="2400" b="1" dirty="0">
                <a:solidFill>
                  <a:srgbClr val="0D6CB9"/>
                </a:solidFill>
              </a:rPr>
              <a:t> to determine what will promote to the </a:t>
            </a:r>
            <a:r>
              <a:rPr lang="en-US" sz="2400" b="1" dirty="0">
                <a:solidFill>
                  <a:srgbClr val="D93C10"/>
                </a:solidFill>
              </a:rPr>
              <a:t>PEIMS Data Mart</a:t>
            </a:r>
            <a:r>
              <a:rPr lang="en-US" sz="2400" b="1" dirty="0">
                <a:solidFill>
                  <a:srgbClr val="0D6CB9"/>
                </a:solidFill>
              </a:rPr>
              <a:t>.</a:t>
            </a:r>
          </a:p>
        </p:txBody>
      </p:sp>
      <p:pic>
        <p:nvPicPr>
          <p:cNvPr id="9" name="Picture 8" descr="Information for when staff is no longer an assistant principal">
            <a:extLst>
              <a:ext uri="{FF2B5EF4-FFF2-40B4-BE49-F238E27FC236}">
                <a16:creationId xmlns:a16="http://schemas.microsoft.com/office/drawing/2014/main" id="{97667755-7E29-F50F-A232-0F8F69ABEF39}"/>
              </a:ext>
            </a:extLst>
          </p:cNvPr>
          <p:cNvPicPr>
            <a:picLocks noChangeAspect="1"/>
          </p:cNvPicPr>
          <p:nvPr/>
        </p:nvPicPr>
        <p:blipFill>
          <a:blip r:embed="rId4"/>
          <a:stretch>
            <a:fillRect/>
          </a:stretch>
        </p:blipFill>
        <p:spPr>
          <a:xfrm>
            <a:off x="7749331" y="1222849"/>
            <a:ext cx="977950" cy="3105310"/>
          </a:xfrm>
          <a:prstGeom prst="rect">
            <a:avLst/>
          </a:prstGeom>
        </p:spPr>
      </p:pic>
      <p:pic>
        <p:nvPicPr>
          <p:cNvPr id="12" name="Picture 11" descr="Information for when a staff is the athletic director.">
            <a:extLst>
              <a:ext uri="{FF2B5EF4-FFF2-40B4-BE49-F238E27FC236}">
                <a16:creationId xmlns:a16="http://schemas.microsoft.com/office/drawing/2014/main" id="{D169ED1F-7833-AB78-ABD7-AD6AA506B42A}"/>
              </a:ext>
            </a:extLst>
          </p:cNvPr>
          <p:cNvPicPr>
            <a:picLocks noChangeAspect="1"/>
          </p:cNvPicPr>
          <p:nvPr/>
        </p:nvPicPr>
        <p:blipFill>
          <a:blip r:embed="rId5"/>
          <a:stretch>
            <a:fillRect/>
          </a:stretch>
        </p:blipFill>
        <p:spPr>
          <a:xfrm>
            <a:off x="8701154" y="1222849"/>
            <a:ext cx="920797" cy="3098959"/>
          </a:xfrm>
          <a:prstGeom prst="rect">
            <a:avLst/>
          </a:prstGeom>
        </p:spPr>
      </p:pic>
    </p:spTree>
    <p:extLst>
      <p:ext uri="{BB962C8B-B14F-4D97-AF65-F5344CB8AC3E}">
        <p14:creationId xmlns:p14="http://schemas.microsoft.com/office/powerpoint/2010/main" val="232407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Section Entity – Teacher (087)</a:t>
            </a:r>
            <a:endParaRPr lang="en-US" sz="3000" dirty="0"/>
          </a:p>
        </p:txBody>
      </p:sp>
      <p:pic>
        <p:nvPicPr>
          <p:cNvPr id="7" name="Picture 6" descr="Section entity screen shot">
            <a:extLst>
              <a:ext uri="{FF2B5EF4-FFF2-40B4-BE49-F238E27FC236}">
                <a16:creationId xmlns:a16="http://schemas.microsoft.com/office/drawing/2014/main" id="{B539041D-13AF-E558-2B25-324E8CB17194}"/>
              </a:ext>
            </a:extLst>
          </p:cNvPr>
          <p:cNvPicPr>
            <a:picLocks noChangeAspect="1"/>
          </p:cNvPicPr>
          <p:nvPr/>
        </p:nvPicPr>
        <p:blipFill>
          <a:blip r:embed="rId3"/>
          <a:stretch>
            <a:fillRect/>
          </a:stretch>
        </p:blipFill>
        <p:spPr>
          <a:xfrm>
            <a:off x="1998529" y="1113444"/>
            <a:ext cx="8810211" cy="3667562"/>
          </a:xfrm>
          <a:prstGeom prst="rect">
            <a:avLst/>
          </a:prstGeom>
        </p:spPr>
      </p:pic>
      <p:sp>
        <p:nvSpPr>
          <p:cNvPr id="9" name="TextBox 8">
            <a:extLst>
              <a:ext uri="{FF2B5EF4-FFF2-40B4-BE49-F238E27FC236}">
                <a16:creationId xmlns:a16="http://schemas.microsoft.com/office/drawing/2014/main" id="{B48E7149-3661-87EF-C755-5B503316AE71}"/>
              </a:ext>
            </a:extLst>
          </p:cNvPr>
          <p:cNvSpPr txBox="1"/>
          <p:nvPr/>
        </p:nvSpPr>
        <p:spPr>
          <a:xfrm>
            <a:off x="2088536" y="5076493"/>
            <a:ext cx="9467738" cy="1200329"/>
          </a:xfrm>
          <a:prstGeom prst="rect">
            <a:avLst/>
          </a:prstGeom>
          <a:noFill/>
        </p:spPr>
        <p:txBody>
          <a:bodyPr wrap="square">
            <a:spAutoFit/>
          </a:bodyPr>
          <a:lstStyle/>
          <a:p>
            <a:pPr marL="0" indent="0">
              <a:lnSpc>
                <a:spcPct val="100000"/>
              </a:lnSpc>
              <a:spcBef>
                <a:spcPts val="0"/>
              </a:spcBef>
              <a:buNone/>
            </a:pPr>
            <a:r>
              <a:rPr lang="en-US" sz="2400" b="1" dirty="0">
                <a:solidFill>
                  <a:srgbClr val="0D6CB9"/>
                </a:solidFill>
              </a:rPr>
              <a:t>All of the data above will move from the </a:t>
            </a:r>
            <a:r>
              <a:rPr lang="en-US" sz="2400" b="1" dirty="0">
                <a:solidFill>
                  <a:srgbClr val="D93C10"/>
                </a:solidFill>
              </a:rPr>
              <a:t>LEA</a:t>
            </a:r>
            <a:r>
              <a:rPr lang="en-US" sz="2400" b="1" dirty="0">
                <a:solidFill>
                  <a:srgbClr val="0D6CB9"/>
                </a:solidFill>
              </a:rPr>
              <a:t> to the </a:t>
            </a:r>
            <a:r>
              <a:rPr lang="en-US" sz="2400" b="1" dirty="0">
                <a:solidFill>
                  <a:srgbClr val="D93C10"/>
                </a:solidFill>
              </a:rPr>
              <a:t>IODS </a:t>
            </a:r>
            <a:r>
              <a:rPr lang="en-US" sz="2400" b="1" dirty="0">
                <a:solidFill>
                  <a:srgbClr val="0D6CB9"/>
                </a:solidFill>
              </a:rPr>
              <a:t>and then the </a:t>
            </a:r>
            <a:r>
              <a:rPr lang="en-US" sz="2400" b="1" dirty="0">
                <a:solidFill>
                  <a:srgbClr val="D93C10"/>
                </a:solidFill>
              </a:rPr>
              <a:t>Transition Zone</a:t>
            </a:r>
            <a:r>
              <a:rPr lang="en-US" sz="2400" b="1" dirty="0">
                <a:solidFill>
                  <a:srgbClr val="0D6CB9"/>
                </a:solidFill>
              </a:rPr>
              <a:t>. TEA will use the </a:t>
            </a:r>
            <a:r>
              <a:rPr lang="en-US" sz="2400" b="1" dirty="0">
                <a:solidFill>
                  <a:srgbClr val="D93C10"/>
                </a:solidFill>
              </a:rPr>
              <a:t>BeginDate</a:t>
            </a:r>
            <a:r>
              <a:rPr lang="en-US" sz="2400" b="1" dirty="0">
                <a:solidFill>
                  <a:srgbClr val="0D6CB9"/>
                </a:solidFill>
              </a:rPr>
              <a:t> and </a:t>
            </a:r>
            <a:r>
              <a:rPr lang="en-US" sz="2400" b="1" dirty="0">
                <a:solidFill>
                  <a:srgbClr val="D93C10"/>
                </a:solidFill>
              </a:rPr>
              <a:t>EndDate</a:t>
            </a:r>
            <a:r>
              <a:rPr lang="en-US" sz="2400" b="1" dirty="0">
                <a:solidFill>
                  <a:srgbClr val="0D6CB9"/>
                </a:solidFill>
              </a:rPr>
              <a:t> to determine what will promote to the </a:t>
            </a:r>
            <a:r>
              <a:rPr lang="en-US" sz="2400" b="1" dirty="0">
                <a:solidFill>
                  <a:srgbClr val="D93C10"/>
                </a:solidFill>
              </a:rPr>
              <a:t>PEIMS Data Mart</a:t>
            </a:r>
            <a:r>
              <a:rPr lang="en-US" sz="2400" b="1" dirty="0">
                <a:solidFill>
                  <a:srgbClr val="0D6CB9"/>
                </a:solidFill>
              </a:rPr>
              <a:t>.</a:t>
            </a:r>
          </a:p>
        </p:txBody>
      </p:sp>
    </p:spTree>
    <p:extLst>
      <p:ext uri="{BB962C8B-B14F-4D97-AF65-F5344CB8AC3E}">
        <p14:creationId xmlns:p14="http://schemas.microsoft.com/office/powerpoint/2010/main" val="291524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StaffSectionAssociation Entity</a:t>
            </a:r>
            <a:endParaRPr lang="en-US" sz="3000" dirty="0"/>
          </a:p>
        </p:txBody>
      </p:sp>
      <p:pic>
        <p:nvPicPr>
          <p:cNvPr id="5" name="Picture 4" descr="Staff section association screen shot">
            <a:extLst>
              <a:ext uri="{FF2B5EF4-FFF2-40B4-BE49-F238E27FC236}">
                <a16:creationId xmlns:a16="http://schemas.microsoft.com/office/drawing/2014/main" id="{8897933A-2253-1B21-8F4F-1925D848CEB4}"/>
              </a:ext>
            </a:extLst>
          </p:cNvPr>
          <p:cNvPicPr>
            <a:picLocks noChangeAspect="1"/>
          </p:cNvPicPr>
          <p:nvPr/>
        </p:nvPicPr>
        <p:blipFill>
          <a:blip r:embed="rId3"/>
          <a:stretch>
            <a:fillRect/>
          </a:stretch>
        </p:blipFill>
        <p:spPr>
          <a:xfrm>
            <a:off x="2677967" y="1076094"/>
            <a:ext cx="7781027" cy="4051575"/>
          </a:xfrm>
          <a:prstGeom prst="rect">
            <a:avLst/>
          </a:prstGeom>
        </p:spPr>
      </p:pic>
      <p:sp>
        <p:nvSpPr>
          <p:cNvPr id="9" name="TextBox 8">
            <a:extLst>
              <a:ext uri="{FF2B5EF4-FFF2-40B4-BE49-F238E27FC236}">
                <a16:creationId xmlns:a16="http://schemas.microsoft.com/office/drawing/2014/main" id="{6DD0367E-1C2F-E567-2D5E-6BCD1B85F51E}"/>
              </a:ext>
            </a:extLst>
          </p:cNvPr>
          <p:cNvSpPr txBox="1"/>
          <p:nvPr/>
        </p:nvSpPr>
        <p:spPr>
          <a:xfrm>
            <a:off x="2211975" y="5385806"/>
            <a:ext cx="9501054" cy="1200329"/>
          </a:xfrm>
          <a:prstGeom prst="rect">
            <a:avLst/>
          </a:prstGeom>
          <a:noFill/>
        </p:spPr>
        <p:txBody>
          <a:bodyPr wrap="square">
            <a:spAutoFit/>
          </a:bodyPr>
          <a:lstStyle/>
          <a:p>
            <a:pPr marL="0" indent="0">
              <a:lnSpc>
                <a:spcPct val="100000"/>
              </a:lnSpc>
              <a:spcBef>
                <a:spcPts val="0"/>
              </a:spcBef>
              <a:buNone/>
            </a:pPr>
            <a:r>
              <a:rPr lang="en-US" sz="2400" b="1" dirty="0">
                <a:solidFill>
                  <a:srgbClr val="0D6CB9"/>
                </a:solidFill>
              </a:rPr>
              <a:t>All of the data above will move from the </a:t>
            </a:r>
            <a:r>
              <a:rPr lang="en-US" sz="2400" b="1" dirty="0">
                <a:solidFill>
                  <a:srgbClr val="D93C10"/>
                </a:solidFill>
              </a:rPr>
              <a:t>LEA</a:t>
            </a:r>
            <a:r>
              <a:rPr lang="en-US" sz="2400" b="1" dirty="0">
                <a:solidFill>
                  <a:srgbClr val="0D6CB9"/>
                </a:solidFill>
              </a:rPr>
              <a:t> to the </a:t>
            </a:r>
            <a:r>
              <a:rPr lang="en-US" sz="2400" b="1" dirty="0">
                <a:solidFill>
                  <a:srgbClr val="D93C10"/>
                </a:solidFill>
              </a:rPr>
              <a:t>IODS </a:t>
            </a:r>
            <a:r>
              <a:rPr lang="en-US" sz="2400" b="1" dirty="0">
                <a:solidFill>
                  <a:srgbClr val="0D6CB9"/>
                </a:solidFill>
              </a:rPr>
              <a:t>and then the </a:t>
            </a:r>
            <a:r>
              <a:rPr lang="en-US" sz="2400" b="1" dirty="0">
                <a:solidFill>
                  <a:srgbClr val="D93C10"/>
                </a:solidFill>
              </a:rPr>
              <a:t>Transition Zone</a:t>
            </a:r>
            <a:r>
              <a:rPr lang="en-US" sz="2400" b="1" dirty="0">
                <a:solidFill>
                  <a:srgbClr val="0D6CB9"/>
                </a:solidFill>
              </a:rPr>
              <a:t>. TEA will use the </a:t>
            </a:r>
            <a:r>
              <a:rPr lang="en-US" sz="2400" b="1" dirty="0">
                <a:solidFill>
                  <a:srgbClr val="D93C10"/>
                </a:solidFill>
              </a:rPr>
              <a:t>BeginDate</a:t>
            </a:r>
            <a:r>
              <a:rPr lang="en-US" sz="2400" b="1" dirty="0">
                <a:solidFill>
                  <a:srgbClr val="0D6CB9"/>
                </a:solidFill>
              </a:rPr>
              <a:t> and </a:t>
            </a:r>
            <a:r>
              <a:rPr lang="en-US" sz="2400" b="1" dirty="0">
                <a:solidFill>
                  <a:srgbClr val="D93C10"/>
                </a:solidFill>
              </a:rPr>
              <a:t>EndDate</a:t>
            </a:r>
            <a:r>
              <a:rPr lang="en-US" sz="2400" b="1" dirty="0">
                <a:solidFill>
                  <a:srgbClr val="0D6CB9"/>
                </a:solidFill>
              </a:rPr>
              <a:t> to determine what will promote to the </a:t>
            </a:r>
            <a:r>
              <a:rPr lang="en-US" sz="2400" b="1" dirty="0">
                <a:solidFill>
                  <a:srgbClr val="D93C10"/>
                </a:solidFill>
              </a:rPr>
              <a:t>PEIMS Data Mart</a:t>
            </a:r>
            <a:r>
              <a:rPr lang="en-US" sz="2400" b="1" dirty="0">
                <a:solidFill>
                  <a:srgbClr val="0D6CB9"/>
                </a:solidFill>
              </a:rPr>
              <a:t>.</a:t>
            </a:r>
          </a:p>
        </p:txBody>
      </p:sp>
    </p:spTree>
    <p:extLst>
      <p:ext uri="{BB962C8B-B14F-4D97-AF65-F5344CB8AC3E}">
        <p14:creationId xmlns:p14="http://schemas.microsoft.com/office/powerpoint/2010/main" val="2178596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Staff Payroll</a:t>
            </a:r>
            <a:endParaRPr lang="en-US" sz="3000" dirty="0"/>
          </a:p>
        </p:txBody>
      </p:sp>
      <p:pic>
        <p:nvPicPr>
          <p:cNvPr id="7" name="Picture 6">
            <a:extLst>
              <a:ext uri="{FF2B5EF4-FFF2-40B4-BE49-F238E27FC236}">
                <a16:creationId xmlns:a16="http://schemas.microsoft.com/office/drawing/2014/main" id="{49EC840C-8D41-9245-2AD7-9CC3B35274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87203" y="1339866"/>
            <a:ext cx="9215365" cy="3624019"/>
          </a:xfrm>
          <a:prstGeom prst="rect">
            <a:avLst/>
          </a:prstGeom>
        </p:spPr>
      </p:pic>
      <p:sp>
        <p:nvSpPr>
          <p:cNvPr id="8" name="TextBox 7">
            <a:extLst>
              <a:ext uri="{FF2B5EF4-FFF2-40B4-BE49-F238E27FC236}">
                <a16:creationId xmlns:a16="http://schemas.microsoft.com/office/drawing/2014/main" id="{5B6F9C3E-C0CC-D8DD-AFB2-7406CE71D6B0}"/>
              </a:ext>
            </a:extLst>
          </p:cNvPr>
          <p:cNvSpPr txBox="1"/>
          <p:nvPr/>
        </p:nvSpPr>
        <p:spPr>
          <a:xfrm>
            <a:off x="2223506" y="5263886"/>
            <a:ext cx="9501054" cy="1200329"/>
          </a:xfrm>
          <a:prstGeom prst="rect">
            <a:avLst/>
          </a:prstGeom>
          <a:noFill/>
        </p:spPr>
        <p:txBody>
          <a:bodyPr wrap="square">
            <a:spAutoFit/>
          </a:bodyPr>
          <a:lstStyle/>
          <a:p>
            <a:pPr marL="0" indent="0">
              <a:lnSpc>
                <a:spcPct val="100000"/>
              </a:lnSpc>
              <a:spcBef>
                <a:spcPts val="0"/>
              </a:spcBef>
              <a:buNone/>
            </a:pPr>
            <a:r>
              <a:rPr lang="en-US" sz="2400" b="1" dirty="0">
                <a:solidFill>
                  <a:srgbClr val="0D6CB9"/>
                </a:solidFill>
              </a:rPr>
              <a:t>All of the data above will move from the </a:t>
            </a:r>
            <a:r>
              <a:rPr lang="en-US" sz="2400" b="1" dirty="0">
                <a:solidFill>
                  <a:srgbClr val="D93C10"/>
                </a:solidFill>
              </a:rPr>
              <a:t>LEA</a:t>
            </a:r>
            <a:r>
              <a:rPr lang="en-US" sz="2400" b="1" dirty="0">
                <a:solidFill>
                  <a:srgbClr val="0D6CB9"/>
                </a:solidFill>
              </a:rPr>
              <a:t> to the </a:t>
            </a:r>
            <a:r>
              <a:rPr lang="en-US" sz="2400" b="1" dirty="0">
                <a:solidFill>
                  <a:srgbClr val="D93C10"/>
                </a:solidFill>
              </a:rPr>
              <a:t>IODS </a:t>
            </a:r>
            <a:r>
              <a:rPr lang="en-US" sz="2400" b="1" dirty="0">
                <a:solidFill>
                  <a:srgbClr val="0D6CB9"/>
                </a:solidFill>
              </a:rPr>
              <a:t>and then the </a:t>
            </a:r>
            <a:r>
              <a:rPr lang="en-US" sz="2400" b="1" dirty="0">
                <a:solidFill>
                  <a:srgbClr val="D93C10"/>
                </a:solidFill>
              </a:rPr>
              <a:t>Transition Zone</a:t>
            </a:r>
            <a:r>
              <a:rPr lang="en-US" sz="2400" b="1" dirty="0">
                <a:solidFill>
                  <a:srgbClr val="0D6CB9"/>
                </a:solidFill>
              </a:rPr>
              <a:t>. TEA will use the </a:t>
            </a:r>
            <a:r>
              <a:rPr lang="en-US" sz="2400" b="1" dirty="0">
                <a:solidFill>
                  <a:srgbClr val="D93C10"/>
                </a:solidFill>
              </a:rPr>
              <a:t>BeginDate</a:t>
            </a:r>
            <a:r>
              <a:rPr lang="en-US" sz="2400" b="1" dirty="0">
                <a:solidFill>
                  <a:srgbClr val="0D6CB9"/>
                </a:solidFill>
              </a:rPr>
              <a:t> and </a:t>
            </a:r>
            <a:r>
              <a:rPr lang="en-US" sz="2400" b="1" dirty="0">
                <a:solidFill>
                  <a:srgbClr val="D93C10"/>
                </a:solidFill>
              </a:rPr>
              <a:t>EndDate</a:t>
            </a:r>
            <a:r>
              <a:rPr lang="en-US" sz="2400" b="1" dirty="0">
                <a:solidFill>
                  <a:srgbClr val="0D6CB9"/>
                </a:solidFill>
              </a:rPr>
              <a:t> to determine what will promote to the </a:t>
            </a:r>
            <a:r>
              <a:rPr lang="en-US" sz="2400" b="1" dirty="0">
                <a:solidFill>
                  <a:srgbClr val="D93C10"/>
                </a:solidFill>
              </a:rPr>
              <a:t>PEIMS Data Mart</a:t>
            </a:r>
            <a:r>
              <a:rPr lang="en-US" sz="2400" b="1" dirty="0">
                <a:solidFill>
                  <a:srgbClr val="0D6CB9"/>
                </a:solidFill>
              </a:rPr>
              <a:t>.</a:t>
            </a:r>
          </a:p>
        </p:txBody>
      </p:sp>
    </p:spTree>
    <p:extLst>
      <p:ext uri="{BB962C8B-B14F-4D97-AF65-F5344CB8AC3E}">
        <p14:creationId xmlns:p14="http://schemas.microsoft.com/office/powerpoint/2010/main" val="262618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What happens after PEIMS Fall Snapshot?</a:t>
            </a:r>
            <a:r>
              <a:rPr lang="en-US" sz="3200" dirty="0">
                <a:solidFill>
                  <a:schemeClr val="bg1"/>
                </a:solidFill>
                <a:cs typeface="Calibri"/>
              </a:rPr>
              <a:t> duplicate</a:t>
            </a:r>
            <a:endParaRPr lang="en-US" sz="3000"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230678"/>
            <a:ext cx="9879967" cy="3630080"/>
          </a:xfrm>
        </p:spPr>
        <p:txBody>
          <a:bodyPr/>
          <a:lstStyle/>
          <a:p>
            <a:pPr marL="0" indent="0">
              <a:buNone/>
            </a:pPr>
            <a:r>
              <a:rPr lang="en-US" sz="2400" b="1" dirty="0">
                <a:solidFill>
                  <a:srgbClr val="0D6CB9"/>
                </a:solidFill>
              </a:rPr>
              <a:t>TEA will only promote data as of the </a:t>
            </a:r>
            <a:r>
              <a:rPr lang="en-US" sz="2400" b="1" dirty="0">
                <a:solidFill>
                  <a:srgbClr val="D93C10"/>
                </a:solidFill>
              </a:rPr>
              <a:t>last Friday in October</a:t>
            </a:r>
            <a:r>
              <a:rPr lang="en-US" sz="2400" b="1" dirty="0">
                <a:solidFill>
                  <a:srgbClr val="0D6CB9"/>
                </a:solidFill>
              </a:rPr>
              <a:t>.</a:t>
            </a:r>
          </a:p>
          <a:p>
            <a:pPr marL="0" indent="0">
              <a:buNone/>
            </a:pPr>
            <a:endParaRPr lang="en-US" sz="2400" b="1" dirty="0">
              <a:solidFill>
                <a:srgbClr val="0D6CB9"/>
              </a:solidFill>
            </a:endParaRPr>
          </a:p>
          <a:p>
            <a:pPr marL="0" indent="0">
              <a:buNone/>
            </a:pPr>
            <a:r>
              <a:rPr lang="en-US" sz="2400" b="1" dirty="0">
                <a:solidFill>
                  <a:srgbClr val="0D6CB9"/>
                </a:solidFill>
              </a:rPr>
              <a:t>LEAs will work with their vendor to determine if the API for Budget and Staff Payroll will continue sending data to the IODS. The LEA does </a:t>
            </a:r>
            <a:r>
              <a:rPr lang="en-US" sz="2400" b="1" dirty="0">
                <a:solidFill>
                  <a:srgbClr val="D93C10"/>
                </a:solidFill>
              </a:rPr>
              <a:t>NOT</a:t>
            </a:r>
            <a:r>
              <a:rPr lang="en-US" sz="2400" b="1" dirty="0">
                <a:solidFill>
                  <a:srgbClr val="0D6CB9"/>
                </a:solidFill>
              </a:rPr>
              <a:t> need to change its existing processes except to ensure that the BeginDate and EndDate reflect when the change occurs.</a:t>
            </a:r>
          </a:p>
        </p:txBody>
      </p:sp>
    </p:spTree>
    <p:extLst>
      <p:ext uri="{BB962C8B-B14F-4D97-AF65-F5344CB8AC3E}">
        <p14:creationId xmlns:p14="http://schemas.microsoft.com/office/powerpoint/2010/main" val="3140041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B67DBDB-CF76-BC1D-DF09-012E47D52B3D}"/>
              </a:ext>
            </a:extLst>
          </p:cNvPr>
          <p:cNvSpPr>
            <a:spLocks noGrp="1"/>
          </p:cNvSpPr>
          <p:nvPr>
            <p:ph type="ctrTitle"/>
          </p:nvPr>
        </p:nvSpPr>
        <p:spPr>
          <a:xfrm>
            <a:off x="2030819" y="5495109"/>
            <a:ext cx="9583004" cy="770480"/>
          </a:xfrm>
        </p:spPr>
        <p:txBody>
          <a:bodyPr/>
          <a:lstStyle/>
          <a:p>
            <a:r>
              <a:rPr lang="en-US" sz="4400" dirty="0"/>
              <a:t>Frequently Asked Questions</a:t>
            </a:r>
          </a:p>
        </p:txBody>
      </p:sp>
    </p:spTree>
    <p:extLst>
      <p:ext uri="{BB962C8B-B14F-4D97-AF65-F5344CB8AC3E}">
        <p14:creationId xmlns:p14="http://schemas.microsoft.com/office/powerpoint/2010/main" val="117288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782792" y="34836"/>
            <a:ext cx="9630770" cy="751350"/>
          </a:xfrm>
        </p:spPr>
        <p:txBody>
          <a:bodyPr>
            <a:normAutofit/>
          </a:bodyPr>
          <a:lstStyle/>
          <a:p>
            <a:r>
              <a:rPr lang="en-US" sz="3200" dirty="0"/>
              <a:t>Agenda </a:t>
            </a:r>
            <a:r>
              <a:rPr lang="en-US" sz="3200" dirty="0">
                <a:solidFill>
                  <a:schemeClr val="bg1"/>
                </a:solidFill>
              </a:rPr>
              <a:t>2023-2024</a:t>
            </a:r>
            <a:endParaRPr lang="en-US" sz="3200"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852464" y="1024310"/>
            <a:ext cx="9980147" cy="4351338"/>
          </a:xfrm>
        </p:spPr>
        <p:txBody>
          <a:bodyPr/>
          <a:lstStyle/>
          <a:p>
            <a:pPr>
              <a:lnSpc>
                <a:spcPct val="100000"/>
              </a:lnSpc>
              <a:spcBef>
                <a:spcPts val="0"/>
              </a:spcBef>
              <a:spcAft>
                <a:spcPts val="1200"/>
              </a:spcAft>
              <a:buClr>
                <a:srgbClr val="D93C10"/>
              </a:buClr>
            </a:pPr>
            <a:r>
              <a:rPr lang="en-US" b="1" dirty="0">
                <a:solidFill>
                  <a:srgbClr val="0D6CB9"/>
                </a:solidFill>
              </a:rPr>
              <a:t>Ed-Fi Handbook</a:t>
            </a:r>
          </a:p>
          <a:p>
            <a:pPr>
              <a:lnSpc>
                <a:spcPct val="100000"/>
              </a:lnSpc>
              <a:spcBef>
                <a:spcPts val="0"/>
              </a:spcBef>
              <a:spcAft>
                <a:spcPts val="1200"/>
              </a:spcAft>
              <a:buClr>
                <a:srgbClr val="D93C10"/>
              </a:buClr>
            </a:pPr>
            <a:r>
              <a:rPr lang="en-US" b="1" dirty="0">
                <a:solidFill>
                  <a:srgbClr val="0D6CB9"/>
                </a:solidFill>
              </a:rPr>
              <a:t>Staff Responsibilities</a:t>
            </a:r>
          </a:p>
          <a:p>
            <a:pPr>
              <a:lnSpc>
                <a:spcPct val="100000"/>
              </a:lnSpc>
              <a:spcBef>
                <a:spcPts val="0"/>
              </a:spcBef>
              <a:spcAft>
                <a:spcPts val="1200"/>
              </a:spcAft>
              <a:buClr>
                <a:srgbClr val="D93C10"/>
              </a:buClr>
            </a:pPr>
            <a:r>
              <a:rPr lang="en-US" b="1" dirty="0">
                <a:solidFill>
                  <a:srgbClr val="0D6CB9"/>
                </a:solidFill>
              </a:rPr>
              <a:t>Payroll</a:t>
            </a:r>
          </a:p>
          <a:p>
            <a:pPr>
              <a:lnSpc>
                <a:spcPct val="100000"/>
              </a:lnSpc>
              <a:spcBef>
                <a:spcPts val="0"/>
              </a:spcBef>
              <a:spcAft>
                <a:spcPts val="1200"/>
              </a:spcAft>
              <a:buClr>
                <a:srgbClr val="D93C10"/>
              </a:buClr>
            </a:pPr>
            <a:r>
              <a:rPr lang="en-US" b="1" dirty="0">
                <a:solidFill>
                  <a:srgbClr val="0D6CB9"/>
                </a:solidFill>
              </a:rPr>
              <a:t>Frequently Asked Questions</a:t>
            </a:r>
          </a:p>
          <a:p>
            <a:pPr>
              <a:lnSpc>
                <a:spcPct val="100000"/>
              </a:lnSpc>
              <a:spcBef>
                <a:spcPts val="0"/>
              </a:spcBef>
              <a:spcAft>
                <a:spcPts val="1200"/>
              </a:spcAft>
              <a:buClr>
                <a:srgbClr val="D93C10"/>
              </a:buClr>
            </a:pPr>
            <a:r>
              <a:rPr lang="en-US" b="1" dirty="0">
                <a:solidFill>
                  <a:srgbClr val="0D6CB9"/>
                </a:solidFill>
              </a:rPr>
              <a:t>New Resource</a:t>
            </a:r>
            <a:endParaRPr lang="en-US" dirty="0">
              <a:solidFill>
                <a:srgbClr val="0D6CB9"/>
              </a:solidFill>
            </a:endParaRPr>
          </a:p>
          <a:p>
            <a:pPr lvl="1">
              <a:lnSpc>
                <a:spcPct val="100000"/>
              </a:lnSpc>
              <a:spcBef>
                <a:spcPts val="0"/>
              </a:spcBef>
            </a:pPr>
            <a:endParaRPr lang="en-US" dirty="0">
              <a:solidFill>
                <a:srgbClr val="0D6CB9"/>
              </a:solidFill>
            </a:endParaRPr>
          </a:p>
        </p:txBody>
      </p:sp>
    </p:spTree>
    <p:extLst>
      <p:ext uri="{BB962C8B-B14F-4D97-AF65-F5344CB8AC3E}">
        <p14:creationId xmlns:p14="http://schemas.microsoft.com/office/powerpoint/2010/main" val="1650142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Frequently Asked Questions </a:t>
            </a:r>
            <a:r>
              <a:rPr lang="en-US" sz="3200" dirty="0">
                <a:solidFill>
                  <a:schemeClr val="bg1"/>
                </a:solidFill>
                <a:cs typeface="Calibri"/>
              </a:rPr>
              <a:t>1</a:t>
            </a:r>
            <a:endParaRPr lang="en-US" sz="3000"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230678"/>
            <a:ext cx="9879967" cy="3630080"/>
          </a:xfrm>
        </p:spPr>
        <p:txBody>
          <a:bodyPr/>
          <a:lstStyle/>
          <a:p>
            <a:pPr marL="0" indent="0">
              <a:lnSpc>
                <a:spcPct val="100000"/>
              </a:lnSpc>
              <a:spcBef>
                <a:spcPts val="0"/>
              </a:spcBef>
              <a:buNone/>
            </a:pPr>
            <a:r>
              <a:rPr lang="en-US" b="1" dirty="0">
                <a:solidFill>
                  <a:srgbClr val="D93C10"/>
                </a:solidFill>
              </a:rPr>
              <a:t>What happens when staff changes positions and salaries after the start of the school year? Will there be more than one payroll and staff responsibilities record for the staff?</a:t>
            </a:r>
          </a:p>
          <a:p>
            <a:pPr marL="0" indent="0">
              <a:lnSpc>
                <a:spcPct val="100000"/>
              </a:lnSpc>
              <a:spcBef>
                <a:spcPts val="0"/>
              </a:spcBef>
              <a:buNone/>
            </a:pPr>
            <a:endParaRPr lang="en-US" b="1" dirty="0">
              <a:solidFill>
                <a:srgbClr val="D93C10"/>
              </a:solidFill>
            </a:endParaRPr>
          </a:p>
          <a:p>
            <a:pPr marL="0" indent="0">
              <a:lnSpc>
                <a:spcPct val="100000"/>
              </a:lnSpc>
              <a:spcBef>
                <a:spcPts val="0"/>
              </a:spcBef>
              <a:buNone/>
            </a:pPr>
            <a:r>
              <a:rPr lang="en-US" sz="2400" b="1" dirty="0">
                <a:solidFill>
                  <a:srgbClr val="0D6CB9"/>
                </a:solidFill>
              </a:rPr>
              <a:t>The staff and payroll information would be changed in the human resources and finance systems using the corresponding BeginDate and EndDate based on when the change occurred. The API would then transfer the data to the IODS. TEA will automatically retrieve the data and move the state reportable data into the Transition Zone. The LEA will promote the data to the PEIMS Data Mart. TEA will use the BeginDate and EndDate to determine which records are promoted. The LEA process in their human resources and finance systems should remain the same. </a:t>
            </a:r>
            <a:endParaRPr lang="en-US" sz="2400" b="1" dirty="0">
              <a:solidFill>
                <a:srgbClr val="D93C10"/>
              </a:solidFill>
            </a:endParaRPr>
          </a:p>
        </p:txBody>
      </p:sp>
    </p:spTree>
    <p:extLst>
      <p:ext uri="{BB962C8B-B14F-4D97-AF65-F5344CB8AC3E}">
        <p14:creationId xmlns:p14="http://schemas.microsoft.com/office/powerpoint/2010/main" val="2347009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Frequently Asked Questions </a:t>
            </a:r>
            <a:r>
              <a:rPr lang="en-US" sz="3200" dirty="0">
                <a:solidFill>
                  <a:schemeClr val="bg1"/>
                </a:solidFill>
                <a:cs typeface="Calibri"/>
              </a:rPr>
              <a:t>2</a:t>
            </a:r>
            <a:endParaRPr lang="en-US" sz="3000" dirty="0"/>
          </a:p>
        </p:txBody>
      </p:sp>
      <p:sp>
        <p:nvSpPr>
          <p:cNvPr id="6" name="Content Placeholder 3">
            <a:extLst>
              <a:ext uri="{FF2B5EF4-FFF2-40B4-BE49-F238E27FC236}">
                <a16:creationId xmlns:a16="http://schemas.microsoft.com/office/drawing/2014/main" id="{6F58A5EF-DAEB-10DF-F99B-A901412C13F3}"/>
              </a:ext>
            </a:extLst>
          </p:cNvPr>
          <p:cNvSpPr>
            <a:spLocks noGrp="1"/>
          </p:cNvSpPr>
          <p:nvPr>
            <p:ph idx="1"/>
          </p:nvPr>
        </p:nvSpPr>
        <p:spPr>
          <a:xfrm>
            <a:off x="1961033" y="1230678"/>
            <a:ext cx="9879967" cy="3630080"/>
          </a:xfrm>
        </p:spPr>
        <p:txBody>
          <a:bodyPr/>
          <a:lstStyle/>
          <a:p>
            <a:pPr marL="0" indent="0">
              <a:lnSpc>
                <a:spcPct val="100000"/>
              </a:lnSpc>
              <a:spcBef>
                <a:spcPts val="0"/>
              </a:spcBef>
              <a:buNone/>
            </a:pPr>
            <a:r>
              <a:rPr lang="en-US" b="1" dirty="0">
                <a:solidFill>
                  <a:srgbClr val="D93C10"/>
                </a:solidFill>
              </a:rPr>
              <a:t>Will there still be a snapshot date? If so, what happens to the changes made to staff and payroll data after the snapshot date?</a:t>
            </a:r>
          </a:p>
          <a:p>
            <a:pPr marL="0" indent="0">
              <a:lnSpc>
                <a:spcPct val="100000"/>
              </a:lnSpc>
              <a:spcBef>
                <a:spcPts val="0"/>
              </a:spcBef>
              <a:buNone/>
            </a:pPr>
            <a:endParaRPr lang="en-US" b="1" dirty="0">
              <a:solidFill>
                <a:srgbClr val="D93C10"/>
              </a:solidFill>
            </a:endParaRPr>
          </a:p>
          <a:p>
            <a:pPr marL="0" indent="0">
              <a:lnSpc>
                <a:spcPct val="100000"/>
              </a:lnSpc>
              <a:spcBef>
                <a:spcPts val="0"/>
              </a:spcBef>
              <a:buNone/>
            </a:pPr>
            <a:r>
              <a:rPr lang="en-US" sz="2400" b="1" dirty="0">
                <a:solidFill>
                  <a:srgbClr val="0D6CB9"/>
                </a:solidFill>
              </a:rPr>
              <a:t>Yes, there will still be a snapshot date. TEA will promote the data for the PEIMS Fall </a:t>
            </a:r>
            <a:r>
              <a:rPr lang="en-US" sz="2400" b="1">
                <a:solidFill>
                  <a:srgbClr val="0D6CB9"/>
                </a:solidFill>
              </a:rPr>
              <a:t>Submission as of </a:t>
            </a:r>
            <a:r>
              <a:rPr lang="en-US" sz="2400" b="1" dirty="0">
                <a:solidFill>
                  <a:srgbClr val="0D6CB9"/>
                </a:solidFill>
              </a:rPr>
              <a:t>the last Friday in October. The BeginDate and EndDate will be used when the data is promoted to the PEIMS Data Mart. The LEA would continue to make changes as needed in their human resources and finance systems. </a:t>
            </a:r>
            <a:endParaRPr lang="en-US" sz="2400" b="1" dirty="0">
              <a:solidFill>
                <a:srgbClr val="D93C10"/>
              </a:solidFill>
            </a:endParaRPr>
          </a:p>
        </p:txBody>
      </p:sp>
    </p:spTree>
    <p:extLst>
      <p:ext uri="{BB962C8B-B14F-4D97-AF65-F5344CB8AC3E}">
        <p14:creationId xmlns:p14="http://schemas.microsoft.com/office/powerpoint/2010/main" val="403068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C69E3427-4907-D1C2-88B9-D26AC31A7B4F}"/>
              </a:ext>
            </a:extLst>
          </p:cNvPr>
          <p:cNvSpPr>
            <a:spLocks noGrp="1"/>
          </p:cNvSpPr>
          <p:nvPr>
            <p:ph type="ctrTitle"/>
          </p:nvPr>
        </p:nvSpPr>
        <p:spPr>
          <a:xfrm>
            <a:off x="2030819" y="5495109"/>
            <a:ext cx="9583004" cy="770480"/>
          </a:xfrm>
        </p:spPr>
        <p:txBody>
          <a:bodyPr/>
          <a:lstStyle/>
          <a:p>
            <a:r>
              <a:rPr lang="en-US" sz="4400" dirty="0"/>
              <a:t>New Resource</a:t>
            </a:r>
          </a:p>
        </p:txBody>
      </p:sp>
    </p:spTree>
    <p:extLst>
      <p:ext uri="{BB962C8B-B14F-4D97-AF65-F5344CB8AC3E}">
        <p14:creationId xmlns:p14="http://schemas.microsoft.com/office/powerpoint/2010/main" val="325428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Texas Education Data Standards</a:t>
            </a:r>
            <a:r>
              <a:rPr lang="en-US" sz="3200" dirty="0">
                <a:solidFill>
                  <a:schemeClr val="bg1"/>
                </a:solidFill>
                <a:cs typeface="Calibri"/>
              </a:rPr>
              <a:t> where to find</a:t>
            </a:r>
            <a:endParaRPr lang="en-US" sz="3000" dirty="0"/>
          </a:p>
        </p:txBody>
      </p:sp>
      <p:pic>
        <p:nvPicPr>
          <p:cNvPr id="3074" name="Picture 2">
            <a:extLst>
              <a:ext uri="{FF2B5EF4-FFF2-40B4-BE49-F238E27FC236}">
                <a16:creationId xmlns:a16="http://schemas.microsoft.com/office/drawing/2014/main" id="{1E76042C-C0A0-DE04-702B-ADF9B26BC92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665" y="1623469"/>
            <a:ext cx="4933950" cy="3419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F9EA20-8E90-38A9-5D11-52A6EAA7E3CC}"/>
              </a:ext>
            </a:extLst>
          </p:cNvPr>
          <p:cNvSpPr txBox="1"/>
          <p:nvPr/>
        </p:nvSpPr>
        <p:spPr>
          <a:xfrm>
            <a:off x="4203792" y="4708448"/>
            <a:ext cx="2621280" cy="261610"/>
          </a:xfrm>
          <a:prstGeom prst="rect">
            <a:avLst/>
          </a:prstGeom>
          <a:noFill/>
        </p:spPr>
        <p:txBody>
          <a:bodyPr wrap="square" rtlCol="0">
            <a:spAutoFit/>
          </a:bodyPr>
          <a:lstStyle/>
          <a:p>
            <a:r>
              <a:rPr lang="en-US" sz="1100" u="sng" dirty="0">
                <a:solidFill>
                  <a:srgbClr val="007FC7"/>
                </a:solidFill>
              </a:rPr>
              <a:t>Combined Data Standard</a:t>
            </a:r>
          </a:p>
        </p:txBody>
      </p:sp>
    </p:spTree>
    <p:extLst>
      <p:ext uri="{BB962C8B-B14F-4D97-AF65-F5344CB8AC3E}">
        <p14:creationId xmlns:p14="http://schemas.microsoft.com/office/powerpoint/2010/main" val="2122486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Texas Education Data Standards</a:t>
            </a:r>
            <a:r>
              <a:rPr lang="en-US" sz="3200" dirty="0">
                <a:solidFill>
                  <a:schemeClr val="bg1"/>
                </a:solidFill>
                <a:cs typeface="Calibri"/>
              </a:rPr>
              <a:t> demo</a:t>
            </a:r>
            <a:endParaRPr lang="en-US" sz="3000" dirty="0"/>
          </a:p>
        </p:txBody>
      </p:sp>
      <p:pic>
        <p:nvPicPr>
          <p:cNvPr id="4098" name="Picture 2">
            <a:extLst>
              <a:ext uri="{FF2B5EF4-FFF2-40B4-BE49-F238E27FC236}">
                <a16:creationId xmlns:a16="http://schemas.microsoft.com/office/drawing/2014/main" id="{369E60A4-0C46-AED1-FDA5-F73B3C0F758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199" y="1181100"/>
            <a:ext cx="705802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876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50A3-6A3E-7EE4-0193-9DB1E7302C40}"/>
              </a:ext>
            </a:extLst>
          </p:cNvPr>
          <p:cNvSpPr>
            <a:spLocks noGrp="1"/>
          </p:cNvSpPr>
          <p:nvPr>
            <p:ph type="ctrTitle"/>
          </p:nvPr>
        </p:nvSpPr>
        <p:spPr/>
        <p:txBody>
          <a:bodyPr/>
          <a:lstStyle/>
          <a:p>
            <a:r>
              <a:rPr lang="en-US" sz="4400" dirty="0"/>
              <a:t>Questions?</a:t>
            </a:r>
          </a:p>
        </p:txBody>
      </p:sp>
    </p:spTree>
    <p:extLst>
      <p:ext uri="{BB962C8B-B14F-4D97-AF65-F5344CB8AC3E}">
        <p14:creationId xmlns:p14="http://schemas.microsoft.com/office/powerpoint/2010/main" val="81963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C2416F-53E4-5ADF-B9C3-C42BFE99E105}"/>
              </a:ext>
            </a:extLst>
          </p:cNvPr>
          <p:cNvSpPr>
            <a:spLocks noGrp="1"/>
          </p:cNvSpPr>
          <p:nvPr>
            <p:ph type="ctrTitle"/>
          </p:nvPr>
        </p:nvSpPr>
        <p:spPr>
          <a:xfrm>
            <a:off x="2030819" y="5495109"/>
            <a:ext cx="9583004" cy="770480"/>
          </a:xfrm>
        </p:spPr>
        <p:txBody>
          <a:bodyPr/>
          <a:lstStyle/>
          <a:p>
            <a:r>
              <a:rPr lang="en-US" sz="4400" dirty="0"/>
              <a:t>Ed-Fi Handbook</a:t>
            </a:r>
          </a:p>
        </p:txBody>
      </p:sp>
    </p:spTree>
    <p:extLst>
      <p:ext uri="{BB962C8B-B14F-4D97-AF65-F5344CB8AC3E}">
        <p14:creationId xmlns:p14="http://schemas.microsoft.com/office/powerpoint/2010/main" val="218388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Ed-Fi Handbook</a:t>
            </a:r>
            <a:r>
              <a:rPr lang="en-US" sz="3200" dirty="0">
                <a:solidFill>
                  <a:schemeClr val="bg1"/>
                </a:solidFill>
                <a:cs typeface="Calibri"/>
              </a:rPr>
              <a:t> First Slide</a:t>
            </a:r>
            <a:endParaRPr lang="en-US" sz="3000"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230678"/>
            <a:ext cx="9879967" cy="4684700"/>
          </a:xfrm>
        </p:spPr>
        <p:txBody>
          <a:bodyPr/>
          <a:lstStyle/>
          <a:p>
            <a:pPr marL="0" indent="0">
              <a:lnSpc>
                <a:spcPct val="100000"/>
              </a:lnSpc>
              <a:spcBef>
                <a:spcPts val="0"/>
              </a:spcBef>
              <a:buNone/>
            </a:pPr>
            <a:r>
              <a:rPr lang="en-US" b="1" dirty="0">
                <a:solidFill>
                  <a:srgbClr val="0D6CB9"/>
                </a:solidFill>
              </a:rPr>
              <a:t>TEA will publish a </a:t>
            </a:r>
            <a:r>
              <a:rPr lang="en-US" b="1" dirty="0">
                <a:solidFill>
                  <a:srgbClr val="D93C10"/>
                </a:solidFill>
                <a:hlinkClick r:id="rId3">
                  <a:extLst>
                    <a:ext uri="{A12FA001-AC4F-418D-AE19-62706E023703}">
                      <ahyp:hlinkClr xmlns:ahyp="http://schemas.microsoft.com/office/drawing/2018/hyperlinkcolor" val="tx"/>
                    </a:ext>
                  </a:extLst>
                </a:hlinkClick>
              </a:rPr>
              <a:t>Handbook</a:t>
            </a:r>
            <a:r>
              <a:rPr lang="en-US" b="1" dirty="0">
                <a:solidFill>
                  <a:srgbClr val="0D6CB9"/>
                </a:solidFill>
              </a:rPr>
              <a:t> for each version of the data standards. </a:t>
            </a:r>
          </a:p>
        </p:txBody>
      </p:sp>
      <p:pic>
        <p:nvPicPr>
          <p:cNvPr id="1026" name="Picture 2">
            <a:extLst>
              <a:ext uri="{FF2B5EF4-FFF2-40B4-BE49-F238E27FC236}">
                <a16:creationId xmlns:a16="http://schemas.microsoft.com/office/drawing/2014/main" id="{5CF37DF9-4171-6A94-1639-96BD0590B4D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898" y="1862519"/>
            <a:ext cx="6390010" cy="4664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6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Ed-Fi Handbook </a:t>
            </a:r>
            <a:r>
              <a:rPr lang="en-US" sz="3200" dirty="0">
                <a:solidFill>
                  <a:schemeClr val="bg1"/>
                </a:solidFill>
                <a:cs typeface="Calibri"/>
              </a:rPr>
              <a:t>Continued</a:t>
            </a:r>
            <a:endParaRPr lang="en-US" sz="3000" dirty="0"/>
          </a:p>
        </p:txBody>
      </p:sp>
      <p:pic>
        <p:nvPicPr>
          <p:cNvPr id="2050" name="Picture 2">
            <a:extLst>
              <a:ext uri="{FF2B5EF4-FFF2-40B4-BE49-F238E27FC236}">
                <a16:creationId xmlns:a16="http://schemas.microsoft.com/office/drawing/2014/main" id="{45A5377E-8720-E80D-6F37-606E6FBD8E5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388" y="964389"/>
            <a:ext cx="7530556" cy="564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81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4EB7A2-BAD5-4E57-84D7-1E19076795C7}"/>
              </a:ext>
            </a:extLst>
          </p:cNvPr>
          <p:cNvSpPr>
            <a:spLocks noGrp="1"/>
          </p:cNvSpPr>
          <p:nvPr>
            <p:ph type="ctrTitle"/>
          </p:nvPr>
        </p:nvSpPr>
        <p:spPr>
          <a:xfrm>
            <a:off x="2030819" y="5495109"/>
            <a:ext cx="9583004" cy="770480"/>
          </a:xfrm>
        </p:spPr>
        <p:txBody>
          <a:bodyPr/>
          <a:lstStyle/>
          <a:p>
            <a:r>
              <a:rPr lang="en-US" sz="4400" dirty="0"/>
              <a:t>Staff Responsibilities and Payroll</a:t>
            </a:r>
          </a:p>
        </p:txBody>
      </p:sp>
      <p:pic>
        <p:nvPicPr>
          <p:cNvPr id="2" name="Picture 1">
            <a:extLst>
              <a:ext uri="{FF2B5EF4-FFF2-40B4-BE49-F238E27FC236}">
                <a16:creationId xmlns:a16="http://schemas.microsoft.com/office/drawing/2014/main" id="{04CBA53F-FF23-4086-9532-862D24823B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6872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Staff Responsibilities </a:t>
            </a:r>
            <a:r>
              <a:rPr lang="en-US" sz="3200" dirty="0">
                <a:solidFill>
                  <a:schemeClr val="bg1"/>
                </a:solidFill>
                <a:cs typeface="Calibri"/>
              </a:rPr>
              <a:t>General Slide</a:t>
            </a:r>
            <a:endParaRPr lang="en-US" sz="3000"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230678"/>
            <a:ext cx="9879967" cy="4684700"/>
          </a:xfrm>
        </p:spPr>
        <p:txBody>
          <a:bodyPr/>
          <a:lstStyle/>
          <a:p>
            <a:pPr marL="0" indent="0">
              <a:lnSpc>
                <a:spcPct val="100000"/>
              </a:lnSpc>
              <a:spcBef>
                <a:spcPts val="0"/>
              </a:spcBef>
              <a:buNone/>
            </a:pPr>
            <a:r>
              <a:rPr lang="en-US" sz="2400" b="1" dirty="0">
                <a:solidFill>
                  <a:srgbClr val="0D6CB9"/>
                </a:solidFill>
              </a:rPr>
              <a:t>Reported for the four weeks in October, which includes the PEIMS Fall snapshot date (last Friday in October).</a:t>
            </a:r>
            <a:endParaRPr lang="en-US" sz="2400" b="1" dirty="0">
              <a:solidFill>
                <a:srgbClr val="D93C10"/>
              </a:solidFill>
            </a:endParaRPr>
          </a:p>
          <a:p>
            <a:pPr marL="0" indent="0">
              <a:lnSpc>
                <a:spcPct val="100000"/>
              </a:lnSpc>
              <a:spcBef>
                <a:spcPts val="0"/>
              </a:spcBef>
              <a:buNone/>
            </a:pPr>
            <a:endParaRPr lang="en-US" b="1" dirty="0">
              <a:solidFill>
                <a:srgbClr val="D93C10"/>
              </a:solidFill>
            </a:endParaRPr>
          </a:p>
          <a:p>
            <a:pPr marL="0" indent="0">
              <a:lnSpc>
                <a:spcPct val="100000"/>
              </a:lnSpc>
              <a:spcBef>
                <a:spcPts val="0"/>
              </a:spcBef>
              <a:buNone/>
            </a:pPr>
            <a:r>
              <a:rPr lang="en-US" b="1" dirty="0">
                <a:solidFill>
                  <a:srgbClr val="D93C10"/>
                </a:solidFill>
              </a:rPr>
              <a:t>Current:</a:t>
            </a:r>
          </a:p>
          <a:p>
            <a:pPr marL="0" indent="0">
              <a:lnSpc>
                <a:spcPct val="100000"/>
              </a:lnSpc>
              <a:spcBef>
                <a:spcPts val="0"/>
              </a:spcBef>
              <a:buNone/>
            </a:pPr>
            <a:r>
              <a:rPr lang="en-US" sz="2400" b="1" dirty="0">
                <a:solidFill>
                  <a:srgbClr val="0D6CB9"/>
                </a:solidFill>
              </a:rPr>
              <a:t>Currently reported using the </a:t>
            </a:r>
            <a:r>
              <a:rPr lang="en-US" sz="2400" b="1" dirty="0" err="1">
                <a:solidFill>
                  <a:srgbClr val="D93C10"/>
                </a:solidFill>
              </a:rPr>
              <a:t>StaffResponsibilitiesExtension</a:t>
            </a:r>
            <a:r>
              <a:rPr lang="en-US" sz="2400" b="1" dirty="0">
                <a:solidFill>
                  <a:srgbClr val="D93C10"/>
                </a:solidFill>
              </a:rPr>
              <a:t> </a:t>
            </a:r>
            <a:r>
              <a:rPr lang="en-US" sz="2400" b="1" dirty="0">
                <a:solidFill>
                  <a:srgbClr val="0D6CB9"/>
                </a:solidFill>
              </a:rPr>
              <a:t>complex type.</a:t>
            </a:r>
          </a:p>
          <a:p>
            <a:pPr marL="0" indent="0">
              <a:lnSpc>
                <a:spcPct val="100000"/>
              </a:lnSpc>
              <a:spcBef>
                <a:spcPts val="0"/>
              </a:spcBef>
              <a:buNone/>
            </a:pPr>
            <a:endParaRPr lang="en-US" sz="2400" b="1" dirty="0">
              <a:solidFill>
                <a:srgbClr val="0D6CB9"/>
              </a:solidFill>
            </a:endParaRPr>
          </a:p>
          <a:p>
            <a:pPr marL="0" indent="0">
              <a:lnSpc>
                <a:spcPct val="100000"/>
              </a:lnSpc>
              <a:spcBef>
                <a:spcPts val="0"/>
              </a:spcBef>
              <a:buNone/>
            </a:pPr>
            <a:r>
              <a:rPr lang="en-US" b="1" dirty="0">
                <a:solidFill>
                  <a:srgbClr val="D93C10"/>
                </a:solidFill>
              </a:rPr>
              <a:t>Upgrade:</a:t>
            </a:r>
          </a:p>
          <a:p>
            <a:pPr marL="0" indent="0">
              <a:lnSpc>
                <a:spcPct val="100000"/>
              </a:lnSpc>
              <a:spcBef>
                <a:spcPts val="0"/>
              </a:spcBef>
              <a:buNone/>
            </a:pPr>
            <a:r>
              <a:rPr lang="en-US" sz="2400" b="1" dirty="0">
                <a:solidFill>
                  <a:srgbClr val="0D6CB9"/>
                </a:solidFill>
              </a:rPr>
              <a:t>Depending on the StaffClassification, reported using the </a:t>
            </a:r>
            <a:r>
              <a:rPr lang="en-US" sz="2400" b="1" dirty="0" err="1">
                <a:solidFill>
                  <a:srgbClr val="D93C10"/>
                </a:solidFill>
              </a:rPr>
              <a:t>StaffEducationOrganizationAssignmentAssociation</a:t>
            </a:r>
            <a:r>
              <a:rPr lang="en-US" sz="2400" b="1" dirty="0">
                <a:solidFill>
                  <a:srgbClr val="0D6CB9"/>
                </a:solidFill>
              </a:rPr>
              <a:t> and the </a:t>
            </a:r>
            <a:r>
              <a:rPr lang="en-US" sz="2400" b="1" dirty="0">
                <a:solidFill>
                  <a:srgbClr val="D93C10"/>
                </a:solidFill>
              </a:rPr>
              <a:t>StaffSectionAssociation</a:t>
            </a:r>
            <a:r>
              <a:rPr lang="en-US" sz="2400" b="1" dirty="0">
                <a:solidFill>
                  <a:srgbClr val="0D6CB9"/>
                </a:solidFill>
              </a:rPr>
              <a:t>.</a:t>
            </a:r>
          </a:p>
        </p:txBody>
      </p:sp>
    </p:spTree>
    <p:extLst>
      <p:ext uri="{BB962C8B-B14F-4D97-AF65-F5344CB8AC3E}">
        <p14:creationId xmlns:p14="http://schemas.microsoft.com/office/powerpoint/2010/main" val="29259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StaffEducationOrganizationAssignmentAssociation Entity</a:t>
            </a:r>
            <a:endParaRPr lang="en-US" sz="3000" dirty="0"/>
          </a:p>
        </p:txBody>
      </p:sp>
      <p:pic>
        <p:nvPicPr>
          <p:cNvPr id="12" name="Picture 11">
            <a:extLst>
              <a:ext uri="{FF2B5EF4-FFF2-40B4-BE49-F238E27FC236}">
                <a16:creationId xmlns:a16="http://schemas.microsoft.com/office/drawing/2014/main" id="{154F65D9-7976-C46D-6B35-40468D63C265}"/>
              </a:ext>
              <a:ext uri="{C183D7F6-B498-43B3-948B-1728B52AA6E4}">
                <adec:decorative xmlns:adec="http://schemas.microsoft.com/office/drawing/2017/decorative" val="1"/>
              </a:ext>
            </a:extLst>
          </p:cNvPr>
          <p:cNvPicPr>
            <a:picLocks noChangeAspect="1"/>
          </p:cNvPicPr>
          <p:nvPr/>
        </p:nvPicPr>
        <p:blipFill rotWithShape="1">
          <a:blip r:embed="rId3"/>
          <a:srcRect b="27687"/>
          <a:stretch/>
        </p:blipFill>
        <p:spPr>
          <a:xfrm>
            <a:off x="2248889" y="1552561"/>
            <a:ext cx="8456093" cy="3752877"/>
          </a:xfrm>
          <a:prstGeom prst="rect">
            <a:avLst/>
          </a:prstGeom>
        </p:spPr>
      </p:pic>
    </p:spTree>
    <p:extLst>
      <p:ext uri="{BB962C8B-B14F-4D97-AF65-F5344CB8AC3E}">
        <p14:creationId xmlns:p14="http://schemas.microsoft.com/office/powerpoint/2010/main" val="230023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StaffClassification</a:t>
            </a:r>
            <a:endParaRPr lang="en-US" sz="3000" dirty="0"/>
          </a:p>
        </p:txBody>
      </p:sp>
      <p:graphicFrame>
        <p:nvGraphicFramePr>
          <p:cNvPr id="13" name="Table 13">
            <a:extLst>
              <a:ext uri="{FF2B5EF4-FFF2-40B4-BE49-F238E27FC236}">
                <a16:creationId xmlns:a16="http://schemas.microsoft.com/office/drawing/2014/main" id="{FD9C265B-700B-1EB5-8C6D-0F43369746DA}"/>
              </a:ext>
            </a:extLst>
          </p:cNvPr>
          <p:cNvGraphicFramePr>
            <a:graphicFrameLocks noGrp="1"/>
          </p:cNvGraphicFramePr>
          <p:nvPr>
            <p:ph idx="1"/>
            <p:extLst>
              <p:ext uri="{D42A27DB-BD31-4B8C-83A1-F6EECF244321}">
                <p14:modId xmlns:p14="http://schemas.microsoft.com/office/powerpoint/2010/main" val="3677270651"/>
              </p:ext>
            </p:extLst>
          </p:nvPr>
        </p:nvGraphicFramePr>
        <p:xfrm>
          <a:off x="2021909" y="1066055"/>
          <a:ext cx="9857340" cy="4318000"/>
        </p:xfrm>
        <a:graphic>
          <a:graphicData uri="http://schemas.openxmlformats.org/drawingml/2006/table">
            <a:tbl>
              <a:tblPr firstRow="1" bandRow="1">
                <a:tableStyleId>{5C22544A-7EE6-4342-B048-85BDC9FD1C3A}</a:tableStyleId>
              </a:tblPr>
              <a:tblGrid>
                <a:gridCol w="1436909">
                  <a:extLst>
                    <a:ext uri="{9D8B030D-6E8A-4147-A177-3AD203B41FA5}">
                      <a16:colId xmlns:a16="http://schemas.microsoft.com/office/drawing/2014/main" val="2008664280"/>
                    </a:ext>
                  </a:extLst>
                </a:gridCol>
                <a:gridCol w="3546281">
                  <a:extLst>
                    <a:ext uri="{9D8B030D-6E8A-4147-A177-3AD203B41FA5}">
                      <a16:colId xmlns:a16="http://schemas.microsoft.com/office/drawing/2014/main" val="3616889664"/>
                    </a:ext>
                  </a:extLst>
                </a:gridCol>
                <a:gridCol w="1463040">
                  <a:extLst>
                    <a:ext uri="{9D8B030D-6E8A-4147-A177-3AD203B41FA5}">
                      <a16:colId xmlns:a16="http://schemas.microsoft.com/office/drawing/2014/main" val="1004129800"/>
                    </a:ext>
                  </a:extLst>
                </a:gridCol>
                <a:gridCol w="3411110">
                  <a:extLst>
                    <a:ext uri="{9D8B030D-6E8A-4147-A177-3AD203B41FA5}">
                      <a16:colId xmlns:a16="http://schemas.microsoft.com/office/drawing/2014/main" val="1150164676"/>
                    </a:ext>
                  </a:extLst>
                </a:gridCol>
              </a:tblGrid>
              <a:tr h="370840">
                <a:tc>
                  <a:txBody>
                    <a:bodyPr/>
                    <a:lstStyle/>
                    <a:p>
                      <a:pPr algn="ctr"/>
                      <a:r>
                        <a:rPr lang="en-US" dirty="0"/>
                        <a:t>Staff Classification</a:t>
                      </a:r>
                    </a:p>
                  </a:txBody>
                  <a:tcPr anchor="ctr"/>
                </a:tc>
                <a:tc>
                  <a:txBody>
                    <a:bodyPr/>
                    <a:lstStyle/>
                    <a:p>
                      <a:r>
                        <a:rPr lang="en-US" dirty="0"/>
                        <a:t>Short Description</a:t>
                      </a:r>
                    </a:p>
                  </a:txBody>
                  <a:tcPr anchor="ctr"/>
                </a:tc>
                <a:tc>
                  <a:txBody>
                    <a:bodyPr/>
                    <a:lstStyle/>
                    <a:p>
                      <a:pPr algn="ctr"/>
                      <a:r>
                        <a:rPr lang="en-US" dirty="0"/>
                        <a:t>Staff Classification</a:t>
                      </a:r>
                    </a:p>
                  </a:txBody>
                  <a:tcPr anchor="ctr"/>
                </a:tc>
                <a:tc>
                  <a:txBody>
                    <a:bodyPr/>
                    <a:lstStyle/>
                    <a:p>
                      <a:r>
                        <a:rPr lang="en-US" dirty="0"/>
                        <a:t>Short Description</a:t>
                      </a:r>
                    </a:p>
                  </a:txBody>
                  <a:tcPr anchor="ctr"/>
                </a:tc>
                <a:extLst>
                  <a:ext uri="{0D108BD9-81ED-4DB2-BD59-A6C34878D82A}">
                    <a16:rowId xmlns:a16="http://schemas.microsoft.com/office/drawing/2014/main" val="552625127"/>
                  </a:ext>
                </a:extLst>
              </a:tr>
              <a:tr h="370840">
                <a:tc>
                  <a:txBody>
                    <a:bodyPr/>
                    <a:lstStyle/>
                    <a:p>
                      <a:pPr algn="ctr"/>
                      <a:r>
                        <a:rPr lang="en-US" dirty="0"/>
                        <a:t>003</a:t>
                      </a:r>
                    </a:p>
                  </a:txBody>
                  <a:tcPr anchor="ctr"/>
                </a:tc>
                <a:tc>
                  <a:txBody>
                    <a:bodyPr/>
                    <a:lstStyle/>
                    <a:p>
                      <a:r>
                        <a:rPr lang="en-US" dirty="0"/>
                        <a:t>Assistant Principal</a:t>
                      </a:r>
                    </a:p>
                  </a:txBody>
                  <a:tcPr anchor="ctr"/>
                </a:tc>
                <a:tc>
                  <a:txBody>
                    <a:bodyPr/>
                    <a:lstStyle/>
                    <a:p>
                      <a:pPr algn="ctr"/>
                      <a:r>
                        <a:rPr lang="en-US" dirty="0"/>
                        <a:t>004</a:t>
                      </a:r>
                    </a:p>
                  </a:txBody>
                  <a:tcPr anchor="ctr"/>
                </a:tc>
                <a:tc>
                  <a:txBody>
                    <a:bodyPr/>
                    <a:lstStyle/>
                    <a:p>
                      <a:r>
                        <a:rPr lang="en-US" dirty="0"/>
                        <a:t>Assistant/Associate/Deputy Superintendent</a:t>
                      </a:r>
                    </a:p>
                  </a:txBody>
                  <a:tcPr anchor="ctr"/>
                </a:tc>
                <a:extLst>
                  <a:ext uri="{0D108BD9-81ED-4DB2-BD59-A6C34878D82A}">
                    <a16:rowId xmlns:a16="http://schemas.microsoft.com/office/drawing/2014/main" val="2321935672"/>
                  </a:ext>
                </a:extLst>
              </a:tr>
              <a:tr h="370840">
                <a:tc>
                  <a:txBody>
                    <a:bodyPr/>
                    <a:lstStyle/>
                    <a:p>
                      <a:pPr algn="ctr"/>
                      <a:r>
                        <a:rPr lang="en-US" dirty="0"/>
                        <a:t>005</a:t>
                      </a:r>
                    </a:p>
                  </a:txBody>
                  <a:tcPr anchor="ctr"/>
                </a:tc>
                <a:tc>
                  <a:txBody>
                    <a:bodyPr/>
                    <a:lstStyle/>
                    <a:p>
                      <a:r>
                        <a:rPr lang="en-US" dirty="0"/>
                        <a:t>Psychological Associate</a:t>
                      </a:r>
                    </a:p>
                  </a:txBody>
                  <a:tcPr anchor="ctr"/>
                </a:tc>
                <a:tc>
                  <a:txBody>
                    <a:bodyPr/>
                    <a:lstStyle/>
                    <a:p>
                      <a:pPr algn="ctr"/>
                      <a:r>
                        <a:rPr lang="en-US" dirty="0"/>
                        <a:t>006</a:t>
                      </a:r>
                    </a:p>
                  </a:txBody>
                  <a:tcPr anchor="ctr"/>
                </a:tc>
                <a:tc>
                  <a:txBody>
                    <a:bodyPr/>
                    <a:lstStyle/>
                    <a:p>
                      <a:r>
                        <a:rPr lang="en-US" dirty="0"/>
                        <a:t>Audiologist</a:t>
                      </a:r>
                    </a:p>
                  </a:txBody>
                  <a:tcPr anchor="ctr"/>
                </a:tc>
                <a:extLst>
                  <a:ext uri="{0D108BD9-81ED-4DB2-BD59-A6C34878D82A}">
                    <a16:rowId xmlns:a16="http://schemas.microsoft.com/office/drawing/2014/main" val="3986288388"/>
                  </a:ext>
                </a:extLst>
              </a:tr>
              <a:tr h="370840">
                <a:tc>
                  <a:txBody>
                    <a:bodyPr/>
                    <a:lstStyle/>
                    <a:p>
                      <a:pPr algn="ctr"/>
                      <a:r>
                        <a:rPr lang="en-US" dirty="0"/>
                        <a:t>008</a:t>
                      </a:r>
                    </a:p>
                  </a:txBody>
                  <a:tcPr anchor="ctr"/>
                </a:tc>
                <a:tc>
                  <a:txBody>
                    <a:bodyPr/>
                    <a:lstStyle/>
                    <a:p>
                      <a:r>
                        <a:rPr lang="en-US" dirty="0"/>
                        <a:t>Counselor</a:t>
                      </a:r>
                    </a:p>
                  </a:txBody>
                  <a:tcPr anchor="ctr"/>
                </a:tc>
                <a:tc>
                  <a:txBody>
                    <a:bodyPr/>
                    <a:lstStyle/>
                    <a:p>
                      <a:pPr algn="ctr"/>
                      <a:r>
                        <a:rPr lang="en-US" dirty="0"/>
                        <a:t>011</a:t>
                      </a:r>
                    </a:p>
                  </a:txBody>
                  <a:tcPr anchor="ctr"/>
                </a:tc>
                <a:tc>
                  <a:txBody>
                    <a:bodyPr/>
                    <a:lstStyle/>
                    <a:p>
                      <a:r>
                        <a:rPr lang="en-US" dirty="0"/>
                        <a:t>Educational Diagnostician</a:t>
                      </a:r>
                    </a:p>
                  </a:txBody>
                  <a:tcPr anchor="ctr"/>
                </a:tc>
                <a:extLst>
                  <a:ext uri="{0D108BD9-81ED-4DB2-BD59-A6C34878D82A}">
                    <a16:rowId xmlns:a16="http://schemas.microsoft.com/office/drawing/2014/main" val="988958641"/>
                  </a:ext>
                </a:extLst>
              </a:tr>
              <a:tr h="370840">
                <a:tc>
                  <a:txBody>
                    <a:bodyPr/>
                    <a:lstStyle/>
                    <a:p>
                      <a:pPr algn="ctr"/>
                      <a:r>
                        <a:rPr lang="en-US" dirty="0"/>
                        <a:t>012</a:t>
                      </a:r>
                    </a:p>
                  </a:txBody>
                  <a:tcPr anchor="ctr"/>
                </a:tc>
                <a:tc>
                  <a:txBody>
                    <a:bodyPr/>
                    <a:lstStyle/>
                    <a:p>
                      <a:r>
                        <a:rPr lang="en-US" dirty="0"/>
                        <a:t>District Instructional Program Director or Executive Director</a:t>
                      </a:r>
                    </a:p>
                  </a:txBody>
                  <a:tcPr anchor="ctr"/>
                </a:tc>
                <a:tc>
                  <a:txBody>
                    <a:bodyPr/>
                    <a:lstStyle/>
                    <a:p>
                      <a:pPr algn="ctr"/>
                      <a:r>
                        <a:rPr lang="en-US" dirty="0"/>
                        <a:t>013</a:t>
                      </a:r>
                    </a:p>
                  </a:txBody>
                  <a:tcPr anchor="ctr"/>
                </a:tc>
                <a:tc>
                  <a:txBody>
                    <a:bodyPr/>
                    <a:lstStyle/>
                    <a:p>
                      <a:r>
                        <a:rPr lang="en-US" dirty="0"/>
                        <a:t>Librarian</a:t>
                      </a:r>
                    </a:p>
                  </a:txBody>
                  <a:tcPr anchor="ctr"/>
                </a:tc>
                <a:extLst>
                  <a:ext uri="{0D108BD9-81ED-4DB2-BD59-A6C34878D82A}">
                    <a16:rowId xmlns:a16="http://schemas.microsoft.com/office/drawing/2014/main" val="3418133044"/>
                  </a:ext>
                </a:extLst>
              </a:tr>
              <a:tr h="370840">
                <a:tc>
                  <a:txBody>
                    <a:bodyPr/>
                    <a:lstStyle/>
                    <a:p>
                      <a:pPr algn="ctr"/>
                      <a:r>
                        <a:rPr lang="en-US" dirty="0"/>
                        <a:t>019</a:t>
                      </a:r>
                    </a:p>
                  </a:txBody>
                  <a:tcPr anchor="ctr"/>
                </a:tc>
                <a:tc>
                  <a:txBody>
                    <a:bodyPr/>
                    <a:lstStyle/>
                    <a:p>
                      <a:r>
                        <a:rPr lang="en-US" dirty="0"/>
                        <a:t>Physician</a:t>
                      </a:r>
                    </a:p>
                  </a:txBody>
                  <a:tcPr anchor="ctr"/>
                </a:tc>
                <a:tc>
                  <a:txBody>
                    <a:bodyPr/>
                    <a:lstStyle/>
                    <a:p>
                      <a:pPr algn="ctr"/>
                      <a:r>
                        <a:rPr lang="en-US" dirty="0"/>
                        <a:t>020</a:t>
                      </a:r>
                    </a:p>
                  </a:txBody>
                  <a:tcPr anchor="ctr"/>
                </a:tc>
                <a:tc>
                  <a:txBody>
                    <a:bodyPr/>
                    <a:lstStyle/>
                    <a:p>
                      <a:r>
                        <a:rPr lang="en-US" dirty="0"/>
                        <a:t>Principal</a:t>
                      </a:r>
                    </a:p>
                  </a:txBody>
                  <a:tcPr anchor="ctr"/>
                </a:tc>
                <a:extLst>
                  <a:ext uri="{0D108BD9-81ED-4DB2-BD59-A6C34878D82A}">
                    <a16:rowId xmlns:a16="http://schemas.microsoft.com/office/drawing/2014/main" val="1059754532"/>
                  </a:ext>
                </a:extLst>
              </a:tr>
              <a:tr h="370840">
                <a:tc>
                  <a:txBody>
                    <a:bodyPr/>
                    <a:lstStyle/>
                    <a:p>
                      <a:pPr algn="ctr"/>
                      <a:r>
                        <a:rPr lang="en-US" dirty="0"/>
                        <a:t>022</a:t>
                      </a:r>
                    </a:p>
                  </a:txBody>
                  <a:tcPr anchor="ctr"/>
                </a:tc>
                <a:tc>
                  <a:txBody>
                    <a:bodyPr/>
                    <a:lstStyle/>
                    <a:p>
                      <a:r>
                        <a:rPr lang="en-US" dirty="0"/>
                        <a:t>School Nurse</a:t>
                      </a:r>
                    </a:p>
                  </a:txBody>
                  <a:tcPr anchor="ctr"/>
                </a:tc>
                <a:tc>
                  <a:txBody>
                    <a:bodyPr/>
                    <a:lstStyle/>
                    <a:p>
                      <a:pPr algn="ctr"/>
                      <a:r>
                        <a:rPr lang="en-US" dirty="0"/>
                        <a:t>023</a:t>
                      </a:r>
                    </a:p>
                  </a:txBody>
                  <a:tcPr anchor="ctr"/>
                </a:tc>
                <a:tc>
                  <a:txBody>
                    <a:bodyPr/>
                    <a:lstStyle/>
                    <a:p>
                      <a:r>
                        <a:rPr lang="en-US" dirty="0"/>
                        <a:t>LSSP/Psychologist</a:t>
                      </a:r>
                    </a:p>
                  </a:txBody>
                  <a:tcPr anchor="ctr"/>
                </a:tc>
                <a:extLst>
                  <a:ext uri="{0D108BD9-81ED-4DB2-BD59-A6C34878D82A}">
                    <a16:rowId xmlns:a16="http://schemas.microsoft.com/office/drawing/2014/main" val="2754440110"/>
                  </a:ext>
                </a:extLst>
              </a:tr>
              <a:tr h="370840">
                <a:tc>
                  <a:txBody>
                    <a:bodyPr/>
                    <a:lstStyle/>
                    <a:p>
                      <a:pPr algn="ctr"/>
                      <a:r>
                        <a:rPr lang="en-US" dirty="0"/>
                        <a:t>024</a:t>
                      </a:r>
                    </a:p>
                  </a:txBody>
                  <a:tcPr anchor="ctr"/>
                </a:tc>
                <a:tc>
                  <a:txBody>
                    <a:bodyPr/>
                    <a:lstStyle/>
                    <a:p>
                      <a:r>
                        <a:rPr lang="en-US" dirty="0"/>
                        <a:t>Social Worker</a:t>
                      </a:r>
                    </a:p>
                  </a:txBody>
                  <a:tcPr anchor="ctr"/>
                </a:tc>
                <a:tc>
                  <a:txBody>
                    <a:bodyPr/>
                    <a:lstStyle/>
                    <a:p>
                      <a:pPr algn="ctr"/>
                      <a:r>
                        <a:rPr lang="en-US" dirty="0"/>
                        <a:t>027</a:t>
                      </a:r>
                    </a:p>
                  </a:txBody>
                  <a:tcPr anchor="ctr"/>
                </a:tc>
                <a:tc>
                  <a:txBody>
                    <a:bodyPr/>
                    <a:lstStyle/>
                    <a:p>
                      <a:r>
                        <a:rPr lang="en-US" dirty="0"/>
                        <a:t>Superintendent/Chief Admin Officer/Chief Executive Officer/President</a:t>
                      </a:r>
                    </a:p>
                  </a:txBody>
                  <a:tcPr anchor="ctr"/>
                </a:tc>
                <a:extLst>
                  <a:ext uri="{0D108BD9-81ED-4DB2-BD59-A6C34878D82A}">
                    <a16:rowId xmlns:a16="http://schemas.microsoft.com/office/drawing/2014/main" val="2658671980"/>
                  </a:ext>
                </a:extLst>
              </a:tr>
            </a:tbl>
          </a:graphicData>
        </a:graphic>
      </p:graphicFrame>
    </p:spTree>
    <p:extLst>
      <p:ext uri="{BB962C8B-B14F-4D97-AF65-F5344CB8AC3E}">
        <p14:creationId xmlns:p14="http://schemas.microsoft.com/office/powerpoint/2010/main" val="4176517143"/>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Light_option - TSDS.potx.pptx" id="{075553A5-4AA4-41AE-ACD2-70A0D8D240A8}" vid="{14019450-2B59-45B9-91B0-ED0BB68C2F11}"/>
    </a:ext>
  </a:extLst>
</a:theme>
</file>

<file path=ppt/theme/theme2.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1" ma:contentTypeDescription="Create a new document." ma:contentTypeScope="" ma:versionID="240ad94ddd50fa34c521788eeeedaadf">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0e47e9b313ee40300407cf596ad5cecf"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963efe96-9f3c-464d-8c8b-c76864a22ed0" xsi:nil="true"/>
    <SharedWithUsers xmlns="533e3360-6378-4210-ada2-16ccdb17d2cd">
      <UserInfo>
        <DisplayName>Smith, Lynne</DisplayName>
        <AccountId>122</AccountId>
        <AccountType/>
      </UserInfo>
      <UserInfo>
        <DisplayName>Ollervidez, Leticia</DisplayName>
        <AccountId>12</AccountId>
        <AccountType/>
      </UserInfo>
      <UserInfo>
        <DisplayName>Muffoletto, Jamie</DisplayName>
        <AccountId>11</AccountId>
        <AccountType/>
      </UserInfo>
    </SharedWithUsers>
  </documentManagement>
</p:properties>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D27E670B-E1BC-4EC1-AA14-4674D5808B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3efe96-9f3c-464d-8c8b-c76864a22ed0"/>
    <ds:schemaRef ds:uri="533e3360-6378-4210-ada2-16ccdb17d2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9692CD-7339-4E15-8B85-65EB8EAE7D52}">
  <ds:schemaRefs>
    <ds:schemaRef ds:uri="http://purl.org/dc/elements/1.1/"/>
    <ds:schemaRef ds:uri="http://schemas.microsoft.com/office/2006/metadata/properties"/>
    <ds:schemaRef ds:uri="66b08ac2-3e4f-4508-b202-efd356e5523e"/>
    <ds:schemaRef ds:uri="http://purl.org/dc/terms/"/>
    <ds:schemaRef ds:uri="http://schemas.openxmlformats.org/package/2006/metadata/core-properties"/>
    <ds:schemaRef ds:uri="http://schemas.microsoft.com/office/2006/documentManagement/types"/>
    <ds:schemaRef ds:uri="12f5bc7e-1250-4e85-b8c5-97a4cb968fd0"/>
    <ds:schemaRef ds:uri="http://schemas.microsoft.com/office/infopath/2007/PartnerControls"/>
    <ds:schemaRef ds:uri="http://www.w3.org/XML/1998/namespace"/>
    <ds:schemaRef ds:uri="http://purl.org/dc/dcmitype/"/>
    <ds:schemaRef ds:uri="963efe96-9f3c-464d-8c8b-c76864a22ed0"/>
    <ds:schemaRef ds:uri="533e3360-6378-4210-ada2-16ccdb17d2cd"/>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 - TSDS</Template>
  <TotalTime>2988</TotalTime>
  <Words>881</Words>
  <Application>Microsoft Office PowerPoint</Application>
  <PresentationFormat>Widescreen</PresentationFormat>
  <Paragraphs>179</Paragraphs>
  <Slides>25</Slides>
  <Notes>21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2_Office Theme</vt:lpstr>
      <vt:lpstr>3_Office Theme</vt:lpstr>
      <vt:lpstr>Texas Education Data Standards</vt:lpstr>
      <vt:lpstr>Agenda 2023-2024</vt:lpstr>
      <vt:lpstr>Ed-Fi Handbook</vt:lpstr>
      <vt:lpstr>Ed-Fi Handbook First Slide</vt:lpstr>
      <vt:lpstr>Ed-Fi Handbook Continued</vt:lpstr>
      <vt:lpstr>Staff Responsibilities and Payroll</vt:lpstr>
      <vt:lpstr>Staff Responsibilities General Slide</vt:lpstr>
      <vt:lpstr>StaffEducationOrganizationAssignmentAssociation Entity</vt:lpstr>
      <vt:lpstr>StaffClassification</vt:lpstr>
      <vt:lpstr>StaffClassification Continued</vt:lpstr>
      <vt:lpstr>StaffClassification Continue</vt:lpstr>
      <vt:lpstr>StaffEducationOrganizationAssignmentAssociation for Teacher (087)</vt:lpstr>
      <vt:lpstr>Counselor to Assistant Principal</vt:lpstr>
      <vt:lpstr>Assistant Principal to Athletic Director</vt:lpstr>
      <vt:lpstr>Section Entity – Teacher (087)</vt:lpstr>
      <vt:lpstr>StaffSectionAssociation Entity</vt:lpstr>
      <vt:lpstr>Staff Payroll</vt:lpstr>
      <vt:lpstr>What happens after PEIMS Fall Snapshot? duplicate</vt:lpstr>
      <vt:lpstr>Frequently Asked Questions</vt:lpstr>
      <vt:lpstr>Frequently Asked Questions 1</vt:lpstr>
      <vt:lpstr>Frequently Asked Questions 2</vt:lpstr>
      <vt:lpstr>New Resource</vt:lpstr>
      <vt:lpstr>Texas Education Data Standards where to find</vt:lpstr>
      <vt:lpstr>Texas Education Data Standards demo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Legislative Updates</dc:title>
  <dc:creator>Muffoletto, Jamie</dc:creator>
  <cp:lastModifiedBy>Muffoletto, Jamie</cp:lastModifiedBy>
  <cp:revision>10</cp:revision>
  <dcterms:created xsi:type="dcterms:W3CDTF">2021-08-14T20:41:27Z</dcterms:created>
  <dcterms:modified xsi:type="dcterms:W3CDTF">2023-08-01T18:29:10Z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