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69" r:id="rId5"/>
  </p:sldMasterIdLst>
  <p:notesMasterIdLst>
    <p:notesMasterId r:id="rId46"/>
  </p:notesMasterIdLst>
  <p:sldIdLst>
    <p:sldId id="257" r:id="rId6"/>
    <p:sldId id="269" r:id="rId7"/>
    <p:sldId id="270" r:id="rId8"/>
    <p:sldId id="276" r:id="rId9"/>
    <p:sldId id="271" r:id="rId10"/>
    <p:sldId id="265" r:id="rId11"/>
    <p:sldId id="275" r:id="rId12"/>
    <p:sldId id="341" r:id="rId13"/>
    <p:sldId id="342" r:id="rId14"/>
    <p:sldId id="331" r:id="rId15"/>
    <p:sldId id="343" r:id="rId16"/>
    <p:sldId id="332" r:id="rId17"/>
    <p:sldId id="340" r:id="rId18"/>
    <p:sldId id="336" r:id="rId19"/>
    <p:sldId id="329" r:id="rId20"/>
    <p:sldId id="333" r:id="rId21"/>
    <p:sldId id="334" r:id="rId22"/>
    <p:sldId id="33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30" r:id="rId37"/>
    <p:sldId id="274" r:id="rId38"/>
    <p:sldId id="299" r:id="rId39"/>
    <p:sldId id="339" r:id="rId40"/>
    <p:sldId id="337" r:id="rId41"/>
    <p:sldId id="338" r:id="rId42"/>
    <p:sldId id="314" r:id="rId43"/>
    <p:sldId id="263" r:id="rId44"/>
    <p:sldId id="31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8D2B1-5844-47CE-8EFF-C7B79E01A103}" v="2" dt="2023-03-21T12:37:48.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3" autoAdjust="0"/>
    <p:restoredTop sz="93051" autoAdjust="0"/>
  </p:normalViewPr>
  <p:slideViewPr>
    <p:cSldViewPr snapToGrid="0">
      <p:cViewPr varScale="1">
        <p:scale>
          <a:sx n="55" d="100"/>
          <a:sy n="55" d="100"/>
        </p:scale>
        <p:origin x="1060" y="-132"/>
      </p:cViewPr>
      <p:guideLst/>
    </p:cSldViewPr>
  </p:slideViewPr>
  <p:outlineViewPr>
    <p:cViewPr>
      <p:scale>
        <a:sx n="33" d="100"/>
        <a:sy n="33" d="100"/>
      </p:scale>
      <p:origin x="0" y="-498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1A2F7F88-665F-4263-95A4-8163153365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37" b="17466"/>
          <a:stretch/>
        </p:blipFill>
        <p:spPr>
          <a:xfrm>
            <a:off x="0" y="1041991"/>
            <a:ext cx="12217429" cy="5816009"/>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1774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descr="A group of people sitting at a computer&#10;&#10;Description automatically generated">
            <a:extLst>
              <a:ext uri="{FF2B5EF4-FFF2-40B4-BE49-F238E27FC236}">
                <a16:creationId xmlns:a16="http://schemas.microsoft.com/office/drawing/2014/main" id="{19A8CF13-9D74-402A-91AA-07E6CA0B51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3140" r="3" b="33254"/>
          <a:stretch/>
        </p:blipFill>
        <p:spPr>
          <a:xfrm>
            <a:off x="0" y="1041991"/>
            <a:ext cx="12191574" cy="5816009"/>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270706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5" name="Picture 4" descr="A picture containing book, indoor, laptop, shelf&#10;&#10;Description automatically generated">
            <a:extLst>
              <a:ext uri="{FF2B5EF4-FFF2-40B4-BE49-F238E27FC236}">
                <a16:creationId xmlns:a16="http://schemas.microsoft.com/office/drawing/2014/main" id="{306B19F2-E706-4733-B0D8-4EB6E7CA15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318" b="15688"/>
          <a:stretch/>
        </p:blipFill>
        <p:spPr>
          <a:xfrm>
            <a:off x="0" y="1031358"/>
            <a:ext cx="12192000" cy="5826642"/>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75223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A897-106E-4414-AD94-2640274C97BA}"/>
              </a:ext>
            </a:extLst>
          </p:cNvPr>
          <p:cNvSpPr>
            <a:spLocks noGrp="1"/>
          </p:cNvSpPr>
          <p:nvPr>
            <p:ph type="title" hasCustomPrompt="1"/>
          </p:nvPr>
        </p:nvSpPr>
        <p:spPr>
          <a:xfrm>
            <a:off x="838202" y="102551"/>
            <a:ext cx="10515600" cy="751350"/>
          </a:xfrm>
        </p:spPr>
        <p:txBody>
          <a:bodyPr/>
          <a:lstStyle>
            <a:lvl1pPr>
              <a:defRPr>
                <a:solidFill>
                  <a:schemeClr val="bg1"/>
                </a:solidFill>
              </a:defRPr>
            </a:lvl1pPr>
          </a:lstStyle>
          <a:p>
            <a:r>
              <a:rPr lang="en-US" dirty="0"/>
              <a:t>Click to add header</a:t>
            </a:r>
          </a:p>
        </p:txBody>
      </p:sp>
      <p:sp>
        <p:nvSpPr>
          <p:cNvPr id="3" name="Content Placeholder 2">
            <a:extLst>
              <a:ext uri="{FF2B5EF4-FFF2-40B4-BE49-F238E27FC236}">
                <a16:creationId xmlns:a16="http://schemas.microsoft.com/office/drawing/2014/main" id="{D2117FFF-A356-439F-8DD1-28F88A6EAE8E}"/>
              </a:ext>
            </a:extLst>
          </p:cNvPr>
          <p:cNvSpPr>
            <a:spLocks noGrp="1"/>
          </p:cNvSpPr>
          <p:nvPr>
            <p:ph sz="half" idx="1"/>
          </p:nvPr>
        </p:nvSpPr>
        <p:spPr>
          <a:xfrm>
            <a:off x="838200" y="1400323"/>
            <a:ext cx="5181600" cy="4351338"/>
          </a:xfrm>
          <a:prstGeom prst="rect">
            <a:avLst/>
          </a:prstGeom>
        </p:spPr>
        <p:txBody>
          <a:bodyPr/>
          <a:lstStyle>
            <a:lvl2pPr marL="800100" indent="-342900">
              <a:buFont typeface="Arial" panose="020B0604020202020204" pitchFamily="34" charset="0"/>
              <a:buChar char="•"/>
              <a:defRPr/>
            </a:lvl2pPr>
            <a:lvl3pPr marL="1143000" indent="-228600">
              <a:buSzPct val="65000"/>
              <a:buFont typeface="Courier New" panose="02070309020205020404" pitchFamily="49" charset="0"/>
              <a:buChar char="o"/>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81046F8-5A4B-476D-8BCD-B9A2DD395D66}"/>
              </a:ext>
            </a:extLst>
          </p:cNvPr>
          <p:cNvSpPr>
            <a:spLocks noGrp="1"/>
          </p:cNvSpPr>
          <p:nvPr>
            <p:ph sz="half" idx="2"/>
          </p:nvPr>
        </p:nvSpPr>
        <p:spPr>
          <a:xfrm>
            <a:off x="6172202" y="1400323"/>
            <a:ext cx="5181600" cy="4351338"/>
          </a:xfrm>
          <a:prstGeom prst="rect">
            <a:avLst/>
          </a:prstGeom>
        </p:spPr>
        <p:txBody>
          <a:bodyPr/>
          <a:lstStyle>
            <a:lvl2pPr marL="685800" indent="-228600">
              <a:buFont typeface="Arial" panose="020B0604020202020204" pitchFamily="34" charset="0"/>
              <a:buChar char="•"/>
              <a:defRPr/>
            </a:lvl2pPr>
            <a:lvl3pPr marL="1143000" indent="-228600">
              <a:buSzPct val="65000"/>
              <a:buFont typeface="Courier New" panose="02070309020205020404" pitchFamily="49" charset="0"/>
              <a:buChar char="o"/>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267CF12-BC41-49D0-AA27-5F6B969FCD97}"/>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6" name="Footer Placeholder 5">
            <a:extLst>
              <a:ext uri="{FF2B5EF4-FFF2-40B4-BE49-F238E27FC236}">
                <a16:creationId xmlns:a16="http://schemas.microsoft.com/office/drawing/2014/main" id="{FF827FAF-A283-4BE7-8361-2E8023D0A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557D5-CEFA-4D96-9C1C-DB08C1FCAC2D}"/>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575615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838D-2E07-43BC-B99B-05FF14F3E013}"/>
              </a:ext>
            </a:extLst>
          </p:cNvPr>
          <p:cNvSpPr>
            <a:spLocks noGrp="1"/>
          </p:cNvSpPr>
          <p:nvPr>
            <p:ph type="title" hasCustomPrompt="1"/>
          </p:nvPr>
        </p:nvSpPr>
        <p:spPr>
          <a:xfrm>
            <a:off x="862014" y="153360"/>
            <a:ext cx="10515600" cy="726475"/>
          </a:xfrm>
        </p:spPr>
        <p:txBody>
          <a:bodyPr/>
          <a:lstStyle>
            <a:lvl1pPr>
              <a:defRPr>
                <a:solidFill>
                  <a:schemeClr val="bg1"/>
                </a:solidFill>
              </a:defRPr>
            </a:lvl1pPr>
          </a:lstStyle>
          <a:p>
            <a:r>
              <a:rPr lang="en-US" dirty="0"/>
              <a:t>Click to add header</a:t>
            </a:r>
          </a:p>
        </p:txBody>
      </p:sp>
      <p:sp>
        <p:nvSpPr>
          <p:cNvPr id="3" name="Text Placeholder 2">
            <a:extLst>
              <a:ext uri="{FF2B5EF4-FFF2-40B4-BE49-F238E27FC236}">
                <a16:creationId xmlns:a16="http://schemas.microsoft.com/office/drawing/2014/main" id="{3317F44F-A652-450E-88F1-A493ABE6E2C5}"/>
              </a:ext>
            </a:extLst>
          </p:cNvPr>
          <p:cNvSpPr>
            <a:spLocks noGrp="1"/>
          </p:cNvSpPr>
          <p:nvPr>
            <p:ph type="body" idx="1"/>
          </p:nvPr>
        </p:nvSpPr>
        <p:spPr>
          <a:xfrm>
            <a:off x="862014" y="1338376"/>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6AF2AD4-F197-487B-924F-B72C3988CD8A}"/>
              </a:ext>
            </a:extLst>
          </p:cNvPr>
          <p:cNvSpPr>
            <a:spLocks noGrp="1"/>
          </p:cNvSpPr>
          <p:nvPr>
            <p:ph sz="half" idx="2"/>
          </p:nvPr>
        </p:nvSpPr>
        <p:spPr>
          <a:xfrm>
            <a:off x="839788" y="2505075"/>
            <a:ext cx="5157787" cy="3523585"/>
          </a:xfrm>
          <a:prstGeom prst="rect">
            <a:avLst/>
          </a:prstGeom>
        </p:spPr>
        <p:txBody>
          <a:bodyPr/>
          <a:lstStyle>
            <a:lvl1pPr>
              <a:defRPr b="1"/>
            </a:lvl1pPr>
            <a:lvl3pPr marL="1143000" indent="-228600">
              <a:buFont typeface="Arial" panose="020B0604020202020204" pitchFamily="34" charset="0"/>
              <a:buChar char="•"/>
              <a:defRPr/>
            </a:lvl3pPr>
            <a:lvl4pPr marL="1657350" indent="-28575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40F3DF3-B9F4-41E5-B58B-1C9E04711FA3}"/>
              </a:ext>
            </a:extLst>
          </p:cNvPr>
          <p:cNvSpPr>
            <a:spLocks noGrp="1"/>
          </p:cNvSpPr>
          <p:nvPr>
            <p:ph type="body" sz="quarter" idx="3"/>
          </p:nvPr>
        </p:nvSpPr>
        <p:spPr>
          <a:xfrm>
            <a:off x="6172200" y="1338376"/>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264A96-70E4-4E8D-B175-BEB7678E1EA4}"/>
              </a:ext>
            </a:extLst>
          </p:cNvPr>
          <p:cNvSpPr>
            <a:spLocks noGrp="1"/>
          </p:cNvSpPr>
          <p:nvPr>
            <p:ph sz="quarter" idx="4"/>
          </p:nvPr>
        </p:nvSpPr>
        <p:spPr>
          <a:xfrm>
            <a:off x="6172200" y="2505075"/>
            <a:ext cx="5183188" cy="3523585"/>
          </a:xfrm>
          <a:prstGeom prst="rect">
            <a:avLst/>
          </a:prstGeom>
        </p:spPr>
        <p:txBody>
          <a:bodyPr/>
          <a:lstStyle>
            <a:lvl1pPr>
              <a:defRPr b="1"/>
            </a:lvl1pPr>
            <a:lvl3pPr marL="1143000" indent="-228600">
              <a:buFont typeface="Arial" panose="020B0604020202020204" pitchFamily="34" charset="0"/>
              <a:buChar char="•"/>
              <a:defRPr/>
            </a:lvl3pPr>
            <a:lvl4pPr marL="1600200" indent="-22860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64B4119-2256-4218-ADC8-400D790D53B8}"/>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8" name="Footer Placeholder 7">
            <a:extLst>
              <a:ext uri="{FF2B5EF4-FFF2-40B4-BE49-F238E27FC236}">
                <a16:creationId xmlns:a16="http://schemas.microsoft.com/office/drawing/2014/main" id="{0C5AD1A4-B571-4A4C-8774-55A1394EB4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567B17-CA60-4F40-840B-132991F4FC04}"/>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64092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7561" y="111796"/>
            <a:ext cx="9574714" cy="737937"/>
          </a:xfrm>
        </p:spPr>
        <p:txBody>
          <a:bodyPr/>
          <a:lstStyle>
            <a:lvl1pPr>
              <a:defRPr>
                <a:solidFill>
                  <a:schemeClr val="bg1"/>
                </a:solidFill>
              </a:defRPr>
            </a:lvl1pPr>
          </a:lstStyle>
          <a:p>
            <a:r>
              <a:rPr lang="en-US" dirty="0"/>
              <a:t>Click to add header</a:t>
            </a:r>
          </a:p>
        </p:txBody>
      </p:sp>
      <p:sp>
        <p:nvSpPr>
          <p:cNvPr id="7" name="Date Placeholder 6"/>
          <p:cNvSpPr>
            <a:spLocks noGrp="1"/>
          </p:cNvSpPr>
          <p:nvPr>
            <p:ph type="dt" sz="half" idx="10"/>
          </p:nvPr>
        </p:nvSpPr>
        <p:spPr/>
        <p:txBody>
          <a:bodyPr/>
          <a:lstStyle/>
          <a:p>
            <a:fld id="{174F8A09-AAB9-4107-9C6B-D3898220E5D8}" type="datetime1">
              <a:rPr lang="en-US" smtClean="0"/>
              <a:t>3/21/2023</a:t>
            </a:fld>
            <a:endParaRPr lang="en-US"/>
          </a:p>
        </p:txBody>
      </p:sp>
      <p:sp>
        <p:nvSpPr>
          <p:cNvPr id="8" name="Footer Placeholder 7"/>
          <p:cNvSpPr>
            <a:spLocks noGrp="1"/>
          </p:cNvSpPr>
          <p:nvPr>
            <p:ph type="ftr" sz="quarter" idx="11"/>
          </p:nvPr>
        </p:nvSpPr>
        <p:spPr/>
        <p:txBody>
          <a:bodyPr/>
          <a:lstStyle/>
          <a:p>
            <a:r>
              <a:rPr lang="en-US"/>
              <a:t>Presentation Best Practices | TEA</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a:prstGeom prst="rect">
            <a:avLst/>
          </a:prstGeom>
        </p:spPr>
        <p:txBody>
          <a:bodyPr/>
          <a:lstStyle>
            <a:lvl1pPr marL="0" indent="0">
              <a:buClr>
                <a:schemeClr val="bg2"/>
              </a:buClr>
              <a:buFont typeface="Wingdings" panose="05000000000000000000" pitchFamily="2" charset="2"/>
              <a:buNone/>
              <a:defRPr b="1">
                <a:latin typeface="Calibri" panose="020F0502020204030204" pitchFamily="34" charset="0"/>
                <a:cs typeface="Calibri" panose="020F0502020204030204" pitchFamily="34" charset="0"/>
              </a:defRPr>
            </a:lvl1pPr>
            <a:lvl2pPr marL="685800" indent="-228600">
              <a:buClr>
                <a:schemeClr val="bg2"/>
              </a:buClr>
              <a:buFont typeface="Wingdings" panose="05000000000000000000" pitchFamily="2" charset="2"/>
              <a:buChar char="§"/>
              <a:defRPr>
                <a:latin typeface="Calibri" panose="020F0502020204030204" pitchFamily="34" charset="0"/>
                <a:cs typeface="Calibri" panose="020F0502020204030204" pitchFamily="34" charset="0"/>
              </a:defRPr>
            </a:lvl2pPr>
            <a:lvl3pPr marL="1143000" indent="-228600">
              <a:buClr>
                <a:schemeClr val="bg2"/>
              </a:buClr>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228600">
              <a:buClr>
                <a:schemeClr val="bg2"/>
              </a:buClr>
              <a:buSzPct val="65000"/>
              <a:buFont typeface="Courier New" panose="02070309020205020404" pitchFamily="49" charset="0"/>
              <a:buChar char="o"/>
              <a:defRPr>
                <a:latin typeface="+mj-lt"/>
                <a:cs typeface="Calibri" panose="020F0502020204030204" pitchFamily="34" charset="0"/>
              </a:defRPr>
            </a:lvl4pPr>
            <a:lvl5pPr marL="2057400" indent="-228600">
              <a:buClr>
                <a:schemeClr val="bg2"/>
              </a:buClr>
              <a:buFont typeface="Wingdings" panose="05000000000000000000" pitchFamily="2" charset="2"/>
              <a:buChar cha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a:prstGeom prst="rect">
            <a:avLst/>
          </a:prstGeom>
        </p:spPr>
        <p:txBody>
          <a:bodyPr/>
          <a:lstStyle>
            <a:lvl1pPr marL="0" indent="0">
              <a:buClr>
                <a:schemeClr val="bg2"/>
              </a:buClr>
              <a:buFont typeface="Wingdings" panose="05000000000000000000" pitchFamily="2" charset="2"/>
              <a:buNone/>
              <a:defRPr b="1">
                <a:latin typeface="Calibri" panose="020F0502020204030204" pitchFamily="34" charset="0"/>
                <a:cs typeface="Calibri" panose="020F0502020204030204" pitchFamily="34" charset="0"/>
              </a:defRPr>
            </a:lvl1pPr>
            <a:lvl2pPr marL="685800" indent="-228600">
              <a:buClr>
                <a:schemeClr val="bg2"/>
              </a:buClr>
              <a:buFont typeface="Wingdings" panose="05000000000000000000" pitchFamily="2" charset="2"/>
              <a:buChar char="§"/>
              <a:defRPr>
                <a:latin typeface="Calibri" panose="020F0502020204030204" pitchFamily="34" charset="0"/>
                <a:cs typeface="Calibri" panose="020F0502020204030204" pitchFamily="34" charset="0"/>
              </a:defRPr>
            </a:lvl2pPr>
            <a:lvl3pPr marL="1143000" indent="-228600">
              <a:buClr>
                <a:schemeClr val="bg2"/>
              </a:buClr>
              <a:buSzPct val="100000"/>
              <a:buFont typeface="Arial" panose="020B0604020202020204" pitchFamily="34" charset="0"/>
              <a:buChar char="•"/>
              <a:defRPr>
                <a:latin typeface="Calibri" panose="020F0502020204030204" pitchFamily="34" charset="0"/>
                <a:cs typeface="Calibri" panose="020F0502020204030204" pitchFamily="34" charset="0"/>
              </a:defRPr>
            </a:lvl3pPr>
            <a:lvl4pPr marL="1600200" indent="-228600">
              <a:buClr>
                <a:schemeClr val="bg2"/>
              </a:buClr>
              <a:buSzPct val="65000"/>
              <a:buFont typeface="Courier New" panose="02070309020205020404" pitchFamily="49" charset="0"/>
              <a:buChar char="o"/>
              <a:defRPr>
                <a:latin typeface="+mj-lt"/>
                <a:cs typeface="Calibri" panose="020F0502020204030204" pitchFamily="34" charset="0"/>
              </a:defRPr>
            </a:lvl4pPr>
            <a:lvl5pPr marL="2057400" indent="-228600">
              <a:buClr>
                <a:schemeClr val="bg2"/>
              </a:buClr>
              <a:buFont typeface="Wingdings" panose="05000000000000000000" pitchFamily="2" charset="2"/>
              <a:buChar cha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0658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7766-1930-49BE-B332-9252E09C0C4F}"/>
              </a:ext>
            </a:extLst>
          </p:cNvPr>
          <p:cNvSpPr>
            <a:spLocks noGrp="1"/>
          </p:cNvSpPr>
          <p:nvPr>
            <p:ph type="title" hasCustomPrompt="1"/>
          </p:nvPr>
        </p:nvSpPr>
        <p:spPr>
          <a:xfrm>
            <a:off x="323851" y="92562"/>
            <a:ext cx="10515600" cy="751350"/>
          </a:xfrm>
        </p:spPr>
        <p:txBody>
          <a:bodyPr/>
          <a:lstStyle>
            <a:lvl1pPr>
              <a:defRPr>
                <a:solidFill>
                  <a:schemeClr val="bg1"/>
                </a:solidFill>
              </a:defRPr>
            </a:lvl1pPr>
          </a:lstStyle>
          <a:p>
            <a:r>
              <a:rPr lang="en-US" dirty="0"/>
              <a:t>Click to add header</a:t>
            </a:r>
          </a:p>
        </p:txBody>
      </p:sp>
      <p:sp>
        <p:nvSpPr>
          <p:cNvPr id="3" name="Date Placeholder 2">
            <a:extLst>
              <a:ext uri="{FF2B5EF4-FFF2-40B4-BE49-F238E27FC236}">
                <a16:creationId xmlns:a16="http://schemas.microsoft.com/office/drawing/2014/main" id="{5B0CAF1D-5609-4AA2-B1A1-268059B3549D}"/>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4" name="Footer Placeholder 3">
            <a:extLst>
              <a:ext uri="{FF2B5EF4-FFF2-40B4-BE49-F238E27FC236}">
                <a16:creationId xmlns:a16="http://schemas.microsoft.com/office/drawing/2014/main" id="{CAD24A10-87BA-4B6D-8666-76524E42B2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90D19A-F502-414D-9D9D-B66274B66817}"/>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1" name="Chart Placeholder 10">
            <a:extLst>
              <a:ext uri="{FF2B5EF4-FFF2-40B4-BE49-F238E27FC236}">
                <a16:creationId xmlns:a16="http://schemas.microsoft.com/office/drawing/2014/main" id="{49BFC5A0-865F-4864-A009-36C5C9E451AF}"/>
              </a:ext>
            </a:extLst>
          </p:cNvPr>
          <p:cNvSpPr>
            <a:spLocks noGrp="1"/>
          </p:cNvSpPr>
          <p:nvPr>
            <p:ph type="chart" sz="quarter" idx="13"/>
          </p:nvPr>
        </p:nvSpPr>
        <p:spPr>
          <a:xfrm>
            <a:off x="323851" y="1143000"/>
            <a:ext cx="4914900" cy="4891863"/>
          </a:xfrm>
          <a:prstGeom prst="rect">
            <a:avLst/>
          </a:prstGeom>
        </p:spPr>
        <p:txBody>
          <a:bodyPr/>
          <a:lstStyle/>
          <a:p>
            <a:endParaRPr lang="en-US"/>
          </a:p>
        </p:txBody>
      </p:sp>
      <p:sp>
        <p:nvSpPr>
          <p:cNvPr id="12" name="Rectangle 11">
            <a:extLst>
              <a:ext uri="{FF2B5EF4-FFF2-40B4-BE49-F238E27FC236}">
                <a16:creationId xmlns:a16="http://schemas.microsoft.com/office/drawing/2014/main" id="{F4249E5D-1BCA-4DE0-9058-15DB841CFAE8}"/>
              </a:ext>
            </a:extLst>
          </p:cNvPr>
          <p:cNvSpPr/>
          <p:nvPr userDrawn="1"/>
        </p:nvSpPr>
        <p:spPr>
          <a:xfrm>
            <a:off x="5419725" y="1104900"/>
            <a:ext cx="6524625" cy="489186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28E989A3-8DDA-47EC-A410-9EDDA67B3FFC}"/>
              </a:ext>
            </a:extLst>
          </p:cNvPr>
          <p:cNvSpPr>
            <a:spLocks noGrp="1"/>
          </p:cNvSpPr>
          <p:nvPr>
            <p:ph type="body" sz="quarter" idx="14"/>
          </p:nvPr>
        </p:nvSpPr>
        <p:spPr>
          <a:xfrm>
            <a:off x="5419726" y="1143001"/>
            <a:ext cx="6534150" cy="4853762"/>
          </a:xfrm>
          <a:prstGeom prst="rect">
            <a:avLst/>
          </a:prstGeom>
        </p:spPr>
        <p:txBody>
          <a:bodyPr/>
          <a:lstStyle>
            <a:lvl1pPr>
              <a:buClr>
                <a:schemeClr val="accent2"/>
              </a:buClr>
              <a:defRPr b="1">
                <a:solidFill>
                  <a:schemeClr val="accent1"/>
                </a:solidFill>
              </a:defRPr>
            </a:lvl1pPr>
            <a:lvl2pPr marL="685800" indent="-228600">
              <a:buClr>
                <a:schemeClr val="accent1"/>
              </a:buClr>
              <a:buFont typeface="Arial" panose="020B0604020202020204" pitchFamily="34" charset="0"/>
              <a:buChar char="•"/>
              <a:defRPr>
                <a:solidFill>
                  <a:schemeClr val="accent1"/>
                </a:solidFill>
              </a:defRPr>
            </a:lvl2pPr>
            <a:lvl3pPr marL="1143000" indent="-228600">
              <a:buClr>
                <a:schemeClr val="accent2"/>
              </a:buClr>
              <a:buSzPct val="65000"/>
              <a:buFont typeface="Courier New" panose="02070309020205020404" pitchFamily="49" charset="0"/>
              <a:buChar char="o"/>
              <a:defRPr>
                <a:solidFill>
                  <a:schemeClr val="accent1"/>
                </a:solidFill>
              </a:defRPr>
            </a:lvl3pPr>
            <a:lvl4pPr marL="1600200" indent="-228600">
              <a:buClr>
                <a:srgbClr val="0D6CB9"/>
              </a:buClr>
              <a:buFont typeface="Arial" panose="020B0604020202020204" pitchFamily="34" charset="0"/>
              <a:buChar cha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734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238125" y="124782"/>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2" name="Content Placeholder 11">
            <a:extLst>
              <a:ext uri="{FF2B5EF4-FFF2-40B4-BE49-F238E27FC236}">
                <a16:creationId xmlns:a16="http://schemas.microsoft.com/office/drawing/2014/main" id="{211207D7-6EA4-4125-80C5-64C4C51DA1CB}"/>
              </a:ext>
            </a:extLst>
          </p:cNvPr>
          <p:cNvSpPr>
            <a:spLocks noGrp="1"/>
          </p:cNvSpPr>
          <p:nvPr>
            <p:ph sz="quarter" idx="13"/>
          </p:nvPr>
        </p:nvSpPr>
        <p:spPr>
          <a:xfrm>
            <a:off x="238125" y="1481137"/>
            <a:ext cx="3590925" cy="3895725"/>
          </a:xfrm>
          <a:prstGeom prst="rect">
            <a:avLst/>
          </a:prstGeom>
        </p:spPr>
        <p:txBody>
          <a:bodyPr/>
          <a:lstStyle>
            <a:lvl1pPr>
              <a:defRPr b="1"/>
            </a:lvl1pPr>
            <a:lvl3pPr marL="1143000" indent="-228600">
              <a:buFont typeface="Arial" panose="020B0604020202020204" pitchFamily="34" charset="0"/>
              <a:buChar char="•"/>
              <a:defRPr/>
            </a:lvl3pPr>
            <a:lvl4pPr marL="1600200" indent="-22860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5DB7B06A-69E7-4385-A698-B4A9293EFEB3}"/>
              </a:ext>
            </a:extLst>
          </p:cNvPr>
          <p:cNvSpPr>
            <a:spLocks noGrp="1"/>
          </p:cNvSpPr>
          <p:nvPr>
            <p:ph sz="quarter" idx="14"/>
          </p:nvPr>
        </p:nvSpPr>
        <p:spPr>
          <a:xfrm>
            <a:off x="4300537" y="1481137"/>
            <a:ext cx="3590925" cy="3895725"/>
          </a:xfrm>
          <a:prstGeom prst="rect">
            <a:avLst/>
          </a:prstGeom>
        </p:spPr>
        <p:txBody>
          <a:bodyPr/>
          <a:lstStyle>
            <a:lvl1pPr>
              <a:defRPr b="1"/>
            </a:lvl1pPr>
            <a:lvl3pPr marL="1143000" indent="-228600">
              <a:buFont typeface="Arial" panose="020B0604020202020204" pitchFamily="34" charset="0"/>
              <a:buChar char="•"/>
              <a:defRPr/>
            </a:lvl3pPr>
            <a:lvl4pPr marL="1600200" indent="-22860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a:extLst>
              <a:ext uri="{FF2B5EF4-FFF2-40B4-BE49-F238E27FC236}">
                <a16:creationId xmlns:a16="http://schemas.microsoft.com/office/drawing/2014/main" id="{98400619-AAE7-4E95-9B27-AE246A1AF97A}"/>
              </a:ext>
            </a:extLst>
          </p:cNvPr>
          <p:cNvSpPr>
            <a:spLocks noGrp="1"/>
          </p:cNvSpPr>
          <p:nvPr>
            <p:ph sz="quarter" idx="15"/>
          </p:nvPr>
        </p:nvSpPr>
        <p:spPr>
          <a:xfrm>
            <a:off x="8362949" y="1481136"/>
            <a:ext cx="3590925" cy="3895725"/>
          </a:xfrm>
          <a:prstGeom prst="rect">
            <a:avLst/>
          </a:prstGeom>
        </p:spPr>
        <p:txBody>
          <a:bodyPr/>
          <a:lstStyle>
            <a:lvl1pPr>
              <a:defRPr b="1"/>
            </a:lvl1pPr>
            <a:lvl3pPr marL="1257300" indent="-342900">
              <a:buFont typeface="Arial" panose="020B0604020202020204" pitchFamily="34" charset="0"/>
              <a:buChar char="•"/>
              <a:defRPr/>
            </a:lvl3pPr>
            <a:lvl4pPr marL="1600200" indent="-228600">
              <a:buSzPct val="650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8508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238125" y="124287"/>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0" name="Text Placeholder 9">
            <a:extLst>
              <a:ext uri="{FF2B5EF4-FFF2-40B4-BE49-F238E27FC236}">
                <a16:creationId xmlns:a16="http://schemas.microsoft.com/office/drawing/2014/main" id="{9EEE7EA1-ADBA-4FC3-8443-95A5C000F4D4}"/>
              </a:ext>
            </a:extLst>
          </p:cNvPr>
          <p:cNvSpPr>
            <a:spLocks noGrp="1"/>
          </p:cNvSpPr>
          <p:nvPr>
            <p:ph type="body" sz="quarter" idx="13"/>
          </p:nvPr>
        </p:nvSpPr>
        <p:spPr>
          <a:xfrm>
            <a:off x="238125" y="1085851"/>
            <a:ext cx="5610225" cy="4942810"/>
          </a:xfrm>
          <a:prstGeom prst="rect">
            <a:avLst/>
          </a:prstGeom>
        </p:spPr>
        <p:txBody>
          <a:bodyPr/>
          <a:lstStyle>
            <a:lvl2pPr marL="685800" indent="-228600">
              <a:buFont typeface="Arial" panose="020B0604020202020204" pitchFamily="34" charset="0"/>
              <a:buChar char="•"/>
              <a:defRPr/>
            </a:lvl2pPr>
            <a:lvl3pPr marL="1143000" indent="-228600">
              <a:buSzPct val="65000"/>
              <a:buFont typeface="Courier New" panose="02070309020205020404" pitchFamily="49" charset="0"/>
              <a:buChar char="o"/>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D1C16D0-0DB0-45CA-98E2-0270421EBB46}"/>
              </a:ext>
            </a:extLst>
          </p:cNvPr>
          <p:cNvSpPr/>
          <p:nvPr userDrawn="1"/>
        </p:nvSpPr>
        <p:spPr>
          <a:xfrm>
            <a:off x="5962650" y="1085851"/>
            <a:ext cx="5991225" cy="494281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AE41C8CB-554C-4FD0-8732-124D42659D62}"/>
              </a:ext>
            </a:extLst>
          </p:cNvPr>
          <p:cNvSpPr>
            <a:spLocks noGrp="1"/>
          </p:cNvSpPr>
          <p:nvPr>
            <p:ph type="body" sz="quarter" idx="14"/>
          </p:nvPr>
        </p:nvSpPr>
        <p:spPr>
          <a:xfrm>
            <a:off x="5962650" y="1085851"/>
            <a:ext cx="5991225" cy="4942810"/>
          </a:xfrm>
          <a:prstGeom prst="rect">
            <a:avLst/>
          </a:prstGeom>
        </p:spPr>
        <p:txBody>
          <a:bodyPr/>
          <a:lstStyle>
            <a:lvl1pPr>
              <a:buClr>
                <a:schemeClr val="accent2"/>
              </a:buClr>
              <a:defRPr b="1">
                <a:solidFill>
                  <a:schemeClr val="accent1"/>
                </a:solidFill>
              </a:defRPr>
            </a:lvl1pPr>
            <a:lvl2pPr marL="800100" indent="-342900">
              <a:buClr>
                <a:schemeClr val="accent1"/>
              </a:buClr>
              <a:buFont typeface="Arial" panose="020B0604020202020204" pitchFamily="34" charset="0"/>
              <a:buChar char="•"/>
              <a:defRPr>
                <a:solidFill>
                  <a:schemeClr val="accent1"/>
                </a:solidFill>
              </a:defRPr>
            </a:lvl2pPr>
            <a:lvl3pPr marL="1257300" indent="-342900">
              <a:buClr>
                <a:schemeClr val="accent2"/>
              </a:buClr>
              <a:buSzPct val="65000"/>
              <a:buFont typeface="Courier New" panose="02070309020205020404" pitchFamily="49" charset="0"/>
              <a:buChar char="o"/>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a:buClr>
                <a:schemeClr val="accent2"/>
              </a:buCl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3393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238125" y="124287"/>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10" name="Text Placeholder 9">
            <a:extLst>
              <a:ext uri="{FF2B5EF4-FFF2-40B4-BE49-F238E27FC236}">
                <a16:creationId xmlns:a16="http://schemas.microsoft.com/office/drawing/2014/main" id="{9EEE7EA1-ADBA-4FC3-8443-95A5C000F4D4}"/>
              </a:ext>
            </a:extLst>
          </p:cNvPr>
          <p:cNvSpPr>
            <a:spLocks noGrp="1"/>
          </p:cNvSpPr>
          <p:nvPr>
            <p:ph type="body" sz="quarter" idx="13"/>
          </p:nvPr>
        </p:nvSpPr>
        <p:spPr>
          <a:xfrm>
            <a:off x="238125" y="1085850"/>
            <a:ext cx="5610225" cy="4868383"/>
          </a:xfrm>
          <a:prstGeom prst="rect">
            <a:avLst/>
          </a:prstGeom>
        </p:spPr>
        <p:txBody>
          <a:bodyPr/>
          <a:lstStyle>
            <a:lvl2pPr marL="685800" indent="-228600">
              <a:buFont typeface="Arial" panose="020B0604020202020204" pitchFamily="34" charset="0"/>
              <a:buChar char="•"/>
              <a:defRPr/>
            </a:lvl2pPr>
            <a:lvl3pPr marL="1143000" indent="-228600">
              <a:buSzPct val="65000"/>
              <a:buFont typeface="Courier New" panose="02070309020205020404" pitchFamily="49" charset="0"/>
              <a:buChar char="o"/>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D1C16D0-0DB0-45CA-98E2-0270421EBB46}"/>
              </a:ext>
            </a:extLst>
          </p:cNvPr>
          <p:cNvSpPr/>
          <p:nvPr userDrawn="1"/>
        </p:nvSpPr>
        <p:spPr>
          <a:xfrm>
            <a:off x="5962650" y="1085850"/>
            <a:ext cx="5991225" cy="4868383"/>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B6B209A7-2262-4216-9254-47E1708A1B12}"/>
              </a:ext>
            </a:extLst>
          </p:cNvPr>
          <p:cNvSpPr>
            <a:spLocks noGrp="1"/>
          </p:cNvSpPr>
          <p:nvPr>
            <p:ph type="pic" sz="quarter" idx="14"/>
          </p:nvPr>
        </p:nvSpPr>
        <p:spPr>
          <a:xfrm>
            <a:off x="6096000" y="1162050"/>
            <a:ext cx="5743575" cy="4696489"/>
          </a:xfrm>
          <a:prstGeom prst="rect">
            <a:avLst/>
          </a:prstGeom>
        </p:spPr>
        <p:txBody>
          <a:bodyPr/>
          <a:lstStyle>
            <a:lvl1pPr>
              <a:buClr>
                <a:schemeClr val="accent2"/>
              </a:buClr>
              <a:defRPr>
                <a:solidFill>
                  <a:schemeClr val="accent1"/>
                </a:solidFill>
              </a:defRPr>
            </a:lvl1pPr>
          </a:lstStyle>
          <a:p>
            <a:endParaRPr lang="en-US" dirty="0"/>
          </a:p>
        </p:txBody>
      </p:sp>
    </p:spTree>
    <p:extLst>
      <p:ext uri="{BB962C8B-B14F-4D97-AF65-F5344CB8AC3E}">
        <p14:creationId xmlns:p14="http://schemas.microsoft.com/office/powerpoint/2010/main" val="3988885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348368" y="105965"/>
            <a:ext cx="10515600" cy="751350"/>
          </a:xfrm>
        </p:spPr>
        <p:txBody>
          <a:bodyPr>
            <a:normAutofit/>
          </a:bodyPr>
          <a:lstStyle>
            <a:lvl1pPr>
              <a:defRPr sz="3600">
                <a:solidFill>
                  <a:schemeClr val="bg1"/>
                </a:solidFill>
                <a:latin typeface="+mn-lt"/>
              </a:defRPr>
            </a:lvl1pPr>
          </a:lstStyle>
          <a:p>
            <a:r>
              <a:rPr lang="en-US" dirty="0"/>
              <a:t>Click to add header – Sample Timeline</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9" name="Rectangle 8">
            <a:extLst>
              <a:ext uri="{FF2B5EF4-FFF2-40B4-BE49-F238E27FC236}">
                <a16:creationId xmlns:a16="http://schemas.microsoft.com/office/drawing/2014/main" id="{54D7A40C-B231-4F39-9A1E-E46DF327C842}"/>
              </a:ext>
            </a:extLst>
          </p:cNvPr>
          <p:cNvSpPr/>
          <p:nvPr userDrawn="1"/>
        </p:nvSpPr>
        <p:spPr>
          <a:xfrm>
            <a:off x="333375" y="3223527"/>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D5E6A87-83F5-4458-949E-6EBF86239AC9}"/>
              </a:ext>
            </a:extLst>
          </p:cNvPr>
          <p:cNvSpPr/>
          <p:nvPr userDrawn="1"/>
        </p:nvSpPr>
        <p:spPr>
          <a:xfrm>
            <a:off x="2643187" y="3223527"/>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4725D2-027C-4C91-A3ED-B80161A207EE}"/>
              </a:ext>
            </a:extLst>
          </p:cNvPr>
          <p:cNvSpPr/>
          <p:nvPr userDrawn="1"/>
        </p:nvSpPr>
        <p:spPr>
          <a:xfrm>
            <a:off x="4952999" y="3223527"/>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DB763F-4ED1-495B-B4E5-5F88BC6DBFCB}"/>
              </a:ext>
            </a:extLst>
          </p:cNvPr>
          <p:cNvSpPr/>
          <p:nvPr userDrawn="1"/>
        </p:nvSpPr>
        <p:spPr>
          <a:xfrm>
            <a:off x="7262811" y="3223527"/>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09FEC7-CB42-48E2-AAEC-A32660942388}"/>
              </a:ext>
            </a:extLst>
          </p:cNvPr>
          <p:cNvSpPr/>
          <p:nvPr userDrawn="1"/>
        </p:nvSpPr>
        <p:spPr>
          <a:xfrm>
            <a:off x="9572623" y="3223291"/>
            <a:ext cx="2200275" cy="44767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31BA84B-A825-4064-BC93-8F0A0F60A8E5}"/>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516570-64C8-4371-8CF3-4A543D8A81EE}"/>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7C8127D-D3C3-472F-86E5-90C56939336B}"/>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A5D3D9-3BB6-42F9-A64D-015DB1EB1037}"/>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462367D-69D0-445A-A729-11F05B25592A}"/>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94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A group of people standing in front of a crowd posing for the camera&#10;&#10;Description automatically generated">
            <a:extLst>
              <a:ext uri="{FF2B5EF4-FFF2-40B4-BE49-F238E27FC236}">
                <a16:creationId xmlns:a16="http://schemas.microsoft.com/office/drawing/2014/main" id="{4ED4B8B8-3955-409F-973E-E535A2A3EEB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057" r="3165" b="15638"/>
          <a:stretch/>
        </p:blipFill>
        <p:spPr>
          <a:xfrm>
            <a:off x="0" y="1020726"/>
            <a:ext cx="12191574" cy="5837273"/>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70810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702744" y="112873"/>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
        <p:nvSpPr>
          <p:cNvPr id="9" name="Rectangle 8">
            <a:extLst>
              <a:ext uri="{FF2B5EF4-FFF2-40B4-BE49-F238E27FC236}">
                <a16:creationId xmlns:a16="http://schemas.microsoft.com/office/drawing/2014/main" id="{5F2C6D79-FB92-4AF3-8405-6E46E4998B72}"/>
              </a:ext>
            </a:extLst>
          </p:cNvPr>
          <p:cNvSpPr/>
          <p:nvPr userDrawn="1"/>
        </p:nvSpPr>
        <p:spPr>
          <a:xfrm>
            <a:off x="702745" y="1461976"/>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75F51D8-95B3-4138-BEB5-64221C4FFFE6}"/>
              </a:ext>
            </a:extLst>
          </p:cNvPr>
          <p:cNvSpPr/>
          <p:nvPr userDrawn="1"/>
        </p:nvSpPr>
        <p:spPr>
          <a:xfrm>
            <a:off x="702744" y="395138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43852E-7A9C-4513-9923-3AA1A7EA8947}"/>
              </a:ext>
            </a:extLst>
          </p:cNvPr>
          <p:cNvSpPr/>
          <p:nvPr userDrawn="1"/>
        </p:nvSpPr>
        <p:spPr>
          <a:xfrm>
            <a:off x="6899864" y="144932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6865D7E-EF62-41B1-B648-ECE52659DC00}"/>
              </a:ext>
            </a:extLst>
          </p:cNvPr>
          <p:cNvSpPr/>
          <p:nvPr userDrawn="1"/>
        </p:nvSpPr>
        <p:spPr>
          <a:xfrm>
            <a:off x="6932098" y="395138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1B7B768-5EB5-42E3-A9F2-12FFD60F7B12}"/>
              </a:ext>
            </a:extLst>
          </p:cNvPr>
          <p:cNvSpPr>
            <a:spLocks noGrp="1"/>
          </p:cNvSpPr>
          <p:nvPr>
            <p:ph type="body" sz="quarter" idx="14"/>
          </p:nvPr>
        </p:nvSpPr>
        <p:spPr>
          <a:xfrm>
            <a:off x="749902" y="1509241"/>
            <a:ext cx="4462841" cy="1847185"/>
          </a:xfrm>
          <a:prstGeom prst="rect">
            <a:avLst/>
          </a:prstGeom>
        </p:spPr>
        <p:txBody>
          <a:bodyPr/>
          <a:lstStyle>
            <a:lvl1pPr>
              <a:buClr>
                <a:schemeClr val="accent2"/>
              </a:buClr>
              <a:defRPr sz="2400">
                <a:solidFill>
                  <a:schemeClr val="accent1"/>
                </a:solidFill>
              </a:defRPr>
            </a:lvl1pPr>
            <a:lvl2pPr marL="685800" indent="-228600">
              <a:buClr>
                <a:schemeClr val="accent1"/>
              </a:buClr>
              <a:buFont typeface="Arial" panose="020B0604020202020204" pitchFamily="34" charset="0"/>
              <a:buChar cha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4" name="Text Placeholder 12">
            <a:extLst>
              <a:ext uri="{FF2B5EF4-FFF2-40B4-BE49-F238E27FC236}">
                <a16:creationId xmlns:a16="http://schemas.microsoft.com/office/drawing/2014/main" id="{50552ADE-B21D-40B4-9E08-0C3CCA31045C}"/>
              </a:ext>
            </a:extLst>
          </p:cNvPr>
          <p:cNvSpPr>
            <a:spLocks noGrp="1"/>
          </p:cNvSpPr>
          <p:nvPr>
            <p:ph type="body" sz="quarter" idx="15"/>
          </p:nvPr>
        </p:nvSpPr>
        <p:spPr>
          <a:xfrm>
            <a:off x="749901" y="4011307"/>
            <a:ext cx="4462841" cy="1847185"/>
          </a:xfrm>
          <a:prstGeom prst="rect">
            <a:avLst/>
          </a:prstGeom>
        </p:spPr>
        <p:txBody>
          <a:bodyPr/>
          <a:lstStyle>
            <a:lvl1pPr>
              <a:buClr>
                <a:schemeClr val="accent2"/>
              </a:buClr>
              <a:defRPr sz="2400">
                <a:solidFill>
                  <a:schemeClr val="accent1"/>
                </a:solidFill>
              </a:defRPr>
            </a:lvl1pPr>
            <a:lvl2pPr marL="685800" indent="-228600">
              <a:buClr>
                <a:schemeClr val="accent1"/>
              </a:buClr>
              <a:buFont typeface="Arial" panose="020B0604020202020204" pitchFamily="34" charset="0"/>
              <a:buChar cha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3C2FE618-7DB4-4DAE-BF27-1854155816E5}"/>
              </a:ext>
            </a:extLst>
          </p:cNvPr>
          <p:cNvSpPr>
            <a:spLocks noGrp="1"/>
          </p:cNvSpPr>
          <p:nvPr>
            <p:ph type="body" sz="quarter" idx="16"/>
          </p:nvPr>
        </p:nvSpPr>
        <p:spPr>
          <a:xfrm>
            <a:off x="6947022" y="1493489"/>
            <a:ext cx="4462841" cy="1847185"/>
          </a:xfrm>
          <a:prstGeom prst="rect">
            <a:avLst/>
          </a:prstGeom>
        </p:spPr>
        <p:txBody>
          <a:bodyPr/>
          <a:lstStyle>
            <a:lvl1pPr>
              <a:buClr>
                <a:schemeClr val="accent2"/>
              </a:buClr>
              <a:defRPr sz="2400">
                <a:solidFill>
                  <a:schemeClr val="accent1"/>
                </a:solidFill>
              </a:defRPr>
            </a:lvl1pPr>
            <a:lvl2pPr marL="800100" indent="-342900">
              <a:buClr>
                <a:schemeClr val="accent1"/>
              </a:buClr>
              <a:buFont typeface="Arial" panose="020B0604020202020204" pitchFamily="34" charset="0"/>
              <a:buChar cha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F811C2D0-D1E3-4D3F-99DE-7D2449A20DEA}"/>
              </a:ext>
            </a:extLst>
          </p:cNvPr>
          <p:cNvSpPr>
            <a:spLocks noGrp="1"/>
          </p:cNvSpPr>
          <p:nvPr>
            <p:ph type="body" sz="quarter" idx="17"/>
          </p:nvPr>
        </p:nvSpPr>
        <p:spPr>
          <a:xfrm>
            <a:off x="7026415" y="4014140"/>
            <a:ext cx="4462841" cy="1847185"/>
          </a:xfrm>
          <a:prstGeom prst="rect">
            <a:avLst/>
          </a:prstGeom>
        </p:spPr>
        <p:txBody>
          <a:bodyPr/>
          <a:lstStyle>
            <a:lvl1pPr>
              <a:buClr>
                <a:schemeClr val="accent2"/>
              </a:buClr>
              <a:defRPr sz="2400">
                <a:solidFill>
                  <a:schemeClr val="accent1"/>
                </a:solidFill>
              </a:defRPr>
            </a:lvl1pPr>
            <a:lvl2pPr marL="685800" indent="-228600">
              <a:buClr>
                <a:schemeClr val="accent1"/>
              </a:buClr>
              <a:buFont typeface="Arial" panose="020B0604020202020204" pitchFamily="34" charset="0"/>
              <a:buChar cha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53484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4AE6BA1-FDD9-41C8-BCE1-C380CE4BCDA8}"/>
              </a:ext>
            </a:extLst>
          </p:cNvPr>
          <p:cNvSpPr>
            <a:spLocks noGrp="1"/>
          </p:cNvSpPr>
          <p:nvPr>
            <p:ph type="title" hasCustomPrompt="1"/>
          </p:nvPr>
        </p:nvSpPr>
        <p:spPr>
          <a:xfrm>
            <a:off x="344602" y="116598"/>
            <a:ext cx="10515600" cy="751350"/>
          </a:xfrm>
        </p:spPr>
        <p:txBody>
          <a:bodyPr>
            <a:normAutofit/>
          </a:bodyPr>
          <a:lstStyle>
            <a:lvl1pPr>
              <a:defRPr sz="3600">
                <a:solidFill>
                  <a:schemeClr val="bg1"/>
                </a:solidFill>
                <a:latin typeface="+mn-lt"/>
              </a:defRPr>
            </a:lvl1pPr>
          </a:lstStyle>
          <a:p>
            <a:r>
              <a:rPr lang="en-US" dirty="0"/>
              <a:t>Click to add header</a:t>
            </a:r>
          </a:p>
        </p:txBody>
      </p:sp>
      <p:sp>
        <p:nvSpPr>
          <p:cNvPr id="2" name="Date Placeholder 1">
            <a:extLst>
              <a:ext uri="{FF2B5EF4-FFF2-40B4-BE49-F238E27FC236}">
                <a16:creationId xmlns:a16="http://schemas.microsoft.com/office/drawing/2014/main" id="{3B032792-A36D-4354-A8ED-88A3AA4EF42D}"/>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3" name="Footer Placeholder 2">
            <a:extLst>
              <a:ext uri="{FF2B5EF4-FFF2-40B4-BE49-F238E27FC236}">
                <a16:creationId xmlns:a16="http://schemas.microsoft.com/office/drawing/2014/main" id="{0C023F20-ADD6-4D5A-9D36-A1DC143D3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5EB77-DECA-4FDB-A420-2A45DFBF030F}"/>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3863935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973B3E0-7E5B-614B-8664-192CC7C1267C}"/>
              </a:ext>
            </a:extLst>
          </p:cNvPr>
          <p:cNvSpPr>
            <a:spLocks noGrp="1"/>
          </p:cNvSpPr>
          <p:nvPr>
            <p:ph type="body" sz="quarter" idx="10"/>
          </p:nvPr>
        </p:nvSpPr>
        <p:spPr>
          <a:xfrm>
            <a:off x="1700213" y="2335213"/>
            <a:ext cx="9223375" cy="3051175"/>
          </a:xfrm>
          <a:prstGeom prst="rect">
            <a:avLst/>
          </a:prstGeom>
        </p:spPr>
        <p:txBody>
          <a:bodyPr/>
          <a:lstStyle>
            <a:lvl1pPr marL="0" indent="0">
              <a:buFontTx/>
              <a:buNone/>
              <a:defRPr sz="48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a:t>
            </a:r>
          </a:p>
        </p:txBody>
      </p:sp>
      <p:sp>
        <p:nvSpPr>
          <p:cNvPr id="11" name="Text Placeholder 10">
            <a:extLst>
              <a:ext uri="{FF2B5EF4-FFF2-40B4-BE49-F238E27FC236}">
                <a16:creationId xmlns:a16="http://schemas.microsoft.com/office/drawing/2014/main" id="{856F1850-A557-8B40-9F53-B20412F044C8}"/>
              </a:ext>
            </a:extLst>
          </p:cNvPr>
          <p:cNvSpPr>
            <a:spLocks noGrp="1"/>
          </p:cNvSpPr>
          <p:nvPr>
            <p:ph type="body" sz="quarter" idx="11" hasCustomPrompt="1"/>
          </p:nvPr>
        </p:nvSpPr>
        <p:spPr>
          <a:xfrm>
            <a:off x="7851775" y="5507038"/>
            <a:ext cx="3100388" cy="436562"/>
          </a:xfrm>
          <a:prstGeom prst="rect">
            <a:avLst/>
          </a:prstGeom>
        </p:spPr>
        <p:txBody>
          <a:bodyPr/>
          <a:lstStyle>
            <a:lvl1pPr marL="0" indent="0" algn="r">
              <a:buFontTx/>
              <a:buNone/>
              <a:defRPr sz="2400" i="1">
                <a:solidFill>
                  <a:schemeClr val="bg1"/>
                </a:solidFill>
              </a:defRPr>
            </a:lvl1pPr>
          </a:lstStyle>
          <a:p>
            <a:pPr lvl="0"/>
            <a:r>
              <a:rPr lang="en-US" dirty="0"/>
              <a:t>– Name</a:t>
            </a:r>
          </a:p>
        </p:txBody>
      </p:sp>
    </p:spTree>
    <p:extLst>
      <p:ext uri="{BB962C8B-B14F-4D97-AF65-F5344CB8AC3E}">
        <p14:creationId xmlns:p14="http://schemas.microsoft.com/office/powerpoint/2010/main" val="37240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descr="A picture containing book, indoor, laptop, shelf&#10;&#10;Description automatically generated">
            <a:extLst>
              <a:ext uri="{FF2B5EF4-FFF2-40B4-BE49-F238E27FC236}">
                <a16:creationId xmlns:a16="http://schemas.microsoft.com/office/drawing/2014/main" id="{92332494-254F-4361-9406-4259A221B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057" b="15688"/>
          <a:stretch/>
        </p:blipFill>
        <p:spPr>
          <a:xfrm>
            <a:off x="0" y="1041991"/>
            <a:ext cx="12192000" cy="585644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188844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8" name="Picture 7" descr="A group of people sitting in a room&#10;&#10;Description automatically generated">
            <a:extLst>
              <a:ext uri="{FF2B5EF4-FFF2-40B4-BE49-F238E27FC236}">
                <a16:creationId xmlns:a16="http://schemas.microsoft.com/office/drawing/2014/main" id="{9660ACFC-A69F-4B71-8455-1656B57288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82" r="1178" b="21579"/>
          <a:stretch/>
        </p:blipFill>
        <p:spPr>
          <a:xfrm>
            <a:off x="0" y="1041990"/>
            <a:ext cx="12192000" cy="644380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400337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6" name="Picture 5" descr="A group of people sitting at a table&#10;&#10;Description automatically generated">
            <a:extLst>
              <a:ext uri="{FF2B5EF4-FFF2-40B4-BE49-F238E27FC236}">
                <a16:creationId xmlns:a16="http://schemas.microsoft.com/office/drawing/2014/main" id="{CB77B3A2-C08B-4343-921E-019A80500B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6" t="3485" b="25011"/>
          <a:stretch/>
        </p:blipFill>
        <p:spPr>
          <a:xfrm>
            <a:off x="1" y="1041990"/>
            <a:ext cx="12191999" cy="5890438"/>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366070" y="3300044"/>
            <a:ext cx="9459433" cy="1313828"/>
          </a:xfrm>
          <a:solidFill>
            <a:schemeClr val="accent1">
              <a:alpha val="80000"/>
            </a:schemeClr>
          </a:solidFill>
          <a:ln>
            <a:noFill/>
          </a:ln>
        </p:spPr>
        <p:txBody>
          <a:bodyPr anchor="b"/>
          <a:lstStyle>
            <a:lvl1pPr algn="ctr">
              <a:defRPr sz="6000">
                <a:solidFill>
                  <a:schemeClr val="bg1"/>
                </a:solidFill>
                <a:latin typeface="+mn-lt"/>
              </a:defRPr>
            </a:lvl1pPr>
          </a:lstStyle>
          <a:p>
            <a:r>
              <a:rPr lang="en-US" dirty="0"/>
              <a:t>Click to edit Master title</a:t>
            </a:r>
          </a:p>
        </p:txBody>
      </p:sp>
      <p:sp>
        <p:nvSpPr>
          <p:cNvPr id="3" name="Subtitle 2">
            <a:extLst>
              <a:ext uri="{FF2B5EF4-FFF2-40B4-BE49-F238E27FC236}">
                <a16:creationId xmlns:a16="http://schemas.microsoft.com/office/drawing/2014/main" id="{556A7D4E-1763-4961-A431-59D6643E6FEA}"/>
              </a:ext>
            </a:extLst>
          </p:cNvPr>
          <p:cNvSpPr>
            <a:spLocks noGrp="1"/>
          </p:cNvSpPr>
          <p:nvPr>
            <p:ph type="subTitle" idx="1" hasCustomPrompt="1"/>
          </p:nvPr>
        </p:nvSpPr>
        <p:spPr>
          <a:xfrm>
            <a:off x="1366071" y="4613872"/>
            <a:ext cx="9459432" cy="484187"/>
          </a:xfrm>
          <a:prstGeom prst="rect">
            <a:avLst/>
          </a:prstGeom>
          <a:solidFill>
            <a:schemeClr val="accent1">
              <a:alpha val="80000"/>
            </a:schemeClr>
          </a:solidFill>
          <a:ln>
            <a:noFill/>
          </a:ln>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Office name</a:t>
            </a:r>
          </a:p>
        </p:txBody>
      </p:sp>
      <p:pic>
        <p:nvPicPr>
          <p:cNvPr id="11" name="Picture 10" descr="A close up of a sign&#10;&#10;Description automatically generated">
            <a:extLst>
              <a:ext uri="{FF2B5EF4-FFF2-40B4-BE49-F238E27FC236}">
                <a16:creationId xmlns:a16="http://schemas.microsoft.com/office/drawing/2014/main" id="{421BA4A3-73CD-49F8-9BAA-D372478A5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231030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62164"/>
            <a:ext cx="11121657" cy="751350"/>
          </a:xfrm>
        </p:spPr>
        <p:txBody>
          <a:bodyPr>
            <a:normAutofit/>
          </a:bodyPr>
          <a:lstStyle>
            <a:lvl1pPr algn="l">
              <a:defRPr sz="3600">
                <a:solidFill>
                  <a:schemeClr val="bg1"/>
                </a:solidFill>
                <a:latin typeface="+mn-lt"/>
              </a:defRPr>
            </a:lvl1pPr>
          </a:lstStyle>
          <a:p>
            <a:r>
              <a:rPr lang="en-US" dirty="0"/>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p:txBody>
          <a:bodyPr/>
          <a:lstStyle/>
          <a:p>
            <a:fld id="{FA6A0AD2-53AF-4D84-8AC9-3DBC493F2F75}" type="datetimeFigureOut">
              <a:rPr lang="en-US" smtClean="0"/>
              <a:t>3/21/2023</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p:txBody>
          <a:bodyPr/>
          <a:lstStyle/>
          <a:p>
            <a:fld id="{69C126A4-BD19-47E2-8A0E-0DE1B9D8C925}" type="slidenum">
              <a:rPr lang="en-US" smtClean="0"/>
              <a:t>‹#›</a:t>
            </a:fld>
            <a:endParaRPr lang="en-US"/>
          </a:p>
        </p:txBody>
      </p:sp>
    </p:spTree>
    <p:extLst>
      <p:ext uri="{BB962C8B-B14F-4D97-AF65-F5344CB8AC3E}">
        <p14:creationId xmlns:p14="http://schemas.microsoft.com/office/powerpoint/2010/main" val="285062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group of people standing in front of a crowd posing for the camera&#10;&#10;Description automatically generated">
            <a:extLst>
              <a:ext uri="{FF2B5EF4-FFF2-40B4-BE49-F238E27FC236}">
                <a16:creationId xmlns:a16="http://schemas.microsoft.com/office/drawing/2014/main" id="{2DDFC1E7-B615-4520-9178-AA7C3D3FB1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 t="8217" r="3165" b="18168"/>
          <a:stretch/>
        </p:blipFill>
        <p:spPr>
          <a:xfrm>
            <a:off x="426" y="1031358"/>
            <a:ext cx="12191574" cy="5826642"/>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51500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descr="A picture containing person, child, indoor, wall&#10;&#10;Description automatically generated">
            <a:extLst>
              <a:ext uri="{FF2B5EF4-FFF2-40B4-BE49-F238E27FC236}">
                <a16:creationId xmlns:a16="http://schemas.microsoft.com/office/drawing/2014/main" id="{F73AED3B-351E-441F-9AF7-83DB0C449EC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29" t="15699" r="-29" b="20677"/>
          <a:stretch/>
        </p:blipFill>
        <p:spPr>
          <a:xfrm>
            <a:off x="0" y="1041991"/>
            <a:ext cx="12192000" cy="5816009"/>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36217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26937D9F-E47E-4E2B-9270-0A25974F40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703"/>
          <a:stretch/>
        </p:blipFill>
        <p:spPr>
          <a:xfrm>
            <a:off x="0" y="1041991"/>
            <a:ext cx="12217429" cy="5816009"/>
          </a:xfrm>
          <a:prstGeom prst="rect">
            <a:avLst/>
          </a:prstGeom>
        </p:spPr>
      </p:pic>
      <p:sp>
        <p:nvSpPr>
          <p:cNvPr id="2" name="Title 1">
            <a:extLst>
              <a:ext uri="{FF2B5EF4-FFF2-40B4-BE49-F238E27FC236}">
                <a16:creationId xmlns:a16="http://schemas.microsoft.com/office/drawing/2014/main" id="{15EB3E0B-5575-44F7-B7B8-8BBBC9BBB1EB}"/>
              </a:ext>
            </a:extLst>
          </p:cNvPr>
          <p:cNvSpPr>
            <a:spLocks noGrp="1"/>
          </p:cNvSpPr>
          <p:nvPr>
            <p:ph type="title" hasCustomPrompt="1"/>
          </p:nvPr>
        </p:nvSpPr>
        <p:spPr>
          <a:xfrm>
            <a:off x="944266" y="3159807"/>
            <a:ext cx="10515600" cy="1070014"/>
          </a:xfrm>
          <a:solidFill>
            <a:schemeClr val="bg1">
              <a:alpha val="80000"/>
            </a:schemeClr>
          </a:solidFill>
        </p:spPr>
        <p:txBody>
          <a:bodyPr anchor="b">
            <a:normAutofit/>
          </a:bodyPr>
          <a:lstStyle>
            <a:lvl1pPr algn="ctr">
              <a:defRPr sz="5400">
                <a:solidFill>
                  <a:schemeClr val="accent1"/>
                </a:solidFill>
                <a:latin typeface="+mn-lt"/>
              </a:defRPr>
            </a:lvl1pPr>
          </a:lstStyle>
          <a:p>
            <a:r>
              <a:rPr lang="en-US" dirty="0"/>
              <a:t>Click to add section break</a:t>
            </a:r>
          </a:p>
        </p:txBody>
      </p:sp>
      <p:pic>
        <p:nvPicPr>
          <p:cNvPr id="10" name="Picture 9" descr="A close up of a sign&#10;&#10;Description automatically generated">
            <a:extLst>
              <a:ext uri="{FF2B5EF4-FFF2-40B4-BE49-F238E27FC236}">
                <a16:creationId xmlns:a16="http://schemas.microsoft.com/office/drawing/2014/main" id="{86DB028A-C535-46E4-874D-67DD558CDA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6729" y="91494"/>
            <a:ext cx="1658542" cy="663418"/>
          </a:xfrm>
          <a:prstGeom prst="rect">
            <a:avLst/>
          </a:prstGeom>
        </p:spPr>
      </p:pic>
    </p:spTree>
    <p:extLst>
      <p:ext uri="{BB962C8B-B14F-4D97-AF65-F5344CB8AC3E}">
        <p14:creationId xmlns:p14="http://schemas.microsoft.com/office/powerpoint/2010/main" val="346831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AB2A04-1359-4198-B46A-7F28456AD2A8}"/>
              </a:ext>
            </a:extLst>
          </p:cNvPr>
          <p:cNvSpPr/>
          <p:nvPr userDrawn="1"/>
        </p:nvSpPr>
        <p:spPr>
          <a:xfrm>
            <a:off x="0" y="-13648"/>
            <a:ext cx="12192000" cy="68716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a:solidFill>
                <a:schemeClr val="accent1"/>
              </a:solidFill>
            </a:endParaRPr>
          </a:p>
        </p:txBody>
      </p:sp>
      <p:sp>
        <p:nvSpPr>
          <p:cNvPr id="10" name="Rectangle 9">
            <a:extLst>
              <a:ext uri="{FF2B5EF4-FFF2-40B4-BE49-F238E27FC236}">
                <a16:creationId xmlns:a16="http://schemas.microsoft.com/office/drawing/2014/main" id="{A3FFDEBE-2C8E-4A35-ACA3-F466ED69F9A0}"/>
              </a:ext>
            </a:extLst>
          </p:cNvPr>
          <p:cNvSpPr/>
          <p:nvPr userDrawn="1"/>
        </p:nvSpPr>
        <p:spPr>
          <a:xfrm>
            <a:off x="0" y="1025610"/>
            <a:ext cx="12192000" cy="5832390"/>
          </a:xfrm>
          <a:prstGeom prst="rect">
            <a:avLst/>
          </a:prstGeom>
          <a:solidFill>
            <a:srgbClr val="0D6C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9691A8-3ED5-43DE-A4E8-877389A3ED13}"/>
              </a:ext>
            </a:extLst>
          </p:cNvPr>
          <p:cNvSpPr/>
          <p:nvPr userDrawn="1"/>
        </p:nvSpPr>
        <p:spPr>
          <a:xfrm>
            <a:off x="0" y="6188874"/>
            <a:ext cx="9882231" cy="39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FFB9D14E-3F76-448E-9D57-C36D617BE89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978791" y="6182686"/>
            <a:ext cx="994008" cy="397604"/>
          </a:xfrm>
          <a:prstGeom prst="rect">
            <a:avLst/>
          </a:prstGeom>
        </p:spPr>
      </p:pic>
      <p:sp>
        <p:nvSpPr>
          <p:cNvPr id="13" name="Rectangle 12">
            <a:extLst>
              <a:ext uri="{FF2B5EF4-FFF2-40B4-BE49-F238E27FC236}">
                <a16:creationId xmlns:a16="http://schemas.microsoft.com/office/drawing/2014/main" id="{31C69D15-4434-47F2-BBD6-4CDECFFD9F93}"/>
              </a:ext>
            </a:extLst>
          </p:cNvPr>
          <p:cNvSpPr/>
          <p:nvPr userDrawn="1"/>
        </p:nvSpPr>
        <p:spPr>
          <a:xfrm>
            <a:off x="11075565" y="6188874"/>
            <a:ext cx="1159079" cy="397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DB0D2E3-7E0F-43D5-9FF8-E8F7DCB7482C}"/>
              </a:ext>
            </a:extLst>
          </p:cNvPr>
          <p:cNvCxnSpPr>
            <a:cxnSpLocks/>
          </p:cNvCxnSpPr>
          <p:nvPr userDrawn="1"/>
        </p:nvCxnSpPr>
        <p:spPr>
          <a:xfrm>
            <a:off x="-50334" y="997036"/>
            <a:ext cx="1229266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3/21/2023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dirty="0"/>
              <a:t>Click to edit Header</a:t>
            </a:r>
          </a:p>
        </p:txBody>
      </p:sp>
    </p:spTree>
    <p:extLst>
      <p:ext uri="{BB962C8B-B14F-4D97-AF65-F5344CB8AC3E}">
        <p14:creationId xmlns:p14="http://schemas.microsoft.com/office/powerpoint/2010/main" val="2848267297"/>
      </p:ext>
    </p:extLst>
  </p:cSld>
  <p:clrMap bg1="lt1" tx1="dk1" bg2="lt2" tx2="dk2" accent1="accent1" accent2="accent2" accent3="accent3" accent4="accent4" accent5="accent5" accent6="accent6" hlink="hlink" folHlink="folHlink"/>
  <p:sldLayoutIdLst>
    <p:sldLayoutId id="2147483711" r:id="rId1"/>
    <p:sldLayoutId id="2147483689" r:id="rId2"/>
    <p:sldLayoutId id="2147483712" r:id="rId3"/>
    <p:sldLayoutId id="2147483714" r:id="rId4"/>
    <p:sldLayoutId id="2147483713" r:id="rId5"/>
    <p:sldLayoutId id="2147483694" r:id="rId6"/>
    <p:sldLayoutId id="2147483695" r:id="rId7"/>
    <p:sldLayoutId id="2147483715" r:id="rId8"/>
    <p:sldLayoutId id="2147483716" r:id="rId9"/>
    <p:sldLayoutId id="2147483718" r:id="rId10"/>
    <p:sldLayoutId id="2147483717"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3096C6-F5D1-DA42-9AF7-EE5E97A12F79}"/>
              </a:ext>
            </a:extLst>
          </p:cNvPr>
          <p:cNvSpPr/>
          <p:nvPr userDrawn="1"/>
        </p:nvSpPr>
        <p:spPr>
          <a:xfrm>
            <a:off x="0" y="1166069"/>
            <a:ext cx="12192000" cy="5691930"/>
          </a:xfrm>
          <a:prstGeom prst="rect">
            <a:avLst/>
          </a:prstGeom>
          <a:solidFill>
            <a:srgbClr val="0A51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833EA7-2B18-154D-918E-C6F3B236144E}"/>
              </a:ext>
            </a:extLst>
          </p:cNvPr>
          <p:cNvSpPr txBox="1"/>
          <p:nvPr userDrawn="1"/>
        </p:nvSpPr>
        <p:spPr>
          <a:xfrm>
            <a:off x="1733550" y="1123811"/>
            <a:ext cx="714375" cy="1569660"/>
          </a:xfrm>
          <a:prstGeom prst="rect">
            <a:avLst/>
          </a:prstGeom>
          <a:noFill/>
        </p:spPr>
        <p:txBody>
          <a:bodyPr wrap="square" rtlCol="0">
            <a:spAutoFit/>
          </a:bodyPr>
          <a:lstStyle/>
          <a:p>
            <a:r>
              <a:rPr lang="en-US" sz="9600" dirty="0">
                <a:solidFill>
                  <a:schemeClr val="bg1"/>
                </a:solidFill>
                <a:latin typeface="Arial Black" panose="020B0A04020102020204" pitchFamily="34" charset="0"/>
              </a:rPr>
              <a:t>“</a:t>
            </a:r>
          </a:p>
        </p:txBody>
      </p:sp>
      <p:sp>
        <p:nvSpPr>
          <p:cNvPr id="10" name="TextBox 9">
            <a:extLst>
              <a:ext uri="{FF2B5EF4-FFF2-40B4-BE49-F238E27FC236}">
                <a16:creationId xmlns:a16="http://schemas.microsoft.com/office/drawing/2014/main" id="{93536130-FFFF-C348-BD84-DB3FD5A62929}"/>
              </a:ext>
            </a:extLst>
          </p:cNvPr>
          <p:cNvSpPr txBox="1"/>
          <p:nvPr userDrawn="1"/>
        </p:nvSpPr>
        <p:spPr>
          <a:xfrm rot="10800000">
            <a:off x="9899564" y="5380025"/>
            <a:ext cx="714375" cy="1569660"/>
          </a:xfrm>
          <a:prstGeom prst="rect">
            <a:avLst/>
          </a:prstGeom>
          <a:noFill/>
        </p:spPr>
        <p:txBody>
          <a:bodyPr wrap="square" rtlCol="0">
            <a:spAutoFit/>
          </a:bodyPr>
          <a:lstStyle/>
          <a:p>
            <a:r>
              <a:rPr lang="en-US" sz="9600" dirty="0">
                <a:solidFill>
                  <a:schemeClr val="bg1"/>
                </a:solidFill>
                <a:latin typeface="Arial Black" panose="020B0A04020102020204" pitchFamily="34" charset="0"/>
              </a:rPr>
              <a:t>“</a:t>
            </a:r>
          </a:p>
        </p:txBody>
      </p:sp>
      <p:sp>
        <p:nvSpPr>
          <p:cNvPr id="12" name="Rectangle: Rounded Corners 13">
            <a:extLst>
              <a:ext uri="{FF2B5EF4-FFF2-40B4-BE49-F238E27FC236}">
                <a16:creationId xmlns:a16="http://schemas.microsoft.com/office/drawing/2014/main" id="{311EDDE2-D2BE-5C48-AED8-1047E33D320B}"/>
              </a:ext>
            </a:extLst>
          </p:cNvPr>
          <p:cNvSpPr/>
          <p:nvPr userDrawn="1"/>
        </p:nvSpPr>
        <p:spPr>
          <a:xfrm>
            <a:off x="812712" y="1666875"/>
            <a:ext cx="10648950" cy="4719857"/>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DAF0F1-8F46-E64C-AB57-F5CBFCF170C6}"/>
              </a:ext>
            </a:extLst>
          </p:cNvPr>
          <p:cNvSpPr/>
          <p:nvPr userDrawn="1"/>
        </p:nvSpPr>
        <p:spPr>
          <a:xfrm>
            <a:off x="0" y="0"/>
            <a:ext cx="12192000" cy="1173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3F2394-2363-9E42-8F3C-154936410C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6718" y="125875"/>
            <a:ext cx="1978564" cy="989282"/>
          </a:xfrm>
          <a:prstGeom prst="rect">
            <a:avLst/>
          </a:prstGeom>
        </p:spPr>
      </p:pic>
    </p:spTree>
    <p:extLst>
      <p:ext uri="{BB962C8B-B14F-4D97-AF65-F5344CB8AC3E}">
        <p14:creationId xmlns:p14="http://schemas.microsoft.com/office/powerpoint/2010/main" val="3457082634"/>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sites.ed.gov/idea/regs/b/d/300.323"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ecfr.gov/current/title-34/subtitle-B/chapter-III/part-300/subpart-D/subject-group-ECFR28b07e67452ed7a/section-300.323"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_bookmark370"/><Relationship Id="rId2" Type="http://schemas.openxmlformats.org/officeDocument/2006/relationships/hyperlink" Target="#_bookmark31"/><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tea.texas.gov/sites/default/files/ch089bb.pdf" TargetMode="External"/><Relationship Id="rId2" Type="http://schemas.openxmlformats.org/officeDocument/2006/relationships/hyperlink" Target="https://statutes.capitol.texas.gov/Docs/ED/htm/ED.29.htm#29.051"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statutes.capitol.texas.gov/Docs/ED/htm/ED.29.htm#29.052"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tea.texas.gov/sites/default/files/ch089bb.pdf"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tea.texas.gov/sites/default/files/ch089bb.pdf"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tea.texas.gov/cte/"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mailto:padmaja.sathyanarayan@tea.texas.gov" TargetMode="External"/><Relationship Id="rId2" Type="http://schemas.openxmlformats.org/officeDocument/2006/relationships/hyperlink" Target="mailto:joe.herrera@tea.texas.gov" TargetMode="External"/><Relationship Id="rId1" Type="http://schemas.openxmlformats.org/officeDocument/2006/relationships/slideLayout" Target="../slideLayouts/slideLayout6.xml"/><Relationship Id="rId4" Type="http://schemas.openxmlformats.org/officeDocument/2006/relationships/hyperlink" Target="https://tea.texas.gov/finance-and-grants/financial-compliance/student-attendance-accounting-handboo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13212-FD68-4D76-AAB0-B10866C03F29}"/>
              </a:ext>
            </a:extLst>
          </p:cNvPr>
          <p:cNvSpPr>
            <a:spLocks noGrp="1"/>
          </p:cNvSpPr>
          <p:nvPr>
            <p:ph type="ctrTitle"/>
          </p:nvPr>
        </p:nvSpPr>
        <p:spPr>
          <a:xfrm>
            <a:off x="1366071" y="2971800"/>
            <a:ext cx="9459432" cy="1642072"/>
          </a:xfrm>
        </p:spPr>
        <p:txBody>
          <a:bodyPr>
            <a:normAutofit fontScale="90000"/>
          </a:bodyPr>
          <a:lstStyle/>
          <a:p>
            <a:r>
              <a:rPr lang="en-US" dirty="0"/>
              <a:t>Student Attendance Accounting Handbook </a:t>
            </a:r>
          </a:p>
        </p:txBody>
      </p:sp>
      <p:sp>
        <p:nvSpPr>
          <p:cNvPr id="5" name="Subtitle 4">
            <a:extLst>
              <a:ext uri="{FF2B5EF4-FFF2-40B4-BE49-F238E27FC236}">
                <a16:creationId xmlns:a16="http://schemas.microsoft.com/office/drawing/2014/main" id="{5F1DD770-CE40-4C73-8275-E4C45E9C4FA2}"/>
              </a:ext>
            </a:extLst>
          </p:cNvPr>
          <p:cNvSpPr>
            <a:spLocks noGrp="1"/>
          </p:cNvSpPr>
          <p:nvPr>
            <p:ph type="subTitle" idx="1"/>
          </p:nvPr>
        </p:nvSpPr>
        <p:spPr/>
        <p:txBody>
          <a:bodyPr/>
          <a:lstStyle/>
          <a:p>
            <a:r>
              <a:rPr lang="en-US" dirty="0"/>
              <a:t>Joe Herrera, Financial Compliance</a:t>
            </a:r>
          </a:p>
        </p:txBody>
      </p:sp>
    </p:spTree>
    <p:extLst>
      <p:ext uri="{BB962C8B-B14F-4D97-AF65-F5344CB8AC3E}">
        <p14:creationId xmlns:p14="http://schemas.microsoft.com/office/powerpoint/2010/main" val="171690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3.7 General Education Homebound (GEH) Program</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lnSpc>
                <a:spcPct val="107000"/>
              </a:lnSpc>
              <a:spcBef>
                <a:spcPts val="0"/>
              </a:spcBef>
              <a:spcAft>
                <a:spcPts val="0"/>
              </a:spcAft>
              <a:buNone/>
            </a:pP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Any student who is served through the GEH program must meet the following three criteria: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tx1"/>
              </a:buClr>
              <a:buFont typeface="Symbol" panose="05050102010706020507" pitchFamily="18" charset="2"/>
              <a:buChar char=""/>
              <a:tabLst>
                <a:tab pos="45720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student is expected to be confined at home or hospital bedside for a minimum of </a:t>
            </a:r>
            <a:b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four weeks. The weeks </a:t>
            </a: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need not</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be consecutive.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tx1"/>
              </a:buClr>
              <a:buFont typeface="Symbol" panose="05050102010706020507" pitchFamily="18" charset="2"/>
              <a:buChar char=""/>
              <a:tabLst>
                <a:tab pos="45720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student is confined at home or hospital bedside for medical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psychological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reasons only.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tx1"/>
              </a:buClr>
              <a:buFont typeface="Symbol" panose="05050102010706020507" pitchFamily="18" charset="2"/>
              <a:buChar char=""/>
              <a:tabLst>
                <a:tab pos="457200" algn="l"/>
              </a:tabLst>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student must have a current medical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psychological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condition that is documented by a physician licensed to practice in the United States. Except in cases of medically fragile students, potential medical conditions or concerns that students may develop medical conditions do not constitute grounds for GEH program eligibility.</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69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3.7 General Education Homebound (GEH) Program - 2</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3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3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referral under Section 504 should be considered to determine eligibility for homebound students with a suspected disability. If the student is already eligible under Section 504, a Section 504 meeting must be held to discuss potential homebound eligibility.</a:t>
            </a:r>
            <a:endPar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7644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3.7.2 GEH Committee</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r>
              <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designated campus committee must make decisions regarding GEH placement. </a:t>
            </a: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Section 504 eligible students, follow your Section 504 policies and procedures for committee membership. </a:t>
            </a:r>
            <a:r>
              <a:rPr lang="en-US"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Members of the committee should include, but are not limited to:</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6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en-US" sz="4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GEH</a:t>
            </a: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/Section 504</a:t>
            </a: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44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3.8.1.4 Low-Attendance Waivers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lnSpc>
                <a:spcPct val="107000"/>
              </a:lnSpc>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 application for a low-attendance day waiver must be submitted using TEA’s automated waiver application system, which is available in TEAL. Your district must include the following items in its application: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tx1"/>
              </a:buClr>
              <a:buFont typeface="Symbol" panose="05050102010706020507" pitchFamily="18" charset="2"/>
              <a:buChar char=""/>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documentation of low attendance for the day, including the reason for the low attendance rate, and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tx1"/>
              </a:buClr>
              <a:buFont typeface="Symbol" panose="05050102010706020507" pitchFamily="18" charset="2"/>
              <a:buChar char=""/>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prior year’s attendance report, showing the overall </a:t>
            </a:r>
            <a:r>
              <a:rPr lang="en-US" sz="1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average</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attendance rate for the year for the district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(if a waiver is requested for the district)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 applicable campus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(if a waiver is requested for a campus)</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For a district or campus with multiple tracks, the overall average attendance rate for all tracks must be used. For a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new</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campus </a:t>
            </a: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a campus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that existed as two separate campuses the prior year, the overall average attendance rate for the district as a whole must be used.</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These documents should be uploaded as attachments in the automated waiver application system.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2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3.8.2 Closures for Bad Weather or Other Issues of Health or Safety</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Our school district or charter school closed all campuses for one day for a health or safety reason (for example, an ice storm made roads dangerous).</a:t>
            </a:r>
          </a:p>
          <a:p>
            <a:pPr marL="0" indent="0">
              <a:buNone/>
            </a:pPr>
            <a:endParaRPr lang="en-US"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Additionally, for charter schools: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trike="sng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 the FSP System calendar, delete one makeu</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Ensure charter school’s student attendance accounting software calendar is adjusted, per policy above, prior to generating and submitting the Six-Week District Summary Attendance report in the Foundation School Program System.</a:t>
            </a:r>
            <a:endPar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98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3.8.3 Summer School and State Funding</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4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revenue</a:t>
            </a:r>
            <a:endParaRPr lang="en-US" sz="4000" dirty="0">
              <a:solidFill>
                <a:srgbClr val="FF0000"/>
              </a:solidFill>
            </a:endParaRPr>
          </a:p>
        </p:txBody>
      </p:sp>
      <p:pic>
        <p:nvPicPr>
          <p:cNvPr id="3" name="Picture 2" descr="SAAH Section 3.8.3">
            <a:extLst>
              <a:ext uri="{FF2B5EF4-FFF2-40B4-BE49-F238E27FC236}">
                <a16:creationId xmlns:a16="http://schemas.microsoft.com/office/drawing/2014/main" id="{1F1F30A5-5396-0C1F-724E-E56D4B0288B8}"/>
              </a:ext>
            </a:extLst>
          </p:cNvPr>
          <p:cNvPicPr>
            <a:picLocks noChangeAspect="1"/>
          </p:cNvPicPr>
          <p:nvPr/>
        </p:nvPicPr>
        <p:blipFill>
          <a:blip r:embed="rId2"/>
          <a:stretch>
            <a:fillRect/>
          </a:stretch>
        </p:blipFill>
        <p:spPr>
          <a:xfrm>
            <a:off x="3095740" y="1531751"/>
            <a:ext cx="4670595" cy="4107235"/>
          </a:xfrm>
          <a:prstGeom prst="rect">
            <a:avLst/>
          </a:prstGeom>
        </p:spPr>
      </p:pic>
      <p:sp>
        <p:nvSpPr>
          <p:cNvPr id="5" name="Multiplication Sign 4" descr="SAAH Section 3.8.3 page 2">
            <a:extLst>
              <a:ext uri="{FF2B5EF4-FFF2-40B4-BE49-F238E27FC236}">
                <a16:creationId xmlns:a16="http://schemas.microsoft.com/office/drawing/2014/main" id="{554092BF-00D2-3C52-DBA5-2AC44634D662}"/>
              </a:ext>
            </a:extLst>
          </p:cNvPr>
          <p:cNvSpPr/>
          <p:nvPr/>
        </p:nvSpPr>
        <p:spPr>
          <a:xfrm>
            <a:off x="3304781" y="1883884"/>
            <a:ext cx="4252511" cy="3657600"/>
          </a:xfrm>
          <a:prstGeom prst="mathMultiply">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68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591194" y="205383"/>
            <a:ext cx="11121657" cy="751350"/>
          </a:xfrm>
        </p:spPr>
        <p:txBody>
          <a:bodyPr>
            <a:noAutofit/>
          </a:bodyPr>
          <a:lstStyle/>
          <a:p>
            <a:r>
              <a:rPr lang="en-US" sz="2800" dirty="0"/>
              <a:t>SAAH Section 4.3.3 </a:t>
            </a:r>
            <a:r>
              <a:rPr lang="en-US" sz="2800" b="1" i="1" dirty="0">
                <a:effectLst/>
                <a:latin typeface="Calibri" panose="020F0502020204030204" pitchFamily="34" charset="0"/>
                <a:ea typeface="Times New Roman" panose="02020603050405020304" pitchFamily="18" charset="0"/>
                <a:cs typeface="Times New Roman" panose="02020603050405020304" pitchFamily="18" charset="0"/>
              </a:rPr>
              <a:t>Enrollment Procedures for a Student Who Is New to Your District but Was Previously Receiving Special Education Services</a:t>
            </a: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1194" y="1552919"/>
            <a:ext cx="10623550" cy="4351338"/>
          </a:xfrm>
          <a:solidFill>
            <a:schemeClr val="bg1"/>
          </a:solidFill>
        </p:spPr>
        <p:txBody>
          <a:bodyPr>
            <a:normAutofit fontScale="92500" lnSpcReduction="10000"/>
          </a:bodyPr>
          <a:lstStyle/>
          <a:p>
            <a:pPr marL="0" indent="0">
              <a:buNone/>
            </a:pP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When a student moves from one district to another within the state in the same school year and either the parents </a:t>
            </a: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previous district verifies </a:t>
            </a: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that the student </a:t>
            </a: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had an IEP that was in effect in the previous district</a:t>
            </a: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your district must meet the requirements of </a:t>
            </a:r>
            <a:r>
              <a:rPr lang="en-US" sz="22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34 CFR, §300.323</a:t>
            </a:r>
            <a:r>
              <a:rPr lang="en-US" sz="2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regarding the provision of special education services. Specifically, your district must provide a FAPE to the student, including services comparable to those described in the student’s IEP from the previous district, until the ARD committee does either of the following:</a:t>
            </a:r>
          </a:p>
          <a:p>
            <a:pPr marL="0" marR="0" lvl="0" indent="0">
              <a:lnSpc>
                <a:spcPct val="107000"/>
              </a:lnSpc>
              <a:spcBef>
                <a:spcPts val="0"/>
              </a:spcBef>
              <a:spcAft>
                <a:spcPts val="0"/>
              </a:spcAft>
              <a:buClr>
                <a:schemeClr val="tx1"/>
              </a:buClr>
              <a:buNone/>
              <a:tabLst>
                <a:tab pos="914400" algn="l"/>
              </a:tabLst>
            </a:pPr>
            <a:endPar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Clr>
                <a:schemeClr val="tx1"/>
              </a:buClr>
              <a:buFont typeface="Symbol" panose="05050102010706020507" pitchFamily="18" charset="2"/>
              <a:buChar char=""/>
              <a:tabLst>
                <a:tab pos="914400" algn="l"/>
              </a:tabLst>
            </a:pP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adopts the student’s IEP from the previous district </a:t>
            </a:r>
            <a:r>
              <a:rPr lang="en-US" sz="2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 </a:t>
            </a:r>
          </a:p>
          <a:p>
            <a:pPr marL="342900" indent="-342900">
              <a:lnSpc>
                <a:spcPct val="107000"/>
              </a:lnSpc>
              <a:spcBef>
                <a:spcPts val="0"/>
              </a:spcBef>
              <a:buClr>
                <a:schemeClr val="tx1"/>
              </a:buClr>
              <a:buFont typeface="Symbol" panose="05050102010706020507" pitchFamily="18" charset="2"/>
              <a:buChar char=""/>
              <a:tabLst>
                <a:tab pos="914400" algn="l"/>
              </a:tabLst>
            </a:pP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develops, adopts, and implements a new IEP.</a:t>
            </a:r>
          </a:p>
          <a:p>
            <a:pPr marL="342900" indent="-342900">
              <a:lnSpc>
                <a:spcPct val="107000"/>
              </a:lnSpc>
              <a:spcBef>
                <a:spcPts val="0"/>
              </a:spcBef>
              <a:buClr>
                <a:schemeClr val="tx1"/>
              </a:buClr>
              <a:buFont typeface="Symbol" panose="05050102010706020507" pitchFamily="18" charset="2"/>
              <a:buChar char=""/>
              <a:tabLst>
                <a:tab pos="914400" algn="l"/>
              </a:tabLst>
            </a:pPr>
            <a:endPar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Clr>
                <a:schemeClr val="tx1"/>
              </a:buClr>
              <a:buNone/>
              <a:tabLst>
                <a:tab pos="914400" algn="l"/>
              </a:tabLst>
            </a:pP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ARD committee’s timeline for adopting the student’s previous IEP or developing, adopting, and implementing a new IEP is 30 </a:t>
            </a: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calendar</a:t>
            </a:r>
            <a:r>
              <a:rPr lang="en-US" sz="2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days from the date the student is verified as being a student eligible for special education services. </a:t>
            </a: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Verification means the new district has received a copy of the student’s IEP that was in effect in the previous district.</a:t>
            </a:r>
            <a:endParaRPr lang="en-US"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dirty="0">
              <a:solidFill>
                <a:schemeClr val="tx1"/>
              </a:solidFill>
            </a:endParaRPr>
          </a:p>
        </p:txBody>
      </p:sp>
    </p:spTree>
    <p:extLst>
      <p:ext uri="{BB962C8B-B14F-4D97-AF65-F5344CB8AC3E}">
        <p14:creationId xmlns:p14="http://schemas.microsoft.com/office/powerpoint/2010/main" val="166272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591194" y="205383"/>
            <a:ext cx="11121657" cy="751350"/>
          </a:xfrm>
        </p:spPr>
        <p:txBody>
          <a:bodyPr>
            <a:noAutofit/>
          </a:bodyPr>
          <a:lstStyle/>
          <a:p>
            <a:r>
              <a:rPr lang="en-US" sz="2800" dirty="0"/>
              <a:t>SAAH Section 4.3.3.2 Summer Enrollment Procedures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1194" y="1552919"/>
            <a:ext cx="10623550" cy="4351338"/>
          </a:xfrm>
          <a:solidFill>
            <a:schemeClr val="bg1"/>
          </a:solidFill>
        </p:spPr>
        <p:txBody>
          <a:bodyPr>
            <a:normAutofit/>
          </a:bodyPr>
          <a:lstStyle/>
          <a:p>
            <a:pPr marL="0" indent="0">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student with a disability who has an IEP in place from a previous in- or out-of-state school district and who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registers</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 a new school district during the summer is not considered a transfer student for the purposes of </a:t>
            </a:r>
            <a:r>
              <a:rPr lang="en-US" sz="20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34 CFR, §300.323(e) or (f)</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For these students</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if the parents or in- or out-of-state district verifies before the new school year begins that the student had an IEP that was in effect in the previous district</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new school district must implement the IEP from the previous school district in full on the first day of class of the new school year or must convene an ARD committee meeting during the summer to revise the student's IEP for implementation on the first day of class of the new school year</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If the student’s eligibility for special education and related services cannot be verified before the start of the new school year, then the timelines for a student who transfers during the school year from an in-state or out-of-state district described above will apply. If the new district wishes to convene an ARD meeting to consider revision to the student’s IEP before the beginning of the school year, the new district must determine whether the parent will agree to waive the five-school day notice. If the parent agrees, the new district must make every reasonable effort to hold the ARD meeting prior to the first day of the new school year. Verification means the new district has received a copy of the student’s IEP that was in effect in the previous district. </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dirty="0">
              <a:solidFill>
                <a:schemeClr val="tx1"/>
              </a:solidFill>
            </a:endParaRPr>
          </a:p>
        </p:txBody>
      </p:sp>
    </p:spTree>
    <p:extLst>
      <p:ext uri="{BB962C8B-B14F-4D97-AF65-F5344CB8AC3E}">
        <p14:creationId xmlns:p14="http://schemas.microsoft.com/office/powerpoint/2010/main" val="75986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a:xfrm>
            <a:off x="591194" y="205383"/>
            <a:ext cx="11121657" cy="751350"/>
          </a:xfrm>
        </p:spPr>
        <p:txBody>
          <a:bodyPr>
            <a:noAutofit/>
          </a:bodyPr>
          <a:lstStyle/>
          <a:p>
            <a:r>
              <a:rPr lang="en-US" sz="2800" dirty="0"/>
              <a:t>SAAH Section 4.7.2 Code 01 Homebound</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591194" y="1552919"/>
            <a:ext cx="10623550" cy="4351338"/>
          </a:xfrm>
          <a:solidFill>
            <a:schemeClr val="bg1"/>
          </a:solidFill>
        </p:spPr>
        <p:txBody>
          <a:bodyPr>
            <a:normAutofit/>
          </a:bodyPr>
          <a:lstStyle/>
          <a:p>
            <a:pPr marL="0" marR="0" indent="0">
              <a:lnSpc>
                <a:spcPct val="107000"/>
              </a:lnSpc>
              <a:spcBef>
                <a:spcPts val="0"/>
              </a:spcBef>
              <a:spcAft>
                <a:spcPts val="0"/>
              </a:spcAft>
              <a:buNone/>
            </a:pP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 be placed in the special education homebound instructional setting, a student aged six years or older must meet the following four criteria:</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SzPct val="120000"/>
              <a:buFont typeface="Arial" panose="020B0604020202020204" pitchFamily="34" charset="0"/>
              <a:buChar char="•"/>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student is eligible for special education and related services as determined by an ARD committee.</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Clr>
                <a:schemeClr val="tx1"/>
              </a:buClr>
              <a:buSzPct val="120000"/>
              <a:buFont typeface="Arial" panose="020B0604020202020204" pitchFamily="34" charset="0"/>
              <a:buChar char="•"/>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student is expected to be confined at home or hospital bedside for a minimum of </a:t>
            </a:r>
            <a:b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four weeks. The weeks need not be consecutive if the student is chronically ill and the local district policy allows for such.</a:t>
            </a:r>
          </a:p>
          <a:p>
            <a:pPr marR="0" lvl="0">
              <a:lnSpc>
                <a:spcPct val="107000"/>
              </a:lnSpc>
              <a:spcBef>
                <a:spcPts val="0"/>
              </a:spcBef>
              <a:spcAft>
                <a:spcPts val="0"/>
              </a:spcAft>
              <a:buClr>
                <a:schemeClr val="tx1"/>
              </a:buClr>
              <a:buSzPct val="120000"/>
              <a:buFont typeface="Arial" panose="020B0604020202020204" pitchFamily="34" charset="0"/>
              <a:buChar char="•"/>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student is confined at home or hospital bedside for medical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psychological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reasons only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Clr>
                <a:schemeClr val="tx1"/>
              </a:buClr>
              <a:buSzPct val="120000"/>
              <a:buFont typeface="Arial" panose="020B0604020202020204" pitchFamily="34" charset="0"/>
              <a:buChar char="•"/>
            </a:pP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student must have a medical </a:t>
            </a: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psychological </a:t>
            </a:r>
            <a:r>
              <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condition that is documented by a physician licensed to practice in the United States.</a:t>
            </a:r>
            <a:endParaRPr lang="en-US" sz="2000" dirty="0">
              <a:solidFill>
                <a:schemeClr val="tx1"/>
              </a:solidFill>
            </a:endParaRPr>
          </a:p>
        </p:txBody>
      </p:sp>
    </p:spTree>
    <p:extLst>
      <p:ext uri="{BB962C8B-B14F-4D97-AF65-F5344CB8AC3E}">
        <p14:creationId xmlns:p14="http://schemas.microsoft.com/office/powerpoint/2010/main" val="2874089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5.3</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fontScale="70000" lnSpcReduction="20000"/>
          </a:bodyPr>
          <a:lstStyle/>
          <a:p>
            <a:pPr marL="0" indent="0">
              <a:buNone/>
            </a:pPr>
            <a:r>
              <a:rPr lang="en-US" sz="4000" b="1" dirty="0">
                <a:solidFill>
                  <a:srgbClr val="FF0000"/>
                </a:solidFill>
              </a:rPr>
              <a:t>Enrollment Procedures:</a:t>
            </a:r>
          </a:p>
          <a:p>
            <a:pPr marL="0" indent="0">
              <a:buNone/>
            </a:pP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546100" marR="546735">
              <a:spcBef>
                <a:spcPts val="0"/>
              </a:spcBef>
              <a:spcAft>
                <a:spcPts val="0"/>
              </a:spcAft>
            </a:pPr>
            <a:r>
              <a:rPr lang="en-US" sz="4500" dirty="0">
                <a:solidFill>
                  <a:srgbClr val="FF0000"/>
                </a:solidFill>
                <a:effectLst/>
                <a:latin typeface="Calibri" panose="020F0502020204030204" pitchFamily="34" charset="0"/>
                <a:ea typeface="Calibri" panose="020F0502020204030204" pitchFamily="34" charset="0"/>
              </a:rPr>
              <a:t>If</a:t>
            </a:r>
            <a:r>
              <a:rPr lang="en-US" sz="4500" spc="-1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CTE</a:t>
            </a:r>
            <a:r>
              <a:rPr lang="en-US" sz="4500" spc="-10"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courses</a:t>
            </a:r>
            <a:r>
              <a:rPr lang="en-US" sz="4500" spc="-1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are</a:t>
            </a:r>
            <a:r>
              <a:rPr lang="en-US" sz="4500" spc="-1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added</a:t>
            </a:r>
            <a:r>
              <a:rPr lang="en-US" sz="4500" spc="-1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or</a:t>
            </a:r>
            <a:r>
              <a:rPr lang="en-US" sz="4500" spc="-1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dropped,</a:t>
            </a:r>
            <a:r>
              <a:rPr lang="en-US" sz="4500" spc="-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the</a:t>
            </a:r>
            <a:r>
              <a:rPr lang="en-US" sz="4500" spc="-1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student’s</a:t>
            </a:r>
            <a:r>
              <a:rPr lang="en-US" sz="4500" spc="-1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CTE</a:t>
            </a:r>
            <a:r>
              <a:rPr lang="en-US" sz="4500" spc="-20"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V-code</a:t>
            </a:r>
            <a:r>
              <a:rPr lang="en-US" sz="4500" spc="-10"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could</a:t>
            </a:r>
            <a:r>
              <a:rPr lang="en-US" sz="4500" spc="-10"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change.</a:t>
            </a:r>
            <a:r>
              <a:rPr lang="en-US" sz="4500" spc="-15"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Changes</a:t>
            </a:r>
            <a:r>
              <a:rPr lang="en-US" sz="4500" spc="-10"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will</a:t>
            </a:r>
            <a:r>
              <a:rPr lang="en-US" sz="4500" spc="-10"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occur</a:t>
            </a:r>
            <a:r>
              <a:rPr lang="en-US" sz="4500" spc="-10" dirty="0">
                <a:solidFill>
                  <a:srgbClr val="FF0000"/>
                </a:solidFill>
                <a:effectLst/>
                <a:latin typeface="Calibri" panose="020F0502020204030204" pitchFamily="34" charset="0"/>
                <a:ea typeface="Calibri" panose="020F0502020204030204" pitchFamily="34" charset="0"/>
              </a:rPr>
              <a:t> </a:t>
            </a:r>
            <a:r>
              <a:rPr lang="en-US" sz="4500" dirty="0">
                <a:solidFill>
                  <a:srgbClr val="FF0000"/>
                </a:solidFill>
                <a:effectLst/>
                <a:latin typeface="Calibri" panose="020F0502020204030204" pitchFamily="34" charset="0"/>
                <a:ea typeface="Calibri" panose="020F0502020204030204" pitchFamily="34" charset="0"/>
              </a:rPr>
              <a:t>most often at the beginning of a new semester. </a:t>
            </a:r>
            <a:r>
              <a:rPr lang="en-US" sz="4500" strike="sngStrike" dirty="0">
                <a:solidFill>
                  <a:srgbClr val="FF0000"/>
                </a:solidFill>
                <a:effectLst/>
                <a:highlight>
                  <a:srgbClr val="FFFF00"/>
                </a:highlight>
                <a:latin typeface="Calibri" panose="020F0502020204030204" pitchFamily="34" charset="0"/>
                <a:ea typeface="Calibri" panose="020F0502020204030204" pitchFamily="34" charset="0"/>
              </a:rPr>
              <a:t>If an LEA operates on a block schedule, CTE staff members may need to review student schedules more often, depending on the type of block schedule.</a:t>
            </a:r>
            <a:r>
              <a:rPr lang="en-US" sz="4500" dirty="0">
                <a:solidFill>
                  <a:srgbClr val="FF0000"/>
                </a:solidFill>
                <a:effectLst/>
                <a:latin typeface="Calibri" panose="020F0502020204030204" pitchFamily="34" charset="0"/>
                <a:ea typeface="Calibri" panose="020F0502020204030204" pitchFamily="34" charset="0"/>
              </a:rPr>
              <a:t> </a:t>
            </a:r>
            <a:r>
              <a:rPr lang="en-US" sz="4500" b="1" dirty="0">
                <a:solidFill>
                  <a:srgbClr val="FF0000"/>
                </a:solidFill>
                <a:effectLst/>
                <a:latin typeface="Calibri" panose="020F0502020204030204" pitchFamily="34" charset="0"/>
                <a:ea typeface="Calibri" panose="020F0502020204030204" pitchFamily="34" charset="0"/>
              </a:rPr>
              <a:t>Appropriate staff members need to review students’ schedules as courses are added or dropped.</a:t>
            </a:r>
          </a:p>
          <a:p>
            <a:pPr marL="0" marR="0">
              <a:spcBef>
                <a:spcPts val="5"/>
              </a:spcBef>
              <a:spcAft>
                <a:spcPts val="0"/>
              </a:spcAft>
            </a:pP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4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revenue</a:t>
            </a:r>
            <a:endParaRPr lang="en-US" sz="4000" dirty="0">
              <a:solidFill>
                <a:srgbClr val="FF0000"/>
              </a:solidFill>
            </a:endParaRPr>
          </a:p>
        </p:txBody>
      </p:sp>
    </p:spTree>
    <p:extLst>
      <p:ext uri="{BB962C8B-B14F-4D97-AF65-F5344CB8AC3E}">
        <p14:creationId xmlns:p14="http://schemas.microsoft.com/office/powerpoint/2010/main" val="100140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Website </a:t>
            </a:r>
          </a:p>
        </p:txBody>
      </p:sp>
      <p:sp>
        <p:nvSpPr>
          <p:cNvPr id="4" name="Content Placeholder 2" descr="SAAH web page">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accent1"/>
          </a:solidFill>
        </p:spPr>
        <p:txBody>
          <a:bodyPr>
            <a:normAutofit/>
          </a:bodyPr>
          <a:lstStyle/>
          <a:p>
            <a:endParaRPr lang="en-US" dirty="0"/>
          </a:p>
          <a:p>
            <a:endParaRPr lang="en-US" dirty="0"/>
          </a:p>
        </p:txBody>
      </p:sp>
      <p:pic>
        <p:nvPicPr>
          <p:cNvPr id="3" name="Picture 2" descr="SAAH website">
            <a:extLst>
              <a:ext uri="{FF2B5EF4-FFF2-40B4-BE49-F238E27FC236}">
                <a16:creationId xmlns:a16="http://schemas.microsoft.com/office/drawing/2014/main" id="{9C2AA971-17A6-D3AA-3B30-4F0A77A98D68}"/>
              </a:ext>
            </a:extLst>
          </p:cNvPr>
          <p:cNvPicPr>
            <a:picLocks noChangeAspect="1"/>
          </p:cNvPicPr>
          <p:nvPr/>
        </p:nvPicPr>
        <p:blipFill>
          <a:blip r:embed="rId2"/>
          <a:stretch>
            <a:fillRect/>
          </a:stretch>
        </p:blipFill>
        <p:spPr>
          <a:xfrm>
            <a:off x="2915920" y="1096962"/>
            <a:ext cx="5516880" cy="5049838"/>
          </a:xfrm>
          <a:prstGeom prst="rect">
            <a:avLst/>
          </a:prstGeom>
        </p:spPr>
      </p:pic>
    </p:spTree>
    <p:extLst>
      <p:ext uri="{BB962C8B-B14F-4D97-AF65-F5344CB8AC3E}">
        <p14:creationId xmlns:p14="http://schemas.microsoft.com/office/powerpoint/2010/main" val="229473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5.5 CTE (Contact Hour) Codes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5"/>
              </a:spcBef>
              <a:buNone/>
            </a:pPr>
            <a:r>
              <a:rPr lang="en-US" sz="3200" dirty="0">
                <a:solidFill>
                  <a:schemeClr val="tx1"/>
                </a:solidFill>
                <a:effectLst/>
                <a:latin typeface="Calibri" panose="020F0502020204030204" pitchFamily="34" charset="0"/>
                <a:ea typeface="Calibri" panose="020F0502020204030204" pitchFamily="34" charset="0"/>
              </a:rPr>
              <a:t>Each CTE course must be reviewed separately to determine the average minutes per day students attend</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that</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course</a:t>
            </a:r>
            <a:r>
              <a:rPr lang="en-US" sz="3200" dirty="0">
                <a:solidFill>
                  <a:srgbClr val="FF0000"/>
                </a:solidFill>
                <a:effectLst/>
                <a:latin typeface="Calibri" panose="020F0502020204030204" pitchFamily="34" charset="0"/>
                <a:ea typeface="Calibri" panose="020F0502020204030204" pitchFamily="34" charset="0"/>
              </a:rPr>
              <a:t>.</a:t>
            </a:r>
            <a:r>
              <a:rPr lang="en-US" sz="3200" b="1" dirty="0">
                <a:solidFill>
                  <a:srgbClr val="FF0000"/>
                </a:solidFill>
                <a:effectLst/>
                <a:latin typeface="Calibri" panose="020F0502020204030204" pitchFamily="34" charset="0"/>
                <a:ea typeface="Calibri" panose="020F0502020204030204" pitchFamily="34" charset="0"/>
              </a:rPr>
              <a:t> To receive CTE weighted funding, course periods are required to be a minimum of 45 minutes in length for a total of 8,100 minutes per school year</a:t>
            </a:r>
            <a:r>
              <a:rPr lang="en-US" sz="3200" b="1" dirty="0">
                <a:solidFill>
                  <a:srgbClr val="FF0000"/>
                </a:solidFill>
                <a:effectLst/>
                <a:highlight>
                  <a:srgbClr val="FFFF00"/>
                </a:highlight>
                <a:latin typeface="Calibri" panose="020F0502020204030204" pitchFamily="34" charset="0"/>
                <a:ea typeface="Calibri" panose="020F0502020204030204" pitchFamily="34" charset="0"/>
              </a:rPr>
              <a:t>.</a:t>
            </a:r>
            <a:r>
              <a:rPr lang="en-US" sz="3200" b="1" spc="-15" dirty="0">
                <a:effectLst/>
                <a:highlight>
                  <a:srgbClr val="FFFF00"/>
                </a:highligh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In</a:t>
            </a:r>
            <a:r>
              <a:rPr lang="en-US" sz="3200" strike="sngStrike" spc="-15"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a</a:t>
            </a:r>
            <a:r>
              <a:rPr lang="en-US" sz="3200" strike="sngStrike" spc="-15"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10 school</a:t>
            </a:r>
            <a:r>
              <a:rPr lang="en-US" sz="3200" strike="sngStrike" spc="-15"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day</a:t>
            </a:r>
            <a:r>
              <a:rPr lang="en-US" sz="3200" strike="sngStrike" spc="-15"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period.</a:t>
            </a:r>
            <a:r>
              <a:rPr lang="en-US" sz="3200" spc="-15"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Three</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contact</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hours</a:t>
            </a:r>
            <a:r>
              <a:rPr lang="en-US" sz="3200" spc="-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(V3)</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is</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the</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maximum</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an</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LEA</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may</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claim for a single course.</a:t>
            </a:r>
          </a:p>
          <a:p>
            <a:pPr marL="0" marR="0">
              <a:spcBef>
                <a:spcPts val="5"/>
              </a:spcBef>
              <a:spcAft>
                <a:spcPts val="0"/>
              </a:spcAft>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074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5.5 CTE (Contact Hour) Codes - 2</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lnSpcReduction="10000"/>
          </a:bodyPr>
          <a:lstStyle/>
          <a:p>
            <a:pPr marL="0" indent="0">
              <a:buNone/>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545465" marR="546735" indent="0">
              <a:spcBef>
                <a:spcPts val="0"/>
              </a:spcBef>
              <a:spcAft>
                <a:spcPts val="0"/>
              </a:spcAft>
              <a:buNone/>
            </a:pPr>
            <a:r>
              <a:rPr lang="en-US" sz="3200" b="1" dirty="0">
                <a:solidFill>
                  <a:schemeClr val="tx1"/>
                </a:solidFill>
                <a:effectLst/>
                <a:latin typeface="Calibri" panose="020F0502020204030204" pitchFamily="34" charset="0"/>
                <a:ea typeface="Calibri" panose="020F0502020204030204" pitchFamily="34" charset="0"/>
              </a:rPr>
              <a:t>Note:</a:t>
            </a:r>
            <a:r>
              <a:rPr lang="en-US" sz="3200" b="1"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Auditing</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of</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a</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CTE</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course</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that</a:t>
            </a:r>
            <a:r>
              <a:rPr lang="en-US" sz="3200" strike="sngStrike" spc="-10"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is,</a:t>
            </a:r>
            <a:r>
              <a:rPr lang="en-US" sz="3200" strike="sngStrike" spc="-5"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attending</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the</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course</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but</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not</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taking</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it</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for</a:t>
            </a:r>
            <a:r>
              <a:rPr lang="en-US" sz="3200" spc="-15" dirty="0">
                <a:solidFill>
                  <a:schemeClr val="tx1"/>
                </a:solidFill>
                <a:effectLs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state</a:t>
            </a:r>
            <a:r>
              <a:rPr lang="en-US" sz="3200" strike="sngStrike" spc="-10"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graduation</a:t>
            </a:r>
            <a:r>
              <a:rPr lang="en-US" sz="3200" spc="-15"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credit) is</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not</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considered</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CTE</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participation</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for</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purposes</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of</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TSDS</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PEIMS</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reporting.</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A</a:t>
            </a:r>
            <a:r>
              <a:rPr lang="en-US" sz="3200" spc="-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student</a:t>
            </a:r>
            <a:r>
              <a:rPr lang="en-US" sz="3200" spc="-15"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who</a:t>
            </a:r>
            <a:r>
              <a:rPr lang="en-US" sz="3200" spc="-10" dirty="0">
                <a:solidFill>
                  <a:schemeClr val="tx1"/>
                </a:solidFill>
                <a:effectLs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is</a:t>
            </a:r>
            <a:r>
              <a:rPr lang="en-US" sz="3200" spc="-15" dirty="0">
                <a:solidFill>
                  <a:schemeClr val="tx1"/>
                </a:solidFill>
                <a:effectLst/>
                <a:latin typeface="Calibri" panose="020F0502020204030204" pitchFamily="34" charset="0"/>
                <a:ea typeface="Calibri" panose="020F0502020204030204" pitchFamily="34" charset="0"/>
              </a:rPr>
              <a:t>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only</a:t>
            </a:r>
            <a:r>
              <a:rPr lang="en-US" sz="3200" strike="sngStrike" spc="-15" dirty="0">
                <a:solidFill>
                  <a:schemeClr val="tx1"/>
                </a:solidFill>
                <a:effectLst/>
                <a:highlight>
                  <a:srgbClr val="FFFF00"/>
                </a:highlight>
                <a:latin typeface="Calibri" panose="020F0502020204030204" pitchFamily="34" charset="0"/>
                <a:ea typeface="Calibri" panose="020F0502020204030204" pitchFamily="34" charset="0"/>
              </a:rPr>
              <a:t> </a:t>
            </a:r>
            <a:r>
              <a:rPr lang="en-US" sz="3200" dirty="0">
                <a:solidFill>
                  <a:schemeClr val="tx1"/>
                </a:solidFill>
                <a:effectLst/>
                <a:latin typeface="Calibri" panose="020F0502020204030204" pitchFamily="34" charset="0"/>
                <a:ea typeface="Calibri" panose="020F0502020204030204" pitchFamily="34" charset="0"/>
              </a:rPr>
              <a:t>auditing a CTE course, and taking no other CTE courses for </a:t>
            </a:r>
            <a:r>
              <a:rPr lang="en-US" sz="3200" strike="sngStrike" dirty="0">
                <a:solidFill>
                  <a:schemeClr val="tx1"/>
                </a:solidFill>
                <a:effectLst/>
                <a:highlight>
                  <a:srgbClr val="FFFF00"/>
                </a:highlight>
                <a:latin typeface="Calibri" panose="020F0502020204030204" pitchFamily="34" charset="0"/>
                <a:ea typeface="Calibri" panose="020F0502020204030204" pitchFamily="34" charset="0"/>
              </a:rPr>
              <a:t>state graduation</a:t>
            </a:r>
            <a:r>
              <a:rPr lang="en-US" sz="3200" dirty="0">
                <a:solidFill>
                  <a:schemeClr val="tx1"/>
                </a:solidFill>
                <a:effectLst/>
                <a:latin typeface="Calibri" panose="020F0502020204030204" pitchFamily="34" charset="0"/>
                <a:ea typeface="Calibri" panose="020F0502020204030204" pitchFamily="34" charset="0"/>
              </a:rPr>
              <a:t> credit, should not have CTE eligible days present on the 42401 Special Programs Reporting Period Attendance Extension.</a:t>
            </a:r>
          </a:p>
          <a:p>
            <a:pPr marL="0" marR="0">
              <a:spcBef>
                <a:spcPts val="40"/>
              </a:spcBef>
              <a:spcAft>
                <a:spcPts val="0"/>
              </a:spcAft>
            </a:pPr>
            <a:r>
              <a:rPr lang="en-US" sz="1800" dirty="0">
                <a:solidFill>
                  <a:schemeClr val="tx1"/>
                </a:solidFill>
                <a:effectLst/>
                <a:latin typeface="Calibri" panose="020F0502020204030204" pitchFamily="34" charset="0"/>
                <a:ea typeface="Calibri" panose="020F0502020204030204" pitchFamily="34" charset="0"/>
              </a:rPr>
              <a:t> </a:t>
            </a:r>
          </a:p>
          <a:p>
            <a:pPr marL="0" marR="0">
              <a:spcBef>
                <a:spcPts val="5"/>
              </a:spcBef>
              <a:spcAft>
                <a:spcPts val="0"/>
              </a:spcAft>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67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5.5.1 (Referring to Operating a Block Schedule)</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2400" dirty="0">
              <a:solidFill>
                <a:schemeClr val="tx1"/>
              </a:solidFill>
              <a:effectLst/>
              <a:latin typeface="Calibri" panose="020F0502020204030204" pitchFamily="34" charset="0"/>
              <a:ea typeface="Calibri" panose="020F0502020204030204" pitchFamily="34" charset="0"/>
            </a:endParaRPr>
          </a:p>
          <a:p>
            <a:pPr marL="0" indent="0">
              <a:buNone/>
            </a:pPr>
            <a:r>
              <a:rPr lang="en-US" sz="2400" dirty="0">
                <a:solidFill>
                  <a:schemeClr val="tx1"/>
                </a:solidFill>
                <a:effectLst/>
                <a:latin typeface="Calibri" panose="020F0502020204030204" pitchFamily="34" charset="0"/>
                <a:ea typeface="Calibri" panose="020F0502020204030204" pitchFamily="34" charset="0"/>
              </a:rPr>
              <a:t>Each</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CTE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course</a:t>
            </a:r>
            <a:r>
              <a:rPr lang="en-US" sz="2400" spc="-2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must</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be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reviewed</a:t>
            </a:r>
            <a:r>
              <a:rPr lang="en-US" sz="2400" spc="-2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separately</a:t>
            </a:r>
            <a:r>
              <a:rPr lang="en-US" sz="2400" spc="-2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to</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determine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the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average</a:t>
            </a:r>
            <a:r>
              <a:rPr lang="en-US" sz="2400" spc="-2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minutes</a:t>
            </a:r>
            <a:r>
              <a:rPr lang="en-US" sz="2400" spc="-2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per</a:t>
            </a:r>
            <a:r>
              <a:rPr lang="en-US" sz="2400" spc="-2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day</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students attend that course. </a:t>
            </a:r>
            <a:r>
              <a:rPr lang="en-US" sz="2400" strike="sngStrike" dirty="0">
                <a:solidFill>
                  <a:schemeClr val="tx1"/>
                </a:solidFill>
                <a:effectLst/>
                <a:highlight>
                  <a:srgbClr val="FFFF00"/>
                </a:highlight>
                <a:latin typeface="Calibri" panose="020F0502020204030204" pitchFamily="34" charset="0"/>
                <a:ea typeface="Calibri" panose="020F0502020204030204" pitchFamily="34" charset="0"/>
              </a:rPr>
              <a:t>over a 10 day school period</a:t>
            </a:r>
            <a:r>
              <a:rPr lang="en-US" sz="2400" dirty="0">
                <a:solidFill>
                  <a:schemeClr val="tx1"/>
                </a:solidFill>
                <a:effectLst/>
                <a:latin typeface="Calibri" panose="020F0502020204030204" pitchFamily="34" charset="0"/>
                <a:ea typeface="Calibri" panose="020F0502020204030204" pitchFamily="34" charset="0"/>
              </a:rPr>
              <a:t>. Average minutes per day must be computed by reviewing a complete cycle of courses. For example, if a course meets on even numbered days of the month, LEA personnel must review a two-week cycle. (One week, the course will meet on Monday, Wednesday, and Friday, and the next week, the course will meet on Tuesday and Thursday.) LEA personnel</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divide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the</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total</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number</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of</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CTE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minutes</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for</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the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course,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for</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a</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complete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cycle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of</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courses,</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by</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the total number of school days during the cycle. </a:t>
            </a:r>
            <a:r>
              <a:rPr lang="en-US" sz="2400" b="1" dirty="0">
                <a:solidFill>
                  <a:srgbClr val="FF0000"/>
                </a:solidFill>
                <a:effectLst/>
                <a:latin typeface="Calibri" panose="020F0502020204030204" pitchFamily="34" charset="0"/>
                <a:ea typeface="Calibri" panose="020F0502020204030204" pitchFamily="34" charset="0"/>
              </a:rPr>
              <a:t>To receive CTE weighted funding, course periods are required to be a minimum of 45 minutes in length for a total of 8,100 minutes per school year.</a:t>
            </a:r>
            <a:endParaRPr 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40"/>
              </a:spcBef>
              <a:spcAft>
                <a:spcPts val="0"/>
              </a:spcAft>
              <a:buNone/>
            </a:pPr>
            <a:r>
              <a:rPr lang="en-US" sz="1800" dirty="0">
                <a:solidFill>
                  <a:schemeClr val="tx1"/>
                </a:solidFill>
                <a:effectLst/>
                <a:latin typeface="Calibri" panose="020F0502020204030204" pitchFamily="34" charset="0"/>
                <a:ea typeface="Calibri" panose="020F0502020204030204" pitchFamily="34" charset="0"/>
              </a:rPr>
              <a:t> </a:t>
            </a:r>
          </a:p>
          <a:p>
            <a:pPr marL="0" marR="0">
              <a:spcBef>
                <a:spcPts val="5"/>
              </a:spcBef>
              <a:spcAft>
                <a:spcPts val="0"/>
              </a:spcAft>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08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5.6 Computing Contact Hours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316865" marR="546735" indent="0">
              <a:spcBef>
                <a:spcPts val="300"/>
              </a:spcBef>
              <a:spcAft>
                <a:spcPts val="0"/>
              </a:spcAft>
              <a:buNone/>
            </a:pPr>
            <a:r>
              <a:rPr lang="en-US" sz="2400" dirty="0">
                <a:solidFill>
                  <a:schemeClr val="tx1"/>
                </a:solidFill>
                <a:effectLst/>
                <a:latin typeface="Calibri" panose="020F0502020204030204" pitchFamily="34" charset="0"/>
                <a:ea typeface="Calibri" panose="020F0502020204030204" pitchFamily="34" charset="0"/>
              </a:rPr>
              <a:t>No</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matter</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what</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CTE</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V-code</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is</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assigned</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to a CTE course,</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LEA personnel</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must</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record</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the total</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number</a:t>
            </a:r>
            <a:r>
              <a:rPr lang="en-US" sz="2400" spc="-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of eligible days present for the student in that CTE course with the course’s V-code for each six-week reporting period in the Student Detail Report. When computing the Campus Summary Report (</a:t>
            </a:r>
            <a:r>
              <a:rPr lang="en-US" sz="2400" u="sng" dirty="0">
                <a:solidFill>
                  <a:schemeClr val="tx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2.3.2</a:t>
            </a:r>
            <a:r>
              <a:rPr lang="en-US" sz="2400" dirty="0">
                <a:solidFill>
                  <a:schemeClr val="tx1"/>
                </a:solidFill>
                <a:effectLst/>
                <a:latin typeface="Calibri" panose="020F0502020204030204" pitchFamily="34" charset="0"/>
                <a:ea typeface="Calibri" panose="020F0502020204030204" pitchFamily="34" charset="0"/>
              </a:rPr>
              <a:t> </a:t>
            </a:r>
            <a:r>
              <a:rPr lang="en-US" sz="2400" u="sng" dirty="0">
                <a:solidFill>
                  <a:schemeClr val="tx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Campus Summary Report</a:t>
            </a:r>
            <a:r>
              <a:rPr lang="en-US" sz="2400" dirty="0">
                <a:solidFill>
                  <a:schemeClr val="tx1"/>
                </a:solidFill>
                <a:effectLst/>
                <a:latin typeface="Calibri" panose="020F0502020204030204" pitchFamily="34" charset="0"/>
                <a:ea typeface="Calibri" panose="020F0502020204030204" pitchFamily="34" charset="0"/>
              </a:rPr>
              <a:t>s), LEA personnel must determine the CTE V-code to assign to a student’s CTE course separately based on the CTE course’s average minutes per </a:t>
            </a:r>
            <a:r>
              <a:rPr lang="en-US" sz="2400" b="1" u="sng" dirty="0">
                <a:solidFill>
                  <a:srgbClr val="FF0000"/>
                </a:solidFill>
                <a:effectLst/>
                <a:latin typeface="Calibri" panose="020F0502020204030204" pitchFamily="34" charset="0"/>
                <a:ea typeface="Calibri" panose="020F0502020204030204" pitchFamily="34" charset="0"/>
              </a:rPr>
              <a:t>eligible </a:t>
            </a:r>
            <a:r>
              <a:rPr lang="en-US" sz="2400" b="1" dirty="0">
                <a:effectLst/>
                <a:latin typeface="Calibri" panose="020F0502020204030204" pitchFamily="34" charset="0"/>
                <a:ea typeface="Calibri" panose="020F0502020204030204" pitchFamily="34" charset="0"/>
              </a:rPr>
              <a:t> </a:t>
            </a:r>
            <a:r>
              <a:rPr lang="en-US" sz="2400" b="1" dirty="0">
                <a:solidFill>
                  <a:srgbClr val="FF0000"/>
                </a:solidFill>
                <a:effectLst/>
                <a:latin typeface="Calibri" panose="020F0502020204030204" pitchFamily="34" charset="0"/>
                <a:ea typeface="Calibri" panose="020F0502020204030204" pitchFamily="34" charset="0"/>
              </a:rPr>
              <a:t>school </a:t>
            </a:r>
            <a:r>
              <a:rPr lang="en-US" sz="2400" dirty="0">
                <a:solidFill>
                  <a:schemeClr val="tx1"/>
                </a:solidFill>
                <a:effectLst/>
                <a:latin typeface="Calibri" panose="020F0502020204030204" pitchFamily="34" charset="0"/>
                <a:ea typeface="Calibri" panose="020F0502020204030204" pitchFamily="34" charset="0"/>
              </a:rPr>
              <a:t>day. </a:t>
            </a:r>
            <a:r>
              <a:rPr lang="en-US" sz="2400" strike="sngStrike" dirty="0">
                <a:solidFill>
                  <a:schemeClr val="tx1"/>
                </a:solidFill>
                <a:effectLst/>
                <a:highlight>
                  <a:srgbClr val="FFFF00"/>
                </a:highlight>
                <a:latin typeface="Calibri" panose="020F0502020204030204" pitchFamily="34" charset="0"/>
                <a:ea typeface="Calibri" panose="020F0502020204030204" pitchFamily="34" charset="0"/>
              </a:rPr>
              <a:t>over a 10 school day period. </a:t>
            </a:r>
            <a:r>
              <a:rPr lang="en-US" sz="2400" dirty="0">
                <a:solidFill>
                  <a:schemeClr val="tx1"/>
                </a:solidFill>
                <a:effectLst/>
                <a:latin typeface="Calibri" panose="020F0502020204030204" pitchFamily="34" charset="0"/>
                <a:ea typeface="Calibri" panose="020F0502020204030204" pitchFamily="34" charset="0"/>
              </a:rPr>
              <a:t>(See the chart in </a:t>
            </a:r>
            <a:r>
              <a:rPr lang="en-US" sz="2400" u="sng" dirty="0">
                <a:solidFill>
                  <a:schemeClr val="tx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5.5. CTE (Contact Hour) Codes</a:t>
            </a:r>
            <a:r>
              <a:rPr lang="en-US" sz="2400" dirty="0">
                <a:solidFill>
                  <a:schemeClr val="tx1"/>
                </a:solidFill>
                <a:effectLst/>
                <a:latin typeface="Calibri" panose="020F0502020204030204" pitchFamily="34" charset="0"/>
                <a:ea typeface="Calibri" panose="020F0502020204030204" pitchFamily="34" charset="0"/>
              </a:rPr>
              <a:t>.) LEA personnel multiply the number of eligible days present for</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each</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student</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in</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each</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CTE</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course</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code</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by</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the</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corresponding</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V-code</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contact</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hour</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multiplier</a:t>
            </a:r>
            <a:r>
              <a:rPr lang="en-US" sz="2400" spc="-15"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to</a:t>
            </a:r>
            <a:r>
              <a:rPr lang="en-US" sz="2400" spc="-10" dirty="0">
                <a:solidFill>
                  <a:schemeClr val="tx1"/>
                </a:solidFill>
                <a:effectLst/>
                <a:latin typeface="Calibri" panose="020F0502020204030204" pitchFamily="34" charset="0"/>
                <a:ea typeface="Calibri" panose="020F0502020204030204" pitchFamily="34" charset="0"/>
              </a:rPr>
              <a:t> </a:t>
            </a:r>
            <a:r>
              <a:rPr lang="en-US" sz="2400" dirty="0">
                <a:solidFill>
                  <a:schemeClr val="tx1"/>
                </a:solidFill>
                <a:effectLst/>
                <a:latin typeface="Calibri" panose="020F0502020204030204" pitchFamily="34" charset="0"/>
                <a:ea typeface="Calibri" panose="020F0502020204030204" pitchFamily="34" charset="0"/>
              </a:rPr>
              <a:t>derive contact hours. Each CTE V-code has a different contact hour multiplier.</a:t>
            </a:r>
          </a:p>
          <a:p>
            <a:pPr marL="0" marR="0">
              <a:spcBef>
                <a:spcPts val="5"/>
              </a:spcBef>
              <a:spcAft>
                <a:spcPts val="0"/>
              </a:spcAft>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28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5.6 Computing Contact Hours - 2</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316865" marR="546735" indent="0">
              <a:spcBef>
                <a:spcPts val="300"/>
              </a:spcBef>
              <a:buNone/>
            </a:pPr>
            <a:endParaRPr lang="en-US" sz="3600" b="1" dirty="0">
              <a:solidFill>
                <a:schemeClr val="tx1"/>
              </a:solidFill>
              <a:effectLst/>
              <a:latin typeface="Calibri" panose="020F0502020204030204" pitchFamily="34" charset="0"/>
              <a:ea typeface="Calibri" panose="020F0502020204030204" pitchFamily="34" charset="0"/>
            </a:endParaRPr>
          </a:p>
          <a:p>
            <a:pPr marL="316865" marR="546735" indent="0">
              <a:spcBef>
                <a:spcPts val="300"/>
              </a:spcBef>
              <a:buNone/>
            </a:pPr>
            <a:r>
              <a:rPr lang="en-US" sz="3600" b="1" dirty="0">
                <a:solidFill>
                  <a:schemeClr val="tx1"/>
                </a:solidFill>
                <a:effectLst/>
                <a:latin typeface="Calibri" panose="020F0502020204030204" pitchFamily="34" charset="0"/>
                <a:ea typeface="Calibri" panose="020F0502020204030204" pitchFamily="34" charset="0"/>
              </a:rPr>
              <a:t>Note:</a:t>
            </a:r>
            <a:r>
              <a:rPr lang="en-US" sz="3600" b="1" spc="-30" dirty="0">
                <a:solidFill>
                  <a:schemeClr val="tx1"/>
                </a:solidFill>
                <a:effectLst/>
                <a:latin typeface="Calibri" panose="020F0502020204030204" pitchFamily="34" charset="0"/>
                <a:ea typeface="Calibri" panose="020F0502020204030204" pitchFamily="34" charset="0"/>
              </a:rPr>
              <a:t> </a:t>
            </a:r>
            <a:r>
              <a:rPr lang="en-US" sz="3600" b="1" spc="-30" dirty="0">
                <a:solidFill>
                  <a:srgbClr val="FF0000"/>
                </a:solidFill>
                <a:effectLst/>
                <a:latin typeface="Calibri" panose="020F0502020204030204" pitchFamily="34" charset="0"/>
                <a:ea typeface="Calibri" panose="020F0502020204030204" pitchFamily="34" charset="0"/>
              </a:rPr>
              <a:t>Eligible CTE days are the number of student instructional days in an LEA’s calendar. The number of eligible CTE days varies among districts</a:t>
            </a:r>
            <a:r>
              <a:rPr lang="en-US" sz="3600" spc="-30" dirty="0">
                <a:solidFill>
                  <a:schemeClr val="tx1"/>
                </a:solidFill>
                <a:effectLst/>
                <a:latin typeface="Calibri" panose="020F0502020204030204" pitchFamily="34" charset="0"/>
                <a:ea typeface="Calibri" panose="020F0502020204030204" pitchFamily="34" charset="0"/>
              </a:rPr>
              <a:t>.</a:t>
            </a:r>
            <a:r>
              <a:rPr lang="en-US" sz="3600" b="1" spc="-30"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Report</a:t>
            </a:r>
            <a:r>
              <a:rPr lang="en-US" sz="3600" spc="-25"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contact</a:t>
            </a:r>
            <a:r>
              <a:rPr lang="en-US" sz="3600" spc="-35"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hours</a:t>
            </a:r>
            <a:r>
              <a:rPr lang="en-US" sz="3600" spc="-40"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by</a:t>
            </a:r>
            <a:r>
              <a:rPr lang="en-US" sz="3600" spc="-35"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student</a:t>
            </a:r>
            <a:r>
              <a:rPr lang="en-US" sz="3600" spc="-35"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ID</a:t>
            </a:r>
            <a:r>
              <a:rPr lang="en-US" sz="3600" spc="-35"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and</a:t>
            </a:r>
            <a:r>
              <a:rPr lang="en-US" sz="3600" spc="-35"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each</a:t>
            </a:r>
            <a:r>
              <a:rPr lang="en-US" sz="3600" spc="-30"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individual</a:t>
            </a:r>
            <a:r>
              <a:rPr lang="en-US" sz="3600" spc="-40"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CTE</a:t>
            </a:r>
            <a:r>
              <a:rPr lang="en-US" sz="3600" spc="-30" dirty="0">
                <a:solidFill>
                  <a:schemeClr val="tx1"/>
                </a:solidFill>
                <a:effectLst/>
                <a:latin typeface="Calibri" panose="020F0502020204030204" pitchFamily="34" charset="0"/>
                <a:ea typeface="Calibri" panose="020F0502020204030204" pitchFamily="34" charset="0"/>
              </a:rPr>
              <a:t> </a:t>
            </a:r>
            <a:r>
              <a:rPr lang="en-US" sz="3600" dirty="0">
                <a:solidFill>
                  <a:schemeClr val="tx1"/>
                </a:solidFill>
                <a:effectLst/>
                <a:latin typeface="Calibri" panose="020F0502020204030204" pitchFamily="34" charset="0"/>
                <a:ea typeface="Calibri" panose="020F0502020204030204" pitchFamily="34" charset="0"/>
              </a:rPr>
              <a:t>course</a:t>
            </a:r>
            <a:r>
              <a:rPr lang="en-US" sz="3600" spc="-35" dirty="0">
                <a:solidFill>
                  <a:schemeClr val="tx1"/>
                </a:solidFill>
                <a:effectLst/>
                <a:latin typeface="Calibri" panose="020F0502020204030204" pitchFamily="34" charset="0"/>
                <a:ea typeface="Calibri" panose="020F0502020204030204" pitchFamily="34" charset="0"/>
              </a:rPr>
              <a:t> </a:t>
            </a:r>
            <a:r>
              <a:rPr lang="en-US" sz="3600" spc="-25" dirty="0">
                <a:solidFill>
                  <a:schemeClr val="tx1"/>
                </a:solidFill>
                <a:effectLst/>
                <a:latin typeface="Calibri" panose="020F0502020204030204" pitchFamily="34" charset="0"/>
                <a:ea typeface="Calibri" panose="020F0502020204030204" pitchFamily="34" charset="0"/>
              </a:rPr>
              <a:t>ID.</a:t>
            </a:r>
            <a:endParaRPr lang="en-US" sz="3600" dirty="0">
              <a:solidFill>
                <a:schemeClr val="tx1"/>
              </a:solidFill>
              <a:effectLst/>
              <a:latin typeface="Calibri" panose="020F0502020204030204" pitchFamily="34" charset="0"/>
              <a:ea typeface="Calibri" panose="020F0502020204030204" pitchFamily="34" charset="0"/>
            </a:endParaRPr>
          </a:p>
          <a:p>
            <a:pPr marL="0" marR="0">
              <a:spcBef>
                <a:spcPts val="5"/>
              </a:spcBef>
              <a:spcAft>
                <a:spcPts val="0"/>
              </a:spcAft>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06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5.10 Documentation</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316865" marR="546735" indent="0">
              <a:spcBef>
                <a:spcPts val="300"/>
              </a:spcBef>
              <a:buNone/>
            </a:pPr>
            <a:endParaRPr lang="en-US" sz="3600" b="1" dirty="0">
              <a:solidFill>
                <a:schemeClr val="tx1"/>
              </a:solidFill>
              <a:effectLst/>
              <a:latin typeface="Calibri" panose="020F0502020204030204" pitchFamily="34" charset="0"/>
              <a:ea typeface="Calibri" panose="020F0502020204030204" pitchFamily="34" charset="0"/>
            </a:endParaRPr>
          </a:p>
          <a:p>
            <a:pPr marL="0" indent="0">
              <a:spcBef>
                <a:spcPts val="5"/>
              </a:spcBef>
              <a:buNone/>
            </a:pPr>
            <a:endPar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endParaRPr>
          </a:p>
          <a:p>
            <a:pPr marL="0" indent="0">
              <a:spcBef>
                <a:spcPts val="5"/>
              </a:spcBef>
              <a:buNone/>
            </a:pP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documentation</a:t>
            </a:r>
            <a:r>
              <a:rPr lang="en-US" sz="3600" spc="-2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showing</a:t>
            </a:r>
            <a:r>
              <a:rPr lang="en-US" sz="3600" spc="-15"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the</a:t>
            </a:r>
            <a:r>
              <a:rPr lang="en-US" sz="3600" spc="-2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average</a:t>
            </a:r>
            <a:r>
              <a:rPr lang="en-US" sz="3600" spc="-15"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minutes</a:t>
            </a:r>
            <a:r>
              <a:rPr lang="en-US" sz="3600" spc="-1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per</a:t>
            </a:r>
            <a:r>
              <a:rPr lang="en-US" sz="3600" spc="-1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day</a:t>
            </a:r>
            <a:r>
              <a:rPr lang="en-US" sz="3600" spc="-2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for</a:t>
            </a:r>
            <a:r>
              <a:rPr lang="en-US" sz="3600" spc="-2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each</a:t>
            </a:r>
            <a:r>
              <a:rPr lang="en-US" sz="3600" spc="-15"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CTE</a:t>
            </a:r>
            <a:r>
              <a:rPr lang="en-US" sz="3600" spc="-2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b="1" dirty="0">
                <a:solidFill>
                  <a:srgbClr val="FF0000"/>
                </a:solidFill>
                <a:effectLst/>
                <a:latin typeface="Calibri" panose="020F0502020204030204" pitchFamily="34" charset="0"/>
                <a:ea typeface="Symbol" panose="05050102010706020507" pitchFamily="18" charset="2"/>
                <a:cs typeface="Symbol" panose="05050102010706020507" pitchFamily="18" charset="2"/>
              </a:rPr>
              <a:t>course (minimum of 45 minutes per class period and minimum of 8,100 minutes per school year)</a:t>
            </a:r>
            <a:r>
              <a:rPr lang="en-US" sz="3600" b="1" dirty="0">
                <a:solidFill>
                  <a:schemeClr val="tx1"/>
                </a:solidFill>
                <a:effectLst/>
                <a:latin typeface="Calibri" panose="020F0502020204030204" pitchFamily="34" charset="0"/>
                <a:ea typeface="Symbol" panose="05050102010706020507" pitchFamily="18" charset="2"/>
                <a:cs typeface="Symbol" panose="05050102010706020507" pitchFamily="18" charset="2"/>
              </a:rPr>
              <a:t>,</a:t>
            </a:r>
            <a:r>
              <a:rPr lang="en-US" sz="3600" spc="-2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such</a:t>
            </a:r>
            <a:r>
              <a:rPr lang="en-US" sz="3600" spc="-2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as</a:t>
            </a:r>
            <a:r>
              <a:rPr lang="en-US" sz="3600" spc="-2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a</a:t>
            </a:r>
            <a:r>
              <a:rPr lang="en-US" sz="3600" spc="-10" dirty="0">
                <a:solidFill>
                  <a:schemeClr val="tx1"/>
                </a:solidFill>
                <a:effectLst/>
                <a:latin typeface="Calibri" panose="020F0502020204030204" pitchFamily="34" charset="0"/>
                <a:ea typeface="Symbol" panose="05050102010706020507" pitchFamily="18" charset="2"/>
                <a:cs typeface="Symbol" panose="05050102010706020507" pitchFamily="18" charset="2"/>
              </a:rPr>
              <a:t> </a:t>
            </a:r>
            <a:r>
              <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rPr>
              <a:t>course calendar; and…</a:t>
            </a:r>
          </a:p>
          <a:p>
            <a:pPr marL="0" marR="0">
              <a:spcBef>
                <a:spcPts val="5"/>
              </a:spcBef>
              <a:spcAft>
                <a:spcPts val="0"/>
              </a:spcAft>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142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5.12 Examples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316865" marR="546735" indent="0">
              <a:spcBef>
                <a:spcPts val="300"/>
              </a:spcBef>
              <a:buNone/>
            </a:pPr>
            <a:endParaRPr lang="en-US" sz="3600" b="1" dirty="0">
              <a:solidFill>
                <a:schemeClr val="tx1"/>
              </a:solidFill>
              <a:effectLst/>
              <a:latin typeface="Calibri" panose="020F0502020204030204" pitchFamily="34" charset="0"/>
              <a:ea typeface="Calibri" panose="020F0502020204030204" pitchFamily="34" charset="0"/>
            </a:endParaRPr>
          </a:p>
          <a:p>
            <a:pPr marL="0" indent="0">
              <a:spcBef>
                <a:spcPts val="5"/>
              </a:spcBef>
              <a:buNone/>
            </a:pPr>
            <a:endPar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endParaRPr>
          </a:p>
          <a:p>
            <a:pPr marL="0" indent="0" algn="ctr">
              <a:spcBef>
                <a:spcPts val="5"/>
              </a:spcBef>
              <a:buNone/>
            </a:pPr>
            <a:endParaRPr lang="en-US" sz="3600" dirty="0">
              <a:solidFill>
                <a:schemeClr val="tx1"/>
              </a:solidFill>
              <a:effectLst/>
              <a:latin typeface="Calibri" panose="020F0502020204030204" pitchFamily="34" charset="0"/>
              <a:ea typeface="Symbol" panose="05050102010706020507" pitchFamily="18" charset="2"/>
              <a:cs typeface="Symbol" panose="05050102010706020507" pitchFamily="18" charset="2"/>
            </a:endParaRPr>
          </a:p>
          <a:p>
            <a:pPr marL="0" indent="0" algn="ctr">
              <a:spcBef>
                <a:spcPts val="5"/>
              </a:spcBef>
              <a:buNone/>
            </a:pPr>
            <a:r>
              <a:rPr lang="en-US" sz="6600" dirty="0">
                <a:solidFill>
                  <a:srgbClr val="FF0000"/>
                </a:solidFill>
                <a:effectLst/>
                <a:latin typeface="Calibri" panose="020F0502020204030204" pitchFamily="34" charset="0"/>
                <a:ea typeface="Symbol" panose="05050102010706020507" pitchFamily="18" charset="2"/>
                <a:cs typeface="Symbol" panose="05050102010706020507" pitchFamily="18" charset="2"/>
              </a:rPr>
              <a:t>CTE Examples </a:t>
            </a:r>
          </a:p>
          <a:p>
            <a:pPr marL="0" marR="0">
              <a:spcBef>
                <a:spcPts val="5"/>
              </a:spcBef>
              <a:spcAft>
                <a:spcPts val="0"/>
              </a:spcAft>
            </a:pP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30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6 Bilingual/English as a Second Language (ESL)</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5"/>
              </a:spcBef>
              <a:spcAft>
                <a:spcPts val="0"/>
              </a:spcAft>
              <a:buNone/>
            </a:pPr>
            <a:r>
              <a:rPr lang="en-US" sz="2400" b="0" i="0" strike="sngStrike" dirty="0">
                <a:solidFill>
                  <a:srgbClr val="000000"/>
                </a:solidFill>
                <a:effectLst/>
                <a:highlight>
                  <a:srgbClr val="FFFF00"/>
                </a:highlight>
                <a:latin typeface="Calibri" panose="020F0502020204030204" pitchFamily="34" charset="0"/>
              </a:rPr>
              <a:t>As a result of Senate Bill 2066 in the 2021 legislative session, the term “emergent bilingual student” replaces the term “limited English proficient (LEP) student” used in the </a:t>
            </a:r>
            <a:r>
              <a:rPr lang="en-US" sz="2400" b="0" i="0" u="sng" strike="sngStrike" dirty="0">
                <a:solidFill>
                  <a:srgbClr val="0000FF"/>
                </a:solidFill>
                <a:effectLst/>
                <a:highlight>
                  <a:srgbClr val="FFFF00"/>
                </a:highlight>
                <a:latin typeface="Calibri" panose="020F0502020204030204" pitchFamily="34" charset="0"/>
                <a:hlinkClick r:id="rId2"/>
              </a:rPr>
              <a:t>TEC, Chapter 29, Subchapter B</a:t>
            </a:r>
            <a:r>
              <a:rPr lang="en-US" sz="2400" b="0" i="0" u="sng" strike="sngStrike" dirty="0">
                <a:solidFill>
                  <a:srgbClr val="0000FF"/>
                </a:solidFill>
                <a:effectLst/>
                <a:highlight>
                  <a:srgbClr val="FFFF00"/>
                </a:highlight>
                <a:latin typeface="Calibri" panose="020F0502020204030204" pitchFamily="34" charset="0"/>
              </a:rPr>
              <a:t>.</a:t>
            </a:r>
            <a:r>
              <a:rPr lang="en-US" sz="2400" b="0" i="0" strike="sngStrike" dirty="0">
                <a:solidFill>
                  <a:srgbClr val="000000"/>
                </a:solidFill>
                <a:effectLst/>
                <a:highlight>
                  <a:srgbClr val="FFFF00"/>
                </a:highlight>
                <a:latin typeface="Calibri" panose="020F0502020204030204" pitchFamily="34" charset="0"/>
              </a:rPr>
              <a:t> This also resulted in a change to the term “English learner (EL)” used in </a:t>
            </a:r>
            <a:r>
              <a:rPr lang="en-US" sz="2400" b="0" i="0" u="sng" strike="sngStrike" dirty="0">
                <a:solidFill>
                  <a:srgbClr val="0000FF"/>
                </a:solidFill>
                <a:effectLst/>
                <a:highlight>
                  <a:srgbClr val="FFFF00"/>
                </a:highlight>
                <a:latin typeface="Calibri" panose="020F0502020204030204" pitchFamily="34" charset="0"/>
                <a:hlinkClick r:id="rId3"/>
              </a:rPr>
              <a:t>19 TAC Chapter 89, Subchapter BB</a:t>
            </a:r>
            <a:r>
              <a:rPr lang="en-US" sz="2400" b="0" i="0" strike="sngStrike" dirty="0">
                <a:solidFill>
                  <a:srgbClr val="000000"/>
                </a:solidFill>
                <a:effectLst/>
                <a:highlight>
                  <a:srgbClr val="FFFF00"/>
                </a:highlight>
                <a:latin typeface="Calibri" panose="020F0502020204030204" pitchFamily="34" charset="0"/>
              </a:rPr>
              <a:t>. These terms describe the same group of Texas students.</a:t>
            </a:r>
            <a:r>
              <a:rPr lang="en-US" sz="2400" b="0" i="0" dirty="0">
                <a:solidFill>
                  <a:srgbClr val="000000"/>
                </a:solidFill>
                <a:effectLst/>
                <a:highlight>
                  <a:srgbClr val="FFFF00"/>
                </a:highlight>
                <a:latin typeface="Calibri" panose="020F0502020204030204" pitchFamily="34" charset="0"/>
              </a:rPr>
              <a:t> </a:t>
            </a:r>
            <a:r>
              <a:rPr lang="en-US" sz="2400" b="0" i="0" dirty="0">
                <a:solidFill>
                  <a:srgbClr val="000000"/>
                </a:solidFill>
                <a:effectLst/>
                <a:latin typeface="Calibri" panose="020F0502020204030204" pitchFamily="34" charset="0"/>
              </a:rPr>
              <a:t>An emergent bilingual student is in the process of acquiring English and has another language as the student's primary or home language. In PEIMS, the terms “emergent bilingual (EB)” and “English learner (EL)” are bridged as EB/EL, </a:t>
            </a:r>
            <a:r>
              <a:rPr lang="en-US" sz="2400" b="0" i="0" strike="sngStrike" dirty="0">
                <a:solidFill>
                  <a:srgbClr val="000000"/>
                </a:solidFill>
                <a:effectLst/>
                <a:highlight>
                  <a:srgbClr val="FFFF00"/>
                </a:highlight>
                <a:latin typeface="Calibri" panose="020F0502020204030204" pitchFamily="34" charset="0"/>
              </a:rPr>
              <a:t>and the data element names may still indicate the use of LEP in some places during the transition</a:t>
            </a:r>
            <a:r>
              <a:rPr lang="en-US" sz="2400" b="0" i="0" dirty="0">
                <a:solidFill>
                  <a:srgbClr val="000000"/>
                </a:solidFill>
                <a:effectLst/>
                <a:highlight>
                  <a:srgbClr val="FFFF00"/>
                </a:highlight>
                <a:latin typeface="Calibri" panose="020F0502020204030204" pitchFamily="34" charset="0"/>
              </a:rPr>
              <a:t>. </a:t>
            </a:r>
            <a:r>
              <a:rPr lang="en-US" sz="2400" b="0" i="0" dirty="0">
                <a:solidFill>
                  <a:srgbClr val="000000"/>
                </a:solidFill>
                <a:effectLst/>
                <a:latin typeface="Calibri" panose="020F0502020204030204" pitchFamily="34" charset="0"/>
              </a:rPr>
              <a:t>It is important to note that “English learner” is still used in federal regulations and guidance. </a:t>
            </a:r>
            <a:endParaRPr 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28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6 Bilingual/English as a Second Language (ESL) - 2</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5"/>
              </a:spcBef>
              <a:spcAft>
                <a:spcPts val="0"/>
              </a:spcAft>
              <a:buNone/>
            </a:pPr>
            <a:endParaRPr lang="en-US" sz="4000" b="0" i="0" dirty="0">
              <a:solidFill>
                <a:srgbClr val="000000"/>
              </a:solidFill>
              <a:effectLst/>
              <a:latin typeface="Calibri" panose="020F0502020204030204" pitchFamily="34" charset="0"/>
            </a:endParaRPr>
          </a:p>
          <a:p>
            <a:pPr marL="0" marR="0" indent="0">
              <a:spcBef>
                <a:spcPts val="5"/>
              </a:spcBef>
              <a:spcAft>
                <a:spcPts val="0"/>
              </a:spcAft>
              <a:buNone/>
            </a:pPr>
            <a:r>
              <a:rPr lang="en-US" sz="4000" b="0" i="0" dirty="0">
                <a:solidFill>
                  <a:srgbClr val="000000"/>
                </a:solidFill>
                <a:effectLst/>
                <a:latin typeface="Calibri" panose="020F0502020204030204" pitchFamily="34" charset="0"/>
              </a:rPr>
              <a:t>Within this section, the term "parent" includes the parent or legal guardian of the student in accordance with the </a:t>
            </a:r>
            <a:r>
              <a:rPr lang="en-US" sz="4000" b="0" i="0" u="sng" strike="noStrike" dirty="0">
                <a:solidFill>
                  <a:srgbClr val="0000FF"/>
                </a:solidFill>
                <a:effectLst/>
                <a:latin typeface="Calibri" panose="020F0502020204030204" pitchFamily="34" charset="0"/>
                <a:hlinkClick r:id="rId2"/>
              </a:rPr>
              <a:t>TEC, §29.052</a:t>
            </a:r>
            <a:r>
              <a:rPr lang="en-US" sz="4000" b="0" i="0" dirty="0">
                <a:solidFill>
                  <a:srgbClr val="000000"/>
                </a:solidFill>
                <a:effectLst/>
                <a:latin typeface="Calibri" panose="020F0502020204030204" pitchFamily="34" charset="0"/>
              </a:rPr>
              <a:t>. Also, the term “district” includes all school districts, </a:t>
            </a:r>
            <a:r>
              <a:rPr lang="en-US" sz="4000" b="1" i="0" u="sng" dirty="0">
                <a:solidFill>
                  <a:srgbClr val="FF0000"/>
                </a:solidFill>
                <a:effectLst/>
                <a:latin typeface="Calibri" panose="020F0502020204030204" pitchFamily="34" charset="0"/>
              </a:rPr>
              <a:t>public, </a:t>
            </a:r>
            <a:r>
              <a:rPr lang="en-US" sz="4000" b="0" i="0" dirty="0">
                <a:solidFill>
                  <a:srgbClr val="000000"/>
                </a:solidFill>
                <a:effectLst/>
                <a:latin typeface="Calibri" panose="020F0502020204030204" pitchFamily="34" charset="0"/>
              </a:rPr>
              <a:t>open-enrollment charter schools, and districts of innovation.  </a:t>
            </a:r>
            <a:endParaRPr lang="en-US" sz="4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256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6.2 Identification of EB Students and Enrollment Procedures</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5"/>
              </a:spcBef>
              <a:spcAft>
                <a:spcPts val="0"/>
              </a:spcAft>
              <a:buNone/>
            </a:pPr>
            <a:r>
              <a:rPr lang="en-US" sz="4000" b="1" i="0" dirty="0">
                <a:solidFill>
                  <a:srgbClr val="000000"/>
                </a:solidFill>
                <a:effectLst/>
                <a:latin typeface="Calibri" panose="020F0502020204030204" pitchFamily="34" charset="0"/>
              </a:rPr>
              <a:t>Important: </a:t>
            </a:r>
            <a:r>
              <a:rPr lang="en-US" sz="4000" b="0" i="0" dirty="0">
                <a:solidFill>
                  <a:srgbClr val="000000"/>
                </a:solidFill>
                <a:effectLst/>
                <a:latin typeface="Calibri" panose="020F0502020204030204" pitchFamily="34" charset="0"/>
              </a:rPr>
              <a:t>A student will be identified as emergent bilingual if </a:t>
            </a:r>
            <a:r>
              <a:rPr lang="en-US" sz="4000" b="0" i="0">
                <a:solidFill>
                  <a:srgbClr val="000000"/>
                </a:solidFill>
                <a:effectLst/>
                <a:latin typeface="Calibri" panose="020F0502020204030204" pitchFamily="34" charset="0"/>
              </a:rPr>
              <a:t>the stude</a:t>
            </a:r>
            <a:r>
              <a:rPr lang="en-US" sz="4000">
                <a:solidFill>
                  <a:srgbClr val="000000"/>
                </a:solidFill>
                <a:latin typeface="Calibri" panose="020F0502020204030204" pitchFamily="34" charset="0"/>
              </a:rPr>
              <a:t>n</a:t>
            </a:r>
            <a:r>
              <a:rPr lang="en-US" sz="4000" b="1" u="sng">
                <a:solidFill>
                  <a:srgbClr val="FF0000"/>
                </a:solidFill>
                <a:latin typeface="Calibri" panose="020F0502020204030204" pitchFamily="34" charset="0"/>
                <a:cs typeface="Calibri" panose="020F0502020204030204" pitchFamily="34" charset="0"/>
              </a:rPr>
              <a:t>t</a:t>
            </a:r>
            <a:r>
              <a:rPr lang="en-US" sz="4000" b="0" i="0" u="sng">
                <a:solidFill>
                  <a:srgbClr val="D13438"/>
                </a:solidFill>
                <a:effectLst/>
                <a:latin typeface="Segoe UI" panose="020B0502040204020203" pitchFamily="34" charset="0"/>
              </a:rPr>
              <a:t> </a:t>
            </a:r>
            <a:r>
              <a:rPr lang="en-US" sz="4000" b="1" i="0" strike="sngStrike" dirty="0" err="1">
                <a:solidFill>
                  <a:srgbClr val="FF0000"/>
                </a:solidFill>
                <a:effectLst/>
              </a:rPr>
              <a:t>t’s</a:t>
            </a:r>
            <a:r>
              <a:rPr lang="en-US" sz="4000" b="1" i="0" u="sng" dirty="0" err="1">
                <a:solidFill>
                  <a:srgbClr val="FF0000"/>
                </a:solidFill>
                <a:effectLst/>
              </a:rPr>
              <a:t>is</a:t>
            </a:r>
            <a:r>
              <a:rPr lang="en-US" sz="4000" b="1" i="0" u="sng" dirty="0">
                <a:solidFill>
                  <a:srgbClr val="FF0000"/>
                </a:solidFill>
                <a:effectLst/>
              </a:rPr>
              <a:t> not English proficient </a:t>
            </a:r>
            <a:r>
              <a:rPr lang="en-US" sz="4000" b="0" i="0" strike="sngStrike" dirty="0">
                <a:solidFill>
                  <a:srgbClr val="D13438"/>
                </a:solidFill>
                <a:effectLst/>
              </a:rPr>
              <a:t> </a:t>
            </a:r>
            <a:r>
              <a:rPr lang="en-US" sz="4000" b="0" i="0" strike="sngStrike" dirty="0">
                <a:solidFill>
                  <a:srgbClr val="000000"/>
                </a:solidFill>
                <a:effectLst/>
                <a:highlight>
                  <a:srgbClr val="FFFF00"/>
                </a:highlight>
                <a:latin typeface="Calibri" panose="020F0502020204030204" pitchFamily="34" charset="0"/>
              </a:rPr>
              <a:t>ability in English is so limited</a:t>
            </a:r>
            <a:r>
              <a:rPr lang="en-US" sz="4000" b="0" i="0" dirty="0">
                <a:solidFill>
                  <a:srgbClr val="000000"/>
                </a:solidFill>
                <a:effectLst/>
                <a:highlight>
                  <a:srgbClr val="FFFF00"/>
                </a:highlight>
                <a:latin typeface="Calibri" panose="020F0502020204030204" pitchFamily="34" charset="0"/>
              </a:rPr>
              <a:t> </a:t>
            </a:r>
            <a:r>
              <a:rPr lang="en-US" sz="4000" b="0" i="0" dirty="0">
                <a:solidFill>
                  <a:srgbClr val="000000"/>
                </a:solidFill>
                <a:effectLst/>
                <a:latin typeface="Calibri" panose="020F0502020204030204" pitchFamily="34" charset="0"/>
              </a:rPr>
              <a:t>or the student’s disabilities are so severe that the English language proficiency assessment cannot be administered (</a:t>
            </a:r>
            <a:r>
              <a:rPr lang="en-US" sz="4000" b="0" i="0" u="sng" strike="noStrike" dirty="0">
                <a:solidFill>
                  <a:srgbClr val="0000FF"/>
                </a:solidFill>
                <a:effectLst/>
                <a:latin typeface="Calibri" panose="020F0502020204030204" pitchFamily="34" charset="0"/>
                <a:hlinkClick r:id="rId2"/>
              </a:rPr>
              <a:t>19 TAC §89.1226(g)</a:t>
            </a:r>
            <a:r>
              <a:rPr lang="en-US" sz="4000" b="0" i="0" dirty="0">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08865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Why and How</a:t>
            </a:r>
          </a:p>
        </p:txBody>
      </p:sp>
      <p:sp>
        <p:nvSpPr>
          <p:cNvPr id="4" name="Content Placeholder 2" descr="SAAH citations">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p:spPr>
        <p:txBody>
          <a:bodyPr>
            <a:normAutofit/>
          </a:bodyPr>
          <a:lstStyle/>
          <a:p>
            <a:endParaRPr lang="en-US" dirty="0"/>
          </a:p>
          <a:p>
            <a:endParaRPr lang="en-US" dirty="0"/>
          </a:p>
        </p:txBody>
      </p:sp>
      <p:sp>
        <p:nvSpPr>
          <p:cNvPr id="5" name="TextBox 4">
            <a:extLst>
              <a:ext uri="{FF2B5EF4-FFF2-40B4-BE49-F238E27FC236}">
                <a16:creationId xmlns:a16="http://schemas.microsoft.com/office/drawing/2014/main" id="{1F105C09-13F1-8CAA-B4CE-E205FCA6CE76}"/>
              </a:ext>
            </a:extLst>
          </p:cNvPr>
          <p:cNvSpPr txBox="1"/>
          <p:nvPr/>
        </p:nvSpPr>
        <p:spPr>
          <a:xfrm>
            <a:off x="133351" y="2274838"/>
            <a:ext cx="11858624" cy="3046988"/>
          </a:xfrm>
          <a:prstGeom prst="rect">
            <a:avLst/>
          </a:prstGeom>
          <a:solidFill>
            <a:schemeClr val="bg1"/>
          </a:solidFill>
        </p:spPr>
        <p:txBody>
          <a:bodyPr wrap="square">
            <a:spAutoFit/>
          </a:bodyPr>
          <a:lstStyle/>
          <a:p>
            <a:pPr algn="ctr"/>
            <a:endParaRPr lang="en-US" sz="2400" b="1" i="0" u="none" strike="noStrike" baseline="0" dirty="0"/>
          </a:p>
          <a:p>
            <a:pPr algn="ctr"/>
            <a:endParaRPr lang="en-US" sz="2400" b="1" dirty="0"/>
          </a:p>
          <a:p>
            <a:pPr algn="ctr"/>
            <a:r>
              <a:rPr lang="en-US" sz="2400" b="1" i="0" u="none" strike="noStrike" baseline="0" dirty="0"/>
              <a:t>Statutory Citations Relating to Amendment to 19 TAC Chapter 129, Student Attendance,</a:t>
            </a:r>
          </a:p>
          <a:p>
            <a:pPr algn="ctr"/>
            <a:r>
              <a:rPr lang="en-US" sz="2400" b="1" i="0" u="none" strike="noStrike" baseline="0" dirty="0"/>
              <a:t>Subchapter AA, Commissioner's Rules, §129.1025, Adoption by Reference: Student Attendance</a:t>
            </a:r>
          </a:p>
          <a:p>
            <a:pPr algn="ctr"/>
            <a:r>
              <a:rPr lang="en-US" sz="2400" b="1" i="0" u="none" strike="noStrike" baseline="0" dirty="0"/>
              <a:t>Accounting Handbook</a:t>
            </a:r>
          </a:p>
          <a:p>
            <a:pPr algn="ctr"/>
            <a:endParaRPr lang="en-US" sz="2400" b="1" i="0" u="none" strike="noStrike" baseline="0" dirty="0"/>
          </a:p>
          <a:p>
            <a:pPr algn="ctr"/>
            <a:endParaRPr lang="en-US" sz="2400" b="1" i="0" u="none" strike="noStrike" baseline="0" dirty="0"/>
          </a:p>
        </p:txBody>
      </p:sp>
    </p:spTree>
    <p:extLst>
      <p:ext uri="{BB962C8B-B14F-4D97-AF65-F5344CB8AC3E}">
        <p14:creationId xmlns:p14="http://schemas.microsoft.com/office/powerpoint/2010/main" val="389359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fontScale="90000"/>
          </a:bodyPr>
          <a:lstStyle/>
          <a:p>
            <a:r>
              <a:rPr lang="en-US" dirty="0"/>
              <a:t>SAAH Section 6.2 Identification of EB Students and Enrollment Procedures - 2</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5"/>
              </a:spcBef>
              <a:spcAft>
                <a:spcPts val="0"/>
              </a:spcAft>
              <a:buNone/>
            </a:pPr>
            <a:r>
              <a:rPr lang="en-US" sz="3200" b="0" i="0" dirty="0">
                <a:solidFill>
                  <a:srgbClr val="000000"/>
                </a:solidFill>
                <a:effectLst/>
                <a:latin typeface="Calibri" panose="020F0502020204030204" pitchFamily="34" charset="0"/>
              </a:rPr>
              <a:t>The language proficiency assessment committee (LPAC) convenes to identify the student as emergent bilingual or as English proficient, based on the results of the English language proficiency assessment, and recommends placement of the identified emergent bilingual student in either the bilingual or ESL education program, in accordance with </a:t>
            </a:r>
            <a:r>
              <a:rPr lang="en-US" sz="3200" b="0" i="0" u="sng" strike="noStrike" dirty="0">
                <a:solidFill>
                  <a:srgbClr val="0000FF"/>
                </a:solidFill>
                <a:effectLst/>
                <a:latin typeface="Calibri" panose="020F0502020204030204" pitchFamily="34" charset="0"/>
                <a:hlinkClick r:id="rId2"/>
              </a:rPr>
              <a:t>19 TAC §89.1205 (a) and (c)</a:t>
            </a:r>
            <a:r>
              <a:rPr lang="en-US" sz="3200" b="0" i="0" dirty="0">
                <a:solidFill>
                  <a:srgbClr val="000000"/>
                </a:solidFill>
                <a:effectLst/>
                <a:latin typeface="Calibri" panose="020F0502020204030204" pitchFamily="34" charset="0"/>
              </a:rPr>
              <a:t>. However, district personnel </a:t>
            </a:r>
            <a:r>
              <a:rPr lang="en-US" sz="3200" b="1" i="0" dirty="0">
                <a:solidFill>
                  <a:srgbClr val="000000"/>
                </a:solidFill>
                <a:effectLst/>
                <a:latin typeface="Calibri" panose="020F0502020204030204" pitchFamily="34" charset="0"/>
              </a:rPr>
              <a:t>do not yet </a:t>
            </a:r>
            <a:r>
              <a:rPr lang="en-US" sz="3200" b="0" i="0" dirty="0">
                <a:solidFill>
                  <a:srgbClr val="000000"/>
                </a:solidFill>
                <a:effectLst/>
                <a:latin typeface="Calibri" panose="020F0502020204030204" pitchFamily="34" charset="0"/>
              </a:rPr>
              <a:t>assign the student a bilingual or ESL program type code in the attendance accounting system</a:t>
            </a:r>
            <a:r>
              <a:rPr lang="en-US" sz="3200" b="0" i="0" u="sng" dirty="0">
                <a:solidFill>
                  <a:srgbClr val="D13438"/>
                </a:solidFill>
                <a:effectLst/>
                <a:latin typeface="Calibri" panose="020F0502020204030204" pitchFamily="34" charset="0"/>
              </a:rPr>
              <a:t> </a:t>
            </a:r>
            <a:r>
              <a:rPr lang="en-US" sz="3200" b="1" i="0" u="sng" dirty="0">
                <a:solidFill>
                  <a:srgbClr val="FF0000"/>
                </a:solidFill>
                <a:effectLst/>
                <a:latin typeface="Calibri" panose="020F0502020204030204" pitchFamily="34" charset="0"/>
              </a:rPr>
              <a:t>until parental consent is received</a:t>
            </a:r>
            <a:r>
              <a:rPr lang="en-US" sz="3200" b="0" i="0" dirty="0">
                <a:solidFill>
                  <a:srgbClr val="000000"/>
                </a:solidFill>
                <a:effectLst/>
                <a:latin typeface="Calibri" panose="020F0502020204030204" pitchFamily="34" charset="0"/>
              </a:rPr>
              <a:t>.</a:t>
            </a:r>
          </a:p>
        </p:txBody>
      </p:sp>
    </p:spTree>
    <p:extLst>
      <p:ext uri="{BB962C8B-B14F-4D97-AF65-F5344CB8AC3E}">
        <p14:creationId xmlns:p14="http://schemas.microsoft.com/office/powerpoint/2010/main" val="1303183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6 </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5"/>
              </a:spcBef>
              <a:spcAft>
                <a:spcPts val="0"/>
              </a:spcAft>
              <a:buNone/>
            </a:pPr>
            <a:r>
              <a:rPr lang="en-US" sz="3200" b="1" i="0" dirty="0">
                <a:solidFill>
                  <a:srgbClr val="FF0000"/>
                </a:solidFill>
                <a:effectLst/>
                <a:latin typeface="Calibri" panose="020F0502020204030204" pitchFamily="34" charset="0"/>
              </a:rPr>
              <a:t>6.5 </a:t>
            </a:r>
            <a:r>
              <a:rPr lang="en-US" sz="3200" b="1" i="0" dirty="0">
                <a:solidFill>
                  <a:srgbClr val="FF0000"/>
                </a:solidFill>
                <a:effectLst/>
                <a:latin typeface="WordVisi_MSFontService"/>
              </a:rPr>
              <a:t>Program Services: Eligibility for State Bilingual Education Allotment (BEA) Funding</a:t>
            </a:r>
          </a:p>
          <a:p>
            <a:pPr marL="0" marR="0" indent="0">
              <a:spcBef>
                <a:spcPts val="5"/>
              </a:spcBef>
              <a:spcAft>
                <a:spcPts val="0"/>
              </a:spcAft>
              <a:buNone/>
            </a:pPr>
            <a:endParaRPr lang="en-US" sz="3200" b="1" dirty="0">
              <a:solidFill>
                <a:srgbClr val="FF0000"/>
              </a:solidFill>
              <a:latin typeface="WordVisi_MSFontService"/>
            </a:endParaRPr>
          </a:p>
          <a:p>
            <a:pPr marL="0" marR="0" indent="0">
              <a:spcBef>
                <a:spcPts val="5"/>
              </a:spcBef>
              <a:spcAft>
                <a:spcPts val="0"/>
              </a:spcAft>
              <a:buNone/>
            </a:pPr>
            <a:r>
              <a:rPr lang="en-US" sz="3200" b="1" i="0" dirty="0">
                <a:solidFill>
                  <a:srgbClr val="FF0000"/>
                </a:solidFill>
                <a:effectLst/>
                <a:latin typeface="Calibri" panose="020F0502020204030204" pitchFamily="34" charset="0"/>
              </a:rPr>
              <a:t>6.6 Program Services: Teacher Certification Requirements </a:t>
            </a:r>
          </a:p>
          <a:p>
            <a:pPr marL="0" marR="0" indent="0">
              <a:spcBef>
                <a:spcPts val="5"/>
              </a:spcBef>
              <a:spcAft>
                <a:spcPts val="0"/>
              </a:spcAft>
              <a:buNone/>
            </a:pPr>
            <a:endParaRPr lang="en-US" sz="3200" b="1" i="0" dirty="0">
              <a:solidFill>
                <a:srgbClr val="FF0000"/>
              </a:solidFill>
              <a:effectLst/>
              <a:latin typeface="Calibri" panose="020F0502020204030204" pitchFamily="34" charset="0"/>
            </a:endParaRPr>
          </a:p>
          <a:p>
            <a:pPr marL="0" marR="0" indent="0">
              <a:spcBef>
                <a:spcPts val="5"/>
              </a:spcBef>
              <a:spcAft>
                <a:spcPts val="0"/>
              </a:spcAft>
              <a:buNone/>
            </a:pPr>
            <a:r>
              <a:rPr lang="en-US" sz="3200" b="1" i="0" dirty="0">
                <a:solidFill>
                  <a:srgbClr val="FF0000"/>
                </a:solidFill>
                <a:effectLst/>
                <a:latin typeface="Calibri" panose="020F0502020204030204" pitchFamily="34" charset="0"/>
              </a:rPr>
              <a:t>6.8 Reclassification Criteria and Exit Procedures </a:t>
            </a:r>
          </a:p>
          <a:p>
            <a:pPr marL="0" marR="0" indent="0">
              <a:spcBef>
                <a:spcPts val="5"/>
              </a:spcBef>
              <a:spcAft>
                <a:spcPts val="0"/>
              </a:spcAft>
              <a:buNone/>
            </a:pPr>
            <a:endParaRPr lang="en-US" sz="3200" b="1" i="0" dirty="0">
              <a:solidFill>
                <a:srgbClr val="FF0000"/>
              </a:solidFill>
              <a:effectLst/>
              <a:latin typeface="Calibri" panose="020F0502020204030204" pitchFamily="34" charset="0"/>
            </a:endParaRPr>
          </a:p>
          <a:p>
            <a:pPr marL="0" marR="0" indent="0">
              <a:spcBef>
                <a:spcPts val="5"/>
              </a:spcBef>
              <a:spcAft>
                <a:spcPts val="0"/>
              </a:spcAft>
              <a:buNone/>
            </a:pPr>
            <a:r>
              <a:rPr lang="en-US" sz="3200" b="1" i="1" dirty="0">
                <a:solidFill>
                  <a:srgbClr val="FF0000"/>
                </a:solidFill>
                <a:effectLst/>
                <a:latin typeface="Calibri" panose="020F0502020204030204" pitchFamily="34" charset="0"/>
              </a:rPr>
              <a:t>6.10.2 Other Required Documentation</a:t>
            </a:r>
            <a:r>
              <a:rPr lang="en-US" sz="3200" b="0" i="0" dirty="0">
                <a:solidFill>
                  <a:srgbClr val="FF0000"/>
                </a:solidFill>
                <a:effectLst/>
                <a:latin typeface="Calibri" panose="020F0502020204030204" pitchFamily="34" charset="0"/>
              </a:rPr>
              <a:t> </a:t>
            </a:r>
            <a:endParaRPr lang="en-US" sz="3200" b="1" i="0" dirty="0">
              <a:solidFill>
                <a:srgbClr val="FF0000"/>
              </a:solidFill>
              <a:effectLst/>
              <a:latin typeface="Calibri" panose="020F0502020204030204" pitchFamily="34" charset="0"/>
            </a:endParaRPr>
          </a:p>
        </p:txBody>
      </p:sp>
    </p:spTree>
    <p:extLst>
      <p:ext uri="{BB962C8B-B14F-4D97-AF65-F5344CB8AC3E}">
        <p14:creationId xmlns:p14="http://schemas.microsoft.com/office/powerpoint/2010/main" val="901566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rmAutofit/>
          </a:bodyPr>
          <a:lstStyle/>
          <a:p>
            <a:r>
              <a:rPr lang="en-US" dirty="0"/>
              <a:t>SAAH Section 9 Pregnancy-Related Services (PRS) </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lnSpcReduction="10000"/>
          </a:bodyPr>
          <a:lstStyle/>
          <a:p>
            <a:pPr marL="0" indent="0">
              <a:spcBef>
                <a:spcPts val="5"/>
              </a:spcBef>
              <a:buNone/>
            </a:pP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Your district may choose to offer a PRS program. </a:t>
            </a: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If your district chooses to offer a PRS program, the district must offer CEHI services as part of that program.</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Your district may offer CEHI only or both CEHI and other support services. However, your district must not code any student as PRS in the attendance accounting system unless CEHI is one of the services provided by the district’s PRS program. </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5"/>
              </a:spcBef>
              <a:spcAft>
                <a:spcPts val="0"/>
              </a:spcAft>
              <a:buNone/>
            </a:pPr>
            <a:endParaRPr lang="en-US" b="1"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indent="0">
              <a:spcBef>
                <a:spcPts val="5"/>
              </a:spcBef>
              <a:spcAft>
                <a:spcPts val="0"/>
              </a:spcAft>
              <a:buNone/>
            </a:pPr>
            <a:r>
              <a:rPr lang="en-US"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Note: Students may also be eligible for Section 504 services (regardless of your LEA having a PRS program) due to a suspected disability relating to pregnancy such as having gestational diabetes. In this case, a referral to Section 504 would be required.</a:t>
            </a:r>
            <a:endPar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5"/>
              </a:spcBef>
              <a:spcAft>
                <a:spcPts val="0"/>
              </a:spcAft>
              <a:buNone/>
            </a:pPr>
            <a:r>
              <a:rPr lang="en-US" sz="3200" b="1" i="0" dirty="0">
                <a:solidFill>
                  <a:srgbClr val="FF0000"/>
                </a:solidFill>
                <a:effectLst/>
                <a:latin typeface="Calibri" panose="020F0502020204030204" pitchFamily="34" charset="0"/>
              </a:rPr>
              <a:t> </a:t>
            </a:r>
          </a:p>
        </p:txBody>
      </p:sp>
    </p:spTree>
    <p:extLst>
      <p:ext uri="{BB962C8B-B14F-4D97-AF65-F5344CB8AC3E}">
        <p14:creationId xmlns:p14="http://schemas.microsoft.com/office/powerpoint/2010/main" val="1761827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11.5.1 ADSY Program Design</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266825"/>
            <a:ext cx="10623550" cy="4494213"/>
          </a:xfrm>
          <a:solidFill>
            <a:schemeClr val="bg1"/>
          </a:solidFill>
        </p:spPr>
        <p:txBody>
          <a:bodyPr>
            <a:normAutofit/>
          </a:bodyPr>
          <a:lstStyle/>
          <a:p>
            <a:pPr marL="0" marR="0" indent="0">
              <a:lnSpc>
                <a:spcPct val="107000"/>
              </a:lnSpc>
              <a:spcBef>
                <a:spcPts val="0"/>
              </a:spcBef>
              <a:spcAft>
                <a:spcPts val="0"/>
              </a:spcAft>
              <a:buNone/>
            </a:pPr>
            <a:endParaRPr lang="en-US" b="1"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p>
            <a:pPr marL="0" marR="0" indent="0">
              <a:lnSpc>
                <a:spcPct val="107000"/>
              </a:lnSpc>
              <a:spcBef>
                <a:spcPts val="0"/>
              </a:spcBef>
              <a:spcAft>
                <a:spcPts val="0"/>
              </a:spcAft>
              <a:buNone/>
            </a:pPr>
            <a:r>
              <a:rPr lang="en-US" b="1"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rPr>
              <a:t>Additionally, LEAs are eligible for up to five days of ADSY waivers for missed instructional days throughout the year outside of the missed school day waiver system. These waivers will apply solely to meet the ADSY 180 day requirement. LEAs will need to submit evidence of a board-approved 180 day calendar in fall of each year in order to be eligible for the ADSY waivers. ADSY waivers should be submitted through the traditional waiver system and marked as ‘Other’.</a:t>
            </a:r>
            <a:endParaRPr lang="en-US" b="1" dirty="0">
              <a:solidFill>
                <a:srgbClr val="FF0000"/>
              </a:solidFill>
            </a:endParaRPr>
          </a:p>
        </p:txBody>
      </p:sp>
    </p:spTree>
    <p:extLst>
      <p:ext uri="{BB962C8B-B14F-4D97-AF65-F5344CB8AC3E}">
        <p14:creationId xmlns:p14="http://schemas.microsoft.com/office/powerpoint/2010/main" val="3322622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13 Glossary</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lnSpc>
                <a:spcPct val="107000"/>
              </a:lnSpc>
              <a:spcBef>
                <a:spcPts val="0"/>
              </a:spcBef>
              <a:spcAft>
                <a:spcPts val="0"/>
              </a:spcAft>
              <a:buNone/>
            </a:pPr>
            <a:r>
              <a:rPr lang="en-US" sz="4400" b="1"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Career Cluster</a:t>
            </a:r>
            <a:r>
              <a:rPr lang="en-US" sz="4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 One of the </a:t>
            </a:r>
            <a:r>
              <a:rPr lang="en-US" sz="4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14 </a:t>
            </a:r>
            <a:r>
              <a:rPr lang="en-US" sz="4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Career Clusters around which CTE is organized. Further information can be found at </a:t>
            </a:r>
            <a:r>
              <a:rPr lang="en-US" sz="4400" u="sng"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http://tea.texas.gov/cte/</a:t>
            </a:r>
            <a:r>
              <a:rPr lang="en-US" sz="4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800"/>
              </a:spcAft>
              <a:buNone/>
            </a:pPr>
            <a:endParaRPr lang="en-US" dirty="0">
              <a:solidFill>
                <a:schemeClr val="tx1"/>
              </a:solidFill>
            </a:endParaRPr>
          </a:p>
        </p:txBody>
      </p:sp>
    </p:spTree>
    <p:extLst>
      <p:ext uri="{BB962C8B-B14F-4D97-AF65-F5344CB8AC3E}">
        <p14:creationId xmlns:p14="http://schemas.microsoft.com/office/powerpoint/2010/main" val="3812281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13 Glossary - 2</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spcBef>
                <a:spcPts val="0"/>
              </a:spcBef>
              <a:buNone/>
            </a:pP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migratory child - The term ”migratory child” means a child or youth who made a qualifying move in the preceding 36 months—</a:t>
            </a:r>
            <a:endParaRPr lang="en-US" sz="3200" b="1" dirty="0">
              <a:solidFill>
                <a:srgbClr val="FF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Clr>
                <a:srgbClr val="FF0000"/>
              </a:buClr>
              <a:buFont typeface="+mj-lt"/>
              <a:buAutoNum type="arabicPeriod"/>
              <a:tabLst>
                <a:tab pos="45720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as a migratory agricultural worker or a migratory fisher; or</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FF0000"/>
              </a:buClr>
              <a:buFont typeface="+mj-lt"/>
              <a:buAutoNum type="arabicPeriod"/>
              <a:tabLst>
                <a:tab pos="457200" algn="l"/>
              </a:tabLs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with, or to join, a parent or spouse who is a migratory agricultural worker or a migratory fisher.</a:t>
            </a:r>
            <a:endPar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2383105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13 Glossary - 3</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lnSpc>
                <a:spcPct val="107000"/>
              </a:lnSpc>
              <a:spcBef>
                <a:spcPts val="0"/>
              </a:spcBef>
              <a:spcAft>
                <a:spcPts val="0"/>
              </a:spcAft>
              <a:buNone/>
            </a:pPr>
            <a:endPar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military (member of uniformed services) (definition applicable for Interstate Compact on Educational Opportunity for Military Children) </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Retired and </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activity duty uniformed member of the active uniformed service of the United States, including members of the National Guard and Reserve on active duty orders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retired</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“Uniformed services” means the Army, Navy, Air Force, Marine Corps, Coast Guard, the NOAA Commissioned Corps, and the Public Health Services Commissioned Corps.</a:t>
            </a: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1291084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13 Glossary - 4</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marR="0" indent="0">
              <a:lnSpc>
                <a:spcPct val="107000"/>
              </a:lnSpc>
              <a:spcBef>
                <a:spcPts val="0"/>
              </a:spcBef>
              <a:spcAft>
                <a:spcPts val="0"/>
              </a:spcAft>
              <a:buNone/>
            </a:pPr>
            <a:endParaRPr lang="en-US" sz="4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buNone/>
            </a:pPr>
            <a:r>
              <a:rPr lang="en-US" sz="4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original entry date </a:t>
            </a:r>
            <a:r>
              <a:rPr lang="en-US" sz="4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 initial date that a student is physically </a:t>
            </a: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 virtually </a:t>
            </a:r>
            <a:r>
              <a:rPr lang="en-US" sz="4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present </a:t>
            </a: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the official attendance time</a:t>
            </a:r>
            <a:r>
              <a:rPr lang="en-US" sz="4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Original entry dates apply to both regular school and special programs.</a:t>
            </a:r>
            <a:endPar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4115371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4AD624F7-2D6A-5B28-3850-E121D4746DEE}"/>
              </a:ext>
            </a:extLst>
          </p:cNvPr>
          <p:cNvSpPr txBox="1">
            <a:spLocks/>
          </p:cNvSpPr>
          <p:nvPr/>
        </p:nvSpPr>
        <p:spPr>
          <a:xfrm>
            <a:off x="1096666" y="3312207"/>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Public Comment Changes</a:t>
            </a:r>
          </a:p>
        </p:txBody>
      </p:sp>
      <p:pic>
        <p:nvPicPr>
          <p:cNvPr id="5" name="Picture 4" descr="Questions">
            <a:extLst>
              <a:ext uri="{FF2B5EF4-FFF2-40B4-BE49-F238E27FC236}">
                <a16:creationId xmlns:a16="http://schemas.microsoft.com/office/drawing/2014/main" id="{7DF000FC-BB18-592D-155A-F3FEFEEEA74A}"/>
              </a:ext>
            </a:extLst>
          </p:cNvPr>
          <p:cNvPicPr>
            <a:picLocks noChangeAspect="1"/>
          </p:cNvPicPr>
          <p:nvPr/>
        </p:nvPicPr>
        <p:blipFill rotWithShape="1">
          <a:blip r:embed="rId2">
            <a:extLst>
              <a:ext uri="{28A0092B-C50C-407E-A947-70E740481C1C}">
                <a14:useLocalDpi xmlns:a14="http://schemas.microsoft.com/office/drawing/2010/main" val="0"/>
              </a:ext>
            </a:extLst>
          </a:blip>
          <a:srcRect t="8782" r="1178" b="21579"/>
          <a:stretch/>
        </p:blipFill>
        <p:spPr>
          <a:xfrm>
            <a:off x="0" y="1041990"/>
            <a:ext cx="12192000" cy="6443807"/>
          </a:xfrm>
          <a:prstGeom prst="rect">
            <a:avLst/>
          </a:prstGeom>
        </p:spPr>
      </p:pic>
      <p:sp>
        <p:nvSpPr>
          <p:cNvPr id="6" name="Title 5">
            <a:extLst>
              <a:ext uri="{FF2B5EF4-FFF2-40B4-BE49-F238E27FC236}">
                <a16:creationId xmlns:a16="http://schemas.microsoft.com/office/drawing/2014/main" id="{6FCF9BF8-C803-473D-CCF7-E0230A88F720}"/>
              </a:ext>
            </a:extLst>
          </p:cNvPr>
          <p:cNvSpPr txBox="1">
            <a:spLocks noGrp="1"/>
          </p:cNvSpPr>
          <p:nvPr>
            <p:ph type="title" idx="4294967295"/>
          </p:nvPr>
        </p:nvSpPr>
        <p:spPr>
          <a:xfrm>
            <a:off x="1249066" y="3464607"/>
            <a:ext cx="10515600" cy="1070014"/>
          </a:xfrm>
          <a:prstGeom prst="rect">
            <a:avLst/>
          </a:prstGeom>
          <a:solidFill>
            <a:schemeClr val="bg1">
              <a:alpha val="80000"/>
            </a:schemeClr>
          </a:solid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mn-lt"/>
                <a:ea typeface="+mj-ea"/>
                <a:cs typeface="+mj-cs"/>
              </a:rPr>
              <a:t>Questions?</a:t>
            </a:r>
          </a:p>
        </p:txBody>
      </p:sp>
    </p:spTree>
    <p:extLst>
      <p:ext uri="{BB962C8B-B14F-4D97-AF65-F5344CB8AC3E}">
        <p14:creationId xmlns:p14="http://schemas.microsoft.com/office/powerpoint/2010/main" val="167699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Staff</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lnSpcReduction="10000"/>
          </a:bodyPr>
          <a:lstStyle/>
          <a:p>
            <a:pPr marL="0" indent="0">
              <a:buNone/>
            </a:pPr>
            <a:r>
              <a:rPr lang="en-US" dirty="0">
                <a:solidFill>
                  <a:schemeClr val="tx1"/>
                </a:solidFill>
              </a:rPr>
              <a:t>Joe Herrera</a:t>
            </a:r>
          </a:p>
          <a:p>
            <a:pPr lvl="1"/>
            <a:r>
              <a:rPr lang="en-US" dirty="0">
                <a:solidFill>
                  <a:schemeClr val="tx1"/>
                </a:solidFill>
              </a:rPr>
              <a:t>(512) 463-7708</a:t>
            </a:r>
          </a:p>
          <a:p>
            <a:pPr lvl="1"/>
            <a:r>
              <a:rPr lang="en-US" dirty="0">
                <a:solidFill>
                  <a:srgbClr val="0070C0"/>
                </a:solidFill>
                <a:hlinkClick r:id="rId2">
                  <a:extLst>
                    <a:ext uri="{A12FA001-AC4F-418D-AE19-62706E023703}">
                      <ahyp:hlinkClr xmlns:ahyp="http://schemas.microsoft.com/office/drawing/2018/hyperlinkcolor" val="tx"/>
                    </a:ext>
                  </a:extLst>
                </a:hlinkClick>
              </a:rPr>
              <a:t>joe.herrera@tea.texas.gov</a:t>
            </a:r>
            <a:endParaRPr lang="en-US" dirty="0">
              <a:solidFill>
                <a:srgbClr val="0070C0"/>
              </a:solidFill>
            </a:endParaRPr>
          </a:p>
          <a:p>
            <a:pPr marL="457200" lvl="1" indent="0">
              <a:buNone/>
            </a:pPr>
            <a:endParaRPr lang="en-US" dirty="0">
              <a:solidFill>
                <a:schemeClr val="tx1"/>
              </a:solidFill>
            </a:endParaRPr>
          </a:p>
          <a:p>
            <a:pPr marL="0" indent="0">
              <a:buNone/>
            </a:pPr>
            <a:r>
              <a:rPr lang="en-US" dirty="0">
                <a:solidFill>
                  <a:schemeClr val="tx1"/>
                </a:solidFill>
              </a:rPr>
              <a:t>Padmaja “</a:t>
            </a:r>
            <a:r>
              <a:rPr lang="en-US" dirty="0" err="1">
                <a:solidFill>
                  <a:schemeClr val="tx1"/>
                </a:solidFill>
              </a:rPr>
              <a:t>Pija</a:t>
            </a:r>
            <a:r>
              <a:rPr lang="en-US" dirty="0">
                <a:solidFill>
                  <a:schemeClr val="tx1"/>
                </a:solidFill>
              </a:rPr>
              <a:t>” Sathyanarayan</a:t>
            </a:r>
          </a:p>
          <a:p>
            <a:pPr lvl="1"/>
            <a:r>
              <a:rPr lang="en-US" dirty="0">
                <a:solidFill>
                  <a:schemeClr val="tx1"/>
                </a:solidFill>
              </a:rPr>
              <a:t>(512) 475-2012</a:t>
            </a:r>
          </a:p>
          <a:p>
            <a:pPr lvl="1"/>
            <a:r>
              <a:rPr lang="en-US" dirty="0">
                <a:solidFill>
                  <a:srgbClr val="0070C0"/>
                </a:solidFill>
                <a:hlinkClick r:id="rId3">
                  <a:extLst>
                    <a:ext uri="{A12FA001-AC4F-418D-AE19-62706E023703}">
                      <ahyp:hlinkClr xmlns:ahyp="http://schemas.microsoft.com/office/drawing/2018/hyperlinkcolor" val="tx"/>
                    </a:ext>
                  </a:extLst>
                </a:hlinkClick>
              </a:rPr>
              <a:t>padmaja.sathyanarayan@tea.texas.gov</a:t>
            </a:r>
            <a:endParaRPr lang="en-US" dirty="0">
              <a:solidFill>
                <a:srgbClr val="0070C0"/>
              </a:solidFill>
            </a:endParaRPr>
          </a:p>
          <a:p>
            <a:pPr lvl="1"/>
            <a:endParaRPr lang="en-US" dirty="0">
              <a:solidFill>
                <a:schemeClr val="tx1"/>
              </a:solidFill>
            </a:endParaRPr>
          </a:p>
          <a:p>
            <a:pPr marL="457200" lvl="1" indent="0" algn="ctr">
              <a:buNone/>
            </a:pPr>
            <a:r>
              <a:rPr lang="en-US" sz="4000" u="sng" dirty="0">
                <a:solidFill>
                  <a:srgbClr val="0070C0"/>
                </a:solidFill>
              </a:rPr>
              <a:t>Attendance@tea.texas.gov</a:t>
            </a:r>
          </a:p>
          <a:p>
            <a:pPr lvl="1"/>
            <a:endParaRPr lang="en-US" dirty="0">
              <a:solidFill>
                <a:schemeClr val="tx1"/>
              </a:solidFill>
            </a:endParaRPr>
          </a:p>
          <a:p>
            <a:pPr marL="0" indent="0" algn="ctr">
              <a:buNone/>
            </a:pPr>
            <a:r>
              <a:rPr lang="en-US" sz="2000" dirty="0">
                <a:solidFill>
                  <a:srgbClr val="0070C0"/>
                </a:solidFill>
                <a:hlinkClick r:id="rId4">
                  <a:extLst>
                    <a:ext uri="{A12FA001-AC4F-418D-AE19-62706E023703}">
                      <ahyp:hlinkClr xmlns:ahyp="http://schemas.microsoft.com/office/drawing/2018/hyperlinkcolor" val="tx"/>
                    </a:ext>
                  </a:extLst>
                </a:hlinkClick>
              </a:rPr>
              <a:t>Student Attendance Accounting Handbook | Texas Education Agency</a:t>
            </a:r>
            <a:endParaRPr lang="en-US" sz="2000" dirty="0">
              <a:solidFill>
                <a:srgbClr val="0070C0"/>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84988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Why and How - 2</a:t>
            </a:r>
          </a:p>
        </p:txBody>
      </p:sp>
      <p:sp>
        <p:nvSpPr>
          <p:cNvPr id="4" name="Content Placeholder 2" descr="Chapter 129">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p:spPr>
        <p:txBody>
          <a:bodyPr>
            <a:normAutofit/>
          </a:bodyPr>
          <a:lstStyle/>
          <a:p>
            <a:endParaRPr lang="en-US" dirty="0"/>
          </a:p>
          <a:p>
            <a:endParaRPr lang="en-US" dirty="0"/>
          </a:p>
        </p:txBody>
      </p:sp>
      <p:pic>
        <p:nvPicPr>
          <p:cNvPr id="3" name="Picture 2" descr="chapter 129 student attendance">
            <a:extLst>
              <a:ext uri="{FF2B5EF4-FFF2-40B4-BE49-F238E27FC236}">
                <a16:creationId xmlns:a16="http://schemas.microsoft.com/office/drawing/2014/main" id="{1A8A51BD-B7BF-2225-C160-B095F28A3681}"/>
              </a:ext>
            </a:extLst>
          </p:cNvPr>
          <p:cNvPicPr>
            <a:picLocks noChangeAspect="1"/>
          </p:cNvPicPr>
          <p:nvPr/>
        </p:nvPicPr>
        <p:blipFill>
          <a:blip r:embed="rId2"/>
          <a:stretch>
            <a:fillRect/>
          </a:stretch>
        </p:blipFill>
        <p:spPr>
          <a:xfrm>
            <a:off x="1602278" y="1096962"/>
            <a:ext cx="8585726" cy="4870515"/>
          </a:xfrm>
          <a:prstGeom prst="rect">
            <a:avLst/>
          </a:prstGeom>
        </p:spPr>
      </p:pic>
    </p:spTree>
    <p:extLst>
      <p:ext uri="{BB962C8B-B14F-4D97-AF65-F5344CB8AC3E}">
        <p14:creationId xmlns:p14="http://schemas.microsoft.com/office/powerpoint/2010/main" val="1149613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FD8C-0DB1-DF26-2319-5222164FCC30}"/>
              </a:ext>
            </a:extLst>
          </p:cNvPr>
          <p:cNvSpPr>
            <a:spLocks noGrp="1"/>
          </p:cNvSpPr>
          <p:nvPr>
            <p:ph type="title"/>
          </p:nvPr>
        </p:nvSpPr>
        <p:spPr/>
        <p:txBody>
          <a:bodyPr>
            <a:normAutofit fontScale="90000"/>
          </a:bodyPr>
          <a:lstStyle/>
          <a:p>
            <a:r>
              <a:rPr lang="en-US" dirty="0"/>
              <a:t>\</a:t>
            </a:r>
            <a:br>
              <a:rPr lang="en-US" dirty="0"/>
            </a:br>
            <a:r>
              <a:rPr lang="en-US" dirty="0"/>
              <a:t>][</a:t>
            </a:r>
            <a:r>
              <a:rPr lang="en-US" dirty="0" err="1"/>
              <a:t>poiytreq</a:t>
            </a:r>
            <a:r>
              <a:rPr lang="en-US" dirty="0"/>
              <a:t>	 </a:t>
            </a:r>
          </a:p>
        </p:txBody>
      </p:sp>
      <p:sp>
        <p:nvSpPr>
          <p:cNvPr id="4" name="Title 5">
            <a:extLst>
              <a:ext uri="{FF2B5EF4-FFF2-40B4-BE49-F238E27FC236}">
                <a16:creationId xmlns:a16="http://schemas.microsoft.com/office/drawing/2014/main" id="{4AD624F7-2D6A-5B28-3850-E121D4746DEE}"/>
              </a:ext>
            </a:extLst>
          </p:cNvPr>
          <p:cNvSpPr txBox="1">
            <a:spLocks/>
          </p:cNvSpPr>
          <p:nvPr/>
        </p:nvSpPr>
        <p:spPr>
          <a:xfrm>
            <a:off x="1096666" y="3312207"/>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Public Comment Changes</a:t>
            </a:r>
          </a:p>
        </p:txBody>
      </p:sp>
      <p:pic>
        <p:nvPicPr>
          <p:cNvPr id="5" name="Picture 4" descr="Thank you">
            <a:extLst>
              <a:ext uri="{FF2B5EF4-FFF2-40B4-BE49-F238E27FC236}">
                <a16:creationId xmlns:a16="http://schemas.microsoft.com/office/drawing/2014/main" id="{7DF000FC-BB18-592D-155A-F3FEFEEEA74A}"/>
              </a:ext>
            </a:extLst>
          </p:cNvPr>
          <p:cNvPicPr>
            <a:picLocks noChangeAspect="1"/>
          </p:cNvPicPr>
          <p:nvPr/>
        </p:nvPicPr>
        <p:blipFill rotWithShape="1">
          <a:blip r:embed="rId2">
            <a:extLst>
              <a:ext uri="{28A0092B-C50C-407E-A947-70E740481C1C}">
                <a14:useLocalDpi xmlns:a14="http://schemas.microsoft.com/office/drawing/2010/main" val="0"/>
              </a:ext>
            </a:extLst>
          </a:blip>
          <a:srcRect t="8782" r="1178" b="21579"/>
          <a:stretch/>
        </p:blipFill>
        <p:spPr>
          <a:xfrm>
            <a:off x="0" y="1041990"/>
            <a:ext cx="12192000" cy="6443807"/>
          </a:xfrm>
          <a:prstGeom prst="rect">
            <a:avLst/>
          </a:prstGeom>
        </p:spPr>
      </p:pic>
      <p:sp>
        <p:nvSpPr>
          <p:cNvPr id="6" name="Title 5">
            <a:extLst>
              <a:ext uri="{FF2B5EF4-FFF2-40B4-BE49-F238E27FC236}">
                <a16:creationId xmlns:a16="http://schemas.microsoft.com/office/drawing/2014/main" id="{6FCF9BF8-C803-473D-CCF7-E0230A88F720}"/>
              </a:ext>
            </a:extLst>
          </p:cNvPr>
          <p:cNvSpPr txBox="1">
            <a:spLocks/>
          </p:cNvSpPr>
          <p:nvPr/>
        </p:nvSpPr>
        <p:spPr>
          <a:xfrm>
            <a:off x="1249066" y="3464607"/>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Questions?</a:t>
            </a:r>
          </a:p>
        </p:txBody>
      </p:sp>
      <p:pic>
        <p:nvPicPr>
          <p:cNvPr id="7" name="Picture 6" descr="Thank You">
            <a:extLst>
              <a:ext uri="{FF2B5EF4-FFF2-40B4-BE49-F238E27FC236}">
                <a16:creationId xmlns:a16="http://schemas.microsoft.com/office/drawing/2014/main" id="{400C2F40-FAF7-F462-883E-D87181C54B0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9" t="15699" r="-29" b="20677"/>
          <a:stretch/>
        </p:blipFill>
        <p:spPr>
          <a:xfrm>
            <a:off x="0" y="1041991"/>
            <a:ext cx="12192000" cy="5816009"/>
          </a:xfrm>
          <a:prstGeom prst="rect">
            <a:avLst/>
          </a:prstGeom>
        </p:spPr>
      </p:pic>
      <p:sp>
        <p:nvSpPr>
          <p:cNvPr id="8" name="Title 5">
            <a:extLst>
              <a:ext uri="{FF2B5EF4-FFF2-40B4-BE49-F238E27FC236}">
                <a16:creationId xmlns:a16="http://schemas.microsoft.com/office/drawing/2014/main" id="{54CDC918-32A3-1507-C6A7-81589E68FAE1}"/>
              </a:ext>
            </a:extLst>
          </p:cNvPr>
          <p:cNvSpPr txBox="1">
            <a:spLocks/>
          </p:cNvSpPr>
          <p:nvPr/>
        </p:nvSpPr>
        <p:spPr>
          <a:xfrm>
            <a:off x="791866" y="3464606"/>
            <a:ext cx="10515600" cy="1070014"/>
          </a:xfrm>
          <a:prstGeom prst="rect">
            <a:avLst/>
          </a:prstGeom>
          <a:solidFill>
            <a:schemeClr val="bg1">
              <a:alpha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r>
              <a:rPr lang="en-US" dirty="0"/>
              <a:t>Thank you!</a:t>
            </a:r>
          </a:p>
        </p:txBody>
      </p:sp>
    </p:spTree>
    <p:extLst>
      <p:ext uri="{BB962C8B-B14F-4D97-AF65-F5344CB8AC3E}">
        <p14:creationId xmlns:p14="http://schemas.microsoft.com/office/powerpoint/2010/main" val="173092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by Section: 1-13</a:t>
            </a:r>
          </a:p>
        </p:txBody>
      </p:sp>
      <p:sp>
        <p:nvSpPr>
          <p:cNvPr id="4" name="Content Placeholder 2" descr="SAAH Section 1-13">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endParaRPr lang="en-US" dirty="0"/>
          </a:p>
          <a:p>
            <a:endParaRPr lang="en-US" dirty="0"/>
          </a:p>
        </p:txBody>
      </p:sp>
      <p:sp>
        <p:nvSpPr>
          <p:cNvPr id="7" name="Content Placeholder 3">
            <a:extLst>
              <a:ext uri="{FF2B5EF4-FFF2-40B4-BE49-F238E27FC236}">
                <a16:creationId xmlns:a16="http://schemas.microsoft.com/office/drawing/2014/main" id="{09A817FC-790E-6744-A6AA-9055720E2684}"/>
              </a:ext>
            </a:extLst>
          </p:cNvPr>
          <p:cNvSpPr txBox="1">
            <a:spLocks/>
          </p:cNvSpPr>
          <p:nvPr/>
        </p:nvSpPr>
        <p:spPr>
          <a:xfrm>
            <a:off x="534256" y="1078787"/>
            <a:ext cx="5979561" cy="5044290"/>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tx1"/>
                </a:solidFill>
              </a:rPr>
              <a:t>1: Overview</a:t>
            </a:r>
          </a:p>
          <a:p>
            <a:pPr marL="457200" lvl="1" indent="0">
              <a:buFont typeface="Wingdings" panose="05000000000000000000" pitchFamily="2" charset="2"/>
              <a:buNone/>
            </a:pPr>
            <a:endParaRPr lang="en-US" sz="1050" dirty="0">
              <a:solidFill>
                <a:schemeClr val="tx1"/>
              </a:solidFill>
            </a:endParaRPr>
          </a:p>
          <a:p>
            <a:pPr lvl="1"/>
            <a:r>
              <a:rPr lang="en-US" dirty="0">
                <a:solidFill>
                  <a:schemeClr val="tx1"/>
                </a:solidFill>
              </a:rPr>
              <a:t>2: Audit Requirements</a:t>
            </a:r>
          </a:p>
          <a:p>
            <a:pPr lvl="2"/>
            <a:r>
              <a:rPr lang="en-US" dirty="0">
                <a:solidFill>
                  <a:schemeClr val="tx1"/>
                </a:solidFill>
              </a:rPr>
              <a:t>general, system, documentation </a:t>
            </a:r>
          </a:p>
          <a:p>
            <a:pPr lvl="1"/>
            <a:r>
              <a:rPr lang="en-US" dirty="0">
                <a:solidFill>
                  <a:schemeClr val="tx1"/>
                </a:solidFill>
              </a:rPr>
              <a:t>3: Attendance</a:t>
            </a:r>
          </a:p>
          <a:p>
            <a:pPr lvl="2"/>
            <a:r>
              <a:rPr lang="en-US" dirty="0">
                <a:solidFill>
                  <a:schemeClr val="tx1"/>
                </a:solidFill>
              </a:rPr>
              <a:t>responsibilities, attendance taking, calendars</a:t>
            </a:r>
          </a:p>
          <a:p>
            <a:pPr lvl="1"/>
            <a:r>
              <a:rPr lang="en-US" dirty="0">
                <a:solidFill>
                  <a:schemeClr val="tx1"/>
                </a:solidFill>
              </a:rPr>
              <a:t>4: Special Education</a:t>
            </a:r>
          </a:p>
          <a:p>
            <a:pPr lvl="2"/>
            <a:r>
              <a:rPr lang="en-US" dirty="0">
                <a:solidFill>
                  <a:schemeClr val="tx1"/>
                </a:solidFill>
              </a:rPr>
              <a:t>ECSE</a:t>
            </a:r>
          </a:p>
          <a:p>
            <a:pPr lvl="1"/>
            <a:r>
              <a:rPr lang="en-US" dirty="0">
                <a:solidFill>
                  <a:schemeClr val="tx1"/>
                </a:solidFill>
              </a:rPr>
              <a:t>5: Career and Technology (CTE)</a:t>
            </a:r>
          </a:p>
          <a:p>
            <a:pPr lvl="2"/>
            <a:r>
              <a:rPr lang="en-US" dirty="0">
                <a:solidFill>
                  <a:schemeClr val="tx1"/>
                </a:solidFill>
              </a:rPr>
              <a:t>contact hours, documentation</a:t>
            </a:r>
          </a:p>
          <a:p>
            <a:pPr lvl="1"/>
            <a:r>
              <a:rPr lang="en-US" dirty="0">
                <a:solidFill>
                  <a:schemeClr val="tx1"/>
                </a:solidFill>
              </a:rPr>
              <a:t>6: Emergent Bilinguals/English Learners</a:t>
            </a:r>
          </a:p>
          <a:p>
            <a:pPr marL="457200" lvl="1" indent="0">
              <a:buFont typeface="Wingdings" panose="05000000000000000000" pitchFamily="2" charset="2"/>
              <a:buNone/>
            </a:pPr>
            <a:endParaRPr lang="en-US" dirty="0">
              <a:solidFill>
                <a:schemeClr val="tx1"/>
              </a:solidFill>
            </a:endParaRPr>
          </a:p>
          <a:p>
            <a:pPr lvl="2"/>
            <a:endParaRPr lang="en-US" dirty="0">
              <a:solidFill>
                <a:schemeClr val="tx1"/>
              </a:solidFill>
            </a:endParaRPr>
          </a:p>
          <a:p>
            <a:endParaRPr lang="en-US" dirty="0">
              <a:solidFill>
                <a:schemeClr val="tx1"/>
              </a:solidFill>
            </a:endParaRPr>
          </a:p>
        </p:txBody>
      </p:sp>
      <p:sp>
        <p:nvSpPr>
          <p:cNvPr id="8" name="Content Placeholder 3">
            <a:extLst>
              <a:ext uri="{FF2B5EF4-FFF2-40B4-BE49-F238E27FC236}">
                <a16:creationId xmlns:a16="http://schemas.microsoft.com/office/drawing/2014/main" id="{BA88747F-2D07-5CDC-CB16-0CCACC616542}"/>
              </a:ext>
            </a:extLst>
          </p:cNvPr>
          <p:cNvSpPr txBox="1">
            <a:spLocks/>
          </p:cNvSpPr>
          <p:nvPr/>
        </p:nvSpPr>
        <p:spPr>
          <a:xfrm>
            <a:off x="5916201" y="1067402"/>
            <a:ext cx="5979561" cy="5065949"/>
          </a:xfrm>
          <a:prstGeom prst="rect">
            <a:avLst/>
          </a:prstGeom>
          <a:solidFill>
            <a:schemeClr val="bg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Open Sans Semibold" panose="020B0606030504020204"/>
                <a:ea typeface="+mn-ea"/>
                <a:cs typeface="+mn-cs"/>
              </a:defRPr>
            </a:lvl1pPr>
            <a:lvl2pPr marL="685800" indent="-228600" algn="l" defTabSz="914400" rtl="0" eaLnBrk="1" latinLnBrk="0" hangingPunct="1">
              <a:lnSpc>
                <a:spcPct val="90000"/>
              </a:lnSpc>
              <a:spcBef>
                <a:spcPts val="500"/>
              </a:spcBef>
              <a:buClr>
                <a:srgbClr val="DA3E26"/>
              </a:buClr>
              <a:buFont typeface="Wingdings" panose="05000000000000000000" pitchFamily="2" charset="2"/>
              <a:buChar char="§"/>
              <a:defRPr sz="2400" kern="1200">
                <a:solidFill>
                  <a:schemeClr val="tx1"/>
                </a:solidFill>
                <a:latin typeface="Open Sans (Headings)"/>
                <a:ea typeface="+mn-ea"/>
                <a:cs typeface="+mn-cs"/>
              </a:defRPr>
            </a:lvl2pPr>
            <a:lvl3pPr marL="1143000" indent="-228600" algn="l" defTabSz="914400" rtl="0" eaLnBrk="1" latinLnBrk="0" hangingPunct="1">
              <a:lnSpc>
                <a:spcPct val="90000"/>
              </a:lnSpc>
              <a:spcBef>
                <a:spcPts val="500"/>
              </a:spcBef>
              <a:buClr>
                <a:srgbClr val="4472C4"/>
              </a:buClr>
              <a:buFont typeface="Arial" panose="020B0604020202020204" pitchFamily="34" charset="0"/>
              <a:buChar char="•"/>
              <a:defRPr sz="2000" kern="1200">
                <a:solidFill>
                  <a:schemeClr val="tx1"/>
                </a:solidFill>
                <a:latin typeface="Open Sans Light" panose="020B0306030504020204"/>
                <a:ea typeface="+mn-ea"/>
                <a:cs typeface="+mn-cs"/>
              </a:defRPr>
            </a:lvl3pPr>
            <a:lvl4pPr marL="1600200" indent="-228600" algn="l" defTabSz="914400" rtl="0" eaLnBrk="1" latinLnBrk="0" hangingPunct="1">
              <a:lnSpc>
                <a:spcPct val="90000"/>
              </a:lnSpc>
              <a:spcBef>
                <a:spcPts val="500"/>
              </a:spcBef>
              <a:buClr>
                <a:srgbClr val="4472C4"/>
              </a:buClr>
              <a:buFontTx/>
              <a:buChar char="◦"/>
              <a:defRPr sz="1800" kern="1200">
                <a:solidFill>
                  <a:schemeClr val="tx1"/>
                </a:solidFill>
                <a:latin typeface="Open Sans Light" panose="020B0306030504020204"/>
                <a:ea typeface="+mn-ea"/>
                <a:cs typeface="+mn-cs"/>
              </a:defRPr>
            </a:lvl4pPr>
            <a:lvl5pPr marL="2057400" indent="-228600" algn="l" defTabSz="914400" rtl="0" eaLnBrk="1" latinLnBrk="0" hangingPunct="1">
              <a:lnSpc>
                <a:spcPct val="90000"/>
              </a:lnSpc>
              <a:spcBef>
                <a:spcPts val="500"/>
              </a:spcBef>
              <a:buClr>
                <a:srgbClr val="DA3E26"/>
              </a:buClr>
              <a:buFont typeface="Arial" panose="020B0604020202020204" pitchFamily="34" charset="0"/>
              <a:buChar char="•"/>
              <a:defRPr sz="1800" kern="1200">
                <a:solidFill>
                  <a:schemeClr val="tx1"/>
                </a:solidFill>
                <a:latin typeface="Open Sans Light" panose="020B03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bg1"/>
              </a:buClr>
            </a:pPr>
            <a:r>
              <a:rPr lang="en-US" sz="2000" dirty="0">
                <a:latin typeface="+mn-lt"/>
              </a:rPr>
              <a:t>7</a:t>
            </a:r>
            <a:r>
              <a:rPr lang="en-US" dirty="0">
                <a:latin typeface="+mn-lt"/>
              </a:rPr>
              <a:t>: Prekindergarten</a:t>
            </a:r>
          </a:p>
          <a:p>
            <a:pPr lvl="1">
              <a:buClr>
                <a:schemeClr val="bg1"/>
              </a:buClr>
            </a:pPr>
            <a:endParaRPr lang="en-US" dirty="0">
              <a:latin typeface="+mn-lt"/>
            </a:endParaRPr>
          </a:p>
          <a:p>
            <a:pPr lvl="1">
              <a:buClr>
                <a:schemeClr val="bg1"/>
              </a:buClr>
            </a:pPr>
            <a:r>
              <a:rPr lang="en-US" dirty="0">
                <a:latin typeface="+mn-lt"/>
              </a:rPr>
              <a:t>8: Gifted/Talented</a:t>
            </a:r>
          </a:p>
          <a:p>
            <a:pPr lvl="1">
              <a:buClr>
                <a:schemeClr val="bg1"/>
              </a:buClr>
            </a:pPr>
            <a:endParaRPr lang="en-US" dirty="0">
              <a:latin typeface="+mn-lt"/>
            </a:endParaRPr>
          </a:p>
          <a:p>
            <a:pPr lvl="1">
              <a:buClr>
                <a:schemeClr val="bg1"/>
              </a:buClr>
            </a:pPr>
            <a:r>
              <a:rPr lang="en-US" dirty="0">
                <a:latin typeface="+mn-lt"/>
              </a:rPr>
              <a:t>9: Pregnancy Related Services</a:t>
            </a:r>
          </a:p>
          <a:p>
            <a:pPr lvl="1">
              <a:buClr>
                <a:schemeClr val="bg1"/>
              </a:buClr>
            </a:pPr>
            <a:endParaRPr lang="en-US" dirty="0">
              <a:latin typeface="+mn-lt"/>
            </a:endParaRPr>
          </a:p>
          <a:p>
            <a:pPr lvl="1">
              <a:buClr>
                <a:schemeClr val="bg1"/>
              </a:buClr>
            </a:pPr>
            <a:r>
              <a:rPr lang="en-US" dirty="0">
                <a:latin typeface="+mn-lt"/>
              </a:rPr>
              <a:t>10: AEP and Disciplinary Removals</a:t>
            </a:r>
          </a:p>
          <a:p>
            <a:pPr lvl="1">
              <a:buClr>
                <a:schemeClr val="bg1"/>
              </a:buClr>
            </a:pPr>
            <a:endParaRPr lang="en-US" dirty="0">
              <a:latin typeface="+mn-lt"/>
            </a:endParaRPr>
          </a:p>
          <a:p>
            <a:pPr lvl="1">
              <a:buClr>
                <a:schemeClr val="bg1"/>
              </a:buClr>
            </a:pPr>
            <a:r>
              <a:rPr lang="en-US" dirty="0">
                <a:latin typeface="+mn-lt"/>
              </a:rPr>
              <a:t>11: Nontraditional Programs</a:t>
            </a:r>
          </a:p>
          <a:p>
            <a:pPr lvl="2">
              <a:buClr>
                <a:schemeClr val="bg1"/>
              </a:buClr>
              <a:buFont typeface="Wingdings" panose="05000000000000000000" pitchFamily="2" charset="2"/>
              <a:buChar char="§"/>
            </a:pPr>
            <a:r>
              <a:rPr lang="en-US" dirty="0">
                <a:latin typeface="+mn-lt"/>
              </a:rPr>
              <a:t>dual credit, OFSDP</a:t>
            </a:r>
          </a:p>
          <a:p>
            <a:pPr lvl="1">
              <a:buClr>
                <a:schemeClr val="bg1"/>
              </a:buClr>
            </a:pPr>
            <a:r>
              <a:rPr lang="en-US" dirty="0">
                <a:latin typeface="+mn-lt"/>
              </a:rPr>
              <a:t>12: Virtual Remote and Electronic Learning</a:t>
            </a:r>
          </a:p>
          <a:p>
            <a:pPr lvl="1">
              <a:buClr>
                <a:schemeClr val="bg1"/>
              </a:buClr>
            </a:pPr>
            <a:endParaRPr lang="en-US" dirty="0">
              <a:latin typeface="+mn-lt"/>
            </a:endParaRPr>
          </a:p>
          <a:p>
            <a:pPr lvl="1">
              <a:buClr>
                <a:schemeClr val="bg1"/>
              </a:buClr>
            </a:pPr>
            <a:r>
              <a:rPr lang="en-US" dirty="0">
                <a:latin typeface="+mn-lt"/>
              </a:rPr>
              <a:t>13: Appendix </a:t>
            </a:r>
          </a:p>
          <a:p>
            <a:pPr lvl="2"/>
            <a:endParaRPr lang="en-US" dirty="0"/>
          </a:p>
          <a:p>
            <a:endParaRPr lang="en-US" dirty="0"/>
          </a:p>
        </p:txBody>
      </p:sp>
    </p:spTree>
    <p:extLst>
      <p:ext uri="{BB962C8B-B14F-4D97-AF65-F5344CB8AC3E}">
        <p14:creationId xmlns:p14="http://schemas.microsoft.com/office/powerpoint/2010/main" val="243914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991AE4-B840-493E-AC7F-47E8948DB311}"/>
              </a:ext>
            </a:extLst>
          </p:cNvPr>
          <p:cNvSpPr>
            <a:spLocks noGrp="1"/>
          </p:cNvSpPr>
          <p:nvPr>
            <p:ph type="title"/>
          </p:nvPr>
        </p:nvSpPr>
        <p:spPr/>
        <p:txBody>
          <a:bodyPr/>
          <a:lstStyle/>
          <a:p>
            <a:r>
              <a:rPr lang="en-US" dirty="0">
                <a:solidFill>
                  <a:srgbClr val="FF0000"/>
                </a:solidFill>
              </a:rPr>
              <a:t>PROPOSED</a:t>
            </a:r>
            <a:r>
              <a:rPr lang="en-US" dirty="0"/>
              <a:t> 2023-2024 Updates</a:t>
            </a:r>
          </a:p>
        </p:txBody>
      </p:sp>
    </p:spTree>
    <p:extLst>
      <p:ext uri="{BB962C8B-B14F-4D97-AF65-F5344CB8AC3E}">
        <p14:creationId xmlns:p14="http://schemas.microsoft.com/office/powerpoint/2010/main" val="67094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3.2.1.1 ADA Code 0</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4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nonresident student who is charged tuition for the purposes of reducing local revenue </a:t>
            </a:r>
            <a:r>
              <a:rPr lang="en-US" sz="4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local revenue</a:t>
            </a:r>
            <a:endParaRPr lang="en-US" sz="4000" dirty="0">
              <a:solidFill>
                <a:srgbClr val="FF0000"/>
              </a:solidFill>
            </a:endParaRPr>
          </a:p>
        </p:txBody>
      </p:sp>
    </p:spTree>
    <p:extLst>
      <p:ext uri="{BB962C8B-B14F-4D97-AF65-F5344CB8AC3E}">
        <p14:creationId xmlns:p14="http://schemas.microsoft.com/office/powerpoint/2010/main" val="293797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lstStyle/>
          <a:p>
            <a:r>
              <a:rPr lang="en-US" dirty="0"/>
              <a:t>SAAH Section 3.2.2 Funding Eligibility</a:t>
            </a:r>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rmAutofit/>
          </a:bodyPr>
          <a:lstStyle/>
          <a:p>
            <a:pPr marL="0" indent="0">
              <a:buNone/>
            </a:pPr>
            <a:endParaRPr lang="en-US" sz="4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Note: A student moved between instructional tracks cannot be counted present on the same day on each track for ADA. </a:t>
            </a:r>
            <a:endParaRPr lang="en-US" sz="4000" b="1" dirty="0">
              <a:solidFill>
                <a:srgbClr val="FF0000"/>
              </a:solidFill>
            </a:endParaRPr>
          </a:p>
        </p:txBody>
      </p:sp>
    </p:spTree>
    <p:extLst>
      <p:ext uri="{BB962C8B-B14F-4D97-AF65-F5344CB8AC3E}">
        <p14:creationId xmlns:p14="http://schemas.microsoft.com/office/powerpoint/2010/main" val="304913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50043-94CC-4FF6-B1BA-D2052F3FAB02}"/>
              </a:ext>
            </a:extLst>
          </p:cNvPr>
          <p:cNvSpPr>
            <a:spLocks noGrp="1"/>
          </p:cNvSpPr>
          <p:nvPr>
            <p:ph type="title"/>
          </p:nvPr>
        </p:nvSpPr>
        <p:spPr/>
        <p:txBody>
          <a:bodyPr>
            <a:noAutofit/>
          </a:bodyPr>
          <a:lstStyle/>
          <a:p>
            <a:r>
              <a:rPr lang="en-US" sz="2800" dirty="0"/>
              <a:t>SAAH Section 3.6.3 </a:t>
            </a:r>
            <a:r>
              <a:rPr lang="en-US" sz="2800" b="1" i="1" dirty="0">
                <a:effectLst/>
                <a:latin typeface="Calibri" panose="020F0502020204030204" pitchFamily="34" charset="0"/>
                <a:ea typeface="Times New Roman" panose="02020603050405020304" pitchFamily="18" charset="0"/>
                <a:cs typeface="Times New Roman" panose="02020603050405020304" pitchFamily="18" charset="0"/>
              </a:rPr>
              <a:t>Requirements for a Student to Be Considered Present for FSP (Funding) Purposes</a:t>
            </a:r>
            <a:endParaRPr lang="en-US" sz="2800" dirty="0"/>
          </a:p>
        </p:txBody>
      </p:sp>
      <p:sp>
        <p:nvSpPr>
          <p:cNvPr id="4" name="Content Placeholder 2">
            <a:extLst>
              <a:ext uri="{FF2B5EF4-FFF2-40B4-BE49-F238E27FC236}">
                <a16:creationId xmlns:a16="http://schemas.microsoft.com/office/drawing/2014/main" id="{00402674-8175-0270-C683-F43B93229A2E}"/>
              </a:ext>
            </a:extLst>
          </p:cNvPr>
          <p:cNvSpPr>
            <a:spLocks noGrp="1"/>
          </p:cNvSpPr>
          <p:nvPr>
            <p:ph idx="1"/>
          </p:nvPr>
        </p:nvSpPr>
        <p:spPr>
          <a:xfrm>
            <a:off x="712380" y="1409700"/>
            <a:ext cx="10623550" cy="4351338"/>
          </a:xfrm>
          <a:solidFill>
            <a:schemeClr val="bg1"/>
          </a:solidFill>
        </p:spPr>
        <p:txBody>
          <a:bodyPr>
            <a:noAutofit/>
          </a:bodyPr>
          <a:lstStyle/>
          <a:p>
            <a:pPr marL="0" indent="0">
              <a:buNone/>
            </a:pPr>
            <a:endPar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Note: Documentation may be stored on paper or digitally but must be accessible for audit purposes regardless.</a:t>
            </a:r>
            <a:endPar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4000" b="1" dirty="0">
              <a:solidFill>
                <a:srgbClr val="FF0000"/>
              </a:solidFill>
            </a:endParaRPr>
          </a:p>
        </p:txBody>
      </p:sp>
    </p:spTree>
    <p:extLst>
      <p:ext uri="{BB962C8B-B14F-4D97-AF65-F5344CB8AC3E}">
        <p14:creationId xmlns:p14="http://schemas.microsoft.com/office/powerpoint/2010/main" val="2719600242"/>
      </p:ext>
    </p:extLst>
  </p:cSld>
  <p:clrMapOvr>
    <a:masterClrMapping/>
  </p:clrMapOvr>
</p:sld>
</file>

<file path=ppt/theme/theme1.xml><?xml version="1.0" encoding="utf-8"?>
<a:theme xmlns:a="http://schemas.openxmlformats.org/drawingml/2006/main" name="1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Dark_option_  -  Read-Only" id="{9295EC63-3DF8-434E-BB6D-DBF5EAD7D6EE}" vid="{04F7CE60-0939-4B25-A5DD-25CDCAE784F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Dark_option_  -  Read-Only" id="{9295EC63-3DF8-434E-BB6D-DBF5EAD7D6EE}" vid="{6B31DCB8-8EA7-4F78-8962-9ED26670B2A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BF9513A516A6449BB6356862EB4B23" ma:contentTypeVersion="9" ma:contentTypeDescription="Create a new document." ma:contentTypeScope="" ma:versionID="4b3757a2a44b0ce39ce7a5e33d5dc6f5">
  <xsd:schema xmlns:xsd="http://www.w3.org/2001/XMLSchema" xmlns:xs="http://www.w3.org/2001/XMLSchema" xmlns:p="http://schemas.microsoft.com/office/2006/metadata/properties" xmlns:ns2="http://schemas.microsoft.com/sharepoint/v4" xmlns:ns3="9622166b-6af4-49c1-aeb4-42e4cc55b1b2" xmlns:ns4="914cbcb2-5bcb-4425-a58f-6719fa6b7e3e" targetNamespace="http://schemas.microsoft.com/office/2006/metadata/properties" ma:root="true" ma:fieldsID="f270defc6baa9147330ecddad23f2c1a" ns2:_="" ns3:_="" ns4:_="">
    <xsd:import namespace="http://schemas.microsoft.com/sharepoint/v4"/>
    <xsd:import namespace="9622166b-6af4-49c1-aeb4-42e4cc55b1b2"/>
    <xsd:import namespace="914cbcb2-5bcb-4425-a58f-6719fa6b7e3e"/>
    <xsd:element name="properties">
      <xsd:complexType>
        <xsd:sequence>
          <xsd:element name="documentManagement">
            <xsd:complexType>
              <xsd:all>
                <xsd:element ref="ns2:IconOverlay"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2166b-6af4-49c1-aeb4-42e4cc55b1b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cbcb2-5bcb-4425-a58f-6719fa6b7e3e" elementFormDefault="qualified">
    <xsd:import namespace="http://schemas.microsoft.com/office/2006/documentManagement/types"/>
    <xsd:import namespace="http://schemas.microsoft.com/office/infopath/2007/PartnerControls"/>
    <xsd:element name="SharedWithUsers" ma:index="11"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14cbcb2-5bcb-4425-a58f-6719fa6b7e3e">
      <UserInfo>
        <DisplayName>McLaughlin, David</DisplayName>
        <AccountId>1270</AccountId>
        <AccountType/>
      </UserInfo>
    </SharedWithUsers>
    <IconOverlay xmlns="http://schemas.microsoft.com/sharepoint/v4" xsi:nil="true"/>
  </documentManagement>
</p:properties>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3940368A-06ED-4AB6-9CC1-C78A75C130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622166b-6af4-49c1-aeb4-42e4cc55b1b2"/>
    <ds:schemaRef ds:uri="914cbcb2-5bcb-4425-a58f-6719fa6b7e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9692CD-7339-4E15-8B85-65EB8EAE7D5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14cbcb2-5bcb-4425-a58f-6719fa6b7e3e"/>
    <ds:schemaRef ds:uri="http://schemas.microsoft.com/sharepoint/v4"/>
    <ds:schemaRef ds:uri="9622166b-6af4-49c1-aeb4-42e4cc55b1b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22-23 SAAH Presentation</Template>
  <TotalTime>576</TotalTime>
  <Words>2956</Words>
  <Application>Microsoft Office PowerPoint</Application>
  <PresentationFormat>Widescreen</PresentationFormat>
  <Paragraphs>181</Paragraphs>
  <Slides>40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Arial Black</vt:lpstr>
      <vt:lpstr>Calibri</vt:lpstr>
      <vt:lpstr>Calibri Light</vt:lpstr>
      <vt:lpstr>Courier New</vt:lpstr>
      <vt:lpstr>Open Sans Light</vt:lpstr>
      <vt:lpstr>Open Sans Semibold</vt:lpstr>
      <vt:lpstr>Segoe UI</vt:lpstr>
      <vt:lpstr>Symbol</vt:lpstr>
      <vt:lpstr>Wingdings</vt:lpstr>
      <vt:lpstr>WordVisi_MSFontService</vt:lpstr>
      <vt:lpstr>1_Office Theme</vt:lpstr>
      <vt:lpstr>Custom Design</vt:lpstr>
      <vt:lpstr>Student Attendance Accounting Handbook </vt:lpstr>
      <vt:lpstr>SAAH Website </vt:lpstr>
      <vt:lpstr>SAAH: Why and How</vt:lpstr>
      <vt:lpstr>SAAH: Why and How - 2</vt:lpstr>
      <vt:lpstr>SAAH by Section: 1-13</vt:lpstr>
      <vt:lpstr>PROPOSED 2023-2024 Updates</vt:lpstr>
      <vt:lpstr>SAAH Section 3.2.1.1 ADA Code 0</vt:lpstr>
      <vt:lpstr>SAAH Section 3.2.2 Funding Eligibility</vt:lpstr>
      <vt:lpstr>SAAH Section 3.6.3 Requirements for a Student to Be Considered Present for FSP (Funding) Purposes</vt:lpstr>
      <vt:lpstr>SAAH Section 3.7 General Education Homebound (GEH) Program</vt:lpstr>
      <vt:lpstr>SAAH Section 3.7 General Education Homebound (GEH) Program - 2</vt:lpstr>
      <vt:lpstr>SAAH Section 3.7.2 GEH Committee</vt:lpstr>
      <vt:lpstr>SAAH Section 3.8.1.4 Low-Attendance Waivers</vt:lpstr>
      <vt:lpstr>SAAH Section 3.8.2 Closures for Bad Weather or Other Issues of Health or Safety</vt:lpstr>
      <vt:lpstr>SAAH Section 3.8.3 Summer School and State Funding</vt:lpstr>
      <vt:lpstr>SAAH Section 4.3.3 Enrollment Procedures for a Student Who Is New to Your District but Was Previously Receiving Special Education Services</vt:lpstr>
      <vt:lpstr>SAAH Section 4.3.3.2 Summer Enrollment Procedures</vt:lpstr>
      <vt:lpstr>SAAH Section 4.7.2 Code 01 Homebound</vt:lpstr>
      <vt:lpstr>SAAH Section 5.3</vt:lpstr>
      <vt:lpstr>SAAH Section 5.5 CTE (Contact Hour) Codes</vt:lpstr>
      <vt:lpstr>SAAH Section 5.5 CTE (Contact Hour) Codes - 2</vt:lpstr>
      <vt:lpstr>SAAH Section 5.5.1 (Referring to Operating a Block Schedule)</vt:lpstr>
      <vt:lpstr>SAAH Section 5.6 Computing Contact Hours</vt:lpstr>
      <vt:lpstr>SAAH Section 5.6 Computing Contact Hours - 2</vt:lpstr>
      <vt:lpstr>SAAH Section 5.10 Documentation</vt:lpstr>
      <vt:lpstr>SAAH Section 5.12 Examples</vt:lpstr>
      <vt:lpstr>SAAH Section 6 Bilingual/English as a Second Language (ESL)</vt:lpstr>
      <vt:lpstr>SAAH Section 6 Bilingual/English as a Second Language (ESL) - 2</vt:lpstr>
      <vt:lpstr>SAAH Section 6.2 Identification of EB Students and Enrollment Procedures</vt:lpstr>
      <vt:lpstr>SAAH Section 6.2 Identification of EB Students and Enrollment Procedures - 2</vt:lpstr>
      <vt:lpstr>SAAH Section 6 </vt:lpstr>
      <vt:lpstr>SAAH Section 9 Pregnancy-Related Services (PRS) </vt:lpstr>
      <vt:lpstr>SAAH: 11.5.1 ADSY Program Design</vt:lpstr>
      <vt:lpstr>SAAH: 13 Glossary</vt:lpstr>
      <vt:lpstr>SAAH: 13 Glossary - 2</vt:lpstr>
      <vt:lpstr>SAAH: 13 Glossary - 3</vt:lpstr>
      <vt:lpstr>SAAH: 13 Glossary - 4</vt:lpstr>
      <vt:lpstr>Questions?</vt:lpstr>
      <vt:lpstr>SAAH Staff</vt:lpstr>
      <vt:lpstr>\ ][poiytreq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Attendance Accounting Handbook 2022-2023</dc:title>
  <dc:creator>Herrera, Joe</dc:creator>
  <cp:lastModifiedBy>Ollervidez, Leticia</cp:lastModifiedBy>
  <cp:revision>7</cp:revision>
  <dcterms:created xsi:type="dcterms:W3CDTF">2022-08-24T18:24:47Z</dcterms:created>
  <dcterms:modified xsi:type="dcterms:W3CDTF">2023-03-21T12:53:12Z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0x01010054BF9513A516A6449BB6356862EB4B23</vt:lpwstr>
  </property>
</Properties>
</file>