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160"/>
  </p:notesMasterIdLst>
  <p:sldIdLst>
    <p:sldId id="434" r:id="rId6"/>
    <p:sldId id="1337" r:id="rId7"/>
    <p:sldId id="1357" r:id="rId8"/>
    <p:sldId id="430" r:id="rId9"/>
    <p:sldId id="1361" r:id="rId10"/>
    <p:sldId id="1338" r:id="rId11"/>
    <p:sldId id="1512" r:id="rId12"/>
    <p:sldId id="1506" r:id="rId13"/>
    <p:sldId id="1507" r:id="rId14"/>
    <p:sldId id="1510" r:id="rId15"/>
    <p:sldId id="1511" r:id="rId16"/>
    <p:sldId id="1410" r:id="rId17"/>
    <p:sldId id="1454" r:id="rId18"/>
    <p:sldId id="1455" r:id="rId19"/>
    <p:sldId id="1539" r:id="rId20"/>
    <p:sldId id="1461" r:id="rId21"/>
    <p:sldId id="1540" r:id="rId22"/>
    <p:sldId id="1458" r:id="rId23"/>
    <p:sldId id="1462" r:id="rId24"/>
    <p:sldId id="1463" r:id="rId25"/>
    <p:sldId id="1464" r:id="rId26"/>
    <p:sldId id="1456" r:id="rId27"/>
    <p:sldId id="1468" r:id="rId28"/>
    <p:sldId id="1457" r:id="rId29"/>
    <p:sldId id="1465" r:id="rId30"/>
    <p:sldId id="1466" r:id="rId31"/>
    <p:sldId id="1412" r:id="rId32"/>
    <p:sldId id="1413" r:id="rId33"/>
    <p:sldId id="1414" r:id="rId34"/>
    <p:sldId id="1415" r:id="rId35"/>
    <p:sldId id="1481" r:id="rId36"/>
    <p:sldId id="1408" r:id="rId37"/>
    <p:sldId id="1482" r:id="rId38"/>
    <p:sldId id="1480" r:id="rId39"/>
    <p:sldId id="1503" r:id="rId40"/>
    <p:sldId id="1541" r:id="rId41"/>
    <p:sldId id="1542" r:id="rId42"/>
    <p:sldId id="1497" r:id="rId43"/>
    <p:sldId id="1498" r:id="rId44"/>
    <p:sldId id="1545" r:id="rId45"/>
    <p:sldId id="1501" r:id="rId46"/>
    <p:sldId id="1500" r:id="rId47"/>
    <p:sldId id="1502" r:id="rId48"/>
    <p:sldId id="1471" r:id="rId49"/>
    <p:sldId id="1472" r:id="rId50"/>
    <p:sldId id="1473" r:id="rId51"/>
    <p:sldId id="1475" r:id="rId52"/>
    <p:sldId id="1477" r:id="rId53"/>
    <p:sldId id="1476" r:id="rId54"/>
    <p:sldId id="1406" r:id="rId55"/>
    <p:sldId id="1513" r:id="rId56"/>
    <p:sldId id="1517" r:id="rId57"/>
    <p:sldId id="1544" r:id="rId58"/>
    <p:sldId id="1514" r:id="rId59"/>
    <p:sldId id="1515" r:id="rId60"/>
    <p:sldId id="1516" r:id="rId61"/>
    <p:sldId id="1525" r:id="rId62"/>
    <p:sldId id="1518" r:id="rId63"/>
    <p:sldId id="1532" r:id="rId64"/>
    <p:sldId id="1533" r:id="rId65"/>
    <p:sldId id="1534" r:id="rId66"/>
    <p:sldId id="1535" r:id="rId67"/>
    <p:sldId id="1536" r:id="rId68"/>
    <p:sldId id="1537" r:id="rId69"/>
    <p:sldId id="1538" r:id="rId70"/>
    <p:sldId id="1411" r:id="rId71"/>
    <p:sldId id="1527" r:id="rId72"/>
    <p:sldId id="1418" r:id="rId73"/>
    <p:sldId id="1419" r:id="rId74"/>
    <p:sldId id="1421" r:id="rId75"/>
    <p:sldId id="1423" r:id="rId76"/>
    <p:sldId id="1424" r:id="rId77"/>
    <p:sldId id="1425" r:id="rId78"/>
    <p:sldId id="1422" r:id="rId79"/>
    <p:sldId id="1426" r:id="rId80"/>
    <p:sldId id="1427" r:id="rId81"/>
    <p:sldId id="1428" r:id="rId82"/>
    <p:sldId id="1429" r:id="rId83"/>
    <p:sldId id="1430" r:id="rId84"/>
    <p:sldId id="1403" r:id="rId85"/>
    <p:sldId id="1504" r:id="rId86"/>
    <p:sldId id="1434" r:id="rId87"/>
    <p:sldId id="1505" r:id="rId88"/>
    <p:sldId id="1435" r:id="rId89"/>
    <p:sldId id="1438" r:id="rId90"/>
    <p:sldId id="1448" r:id="rId91"/>
    <p:sldId id="1441" r:id="rId92"/>
    <p:sldId id="1546" r:id="rId93"/>
    <p:sldId id="1547" r:id="rId94"/>
    <p:sldId id="1548" r:id="rId95"/>
    <p:sldId id="1444" r:id="rId96"/>
    <p:sldId id="1416" r:id="rId97"/>
    <p:sldId id="1417" r:id="rId98"/>
    <p:sldId id="1339" r:id="rId99"/>
    <p:sldId id="1436" r:id="rId100"/>
    <p:sldId id="1453" r:id="rId101"/>
    <p:sldId id="1440" r:id="rId102"/>
    <p:sldId id="1358" r:id="rId103"/>
    <p:sldId id="1402" r:id="rId104"/>
    <p:sldId id="1485" r:id="rId105"/>
    <p:sldId id="1488" r:id="rId106"/>
    <p:sldId id="1489" r:id="rId107"/>
    <p:sldId id="1487" r:id="rId108"/>
    <p:sldId id="1486" r:id="rId109"/>
    <p:sldId id="1447" r:id="rId110"/>
    <p:sldId id="1450" r:id="rId111"/>
    <p:sldId id="1451" r:id="rId112"/>
    <p:sldId id="1449" r:id="rId113"/>
    <p:sldId id="1362" r:id="rId114"/>
    <p:sldId id="1341" r:id="rId115"/>
    <p:sldId id="1366" r:id="rId116"/>
    <p:sldId id="1369" r:id="rId117"/>
    <p:sldId id="1370" r:id="rId118"/>
    <p:sldId id="1367" r:id="rId119"/>
    <p:sldId id="1364" r:id="rId120"/>
    <p:sldId id="1343" r:id="rId121"/>
    <p:sldId id="1344" r:id="rId122"/>
    <p:sldId id="1389" r:id="rId123"/>
    <p:sldId id="1372" r:id="rId124"/>
    <p:sldId id="1374" r:id="rId125"/>
    <p:sldId id="1375" r:id="rId126"/>
    <p:sldId id="1377" r:id="rId127"/>
    <p:sldId id="1387" r:id="rId128"/>
    <p:sldId id="1380" r:id="rId129"/>
    <p:sldId id="1543" r:id="rId130"/>
    <p:sldId id="1381" r:id="rId131"/>
    <p:sldId id="1382" r:id="rId132"/>
    <p:sldId id="1384" r:id="rId133"/>
    <p:sldId id="1385" r:id="rId134"/>
    <p:sldId id="1378" r:id="rId135"/>
    <p:sldId id="1379" r:id="rId136"/>
    <p:sldId id="1391" r:id="rId137"/>
    <p:sldId id="1390" r:id="rId138"/>
    <p:sldId id="1392" r:id="rId139"/>
    <p:sldId id="1388" r:id="rId140"/>
    <p:sldId id="1395" r:id="rId141"/>
    <p:sldId id="1394" r:id="rId142"/>
    <p:sldId id="1393" r:id="rId143"/>
    <p:sldId id="1396" r:id="rId144"/>
    <p:sldId id="1346" r:id="rId145"/>
    <p:sldId id="1397" r:id="rId146"/>
    <p:sldId id="1398" r:id="rId147"/>
    <p:sldId id="1399" r:id="rId148"/>
    <p:sldId id="1348" r:id="rId149"/>
    <p:sldId id="1401" r:id="rId150"/>
    <p:sldId id="1549" r:id="rId151"/>
    <p:sldId id="1553" r:id="rId152"/>
    <p:sldId id="1554" r:id="rId153"/>
    <p:sldId id="1555" r:id="rId154"/>
    <p:sldId id="1552" r:id="rId155"/>
    <p:sldId id="1556" r:id="rId156"/>
    <p:sldId id="1558" r:id="rId157"/>
    <p:sldId id="1557" r:id="rId158"/>
    <p:sldId id="256" r:id="rId15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AF569535-AFDD-067F-80CE-F0F1625DE2EE}" name="Sharp, Stephanie" initials="SS" userId="S::stephanie.sharp@tea.texas.gov::4b7f997e-11e2-446b-b7b6-32dc105769b7" providerId="AD"/>
  <p188:author id="{66F09C39-1C49-C9B1-D897-2EBE5124C247}" name="Sharp, Stephanie" initials="SS" userId="S::Stephanie.Sharp@tea.texas.gov::4b7f997e-11e2-446b-b7b6-32dc105769b7"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6FD6DBE9-5CB5-5F56-56BA-A71CB74810C0}" name="Hanson, Terri" initials="HT" userId="S::terri.hanson@tea.texas.gov::a02fd813-d4f3-43fd-83dd-7393041517de"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C10"/>
    <a:srgbClr val="595959"/>
    <a:srgbClr val="F16038"/>
    <a:srgbClr val="0D6CB9"/>
    <a:srgbClr val="0A518B"/>
    <a:srgbClr val="E7E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99918-1BBE-490D-AC42-21852D4AB9B5}" v="11" dt="2023-03-20T20:29:18.906"/>
    <p1510:client id="{E83D5D49-95FE-4065-9FDA-2D5BA16F5F90}" v="4" dt="2023-03-20T20:22:11.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20" autoAdjust="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notesMaster" Target="notesMasters/notesMaster1.xml"/><Relationship Id="rId16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commentAuthors" Target="commentAuthors.xml"/><Relationship Id="rId16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3/20/2023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51403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1931681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212202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56</a:t>
            </a:fld>
            <a:endParaRPr lang="en-US"/>
          </a:p>
        </p:txBody>
      </p:sp>
    </p:spTree>
    <p:extLst>
      <p:ext uri="{BB962C8B-B14F-4D97-AF65-F5344CB8AC3E}">
        <p14:creationId xmlns:p14="http://schemas.microsoft.com/office/powerpoint/2010/main" val="307244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66</a:t>
            </a:fld>
            <a:endParaRPr lang="en-US"/>
          </a:p>
        </p:txBody>
      </p:sp>
    </p:spTree>
    <p:extLst>
      <p:ext uri="{BB962C8B-B14F-4D97-AF65-F5344CB8AC3E}">
        <p14:creationId xmlns:p14="http://schemas.microsoft.com/office/powerpoint/2010/main" val="3524381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67</a:t>
            </a:fld>
            <a:endParaRPr lang="en-US"/>
          </a:p>
        </p:txBody>
      </p:sp>
    </p:spTree>
    <p:extLst>
      <p:ext uri="{BB962C8B-B14F-4D97-AF65-F5344CB8AC3E}">
        <p14:creationId xmlns:p14="http://schemas.microsoft.com/office/powerpoint/2010/main" val="1306039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68</a:t>
            </a:fld>
            <a:endParaRPr lang="en-US"/>
          </a:p>
        </p:txBody>
      </p:sp>
    </p:spTree>
    <p:extLst>
      <p:ext uri="{BB962C8B-B14F-4D97-AF65-F5344CB8AC3E}">
        <p14:creationId xmlns:p14="http://schemas.microsoft.com/office/powerpoint/2010/main" val="337483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3784339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70</a:t>
            </a:fld>
            <a:endParaRPr lang="en-US"/>
          </a:p>
        </p:txBody>
      </p:sp>
    </p:spTree>
    <p:extLst>
      <p:ext uri="{BB962C8B-B14F-4D97-AF65-F5344CB8AC3E}">
        <p14:creationId xmlns:p14="http://schemas.microsoft.com/office/powerpoint/2010/main" val="81867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71</a:t>
            </a:fld>
            <a:endParaRPr lang="en-US"/>
          </a:p>
        </p:txBody>
      </p:sp>
    </p:spTree>
    <p:extLst>
      <p:ext uri="{BB962C8B-B14F-4D97-AF65-F5344CB8AC3E}">
        <p14:creationId xmlns:p14="http://schemas.microsoft.com/office/powerpoint/2010/main" val="30104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72</a:t>
            </a:fld>
            <a:endParaRPr lang="en-US"/>
          </a:p>
        </p:txBody>
      </p:sp>
    </p:spTree>
    <p:extLst>
      <p:ext uri="{BB962C8B-B14F-4D97-AF65-F5344CB8AC3E}">
        <p14:creationId xmlns:p14="http://schemas.microsoft.com/office/powerpoint/2010/main" val="347074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2035455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73</a:t>
            </a:fld>
            <a:endParaRPr lang="en-US"/>
          </a:p>
        </p:txBody>
      </p:sp>
    </p:spTree>
    <p:extLst>
      <p:ext uri="{BB962C8B-B14F-4D97-AF65-F5344CB8AC3E}">
        <p14:creationId xmlns:p14="http://schemas.microsoft.com/office/powerpoint/2010/main" val="1394936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74</a:t>
            </a:fld>
            <a:endParaRPr lang="en-US"/>
          </a:p>
        </p:txBody>
      </p:sp>
    </p:spTree>
    <p:extLst>
      <p:ext uri="{BB962C8B-B14F-4D97-AF65-F5344CB8AC3E}">
        <p14:creationId xmlns:p14="http://schemas.microsoft.com/office/powerpoint/2010/main" val="1275357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75</a:t>
            </a:fld>
            <a:endParaRPr lang="en-US"/>
          </a:p>
        </p:txBody>
      </p:sp>
    </p:spTree>
    <p:extLst>
      <p:ext uri="{BB962C8B-B14F-4D97-AF65-F5344CB8AC3E}">
        <p14:creationId xmlns:p14="http://schemas.microsoft.com/office/powerpoint/2010/main" val="1165804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76</a:t>
            </a:fld>
            <a:endParaRPr lang="en-US"/>
          </a:p>
        </p:txBody>
      </p:sp>
    </p:spTree>
    <p:extLst>
      <p:ext uri="{BB962C8B-B14F-4D97-AF65-F5344CB8AC3E}">
        <p14:creationId xmlns:p14="http://schemas.microsoft.com/office/powerpoint/2010/main" val="139968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77</a:t>
            </a:fld>
            <a:endParaRPr lang="en-US"/>
          </a:p>
        </p:txBody>
      </p:sp>
    </p:spTree>
    <p:extLst>
      <p:ext uri="{BB962C8B-B14F-4D97-AF65-F5344CB8AC3E}">
        <p14:creationId xmlns:p14="http://schemas.microsoft.com/office/powerpoint/2010/main" val="116643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78</a:t>
            </a:fld>
            <a:endParaRPr lang="en-US"/>
          </a:p>
        </p:txBody>
      </p:sp>
    </p:spTree>
    <p:extLst>
      <p:ext uri="{BB962C8B-B14F-4D97-AF65-F5344CB8AC3E}">
        <p14:creationId xmlns:p14="http://schemas.microsoft.com/office/powerpoint/2010/main" val="2436731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79</a:t>
            </a:fld>
            <a:endParaRPr lang="en-US"/>
          </a:p>
        </p:txBody>
      </p:sp>
    </p:spTree>
    <p:extLst>
      <p:ext uri="{BB962C8B-B14F-4D97-AF65-F5344CB8AC3E}">
        <p14:creationId xmlns:p14="http://schemas.microsoft.com/office/powerpoint/2010/main" val="3287848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80</a:t>
            </a:fld>
            <a:endParaRPr lang="en-US"/>
          </a:p>
        </p:txBody>
      </p:sp>
    </p:spTree>
    <p:extLst>
      <p:ext uri="{BB962C8B-B14F-4D97-AF65-F5344CB8AC3E}">
        <p14:creationId xmlns:p14="http://schemas.microsoft.com/office/powerpoint/2010/main" val="1690347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81</a:t>
            </a:fld>
            <a:endParaRPr lang="en-US"/>
          </a:p>
        </p:txBody>
      </p:sp>
    </p:spTree>
    <p:extLst>
      <p:ext uri="{BB962C8B-B14F-4D97-AF65-F5344CB8AC3E}">
        <p14:creationId xmlns:p14="http://schemas.microsoft.com/office/powerpoint/2010/main" val="915283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82</a:t>
            </a:fld>
            <a:endParaRPr lang="en-US"/>
          </a:p>
        </p:txBody>
      </p:sp>
    </p:spTree>
    <p:extLst>
      <p:ext uri="{BB962C8B-B14F-4D97-AF65-F5344CB8AC3E}">
        <p14:creationId xmlns:p14="http://schemas.microsoft.com/office/powerpoint/2010/main" val="344921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509728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83</a:t>
            </a:fld>
            <a:endParaRPr lang="en-US"/>
          </a:p>
        </p:txBody>
      </p:sp>
    </p:spTree>
    <p:extLst>
      <p:ext uri="{BB962C8B-B14F-4D97-AF65-F5344CB8AC3E}">
        <p14:creationId xmlns:p14="http://schemas.microsoft.com/office/powerpoint/2010/main" val="795182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84</a:t>
            </a:fld>
            <a:endParaRPr lang="en-US"/>
          </a:p>
        </p:txBody>
      </p:sp>
    </p:spTree>
    <p:extLst>
      <p:ext uri="{BB962C8B-B14F-4D97-AF65-F5344CB8AC3E}">
        <p14:creationId xmlns:p14="http://schemas.microsoft.com/office/powerpoint/2010/main" val="1630225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87</a:t>
            </a:fld>
            <a:endParaRPr lang="en-US"/>
          </a:p>
        </p:txBody>
      </p:sp>
    </p:spTree>
    <p:extLst>
      <p:ext uri="{BB962C8B-B14F-4D97-AF65-F5344CB8AC3E}">
        <p14:creationId xmlns:p14="http://schemas.microsoft.com/office/powerpoint/2010/main" val="210064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88</a:t>
            </a:fld>
            <a:endParaRPr lang="en-US"/>
          </a:p>
        </p:txBody>
      </p:sp>
    </p:spTree>
    <p:extLst>
      <p:ext uri="{BB962C8B-B14F-4D97-AF65-F5344CB8AC3E}">
        <p14:creationId xmlns:p14="http://schemas.microsoft.com/office/powerpoint/2010/main" val="1887690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89</a:t>
            </a:fld>
            <a:endParaRPr lang="en-US"/>
          </a:p>
        </p:txBody>
      </p:sp>
    </p:spTree>
    <p:extLst>
      <p:ext uri="{BB962C8B-B14F-4D97-AF65-F5344CB8AC3E}">
        <p14:creationId xmlns:p14="http://schemas.microsoft.com/office/powerpoint/2010/main" val="3289012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90</a:t>
            </a:fld>
            <a:endParaRPr lang="en-US"/>
          </a:p>
        </p:txBody>
      </p:sp>
    </p:spTree>
    <p:extLst>
      <p:ext uri="{BB962C8B-B14F-4D97-AF65-F5344CB8AC3E}">
        <p14:creationId xmlns:p14="http://schemas.microsoft.com/office/powerpoint/2010/main" val="1894953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91</a:t>
            </a:fld>
            <a:endParaRPr lang="en-US"/>
          </a:p>
        </p:txBody>
      </p:sp>
    </p:spTree>
    <p:extLst>
      <p:ext uri="{BB962C8B-B14F-4D97-AF65-F5344CB8AC3E}">
        <p14:creationId xmlns:p14="http://schemas.microsoft.com/office/powerpoint/2010/main" val="3410158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92</a:t>
            </a:fld>
            <a:endParaRPr lang="en-US"/>
          </a:p>
        </p:txBody>
      </p:sp>
    </p:spTree>
    <p:extLst>
      <p:ext uri="{BB962C8B-B14F-4D97-AF65-F5344CB8AC3E}">
        <p14:creationId xmlns:p14="http://schemas.microsoft.com/office/powerpoint/2010/main" val="873274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93</a:t>
            </a:fld>
            <a:endParaRPr lang="en-US"/>
          </a:p>
        </p:txBody>
      </p:sp>
    </p:spTree>
    <p:extLst>
      <p:ext uri="{BB962C8B-B14F-4D97-AF65-F5344CB8AC3E}">
        <p14:creationId xmlns:p14="http://schemas.microsoft.com/office/powerpoint/2010/main" val="2523039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94</a:t>
            </a:fld>
            <a:endParaRPr lang="en-US"/>
          </a:p>
        </p:txBody>
      </p:sp>
    </p:spTree>
    <p:extLst>
      <p:ext uri="{BB962C8B-B14F-4D97-AF65-F5344CB8AC3E}">
        <p14:creationId xmlns:p14="http://schemas.microsoft.com/office/powerpoint/2010/main" val="54563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2234219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100</a:t>
            </a:fld>
            <a:endParaRPr lang="en-US"/>
          </a:p>
        </p:txBody>
      </p:sp>
    </p:spTree>
    <p:extLst>
      <p:ext uri="{BB962C8B-B14F-4D97-AF65-F5344CB8AC3E}">
        <p14:creationId xmlns:p14="http://schemas.microsoft.com/office/powerpoint/2010/main" val="4160939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101</a:t>
            </a:fld>
            <a:endParaRPr lang="en-US"/>
          </a:p>
        </p:txBody>
      </p:sp>
    </p:spTree>
    <p:extLst>
      <p:ext uri="{BB962C8B-B14F-4D97-AF65-F5344CB8AC3E}">
        <p14:creationId xmlns:p14="http://schemas.microsoft.com/office/powerpoint/2010/main" val="1951263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102</a:t>
            </a:fld>
            <a:endParaRPr lang="en-US"/>
          </a:p>
        </p:txBody>
      </p:sp>
    </p:spTree>
    <p:extLst>
      <p:ext uri="{BB962C8B-B14F-4D97-AF65-F5344CB8AC3E}">
        <p14:creationId xmlns:p14="http://schemas.microsoft.com/office/powerpoint/2010/main" val="221317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103</a:t>
            </a:fld>
            <a:endParaRPr lang="en-US"/>
          </a:p>
        </p:txBody>
      </p:sp>
    </p:spTree>
    <p:extLst>
      <p:ext uri="{BB962C8B-B14F-4D97-AF65-F5344CB8AC3E}">
        <p14:creationId xmlns:p14="http://schemas.microsoft.com/office/powerpoint/2010/main" val="1035870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104</a:t>
            </a:fld>
            <a:endParaRPr lang="en-US"/>
          </a:p>
        </p:txBody>
      </p:sp>
    </p:spTree>
    <p:extLst>
      <p:ext uri="{BB962C8B-B14F-4D97-AF65-F5344CB8AC3E}">
        <p14:creationId xmlns:p14="http://schemas.microsoft.com/office/powerpoint/2010/main" val="390957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115</a:t>
            </a:fld>
            <a:endParaRPr lang="en-US"/>
          </a:p>
        </p:txBody>
      </p:sp>
    </p:spTree>
    <p:extLst>
      <p:ext uri="{BB962C8B-B14F-4D97-AF65-F5344CB8AC3E}">
        <p14:creationId xmlns:p14="http://schemas.microsoft.com/office/powerpoint/2010/main" val="4062564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122</a:t>
            </a:fld>
            <a:endParaRPr lang="en-US"/>
          </a:p>
        </p:txBody>
      </p:sp>
    </p:spTree>
    <p:extLst>
      <p:ext uri="{BB962C8B-B14F-4D97-AF65-F5344CB8AC3E}">
        <p14:creationId xmlns:p14="http://schemas.microsoft.com/office/powerpoint/2010/main" val="2616569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129</a:t>
            </a:fld>
            <a:endParaRPr lang="en-US"/>
          </a:p>
        </p:txBody>
      </p:sp>
    </p:spTree>
    <p:extLst>
      <p:ext uri="{BB962C8B-B14F-4D97-AF65-F5344CB8AC3E}">
        <p14:creationId xmlns:p14="http://schemas.microsoft.com/office/powerpoint/2010/main" val="810646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146</a:t>
            </a:fld>
            <a:endParaRPr lang="en-US"/>
          </a:p>
        </p:txBody>
      </p:sp>
    </p:spTree>
    <p:extLst>
      <p:ext uri="{BB962C8B-B14F-4D97-AF65-F5344CB8AC3E}">
        <p14:creationId xmlns:p14="http://schemas.microsoft.com/office/powerpoint/2010/main" val="2022207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373034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3364422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358814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257453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E4D9ABE-7AB9-4D3A-BEA5-45E799BD6C0E}" type="slidenum">
              <a:rPr lang="en-US" smtClean="0"/>
              <a:t>27</a:t>
            </a:fld>
            <a:endParaRPr lang="en-US"/>
          </a:p>
        </p:txBody>
      </p:sp>
    </p:spTree>
    <p:extLst>
      <p:ext uri="{BB962C8B-B14F-4D97-AF65-F5344CB8AC3E}">
        <p14:creationId xmlns:p14="http://schemas.microsoft.com/office/powerpoint/2010/main" val="2522398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3/20/2023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3/20/2023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png"/></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3" Type="http://schemas.openxmlformats.org/officeDocument/2006/relationships/hyperlink" Target="https://tealprod.tea.state.tx.us/TWEDS"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ims/browse/TSDSKB-558" TargetMode="External"/><Relationship Id="rId5" Type="http://schemas.openxmlformats.org/officeDocument/2006/relationships/hyperlink" Target="https://tealprod.tea.state.tx.us/tims/issues/?filter=11815" TargetMode="External"/><Relationship Id="rId4" Type="http://schemas.openxmlformats.org/officeDocument/2006/relationships/hyperlink" Target="https://tealprod.tea.state.tx.us/TSDS/Support"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2" Type="http://schemas.openxmlformats.org/officeDocument/2006/relationships/hyperlink" Target="https://tea.texas.gov/texas-schools/accountability/academic-accountability/performance-reporting/performance-reporting-resources" TargetMode="External"/><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mailto:hank.weikert@tea.texas.gov" TargetMode="External"/><Relationship Id="rId2" Type="http://schemas.openxmlformats.org/officeDocument/2006/relationships/hyperlink" Target="mailto:brian.doran@tea.texas.gov" TargetMode="External"/><Relationship Id="rId1" Type="http://schemas.openxmlformats.org/officeDocument/2006/relationships/slideLayout" Target="../slideLayouts/slideLayout15.xml"/><Relationship Id="rId5" Type="http://schemas.openxmlformats.org/officeDocument/2006/relationships/hyperlink" Target="mailto:idalia.ibanez@tea.texas.gov" TargetMode="External"/><Relationship Id="rId4" Type="http://schemas.openxmlformats.org/officeDocument/2006/relationships/hyperlink" Target="mailto:monica.martinez@tea.texas.gov"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hyperlink" Target="https://tea.texas.gov/academics/learning-support-and-programs/remote-learning"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chemeClr val="accent1"/>
                </a:solidFill>
                <a:effectLst/>
                <a:uLnTx/>
                <a:uFillTx/>
                <a:latin typeface="+mn-lt"/>
              </a:rPr>
              <a:t>PEIMS</a:t>
            </a: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ADSY-Summer Submission Updates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699816"/>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new report is tentatively scheduled to be released on March 31, 2023:</a:t>
            </a:r>
            <a:endParaRPr lang="en-US"/>
          </a:p>
          <a:p>
            <a:pPr lvl="1">
              <a:lnSpc>
                <a:spcPct val="100000"/>
              </a:lnSpc>
              <a:spcBef>
                <a:spcPts val="600"/>
              </a:spcBef>
              <a:spcAft>
                <a:spcPts val="600"/>
              </a:spcAft>
              <a:buClr>
                <a:srgbClr val="F16038"/>
              </a:buClr>
            </a:pPr>
            <a:r>
              <a:rPr lang="en-US">
                <a:solidFill>
                  <a:srgbClr val="595959"/>
                </a:solidFill>
              </a:rPr>
              <a:t>PDM3-116-010 ADSY Campus List</a:t>
            </a:r>
            <a:endParaRPr lang="en-US">
              <a:cs typeface="Calibri"/>
            </a:endParaRPr>
          </a:p>
          <a:p>
            <a:pPr marL="0" indent="0">
              <a:buFont typeface="Wingdings" panose="05000000000000000000" pitchFamily="2" charset="2"/>
              <a:buNone/>
            </a:pPr>
            <a:endParaRPr lang="en-US">
              <a:solidFill>
                <a:srgbClr val="0D6CB9"/>
              </a:solidFill>
            </a:endParaRPr>
          </a:p>
        </p:txBody>
      </p:sp>
      <p:pic>
        <p:nvPicPr>
          <p:cNvPr id="5" name="Picture 4" descr="New report for ADSY Campus.  List each campus where the ADSY flag is yes and whether the campus calendar meets the 180 days or 75,600 minutes">
            <a:extLst>
              <a:ext uri="{FF2B5EF4-FFF2-40B4-BE49-F238E27FC236}">
                <a16:creationId xmlns:a16="http://schemas.microsoft.com/office/drawing/2014/main" id="{4B4519E4-8EDF-C669-A4D4-5EEE8FFC9380}"/>
              </a:ext>
            </a:extLst>
          </p:cNvPr>
          <p:cNvPicPr>
            <a:picLocks noChangeAspect="1"/>
          </p:cNvPicPr>
          <p:nvPr/>
        </p:nvPicPr>
        <p:blipFill>
          <a:blip r:embed="rId3"/>
          <a:stretch>
            <a:fillRect/>
          </a:stretch>
        </p:blipFill>
        <p:spPr>
          <a:xfrm>
            <a:off x="791276" y="2381793"/>
            <a:ext cx="9517389" cy="2940416"/>
          </a:xfrm>
          <a:prstGeom prst="rect">
            <a:avLst/>
          </a:prstGeom>
        </p:spPr>
      </p:pic>
    </p:spTree>
    <p:extLst>
      <p:ext uri="{BB962C8B-B14F-4D97-AF65-F5344CB8AC3E}">
        <p14:creationId xmlns:p14="http://schemas.microsoft.com/office/powerpoint/2010/main" val="20283557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How would an LEA report the PEIMS Summer Submission if the school year ends after the due date?</a:t>
            </a:r>
          </a:p>
          <a:p>
            <a:pPr marL="0" indent="0">
              <a:lnSpc>
                <a:spcPct val="100000"/>
              </a:lnSpc>
              <a:spcBef>
                <a:spcPts val="0"/>
              </a:spcBef>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If an LEA closes after the PEIMS Summer First Submission, they will need to complete the first submission and then do a resubmission to correct (add) any data. If they close after the PEIMS Summer Resubmission or are a year-round school, they will receive an extension.</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9685803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How should ADSY attendance be reported when an LEA has ADSY days scheduled during the school year?</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Regardless of when the ADSY days are offered, ADSY attendance is reported in the PEIMS Extended Year Submission for the associated academic year.</a:t>
            </a:r>
          </a:p>
        </p:txBody>
      </p:sp>
    </p:spTree>
    <p:extLst>
      <p:ext uri="{BB962C8B-B14F-4D97-AF65-F5344CB8AC3E}">
        <p14:creationId xmlns:p14="http://schemas.microsoft.com/office/powerpoint/2010/main" val="31567525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226901"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Can an LEA add eight ADSY days to the start of their regular calendar to meet the 180-day calendar requirement?</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No. The LEA cannot add ADSY days to the start of their regular calendar to meet the 180-day calendar requirement. The regular board-approved calendar must demonstrate 180-days of instruction and 75,600 minutes, distinct from the ADSY days.</a:t>
            </a:r>
            <a:endParaRPr lang="en-US" sz="2000">
              <a:solidFill>
                <a:srgbClr val="595959"/>
              </a:solidFill>
            </a:endParaRPr>
          </a:p>
        </p:txBody>
      </p:sp>
    </p:spTree>
    <p:extLst>
      <p:ext uri="{BB962C8B-B14F-4D97-AF65-F5344CB8AC3E}">
        <p14:creationId xmlns:p14="http://schemas.microsoft.com/office/powerpoint/2010/main" val="9091799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0947768"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Why are TOTAL-DAYS-ABSENT (E0036) being removed from the PEIMS Extended Year Submission?</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removed TOTAL-DAYS-ABSENT (E0036) as the ADSY program is funded on the days the student participates in the program.  </a:t>
            </a:r>
            <a:endParaRPr lang="en-US" sz="2400">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2135994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- 5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Why are EXCESS-HOURS-IN-INSTRUCTIONAL-SETTING (E0945) being removed from the PEIMS Extended Year Submission?</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TEA removed EXCESS-HOURS-IN-INSTRUCTIONAL-SETTING (E0945) because the ADSY program only reports data for students in grades PK-5.  This grade range of students is not eligible to participate in CTE and therefore would not earn excess contact hours in their instructional setting. </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247150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- 6</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When does TEA calculate the CTE indicator code?  </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 CTE Indicator Code is calculated after each submission is completed. The CTE auto-calculation process is run after the close of the PEIMS Summer First Submission, Resubmission and year-round schools' submission. It is then calculated again after the close of PEIMS Extended Year First Submission and Resubmission.</a:t>
            </a:r>
            <a:endParaRPr lang="en-US" sz="2400">
              <a:solidFill>
                <a:srgbClr val="595959"/>
              </a:solidFill>
              <a:cs typeface="Calibri"/>
            </a:endParaRPr>
          </a:p>
          <a:p>
            <a:pPr marL="457200" lvl="1" indent="0">
              <a:lnSpc>
                <a:spcPct val="100000"/>
              </a:lnSpc>
              <a:spcBef>
                <a:spcPts val="600"/>
              </a:spcBef>
              <a:spcAft>
                <a:spcPts val="600"/>
              </a:spcAft>
              <a:buClr>
                <a:srgbClr val="F16038"/>
              </a:buClr>
              <a:buNone/>
            </a:pPr>
            <a:r>
              <a:rPr lang="en-US">
                <a:solidFill>
                  <a:srgbClr val="595959"/>
                </a:solidFill>
              </a:rPr>
              <a: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48564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- 7</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When will the 2022-2023 CTE weighted tiers table be available for the new CTE service IDs?</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 CTE department will publish an updated weighted tiers table for the 2022-2023 school year in April/May 2023. </a:t>
            </a:r>
            <a:endParaRPr lang="en-US" sz="2400">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8007230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- 8</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When will the 2022-2023 CTE crosswalk be available?</a:t>
            </a:r>
          </a:p>
          <a:p>
            <a:pPr marL="0" indent="0">
              <a:lnSpc>
                <a:spcPct val="100000"/>
              </a:lnSpc>
              <a:spcBef>
                <a:spcPts val="0"/>
              </a:spcBef>
              <a:buClr>
                <a:srgbClr val="F16038"/>
              </a:buClr>
              <a:buNone/>
            </a:pPr>
            <a:endParaRPr lang="en-US">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 CTE auto-calculation look-up tables are updated for the current school year at the beginning of April.  For example, TEA will update the 2022-2023 CTE auto-calculation look-up tables in April 2023.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323207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- 9</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Would the VIRTUAL-STUDENT-NOT-IN-MEMBERSHIP(E1735) indicator be reported in the PEIMS Summer Submission for a student that was reported as ADA-ELIGIBILITY-CODE (E0787) “9” in the PEIMS Fall Submission but changed to ADA “1” during the second semester?</a:t>
            </a:r>
          </a:p>
          <a:p>
            <a:pPr marL="0" indent="0">
              <a:lnSpc>
                <a:spcPct val="100000"/>
              </a:lnSpc>
              <a:spcBef>
                <a:spcPts val="0"/>
              </a:spcBef>
              <a:buClr>
                <a:srgbClr val="F16038"/>
              </a:buClr>
              <a:buNone/>
            </a:pPr>
            <a:endParaRPr lang="en-US" sz="2400">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The VIRTUAL-STUDENT-NOT-IN-MEMBERSHIP (E1735) should be reported for a student who spends at least half of their instructional time enrolled in virtual courses without the benefit of funding under ADA (ADA-ELIGIBILITY-CODE “9”).  Depending on the LEA calendar, a student reported under this scenario may not need the indicator.  If the student was enrolled in virtual courses without  the benefit of funding under ADA for less than half their instruction time, the indicator would not be reported.  </a:t>
            </a:r>
            <a:endParaRPr lang="en-US" sz="2400">
              <a:solidFill>
                <a:srgbClr val="595959"/>
              </a:solidFill>
              <a:cs typeface="Calibri"/>
            </a:endParaRPr>
          </a:p>
          <a:p>
            <a:pPr marL="457200" lvl="1" indent="0">
              <a:lnSpc>
                <a:spcPct val="100000"/>
              </a:lnSpc>
              <a:spcBef>
                <a:spcPts val="600"/>
              </a:spcBef>
              <a:spcAft>
                <a:spcPts val="600"/>
              </a:spcAft>
              <a:buClr>
                <a:srgbClr val="F16038"/>
              </a:buClr>
              <a:buNone/>
            </a:pPr>
            <a:r>
              <a:rPr lang="en-US">
                <a:solidFill>
                  <a:srgbClr val="595959"/>
                </a:solidFill>
              </a:rPr>
              <a: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2758441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ADSY-Summer Submission Updates - 5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Rules:</a:t>
            </a:r>
          </a:p>
          <a:p>
            <a:pPr marL="0" indent="0">
              <a:buFont typeface="Wingdings" panose="05000000000000000000" pitchFamily="2" charset="2"/>
              <a:buNone/>
            </a:pPr>
            <a:endParaRPr lang="en-US">
              <a:solidFill>
                <a:srgbClr val="0D6CB9"/>
              </a:solidFill>
            </a:endParaRPr>
          </a:p>
        </p:txBody>
      </p:sp>
      <p:pic>
        <p:nvPicPr>
          <p:cNvPr id="5" name="Picture 4" descr="Rule 10200-0066 displays and states If a campus is reporting participation in the Additional Days School Year (ADSY) program, the campus regular school year academic calendar should have at least 75,600 operational minutes not including staff development or low attendance waivers.">
            <a:extLst>
              <a:ext uri="{FF2B5EF4-FFF2-40B4-BE49-F238E27FC236}">
                <a16:creationId xmlns:a16="http://schemas.microsoft.com/office/drawing/2014/main" id="{17F196BA-3FE7-7914-81C4-FA6972F2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322" y="1536700"/>
            <a:ext cx="9354185" cy="1892300"/>
          </a:xfrm>
          <a:prstGeom prst="rect">
            <a:avLst/>
          </a:prstGeom>
        </p:spPr>
      </p:pic>
      <p:pic>
        <p:nvPicPr>
          <p:cNvPr id="6" name="Picture 5" descr="Rule 10200-0067 displays and states: If a campus is reporting participation in the Additional Days School Year (ADSY) program, the campus regular school year academic calendar should have at least 180 days for each TX-InstructionalTrack providing certain TX-InstructionalProgramTypes (Standard Program, Charter following 75,600 minutes, Prekindergarten Other Programs, Full-day Prekindergarten Program following 75,600 minutes, Half-day Prekindergarten Program with Waiver following 32,400 instructional minutes).">
            <a:extLst>
              <a:ext uri="{FF2B5EF4-FFF2-40B4-BE49-F238E27FC236}">
                <a16:creationId xmlns:a16="http://schemas.microsoft.com/office/drawing/2014/main" id="{8E86AEF6-EB44-4C28-2390-0D77384BC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322" y="3496247"/>
            <a:ext cx="9354185" cy="2093595"/>
          </a:xfrm>
          <a:prstGeom prst="rect">
            <a:avLst/>
          </a:prstGeom>
        </p:spPr>
      </p:pic>
    </p:spTree>
    <p:extLst>
      <p:ext uri="{BB962C8B-B14F-4D97-AF65-F5344CB8AC3E}">
        <p14:creationId xmlns:p14="http://schemas.microsoft.com/office/powerpoint/2010/main" val="35221759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751675B9-146A-B868-8B16-D3830C07935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application functionality will be updated to include new data elements: </a:t>
            </a:r>
          </a:p>
          <a:p>
            <a:pPr lvl="1">
              <a:lnSpc>
                <a:spcPct val="100000"/>
              </a:lnSpc>
              <a:spcBef>
                <a:spcPts val="600"/>
              </a:spcBef>
              <a:spcAft>
                <a:spcPts val="600"/>
              </a:spcAft>
              <a:buClr>
                <a:srgbClr val="F16038"/>
              </a:buClr>
            </a:pPr>
            <a:r>
              <a:rPr lang="en-US">
                <a:solidFill>
                  <a:srgbClr val="595959"/>
                </a:solidFill>
              </a:rPr>
              <a:t>Data Search</a:t>
            </a:r>
          </a:p>
          <a:p>
            <a:pPr lvl="1">
              <a:lnSpc>
                <a:spcPct val="100000"/>
              </a:lnSpc>
              <a:spcBef>
                <a:spcPts val="600"/>
              </a:spcBef>
              <a:spcAft>
                <a:spcPts val="600"/>
              </a:spcAft>
              <a:buClr>
                <a:srgbClr val="F16038"/>
              </a:buClr>
            </a:pPr>
            <a:r>
              <a:rPr lang="en-US">
                <a:solidFill>
                  <a:srgbClr val="595959"/>
                </a:solidFill>
              </a:rPr>
              <a:t>Data Retrieval</a:t>
            </a:r>
          </a:p>
          <a:p>
            <a:pPr lvl="1">
              <a:lnSpc>
                <a:spcPct val="100000"/>
              </a:lnSpc>
              <a:spcBef>
                <a:spcPts val="600"/>
              </a:spcBef>
              <a:spcAft>
                <a:spcPts val="600"/>
              </a:spcAft>
              <a:buClr>
                <a:srgbClr val="F16038"/>
              </a:buClr>
            </a:pPr>
            <a:r>
              <a:rPr lang="en-US">
                <a:solidFill>
                  <a:srgbClr val="595959"/>
                </a:solidFill>
              </a:rPr>
              <a:t>Data Element Summary</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769225" cy="751350"/>
          </a:xfrm>
        </p:spPr>
        <p:txBody>
          <a:bodyPr>
            <a:normAutofit/>
          </a:bodyPr>
          <a:lstStyle/>
          <a:p>
            <a:r>
              <a:rPr lang="en-US" sz="3200">
                <a:cs typeface="Calibri"/>
              </a:rPr>
              <a:t>TX First Early HS Completion Pgm Data Element Updates</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20765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panose="02020603050405020304" pitchFamily="18" charset="0"/>
              </a:rPr>
              <a:t>During the 87th legislative session, Senate Bill (SB) 1888 was passed, which amends TEC§ 28.0253. As a result, the Texas Education Agency (TEA), in coordination with the Texas Higher Education Coordinating Board (THECB), shall establish the Texas First Early High School Completion Program. This program allows public high school students who demonstrate early readiness for college to graduate early from high school.</a:t>
            </a:r>
          </a:p>
          <a:p>
            <a:pPr lvl="1">
              <a:lnSpc>
                <a:spcPct val="100000"/>
              </a:lnSpc>
              <a:spcBef>
                <a:spcPts val="600"/>
              </a:spcBef>
              <a:spcAft>
                <a:spcPts val="600"/>
              </a:spcAft>
              <a:buClr>
                <a:srgbClr val="F16038"/>
              </a:buClr>
            </a:pPr>
            <a:endParaRPr lang="en-US">
              <a:solidFill>
                <a:schemeClr val="tx1"/>
              </a:solidFill>
              <a:latin typeface="Calibri (Body)"/>
            </a:endParaRPr>
          </a:p>
        </p:txBody>
      </p:sp>
    </p:spTree>
    <p:extLst>
      <p:ext uri="{BB962C8B-B14F-4D97-AF65-F5344CB8AC3E}">
        <p14:creationId xmlns:p14="http://schemas.microsoft.com/office/powerpoint/2010/main" val="2570577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99742" y="132045"/>
            <a:ext cx="11121657"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- 2</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To be eligible for an award under the program, a student must:</a:t>
            </a:r>
          </a:p>
          <a:p>
            <a:pPr lvl="2">
              <a:lnSpc>
                <a:spcPct val="100000"/>
              </a:lnSpc>
              <a:spcBef>
                <a:spcPts val="600"/>
              </a:spcBef>
              <a:spcAft>
                <a:spcPts val="600"/>
              </a:spcAft>
              <a:buClr>
                <a:srgbClr val="F16038"/>
              </a:buClr>
            </a:pPr>
            <a:r>
              <a:rPr lang="en-US">
                <a:solidFill>
                  <a:srgbClr val="595959"/>
                </a:solidFill>
              </a:rPr>
              <a:t>Be a resident of this state as determined by THECB rules;</a:t>
            </a:r>
          </a:p>
          <a:p>
            <a:pPr lvl="2">
              <a:lnSpc>
                <a:spcPct val="100000"/>
              </a:lnSpc>
              <a:spcBef>
                <a:spcPts val="600"/>
              </a:spcBef>
              <a:spcAft>
                <a:spcPts val="600"/>
              </a:spcAft>
              <a:buClr>
                <a:srgbClr val="F16038"/>
              </a:buClr>
            </a:pPr>
            <a:r>
              <a:rPr lang="en-US">
                <a:solidFill>
                  <a:srgbClr val="595959"/>
                </a:solidFill>
              </a:rPr>
              <a:t>Have graduated early from high school under the Texas First Early High School Completion Program; and</a:t>
            </a:r>
          </a:p>
          <a:p>
            <a:pPr lvl="2">
              <a:lnSpc>
                <a:spcPct val="100000"/>
              </a:lnSpc>
              <a:spcBef>
                <a:spcPts val="600"/>
              </a:spcBef>
              <a:spcAft>
                <a:spcPts val="600"/>
              </a:spcAft>
              <a:buClr>
                <a:srgbClr val="F16038"/>
              </a:buClr>
            </a:pPr>
            <a:r>
              <a:rPr lang="en-US">
                <a:solidFill>
                  <a:srgbClr val="595959"/>
                </a:solidFill>
              </a:rPr>
              <a:t>Completed the Financial Aid Application Requirement for High School Graduation (TEC§ 28.0256).</a:t>
            </a:r>
          </a:p>
          <a:p>
            <a:pPr lvl="1">
              <a:lnSpc>
                <a:spcPct val="100000"/>
              </a:lnSpc>
              <a:spcBef>
                <a:spcPts val="600"/>
              </a:spcBef>
              <a:spcAft>
                <a:spcPts val="600"/>
              </a:spcAft>
              <a:buClr>
                <a:srgbClr val="F16038"/>
              </a:buClr>
            </a:pPr>
            <a:endParaRPr lang="en-US">
              <a:solidFill>
                <a:schemeClr val="tx1"/>
              </a:solidFill>
              <a:latin typeface="Calibri (Body)"/>
            </a:endParaRPr>
          </a:p>
        </p:txBody>
      </p:sp>
    </p:spTree>
    <p:extLst>
      <p:ext uri="{BB962C8B-B14F-4D97-AF65-F5344CB8AC3E}">
        <p14:creationId xmlns:p14="http://schemas.microsoft.com/office/powerpoint/2010/main" val="30206432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98703" y="141941"/>
            <a:ext cx="10487871"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- 3</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15952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THECB shall award a grant (state credit) to pay for tuition, mandatory fees, and other costs of attendance at an institution to each eligible student based on if the student graduates two or more semesters or less than two semesters or the equivalent earlier than the student's high school cohort.</a:t>
            </a:r>
          </a:p>
          <a:p>
            <a:pPr lvl="1">
              <a:lnSpc>
                <a:spcPct val="100000"/>
              </a:lnSpc>
              <a:spcBef>
                <a:spcPts val="600"/>
              </a:spcBef>
              <a:spcAft>
                <a:spcPts val="600"/>
              </a:spcAft>
              <a:buClr>
                <a:srgbClr val="F16038"/>
              </a:buClr>
            </a:pPr>
            <a:r>
              <a:rPr lang="en-US">
                <a:solidFill>
                  <a:srgbClr val="595959"/>
                </a:solidFill>
              </a:rPr>
              <a:t>TEA will increase a district’s average daily attendance for students who graduated early under the Texas First High School Completion Program and are enrolled at an eligible institution.</a:t>
            </a:r>
          </a:p>
          <a:p>
            <a:pPr lvl="1">
              <a:lnSpc>
                <a:spcPct val="100000"/>
              </a:lnSpc>
              <a:spcBef>
                <a:spcPts val="600"/>
              </a:spcBef>
              <a:spcAft>
                <a:spcPts val="600"/>
              </a:spcAft>
              <a:buClr>
                <a:srgbClr val="F16038"/>
              </a:buClr>
            </a:pPr>
            <a:r>
              <a:rPr lang="en-US">
                <a:solidFill>
                  <a:srgbClr val="595959"/>
                </a:solidFill>
              </a:rPr>
              <a:t>TEA will also reduce each district’s FSP entitlement by the amount granted (state credit) to each eligible student.</a:t>
            </a:r>
          </a:p>
          <a:p>
            <a:pPr lvl="1">
              <a:lnSpc>
                <a:spcPct val="100000"/>
              </a:lnSpc>
              <a:spcBef>
                <a:spcPts val="600"/>
              </a:spcBef>
              <a:spcAft>
                <a:spcPts val="600"/>
              </a:spcAft>
              <a:buClr>
                <a:srgbClr val="F16038"/>
              </a:buClr>
            </a:pPr>
            <a:endParaRPr lang="en-US">
              <a:solidFill>
                <a:schemeClr val="tx1"/>
              </a:solidFill>
              <a:latin typeface="Calibri (Body)"/>
            </a:endParaRPr>
          </a:p>
        </p:txBody>
      </p:sp>
    </p:spTree>
    <p:extLst>
      <p:ext uri="{BB962C8B-B14F-4D97-AF65-F5344CB8AC3E}">
        <p14:creationId xmlns:p14="http://schemas.microsoft.com/office/powerpoint/2010/main" val="20254209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9951" y="141941"/>
            <a:ext cx="10357242"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- 4</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98025"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data element </a:t>
            </a:r>
            <a:r>
              <a:rPr lang="en-US" b="1">
                <a:solidFill>
                  <a:srgbClr val="595959"/>
                </a:solidFill>
              </a:rPr>
              <a:t>TEXAS-FIRST-EARLY-HS-COMPLETION-PROGRAM (E1736) </a:t>
            </a:r>
            <a:r>
              <a:rPr lang="en-US">
                <a:solidFill>
                  <a:srgbClr val="595959"/>
                </a:solidFill>
              </a:rPr>
              <a:t>to the </a:t>
            </a:r>
            <a:r>
              <a:rPr lang="en-US" b="1">
                <a:solidFill>
                  <a:srgbClr val="595959"/>
                </a:solidFill>
              </a:rPr>
              <a:t>StudentGraduationProgramExtension</a:t>
            </a:r>
            <a:r>
              <a:rPr lang="en-US">
                <a:solidFill>
                  <a:srgbClr val="595959"/>
                </a:solidFill>
              </a:rPr>
              <a:t> complex type to be reported as optional in the PEIMS Fall Submission</a:t>
            </a:r>
            <a:r>
              <a:rPr lang="en-US">
                <a:solidFill>
                  <a:srgbClr val="595959"/>
                </a:solidFill>
                <a:effectLst/>
                <a:ea typeface="Calibri" panose="020F0502020204030204" pitchFamily="34" charset="0"/>
                <a:cs typeface="Times New Roman" panose="02020603050405020304" pitchFamily="18" charset="0"/>
              </a:rPr>
              <a:t>.</a:t>
            </a: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The TEXAS-FIRST-EARLY-HS-COMPLETION-PROGRAM data element indicates the student graduated early under the Texas First Early High School Completion Program and specifies whether the student graduated two or more semesters or less than two semesters or the equivalent earlier than the expected graduation date of the student's high school cohort. ">
            <a:extLst>
              <a:ext uri="{FF2B5EF4-FFF2-40B4-BE49-F238E27FC236}">
                <a16:creationId xmlns:a16="http://schemas.microsoft.com/office/drawing/2014/main" id="{892D1D94-792B-8ABA-E5B4-B29322DB11B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354947" y="2684880"/>
            <a:ext cx="7482105" cy="3302034"/>
          </a:xfrm>
          <a:prstGeom prst="rect">
            <a:avLst/>
          </a:prstGeom>
        </p:spPr>
      </p:pic>
    </p:spTree>
    <p:extLst>
      <p:ext uri="{BB962C8B-B14F-4D97-AF65-F5344CB8AC3E}">
        <p14:creationId xmlns:p14="http://schemas.microsoft.com/office/powerpoint/2010/main" val="5854849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51837"/>
            <a:ext cx="10538113"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-5</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26540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Modified the </a:t>
            </a:r>
            <a:r>
              <a:rPr lang="en-US" b="1">
                <a:solidFill>
                  <a:srgbClr val="595959"/>
                </a:solidFill>
              </a:rPr>
              <a:t>StudentGraduationProgramExtension</a:t>
            </a:r>
            <a:r>
              <a:rPr lang="en-US">
                <a:solidFill>
                  <a:srgbClr val="595959"/>
                </a:solidFill>
              </a:rPr>
              <a:t> complex type for the PEIMS Fall Submission:</a:t>
            </a:r>
          </a:p>
          <a:p>
            <a:pPr lvl="1">
              <a:lnSpc>
                <a:spcPct val="100000"/>
              </a:lnSpc>
              <a:spcBef>
                <a:spcPts val="600"/>
              </a:spcBef>
              <a:spcAft>
                <a:spcPts val="600"/>
              </a:spcAft>
              <a:buClr>
                <a:srgbClr val="F16038"/>
              </a:buClr>
            </a:pPr>
            <a:r>
              <a:rPr lang="en-US">
                <a:solidFill>
                  <a:srgbClr val="595959"/>
                </a:solidFill>
              </a:rPr>
              <a:t>Added </a:t>
            </a:r>
            <a:r>
              <a:rPr lang="en-US" b="1">
                <a:solidFill>
                  <a:srgbClr val="595959"/>
                </a:solidFill>
              </a:rPr>
              <a:t>TEXAS-FIRST-EARLY-HS-COMPLETION-PROGRAM (E1736) </a:t>
            </a:r>
            <a:r>
              <a:rPr lang="en-US">
                <a:solidFill>
                  <a:srgbClr val="595959"/>
                </a:solidFill>
              </a:rPr>
              <a:t>as optional</a:t>
            </a:r>
          </a:p>
          <a:p>
            <a:pPr lvl="1">
              <a:lnSpc>
                <a:spcPct val="100000"/>
              </a:lnSpc>
              <a:spcBef>
                <a:spcPts val="600"/>
              </a:spcBef>
              <a:spcAft>
                <a:spcPts val="600"/>
              </a:spcAft>
              <a:buClr>
                <a:srgbClr val="F16038"/>
              </a:buClr>
            </a:pPr>
            <a:endParaRPr lang="en-US">
              <a:solidFill>
                <a:srgbClr val="595959"/>
              </a:solidFill>
            </a:endParaRPr>
          </a:p>
        </p:txBody>
      </p:sp>
      <p:grpSp>
        <p:nvGrpSpPr>
          <p:cNvPr id="2" name="Group 1" descr="The Student Graduation Program Extension complex type displays and shows for the PEIMS Fall submission, the new data element TExas First Early High School Completion Program as collected. ">
            <a:extLst>
              <a:ext uri="{FF2B5EF4-FFF2-40B4-BE49-F238E27FC236}">
                <a16:creationId xmlns:a16="http://schemas.microsoft.com/office/drawing/2014/main" id="{86975BFF-6E10-D359-48D6-D555E315CD6A}"/>
              </a:ext>
            </a:extLst>
          </p:cNvPr>
          <p:cNvGrpSpPr/>
          <p:nvPr/>
        </p:nvGrpSpPr>
        <p:grpSpPr>
          <a:xfrm>
            <a:off x="2360768" y="2667622"/>
            <a:ext cx="6886917" cy="3076103"/>
            <a:chOff x="0" y="0"/>
            <a:chExt cx="8233410" cy="4194810"/>
          </a:xfrm>
        </p:grpSpPr>
        <p:pic>
          <p:nvPicPr>
            <p:cNvPr id="5" name="Picture 4" descr="Graphical user interface, table&#10;&#10;Description automatically generated">
              <a:extLst>
                <a:ext uri="{FF2B5EF4-FFF2-40B4-BE49-F238E27FC236}">
                  <a16:creationId xmlns:a16="http://schemas.microsoft.com/office/drawing/2014/main" id="{6A119845-8232-F450-6E19-AFEBF995A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 y="0"/>
              <a:ext cx="8229600" cy="4187825"/>
            </a:xfrm>
            <a:prstGeom prst="rect">
              <a:avLst/>
            </a:prstGeom>
          </p:spPr>
        </p:pic>
        <p:sp>
          <p:nvSpPr>
            <p:cNvPr id="6" name="Rectangle 5">
              <a:extLst>
                <a:ext uri="{FF2B5EF4-FFF2-40B4-BE49-F238E27FC236}">
                  <a16:creationId xmlns:a16="http://schemas.microsoft.com/office/drawing/2014/main" id="{1A476162-3CC1-47B8-8195-4DEBBE1EA306}"/>
                </a:ext>
              </a:extLst>
            </p:cNvPr>
            <p:cNvSpPr/>
            <p:nvPr/>
          </p:nvSpPr>
          <p:spPr>
            <a:xfrm>
              <a:off x="0" y="4011930"/>
              <a:ext cx="8233410" cy="182880"/>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897190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fontScale="90000"/>
          </a:bodyPr>
          <a:lstStyle/>
          <a:p>
            <a:r>
              <a:rPr lang="en-US" sz="4000">
                <a:cs typeface="Calibri"/>
              </a:rPr>
              <a:t>TX First Early HS Completion Pgm 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code table </a:t>
            </a:r>
            <a:r>
              <a:rPr lang="en-US" b="1">
                <a:solidFill>
                  <a:srgbClr val="595959"/>
                </a:solidFill>
              </a:rPr>
              <a:t>TEXAS-FIRST-EARLY-HS-COMPLETION-PROGRAM (C233)</a:t>
            </a:r>
            <a:r>
              <a:rPr lang="en-US">
                <a:solidFill>
                  <a:srgbClr val="595959"/>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The Texas First Early High School Completion Program code table displays with two code values. Code 1 states the student graduated two or more semesters early. Code 02 states the Student Graduated Less Than Two Semesters Early. ">
            <a:extLst>
              <a:ext uri="{FF2B5EF4-FFF2-40B4-BE49-F238E27FC236}">
                <a16:creationId xmlns:a16="http://schemas.microsoft.com/office/drawing/2014/main" id="{1C7F9150-B25A-4D5A-2909-93D135150E4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565274" y="2415581"/>
            <a:ext cx="9061450" cy="1471930"/>
          </a:xfrm>
          <a:prstGeom prst="rect">
            <a:avLst/>
          </a:prstGeom>
        </p:spPr>
      </p:pic>
    </p:spTree>
    <p:extLst>
      <p:ext uri="{BB962C8B-B14F-4D97-AF65-F5344CB8AC3E}">
        <p14:creationId xmlns:p14="http://schemas.microsoft.com/office/powerpoint/2010/main" val="37282448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2" y="141941"/>
            <a:ext cx="10347193" cy="751350"/>
          </a:xfrm>
        </p:spPr>
        <p:txBody>
          <a:bodyPr>
            <a:normAutofit fontScale="90000"/>
          </a:bodyPr>
          <a:lstStyle/>
          <a:p>
            <a:r>
              <a:rPr lang="en-US" sz="4000">
                <a:cs typeface="Calibri"/>
              </a:rPr>
              <a:t>TX First Early HS Completion Pgm 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Fall Submission report to reflect these changes:</a:t>
            </a:r>
          </a:p>
          <a:p>
            <a:pPr lvl="1">
              <a:lnSpc>
                <a:spcPct val="100000"/>
              </a:lnSpc>
              <a:spcBef>
                <a:spcPts val="600"/>
              </a:spcBef>
              <a:spcAft>
                <a:spcPts val="600"/>
              </a:spcAft>
              <a:buClr>
                <a:srgbClr val="F16038"/>
              </a:buClr>
            </a:pPr>
            <a:r>
              <a:rPr lang="en-US">
                <a:solidFill>
                  <a:srgbClr val="595959"/>
                </a:solidFill>
              </a:rPr>
              <a:t>PDM1-124-007 Graduate Roster by Graduation Type</a:t>
            </a:r>
          </a:p>
          <a:p>
            <a:pPr marL="0" indent="0">
              <a:buFont typeface="Wingdings" panose="05000000000000000000" pitchFamily="2" charset="2"/>
              <a:buNone/>
            </a:pPr>
            <a:endParaRPr lang="en-US">
              <a:solidFill>
                <a:srgbClr val="0D6CB9"/>
              </a:solidFill>
            </a:endParaRPr>
          </a:p>
        </p:txBody>
      </p:sp>
      <p:grpSp>
        <p:nvGrpSpPr>
          <p:cNvPr id="9" name="Group 8" descr="The Graduate Roster by Graduation Type report displays showing the new column to indicate whether the graduate graduated two or more semesters early as part of the Texas First Early High School Completion Program. ">
            <a:extLst>
              <a:ext uri="{FF2B5EF4-FFF2-40B4-BE49-F238E27FC236}">
                <a16:creationId xmlns:a16="http://schemas.microsoft.com/office/drawing/2014/main" id="{227644AE-79E8-23E9-8ABF-7BE4FA73EC27}"/>
              </a:ext>
            </a:extLst>
          </p:cNvPr>
          <p:cNvGrpSpPr/>
          <p:nvPr/>
        </p:nvGrpSpPr>
        <p:grpSpPr>
          <a:xfrm>
            <a:off x="460509" y="2605088"/>
            <a:ext cx="11196319" cy="3311357"/>
            <a:chOff x="0" y="0"/>
            <a:chExt cx="5945505" cy="1993265"/>
          </a:xfrm>
        </p:grpSpPr>
        <p:pic>
          <p:nvPicPr>
            <p:cNvPr id="10" name="Picture 9" descr="The Graduate Roster by Graduation Type report displays showing the new column to indicate whether the graduate graduated two or more semesters early as part of the Texas First Early High School Completion Program. ">
              <a:extLst>
                <a:ext uri="{FF2B5EF4-FFF2-40B4-BE49-F238E27FC236}">
                  <a16:creationId xmlns:a16="http://schemas.microsoft.com/office/drawing/2014/main" id="{90097447-5A83-CB28-F08E-CAA8CED86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45505" cy="1993265"/>
            </a:xfrm>
            <a:prstGeom prst="rect">
              <a:avLst/>
            </a:prstGeom>
          </p:spPr>
        </p:pic>
        <p:sp>
          <p:nvSpPr>
            <p:cNvPr id="11" name="Rectangle 10">
              <a:extLst>
                <a:ext uri="{FF2B5EF4-FFF2-40B4-BE49-F238E27FC236}">
                  <a16:creationId xmlns:a16="http://schemas.microsoft.com/office/drawing/2014/main" id="{CE9363A6-1AAF-C653-9FB1-D6E62C127804}"/>
                </a:ext>
              </a:extLst>
            </p:cNvPr>
            <p:cNvSpPr/>
            <p:nvPr/>
          </p:nvSpPr>
          <p:spPr>
            <a:xfrm>
              <a:off x="3455670" y="430530"/>
              <a:ext cx="259080" cy="13106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9726438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a:cs typeface="Calibri"/>
              </a:rPr>
              <a:t>TX First Early HS Completion Pgm Business Rule Updates</a:t>
            </a:r>
            <a:endParaRPr lang="en-US" sz="32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No New Business Rules</a:t>
            </a:r>
          </a:p>
          <a:p>
            <a:pPr>
              <a:lnSpc>
                <a:spcPct val="100000"/>
              </a:lnSpc>
              <a:spcBef>
                <a:spcPts val="600"/>
              </a:spcBef>
              <a:spcAft>
                <a:spcPts val="600"/>
              </a:spcAft>
              <a:buClr>
                <a:srgbClr val="F16038"/>
              </a:buClr>
            </a:pPr>
            <a:r>
              <a:rPr lang="en-US">
                <a:solidFill>
                  <a:srgbClr val="595959"/>
                </a:solidFill>
              </a:rPr>
              <a:t>No Updated Business Rules</a:t>
            </a:r>
          </a:p>
          <a:p>
            <a:pPr>
              <a:lnSpc>
                <a:spcPct val="100000"/>
              </a:lnSpc>
              <a:spcBef>
                <a:spcPts val="600"/>
              </a:spcBef>
              <a:spcAft>
                <a:spcPts val="600"/>
              </a:spcAft>
              <a:buClr>
                <a:srgbClr val="F16038"/>
              </a:buClr>
            </a:pPr>
            <a:r>
              <a:rPr lang="en-US">
                <a:solidFill>
                  <a:srgbClr val="595959"/>
                </a:solidFill>
              </a:rPr>
              <a:t>No Deleted Business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771067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a:cs typeface="Calibri"/>
              </a:rPr>
              <a:t>Adult HS Charter School Pgm - Data Element Updates</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During the 87th legislative session, Senate Bill</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SB) 1615 was passed, which amended Chapter 12 of the TEC by adding Subchapter G, “Adult High School Charter School Program.” Additionally, SB 1615 transferred existing TEC sections 29.259(j) and (k) to Subchapter G, Chapter 12, TEC§ 12.263, Adult Education Program Funding. Under Section 12.263,</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 any student attending an adult high school charter school program may be eligible for funding under the state compensatory education (SCE) allotment. </a:t>
            </a:r>
            <a:r>
              <a:rPr lang="en-US" b="1">
                <a:solidFill>
                  <a:srgbClr val="595959"/>
                </a:solidFill>
                <a:effectLst/>
                <a:ea typeface="Calibri" panose="020F0502020204030204" pitchFamily="34" charset="0"/>
                <a:cs typeface="Times New Roman"/>
              </a:rPr>
              <a:t>The Excel Center (For Adults) is the only charter currently operating under TEC§ 29.259.</a:t>
            </a:r>
            <a:r>
              <a:rPr lang="en-US">
                <a:solidFill>
                  <a:srgbClr val="595959"/>
                </a:solidFill>
                <a:ea typeface="Calibri" panose="020F0502020204030204" pitchFamily="34" charset="0"/>
                <a:cs typeface="Times New Roman"/>
              </a:rPr>
              <a:t> </a:t>
            </a:r>
            <a:endParaRPr lang="en-US">
              <a:solidFill>
                <a:srgbClr val="595959"/>
              </a:solidFill>
            </a:endParaRPr>
          </a:p>
        </p:txBody>
      </p:sp>
    </p:spTree>
    <p:extLst>
      <p:ext uri="{BB962C8B-B14F-4D97-AF65-F5344CB8AC3E}">
        <p14:creationId xmlns:p14="http://schemas.microsoft.com/office/powerpoint/2010/main" val="2232509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TEA currently collects dyslexia related services information during the PEIMS Summer Submission.  During the PEIMS Fall Submission, TEA collects data indicating if a student is identified as dyslexic under TEC 48.009. </a:t>
            </a:r>
          </a:p>
          <a:p>
            <a:pPr lvl="1">
              <a:lnSpc>
                <a:spcPct val="100000"/>
              </a:lnSpc>
              <a:spcBef>
                <a:spcPts val="600"/>
              </a:spcBef>
              <a:spcAft>
                <a:spcPts val="600"/>
              </a:spcAft>
              <a:buClr>
                <a:srgbClr val="F16038"/>
              </a:buClr>
            </a:pPr>
            <a:r>
              <a:rPr lang="en-US">
                <a:solidFill>
                  <a:srgbClr val="595959"/>
                </a:solidFill>
              </a:rPr>
              <a:t>During the PEIMS Summer Submission, TEA collects the type of dyslexia or related services, if any, a student identified with dyslexia or related disorder under TEC §48.009 has received at any time during the school year. However, TEA does not collect an indicator to validate that each student identified as dyslexic has been reported with the services received. </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2292685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41941"/>
            <a:ext cx="11121657" cy="751350"/>
          </a:xfrm>
        </p:spPr>
        <p:txBody>
          <a:bodyPr>
            <a:normAutofit fontScale="90000"/>
          </a:bodyPr>
          <a:lstStyle/>
          <a:p>
            <a:r>
              <a:rPr lang="en-US" sz="4000">
                <a:cs typeface="Calibri"/>
              </a:rPr>
              <a:t>Adult HS </a:t>
            </a:r>
            <a:r>
              <a:rPr lang="en-US">
                <a:cs typeface="Calibri"/>
              </a:rPr>
              <a:t>Charter</a:t>
            </a:r>
            <a:r>
              <a:rPr lang="en-US" sz="4000">
                <a:cs typeface="Calibri"/>
              </a:rPr>
              <a:t> School </a:t>
            </a:r>
            <a:r>
              <a:rPr lang="en-US" sz="4000" err="1">
                <a:cs typeface="Calibri"/>
              </a:rPr>
              <a:t>Pgm</a:t>
            </a:r>
            <a:r>
              <a:rPr lang="en-US" sz="4000">
                <a:cs typeface="Calibri"/>
              </a:rPr>
              <a:t> - Data Element Updates -2</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016375"/>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Currently, TEA collects a STUDENT-CENSUS-BLOCK-GROUP (E1648) for all economically disadvantaged students enrolled as of the PEIMS Fall snapshot date (last Friday in October) and is reported in the PEIMS Fall Submission to calculate the SCE allotment funding. However, the changes in SB 1615 allow any economically disadvantaged student attending an adult high school charter school program to be included in the calculations for SCE allotment funding regardless of enrollment date. Therefore, for TEA to calculate the appropriate SCE allotment funding, the </a:t>
            </a:r>
            <a:r>
              <a:rPr lang="en-US" b="1">
                <a:solidFill>
                  <a:srgbClr val="595959"/>
                </a:solidFill>
              </a:rPr>
              <a:t>STUDENT-CENSUS-BLOCK-GROUP (E1648) </a:t>
            </a:r>
            <a:r>
              <a:rPr lang="en-US">
                <a:solidFill>
                  <a:srgbClr val="595959"/>
                </a:solidFill>
              </a:rPr>
              <a:t>must be collected for any economically disadvantaged student who attended a charter operating under TEC §29.259 at any time during the school year.</a:t>
            </a:r>
          </a:p>
        </p:txBody>
      </p:sp>
    </p:spTree>
    <p:extLst>
      <p:ext uri="{BB962C8B-B14F-4D97-AF65-F5344CB8AC3E}">
        <p14:creationId xmlns:p14="http://schemas.microsoft.com/office/powerpoint/2010/main" val="30416605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49223" y="151837"/>
            <a:ext cx="11121657" cy="751350"/>
          </a:xfrm>
        </p:spPr>
        <p:txBody>
          <a:bodyPr>
            <a:normAutofit/>
          </a:bodyPr>
          <a:lstStyle/>
          <a:p>
            <a:r>
              <a:rPr lang="en-US" sz="3200">
                <a:cs typeface="Calibri"/>
              </a:rPr>
              <a:t>Adult HS Charter School </a:t>
            </a:r>
            <a:r>
              <a:rPr lang="en-US" sz="3200" err="1">
                <a:cs typeface="Calibri"/>
              </a:rPr>
              <a:t>Pgm</a:t>
            </a:r>
            <a:r>
              <a:rPr lang="en-US" sz="3200">
                <a:cs typeface="Calibri"/>
              </a:rPr>
              <a:t> - Data Element Updates - 3</a:t>
            </a:r>
            <a:endParaRPr lang="en-US" sz="32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the existing data element </a:t>
            </a:r>
            <a:r>
              <a:rPr lang="en-US" b="1">
                <a:solidFill>
                  <a:srgbClr val="595959"/>
                </a:solidFill>
              </a:rPr>
              <a:t>STUDENT-CENSUS-BLOCK-GROUP (E1648</a:t>
            </a:r>
            <a:r>
              <a:rPr lang="en-US">
                <a:solidFill>
                  <a:srgbClr val="595959"/>
                </a:solidFill>
              </a:rPr>
              <a:t>) to the </a:t>
            </a:r>
            <a:r>
              <a:rPr lang="en-US" b="1">
                <a:solidFill>
                  <a:srgbClr val="595959"/>
                </a:solidFill>
              </a:rPr>
              <a:t>StudentExtension</a:t>
            </a:r>
            <a:r>
              <a:rPr lang="en-US">
                <a:solidFill>
                  <a:srgbClr val="595959"/>
                </a:solidFill>
              </a:rPr>
              <a:t> complex type as optional for the PEIMS Summer Submission:</a:t>
            </a:r>
            <a:endParaRPr lang="en-US">
              <a:solidFill>
                <a:srgbClr val="595959"/>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descr="The Student Extension complex type displays and shows for the STUDENT Census Block Group data element, E1648, as collected in the PEIMS Summer Submission in addition to the PEIMS Fall Submission.">
            <a:extLst>
              <a:ext uri="{FF2B5EF4-FFF2-40B4-BE49-F238E27FC236}">
                <a16:creationId xmlns:a16="http://schemas.microsoft.com/office/drawing/2014/main" id="{6C9D9ABF-356A-3219-5163-608F941BC914}"/>
              </a:ext>
            </a:extLst>
          </p:cNvPr>
          <p:cNvGrpSpPr/>
          <p:nvPr/>
        </p:nvGrpSpPr>
        <p:grpSpPr>
          <a:xfrm>
            <a:off x="2623127" y="2454497"/>
            <a:ext cx="6557669" cy="3508314"/>
            <a:chOff x="0" y="0"/>
            <a:chExt cx="5486400" cy="3285627"/>
          </a:xfrm>
        </p:grpSpPr>
        <p:grpSp>
          <p:nvGrpSpPr>
            <p:cNvPr id="5" name="Group 4" descr="The student extension complex type displays showing the Student census block group data element collected as optional in the PEIMS Summer Submission only for students attending an adult high school charter school program, Excel Academy only. ">
              <a:extLst>
                <a:ext uri="{FF2B5EF4-FFF2-40B4-BE49-F238E27FC236}">
                  <a16:creationId xmlns:a16="http://schemas.microsoft.com/office/drawing/2014/main" id="{D3D85ABA-C167-7B04-59F0-8639CBAF1546}"/>
                </a:ext>
              </a:extLst>
            </p:cNvPr>
            <p:cNvGrpSpPr/>
            <p:nvPr/>
          </p:nvGrpSpPr>
          <p:grpSpPr>
            <a:xfrm>
              <a:off x="0" y="0"/>
              <a:ext cx="5486400" cy="3285627"/>
              <a:chOff x="0" y="0"/>
              <a:chExt cx="5486400" cy="3285627"/>
            </a:xfrm>
          </p:grpSpPr>
          <p:pic>
            <p:nvPicPr>
              <p:cNvPr id="7" name="Picture 6" descr="Graphical user interface, application&#10;&#10;Description automatically generated">
                <a:extLst>
                  <a:ext uri="{FF2B5EF4-FFF2-40B4-BE49-F238E27FC236}">
                    <a16:creationId xmlns:a16="http://schemas.microsoft.com/office/drawing/2014/main" id="{EF6D6D37-C5E1-2D2B-BFCC-DA1793812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160951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EBF1291-90EB-104F-6BBE-E45FFF28B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9516"/>
                <a:ext cx="5486400" cy="825828"/>
              </a:xfrm>
              <a:prstGeom prst="rect">
                <a:avLst/>
              </a:prstGeom>
            </p:spPr>
          </p:pic>
          <p:pic>
            <p:nvPicPr>
              <p:cNvPr id="9" name="Picture 8">
                <a:extLst>
                  <a:ext uri="{FF2B5EF4-FFF2-40B4-BE49-F238E27FC236}">
                    <a16:creationId xmlns:a16="http://schemas.microsoft.com/office/drawing/2014/main" id="{400F7058-D7DE-A42C-7378-B12D648E3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5344"/>
                <a:ext cx="5486400" cy="472794"/>
              </a:xfrm>
              <a:prstGeom prst="rect">
                <a:avLst/>
              </a:prstGeom>
            </p:spPr>
          </p:pic>
          <p:pic>
            <p:nvPicPr>
              <p:cNvPr id="10" name="Picture 9">
                <a:extLst>
                  <a:ext uri="{FF2B5EF4-FFF2-40B4-BE49-F238E27FC236}">
                    <a16:creationId xmlns:a16="http://schemas.microsoft.com/office/drawing/2014/main" id="{E50EFB87-1929-F962-2FF0-E1F6BC858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08138"/>
                <a:ext cx="5486400" cy="377489"/>
              </a:xfrm>
              <a:prstGeom prst="rect">
                <a:avLst/>
              </a:prstGeom>
            </p:spPr>
          </p:pic>
        </p:grpSp>
        <p:sp>
          <p:nvSpPr>
            <p:cNvPr id="6" name="Rectangle 5">
              <a:extLst>
                <a:ext uri="{FF2B5EF4-FFF2-40B4-BE49-F238E27FC236}">
                  <a16:creationId xmlns:a16="http://schemas.microsoft.com/office/drawing/2014/main" id="{499F1D26-6AF4-AD41-9C7C-7A2DA67F5675}"/>
                </a:ext>
              </a:extLst>
            </p:cNvPr>
            <p:cNvSpPr/>
            <p:nvPr/>
          </p:nvSpPr>
          <p:spPr>
            <a:xfrm>
              <a:off x="38097" y="3048000"/>
              <a:ext cx="5448300" cy="94231"/>
            </a:xfrm>
            <a:prstGeom prst="rect">
              <a:avLst/>
            </a:prstGeom>
            <a:noFill/>
            <a:ln w="28575">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6202098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51837"/>
            <a:ext cx="11121657" cy="751350"/>
          </a:xfrm>
        </p:spPr>
        <p:txBody>
          <a:bodyPr>
            <a:normAutofit fontScale="90000"/>
          </a:bodyPr>
          <a:lstStyle/>
          <a:p>
            <a:r>
              <a:rPr lang="en-US" sz="4000">
                <a:cs typeface="Calibri"/>
              </a:rPr>
              <a:t>Adult HS Charter School </a:t>
            </a:r>
            <a:r>
              <a:rPr lang="en-US" sz="4000" err="1">
                <a:cs typeface="Calibri"/>
              </a:rPr>
              <a:t>Pgm</a:t>
            </a:r>
            <a:r>
              <a:rPr lang="en-US" sz="4000">
                <a:cs typeface="Calibri"/>
              </a:rPr>
              <a:t> - Data Element Updates - 4</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Updated Data Element Reporting Requirements:</a:t>
            </a:r>
          </a:p>
          <a:p>
            <a:pPr lvl="1">
              <a:lnSpc>
                <a:spcPct val="100000"/>
              </a:lnSpc>
              <a:spcBef>
                <a:spcPts val="600"/>
              </a:spcBef>
              <a:spcAft>
                <a:spcPts val="600"/>
              </a:spcAft>
              <a:buClr>
                <a:srgbClr val="F16038"/>
              </a:buClr>
            </a:pPr>
            <a:r>
              <a:rPr lang="en-US" err="1">
                <a:solidFill>
                  <a:srgbClr val="595959"/>
                </a:solidFill>
                <a:ea typeface="Calibri" panose="020F0502020204030204" pitchFamily="34" charset="0"/>
                <a:cs typeface="Calibri"/>
              </a:rPr>
              <a:t>StudentExtension</a:t>
            </a:r>
            <a:r>
              <a:rPr lang="en-US">
                <a:solidFill>
                  <a:srgbClr val="595959"/>
                </a:solidFill>
                <a:ea typeface="Calibri" panose="020F0502020204030204" pitchFamily="34" charset="0"/>
                <a:cs typeface="Calibri"/>
              </a:rPr>
              <a:t> complex type</a:t>
            </a:r>
          </a:p>
          <a:p>
            <a:pPr marL="457200" lvl="1" indent="0">
              <a:lnSpc>
                <a:spcPct val="100000"/>
              </a:lnSpc>
              <a:spcBef>
                <a:spcPts val="600"/>
              </a:spcBef>
              <a:spcAft>
                <a:spcPts val="600"/>
              </a:spcAft>
              <a:buClr>
                <a:srgbClr val="F16038"/>
              </a:buClr>
              <a:buNone/>
            </a:pPr>
            <a:endParaRPr lang="en-US">
              <a:solidFill>
                <a:srgbClr val="595959"/>
              </a:solidFill>
              <a:cs typeface="Calibri"/>
            </a:endParaRPr>
          </a:p>
        </p:txBody>
      </p:sp>
      <p:pic>
        <p:nvPicPr>
          <p:cNvPr id="5" name="Picture 6" descr="Graphical user interface, text, application&#10;&#10;Description automatically generated">
            <a:extLst>
              <a:ext uri="{FF2B5EF4-FFF2-40B4-BE49-F238E27FC236}">
                <a16:creationId xmlns:a16="http://schemas.microsoft.com/office/drawing/2014/main" id="{A354E09F-CDC4-5F2B-E53F-647CFC85BE6F}"/>
              </a:ext>
            </a:extLst>
          </p:cNvPr>
          <p:cNvPicPr>
            <a:picLocks noChangeAspect="1"/>
          </p:cNvPicPr>
          <p:nvPr/>
        </p:nvPicPr>
        <p:blipFill>
          <a:blip r:embed="rId3"/>
          <a:stretch>
            <a:fillRect/>
          </a:stretch>
        </p:blipFill>
        <p:spPr>
          <a:xfrm>
            <a:off x="1309171" y="2716557"/>
            <a:ext cx="8986090" cy="2021633"/>
          </a:xfrm>
          <a:prstGeom prst="rect">
            <a:avLst/>
          </a:prstGeom>
        </p:spPr>
      </p:pic>
    </p:spTree>
    <p:extLst>
      <p:ext uri="{BB962C8B-B14F-4D97-AF65-F5344CB8AC3E}">
        <p14:creationId xmlns:p14="http://schemas.microsoft.com/office/powerpoint/2010/main" val="35226662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Adult HS Charter School Pgm 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 new report will be developed for the student census block group data.</a:t>
            </a:r>
            <a:endParaRPr lang="en-US">
              <a:solidFill>
                <a:srgbClr val="0D6CB9"/>
              </a:solidFill>
            </a:endParaRPr>
          </a:p>
        </p:txBody>
      </p:sp>
    </p:spTree>
    <p:extLst>
      <p:ext uri="{BB962C8B-B14F-4D97-AF65-F5344CB8AC3E}">
        <p14:creationId xmlns:p14="http://schemas.microsoft.com/office/powerpoint/2010/main" val="6884851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Adult HS Charter School Pgm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5963495" cy="5192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Rules:</a:t>
            </a:r>
          </a:p>
          <a:p>
            <a:pPr marL="0" indent="0">
              <a:lnSpc>
                <a:spcPct val="100000"/>
              </a:lnSpc>
              <a:spcBef>
                <a:spcPts val="600"/>
              </a:spcBef>
              <a:spcAft>
                <a:spcPts val="600"/>
              </a:spcAft>
              <a:buClr>
                <a:srgbClr val="F16038"/>
              </a:buClr>
              <a:buNone/>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Rule 40100-0241 displays and states For a student enrolled at the Excel Center (for Adults) (227827), if ECONOMIC-DISADVANTAGE is not &quot;00&quot;, and HOMELESS-STATUS-CODE is &quot;0&quot;, and STUDENT-ATTRIBUTION-CODE is not &quot;21&quot; or &quot;23&quot;, then STUDENT-CENSUS-BLOCK-GROUP must not be blank. this means For a student enrolled at the Excel Center (for Adults) (227827), TX-StudentCensusBlockGroup must be reported for economically disadvantaged students, excluding homeless students and those residing in a residential facility who are not regularly assigned to the district.">
            <a:extLst>
              <a:ext uri="{FF2B5EF4-FFF2-40B4-BE49-F238E27FC236}">
                <a16:creationId xmlns:a16="http://schemas.microsoft.com/office/drawing/2014/main" id="{7D850F88-0C09-A0F2-A9B5-93A119619939}"/>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902072" y="1761476"/>
            <a:ext cx="9354185" cy="1764665"/>
          </a:xfrm>
          <a:prstGeom prst="rect">
            <a:avLst/>
          </a:prstGeom>
        </p:spPr>
      </p:pic>
      <p:pic>
        <p:nvPicPr>
          <p:cNvPr id="6" name="Picture 5" descr="Rule 40100-0242 displays and states For a student enrolled at the Excel Center (for Adults) (227827), if ECONOMIC-DISADVANTAGE is &quot;00&quot;, or HOMELESS-STATUS-CODE is not &quot;0&quot;, or STUDENT-ATTRIBUTION-CODE is &quot;21&quot; or &quot;23&quot;, then STUDENT-CENSUS-BLOCK-GROUP must be blank. this means For a student enrolled at the Excel Center (for Adults) (227827), TX-StudentCensusBlockGroup must not be reported for students who are not economically disadvantaged, who are homeless, or who are residing in a residential facility but are not regularly assigned to the district.">
            <a:extLst>
              <a:ext uri="{FF2B5EF4-FFF2-40B4-BE49-F238E27FC236}">
                <a16:creationId xmlns:a16="http://schemas.microsoft.com/office/drawing/2014/main" id="{40C10908-FE0B-EE43-FC16-DC29AA00BF0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02072" y="3882224"/>
            <a:ext cx="9354185" cy="1737360"/>
          </a:xfrm>
          <a:prstGeom prst="rect">
            <a:avLst/>
          </a:prstGeom>
        </p:spPr>
      </p:pic>
    </p:spTree>
    <p:extLst>
      <p:ext uri="{BB962C8B-B14F-4D97-AF65-F5344CB8AC3E}">
        <p14:creationId xmlns:p14="http://schemas.microsoft.com/office/powerpoint/2010/main" val="28833343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48184" y="151837"/>
            <a:ext cx="11121657" cy="751350"/>
          </a:xfrm>
        </p:spPr>
        <p:txBody>
          <a:bodyPr>
            <a:normAutofit/>
          </a:bodyPr>
          <a:lstStyle/>
          <a:p>
            <a:r>
              <a:rPr lang="en-US" sz="4000">
                <a:cs typeface="Calibri"/>
              </a:rPr>
              <a:t>Adult HS Charter School </a:t>
            </a:r>
            <a:r>
              <a:rPr lang="en-US" sz="4000" err="1">
                <a:cs typeface="Calibri"/>
              </a:rPr>
              <a:t>Pgm</a:t>
            </a:r>
            <a:r>
              <a:rPr lang="en-US" sz="4000">
                <a:cs typeface="Calibri"/>
              </a:rPr>
              <a:t> Rule Updates - 5</a:t>
            </a:r>
            <a:endParaRPr lang="en-US" sz="4000"/>
          </a:p>
        </p:txBody>
      </p:sp>
      <p:pic>
        <p:nvPicPr>
          <p:cNvPr id="8" name="Picture 7" descr="The rule 40100-0243 displays and states For a student who is NOT enrolled at the Excel Center (for Adults) (227827), STUDENT-CENSUS-BLOCK-GROUP must be blank. this means Census block group data is only reported in PEIMS Submission 3 for students who are enrolled at the Excel Center (for Adults) (227827).">
            <a:extLst>
              <a:ext uri="{FF2B5EF4-FFF2-40B4-BE49-F238E27FC236}">
                <a16:creationId xmlns:a16="http://schemas.microsoft.com/office/drawing/2014/main" id="{4EBA19CE-DC4B-5E7A-55ED-8147D334F3F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5171" y="1778635"/>
            <a:ext cx="10753090" cy="1471930"/>
          </a:xfrm>
          <a:prstGeom prst="rect">
            <a:avLst/>
          </a:prstGeom>
        </p:spPr>
      </p:pic>
      <p:sp>
        <p:nvSpPr>
          <p:cNvPr id="4" name="Content Placeholder 3">
            <a:extLst>
              <a:ext uri="{FF2B5EF4-FFF2-40B4-BE49-F238E27FC236}">
                <a16:creationId xmlns:a16="http://schemas.microsoft.com/office/drawing/2014/main" id="{42B9543A-29DC-7557-DE05-A169CC24E455}"/>
              </a:ext>
            </a:extLst>
          </p:cNvPr>
          <p:cNvSpPr txBox="1">
            <a:spLocks/>
          </p:cNvSpPr>
          <p:nvPr/>
        </p:nvSpPr>
        <p:spPr>
          <a:xfrm>
            <a:off x="535171" y="1142839"/>
            <a:ext cx="5963495" cy="5192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Rules (cont.):</a:t>
            </a:r>
          </a:p>
          <a:p>
            <a:pPr marL="0" indent="0">
              <a:lnSpc>
                <a:spcPct val="100000"/>
              </a:lnSpc>
              <a:spcBef>
                <a:spcPts val="600"/>
              </a:spcBef>
              <a:spcAft>
                <a:spcPts val="600"/>
              </a:spcAft>
              <a:buClr>
                <a:srgbClr val="F16038"/>
              </a:buClr>
              <a:buNone/>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654108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panose="02020603050405020304" pitchFamily="18" charset="0"/>
              </a:rPr>
              <a:t>The Elementary and Secondary Education Act of 1965 (ESEA), as amended by the Every Student Succeeds Act of 2015 (ESSA) in December 2015, updated the definition of a migrant child and the terminology used in Title 1, Chapter 3 from Education of Migrant Children to Education of Migratory Children. </a:t>
            </a:r>
            <a:endParaRPr lang="en-US">
              <a:solidFill>
                <a:srgbClr val="595959"/>
              </a:solidFill>
            </a:endParaRPr>
          </a:p>
        </p:txBody>
      </p:sp>
    </p:spTree>
    <p:extLst>
      <p:ext uri="{BB962C8B-B14F-4D97-AF65-F5344CB8AC3E}">
        <p14:creationId xmlns:p14="http://schemas.microsoft.com/office/powerpoint/2010/main" val="691646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 - 2</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28465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latin typeface="Calibri (Body)"/>
              </a:rPr>
              <a:t>LEAs currently report the data element, MIGRANT-INDICATOR-CODE (E0984), to indicate whether a student should be coded as a participant in the migrant education program. The current data element definition needs to be updated in addition to guidance updates to the terminology from “migrant” to “migratory” to align terminology with federal legislation. </a:t>
            </a:r>
          </a:p>
        </p:txBody>
      </p:sp>
    </p:spTree>
    <p:extLst>
      <p:ext uri="{BB962C8B-B14F-4D97-AF65-F5344CB8AC3E}">
        <p14:creationId xmlns:p14="http://schemas.microsoft.com/office/powerpoint/2010/main" val="25242822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 - 3</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57045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a:t>
            </a:r>
            <a:endParaRPr lang="en-US">
              <a:solidFill>
                <a:srgbClr val="595959"/>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data element">
            <a:extLst>
              <a:ext uri="{FF2B5EF4-FFF2-40B4-BE49-F238E27FC236}">
                <a16:creationId xmlns:a16="http://schemas.microsoft.com/office/drawing/2014/main" id="{5B341983-96BF-E587-2B41-8C46EE789CE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215865" y="1713297"/>
            <a:ext cx="3503596" cy="4182097"/>
          </a:xfrm>
          <a:prstGeom prst="rect">
            <a:avLst/>
          </a:prstGeom>
        </p:spPr>
      </p:pic>
    </p:spTree>
    <p:extLst>
      <p:ext uri="{BB962C8B-B14F-4D97-AF65-F5344CB8AC3E}">
        <p14:creationId xmlns:p14="http://schemas.microsoft.com/office/powerpoint/2010/main" val="35798703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 - 4</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0995894" cy="97471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a:t>
            </a:r>
          </a:p>
        </p:txBody>
      </p:sp>
      <p:pic>
        <p:nvPicPr>
          <p:cNvPr id="9" name="Picture 8" descr="Graphical user interface, text, application&#10;&#10;Description automatically generated">
            <a:extLst>
              <a:ext uri="{FF2B5EF4-FFF2-40B4-BE49-F238E27FC236}">
                <a16:creationId xmlns:a16="http://schemas.microsoft.com/office/drawing/2014/main" id="{2771CEA1-FCEC-477B-1255-84438D05281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320716" y="2129590"/>
            <a:ext cx="5197642" cy="3748979"/>
          </a:xfrm>
          <a:prstGeom prst="rect">
            <a:avLst/>
          </a:prstGeom>
        </p:spPr>
      </p:pic>
    </p:spTree>
    <p:extLst>
      <p:ext uri="{BB962C8B-B14F-4D97-AF65-F5344CB8AC3E}">
        <p14:creationId xmlns:p14="http://schemas.microsoft.com/office/powerpoint/2010/main" val="426459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Additionally, local education agencies (LEAs) are required to screen students in kindergarten and first grade for dyslexia or related disorders.  Currently, when an LEA does not screen a student, TEA cannot identify why the screening did not take place. </a:t>
            </a:r>
          </a:p>
          <a:p>
            <a:pPr lvl="1">
              <a:lnSpc>
                <a:spcPct val="100000"/>
              </a:lnSpc>
              <a:spcBef>
                <a:spcPts val="600"/>
              </a:spcBef>
              <a:spcAft>
                <a:spcPts val="600"/>
              </a:spcAft>
              <a:buClr>
                <a:srgbClr val="F16038"/>
              </a:buClr>
            </a:pPr>
            <a:r>
              <a:rPr lang="en-US">
                <a:solidFill>
                  <a:srgbClr val="595959"/>
                </a:solidFill>
              </a:rPr>
              <a:t>The division of special education has requested changes to what is collected for dyslexic students.</a:t>
            </a:r>
          </a:p>
          <a:p>
            <a:pPr lvl="1">
              <a:lnSpc>
                <a:spcPct val="100000"/>
              </a:lnSpc>
              <a:spcBef>
                <a:spcPts val="600"/>
              </a:spcBef>
              <a:spcAft>
                <a:spcPts val="600"/>
              </a:spcAft>
              <a:buClr>
                <a:srgbClr val="F16038"/>
              </a:buClr>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1832585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Migrant Indicator Code Table Updates</a:t>
            </a: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2" y="1142839"/>
            <a:ext cx="10912642" cy="58008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code translation for </a:t>
            </a:r>
            <a:r>
              <a:rPr lang="en-US" b="1">
                <a:solidFill>
                  <a:srgbClr val="595959"/>
                </a:solidFill>
              </a:rPr>
              <a:t>POPULATION-SERVED-CODE (C030) code 10</a:t>
            </a:r>
            <a:r>
              <a:rPr lang="en-US">
                <a:solidFill>
                  <a:srgbClr val="595959"/>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c030 code table">
            <a:extLst>
              <a:ext uri="{FF2B5EF4-FFF2-40B4-BE49-F238E27FC236}">
                <a16:creationId xmlns:a16="http://schemas.microsoft.com/office/drawing/2014/main" id="{FE365B65-7C66-5349-2DBA-5BBA2596C06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595002" y="1794173"/>
            <a:ext cx="4345840" cy="3915015"/>
          </a:xfrm>
          <a:prstGeom prst="rect">
            <a:avLst/>
          </a:prstGeom>
        </p:spPr>
      </p:pic>
    </p:spTree>
    <p:extLst>
      <p:ext uri="{BB962C8B-B14F-4D97-AF65-F5344CB8AC3E}">
        <p14:creationId xmlns:p14="http://schemas.microsoft.com/office/powerpoint/2010/main" val="34148808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reports to reflect these changes:</a:t>
            </a:r>
          </a:p>
          <a:p>
            <a:pPr lvl="1">
              <a:lnSpc>
                <a:spcPct val="100000"/>
              </a:lnSpc>
              <a:spcBef>
                <a:spcPts val="600"/>
              </a:spcBef>
              <a:spcAft>
                <a:spcPts val="600"/>
              </a:spcAft>
              <a:buClr>
                <a:srgbClr val="F16038"/>
              </a:buClr>
            </a:pPr>
            <a:r>
              <a:rPr lang="en-US">
                <a:solidFill>
                  <a:srgbClr val="595959"/>
                </a:solidFill>
              </a:rPr>
              <a:t>Fall Submission reports</a:t>
            </a:r>
          </a:p>
          <a:p>
            <a:pPr lvl="2">
              <a:lnSpc>
                <a:spcPct val="100000"/>
              </a:lnSpc>
              <a:spcBef>
                <a:spcPts val="600"/>
              </a:spcBef>
              <a:spcAft>
                <a:spcPts val="600"/>
              </a:spcAft>
              <a:buClr>
                <a:srgbClr val="F16038"/>
              </a:buClr>
            </a:pPr>
            <a:r>
              <a:rPr lang="en-US">
                <a:solidFill>
                  <a:srgbClr val="595959"/>
                </a:solidFill>
              </a:rPr>
              <a:t>PDM1-124-007	 Graduate Roster by Graduation Type</a:t>
            </a:r>
          </a:p>
          <a:p>
            <a:pPr lvl="2">
              <a:lnSpc>
                <a:spcPct val="100000"/>
              </a:lnSpc>
              <a:spcBef>
                <a:spcPts val="600"/>
              </a:spcBef>
              <a:spcAft>
                <a:spcPts val="600"/>
              </a:spcAft>
              <a:buClr>
                <a:srgbClr val="F16038"/>
              </a:buClr>
            </a:pPr>
            <a:r>
              <a:rPr lang="en-US">
                <a:solidFill>
                  <a:srgbClr val="595959"/>
                </a:solidFill>
              </a:rPr>
              <a:t>PDM1-120-005	 Student Data Review</a:t>
            </a:r>
          </a:p>
          <a:p>
            <a:pPr lvl="2">
              <a:lnSpc>
                <a:spcPct val="100000"/>
              </a:lnSpc>
              <a:spcBef>
                <a:spcPts val="600"/>
              </a:spcBef>
              <a:spcAft>
                <a:spcPts val="600"/>
              </a:spcAft>
              <a:buClr>
                <a:srgbClr val="F16038"/>
              </a:buClr>
            </a:pPr>
            <a:r>
              <a:rPr lang="en-US">
                <a:solidFill>
                  <a:srgbClr val="595959"/>
                </a:solidFill>
              </a:rPr>
              <a:t>PDM1-120-012	  Student Indicator Report by Grade</a:t>
            </a:r>
          </a:p>
          <a:p>
            <a:pPr lvl="2">
              <a:lnSpc>
                <a:spcPct val="100000"/>
              </a:lnSpc>
              <a:spcBef>
                <a:spcPts val="600"/>
              </a:spcBef>
              <a:spcAft>
                <a:spcPts val="600"/>
              </a:spcAft>
              <a:buClr>
                <a:srgbClr val="F16038"/>
              </a:buClr>
            </a:pPr>
            <a:r>
              <a:rPr lang="en-US">
                <a:solidFill>
                  <a:srgbClr val="595959"/>
                </a:solidFill>
              </a:rPr>
              <a:t>PDM1-120-003	 Student Program Roster</a:t>
            </a:r>
          </a:p>
          <a:p>
            <a:pPr lvl="2">
              <a:lnSpc>
                <a:spcPct val="100000"/>
              </a:lnSpc>
              <a:spcBef>
                <a:spcPts val="600"/>
              </a:spcBef>
              <a:spcAft>
                <a:spcPts val="600"/>
              </a:spcAft>
              <a:buClr>
                <a:srgbClr val="F16038"/>
              </a:buClr>
            </a:pPr>
            <a:r>
              <a:rPr lang="en-US">
                <a:solidFill>
                  <a:srgbClr val="595959"/>
                </a:solidFill>
              </a:rPr>
              <a:t>PDM1-120-009	 Disaggregation of PEIMS Student Data</a:t>
            </a:r>
          </a:p>
          <a:p>
            <a:pPr lvl="2">
              <a:lnSpc>
                <a:spcPct val="100000"/>
              </a:lnSpc>
              <a:spcBef>
                <a:spcPts val="600"/>
              </a:spcBef>
              <a:spcAft>
                <a:spcPts val="600"/>
              </a:spcAft>
              <a:buClr>
                <a:srgbClr val="F16038"/>
              </a:buClr>
            </a:pPr>
            <a:r>
              <a:rPr lang="en-US">
                <a:solidFill>
                  <a:srgbClr val="595959"/>
                </a:solidFill>
              </a:rPr>
              <a:t>PDM1-124-004	 School Leaver Roster</a:t>
            </a:r>
          </a:p>
          <a:p>
            <a:pPr lvl="2">
              <a:lnSpc>
                <a:spcPct val="100000"/>
              </a:lnSpc>
              <a:spcBef>
                <a:spcPts val="600"/>
              </a:spcBef>
              <a:spcAft>
                <a:spcPts val="600"/>
              </a:spcAft>
              <a:buClr>
                <a:srgbClr val="F16038"/>
              </a:buClr>
            </a:pPr>
            <a:r>
              <a:rPr lang="en-US">
                <a:solidFill>
                  <a:srgbClr val="595959"/>
                </a:solidFill>
              </a:rPr>
              <a:t>PDM3-120-002	 Migrant Students by Grade</a:t>
            </a:r>
          </a:p>
        </p:txBody>
      </p:sp>
    </p:spTree>
    <p:extLst>
      <p:ext uri="{BB962C8B-B14F-4D97-AF65-F5344CB8AC3E}">
        <p14:creationId xmlns:p14="http://schemas.microsoft.com/office/powerpoint/2010/main" val="1993191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Report Updates - 5</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reports to reflect these changes:</a:t>
            </a:r>
          </a:p>
          <a:p>
            <a:pPr lvl="1">
              <a:lnSpc>
                <a:spcPct val="100000"/>
              </a:lnSpc>
              <a:spcBef>
                <a:spcPts val="600"/>
              </a:spcBef>
              <a:spcAft>
                <a:spcPts val="600"/>
              </a:spcAft>
              <a:buClr>
                <a:srgbClr val="F16038"/>
              </a:buClr>
            </a:pPr>
            <a:r>
              <a:rPr lang="en-US">
                <a:solidFill>
                  <a:srgbClr val="595959"/>
                </a:solidFill>
              </a:rPr>
              <a:t>Fall Submission reports (cont.)</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PDM1-120-004	 Students by ADA Eligibility and Grade</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PDM1-124-007	Graduate Roster by Graduation Type</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PDM1-120-001	 Student Type by Grade, Ethnicity, and Sex</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PDM1-470-001 Disaggregation of PEIMS Student Data</a:t>
            </a:r>
            <a:endParaRPr lang="en-US">
              <a:solidFill>
                <a:srgbClr val="595959"/>
              </a:solidFill>
              <a:cs typeface="Calibri"/>
            </a:endParaRPr>
          </a:p>
        </p:txBody>
      </p:sp>
    </p:spTree>
    <p:extLst>
      <p:ext uri="{BB962C8B-B14F-4D97-AF65-F5344CB8AC3E}">
        <p14:creationId xmlns:p14="http://schemas.microsoft.com/office/powerpoint/2010/main" val="32507620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Report Updates - 6</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reports to reflect these changes:</a:t>
            </a:r>
          </a:p>
          <a:p>
            <a:pPr lvl="1">
              <a:lnSpc>
                <a:spcPct val="100000"/>
              </a:lnSpc>
              <a:spcBef>
                <a:spcPts val="600"/>
              </a:spcBef>
              <a:spcAft>
                <a:spcPts val="600"/>
              </a:spcAft>
              <a:buClr>
                <a:srgbClr val="F16038"/>
              </a:buClr>
            </a:pPr>
            <a:r>
              <a:rPr lang="en-US">
                <a:solidFill>
                  <a:srgbClr val="595959"/>
                </a:solidFill>
              </a:rPr>
              <a:t>Summer Submission reports</a:t>
            </a:r>
          </a:p>
          <a:p>
            <a:pPr lvl="2">
              <a:lnSpc>
                <a:spcPct val="100000"/>
              </a:lnSpc>
              <a:spcBef>
                <a:spcPts val="600"/>
              </a:spcBef>
              <a:spcAft>
                <a:spcPts val="600"/>
              </a:spcAft>
              <a:buClr>
                <a:srgbClr val="F16038"/>
              </a:buClr>
            </a:pPr>
            <a:r>
              <a:rPr lang="en-US">
                <a:solidFill>
                  <a:srgbClr val="595959"/>
                </a:solidFill>
              </a:rPr>
              <a:t>PDM3-120-015	 Previous Year Average Daily Attendance</a:t>
            </a:r>
          </a:p>
          <a:p>
            <a:pPr lvl="2">
              <a:lnSpc>
                <a:spcPct val="100000"/>
              </a:lnSpc>
              <a:spcBef>
                <a:spcPts val="600"/>
              </a:spcBef>
              <a:spcAft>
                <a:spcPts val="600"/>
              </a:spcAft>
              <a:buClr>
                <a:srgbClr val="F16038"/>
              </a:buClr>
            </a:pPr>
            <a:r>
              <a:rPr lang="en-US">
                <a:solidFill>
                  <a:srgbClr val="595959"/>
                </a:solidFill>
              </a:rPr>
              <a:t>PDM3-130-010	 Attendance Rates Comparison by Ethnicity, Gender, and Special Population</a:t>
            </a:r>
          </a:p>
          <a:p>
            <a:pPr lvl="2">
              <a:lnSpc>
                <a:spcPct val="100000"/>
              </a:lnSpc>
              <a:spcBef>
                <a:spcPts val="600"/>
              </a:spcBef>
              <a:spcAft>
                <a:spcPts val="600"/>
              </a:spcAft>
              <a:buClr>
                <a:srgbClr val="F16038"/>
              </a:buClr>
            </a:pPr>
            <a:r>
              <a:rPr lang="en-US">
                <a:solidFill>
                  <a:srgbClr val="595959"/>
                </a:solidFill>
              </a:rPr>
              <a:t>PDM3-820-001	 Special Education FTEs By District of Residence and Instructional Setting</a:t>
            </a:r>
          </a:p>
          <a:p>
            <a:pPr lvl="2">
              <a:lnSpc>
                <a:spcPct val="100000"/>
              </a:lnSpc>
              <a:spcBef>
                <a:spcPts val="600"/>
              </a:spcBef>
              <a:spcAft>
                <a:spcPts val="600"/>
              </a:spcAft>
              <a:buClr>
                <a:srgbClr val="F16038"/>
              </a:buClr>
            </a:pPr>
            <a:r>
              <a:rPr lang="en-US">
                <a:solidFill>
                  <a:srgbClr val="595959"/>
                </a:solidFill>
              </a:rPr>
              <a:t>PDM3-120-004	 Disaggregation of PEIMS Summer Attendance Data</a:t>
            </a:r>
          </a:p>
          <a:p>
            <a:pPr lvl="2">
              <a:lnSpc>
                <a:spcPct val="100000"/>
              </a:lnSpc>
              <a:spcBef>
                <a:spcPts val="600"/>
              </a:spcBef>
              <a:spcAft>
                <a:spcPts val="600"/>
              </a:spcAft>
              <a:buClr>
                <a:srgbClr val="F16038"/>
              </a:buClr>
            </a:pPr>
            <a:r>
              <a:rPr lang="en-US">
                <a:solidFill>
                  <a:srgbClr val="595959"/>
                </a:solidFill>
              </a:rPr>
              <a:t>PDM3-120-007	 Student Indicator Report by Grade</a:t>
            </a:r>
          </a:p>
          <a:p>
            <a:pPr lvl="2">
              <a:lnSpc>
                <a:spcPct val="100000"/>
              </a:lnSpc>
              <a:spcBef>
                <a:spcPts val="600"/>
              </a:spcBef>
              <a:spcAft>
                <a:spcPts val="600"/>
              </a:spcAft>
              <a:buClr>
                <a:srgbClr val="F16038"/>
              </a:buClr>
            </a:pPr>
            <a:r>
              <a:rPr lang="en-US">
                <a:solidFill>
                  <a:srgbClr val="595959"/>
                </a:solidFill>
              </a:rPr>
              <a:t>PDM3-130-005	 Comparison of Current and Prior Year Attendance</a:t>
            </a:r>
          </a:p>
        </p:txBody>
      </p:sp>
    </p:spTree>
    <p:extLst>
      <p:ext uri="{BB962C8B-B14F-4D97-AF65-F5344CB8AC3E}">
        <p14:creationId xmlns:p14="http://schemas.microsoft.com/office/powerpoint/2010/main" val="40869763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Report Updates - 7</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Revised the following PEIMS reports to reflect these changes:</a:t>
            </a:r>
          </a:p>
          <a:p>
            <a:pPr lvl="1">
              <a:lnSpc>
                <a:spcPct val="100000"/>
              </a:lnSpc>
              <a:spcBef>
                <a:spcPts val="600"/>
              </a:spcBef>
              <a:spcAft>
                <a:spcPts val="600"/>
              </a:spcAft>
              <a:buClr>
                <a:srgbClr val="F16038"/>
              </a:buClr>
            </a:pPr>
            <a:r>
              <a:rPr lang="en-US">
                <a:solidFill>
                  <a:srgbClr val="595959"/>
                </a:solidFill>
              </a:rPr>
              <a:t>Summer Submission reports (cont.)</a:t>
            </a:r>
          </a:p>
          <a:p>
            <a:pPr lvl="2">
              <a:lnSpc>
                <a:spcPct val="100000"/>
              </a:lnSpc>
              <a:spcBef>
                <a:spcPts val="600"/>
              </a:spcBef>
              <a:spcAft>
                <a:spcPts val="600"/>
              </a:spcAft>
              <a:buClr>
                <a:srgbClr val="F16038"/>
              </a:buClr>
            </a:pPr>
            <a:r>
              <a:rPr lang="en-US">
                <a:solidFill>
                  <a:srgbClr val="595959"/>
                </a:solidFill>
              </a:rPr>
              <a:t>PDM3-130-009	 Attendance by District of Residence </a:t>
            </a:r>
          </a:p>
          <a:p>
            <a:pPr lvl="2">
              <a:lnSpc>
                <a:spcPct val="100000"/>
              </a:lnSpc>
              <a:spcBef>
                <a:spcPts val="600"/>
              </a:spcBef>
              <a:spcAft>
                <a:spcPts val="600"/>
              </a:spcAft>
              <a:buClr>
                <a:srgbClr val="F16038"/>
              </a:buClr>
            </a:pPr>
            <a:r>
              <a:rPr lang="en-US">
                <a:solidFill>
                  <a:srgbClr val="595959"/>
                </a:solidFill>
              </a:rPr>
              <a:t>PDM3-130-020	 Special Education FTEs By District of Residence and Instructional Setting</a:t>
            </a:r>
          </a:p>
          <a:p>
            <a:pPr lvl="2">
              <a:lnSpc>
                <a:spcPct val="100000"/>
              </a:lnSpc>
              <a:spcBef>
                <a:spcPts val="600"/>
              </a:spcBef>
              <a:spcAft>
                <a:spcPts val="600"/>
              </a:spcAft>
              <a:buClr>
                <a:srgbClr val="F16038"/>
              </a:buClr>
            </a:pPr>
            <a:r>
              <a:rPr lang="en-US">
                <a:solidFill>
                  <a:srgbClr val="595959"/>
                </a:solidFill>
              </a:rPr>
              <a:t>PDM3-454-002	 Migrant and Attendance Count Data</a:t>
            </a:r>
          </a:p>
          <a:p>
            <a:pPr lvl="2">
              <a:lnSpc>
                <a:spcPct val="100000"/>
              </a:lnSpc>
              <a:spcBef>
                <a:spcPts val="600"/>
              </a:spcBef>
              <a:spcAft>
                <a:spcPts val="600"/>
              </a:spcAft>
              <a:buClr>
                <a:srgbClr val="F16038"/>
              </a:buClr>
            </a:pPr>
            <a:r>
              <a:rPr lang="en-US">
                <a:solidFill>
                  <a:srgbClr val="595959"/>
                </a:solidFill>
              </a:rPr>
              <a:t>PDM3-470-001  Disaggregation of PEIMS Summer Attendance Data</a:t>
            </a:r>
          </a:p>
        </p:txBody>
      </p:sp>
    </p:spTree>
    <p:extLst>
      <p:ext uri="{BB962C8B-B14F-4D97-AF65-F5344CB8AC3E}">
        <p14:creationId xmlns:p14="http://schemas.microsoft.com/office/powerpoint/2010/main" val="7339764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Business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No New Business Rules</a:t>
            </a:r>
          </a:p>
          <a:p>
            <a:pPr>
              <a:lnSpc>
                <a:spcPct val="100000"/>
              </a:lnSpc>
              <a:spcBef>
                <a:spcPts val="600"/>
              </a:spcBef>
              <a:spcAft>
                <a:spcPts val="600"/>
              </a:spcAft>
              <a:buClr>
                <a:srgbClr val="F16038"/>
              </a:buClr>
            </a:pPr>
            <a:r>
              <a:rPr lang="en-US">
                <a:solidFill>
                  <a:srgbClr val="595959"/>
                </a:solidFill>
              </a:rPr>
              <a:t>No Updated Business Rules</a:t>
            </a:r>
          </a:p>
          <a:p>
            <a:pPr>
              <a:lnSpc>
                <a:spcPct val="100000"/>
              </a:lnSpc>
              <a:spcBef>
                <a:spcPts val="600"/>
              </a:spcBef>
              <a:spcAft>
                <a:spcPts val="600"/>
              </a:spcAft>
              <a:buClr>
                <a:srgbClr val="F16038"/>
              </a:buClr>
            </a:pPr>
            <a:r>
              <a:rPr lang="en-US">
                <a:solidFill>
                  <a:srgbClr val="595959"/>
                </a:solidFill>
              </a:rPr>
              <a:t>No Deleted Business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552853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FASRG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On September 7, 2022, the Financial Compliance Division released the Financial Accountability System Resource Guide (FASRG) version 18.0. The change included removing three program intent codes, Pre-Kindergarten (32), Pre-Kindergarten – Compensatory Education (34), and Pre-Kindergarten – Bilingual Education (35), from being used for budget, payroll, and contracted instructional (CI) staff for the 2022-2023 school year.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236744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 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Modified the </a:t>
            </a:r>
            <a:r>
              <a:rPr lang="en-US" b="1">
                <a:solidFill>
                  <a:srgbClr val="595959"/>
                </a:solidFill>
              </a:rPr>
              <a:t>PROGRAM-INTENT-CODE (C147) </a:t>
            </a:r>
            <a:r>
              <a:rPr lang="en-US">
                <a:solidFill>
                  <a:srgbClr val="595959"/>
                </a:solidFill>
              </a:rPr>
              <a:t>code table to </a:t>
            </a:r>
            <a:r>
              <a:rPr lang="en-US" b="1">
                <a:solidFill>
                  <a:srgbClr val="595959"/>
                </a:solidFill>
              </a:rPr>
              <a:t>remove 32, 34, and 35 </a:t>
            </a:r>
            <a:r>
              <a:rPr lang="en-US">
                <a:solidFill>
                  <a:srgbClr val="595959"/>
                </a:solidFill>
              </a:rPr>
              <a:t>from being used for budget, payroll, and contracted instructional staff.</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8600707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CTE 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Beginning in the 2020-2021 school year, TEA began auto-calculating the Career and Technology (CTE) indicator to assign to all students in grades 6-12. The calculation is based on the student's course completion data submitted by an LEA in the PEIMS Summer and Extended Year Submissions. The College, Career, and Military Preparation Division maintains the translations in the </a:t>
            </a:r>
            <a:r>
              <a:rPr lang="en-US" b="1">
                <a:solidFill>
                  <a:srgbClr val="595959"/>
                </a:solidFill>
              </a:rPr>
              <a:t>CAREER-AND-TECHNICAL-ED-IND-CD (C142) </a:t>
            </a:r>
            <a:r>
              <a:rPr lang="en-US">
                <a:solidFill>
                  <a:srgbClr val="595959"/>
                </a:solidFill>
              </a:rPr>
              <a:t>and has requested changes to help clarify the codes.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6422058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CTE Code Table Updates - 2</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Modified the CAREER-AND-TECHNICAL-ED-IND-CD (C142) translations.</a:t>
            </a:r>
          </a:p>
        </p:txBody>
      </p:sp>
      <p:pic>
        <p:nvPicPr>
          <p:cNvPr id="5" name="Picture 4" descr="c142 code table">
            <a:extLst>
              <a:ext uri="{FF2B5EF4-FFF2-40B4-BE49-F238E27FC236}">
                <a16:creationId xmlns:a16="http://schemas.microsoft.com/office/drawing/2014/main" id="{0F40BBA9-65C7-06DC-36FF-B75948E45E4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485441" y="1655463"/>
            <a:ext cx="6206266" cy="4237087"/>
          </a:xfrm>
          <a:prstGeom prst="rect">
            <a:avLst/>
          </a:prstGeom>
        </p:spPr>
      </p:pic>
    </p:spTree>
    <p:extLst>
      <p:ext uri="{BB962C8B-B14F-4D97-AF65-F5344CB8AC3E}">
        <p14:creationId xmlns:p14="http://schemas.microsoft.com/office/powerpoint/2010/main" val="2359365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893291"/>
            <a:ext cx="1079376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Updates to the complex type </a:t>
            </a:r>
            <a:r>
              <a:rPr lang="en-US" b="1">
                <a:solidFill>
                  <a:srgbClr val="595959"/>
                </a:solidFill>
              </a:rPr>
              <a:t>StudentExtension:</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rPr>
              <a:t>Added new data element </a:t>
            </a:r>
            <a:r>
              <a:rPr lang="en-US" b="1">
                <a:solidFill>
                  <a:srgbClr val="595959"/>
                </a:solidFill>
              </a:rPr>
              <a:t>DYSLEXIA-SCREENING-EXCEPTION-REASON (E1732) </a:t>
            </a:r>
            <a:r>
              <a:rPr lang="en-US">
                <a:solidFill>
                  <a:srgbClr val="595959"/>
                </a:solidFill>
              </a:rPr>
              <a:t>as optional:  </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The data element, Dyslexia Screening Exception Reason E1732 displays. It was issued March 1, 2022. the Dyslexia Screening Exception Reason indicates the reason a student in kindergarten or first grade was not screened for dyslexia or related disorders during the dyslexia screening window. DYSLEXIA-SCREENING-EXCEPTION-REASON is only reported and must be reported for students in kindergarten and first grade who have not been screened for dyslexia or related disorders (DYSLEXIA-RISK-CODE of “03”). It is used by DYSLEXIA-SCREENING-EXCEPTION-REASON-CODE code table C231 and is coded with a length of two. It is used in the StudentExtension complex type. ">
            <a:extLst>
              <a:ext uri="{FF2B5EF4-FFF2-40B4-BE49-F238E27FC236}">
                <a16:creationId xmlns:a16="http://schemas.microsoft.com/office/drawing/2014/main" id="{0E6719E9-F8CA-A9A0-32C3-66EAB0F0C00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681042" y="2467115"/>
            <a:ext cx="6502022" cy="3088074"/>
          </a:xfrm>
          <a:prstGeom prst="rect">
            <a:avLst/>
          </a:prstGeom>
        </p:spPr>
      </p:pic>
    </p:spTree>
    <p:extLst>
      <p:ext uri="{BB962C8B-B14F-4D97-AF65-F5344CB8AC3E}">
        <p14:creationId xmlns:p14="http://schemas.microsoft.com/office/powerpoint/2010/main" val="27034236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Fall Submission</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63046755"/>
              </p:ext>
            </p:extLst>
          </p:nvPr>
        </p:nvGraphicFramePr>
        <p:xfrm>
          <a:off x="511479" y="1174778"/>
          <a:ext cx="11075484" cy="4580040"/>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Fall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TSDS PEIMS ready to load data to eDM</a:t>
                      </a:r>
                    </a:p>
                  </a:txBody>
                  <a:tcPr marL="76200" marR="76200"/>
                </a:tc>
                <a:tc>
                  <a:txBody>
                    <a:bodyPr/>
                    <a:lstStyle/>
                    <a:p>
                      <a:pPr fontAlgn="t"/>
                      <a:r>
                        <a:rPr lang="en-US" sz="2000">
                          <a:solidFill>
                            <a:srgbClr val="242424"/>
                          </a:solidFill>
                          <a:effectLst/>
                          <a:latin typeface="+mn-lt"/>
                        </a:rPr>
                        <a:t>August 7, 2023</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PEIMS Fall Submission ready for users to promote data</a:t>
                      </a:r>
                    </a:p>
                  </a:txBody>
                  <a:tcPr marL="76200" marR="76200"/>
                </a:tc>
                <a:tc>
                  <a:txBody>
                    <a:bodyPr/>
                    <a:lstStyle/>
                    <a:p>
                      <a:pPr fontAlgn="t"/>
                      <a:r>
                        <a:rPr lang="en-US" sz="2000">
                          <a:solidFill>
                            <a:srgbClr val="242424"/>
                          </a:solidFill>
                          <a:effectLst/>
                          <a:latin typeface="+mn-lt"/>
                        </a:rPr>
                        <a:t>September 11, 2023</a:t>
                      </a:r>
                    </a:p>
                  </a:txBody>
                  <a:tcPr marL="76200" marR="76200"/>
                </a:tc>
                <a:extLst>
                  <a:ext uri="{0D108BD9-81ED-4DB2-BD59-A6C34878D82A}">
                    <a16:rowId xmlns:a16="http://schemas.microsoft.com/office/drawing/2014/main" val="1862281251"/>
                  </a:ext>
                </a:extLst>
              </a:tr>
              <a:tr h="458004">
                <a:tc>
                  <a:txBody>
                    <a:bodyPr/>
                    <a:lstStyle/>
                    <a:p>
                      <a:pPr fontAlgn="t"/>
                      <a:r>
                        <a:rPr lang="en-US" sz="2000">
                          <a:solidFill>
                            <a:srgbClr val="242424"/>
                          </a:solidFill>
                          <a:effectLst/>
                          <a:latin typeface="+mn-lt"/>
                        </a:rPr>
                        <a:t>Close of school-start window - Last Friday in September</a:t>
                      </a:r>
                    </a:p>
                  </a:txBody>
                  <a:tcPr marL="76200" marR="76200"/>
                </a:tc>
                <a:tc>
                  <a:txBody>
                    <a:bodyPr/>
                    <a:lstStyle/>
                    <a:p>
                      <a:pPr fontAlgn="t"/>
                      <a:r>
                        <a:rPr lang="en-US" sz="2000">
                          <a:solidFill>
                            <a:srgbClr val="242424"/>
                          </a:solidFill>
                          <a:effectLst/>
                          <a:latin typeface="+mn-lt"/>
                        </a:rPr>
                        <a:t>September 29, 2023</a:t>
                      </a:r>
                    </a:p>
                  </a:txBody>
                  <a:tcPr marL="76200" marR="76200"/>
                </a:tc>
                <a:extLst>
                  <a:ext uri="{0D108BD9-81ED-4DB2-BD59-A6C34878D82A}">
                    <a16:rowId xmlns:a16="http://schemas.microsoft.com/office/drawing/2014/main" val="2931110835"/>
                  </a:ext>
                </a:extLst>
              </a:tr>
              <a:tr h="458004">
                <a:tc>
                  <a:txBody>
                    <a:bodyPr/>
                    <a:lstStyle/>
                    <a:p>
                      <a:pPr fontAlgn="t"/>
                      <a:r>
                        <a:rPr lang="en-US" sz="2000">
                          <a:solidFill>
                            <a:srgbClr val="242424"/>
                          </a:solidFill>
                          <a:effectLst/>
                          <a:latin typeface="+mn-lt"/>
                        </a:rPr>
                        <a:t>PEIMS Fall snapshot date</a:t>
                      </a:r>
                    </a:p>
                  </a:txBody>
                  <a:tcPr marL="76200" marR="76200"/>
                </a:tc>
                <a:tc>
                  <a:txBody>
                    <a:bodyPr/>
                    <a:lstStyle/>
                    <a:p>
                      <a:pPr fontAlgn="t"/>
                      <a:r>
                        <a:rPr lang="en-US" sz="2000">
                          <a:solidFill>
                            <a:srgbClr val="242424"/>
                          </a:solidFill>
                          <a:effectLst/>
                          <a:latin typeface="+mn-lt"/>
                        </a:rPr>
                        <a:t>October 27, 2023</a:t>
                      </a:r>
                    </a:p>
                  </a:txBody>
                  <a:tcPr marL="76200" marR="76200"/>
                </a:tc>
                <a:extLst>
                  <a:ext uri="{0D108BD9-81ED-4DB2-BD59-A6C34878D82A}">
                    <a16:rowId xmlns:a16="http://schemas.microsoft.com/office/drawing/2014/main" val="3139471494"/>
                  </a:ext>
                </a:extLst>
              </a:tr>
              <a:tr h="458004">
                <a:tc>
                  <a:txBody>
                    <a:bodyPr/>
                    <a:lstStyle/>
                    <a:p>
                      <a:pPr fontAlgn="t"/>
                      <a:r>
                        <a:rPr lang="en-US" sz="2000">
                          <a:solidFill>
                            <a:srgbClr val="242424"/>
                          </a:solidFill>
                          <a:effectLst/>
                          <a:latin typeface="+mn-lt"/>
                        </a:rPr>
                        <a:t>TSDS PEIMS Fall ready for users to complete, approve, and accept submissions</a:t>
                      </a:r>
                    </a:p>
                  </a:txBody>
                  <a:tcPr marL="76200" marR="76200"/>
                </a:tc>
                <a:tc>
                  <a:txBody>
                    <a:bodyPr/>
                    <a:lstStyle/>
                    <a:p>
                      <a:pPr fontAlgn="t"/>
                      <a:r>
                        <a:rPr lang="en-US" sz="2000">
                          <a:solidFill>
                            <a:srgbClr val="242424"/>
                          </a:solidFill>
                          <a:effectLst/>
                          <a:latin typeface="+mn-lt"/>
                        </a:rPr>
                        <a:t>October 30, 2023</a:t>
                      </a:r>
                    </a:p>
                  </a:txBody>
                  <a:tcPr marL="76200" marR="76200"/>
                </a:tc>
                <a:extLst>
                  <a:ext uri="{0D108BD9-81ED-4DB2-BD59-A6C34878D82A}">
                    <a16:rowId xmlns:a16="http://schemas.microsoft.com/office/drawing/2014/main" val="1307355544"/>
                  </a:ext>
                </a:extLst>
              </a:tr>
              <a:tr h="458004">
                <a:tc>
                  <a:txBody>
                    <a:bodyPr/>
                    <a:lstStyle/>
                    <a:p>
                      <a:pPr fontAlgn="t"/>
                      <a:r>
                        <a:rPr lang="en-US" sz="2000">
                          <a:solidFill>
                            <a:srgbClr val="242424"/>
                          </a:solidFill>
                          <a:effectLst/>
                          <a:latin typeface="+mn-lt"/>
                        </a:rPr>
                        <a:t>Requests to retire Unique IDs due at TEA for PEIMS Fall First Submission</a:t>
                      </a:r>
                    </a:p>
                  </a:txBody>
                  <a:tcPr marL="76200" marR="76200"/>
                </a:tc>
                <a:tc>
                  <a:txBody>
                    <a:bodyPr/>
                    <a:lstStyle/>
                    <a:p>
                      <a:pPr fontAlgn="t"/>
                      <a:r>
                        <a:rPr lang="en-US" sz="2000">
                          <a:solidFill>
                            <a:srgbClr val="242424"/>
                          </a:solidFill>
                          <a:effectLst/>
                          <a:latin typeface="+mn-lt"/>
                        </a:rPr>
                        <a:t>December 1, 2023</a:t>
                      </a:r>
                    </a:p>
                  </a:txBody>
                  <a:tcPr marL="76200" marR="76200"/>
                </a:tc>
                <a:extLst>
                  <a:ext uri="{0D108BD9-81ED-4DB2-BD59-A6C34878D82A}">
                    <a16:rowId xmlns:a16="http://schemas.microsoft.com/office/drawing/2014/main" val="4201605557"/>
                  </a:ext>
                </a:extLst>
              </a:tr>
              <a:tr h="458004">
                <a:tc>
                  <a:txBody>
                    <a:bodyPr/>
                    <a:lstStyle/>
                    <a:p>
                      <a:pPr fontAlgn="t"/>
                      <a:r>
                        <a:rPr lang="en-US" sz="2000" b="1">
                          <a:solidFill>
                            <a:srgbClr val="242424"/>
                          </a:solidFill>
                          <a:effectLst/>
                          <a:latin typeface="+mn-lt"/>
                        </a:rPr>
                        <a:t>PEIMS Fall First 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December 7, 2023</a:t>
                      </a:r>
                    </a:p>
                  </a:txBody>
                  <a:tcPr marL="76200" marR="76200"/>
                </a:tc>
                <a:extLst>
                  <a:ext uri="{0D108BD9-81ED-4DB2-BD59-A6C34878D82A}">
                    <a16:rowId xmlns:a16="http://schemas.microsoft.com/office/drawing/2014/main" val="3749850416"/>
                  </a:ext>
                </a:extLst>
              </a:tr>
              <a:tr h="458004">
                <a:tc>
                  <a:txBody>
                    <a:bodyPr/>
                    <a:lstStyle/>
                    <a:p>
                      <a:pPr fontAlgn="t"/>
                      <a:r>
                        <a:rPr lang="en-US" sz="2000">
                          <a:solidFill>
                            <a:srgbClr val="242424"/>
                          </a:solidFill>
                          <a:effectLst/>
                          <a:latin typeface="+mn-lt"/>
                        </a:rPr>
                        <a:t>Requests to retire Unique IDs due at TEA for PEIMS Fall Resubmission</a:t>
                      </a:r>
                    </a:p>
                  </a:txBody>
                  <a:tcPr marL="76200" marR="76200"/>
                </a:tc>
                <a:tc>
                  <a:txBody>
                    <a:bodyPr/>
                    <a:lstStyle/>
                    <a:p>
                      <a:pPr fontAlgn="t"/>
                      <a:r>
                        <a:rPr lang="en-US" sz="2000">
                          <a:solidFill>
                            <a:srgbClr val="242424"/>
                          </a:solidFill>
                          <a:effectLst/>
                          <a:latin typeface="+mn-lt"/>
                        </a:rPr>
                        <a:t>January 12, 2024</a:t>
                      </a:r>
                    </a:p>
                  </a:txBody>
                  <a:tcPr marL="76200" marR="76200"/>
                </a:tc>
                <a:extLst>
                  <a:ext uri="{0D108BD9-81ED-4DB2-BD59-A6C34878D82A}">
                    <a16:rowId xmlns:a16="http://schemas.microsoft.com/office/drawing/2014/main" val="1814015326"/>
                  </a:ext>
                </a:extLst>
              </a:tr>
              <a:tr h="458004">
                <a:tc>
                  <a:txBody>
                    <a:bodyPr/>
                    <a:lstStyle/>
                    <a:p>
                      <a:pPr fontAlgn="t"/>
                      <a:r>
                        <a:rPr lang="en-US" sz="2000" b="1">
                          <a:solidFill>
                            <a:srgbClr val="242424"/>
                          </a:solidFill>
                          <a:effectLst/>
                          <a:latin typeface="+mn-lt"/>
                        </a:rPr>
                        <a:t>PEIMS Fall Resubmission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January 18, 2024</a:t>
                      </a:r>
                    </a:p>
                  </a:txBody>
                  <a:tcPr marL="76200" marR="76200"/>
                </a:tc>
                <a:extLst>
                  <a:ext uri="{0D108BD9-81ED-4DB2-BD59-A6C34878D82A}">
                    <a16:rowId xmlns:a16="http://schemas.microsoft.com/office/drawing/2014/main" val="3923319792"/>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Mid-Year Submission</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422992278"/>
              </p:ext>
            </p:extLst>
          </p:nvPr>
        </p:nvGraphicFramePr>
        <p:xfrm>
          <a:off x="511479" y="1165053"/>
          <a:ext cx="11075484" cy="2290020"/>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Mid-Year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PEIMS Mid-Year Submission ready for users to promote data</a:t>
                      </a:r>
                    </a:p>
                  </a:txBody>
                  <a:tcPr marL="76200" marR="76200"/>
                </a:tc>
                <a:tc>
                  <a:txBody>
                    <a:bodyPr/>
                    <a:lstStyle/>
                    <a:p>
                      <a:pPr fontAlgn="t"/>
                      <a:r>
                        <a:rPr lang="en-US" sz="2000">
                          <a:solidFill>
                            <a:srgbClr val="242424"/>
                          </a:solidFill>
                          <a:effectLst/>
                          <a:latin typeface="+mn-lt"/>
                        </a:rPr>
                        <a:t>November 13, 2023</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PEIMS Mid-Year ready for users to complete, approve, and accept submissions</a:t>
                      </a:r>
                    </a:p>
                  </a:txBody>
                  <a:tcPr marL="76200" marR="76200"/>
                </a:tc>
                <a:tc>
                  <a:txBody>
                    <a:bodyPr/>
                    <a:lstStyle/>
                    <a:p>
                      <a:pPr fontAlgn="t"/>
                      <a:r>
                        <a:rPr lang="en-US" sz="2000">
                          <a:solidFill>
                            <a:srgbClr val="242424"/>
                          </a:solidFill>
                          <a:effectLst/>
                          <a:latin typeface="+mn-lt"/>
                        </a:rPr>
                        <a:t>December 18, 2023</a:t>
                      </a:r>
                    </a:p>
                  </a:txBody>
                  <a:tcPr marL="76200" marR="76200"/>
                </a:tc>
                <a:extLst>
                  <a:ext uri="{0D108BD9-81ED-4DB2-BD59-A6C34878D82A}">
                    <a16:rowId xmlns:a16="http://schemas.microsoft.com/office/drawing/2014/main" val="1862281251"/>
                  </a:ext>
                </a:extLst>
              </a:tr>
              <a:tr h="458004">
                <a:tc>
                  <a:txBody>
                    <a:bodyPr/>
                    <a:lstStyle/>
                    <a:p>
                      <a:pPr fontAlgn="t"/>
                      <a:r>
                        <a:rPr lang="en-US" sz="2000" b="1">
                          <a:solidFill>
                            <a:srgbClr val="242424"/>
                          </a:solidFill>
                          <a:effectLst/>
                          <a:latin typeface="+mn-lt"/>
                        </a:rPr>
                        <a:t>PEIMS Mid-Year First 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January 25, 2024</a:t>
                      </a:r>
                    </a:p>
                  </a:txBody>
                  <a:tcPr marL="76200" marR="76200"/>
                </a:tc>
                <a:extLst>
                  <a:ext uri="{0D108BD9-81ED-4DB2-BD59-A6C34878D82A}">
                    <a16:rowId xmlns:a16="http://schemas.microsoft.com/office/drawing/2014/main" val="2931110835"/>
                  </a:ext>
                </a:extLst>
              </a:tr>
              <a:tr h="458004">
                <a:tc>
                  <a:txBody>
                    <a:bodyPr/>
                    <a:lstStyle/>
                    <a:p>
                      <a:pPr fontAlgn="t"/>
                      <a:r>
                        <a:rPr lang="en-US" sz="2000" b="1">
                          <a:solidFill>
                            <a:srgbClr val="242424"/>
                          </a:solidFill>
                          <a:effectLst/>
                          <a:latin typeface="+mn-lt"/>
                        </a:rPr>
                        <a:t>PEIMS Mid-Year Resubmission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February 8, 2024</a:t>
                      </a:r>
                    </a:p>
                  </a:txBody>
                  <a:tcPr marL="76200" marR="76200"/>
                </a:tc>
                <a:extLst>
                  <a:ext uri="{0D108BD9-81ED-4DB2-BD59-A6C34878D82A}">
                    <a16:rowId xmlns:a16="http://schemas.microsoft.com/office/drawing/2014/main" val="3139471494"/>
                  </a:ext>
                </a:extLst>
              </a:tr>
            </a:tbl>
          </a:graphicData>
        </a:graphic>
      </p:graphicFrame>
    </p:spTree>
    <p:extLst>
      <p:ext uri="{BB962C8B-B14F-4D97-AF65-F5344CB8AC3E}">
        <p14:creationId xmlns:p14="http://schemas.microsoft.com/office/powerpoint/2010/main" val="27787582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Summer Submission 2024</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403699473"/>
              </p:ext>
            </p:extLst>
          </p:nvPr>
        </p:nvGraphicFramePr>
        <p:xfrm>
          <a:off x="511479" y="1087236"/>
          <a:ext cx="11075484" cy="475970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Summer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1800">
                          <a:solidFill>
                            <a:srgbClr val="242424"/>
                          </a:solidFill>
                          <a:effectLst/>
                          <a:latin typeface="+mn-lt"/>
                        </a:rPr>
                        <a:t>PEIMS Summer Submission ready for users to promote data</a:t>
                      </a:r>
                    </a:p>
                  </a:txBody>
                  <a:tcPr marL="76200" marR="76200"/>
                </a:tc>
                <a:tc>
                  <a:txBody>
                    <a:bodyPr/>
                    <a:lstStyle/>
                    <a:p>
                      <a:pPr fontAlgn="t"/>
                      <a:r>
                        <a:rPr lang="en-US" sz="1800">
                          <a:solidFill>
                            <a:srgbClr val="242424"/>
                          </a:solidFill>
                          <a:effectLst/>
                          <a:latin typeface="+mn-lt"/>
                        </a:rPr>
                        <a:t>February 26, 2024</a:t>
                      </a:r>
                    </a:p>
                  </a:txBody>
                  <a:tcPr marL="76200" marR="76200"/>
                </a:tc>
                <a:extLst>
                  <a:ext uri="{0D108BD9-81ED-4DB2-BD59-A6C34878D82A}">
                    <a16:rowId xmlns:a16="http://schemas.microsoft.com/office/drawing/2014/main" val="4075560472"/>
                  </a:ext>
                </a:extLst>
              </a:tr>
              <a:tr h="458004">
                <a:tc>
                  <a:txBody>
                    <a:bodyPr/>
                    <a:lstStyle/>
                    <a:p>
                      <a:pPr fontAlgn="t"/>
                      <a:r>
                        <a:rPr lang="en-US" sz="1800">
                          <a:solidFill>
                            <a:srgbClr val="242424"/>
                          </a:solidFill>
                          <a:effectLst/>
                          <a:latin typeface="+mn-lt"/>
                        </a:rPr>
                        <a:t>TSDS PEIMS Summer ready for users to complete, approve, and accept submissions</a:t>
                      </a:r>
                    </a:p>
                  </a:txBody>
                  <a:tcPr marL="76200" marR="76200"/>
                </a:tc>
                <a:tc>
                  <a:txBody>
                    <a:bodyPr/>
                    <a:lstStyle/>
                    <a:p>
                      <a:pPr fontAlgn="t"/>
                      <a:r>
                        <a:rPr lang="en-US" sz="1800">
                          <a:solidFill>
                            <a:srgbClr val="242424"/>
                          </a:solidFill>
                          <a:effectLst/>
                          <a:latin typeface="+mn-lt"/>
                        </a:rPr>
                        <a:t>May 20, 2024</a:t>
                      </a:r>
                    </a:p>
                  </a:txBody>
                  <a:tcPr marL="76200" marR="76200"/>
                </a:tc>
                <a:extLst>
                  <a:ext uri="{0D108BD9-81ED-4DB2-BD59-A6C34878D82A}">
                    <a16:rowId xmlns:a16="http://schemas.microsoft.com/office/drawing/2014/main" val="1862281251"/>
                  </a:ext>
                </a:extLst>
              </a:tr>
              <a:tr h="458004">
                <a:tc>
                  <a:txBody>
                    <a:bodyPr/>
                    <a:lstStyle/>
                    <a:p>
                      <a:pPr fontAlgn="t"/>
                      <a:r>
                        <a:rPr lang="en-US" sz="1800">
                          <a:solidFill>
                            <a:srgbClr val="242424"/>
                          </a:solidFill>
                          <a:effectLst/>
                          <a:latin typeface="+mn-lt"/>
                        </a:rPr>
                        <a:t>Requests to retire Unique IDs due at TEA for PEIMS Summer First Submission</a:t>
                      </a:r>
                    </a:p>
                  </a:txBody>
                  <a:tcPr marL="76200" marR="76200"/>
                </a:tc>
                <a:tc>
                  <a:txBody>
                    <a:bodyPr/>
                    <a:lstStyle/>
                    <a:p>
                      <a:pPr fontAlgn="t"/>
                      <a:r>
                        <a:rPr lang="en-US" sz="1800">
                          <a:solidFill>
                            <a:srgbClr val="242424"/>
                          </a:solidFill>
                          <a:effectLst/>
                          <a:latin typeface="+mn-lt"/>
                        </a:rPr>
                        <a:t>June 14, 2024</a:t>
                      </a:r>
                    </a:p>
                  </a:txBody>
                  <a:tcPr marL="76200" marR="76200"/>
                </a:tc>
                <a:extLst>
                  <a:ext uri="{0D108BD9-81ED-4DB2-BD59-A6C34878D82A}">
                    <a16:rowId xmlns:a16="http://schemas.microsoft.com/office/drawing/2014/main" val="2931110835"/>
                  </a:ext>
                </a:extLst>
              </a:tr>
              <a:tr h="458004">
                <a:tc>
                  <a:txBody>
                    <a:bodyPr/>
                    <a:lstStyle/>
                    <a:p>
                      <a:pPr fontAlgn="t"/>
                      <a:r>
                        <a:rPr lang="en-US" sz="1800" b="1">
                          <a:solidFill>
                            <a:srgbClr val="242424"/>
                          </a:solidFill>
                          <a:effectLst/>
                          <a:latin typeface="+mn-lt"/>
                        </a:rPr>
                        <a:t>PEIMS Summer First Submission due date for LEAs</a:t>
                      </a:r>
                      <a:endParaRPr lang="en-US" sz="1800">
                        <a:solidFill>
                          <a:srgbClr val="242424"/>
                        </a:solidFill>
                        <a:effectLst/>
                        <a:latin typeface="+mn-lt"/>
                      </a:endParaRPr>
                    </a:p>
                  </a:txBody>
                  <a:tcPr marL="76200" marR="76200"/>
                </a:tc>
                <a:tc>
                  <a:txBody>
                    <a:bodyPr/>
                    <a:lstStyle/>
                    <a:p>
                      <a:pPr fontAlgn="t"/>
                      <a:r>
                        <a:rPr lang="en-US" sz="1800">
                          <a:solidFill>
                            <a:srgbClr val="242424"/>
                          </a:solidFill>
                          <a:effectLst/>
                          <a:latin typeface="+mn-lt"/>
                        </a:rPr>
                        <a:t>June 20, 2024</a:t>
                      </a:r>
                    </a:p>
                  </a:txBody>
                  <a:tcPr marL="76200" marR="76200"/>
                </a:tc>
                <a:extLst>
                  <a:ext uri="{0D108BD9-81ED-4DB2-BD59-A6C34878D82A}">
                    <a16:rowId xmlns:a16="http://schemas.microsoft.com/office/drawing/2014/main" val="3139471494"/>
                  </a:ext>
                </a:extLst>
              </a:tr>
              <a:tr h="458004">
                <a:tc>
                  <a:txBody>
                    <a:bodyPr/>
                    <a:lstStyle/>
                    <a:p>
                      <a:pPr fontAlgn="t"/>
                      <a:r>
                        <a:rPr lang="en-US" sz="1800">
                          <a:solidFill>
                            <a:srgbClr val="242424"/>
                          </a:solidFill>
                          <a:effectLst/>
                          <a:latin typeface="+mn-lt"/>
                        </a:rPr>
                        <a:t>Requests to retire Unique IDs due at TEA for PEIMS Summer Resubmission</a:t>
                      </a:r>
                    </a:p>
                  </a:txBody>
                  <a:tcPr marL="76200" marR="76200"/>
                </a:tc>
                <a:tc>
                  <a:txBody>
                    <a:bodyPr/>
                    <a:lstStyle/>
                    <a:p>
                      <a:pPr fontAlgn="t"/>
                      <a:r>
                        <a:rPr lang="en-US" sz="1800">
                          <a:solidFill>
                            <a:srgbClr val="242424"/>
                          </a:solidFill>
                          <a:effectLst/>
                          <a:latin typeface="+mn-lt"/>
                        </a:rPr>
                        <a:t>July 12, 2024</a:t>
                      </a:r>
                    </a:p>
                  </a:txBody>
                  <a:tcPr marL="76200" marR="76200"/>
                </a:tc>
                <a:extLst>
                  <a:ext uri="{0D108BD9-81ED-4DB2-BD59-A6C34878D82A}">
                    <a16:rowId xmlns:a16="http://schemas.microsoft.com/office/drawing/2014/main" val="1307355544"/>
                  </a:ext>
                </a:extLst>
              </a:tr>
              <a:tr h="458004">
                <a:tc>
                  <a:txBody>
                    <a:bodyPr/>
                    <a:lstStyle/>
                    <a:p>
                      <a:pPr fontAlgn="t"/>
                      <a:r>
                        <a:rPr lang="en-US" sz="1800" b="1">
                          <a:solidFill>
                            <a:srgbClr val="242424"/>
                          </a:solidFill>
                          <a:effectLst/>
                          <a:latin typeface="+mn-lt"/>
                        </a:rPr>
                        <a:t>PEIMS Summer Resubmission due date for LEAs</a:t>
                      </a:r>
                      <a:endParaRPr lang="en-US" sz="1800">
                        <a:solidFill>
                          <a:srgbClr val="242424"/>
                        </a:solidFill>
                        <a:effectLst/>
                        <a:latin typeface="+mn-lt"/>
                      </a:endParaRPr>
                    </a:p>
                    <a:p>
                      <a:pPr fontAlgn="t"/>
                      <a:r>
                        <a:rPr lang="en-US" sz="1800">
                          <a:solidFill>
                            <a:srgbClr val="242424"/>
                          </a:solidFill>
                          <a:effectLst/>
                          <a:latin typeface="+mn-lt"/>
                        </a:rPr>
                        <a:t>LEAs registered with TEA with year-round tracks ending later than June 20, 2024 may delay PEIMS Summer Resubmission until two weeks following completion of the latest year-round track or August 15, 2024, whichever comes first. However, the initial data delivery for submission 3 must still be made by June 20, 2024, for all LEAs. In no case will any resubmission be processed after August 15, 2024.  Data corrections made after August 15, 2024 will be processed by State Funding.</a:t>
                      </a:r>
                    </a:p>
                  </a:txBody>
                  <a:tcPr marL="76200" marR="76200"/>
                </a:tc>
                <a:tc>
                  <a:txBody>
                    <a:bodyPr/>
                    <a:lstStyle/>
                    <a:p>
                      <a:pPr fontAlgn="t"/>
                      <a:r>
                        <a:rPr lang="en-US" sz="1800">
                          <a:solidFill>
                            <a:srgbClr val="242424"/>
                          </a:solidFill>
                          <a:effectLst/>
                          <a:latin typeface="+mn-lt"/>
                        </a:rPr>
                        <a:t>July 18, 2024</a:t>
                      </a:r>
                    </a:p>
                  </a:txBody>
                  <a:tcPr marL="76200" marR="76200"/>
                </a:tc>
                <a:extLst>
                  <a:ext uri="{0D108BD9-81ED-4DB2-BD59-A6C34878D82A}">
                    <a16:rowId xmlns:a16="http://schemas.microsoft.com/office/drawing/2014/main" val="4201605557"/>
                  </a:ext>
                </a:extLst>
              </a:tr>
            </a:tbl>
          </a:graphicData>
        </a:graphic>
      </p:graphicFrame>
    </p:spTree>
    <p:extLst>
      <p:ext uri="{BB962C8B-B14F-4D97-AF65-F5344CB8AC3E}">
        <p14:creationId xmlns:p14="http://schemas.microsoft.com/office/powerpoint/2010/main" val="4976994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Extended Year Submission 2024</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4026342122"/>
              </p:ext>
            </p:extLst>
          </p:nvPr>
        </p:nvGraphicFramePr>
        <p:xfrm>
          <a:off x="511479" y="1203964"/>
          <a:ext cx="11075484" cy="3935136"/>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Extended Year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PEIMS Extended Year Submission ready for users to promote data</a:t>
                      </a:r>
                    </a:p>
                  </a:txBody>
                  <a:tcPr marL="76200" marR="76200"/>
                </a:tc>
                <a:tc>
                  <a:txBody>
                    <a:bodyPr/>
                    <a:lstStyle/>
                    <a:p>
                      <a:pPr fontAlgn="t"/>
                      <a:r>
                        <a:rPr lang="en-US" sz="2000">
                          <a:solidFill>
                            <a:srgbClr val="242424"/>
                          </a:solidFill>
                          <a:effectLst/>
                          <a:latin typeface="+mn-lt"/>
                        </a:rPr>
                        <a:t>March 25, 2024</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TSDS PEIMS Extended Year ready for users to complete, approve, and accept submissions</a:t>
                      </a:r>
                    </a:p>
                  </a:txBody>
                  <a:tcPr marL="76200" marR="76200"/>
                </a:tc>
                <a:tc>
                  <a:txBody>
                    <a:bodyPr/>
                    <a:lstStyle/>
                    <a:p>
                      <a:pPr fontAlgn="t"/>
                      <a:r>
                        <a:rPr lang="en-US" sz="2000">
                          <a:solidFill>
                            <a:srgbClr val="242424"/>
                          </a:solidFill>
                          <a:effectLst/>
                          <a:latin typeface="+mn-lt"/>
                        </a:rPr>
                        <a:t>July 29, 2024</a:t>
                      </a:r>
                    </a:p>
                  </a:txBody>
                  <a:tcPr marL="76200" marR="76200"/>
                </a:tc>
                <a:extLst>
                  <a:ext uri="{0D108BD9-81ED-4DB2-BD59-A6C34878D82A}">
                    <a16:rowId xmlns:a16="http://schemas.microsoft.com/office/drawing/2014/main" val="1862281251"/>
                  </a:ext>
                </a:extLst>
              </a:tr>
              <a:tr h="458004">
                <a:tc>
                  <a:txBody>
                    <a:bodyPr/>
                    <a:lstStyle/>
                    <a:p>
                      <a:pPr fontAlgn="t"/>
                      <a:r>
                        <a:rPr lang="en-US" sz="2000">
                          <a:solidFill>
                            <a:srgbClr val="242424"/>
                          </a:solidFill>
                          <a:effectLst/>
                          <a:latin typeface="+mn-lt"/>
                        </a:rPr>
                        <a:t>Requests to retire Unique IDs due at TEA for PEIMS Extended Year First Submission</a:t>
                      </a:r>
                    </a:p>
                  </a:txBody>
                  <a:tcPr marL="76200" marR="76200"/>
                </a:tc>
                <a:tc>
                  <a:txBody>
                    <a:bodyPr/>
                    <a:lstStyle/>
                    <a:p>
                      <a:pPr fontAlgn="t"/>
                      <a:r>
                        <a:rPr lang="en-US" sz="2000">
                          <a:solidFill>
                            <a:srgbClr val="242424"/>
                          </a:solidFill>
                          <a:effectLst/>
                          <a:latin typeface="+mn-lt"/>
                        </a:rPr>
                        <a:t>August 23, 2024</a:t>
                      </a:r>
                    </a:p>
                  </a:txBody>
                  <a:tcPr marL="76200" marR="76200"/>
                </a:tc>
                <a:extLst>
                  <a:ext uri="{0D108BD9-81ED-4DB2-BD59-A6C34878D82A}">
                    <a16:rowId xmlns:a16="http://schemas.microsoft.com/office/drawing/2014/main" val="2931110835"/>
                  </a:ext>
                </a:extLst>
              </a:tr>
              <a:tr h="458004">
                <a:tc>
                  <a:txBody>
                    <a:bodyPr/>
                    <a:lstStyle/>
                    <a:p>
                      <a:pPr fontAlgn="t"/>
                      <a:r>
                        <a:rPr lang="en-US" sz="2000" b="1">
                          <a:solidFill>
                            <a:srgbClr val="242424"/>
                          </a:solidFill>
                          <a:effectLst/>
                          <a:latin typeface="+mn-lt"/>
                        </a:rPr>
                        <a:t>PEIMS Extended Year First Submission due date for LEAs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August 29, 2024</a:t>
                      </a:r>
                    </a:p>
                  </a:txBody>
                  <a:tcPr marL="76200" marR="76200"/>
                </a:tc>
                <a:extLst>
                  <a:ext uri="{0D108BD9-81ED-4DB2-BD59-A6C34878D82A}">
                    <a16:rowId xmlns:a16="http://schemas.microsoft.com/office/drawing/2014/main" val="3139471494"/>
                  </a:ext>
                </a:extLst>
              </a:tr>
              <a:tr h="458004">
                <a:tc>
                  <a:txBody>
                    <a:bodyPr/>
                    <a:lstStyle/>
                    <a:p>
                      <a:pPr fontAlgn="t"/>
                      <a:r>
                        <a:rPr lang="en-US" sz="2000">
                          <a:solidFill>
                            <a:srgbClr val="242424"/>
                          </a:solidFill>
                          <a:effectLst/>
                          <a:latin typeface="+mn-lt"/>
                        </a:rPr>
                        <a:t>Requests to retire Unique IDs due at TEA for PEIMS Extended Year Resubmission</a:t>
                      </a:r>
                    </a:p>
                  </a:txBody>
                  <a:tcPr marL="76200" marR="76200"/>
                </a:tc>
                <a:tc>
                  <a:txBody>
                    <a:bodyPr/>
                    <a:lstStyle/>
                    <a:p>
                      <a:pPr fontAlgn="t"/>
                      <a:r>
                        <a:rPr lang="en-US" sz="2000">
                          <a:solidFill>
                            <a:srgbClr val="242424"/>
                          </a:solidFill>
                          <a:effectLst/>
                          <a:latin typeface="+mn-lt"/>
                        </a:rPr>
                        <a:t>September 13, 2024</a:t>
                      </a:r>
                    </a:p>
                  </a:txBody>
                  <a:tcPr marL="76200" marR="76200"/>
                </a:tc>
                <a:extLst>
                  <a:ext uri="{0D108BD9-81ED-4DB2-BD59-A6C34878D82A}">
                    <a16:rowId xmlns:a16="http://schemas.microsoft.com/office/drawing/2014/main" val="1307355544"/>
                  </a:ext>
                </a:extLst>
              </a:tr>
              <a:tr h="458004">
                <a:tc>
                  <a:txBody>
                    <a:bodyPr/>
                    <a:lstStyle/>
                    <a:p>
                      <a:pPr fontAlgn="t"/>
                      <a:r>
                        <a:rPr lang="en-US" sz="2000" b="1">
                          <a:solidFill>
                            <a:srgbClr val="242424"/>
                          </a:solidFill>
                          <a:effectLst/>
                          <a:latin typeface="+mn-lt"/>
                        </a:rPr>
                        <a:t>PEIMS Extended Year Resubmission due date for LEAs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September 19, 2024</a:t>
                      </a:r>
                    </a:p>
                  </a:txBody>
                  <a:tcPr marL="76200" marR="76200"/>
                </a:tc>
                <a:extLst>
                  <a:ext uri="{0D108BD9-81ED-4DB2-BD59-A6C34878D82A}">
                    <a16:rowId xmlns:a16="http://schemas.microsoft.com/office/drawing/2014/main" val="4201605557"/>
                  </a:ext>
                </a:extLst>
              </a:tr>
            </a:tbl>
          </a:graphicData>
        </a:graphic>
      </p:graphicFrame>
    </p:spTree>
    <p:extLst>
      <p:ext uri="{BB962C8B-B14F-4D97-AF65-F5344CB8AC3E}">
        <p14:creationId xmlns:p14="http://schemas.microsoft.com/office/powerpoint/2010/main" val="18024766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0" y="1142839"/>
            <a:ext cx="103233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Technical Support</a:t>
            </a:r>
          </a:p>
          <a:p>
            <a:pPr lvl="1">
              <a:lnSpc>
                <a:spcPct val="100000"/>
              </a:lnSpc>
              <a:spcBef>
                <a:spcPts val="600"/>
              </a:spcBef>
              <a:spcAft>
                <a:spcPts val="600"/>
              </a:spcAft>
              <a:buClr>
                <a:srgbClr val="F16038"/>
              </a:buClr>
            </a:pPr>
            <a:r>
              <a:rPr lang="en-US">
                <a:solidFill>
                  <a:srgbClr val="595959"/>
                </a:solidFill>
                <a:hlinkClick r:id="rId2"/>
              </a:rPr>
              <a:t>TSDSCustomerSupport@tea.texas.gov</a:t>
            </a:r>
            <a:r>
              <a:rPr lang="en-US">
                <a:solidFill>
                  <a:srgbClr val="595959"/>
                </a:solidFill>
              </a:rPr>
              <a:t> </a:t>
            </a:r>
            <a:endParaRPr lang="en-US">
              <a:solidFill>
                <a:srgbClr val="595959"/>
              </a:solidFill>
              <a:ea typeface="Calibri"/>
              <a:cs typeface="Calibri"/>
            </a:endParaRPr>
          </a:p>
          <a:p>
            <a:pPr>
              <a:lnSpc>
                <a:spcPct val="100000"/>
              </a:lnSpc>
              <a:spcBef>
                <a:spcPts val="600"/>
              </a:spcBef>
              <a:spcAft>
                <a:spcPts val="600"/>
              </a:spcAft>
              <a:buClr>
                <a:srgbClr val="F16038"/>
              </a:buClr>
            </a:pPr>
            <a:r>
              <a:rPr lang="en-US">
                <a:solidFill>
                  <a:srgbClr val="595959"/>
                </a:solidFill>
              </a:rPr>
              <a:t>Technical Specifications</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hlinkClick r:id="rId3"/>
              </a:rPr>
              <a:t>TSDS Web-Enabled Data Standards (TWEDS)</a:t>
            </a:r>
            <a:r>
              <a:rPr lang="en-US">
                <a:solidFill>
                  <a:srgbClr val="595959"/>
                </a:solidFill>
              </a:rPr>
              <a:t>​</a:t>
            </a:r>
            <a:endParaRPr lang="en-US">
              <a:solidFill>
                <a:srgbClr val="595959"/>
              </a:solidFill>
              <a:ea typeface="Calibri"/>
              <a:cs typeface="Calibri"/>
            </a:endParaRPr>
          </a:p>
          <a:p>
            <a:pPr>
              <a:lnSpc>
                <a:spcPct val="100000"/>
              </a:lnSpc>
              <a:spcBef>
                <a:spcPts val="600"/>
              </a:spcBef>
              <a:spcAft>
                <a:spcPts val="600"/>
              </a:spcAft>
              <a:buClr>
                <a:srgbClr val="F16038"/>
              </a:buClr>
            </a:pPr>
            <a:r>
              <a:rPr lang="en-US">
                <a:solidFill>
                  <a:srgbClr val="595959"/>
                </a:solidFill>
                <a:cs typeface="Calibri"/>
              </a:rPr>
              <a:t>TSDS Incident Management System (TIMS)</a:t>
            </a:r>
          </a:p>
          <a:p>
            <a:pPr lvl="1">
              <a:lnSpc>
                <a:spcPct val="100000"/>
              </a:lnSpc>
              <a:spcBef>
                <a:spcPts val="600"/>
              </a:spcBef>
              <a:spcAft>
                <a:spcPts val="600"/>
              </a:spcAft>
              <a:buClr>
                <a:srgbClr val="F16038"/>
              </a:buClr>
            </a:pPr>
            <a:r>
              <a:rPr lang="en-US">
                <a:solidFill>
                  <a:srgbClr val="172B4D"/>
                </a:solidFill>
                <a:latin typeface="-apple-system"/>
                <a:cs typeface="Calibri"/>
                <a:hlinkClick r:id="rId4"/>
              </a:rPr>
              <a:t>TIMS Support System Application</a:t>
            </a:r>
            <a:endParaRPr lang="en-US">
              <a:solidFill>
                <a:srgbClr val="172B4D"/>
              </a:solidFill>
              <a:latin typeface="-apple-system"/>
              <a:cs typeface="Calibri"/>
            </a:endParaRPr>
          </a:p>
          <a:p>
            <a:pPr lvl="1">
              <a:lnSpc>
                <a:spcPct val="100000"/>
              </a:lnSpc>
              <a:spcBef>
                <a:spcPts val="600"/>
              </a:spcBef>
              <a:spcAft>
                <a:spcPts val="600"/>
              </a:spcAft>
              <a:buClr>
                <a:srgbClr val="F16038"/>
              </a:buClr>
            </a:pPr>
            <a:r>
              <a:rPr lang="en-US">
                <a:solidFill>
                  <a:srgbClr val="172B4D"/>
                </a:solidFill>
                <a:latin typeface="-apple-system"/>
                <a:cs typeface="Calibri"/>
                <a:hlinkClick r:id="rId5"/>
              </a:rPr>
              <a:t>TIMS Knowledge Base Article Repository</a:t>
            </a:r>
            <a:endParaRPr lang="en-US">
              <a:solidFill>
                <a:srgbClr val="595959"/>
              </a:solidFill>
              <a:cs typeface="Calibri"/>
              <a:hlinkClick r:id="rId6"/>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855730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Collection Closing Remarks</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Importance of ensuring data quality before submission closes</a:t>
            </a:r>
          </a:p>
          <a:p>
            <a:pPr lvl="1">
              <a:lnSpc>
                <a:spcPct val="100000"/>
              </a:lnSpc>
              <a:spcBef>
                <a:spcPts val="600"/>
              </a:spcBef>
              <a:spcAft>
                <a:spcPts val="600"/>
              </a:spcAft>
              <a:buClr>
                <a:srgbClr val="F16038"/>
              </a:buClr>
            </a:pPr>
            <a:r>
              <a:rPr lang="en-US">
                <a:solidFill>
                  <a:srgbClr val="595959"/>
                </a:solidFill>
              </a:rPr>
              <a:t>High Number of Extension Requests</a:t>
            </a:r>
          </a:p>
          <a:p>
            <a:pPr lvl="1">
              <a:lnSpc>
                <a:spcPct val="100000"/>
              </a:lnSpc>
              <a:spcBef>
                <a:spcPts val="600"/>
              </a:spcBef>
              <a:spcAft>
                <a:spcPts val="600"/>
              </a:spcAft>
              <a:buClr>
                <a:srgbClr val="F16038"/>
              </a:buClr>
            </a:pPr>
            <a:r>
              <a:rPr lang="en-US">
                <a:solidFill>
                  <a:srgbClr val="595959"/>
                </a:solidFill>
              </a:rPr>
              <a:t>High Number of Working Submissions</a:t>
            </a:r>
          </a:p>
          <a:p>
            <a:pPr>
              <a:lnSpc>
                <a:spcPct val="100000"/>
              </a:lnSpc>
              <a:spcBef>
                <a:spcPts val="600"/>
              </a:spcBef>
              <a:spcAft>
                <a:spcPts val="600"/>
              </a:spcAft>
              <a:buClr>
                <a:srgbClr val="F16038"/>
              </a:buClr>
            </a:pPr>
            <a:r>
              <a:rPr lang="en-US">
                <a:solidFill>
                  <a:srgbClr val="595959"/>
                </a:solidFill>
              </a:rPr>
              <a:t>What can TEA and the ESC teams do to assist LEAs with ensuring data quality and still meet the due dates?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967585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Extension Requests</a:t>
            </a:r>
            <a:endParaRPr lang="en-US" sz="4000"/>
          </a:p>
        </p:txBody>
      </p:sp>
      <p:graphicFrame>
        <p:nvGraphicFramePr>
          <p:cNvPr id="2" name="Table 4">
            <a:extLst>
              <a:ext uri="{FF2B5EF4-FFF2-40B4-BE49-F238E27FC236}">
                <a16:creationId xmlns:a16="http://schemas.microsoft.com/office/drawing/2014/main" id="{1CF73B27-CDD3-3F3F-A6DD-AF65D5AC191E}"/>
              </a:ext>
            </a:extLst>
          </p:cNvPr>
          <p:cNvGraphicFramePr>
            <a:graphicFrameLocks noGrp="1"/>
          </p:cNvGraphicFramePr>
          <p:nvPr/>
        </p:nvGraphicFramePr>
        <p:xfrm>
          <a:off x="1439828" y="893291"/>
          <a:ext cx="7949382" cy="5047386"/>
        </p:xfrm>
        <a:graphic>
          <a:graphicData uri="http://schemas.openxmlformats.org/drawingml/2006/table">
            <a:tbl>
              <a:tblPr firstRow="1" bandRow="1">
                <a:tableStyleId>{5C22544A-7EE6-4342-B048-85BDC9FD1C3A}</a:tableStyleId>
              </a:tblPr>
              <a:tblGrid>
                <a:gridCol w="2350668">
                  <a:extLst>
                    <a:ext uri="{9D8B030D-6E8A-4147-A177-3AD203B41FA5}">
                      <a16:colId xmlns:a16="http://schemas.microsoft.com/office/drawing/2014/main" val="2757829390"/>
                    </a:ext>
                  </a:extLst>
                </a:gridCol>
                <a:gridCol w="2144610">
                  <a:extLst>
                    <a:ext uri="{9D8B030D-6E8A-4147-A177-3AD203B41FA5}">
                      <a16:colId xmlns:a16="http://schemas.microsoft.com/office/drawing/2014/main" val="2325437267"/>
                    </a:ext>
                  </a:extLst>
                </a:gridCol>
                <a:gridCol w="1687589">
                  <a:extLst>
                    <a:ext uri="{9D8B030D-6E8A-4147-A177-3AD203B41FA5}">
                      <a16:colId xmlns:a16="http://schemas.microsoft.com/office/drawing/2014/main" val="4187489402"/>
                    </a:ext>
                  </a:extLst>
                </a:gridCol>
                <a:gridCol w="1766515">
                  <a:extLst>
                    <a:ext uri="{9D8B030D-6E8A-4147-A177-3AD203B41FA5}">
                      <a16:colId xmlns:a16="http://schemas.microsoft.com/office/drawing/2014/main" val="2062349232"/>
                    </a:ext>
                  </a:extLst>
                </a:gridCol>
              </a:tblGrid>
              <a:tr h="696375">
                <a:tc>
                  <a:txBody>
                    <a:bodyPr/>
                    <a:lstStyle/>
                    <a:p>
                      <a:r>
                        <a:rPr lang="en-US" sz="1400"/>
                        <a:t>Submission </a:t>
                      </a:r>
                    </a:p>
                  </a:txBody>
                  <a:tcPr/>
                </a:tc>
                <a:tc>
                  <a:txBody>
                    <a:bodyPr/>
                    <a:lstStyle/>
                    <a:p>
                      <a:r>
                        <a:rPr lang="en-US" sz="1400"/>
                        <a:t>Number of Requests</a:t>
                      </a:r>
                    </a:p>
                  </a:txBody>
                  <a:tcPr/>
                </a:tc>
                <a:tc>
                  <a:txBody>
                    <a:bodyPr/>
                    <a:lstStyle/>
                    <a:p>
                      <a:r>
                        <a:rPr lang="en-US" sz="1400"/>
                        <a:t>Latest Date Requested to Complete</a:t>
                      </a:r>
                    </a:p>
                  </a:txBody>
                  <a:tcPr/>
                </a:tc>
                <a:tc>
                  <a:txBody>
                    <a:bodyPr/>
                    <a:lstStyle/>
                    <a:p>
                      <a:r>
                        <a:rPr lang="en-US" sz="1400"/>
                        <a:t>Actual Due Date</a:t>
                      </a:r>
                    </a:p>
                  </a:txBody>
                  <a:tcPr/>
                </a:tc>
                <a:extLst>
                  <a:ext uri="{0D108BD9-81ED-4DB2-BD59-A6C34878D82A}">
                    <a16:rowId xmlns:a16="http://schemas.microsoft.com/office/drawing/2014/main" val="1329840478"/>
                  </a:ext>
                </a:extLst>
              </a:tr>
              <a:tr h="290156">
                <a:tc>
                  <a:txBody>
                    <a:bodyPr/>
                    <a:lstStyle/>
                    <a:p>
                      <a:r>
                        <a:rPr lang="en-US" sz="1400"/>
                        <a:t>2021 SUMR FIRST</a:t>
                      </a:r>
                    </a:p>
                  </a:txBody>
                  <a:tcPr/>
                </a:tc>
                <a:tc>
                  <a:txBody>
                    <a:bodyPr/>
                    <a:lstStyle/>
                    <a:p>
                      <a:r>
                        <a:rPr lang="en-US" sz="1400"/>
                        <a:t>1</a:t>
                      </a:r>
                    </a:p>
                  </a:txBody>
                  <a:tcPr/>
                </a:tc>
                <a:tc>
                  <a:txBody>
                    <a:bodyPr/>
                    <a:lstStyle/>
                    <a:p>
                      <a:r>
                        <a:rPr lang="en-US" sz="1400"/>
                        <a:t>7/3/2021</a:t>
                      </a:r>
                    </a:p>
                  </a:txBody>
                  <a:tcPr/>
                </a:tc>
                <a:tc>
                  <a:txBody>
                    <a:bodyPr/>
                    <a:lstStyle/>
                    <a:p>
                      <a:r>
                        <a:rPr lang="en-US" sz="1400"/>
                        <a:t>6/17/2021</a:t>
                      </a:r>
                    </a:p>
                  </a:txBody>
                  <a:tcPr/>
                </a:tc>
                <a:extLst>
                  <a:ext uri="{0D108BD9-81ED-4DB2-BD59-A6C34878D82A}">
                    <a16:rowId xmlns:a16="http://schemas.microsoft.com/office/drawing/2014/main" val="844399135"/>
                  </a:ext>
                </a:extLst>
              </a:tr>
              <a:tr h="290156">
                <a:tc>
                  <a:txBody>
                    <a:bodyPr/>
                    <a:lstStyle/>
                    <a:p>
                      <a:r>
                        <a:rPr lang="en-US" sz="1400"/>
                        <a:t>2021 SUMR RESUB</a:t>
                      </a:r>
                    </a:p>
                  </a:txBody>
                  <a:tcPr/>
                </a:tc>
                <a:tc>
                  <a:txBody>
                    <a:bodyPr/>
                    <a:lstStyle/>
                    <a:p>
                      <a:r>
                        <a:rPr lang="en-US" sz="1400"/>
                        <a:t>15</a:t>
                      </a:r>
                    </a:p>
                  </a:txBody>
                  <a:tcPr/>
                </a:tc>
                <a:tc>
                  <a:txBody>
                    <a:bodyPr/>
                    <a:lstStyle/>
                    <a:p>
                      <a:r>
                        <a:rPr lang="en-US" sz="1400"/>
                        <a:t>8/13/2021</a:t>
                      </a:r>
                    </a:p>
                  </a:txBody>
                  <a:tcPr/>
                </a:tc>
                <a:tc>
                  <a:txBody>
                    <a:bodyPr/>
                    <a:lstStyle/>
                    <a:p>
                      <a:r>
                        <a:rPr lang="en-US" sz="1400"/>
                        <a:t>7/16/2021</a:t>
                      </a:r>
                    </a:p>
                  </a:txBody>
                  <a:tcPr/>
                </a:tc>
                <a:extLst>
                  <a:ext uri="{0D108BD9-81ED-4DB2-BD59-A6C34878D82A}">
                    <a16:rowId xmlns:a16="http://schemas.microsoft.com/office/drawing/2014/main" val="1268077206"/>
                  </a:ext>
                </a:extLst>
              </a:tr>
              <a:tr h="290156">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2129065309"/>
                  </a:ext>
                </a:extLst>
              </a:tr>
              <a:tr h="290156">
                <a:tc>
                  <a:txBody>
                    <a:bodyPr/>
                    <a:lstStyle/>
                    <a:p>
                      <a:r>
                        <a:rPr lang="en-US" sz="1400"/>
                        <a:t>2022 FALL FIRST</a:t>
                      </a:r>
                    </a:p>
                  </a:txBody>
                  <a:tcPr/>
                </a:tc>
                <a:tc>
                  <a:txBody>
                    <a:bodyPr/>
                    <a:lstStyle/>
                    <a:p>
                      <a:r>
                        <a:rPr lang="en-US" sz="1400"/>
                        <a:t>6</a:t>
                      </a:r>
                    </a:p>
                  </a:txBody>
                  <a:tcPr/>
                </a:tc>
                <a:tc>
                  <a:txBody>
                    <a:bodyPr/>
                    <a:lstStyle/>
                    <a:p>
                      <a:r>
                        <a:rPr lang="en-US" sz="1400"/>
                        <a:t>12/17/2021</a:t>
                      </a:r>
                    </a:p>
                  </a:txBody>
                  <a:tcPr/>
                </a:tc>
                <a:tc>
                  <a:txBody>
                    <a:bodyPr/>
                    <a:lstStyle/>
                    <a:p>
                      <a:r>
                        <a:rPr lang="en-US" sz="1400"/>
                        <a:t>12/2/2021</a:t>
                      </a:r>
                    </a:p>
                  </a:txBody>
                  <a:tcPr/>
                </a:tc>
                <a:extLst>
                  <a:ext uri="{0D108BD9-81ED-4DB2-BD59-A6C34878D82A}">
                    <a16:rowId xmlns:a16="http://schemas.microsoft.com/office/drawing/2014/main" val="2055575099"/>
                  </a:ext>
                </a:extLst>
              </a:tr>
              <a:tr h="290156">
                <a:tc>
                  <a:txBody>
                    <a:bodyPr/>
                    <a:lstStyle/>
                    <a:p>
                      <a:r>
                        <a:rPr lang="en-US" sz="1400"/>
                        <a:t>2022 FALL RESUB</a:t>
                      </a:r>
                    </a:p>
                  </a:txBody>
                  <a:tcPr/>
                </a:tc>
                <a:tc>
                  <a:txBody>
                    <a:bodyPr/>
                    <a:lstStyle/>
                    <a:p>
                      <a:r>
                        <a:rPr lang="en-US" sz="1400"/>
                        <a:t>45</a:t>
                      </a:r>
                    </a:p>
                  </a:txBody>
                  <a:tcPr/>
                </a:tc>
                <a:tc>
                  <a:txBody>
                    <a:bodyPr/>
                    <a:lstStyle/>
                    <a:p>
                      <a:r>
                        <a:rPr lang="en-US" sz="1400"/>
                        <a:t>2/4/2022</a:t>
                      </a:r>
                    </a:p>
                  </a:txBody>
                  <a:tcPr/>
                </a:tc>
                <a:tc>
                  <a:txBody>
                    <a:bodyPr/>
                    <a:lstStyle/>
                    <a:p>
                      <a:r>
                        <a:rPr lang="en-US" sz="1400"/>
                        <a:t>1/20/2022</a:t>
                      </a:r>
                    </a:p>
                  </a:txBody>
                  <a:tcPr/>
                </a:tc>
                <a:extLst>
                  <a:ext uri="{0D108BD9-81ED-4DB2-BD59-A6C34878D82A}">
                    <a16:rowId xmlns:a16="http://schemas.microsoft.com/office/drawing/2014/main" val="957123728"/>
                  </a:ext>
                </a:extLst>
              </a:tr>
              <a:tr h="290156">
                <a:tc>
                  <a:txBody>
                    <a:bodyPr/>
                    <a:lstStyle/>
                    <a:p>
                      <a:r>
                        <a:rPr lang="en-US" sz="1400"/>
                        <a:t>2022 MDYR FIRST</a:t>
                      </a:r>
                    </a:p>
                  </a:txBody>
                  <a:tcPr/>
                </a:tc>
                <a:tc>
                  <a:txBody>
                    <a:bodyPr/>
                    <a:lstStyle/>
                    <a:p>
                      <a:r>
                        <a:rPr lang="en-US" sz="1400"/>
                        <a:t>0</a:t>
                      </a:r>
                    </a:p>
                  </a:txBody>
                  <a:tcPr/>
                </a:tc>
                <a:tc>
                  <a:txBody>
                    <a:bodyPr/>
                    <a:lstStyle/>
                    <a:p>
                      <a:r>
                        <a:rPr lang="en-US" sz="1400"/>
                        <a:t> </a:t>
                      </a:r>
                    </a:p>
                  </a:txBody>
                  <a:tcPr/>
                </a:tc>
                <a:tc>
                  <a:txBody>
                    <a:bodyPr/>
                    <a:lstStyle/>
                    <a:p>
                      <a:r>
                        <a:rPr lang="en-US" sz="1400"/>
                        <a:t> </a:t>
                      </a:r>
                    </a:p>
                  </a:txBody>
                  <a:tcPr/>
                </a:tc>
                <a:extLst>
                  <a:ext uri="{0D108BD9-81ED-4DB2-BD59-A6C34878D82A}">
                    <a16:rowId xmlns:a16="http://schemas.microsoft.com/office/drawing/2014/main" val="1446558847"/>
                  </a:ext>
                </a:extLst>
              </a:tr>
              <a:tr h="290156">
                <a:tc>
                  <a:txBody>
                    <a:bodyPr/>
                    <a:lstStyle/>
                    <a:p>
                      <a:r>
                        <a:rPr lang="en-US" sz="1400"/>
                        <a:t>2022 MDYR RESUB</a:t>
                      </a:r>
                    </a:p>
                  </a:txBody>
                  <a:tcPr/>
                </a:tc>
                <a:tc>
                  <a:txBody>
                    <a:bodyPr/>
                    <a:lstStyle/>
                    <a:p>
                      <a:r>
                        <a:rPr lang="en-US" sz="1400"/>
                        <a:t>11</a:t>
                      </a:r>
                    </a:p>
                  </a:txBody>
                  <a:tcPr/>
                </a:tc>
                <a:tc>
                  <a:txBody>
                    <a:bodyPr/>
                    <a:lstStyle/>
                    <a:p>
                      <a:r>
                        <a:rPr lang="en-US" sz="1400"/>
                        <a:t>3/9/2022</a:t>
                      </a:r>
                    </a:p>
                  </a:txBody>
                  <a:tcPr/>
                </a:tc>
                <a:tc>
                  <a:txBody>
                    <a:bodyPr/>
                    <a:lstStyle/>
                    <a:p>
                      <a:r>
                        <a:rPr lang="en-US" sz="1400"/>
                        <a:t>2/10/2022</a:t>
                      </a:r>
                    </a:p>
                  </a:txBody>
                  <a:tcPr/>
                </a:tc>
                <a:extLst>
                  <a:ext uri="{0D108BD9-81ED-4DB2-BD59-A6C34878D82A}">
                    <a16:rowId xmlns:a16="http://schemas.microsoft.com/office/drawing/2014/main" val="2840646757"/>
                  </a:ext>
                </a:extLst>
              </a:tr>
              <a:tr h="290156">
                <a:tc>
                  <a:txBody>
                    <a:bodyPr/>
                    <a:lstStyle/>
                    <a:p>
                      <a:r>
                        <a:rPr lang="en-US" sz="1400"/>
                        <a:t>2022 SUMR FIRST</a:t>
                      </a:r>
                    </a:p>
                  </a:txBody>
                  <a:tcPr/>
                </a:tc>
                <a:tc>
                  <a:txBody>
                    <a:bodyPr/>
                    <a:lstStyle/>
                    <a:p>
                      <a:r>
                        <a:rPr lang="en-US" sz="1400"/>
                        <a:t>6</a:t>
                      </a:r>
                    </a:p>
                  </a:txBody>
                  <a:tcPr/>
                </a:tc>
                <a:tc>
                  <a:txBody>
                    <a:bodyPr/>
                    <a:lstStyle/>
                    <a:p>
                      <a:r>
                        <a:rPr lang="en-US" sz="1400"/>
                        <a:t>6/30/2022</a:t>
                      </a:r>
                    </a:p>
                  </a:txBody>
                  <a:tcPr/>
                </a:tc>
                <a:tc>
                  <a:txBody>
                    <a:bodyPr/>
                    <a:lstStyle/>
                    <a:p>
                      <a:r>
                        <a:rPr lang="en-US" sz="1400"/>
                        <a:t>6/16/2022</a:t>
                      </a:r>
                    </a:p>
                  </a:txBody>
                  <a:tcPr/>
                </a:tc>
                <a:extLst>
                  <a:ext uri="{0D108BD9-81ED-4DB2-BD59-A6C34878D82A}">
                    <a16:rowId xmlns:a16="http://schemas.microsoft.com/office/drawing/2014/main" val="1790414505"/>
                  </a:ext>
                </a:extLst>
              </a:tr>
              <a:tr h="290156">
                <a:tc>
                  <a:txBody>
                    <a:bodyPr/>
                    <a:lstStyle/>
                    <a:p>
                      <a:r>
                        <a:rPr lang="en-US" sz="1400"/>
                        <a:t>2022 SUMR RESUB</a:t>
                      </a:r>
                    </a:p>
                  </a:txBody>
                  <a:tcPr/>
                </a:tc>
                <a:tc>
                  <a:txBody>
                    <a:bodyPr/>
                    <a:lstStyle/>
                    <a:p>
                      <a:r>
                        <a:rPr lang="en-US" sz="1400"/>
                        <a:t>20</a:t>
                      </a:r>
                    </a:p>
                  </a:txBody>
                  <a:tcPr/>
                </a:tc>
                <a:tc>
                  <a:txBody>
                    <a:bodyPr/>
                    <a:lstStyle/>
                    <a:p>
                      <a:r>
                        <a:rPr lang="en-US" sz="1400"/>
                        <a:t>8/18/2022</a:t>
                      </a:r>
                    </a:p>
                  </a:txBody>
                  <a:tcPr/>
                </a:tc>
                <a:tc>
                  <a:txBody>
                    <a:bodyPr/>
                    <a:lstStyle/>
                    <a:p>
                      <a:r>
                        <a:rPr lang="en-US" sz="1400"/>
                        <a:t>7/21/2022</a:t>
                      </a:r>
                    </a:p>
                  </a:txBody>
                  <a:tcPr/>
                </a:tc>
                <a:extLst>
                  <a:ext uri="{0D108BD9-81ED-4DB2-BD59-A6C34878D82A}">
                    <a16:rowId xmlns:a16="http://schemas.microsoft.com/office/drawing/2014/main" val="2429105873"/>
                  </a:ext>
                </a:extLst>
              </a:tr>
              <a:tr h="290156">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4277183128"/>
                  </a:ext>
                </a:extLst>
              </a:tr>
              <a:tr h="290156">
                <a:tc>
                  <a:txBody>
                    <a:bodyPr/>
                    <a:lstStyle/>
                    <a:p>
                      <a:r>
                        <a:rPr lang="en-US" sz="1400"/>
                        <a:t>2023 FALL FIRST</a:t>
                      </a:r>
                    </a:p>
                  </a:txBody>
                  <a:tcPr/>
                </a:tc>
                <a:tc>
                  <a:txBody>
                    <a:bodyPr/>
                    <a:lstStyle/>
                    <a:p>
                      <a:r>
                        <a:rPr lang="en-US" sz="1400"/>
                        <a:t>12</a:t>
                      </a:r>
                    </a:p>
                  </a:txBody>
                  <a:tcPr/>
                </a:tc>
                <a:tc>
                  <a:txBody>
                    <a:bodyPr/>
                    <a:lstStyle/>
                    <a:p>
                      <a:r>
                        <a:rPr lang="en-US" sz="1400"/>
                        <a:t>1/6/2023</a:t>
                      </a:r>
                    </a:p>
                  </a:txBody>
                  <a:tcPr/>
                </a:tc>
                <a:tc>
                  <a:txBody>
                    <a:bodyPr/>
                    <a:lstStyle/>
                    <a:p>
                      <a:r>
                        <a:rPr lang="en-US" sz="1400"/>
                        <a:t>12/8/2023</a:t>
                      </a:r>
                    </a:p>
                  </a:txBody>
                  <a:tcPr/>
                </a:tc>
                <a:extLst>
                  <a:ext uri="{0D108BD9-81ED-4DB2-BD59-A6C34878D82A}">
                    <a16:rowId xmlns:a16="http://schemas.microsoft.com/office/drawing/2014/main" val="492479276"/>
                  </a:ext>
                </a:extLst>
              </a:tr>
              <a:tr h="290156">
                <a:tc>
                  <a:txBody>
                    <a:bodyPr/>
                    <a:lstStyle/>
                    <a:p>
                      <a:r>
                        <a:rPr lang="en-US" sz="1400"/>
                        <a:t>2023 FALL RESUB</a:t>
                      </a:r>
                    </a:p>
                  </a:txBody>
                  <a:tcPr/>
                </a:tc>
                <a:tc>
                  <a:txBody>
                    <a:bodyPr/>
                    <a:lstStyle/>
                    <a:p>
                      <a:r>
                        <a:rPr lang="en-US" sz="1400"/>
                        <a:t>11</a:t>
                      </a:r>
                    </a:p>
                  </a:txBody>
                  <a:tcPr/>
                </a:tc>
                <a:tc>
                  <a:txBody>
                    <a:bodyPr/>
                    <a:lstStyle/>
                    <a:p>
                      <a:r>
                        <a:rPr lang="en-US" sz="1400"/>
                        <a:t>1/25/2023</a:t>
                      </a:r>
                    </a:p>
                  </a:txBody>
                  <a:tcPr/>
                </a:tc>
                <a:tc>
                  <a:txBody>
                    <a:bodyPr/>
                    <a:lstStyle/>
                    <a:p>
                      <a:r>
                        <a:rPr lang="en-US" sz="1400"/>
                        <a:t>1/19/2023</a:t>
                      </a:r>
                    </a:p>
                  </a:txBody>
                  <a:tcPr/>
                </a:tc>
                <a:extLst>
                  <a:ext uri="{0D108BD9-81ED-4DB2-BD59-A6C34878D82A}">
                    <a16:rowId xmlns:a16="http://schemas.microsoft.com/office/drawing/2014/main" val="548703798"/>
                  </a:ext>
                </a:extLst>
              </a:tr>
              <a:tr h="353466">
                <a:tc>
                  <a:txBody>
                    <a:bodyPr/>
                    <a:lstStyle/>
                    <a:p>
                      <a:r>
                        <a:rPr lang="en-US" sz="1400"/>
                        <a:t>2023 MDYR FIRST</a:t>
                      </a:r>
                    </a:p>
                  </a:txBody>
                  <a:tcPr/>
                </a:tc>
                <a:tc>
                  <a:txBody>
                    <a:bodyPr/>
                    <a:lstStyle/>
                    <a:p>
                      <a:r>
                        <a:rPr lang="en-US" sz="1400"/>
                        <a:t>0</a:t>
                      </a:r>
                    </a:p>
                  </a:txBody>
                  <a:tcPr/>
                </a:tc>
                <a:tc>
                  <a:txBody>
                    <a:bodyPr/>
                    <a:lstStyle/>
                    <a:p>
                      <a:r>
                        <a:rPr lang="en-US" sz="1400"/>
                        <a:t>  </a:t>
                      </a:r>
                    </a:p>
                  </a:txBody>
                  <a:tcPr/>
                </a:tc>
                <a:tc>
                  <a:txBody>
                    <a:bodyPr/>
                    <a:lstStyle/>
                    <a:p>
                      <a:r>
                        <a:rPr lang="en-US" sz="1400"/>
                        <a:t> </a:t>
                      </a:r>
                    </a:p>
                  </a:txBody>
                  <a:tcPr/>
                </a:tc>
                <a:extLst>
                  <a:ext uri="{0D108BD9-81ED-4DB2-BD59-A6C34878D82A}">
                    <a16:rowId xmlns:a16="http://schemas.microsoft.com/office/drawing/2014/main" val="732032139"/>
                  </a:ext>
                </a:extLst>
              </a:tr>
              <a:tr h="290156">
                <a:tc>
                  <a:txBody>
                    <a:bodyPr/>
                    <a:lstStyle/>
                    <a:p>
                      <a:r>
                        <a:rPr lang="en-US" sz="1400"/>
                        <a:t>2023 MDYR RESUB</a:t>
                      </a:r>
                    </a:p>
                  </a:txBody>
                  <a:tcPr/>
                </a:tc>
                <a:tc>
                  <a:txBody>
                    <a:bodyPr/>
                    <a:lstStyle/>
                    <a:p>
                      <a:r>
                        <a:rPr lang="en-US" sz="1400"/>
                        <a:t>1</a:t>
                      </a:r>
                    </a:p>
                  </a:txBody>
                  <a:tcPr/>
                </a:tc>
                <a:tc>
                  <a:txBody>
                    <a:bodyPr/>
                    <a:lstStyle/>
                    <a:p>
                      <a:r>
                        <a:rPr lang="en-US" sz="1400"/>
                        <a:t>2/10/2023</a:t>
                      </a:r>
                    </a:p>
                  </a:txBody>
                  <a:tcPr/>
                </a:tc>
                <a:tc>
                  <a:txBody>
                    <a:bodyPr/>
                    <a:lstStyle/>
                    <a:p>
                      <a:r>
                        <a:rPr lang="en-US" sz="1400"/>
                        <a:t>2/9/2023</a:t>
                      </a:r>
                    </a:p>
                  </a:txBody>
                  <a:tcPr/>
                </a:tc>
                <a:extLst>
                  <a:ext uri="{0D108BD9-81ED-4DB2-BD59-A6C34878D82A}">
                    <a16:rowId xmlns:a16="http://schemas.microsoft.com/office/drawing/2014/main" val="2407051903"/>
                  </a:ext>
                </a:extLst>
              </a:tr>
            </a:tbl>
          </a:graphicData>
        </a:graphic>
      </p:graphicFrame>
    </p:spTree>
    <p:extLst>
      <p:ext uri="{BB962C8B-B14F-4D97-AF65-F5344CB8AC3E}">
        <p14:creationId xmlns:p14="http://schemas.microsoft.com/office/powerpoint/2010/main" val="3306838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Working Submissions – How Many</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August 1, 2022 – today </a:t>
            </a:r>
          </a:p>
          <a:p>
            <a:pPr marL="457200" lvl="1" indent="0">
              <a:lnSpc>
                <a:spcPct val="100000"/>
              </a:lnSpc>
              <a:spcBef>
                <a:spcPts val="600"/>
              </a:spcBef>
              <a:spcAft>
                <a:spcPts val="600"/>
              </a:spcAft>
              <a:buClr>
                <a:srgbClr val="F16038"/>
              </a:buClr>
              <a:buNone/>
            </a:pPr>
            <a:r>
              <a:rPr lang="en-US">
                <a:solidFill>
                  <a:srgbClr val="595959"/>
                </a:solidFill>
              </a:rPr>
              <a:t>41</a:t>
            </a:r>
          </a:p>
          <a:p>
            <a:pPr>
              <a:lnSpc>
                <a:spcPct val="100000"/>
              </a:lnSpc>
              <a:spcBef>
                <a:spcPts val="600"/>
              </a:spcBef>
              <a:spcAft>
                <a:spcPts val="600"/>
              </a:spcAft>
              <a:buClr>
                <a:srgbClr val="F16038"/>
              </a:buClr>
            </a:pPr>
            <a:r>
              <a:rPr lang="en-US">
                <a:solidFill>
                  <a:srgbClr val="595959"/>
                </a:solidFill>
              </a:rPr>
              <a:t>August 1, 2021 – July 31, 2022</a:t>
            </a:r>
          </a:p>
          <a:p>
            <a:pPr marL="457200" lvl="1" indent="0">
              <a:lnSpc>
                <a:spcPct val="100000"/>
              </a:lnSpc>
              <a:spcBef>
                <a:spcPts val="600"/>
              </a:spcBef>
              <a:spcAft>
                <a:spcPts val="600"/>
              </a:spcAft>
              <a:buClr>
                <a:srgbClr val="F16038"/>
              </a:buClr>
              <a:buNone/>
            </a:pPr>
            <a:r>
              <a:rPr lang="en-US">
                <a:solidFill>
                  <a:srgbClr val="595959"/>
                </a:solidFill>
              </a:rPr>
              <a:t>37</a:t>
            </a:r>
          </a:p>
          <a:p>
            <a:pPr>
              <a:lnSpc>
                <a:spcPct val="100000"/>
              </a:lnSpc>
              <a:spcBef>
                <a:spcPts val="600"/>
              </a:spcBef>
              <a:spcAft>
                <a:spcPts val="600"/>
              </a:spcAft>
              <a:buClr>
                <a:srgbClr val="F16038"/>
              </a:buClr>
            </a:pPr>
            <a:r>
              <a:rPr lang="en-US">
                <a:solidFill>
                  <a:srgbClr val="595959"/>
                </a:solidFill>
              </a:rPr>
              <a:t>August 1, 2020 – July 31, 2021</a:t>
            </a:r>
          </a:p>
          <a:p>
            <a:pPr marL="457200" lvl="1" indent="0">
              <a:lnSpc>
                <a:spcPct val="100000"/>
              </a:lnSpc>
              <a:spcBef>
                <a:spcPts val="600"/>
              </a:spcBef>
              <a:spcAft>
                <a:spcPts val="600"/>
              </a:spcAft>
              <a:buClr>
                <a:srgbClr val="F16038"/>
              </a:buClr>
              <a:buNone/>
            </a:pPr>
            <a:r>
              <a:rPr lang="en-US">
                <a:solidFill>
                  <a:srgbClr val="595959"/>
                </a:solidFill>
              </a:rPr>
              <a:t>35</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8890998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Working Submissions – Example Answer Email</a:t>
            </a:r>
            <a:endParaRPr lang="en-US" sz="4000"/>
          </a:p>
        </p:txBody>
      </p:sp>
      <p:sp>
        <p:nvSpPr>
          <p:cNvPr id="5" name="TextBox 4">
            <a:extLst>
              <a:ext uri="{FF2B5EF4-FFF2-40B4-BE49-F238E27FC236}">
                <a16:creationId xmlns:a16="http://schemas.microsoft.com/office/drawing/2014/main" id="{2328F9F7-48FE-AC15-4B04-CC8C93AA8F6A}"/>
              </a:ext>
            </a:extLst>
          </p:cNvPr>
          <p:cNvSpPr txBox="1"/>
          <p:nvPr/>
        </p:nvSpPr>
        <p:spPr>
          <a:xfrm>
            <a:off x="701964" y="1016000"/>
            <a:ext cx="8405091" cy="4708981"/>
          </a:xfrm>
          <a:prstGeom prst="rect">
            <a:avLst/>
          </a:prstGeom>
          <a:noFill/>
        </p:spPr>
        <p:txBody>
          <a:bodyPr wrap="square">
            <a:spAutoFit/>
          </a:bodyPr>
          <a:lstStyle/>
          <a:p>
            <a:pPr marL="0" marR="0">
              <a:spcBef>
                <a:spcPts val="0"/>
              </a:spcBef>
              <a:spcAft>
                <a:spcPts val="0"/>
              </a:spcAft>
            </a:pPr>
            <a:r>
              <a:rPr lang="en-US" sz="2000">
                <a:solidFill>
                  <a:srgbClr val="000000"/>
                </a:solidFill>
                <a:effectLst/>
                <a:latin typeface="Calibri" panose="020F0502020204030204" pitchFamily="34" charset="0"/>
                <a:ea typeface="Calibri" panose="020F0502020204030204" pitchFamily="34" charset="0"/>
              </a:rPr>
              <a:t>This email is to acknowledge your submission of information related to the PEIMS Summer submission for the 2021-2022 school year for </a:t>
            </a:r>
            <a:r>
              <a:rPr lang="en-US" sz="2000">
                <a:solidFill>
                  <a:srgbClr val="000000"/>
                </a:solidFill>
                <a:latin typeface="Calibri" panose="020F0502020204030204" pitchFamily="34" charset="0"/>
                <a:ea typeface="Calibri" panose="020F0502020204030204" pitchFamily="34" charset="0"/>
              </a:rPr>
              <a:t>XXXXX</a:t>
            </a:r>
            <a:r>
              <a:rPr lang="en-US" sz="2000">
                <a:solidFill>
                  <a:srgbClr val="000000"/>
                </a:solidFill>
                <a:effectLst/>
                <a:latin typeface="Calibri" panose="020F0502020204030204" pitchFamily="34" charset="0"/>
                <a:ea typeface="Calibri" panose="020F0502020204030204" pitchFamily="34" charset="0"/>
              </a:rPr>
              <a:t> ISD.  As you mentioned in the information provided, course completion records were underreported. </a:t>
            </a:r>
            <a:endParaRPr lang="en-US" sz="200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2000">
                <a:effectLst/>
                <a:latin typeface="Calibri" panose="020F0502020204030204" pitchFamily="34" charset="0"/>
                <a:ea typeface="Calibri" panose="020F0502020204030204" pitchFamily="34" charset="0"/>
              </a:rPr>
              <a:t>  </a:t>
            </a:r>
          </a:p>
          <a:p>
            <a:pPr marL="0" marR="0">
              <a:spcBef>
                <a:spcPts val="0"/>
              </a:spcBef>
              <a:spcAft>
                <a:spcPts val="0"/>
              </a:spcAft>
            </a:pPr>
            <a:r>
              <a:rPr lang="en-US" sz="2000">
                <a:effectLst/>
                <a:latin typeface="Calibri" panose="020F0502020204030204" pitchFamily="34" charset="0"/>
                <a:ea typeface="Calibri" panose="020F0502020204030204" pitchFamily="34" charset="0"/>
              </a:rPr>
              <a:t>The revised Texas Student Data System reports that were submitted to TEA for the PEIMS Summer Working collection reflect an increase in the number course completion records for English Language Arts (CPELA) from 0 to 393.</a:t>
            </a:r>
          </a:p>
          <a:p>
            <a:pPr marL="0" marR="0">
              <a:spcBef>
                <a:spcPts val="0"/>
              </a:spcBef>
              <a:spcAft>
                <a:spcPts val="0"/>
              </a:spcAft>
            </a:pPr>
            <a:r>
              <a:rPr lang="en-US" sz="2000">
                <a:effectLst/>
                <a:latin typeface="Calibri" panose="020F0502020204030204" pitchFamily="34" charset="0"/>
                <a:ea typeface="Calibri" panose="020F0502020204030204" pitchFamily="34" charset="0"/>
              </a:rPr>
              <a:t> </a:t>
            </a:r>
          </a:p>
          <a:p>
            <a:pPr marL="0" marR="0">
              <a:spcBef>
                <a:spcPts val="0"/>
              </a:spcBef>
              <a:spcAft>
                <a:spcPts val="0"/>
              </a:spcAft>
            </a:pPr>
            <a:r>
              <a:rPr lang="en-US" sz="2000">
                <a:effectLst/>
                <a:highlight>
                  <a:srgbClr val="FFFF00"/>
                </a:highlight>
                <a:latin typeface="Calibri" panose="020F0502020204030204" pitchFamily="34" charset="0"/>
                <a:ea typeface="Calibri" panose="020F0502020204030204" pitchFamily="34" charset="0"/>
              </a:rPr>
              <a:t>While it is the policy of TEA that the official PEIMS data cannot be corrected once a collection is finalized and released for use by the TEA program areas, the PEIMS staff is distributing your letter and the before and after data reports to Performance Reporting and Research and Analysis for their review</a:t>
            </a:r>
            <a:r>
              <a:rPr lang="en-US" sz="2000">
                <a:effectLst/>
                <a:latin typeface="Calibri" panose="020F0502020204030204" pitchFamily="34" charset="0"/>
                <a:ea typeface="Calibri" panose="020F0502020204030204" pitchFamily="34" charset="0"/>
              </a:rPr>
              <a:t>.</a:t>
            </a:r>
          </a:p>
          <a:p>
            <a:pPr marL="0" marR="0">
              <a:spcBef>
                <a:spcPts val="0"/>
              </a:spcBef>
              <a:spcAft>
                <a:spcPts val="0"/>
              </a:spcAft>
            </a:pPr>
            <a:endParaRPr lang="en-US" sz="2000">
              <a:latin typeface="Calibri" panose="020F0502020204030204" pitchFamily="34" charset="0"/>
              <a:ea typeface="Calibri" panose="020F0502020204030204" pitchFamily="34" charset="0"/>
            </a:endParaRPr>
          </a:p>
          <a:p>
            <a:pPr marL="0" marR="0">
              <a:spcBef>
                <a:spcPts val="0"/>
              </a:spcBef>
              <a:spcAft>
                <a:spcPts val="0"/>
              </a:spcAft>
            </a:pPr>
            <a:r>
              <a:rPr lang="en-US" sz="2000">
                <a:latin typeface="Calibri" panose="020F0502020204030204" pitchFamily="34" charset="0"/>
                <a:ea typeface="Calibri" panose="020F0502020204030204" pitchFamily="34" charset="0"/>
              </a:rPr>
              <a:t>cc: Program Area Directors</a:t>
            </a:r>
            <a:endParaRPr lang="en-US" sz="20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648548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Working Submissions – Department Actions</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893291"/>
            <a:ext cx="9773494" cy="503645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State Funding</a:t>
            </a:r>
          </a:p>
          <a:p>
            <a:pPr lvl="1">
              <a:lnSpc>
                <a:spcPct val="100000"/>
              </a:lnSpc>
              <a:spcBef>
                <a:spcPts val="600"/>
              </a:spcBef>
              <a:spcAft>
                <a:spcPts val="600"/>
              </a:spcAft>
              <a:buClr>
                <a:srgbClr val="F16038"/>
              </a:buClr>
            </a:pPr>
            <a:r>
              <a:rPr lang="en-US">
                <a:solidFill>
                  <a:srgbClr val="595959"/>
                </a:solidFill>
              </a:rPr>
              <a:t>Updates that would impact ADA/FTE calculations</a:t>
            </a:r>
          </a:p>
          <a:p>
            <a:pPr lvl="1">
              <a:lnSpc>
                <a:spcPct val="100000"/>
              </a:lnSpc>
              <a:spcBef>
                <a:spcPts val="600"/>
              </a:spcBef>
              <a:spcAft>
                <a:spcPts val="600"/>
              </a:spcAft>
              <a:buClr>
                <a:srgbClr val="F16038"/>
              </a:buClr>
            </a:pPr>
            <a:r>
              <a:rPr lang="en-US">
                <a:solidFill>
                  <a:srgbClr val="595959"/>
                </a:solidFill>
              </a:rPr>
              <a:t>State Funding informs the LEA via email that they must hire an independent auditor to perform an audit of the PEIMS attendance data and confirm that amendments are needed </a:t>
            </a:r>
            <a:r>
              <a:rPr lang="en-US" b="1">
                <a:solidFill>
                  <a:srgbClr val="595959"/>
                </a:solidFill>
              </a:rPr>
              <a:t>before</a:t>
            </a:r>
            <a:r>
              <a:rPr lang="en-US">
                <a:solidFill>
                  <a:srgbClr val="595959"/>
                </a:solidFill>
              </a:rPr>
              <a:t> the TEA will make the amendments. </a:t>
            </a:r>
          </a:p>
          <a:p>
            <a:pPr lvl="1">
              <a:lnSpc>
                <a:spcPct val="100000"/>
              </a:lnSpc>
              <a:spcBef>
                <a:spcPts val="600"/>
              </a:spcBef>
              <a:spcAft>
                <a:spcPts val="600"/>
              </a:spcAft>
              <a:buClr>
                <a:srgbClr val="F16038"/>
              </a:buClr>
            </a:pPr>
            <a:r>
              <a:rPr lang="en-US">
                <a:solidFill>
                  <a:srgbClr val="595959"/>
                </a:solidFill>
              </a:rPr>
              <a:t>The auditor should be familiar with LEA attendance reporting procedures and conduct a comprehensive review/audit of all the district’s attendance data, including the data for which a revision is sought. </a:t>
            </a:r>
          </a:p>
          <a:p>
            <a:pPr marL="457200" lvl="1" indent="0">
              <a:lnSpc>
                <a:spcPct val="100000"/>
              </a:lnSpc>
              <a:spcBef>
                <a:spcPts val="600"/>
              </a:spcBef>
              <a:spcAft>
                <a:spcPts val="600"/>
              </a:spcAft>
              <a:buClr>
                <a:srgbClr val="F16038"/>
              </a:buClr>
              <a:buNone/>
            </a:pPr>
            <a:endParaRPr lang="en-US">
              <a:solidFill>
                <a:schemeClr val="tx1"/>
              </a:solidFill>
            </a:endParaRPr>
          </a:p>
          <a:p>
            <a:pPr marL="0" indent="0">
              <a:buFont typeface="Wingdings" panose="05000000000000000000" pitchFamily="2" charset="2"/>
              <a:buNone/>
            </a:pPr>
            <a:endParaRPr lang="en-US">
              <a:solidFill>
                <a:schemeClr val="tx1"/>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17760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458169" y="891433"/>
            <a:ext cx="1079376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code table </a:t>
            </a:r>
            <a:r>
              <a:rPr lang="en-US" b="1">
                <a:solidFill>
                  <a:srgbClr val="595959"/>
                </a:solidFill>
              </a:rPr>
              <a:t>DYSLEXIA-SCREENING-EXCEPTION-REASON-CODE (C231) </a:t>
            </a:r>
            <a:r>
              <a:rPr lang="en-US">
                <a:solidFill>
                  <a:srgbClr val="595959"/>
                </a:solidFill>
              </a:rPr>
              <a:t>with 12 codes: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The new DYSLEXIA-SCREENING-EXCEPTION-REASON-CODE code table C231 displays. &#10;Code 01 Grade 1 Student Withdrew from the LEA On or Before January 31st (Grade 1 Dyslexia Screen Period End Date).&#10;Code 02 Kindergarten Student Withdrew from the LEA On or Before the Last Instructional Day of the School year (Kindergarten Dyslexia Screening Period End Date). &#10;Code 03 Grade 1 Student Enrolled in the LEA After January 31st (Grade 1 Dyslexia Screening Period End Date).&#10;Code 04 Student Currently Identified and Receives Dyslexia Services.&#10;Code 05 Dyslexia Screening Inappropriate for the Child (Documented by ARD or 504 Committee). &#10;Code 06 Dyslexia Screening included in Special Education Evaluation or 504 Evaluation Process (Documented by ARD or 504 Committee). &#10;Code 07 Parent or Child Repeated Refusal for Dyslexia Screening (Documentation Required). &#10;Code 08 Student Absent During the Designated Dyslexia Screening and No Make-Up Provided During Screening Window (Constitutes Non-Compliance). &#10;Code 09 No Appropriately Trained and/or Qualified Individual in the LEA, as Required, to Conduct Dyslexia Screening (Constitutes Non-Compliance).&#10;Code 10 Technology Access or Failure (e.g., Software) Prevented the LEA from Screening the Student for Dyslexia (Constitutes Non-Compliance). &#10;Code 11 No Dyslexia Screening Instrument Available or No Screening Instrument Adopted by District-Level Committee (Constitutes Non-Compliance).&#10;Code 12 Other (Reason Not Listed Above; Documentation Required, Potential Non-Compliance). ">
            <a:extLst>
              <a:ext uri="{FF2B5EF4-FFF2-40B4-BE49-F238E27FC236}">
                <a16:creationId xmlns:a16="http://schemas.microsoft.com/office/drawing/2014/main" id="{69244A40-138E-18AB-4C10-064456A4FE6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020971" y="1882143"/>
            <a:ext cx="7294479" cy="3899532"/>
          </a:xfrm>
          <a:prstGeom prst="rect">
            <a:avLst/>
          </a:prstGeom>
        </p:spPr>
      </p:pic>
    </p:spTree>
    <p:extLst>
      <p:ext uri="{BB962C8B-B14F-4D97-AF65-F5344CB8AC3E}">
        <p14:creationId xmlns:p14="http://schemas.microsoft.com/office/powerpoint/2010/main" val="11905175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203713" cy="751350"/>
          </a:xfrm>
        </p:spPr>
        <p:txBody>
          <a:bodyPr>
            <a:normAutofit fontScale="90000"/>
          </a:bodyPr>
          <a:lstStyle/>
          <a:p>
            <a:r>
              <a:rPr lang="en-US" sz="4000">
                <a:cs typeface="Calibri"/>
              </a:rPr>
              <a:t>Working Submissions – Department Actions (cont.)</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893291"/>
            <a:ext cx="9773494" cy="526736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Federal Fiscal Compliance and Reporting Division</a:t>
            </a:r>
          </a:p>
          <a:p>
            <a:pPr lvl="1">
              <a:lnSpc>
                <a:spcPct val="100000"/>
              </a:lnSpc>
              <a:spcBef>
                <a:spcPts val="600"/>
              </a:spcBef>
              <a:spcAft>
                <a:spcPts val="600"/>
              </a:spcAft>
              <a:buClr>
                <a:srgbClr val="F16038"/>
              </a:buClr>
            </a:pPr>
            <a:r>
              <a:rPr lang="en-US" sz="2200">
                <a:solidFill>
                  <a:srgbClr val="595959"/>
                </a:solidFill>
              </a:rPr>
              <a:t>Updates that impact Enrollment, Title I, and Economic Disadvantaged Counts</a:t>
            </a:r>
          </a:p>
          <a:p>
            <a:pPr lvl="1">
              <a:lnSpc>
                <a:spcPct val="100000"/>
              </a:lnSpc>
              <a:spcBef>
                <a:spcPts val="600"/>
              </a:spcBef>
              <a:spcAft>
                <a:spcPts val="600"/>
              </a:spcAft>
              <a:buClr>
                <a:srgbClr val="F16038"/>
              </a:buClr>
            </a:pPr>
            <a:r>
              <a:rPr lang="en-US" sz="2200">
                <a:solidFill>
                  <a:srgbClr val="595959"/>
                </a:solidFill>
              </a:rPr>
              <a:t>Federal Fiscal Compliance uses this data to supersede the data found in the final certified tables for reporting (before the federal reporting deadlines).</a:t>
            </a:r>
          </a:p>
          <a:p>
            <a:pPr>
              <a:lnSpc>
                <a:spcPct val="100000"/>
              </a:lnSpc>
              <a:spcBef>
                <a:spcPts val="600"/>
              </a:spcBef>
              <a:spcAft>
                <a:spcPts val="600"/>
              </a:spcAft>
              <a:buClr>
                <a:srgbClr val="F16038"/>
              </a:buClr>
            </a:pPr>
            <a:r>
              <a:rPr lang="en-US">
                <a:solidFill>
                  <a:srgbClr val="595959"/>
                </a:solidFill>
              </a:rPr>
              <a:t>Research and Analysis</a:t>
            </a:r>
          </a:p>
          <a:p>
            <a:pPr lvl="1">
              <a:lnSpc>
                <a:spcPct val="100000"/>
              </a:lnSpc>
              <a:spcBef>
                <a:spcPts val="600"/>
              </a:spcBef>
              <a:spcAft>
                <a:spcPts val="600"/>
              </a:spcAft>
              <a:buClr>
                <a:srgbClr val="F16038"/>
              </a:buClr>
            </a:pPr>
            <a:r>
              <a:rPr lang="en-US" sz="2200">
                <a:solidFill>
                  <a:srgbClr val="595959"/>
                </a:solidFill>
              </a:rPr>
              <a:t>Updates that impact Graduate, Leaver, Course Completion, and IBC counts</a:t>
            </a:r>
            <a:endParaRPr lang="en-US" sz="2200">
              <a:solidFill>
                <a:schemeClr val="tx1"/>
              </a:solidFill>
            </a:endParaRPr>
          </a:p>
          <a:p>
            <a:pPr marR="0" lvl="1">
              <a:lnSpc>
                <a:spcPct val="100000"/>
              </a:lnSpc>
              <a:spcBef>
                <a:spcPts val="600"/>
              </a:spcBef>
              <a:spcAft>
                <a:spcPts val="600"/>
              </a:spcAft>
              <a:buClr>
                <a:srgbClr val="F16038"/>
              </a:buClr>
            </a:pPr>
            <a:r>
              <a:rPr lang="en-US" sz="2200">
                <a:solidFill>
                  <a:srgbClr val="595959"/>
                </a:solidFill>
              </a:rPr>
              <a:t>Research and Analysis does not use the actual working submission data to update datasets or public reporting.</a:t>
            </a:r>
          </a:p>
          <a:p>
            <a:pPr marR="0" lvl="1">
              <a:lnSpc>
                <a:spcPct val="100000"/>
              </a:lnSpc>
              <a:spcBef>
                <a:spcPts val="600"/>
              </a:spcBef>
              <a:spcAft>
                <a:spcPts val="600"/>
              </a:spcAft>
              <a:buClr>
                <a:srgbClr val="F16038"/>
              </a:buClr>
            </a:pPr>
            <a:r>
              <a:rPr lang="en-US" sz="2200">
                <a:solidFill>
                  <a:srgbClr val="595959"/>
                </a:solidFill>
              </a:rPr>
              <a:t>May assist in explaining data flagged as potentially erroneous by USED during </a:t>
            </a:r>
            <a:r>
              <a:rPr lang="en-US" sz="2200" err="1">
                <a:solidFill>
                  <a:srgbClr val="595959"/>
                </a:solidFill>
              </a:rPr>
              <a:t>EDFacts</a:t>
            </a:r>
            <a:r>
              <a:rPr lang="en-US" sz="2200">
                <a:solidFill>
                  <a:srgbClr val="595959"/>
                </a:solidFill>
              </a:rPr>
              <a:t> submission.</a:t>
            </a:r>
          </a:p>
          <a:p>
            <a:pPr lvl="1">
              <a:lnSpc>
                <a:spcPct val="100000"/>
              </a:lnSpc>
              <a:spcBef>
                <a:spcPts val="600"/>
              </a:spcBef>
              <a:spcAft>
                <a:spcPts val="600"/>
              </a:spcAft>
              <a:buClr>
                <a:srgbClr val="F16038"/>
              </a:buClr>
            </a:pPr>
            <a:endParaRPr lang="en-US">
              <a:solidFill>
                <a:schemeClr val="tx1"/>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296791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2" y="141941"/>
            <a:ext cx="10416364" cy="751350"/>
          </a:xfrm>
        </p:spPr>
        <p:txBody>
          <a:bodyPr>
            <a:normAutofit fontScale="90000"/>
          </a:bodyPr>
          <a:lstStyle/>
          <a:p>
            <a:r>
              <a:rPr lang="en-US" sz="4000">
                <a:cs typeface="Calibri"/>
              </a:rPr>
              <a:t>Working Submissions – Department Actions (cont.)</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893291"/>
            <a:ext cx="9773494" cy="503645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Performance Reporting</a:t>
            </a:r>
          </a:p>
          <a:p>
            <a:pPr lvl="1">
              <a:lnSpc>
                <a:spcPct val="100000"/>
              </a:lnSpc>
              <a:spcBef>
                <a:spcPts val="600"/>
              </a:spcBef>
              <a:spcAft>
                <a:spcPts val="600"/>
              </a:spcAft>
              <a:buClr>
                <a:srgbClr val="F16038"/>
              </a:buClr>
            </a:pPr>
            <a:r>
              <a:rPr lang="en-US">
                <a:solidFill>
                  <a:srgbClr val="595959"/>
                </a:solidFill>
              </a:rPr>
              <a:t>Updates that impact Course Completion and IBC Counts</a:t>
            </a:r>
          </a:p>
          <a:p>
            <a:pPr marR="0" lvl="1">
              <a:lnSpc>
                <a:spcPct val="100000"/>
              </a:lnSpc>
              <a:spcBef>
                <a:spcPts val="600"/>
              </a:spcBef>
              <a:spcAft>
                <a:spcPts val="600"/>
              </a:spcAft>
              <a:buClr>
                <a:srgbClr val="F16038"/>
              </a:buClr>
            </a:pPr>
            <a:r>
              <a:rPr lang="en-US">
                <a:solidFill>
                  <a:srgbClr val="595959"/>
                </a:solidFill>
              </a:rPr>
              <a:t>Performance Reporting does not use the Working Submission data for accountability or reporting purposes.</a:t>
            </a:r>
          </a:p>
          <a:p>
            <a:pPr lvl="1">
              <a:lnSpc>
                <a:spcPct val="100000"/>
              </a:lnSpc>
              <a:spcBef>
                <a:spcPts val="600"/>
              </a:spcBef>
              <a:spcAft>
                <a:spcPts val="600"/>
              </a:spcAft>
              <a:buClr>
                <a:srgbClr val="F16038"/>
              </a:buClr>
            </a:pPr>
            <a:r>
              <a:rPr lang="en-US">
                <a:solidFill>
                  <a:srgbClr val="595959"/>
                </a:solidFill>
              </a:rPr>
              <a:t>Please see the </a:t>
            </a:r>
            <a:r>
              <a:rPr lang="en-US" sz="2400" u="sng">
                <a:solidFill>
                  <a:schemeClr val="tx1"/>
                </a:solidFill>
                <a:effectLst/>
                <a:latin typeface="Calibri" panose="020F0502020204030204" pitchFamily="34" charset="0"/>
                <a:ea typeface="Calibri" panose="020F0502020204030204" pitchFamily="34" charset="0"/>
                <a:hlinkClick r:id="rId2"/>
              </a:rPr>
              <a:t>PR FAQ</a:t>
            </a:r>
            <a:r>
              <a:rPr lang="en-US" sz="2400" u="sng">
                <a:solidFill>
                  <a:schemeClr val="tx1"/>
                </a:solidFill>
                <a:effectLst/>
                <a:latin typeface="Calibri" panose="020F0502020204030204" pitchFamily="34" charset="0"/>
                <a:ea typeface="Calibri" panose="020F0502020204030204" pitchFamily="34" charset="0"/>
              </a:rPr>
              <a:t>:</a:t>
            </a:r>
          </a:p>
          <a:p>
            <a:pPr marL="914400" lvl="2" indent="0">
              <a:lnSpc>
                <a:spcPct val="100000"/>
              </a:lnSpc>
              <a:spcBef>
                <a:spcPts val="600"/>
              </a:spcBef>
              <a:spcAft>
                <a:spcPts val="600"/>
              </a:spcAft>
              <a:buClr>
                <a:srgbClr val="F16038"/>
              </a:buClr>
              <a:buNone/>
            </a:pPr>
            <a:r>
              <a:rPr lang="en-US" b="1">
                <a:solidFill>
                  <a:srgbClr val="595959"/>
                </a:solidFill>
              </a:rPr>
              <a:t>Question: </a:t>
            </a:r>
            <a:r>
              <a:rPr lang="en-US" i="1">
                <a:solidFill>
                  <a:srgbClr val="595959"/>
                </a:solidFill>
              </a:rPr>
              <a:t>Do accountability calculations include data from the PEIMS working collection? </a:t>
            </a:r>
          </a:p>
          <a:p>
            <a:pPr marL="914400" lvl="2" indent="0">
              <a:lnSpc>
                <a:spcPct val="100000"/>
              </a:lnSpc>
              <a:spcBef>
                <a:spcPts val="600"/>
              </a:spcBef>
              <a:spcAft>
                <a:spcPts val="600"/>
              </a:spcAft>
              <a:buClr>
                <a:srgbClr val="F16038"/>
              </a:buClr>
              <a:buNone/>
            </a:pPr>
            <a:r>
              <a:rPr lang="en-US" b="1">
                <a:solidFill>
                  <a:srgbClr val="595959"/>
                </a:solidFill>
              </a:rPr>
              <a:t>Answer: </a:t>
            </a:r>
            <a:r>
              <a:rPr lang="en-US" i="1">
                <a:solidFill>
                  <a:srgbClr val="595959"/>
                </a:solidFill>
              </a:rPr>
              <a:t>No, Performance Reporting only uses data submitted during the official PEIMS submission  and resubmission windows. Data submitted in the working collection is not used for accountability calculations.</a:t>
            </a:r>
          </a:p>
          <a:p>
            <a:pPr marL="457200" lvl="1" indent="0">
              <a:lnSpc>
                <a:spcPct val="100000"/>
              </a:lnSpc>
              <a:spcBef>
                <a:spcPts val="600"/>
              </a:spcBef>
              <a:spcAft>
                <a:spcPts val="600"/>
              </a:spcAft>
              <a:buClr>
                <a:srgbClr val="F16038"/>
              </a:buClr>
              <a:buNone/>
            </a:pPr>
            <a:endParaRPr lang="en-US">
              <a:solidFill>
                <a:schemeClr val="tx1"/>
              </a:solidFill>
            </a:endParaRPr>
          </a:p>
          <a:p>
            <a:pPr lvl="1">
              <a:lnSpc>
                <a:spcPct val="100000"/>
              </a:lnSpc>
              <a:spcBef>
                <a:spcPts val="600"/>
              </a:spcBef>
              <a:spcAft>
                <a:spcPts val="600"/>
              </a:spcAft>
              <a:buClr>
                <a:srgbClr val="F16038"/>
              </a:buClr>
            </a:pPr>
            <a:endParaRPr lang="en-US">
              <a:solidFill>
                <a:schemeClr val="tx1"/>
              </a:solidFill>
            </a:endParaRPr>
          </a:p>
          <a:p>
            <a:pPr marL="0" indent="0">
              <a:buFont typeface="Wingdings" panose="05000000000000000000" pitchFamily="2" charset="2"/>
              <a:buNone/>
            </a:pPr>
            <a:endParaRPr lang="en-US">
              <a:solidFill>
                <a:schemeClr val="tx1"/>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5273905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391447" cy="751350"/>
          </a:xfrm>
        </p:spPr>
        <p:txBody>
          <a:bodyPr>
            <a:normAutofit/>
          </a:bodyPr>
          <a:lstStyle/>
          <a:p>
            <a:r>
              <a:rPr lang="en-US" sz="4000">
                <a:cs typeface="Calibri"/>
              </a:rPr>
              <a:t>Working Submissions – </a:t>
            </a:r>
            <a:r>
              <a:rPr lang="en-US" sz="4000"/>
              <a:t>Self-Reported Data Unit</a:t>
            </a: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763981"/>
            <a:ext cx="9773494" cy="519347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sz="2400">
                <a:solidFill>
                  <a:srgbClr val="595959"/>
                </a:solidFill>
              </a:rPr>
              <a:t>The Self-Reported Data Unit (SRDU) directed by Brittany Wright aims to improve the quality of the self-reported data the agency receives from LEAs. The unit:</a:t>
            </a:r>
          </a:p>
          <a:p>
            <a:pPr marR="0" lvl="1">
              <a:lnSpc>
                <a:spcPct val="100000"/>
              </a:lnSpc>
              <a:spcBef>
                <a:spcPts val="600"/>
              </a:spcBef>
              <a:spcAft>
                <a:spcPts val="600"/>
              </a:spcAft>
              <a:buClr>
                <a:srgbClr val="F16038"/>
              </a:buClr>
              <a:tabLst>
                <a:tab pos="457200" algn="l"/>
              </a:tabLst>
            </a:pPr>
            <a:r>
              <a:rPr lang="en-US" sz="2200">
                <a:solidFill>
                  <a:srgbClr val="595959"/>
                </a:solidFill>
              </a:rPr>
              <a:t>Collaborates with TEA divisions who have identified data anomalies and helps investigate those anomalies further, addresses data-related complaints submitted by external stakeholders, and conducts independent research to identify potential data concerns.</a:t>
            </a:r>
          </a:p>
          <a:p>
            <a:pPr lvl="1">
              <a:lnSpc>
                <a:spcPct val="100000"/>
              </a:lnSpc>
              <a:spcBef>
                <a:spcPts val="600"/>
              </a:spcBef>
              <a:spcAft>
                <a:spcPts val="600"/>
              </a:spcAft>
              <a:buClr>
                <a:srgbClr val="F16038"/>
              </a:buClr>
              <a:tabLst>
                <a:tab pos="457200" algn="l"/>
              </a:tabLst>
            </a:pPr>
            <a:r>
              <a:rPr lang="en-US" sz="2200">
                <a:solidFill>
                  <a:srgbClr val="595959"/>
                </a:solidFill>
              </a:rPr>
              <a:t>SRDU may issue compliance review letters to LEAs when potential data concerns are identified. Compliance reviews are a collaborative review process with LEAs to ensure they are acting in accordance with state law and other regulatory requirements. TEA requests documentation and other information by a particular deadline to review and determine whether there has been a violation and commonly works with the LEAs to bring them into compliance and/or to establish better local practices.</a:t>
            </a:r>
          </a:p>
          <a:p>
            <a:pPr marR="0" lvl="1">
              <a:lnSpc>
                <a:spcPct val="100000"/>
              </a:lnSpc>
              <a:spcBef>
                <a:spcPts val="600"/>
              </a:spcBef>
              <a:spcAft>
                <a:spcPts val="600"/>
              </a:spcAft>
              <a:buClr>
                <a:srgbClr val="F16038"/>
              </a:buClr>
              <a:tabLst>
                <a:tab pos="457200" algn="l"/>
              </a:tabLst>
            </a:pPr>
            <a:endParaRPr lang="en-US" sz="2200">
              <a:solidFill>
                <a:srgbClr val="595959"/>
              </a:solidFill>
            </a:endParaRPr>
          </a:p>
          <a:p>
            <a:pPr marL="0" indent="0">
              <a:buFont typeface="Wingdings" panose="05000000000000000000" pitchFamily="2" charset="2"/>
              <a:buNone/>
            </a:pPr>
            <a:endParaRPr lang="en-US">
              <a:solidFill>
                <a:schemeClr val="tx1"/>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0143745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391447" cy="751350"/>
          </a:xfrm>
        </p:spPr>
        <p:txBody>
          <a:bodyPr>
            <a:normAutofit/>
          </a:bodyPr>
          <a:lstStyle/>
          <a:p>
            <a:r>
              <a:rPr lang="en-US" sz="4000">
                <a:cs typeface="Calibri"/>
              </a:rPr>
              <a:t>Working Submissions – </a:t>
            </a:r>
            <a:r>
              <a:rPr lang="en-US" sz="4000"/>
              <a:t>SRDU (cont.)</a:t>
            </a: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893291"/>
            <a:ext cx="9773494" cy="503645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tabLst>
                <a:tab pos="457200" algn="l"/>
              </a:tabLst>
            </a:pPr>
            <a:r>
              <a:rPr lang="en-US" sz="2200">
                <a:solidFill>
                  <a:srgbClr val="595959"/>
                </a:solidFill>
              </a:rPr>
              <a:t>At the conclusion of any reviews, SRDU works with relevant agency staff to improve the internal processes with the goal of ensuring LEAs have the information and tools necessary to accurately report data to the agency.</a:t>
            </a:r>
          </a:p>
          <a:p>
            <a:pPr>
              <a:lnSpc>
                <a:spcPct val="100000"/>
              </a:lnSpc>
              <a:spcBef>
                <a:spcPts val="600"/>
              </a:spcBef>
              <a:spcAft>
                <a:spcPts val="600"/>
              </a:spcAft>
              <a:buClr>
                <a:srgbClr val="F16038"/>
              </a:buClr>
              <a:tabLst>
                <a:tab pos="457200" algn="l"/>
              </a:tabLst>
            </a:pPr>
            <a:r>
              <a:rPr lang="en-US" sz="2400">
                <a:solidFill>
                  <a:srgbClr val="595959"/>
                </a:solidFill>
              </a:rPr>
              <a:t>SRDU and Working Submissions:</a:t>
            </a:r>
          </a:p>
          <a:p>
            <a:pPr marR="0" lvl="1">
              <a:lnSpc>
                <a:spcPct val="100000"/>
              </a:lnSpc>
              <a:spcBef>
                <a:spcPts val="600"/>
              </a:spcBef>
              <a:spcAft>
                <a:spcPts val="600"/>
              </a:spcAft>
              <a:buClr>
                <a:srgbClr val="F16038"/>
              </a:buClr>
              <a:tabLst>
                <a:tab pos="457200" algn="l"/>
              </a:tabLst>
            </a:pPr>
            <a:r>
              <a:rPr lang="en-US" sz="2200">
                <a:solidFill>
                  <a:srgbClr val="595959"/>
                </a:solidFill>
              </a:rPr>
              <a:t>As part of the process of identifying LEAs with anomalous data, SRDU uses the Working Submission information to identify whether an LEA has already self-identified and corrected an issue with their data submission(s).</a:t>
            </a:r>
          </a:p>
          <a:p>
            <a:pPr marR="0" lvl="1">
              <a:lnSpc>
                <a:spcPct val="100000"/>
              </a:lnSpc>
              <a:spcBef>
                <a:spcPts val="600"/>
              </a:spcBef>
              <a:spcAft>
                <a:spcPts val="600"/>
              </a:spcAft>
              <a:buClr>
                <a:srgbClr val="F16038"/>
              </a:buClr>
              <a:tabLst>
                <a:tab pos="457200" algn="l"/>
              </a:tabLst>
            </a:pPr>
            <a:r>
              <a:rPr lang="en-US" sz="2200">
                <a:solidFill>
                  <a:srgbClr val="595959"/>
                </a:solidFill>
              </a:rPr>
              <a:t>SRDU may use the Working Submission information to issue “informational” letters to LEAs that explain importance of submitting accurate and timely data to the agency and provide resources to improve future data submissions.</a:t>
            </a:r>
          </a:p>
          <a:p>
            <a:pPr marR="0" lvl="1">
              <a:lnSpc>
                <a:spcPct val="100000"/>
              </a:lnSpc>
              <a:spcBef>
                <a:spcPts val="600"/>
              </a:spcBef>
              <a:spcAft>
                <a:spcPts val="600"/>
              </a:spcAft>
              <a:buClr>
                <a:srgbClr val="F16038"/>
              </a:buClr>
              <a:tabLst>
                <a:tab pos="457200" algn="l"/>
              </a:tabLst>
            </a:pPr>
            <a:r>
              <a:rPr lang="en-US" sz="2200">
                <a:solidFill>
                  <a:srgbClr val="595959"/>
                </a:solidFill>
              </a:rPr>
              <a:t>SRDU may also use the Working Submission information to issue compliance review letters to LEAs that seem to have systemic issues with reporting accurate, complete, and timely information to the agency.</a:t>
            </a:r>
          </a:p>
          <a:p>
            <a:pPr lvl="1">
              <a:lnSpc>
                <a:spcPct val="100000"/>
              </a:lnSpc>
              <a:spcBef>
                <a:spcPts val="600"/>
              </a:spcBef>
              <a:spcAft>
                <a:spcPts val="600"/>
              </a:spcAft>
              <a:buClr>
                <a:srgbClr val="F16038"/>
              </a:buClr>
              <a:tabLst>
                <a:tab pos="457200" algn="l"/>
              </a:tabLst>
            </a:pPr>
            <a:endParaRPr lang="en-US" sz="2200">
              <a:solidFill>
                <a:srgbClr val="59595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716226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464273" y="1076852"/>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Data Element Reporting Requirements:</a:t>
            </a:r>
          </a:p>
          <a:p>
            <a:pPr marL="0" indent="0">
              <a:lnSpc>
                <a:spcPct val="100000"/>
              </a:lnSpc>
              <a:spcBef>
                <a:spcPts val="600"/>
              </a:spcBef>
              <a:spcAft>
                <a:spcPts val="600"/>
              </a:spcAft>
              <a:buClr>
                <a:srgbClr val="F16038"/>
              </a:buClr>
              <a:buNone/>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DYSLEXIA-SCREENING-EXCEPTION-REASON (E1732) indicates the reason a student in kindergarten or first grade was not screened for dyslexia or related disorders.&#10;&#10;DYSLEXIA-SCREENING-EXCEPTION-REASON is only reported and must be reported for students in kindergarten and first grade who have not been screened for dyslexia or related disorders (DYSLEXIA-RISK-CODE of “03”).&#10;&#10;Some reason codes provide an acceptable reason a student was not screened during the dyslexia screening window, whereas other reason codes provide an unacceptable reason a student was not screened during the dyslexia screening window. The dyslexia screening window for kindergarten falls between the first and last instructional days of the school year, and for first grade students the dyslexia screening window starts the first instructional day of the school year and ends on January 31st.&#10;&#10;See TEC §42.006 Public Education Information Management System (PEIMS)&#10;&#10;See 19 TAC §97.1071 Special Program Performance; Monitoring, Review, and Supports ">
            <a:extLst>
              <a:ext uri="{FF2B5EF4-FFF2-40B4-BE49-F238E27FC236}">
                <a16:creationId xmlns:a16="http://schemas.microsoft.com/office/drawing/2014/main" id="{3D5C50D5-DAB7-7978-1092-5603F986E3D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59924" y="1648568"/>
            <a:ext cx="7141210" cy="4132580"/>
          </a:xfrm>
          <a:prstGeom prst="rect">
            <a:avLst/>
          </a:prstGeom>
        </p:spPr>
      </p:pic>
    </p:spTree>
    <p:extLst>
      <p:ext uri="{BB962C8B-B14F-4D97-AF65-F5344CB8AC3E}">
        <p14:creationId xmlns:p14="http://schemas.microsoft.com/office/powerpoint/2010/main" val="521704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6</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888839"/>
            <a:ext cx="11121656" cy="506437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a:t>
            </a:r>
            <a:r>
              <a:rPr lang="en-US" b="1">
                <a:solidFill>
                  <a:srgbClr val="595959"/>
                </a:solidFill>
              </a:rPr>
              <a:t>DYSLEXIA-INDICATOR-CODE (E1530) </a:t>
            </a:r>
            <a:r>
              <a:rPr lang="en-US">
                <a:solidFill>
                  <a:srgbClr val="595959"/>
                </a:solidFill>
              </a:rPr>
              <a:t>to PEIMS Summer Submission in the StudentExtension complex type as optional:</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5" descr="Table&#10;&#10;complex type">
            <a:extLst>
              <a:ext uri="{FF2B5EF4-FFF2-40B4-BE49-F238E27FC236}">
                <a16:creationId xmlns:a16="http://schemas.microsoft.com/office/drawing/2014/main" id="{83D31D37-6713-1D1A-4E95-7D0EC84AD2F6}"/>
              </a:ext>
            </a:extLst>
          </p:cNvPr>
          <p:cNvPicPr>
            <a:picLocks noChangeAspect="1"/>
          </p:cNvPicPr>
          <p:nvPr/>
        </p:nvPicPr>
        <p:blipFill>
          <a:blip r:embed="rId2"/>
          <a:stretch>
            <a:fillRect/>
          </a:stretch>
        </p:blipFill>
        <p:spPr>
          <a:xfrm>
            <a:off x="3004642" y="1739973"/>
            <a:ext cx="5764218" cy="4216439"/>
          </a:xfrm>
          <a:prstGeom prst="rect">
            <a:avLst/>
          </a:prstGeom>
        </p:spPr>
      </p:pic>
    </p:spTree>
    <p:extLst>
      <p:ext uri="{BB962C8B-B14F-4D97-AF65-F5344CB8AC3E}">
        <p14:creationId xmlns:p14="http://schemas.microsoft.com/office/powerpoint/2010/main" val="328994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- 7</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8475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data element </a:t>
            </a:r>
            <a:r>
              <a:rPr lang="en-US" b="1">
                <a:solidFill>
                  <a:srgbClr val="595959"/>
                </a:solidFill>
              </a:rPr>
              <a:t>DYSLEXIA-SERVICES-CODE (E1650) </a:t>
            </a:r>
            <a:r>
              <a:rPr lang="en-US">
                <a:solidFill>
                  <a:srgbClr val="595959"/>
                </a:solidFill>
              </a:rPr>
              <a:t>in the </a:t>
            </a:r>
            <a:r>
              <a:rPr lang="en-US" err="1">
                <a:solidFill>
                  <a:srgbClr val="595959"/>
                </a:solidFill>
              </a:rPr>
              <a:t>StudentProgramExtension</a:t>
            </a:r>
            <a:r>
              <a:rPr lang="en-US">
                <a:solidFill>
                  <a:srgbClr val="595959"/>
                </a:solidFill>
              </a:rPr>
              <a:t> complex type from mandatory to conditionally mandatory:</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pSp>
        <p:nvGrpSpPr>
          <p:cNvPr id="2" name="Group 1" descr="The Student program association extension complex type displays and shows the data element E1650 dyslexia services code as conditionally mandatory for the PEIMS summer submission collection. ">
            <a:extLst>
              <a:ext uri="{FF2B5EF4-FFF2-40B4-BE49-F238E27FC236}">
                <a16:creationId xmlns:a16="http://schemas.microsoft.com/office/drawing/2014/main" id="{A44EC2FE-51D5-C1EE-64D4-500F066932CF}"/>
              </a:ext>
            </a:extLst>
          </p:cNvPr>
          <p:cNvGrpSpPr/>
          <p:nvPr/>
        </p:nvGrpSpPr>
        <p:grpSpPr>
          <a:xfrm>
            <a:off x="1251759" y="2527263"/>
            <a:ext cx="8750565" cy="3412236"/>
            <a:chOff x="0" y="0"/>
            <a:chExt cx="5942330" cy="2843530"/>
          </a:xfrm>
        </p:grpSpPr>
        <p:pic>
          <p:nvPicPr>
            <p:cNvPr id="5" name="Picture 4" descr="The Student program association extension displays. it shows the data element, DYSLEXIA SERVICES CODE E1650 as conditionally mandatory for the PEIMS Summer Submission. ">
              <a:extLst>
                <a:ext uri="{FF2B5EF4-FFF2-40B4-BE49-F238E27FC236}">
                  <a16:creationId xmlns:a16="http://schemas.microsoft.com/office/drawing/2014/main" id="{560C2DE6-BF15-1985-932B-9B05CE1EC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38520" cy="2843530"/>
            </a:xfrm>
            <a:prstGeom prst="rect">
              <a:avLst/>
            </a:prstGeom>
          </p:spPr>
        </p:pic>
        <p:sp>
          <p:nvSpPr>
            <p:cNvPr id="6" name="Rectangle 5">
              <a:extLst>
                <a:ext uri="{FF2B5EF4-FFF2-40B4-BE49-F238E27FC236}">
                  <a16:creationId xmlns:a16="http://schemas.microsoft.com/office/drawing/2014/main" id="{FA6BFD01-7AD0-C3A3-3B80-4679C8436B4F}"/>
                </a:ext>
              </a:extLst>
            </p:cNvPr>
            <p:cNvSpPr/>
            <p:nvPr/>
          </p:nvSpPr>
          <p:spPr>
            <a:xfrm>
              <a:off x="3810" y="2442210"/>
              <a:ext cx="5938520" cy="198120"/>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16524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- 8</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448542" y="975853"/>
            <a:ext cx="11208285" cy="510910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r>
              <a:rPr lang="en-US" sz="2800">
                <a:solidFill>
                  <a:srgbClr val="595959"/>
                </a:solidFill>
              </a:rPr>
              <a:t>Revised the data element definition for </a:t>
            </a:r>
            <a:r>
              <a:rPr lang="en-US" sz="2800" b="1">
                <a:solidFill>
                  <a:srgbClr val="595959"/>
                </a:solidFill>
              </a:rPr>
              <a:t>DYSLEXIA-SERVICES-CODE (E1650):</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10" name="Picture 9" descr="The Data element, Dyslexia services code E1650 displays and shows updated wording to the data element definition to include information about a student being identified with dyslexia should be reported with the type of dyslexia or related services a student receives. ">
            <a:extLst>
              <a:ext uri="{FF2B5EF4-FFF2-40B4-BE49-F238E27FC236}">
                <a16:creationId xmlns:a16="http://schemas.microsoft.com/office/drawing/2014/main" id="{C23C6836-7D95-19CA-5F7B-A42ADE02BE6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056404" y="1709876"/>
            <a:ext cx="5573751" cy="4022565"/>
          </a:xfrm>
          <a:prstGeom prst="rect">
            <a:avLst/>
          </a:prstGeom>
        </p:spPr>
      </p:pic>
    </p:spTree>
    <p:extLst>
      <p:ext uri="{BB962C8B-B14F-4D97-AF65-F5344CB8AC3E}">
        <p14:creationId xmlns:p14="http://schemas.microsoft.com/office/powerpoint/2010/main" val="4240131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- 9</a:t>
            </a:r>
            <a:endParaRPr lang="en-US" sz="4000"/>
          </a:p>
        </p:txBody>
      </p:sp>
      <p:sp>
        <p:nvSpPr>
          <p:cNvPr id="11" name="TextBox 10">
            <a:extLst>
              <a:ext uri="{FF2B5EF4-FFF2-40B4-BE49-F238E27FC236}">
                <a16:creationId xmlns:a16="http://schemas.microsoft.com/office/drawing/2014/main" id="{DFAE4058-4FBD-1BC8-C24C-2872ED2CEC9D}"/>
              </a:ext>
            </a:extLst>
          </p:cNvPr>
          <p:cNvSpPr txBox="1"/>
          <p:nvPr/>
        </p:nvSpPr>
        <p:spPr>
          <a:xfrm>
            <a:off x="523166" y="893291"/>
            <a:ext cx="11133662" cy="954107"/>
          </a:xfrm>
          <a:prstGeom prst="rect">
            <a:avLst/>
          </a:prstGeom>
          <a:noFill/>
        </p:spPr>
        <p:txBody>
          <a:bodyPr wrap="square">
            <a:spAutoFit/>
          </a:bodyPr>
          <a:lstStyle/>
          <a:p>
            <a:pPr marL="742950" lvl="1" indent="-285750">
              <a:lnSpc>
                <a:spcPct val="100000"/>
              </a:lnSpc>
              <a:spcBef>
                <a:spcPts val="600"/>
              </a:spcBef>
              <a:spcAft>
                <a:spcPts val="600"/>
              </a:spcAft>
              <a:buClr>
                <a:srgbClr val="F16038"/>
              </a:buClr>
              <a:buFont typeface="Wingdings" panose="05000000000000000000" pitchFamily="2" charset="2"/>
              <a:buChar char="§"/>
            </a:pPr>
            <a:r>
              <a:rPr lang="en-US" sz="2800">
                <a:solidFill>
                  <a:srgbClr val="595959"/>
                </a:solidFill>
              </a:rPr>
              <a:t>Revised the translation for </a:t>
            </a:r>
            <a:r>
              <a:rPr lang="en-US" sz="2800" b="1">
                <a:solidFill>
                  <a:srgbClr val="595959"/>
                </a:solidFill>
              </a:rPr>
              <a:t>Code 00 </a:t>
            </a:r>
            <a:r>
              <a:rPr lang="en-US" sz="2800">
                <a:solidFill>
                  <a:srgbClr val="595959"/>
                </a:solidFill>
              </a:rPr>
              <a:t>for </a:t>
            </a:r>
            <a:r>
              <a:rPr lang="en-US" sz="2800" b="1">
                <a:solidFill>
                  <a:srgbClr val="595959"/>
                </a:solidFill>
              </a:rPr>
              <a:t>DYSLEXIA-SERVICES-CODE (C224) </a:t>
            </a:r>
            <a:r>
              <a:rPr lang="en-US" sz="2800">
                <a:solidFill>
                  <a:srgbClr val="595959"/>
                </a:solidFill>
              </a:rPr>
              <a:t>code table:</a:t>
            </a:r>
          </a:p>
        </p:txBody>
      </p:sp>
      <p:pic>
        <p:nvPicPr>
          <p:cNvPr id="2" name="Picture 1" descr="The code table Dyslexia Services Code displays and shows the wording updated for Code 00 from &quot;does not receive services for dyslexia or a related disorder&quot;, to &quot;student identified with dyslexia or a related disorder under TEC section 48.009 does not receive services&quot;">
            <a:extLst>
              <a:ext uri="{FF2B5EF4-FFF2-40B4-BE49-F238E27FC236}">
                <a16:creationId xmlns:a16="http://schemas.microsoft.com/office/drawing/2014/main" id="{C3A6D0DA-3F4F-1AAA-1A28-DEBB524CAE9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380115" y="2239389"/>
            <a:ext cx="7782600" cy="3095894"/>
          </a:xfrm>
          <a:prstGeom prst="rect">
            <a:avLst/>
          </a:prstGeom>
        </p:spPr>
      </p:pic>
    </p:spTree>
    <p:extLst>
      <p:ext uri="{BB962C8B-B14F-4D97-AF65-F5344CB8AC3E}">
        <p14:creationId xmlns:p14="http://schemas.microsoft.com/office/powerpoint/2010/main" val="146613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- 10</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876782" y="1152465"/>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he data element reporting requirements for the Tx-Dyslexia Services complex type includes the additional language of if any, student identified with dyslexia or a related disorder under TEC 48.009. ">
            <a:extLst>
              <a:ext uri="{FF2B5EF4-FFF2-40B4-BE49-F238E27FC236}">
                <a16:creationId xmlns:a16="http://schemas.microsoft.com/office/drawing/2014/main" id="{BB690DB6-E9DD-3580-AA35-4EF0453EA68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849880" y="2363787"/>
            <a:ext cx="6492240" cy="2130425"/>
          </a:xfrm>
          <a:prstGeom prst="rect">
            <a:avLst/>
          </a:prstGeom>
        </p:spPr>
      </p:pic>
    </p:spTree>
    <p:extLst>
      <p:ext uri="{BB962C8B-B14F-4D97-AF65-F5344CB8AC3E}">
        <p14:creationId xmlns:p14="http://schemas.microsoft.com/office/powerpoint/2010/main" val="68182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- 11</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2" y="1036961"/>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reports are tentatively scheduled to be updated in the software release on </a:t>
            </a:r>
            <a:r>
              <a:rPr lang="en-US" b="1">
                <a:solidFill>
                  <a:srgbClr val="595959"/>
                </a:solidFill>
              </a:rPr>
              <a:t>March 31, 2023</a:t>
            </a:r>
            <a:r>
              <a:rPr lang="en-US">
                <a:solidFill>
                  <a:srgbClr val="595959"/>
                </a:solidFill>
              </a:rPr>
              <a:t>:</a:t>
            </a:r>
          </a:p>
          <a:p>
            <a:pPr lvl="1">
              <a:lnSpc>
                <a:spcPct val="100000"/>
              </a:lnSpc>
              <a:spcBef>
                <a:spcPts val="600"/>
              </a:spcBef>
              <a:spcAft>
                <a:spcPts val="600"/>
              </a:spcAft>
              <a:buClr>
                <a:srgbClr val="F16038"/>
              </a:buClr>
            </a:pPr>
            <a:r>
              <a:rPr lang="en-US">
                <a:solidFill>
                  <a:srgbClr val="595959"/>
                </a:solidFill>
              </a:rPr>
              <a:t>PDM3-120-007 Student Indicator Report by Grade</a:t>
            </a:r>
          </a:p>
          <a:p>
            <a:pPr lvl="2">
              <a:lnSpc>
                <a:spcPct val="100000"/>
              </a:lnSpc>
              <a:spcBef>
                <a:spcPts val="600"/>
              </a:spcBef>
              <a:spcAft>
                <a:spcPts val="600"/>
              </a:spcAft>
              <a:buClr>
                <a:srgbClr val="F16038"/>
              </a:buClr>
            </a:pPr>
            <a:r>
              <a:rPr lang="en-US">
                <a:solidFill>
                  <a:srgbClr val="595959"/>
                </a:solidFill>
              </a:rPr>
              <a:t>Add DYSLEXIA-INDICATOR-CODE (E1530) </a:t>
            </a:r>
          </a:p>
          <a:p>
            <a:pPr lvl="1">
              <a:lnSpc>
                <a:spcPct val="100000"/>
              </a:lnSpc>
              <a:spcBef>
                <a:spcPts val="600"/>
              </a:spcBef>
              <a:spcAft>
                <a:spcPts val="600"/>
              </a:spcAft>
              <a:buClr>
                <a:srgbClr val="F16038"/>
              </a:buClr>
            </a:pPr>
            <a:r>
              <a:rPr lang="en-US">
                <a:solidFill>
                  <a:srgbClr val="595959"/>
                </a:solidFill>
              </a:rPr>
              <a:t>PDM3-120-018 Student Dyslexia and/or Related Services Roster</a:t>
            </a:r>
          </a:p>
          <a:p>
            <a:pPr lvl="2">
              <a:lnSpc>
                <a:spcPct val="100000"/>
              </a:lnSpc>
              <a:spcBef>
                <a:spcPts val="600"/>
              </a:spcBef>
              <a:spcAft>
                <a:spcPts val="600"/>
              </a:spcAft>
              <a:buClr>
                <a:srgbClr val="F16038"/>
              </a:buClr>
            </a:pPr>
            <a:r>
              <a:rPr lang="en-US">
                <a:solidFill>
                  <a:srgbClr val="595959"/>
                </a:solidFill>
              </a:rPr>
              <a:t>Add DYSLEXIA-INDICATOR-CODE (E1530) </a:t>
            </a:r>
          </a:p>
          <a:p>
            <a:pPr lvl="2">
              <a:lnSpc>
                <a:spcPct val="100000"/>
              </a:lnSpc>
              <a:spcBef>
                <a:spcPts val="600"/>
              </a:spcBef>
              <a:spcAft>
                <a:spcPts val="600"/>
              </a:spcAft>
              <a:buClr>
                <a:srgbClr val="F16038"/>
              </a:buClr>
            </a:pPr>
            <a:r>
              <a:rPr lang="en-US">
                <a:solidFill>
                  <a:srgbClr val="595959"/>
                </a:solidFill>
              </a:rPr>
              <a:t>Add DYSLEXIA-SCREENING-EXCEPTION-REASON (E1732) </a:t>
            </a:r>
          </a:p>
          <a:p>
            <a:pPr lvl="1">
              <a:lnSpc>
                <a:spcPct val="100000"/>
              </a:lnSpc>
              <a:spcBef>
                <a:spcPts val="600"/>
              </a:spcBef>
              <a:spcAft>
                <a:spcPts val="600"/>
              </a:spcAft>
              <a:buClr>
                <a:srgbClr val="F16038"/>
              </a:buClr>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544080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- 12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new report is tentatively scheduled to be released in the software release on </a:t>
            </a:r>
            <a:r>
              <a:rPr lang="en-US" b="1">
                <a:solidFill>
                  <a:srgbClr val="595959"/>
                </a:solidFill>
              </a:rPr>
              <a:t>March 31, 2023</a:t>
            </a:r>
            <a:r>
              <a:rPr lang="en-US">
                <a:solidFill>
                  <a:srgbClr val="595959"/>
                </a:solidFill>
              </a:rPr>
              <a:t>:</a:t>
            </a:r>
          </a:p>
          <a:p>
            <a:pPr lvl="1">
              <a:lnSpc>
                <a:spcPct val="100000"/>
              </a:lnSpc>
              <a:spcBef>
                <a:spcPts val="600"/>
              </a:spcBef>
              <a:spcAft>
                <a:spcPts val="600"/>
              </a:spcAft>
              <a:buClr>
                <a:srgbClr val="F16038"/>
              </a:buClr>
            </a:pPr>
            <a:r>
              <a:rPr lang="en-US">
                <a:solidFill>
                  <a:srgbClr val="595959"/>
                </a:solidFill>
              </a:rPr>
              <a:t>PDM3-120-021 Student Dyslexia Screening Roster by Grade</a:t>
            </a:r>
          </a:p>
          <a:p>
            <a:pPr lvl="1">
              <a:lnSpc>
                <a:spcPct val="100000"/>
              </a:lnSpc>
              <a:spcBef>
                <a:spcPts val="600"/>
              </a:spcBef>
              <a:spcAft>
                <a:spcPts val="600"/>
              </a:spcAft>
              <a:buClr>
                <a:srgbClr val="F16038"/>
              </a:buClr>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New report Student Dyslexia Screening Roster by Grade">
            <a:extLst>
              <a:ext uri="{FF2B5EF4-FFF2-40B4-BE49-F238E27FC236}">
                <a16:creationId xmlns:a16="http://schemas.microsoft.com/office/drawing/2014/main" id="{93353FB4-873E-5C6D-851D-CF9D4734F553}"/>
              </a:ext>
            </a:extLst>
          </p:cNvPr>
          <p:cNvPicPr>
            <a:picLocks noChangeAspect="1"/>
          </p:cNvPicPr>
          <p:nvPr/>
        </p:nvPicPr>
        <p:blipFill>
          <a:blip r:embed="rId3"/>
          <a:stretch>
            <a:fillRect/>
          </a:stretch>
        </p:blipFill>
        <p:spPr>
          <a:xfrm>
            <a:off x="2115818" y="2730113"/>
            <a:ext cx="7124435" cy="3139449"/>
          </a:xfrm>
          <a:prstGeom prst="rect">
            <a:avLst/>
          </a:prstGeom>
        </p:spPr>
      </p:pic>
    </p:spTree>
    <p:extLst>
      <p:ext uri="{BB962C8B-B14F-4D97-AF65-F5344CB8AC3E}">
        <p14:creationId xmlns:p14="http://schemas.microsoft.com/office/powerpoint/2010/main" val="4224616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- 13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Rules:</a:t>
            </a:r>
          </a:p>
          <a:p>
            <a:pPr marL="457200" lvl="1" indent="0">
              <a:lnSpc>
                <a:spcPct val="100000"/>
              </a:lnSpc>
              <a:spcBef>
                <a:spcPts val="600"/>
              </a:spcBef>
              <a:spcAft>
                <a:spcPts val="600"/>
              </a:spcAft>
              <a:buClr>
                <a:srgbClr val="F16038"/>
              </a:buClr>
              <a:buNone/>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Rule 40100-0232 displays. If DYSLEXIA-INDICATOR-CODE is “1”, then there must be student program data with at least one DYSLEXIA-SERVICES-CODE for this student.">
            <a:extLst>
              <a:ext uri="{FF2B5EF4-FFF2-40B4-BE49-F238E27FC236}">
                <a16:creationId xmlns:a16="http://schemas.microsoft.com/office/drawing/2014/main" id="{B6CCF3CC-2096-640C-5273-33CCF9D49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451" y="1623108"/>
            <a:ext cx="9125712" cy="1570626"/>
          </a:xfrm>
          <a:prstGeom prst="rect">
            <a:avLst/>
          </a:prstGeom>
        </p:spPr>
      </p:pic>
      <p:pic>
        <p:nvPicPr>
          <p:cNvPr id="5" name="Picture 4" descr="Rule 40100-0233 displays. If DYSLEXIA-INDICATOR-CODE is “0”, then there must not be student program data with a DYSLEXIA-SERVICES-CODE reported for this student.">
            <a:extLst>
              <a:ext uri="{FF2B5EF4-FFF2-40B4-BE49-F238E27FC236}">
                <a16:creationId xmlns:a16="http://schemas.microsoft.com/office/drawing/2014/main" id="{8CD5086E-AABA-392F-63D2-BE36A11D5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451" y="3318508"/>
            <a:ext cx="9125712" cy="1701321"/>
          </a:xfrm>
          <a:prstGeom prst="rect">
            <a:avLst/>
          </a:prstGeom>
        </p:spPr>
      </p:pic>
    </p:spTree>
    <p:extLst>
      <p:ext uri="{BB962C8B-B14F-4D97-AF65-F5344CB8AC3E}">
        <p14:creationId xmlns:p14="http://schemas.microsoft.com/office/powerpoint/2010/main" val="1043604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- 14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Rules (cont.):</a:t>
            </a:r>
          </a:p>
          <a:p>
            <a:pPr marL="457200" lvl="1" indent="0">
              <a:lnSpc>
                <a:spcPct val="100000"/>
              </a:lnSpc>
              <a:spcBef>
                <a:spcPts val="600"/>
              </a:spcBef>
              <a:spcAft>
                <a:spcPts val="600"/>
              </a:spcAft>
              <a:buClr>
                <a:srgbClr val="F16038"/>
              </a:buClr>
              <a:buNone/>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descr="Rule 40100-0234 displays. If DYSLEXIA-RISK-CODE is “03”, then DYSLEXIA-SCREENING-EXCEPTION-REASON must not be blank.">
            <a:extLst>
              <a:ext uri="{FF2B5EF4-FFF2-40B4-BE49-F238E27FC236}">
                <a16:creationId xmlns:a16="http://schemas.microsoft.com/office/drawing/2014/main" id="{0B9C2518-694A-C69D-1145-57D796272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62" y="1533195"/>
            <a:ext cx="9125712" cy="1383440"/>
          </a:xfrm>
          <a:prstGeom prst="rect">
            <a:avLst/>
          </a:prstGeom>
        </p:spPr>
      </p:pic>
      <p:pic>
        <p:nvPicPr>
          <p:cNvPr id="7" name="Picture 6" descr="Rule 40100-0234 displays. If DYSLEXIA-RISK-CODE is “03”, then DYSLEXIA-SCREENING-EXCEPTION-REASON must not be blank.">
            <a:extLst>
              <a:ext uri="{FF2B5EF4-FFF2-40B4-BE49-F238E27FC236}">
                <a16:creationId xmlns:a16="http://schemas.microsoft.com/office/drawing/2014/main" id="{F9D32847-3D08-79A6-05D7-E8173329D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62" y="3241965"/>
            <a:ext cx="9125712" cy="1383440"/>
          </a:xfrm>
          <a:prstGeom prst="rect">
            <a:avLst/>
          </a:prstGeom>
        </p:spPr>
      </p:pic>
    </p:spTree>
    <p:extLst>
      <p:ext uri="{BB962C8B-B14F-4D97-AF65-F5344CB8AC3E}">
        <p14:creationId xmlns:p14="http://schemas.microsoft.com/office/powerpoint/2010/main" val="329811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Dyslexia-Summer Submission Updates - 15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Rules (cont.):</a:t>
            </a:r>
          </a:p>
          <a:p>
            <a:pPr marL="457200" lvl="1" indent="0">
              <a:lnSpc>
                <a:spcPct val="100000"/>
              </a:lnSpc>
              <a:spcBef>
                <a:spcPts val="600"/>
              </a:spcBef>
              <a:spcAft>
                <a:spcPts val="600"/>
              </a:spcAft>
              <a:buClr>
                <a:srgbClr val="F16038"/>
              </a:buClr>
              <a:buNone/>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descr="Rule 40110-0228 displays. For a particular TX-STUDENT-UNIQUE-ID, if at least one DYSLEXIA-SERVICES-CODE is reported for a student, then the student’s DYSLEXIA-INDICATOR-CODE must be “1”.">
            <a:extLst>
              <a:ext uri="{FF2B5EF4-FFF2-40B4-BE49-F238E27FC236}">
                <a16:creationId xmlns:a16="http://schemas.microsoft.com/office/drawing/2014/main" id="{A3B067CE-79A1-E5CB-3B8B-D7BE22BFB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62" y="1785807"/>
            <a:ext cx="9125712" cy="1777369"/>
          </a:xfrm>
          <a:prstGeom prst="rect">
            <a:avLst/>
          </a:prstGeom>
        </p:spPr>
      </p:pic>
    </p:spTree>
    <p:extLst>
      <p:ext uri="{BB962C8B-B14F-4D97-AF65-F5344CB8AC3E}">
        <p14:creationId xmlns:p14="http://schemas.microsoft.com/office/powerpoint/2010/main" val="1558386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EB-Summer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364220"/>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Senate Bill (SB) 2066 passed in the 87th legislative session amends Texas Education Code (TEC) §29.060(a) and (d) and §29.066(a) and (b), to replace the term, “limited English proficient (LEP)” with “emergent bilingual (EB)”.</a:t>
            </a:r>
          </a:p>
          <a:p>
            <a:pPr>
              <a:lnSpc>
                <a:spcPct val="100000"/>
              </a:lnSpc>
              <a:spcBef>
                <a:spcPts val="600"/>
              </a:spcBef>
              <a:spcAft>
                <a:spcPts val="600"/>
              </a:spcAft>
              <a:buClr>
                <a:srgbClr val="F16038"/>
              </a:buClr>
            </a:pPr>
            <a:r>
              <a:rPr lang="en-US">
                <a:solidFill>
                  <a:srgbClr val="595959"/>
                </a:solidFill>
              </a:rPr>
              <a:t>The following PEIMS Summer reports have been updated to reflect these changes:</a:t>
            </a:r>
          </a:p>
          <a:p>
            <a:pPr lvl="1">
              <a:lnSpc>
                <a:spcPct val="100000"/>
              </a:lnSpc>
              <a:spcBef>
                <a:spcPts val="600"/>
              </a:spcBef>
              <a:spcAft>
                <a:spcPts val="600"/>
              </a:spcAft>
              <a:buClr>
                <a:srgbClr val="F16038"/>
              </a:buClr>
            </a:pPr>
            <a:r>
              <a:rPr lang="en-US">
                <a:solidFill>
                  <a:srgbClr val="595959"/>
                </a:solidFill>
              </a:rPr>
              <a:t>PDM3-120-004  Disaggregation of PEIMS Summer Attendance Data</a:t>
            </a:r>
          </a:p>
          <a:p>
            <a:pPr lvl="1">
              <a:lnSpc>
                <a:spcPct val="100000"/>
              </a:lnSpc>
              <a:spcBef>
                <a:spcPts val="600"/>
              </a:spcBef>
              <a:spcAft>
                <a:spcPts val="600"/>
              </a:spcAft>
              <a:buClr>
                <a:srgbClr val="F16038"/>
              </a:buClr>
            </a:pPr>
            <a:r>
              <a:rPr lang="en-US">
                <a:solidFill>
                  <a:srgbClr val="595959"/>
                </a:solidFill>
              </a:rPr>
              <a:t>PDM3-120-015  Prior Year Average Daily Attendance Data</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536687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EB-Summer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have been updated to reflect these changes:</a:t>
            </a:r>
          </a:p>
          <a:p>
            <a:pPr lvl="1">
              <a:lnSpc>
                <a:spcPct val="100000"/>
              </a:lnSpc>
              <a:spcBef>
                <a:spcPts val="600"/>
              </a:spcBef>
              <a:spcAft>
                <a:spcPts val="600"/>
              </a:spcAft>
              <a:buClr>
                <a:srgbClr val="F16038"/>
              </a:buClr>
            </a:pPr>
            <a:r>
              <a:rPr lang="en-US">
                <a:solidFill>
                  <a:srgbClr val="595959"/>
                </a:solidFill>
              </a:rPr>
              <a:t>PDM3-125-002  Student Disciplinary Action Detail Report for Students with Restraint Events</a:t>
            </a:r>
          </a:p>
          <a:p>
            <a:pPr lvl="1">
              <a:lnSpc>
                <a:spcPct val="100000"/>
              </a:lnSpc>
              <a:spcBef>
                <a:spcPts val="600"/>
              </a:spcBef>
              <a:spcAft>
                <a:spcPts val="600"/>
              </a:spcAft>
              <a:buClr>
                <a:srgbClr val="F16038"/>
              </a:buClr>
            </a:pPr>
            <a:r>
              <a:rPr lang="en-US">
                <a:solidFill>
                  <a:srgbClr val="595959"/>
                </a:solidFill>
              </a:rPr>
              <a:t>PDM3-130-001  Superintendent’s/Principal’s Report of Student Attendance</a:t>
            </a:r>
          </a:p>
          <a:p>
            <a:pPr lvl="1">
              <a:lnSpc>
                <a:spcPct val="100000"/>
              </a:lnSpc>
              <a:spcBef>
                <a:spcPts val="600"/>
              </a:spcBef>
              <a:spcAft>
                <a:spcPts val="600"/>
              </a:spcAft>
              <a:buClr>
                <a:srgbClr val="F16038"/>
              </a:buClr>
            </a:pPr>
            <a:r>
              <a:rPr lang="en-US">
                <a:solidFill>
                  <a:srgbClr val="595959"/>
                </a:solidFill>
              </a:rPr>
              <a:t>PDM3-130-003  Superintendent’s/Principal’s Report of Selected Students</a:t>
            </a:r>
          </a:p>
          <a:p>
            <a:pPr lvl="1">
              <a:lnSpc>
                <a:spcPct val="100000"/>
              </a:lnSpc>
              <a:spcBef>
                <a:spcPts val="600"/>
              </a:spcBef>
              <a:spcAft>
                <a:spcPts val="600"/>
              </a:spcAft>
              <a:buClr>
                <a:srgbClr val="F16038"/>
              </a:buClr>
            </a:pPr>
            <a:r>
              <a:rPr lang="en-US">
                <a:solidFill>
                  <a:srgbClr val="595959"/>
                </a:solidFill>
              </a:rPr>
              <a:t>PDM3-130-005  Comparison of Current and Prior Year Attendance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732734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EB-Summer Submission Updates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have been updated to reflect these changes:</a:t>
            </a:r>
          </a:p>
          <a:p>
            <a:pPr lvl="1">
              <a:lnSpc>
                <a:spcPct val="100000"/>
              </a:lnSpc>
              <a:spcBef>
                <a:spcPts val="600"/>
              </a:spcBef>
              <a:spcAft>
                <a:spcPts val="600"/>
              </a:spcAft>
              <a:buClr>
                <a:srgbClr val="F16038"/>
              </a:buClr>
            </a:pPr>
            <a:r>
              <a:rPr lang="en-US">
                <a:solidFill>
                  <a:srgbClr val="595959"/>
                </a:solidFill>
              </a:rPr>
              <a:t>PDM3-130-008  Superintendent’s/Principal’s Summary Report of Student Attendance</a:t>
            </a:r>
          </a:p>
          <a:p>
            <a:pPr lvl="1">
              <a:lnSpc>
                <a:spcPct val="100000"/>
              </a:lnSpc>
              <a:spcBef>
                <a:spcPts val="600"/>
              </a:spcBef>
              <a:spcAft>
                <a:spcPts val="600"/>
              </a:spcAft>
              <a:buClr>
                <a:srgbClr val="F16038"/>
              </a:buClr>
            </a:pPr>
            <a:r>
              <a:rPr lang="en-US">
                <a:solidFill>
                  <a:srgbClr val="595959"/>
                </a:solidFill>
              </a:rPr>
              <a:t>PDM3-130-009  Attendance by District of Residence</a:t>
            </a:r>
          </a:p>
          <a:p>
            <a:pPr lvl="1">
              <a:lnSpc>
                <a:spcPct val="100000"/>
              </a:lnSpc>
              <a:spcBef>
                <a:spcPts val="600"/>
              </a:spcBef>
              <a:spcAft>
                <a:spcPts val="600"/>
              </a:spcAft>
              <a:buClr>
                <a:srgbClr val="F16038"/>
              </a:buClr>
            </a:pPr>
            <a:r>
              <a:rPr lang="en-US">
                <a:solidFill>
                  <a:srgbClr val="595959"/>
                </a:solidFill>
              </a:rPr>
              <a:t>PDM3-130-010  Attendance Rates Comparison by Ethnicity, Gender, and Special Population</a:t>
            </a:r>
          </a:p>
          <a:p>
            <a:pPr lvl="1">
              <a:lnSpc>
                <a:spcPct val="100000"/>
              </a:lnSpc>
              <a:spcBef>
                <a:spcPts val="600"/>
              </a:spcBef>
              <a:spcAft>
                <a:spcPts val="600"/>
              </a:spcAft>
              <a:buClr>
                <a:srgbClr val="F16038"/>
              </a:buClr>
            </a:pPr>
            <a:r>
              <a:rPr lang="en-US">
                <a:solidFill>
                  <a:srgbClr val="595959"/>
                </a:solidFill>
              </a:rPr>
              <a:t>PDM3-130-011  Flex Attendance - Superintendent’s Report of Student Attendance</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14648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a:cs typeface="Calibri"/>
              </a:rPr>
              <a:t>Agenda</a:t>
            </a:r>
            <a:endParaRPr lang="en-US" sz="440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677924"/>
            <a:ext cx="10623762" cy="4351338"/>
          </a:xfrm>
        </p:spPr>
        <p:txBody>
          <a:bodyPr/>
          <a:lstStyle/>
          <a:p>
            <a:pPr>
              <a:spcBef>
                <a:spcPts val="400"/>
              </a:spcBef>
            </a:pPr>
            <a:r>
              <a:rPr lang="en-US" sz="2400" b="1"/>
              <a:t>PEIMS</a:t>
            </a:r>
            <a:endParaRPr lang="en-US" sz="2000" b="1"/>
          </a:p>
          <a:p>
            <a:pPr lvl="1">
              <a:spcBef>
                <a:spcPts val="400"/>
              </a:spcBef>
            </a:pPr>
            <a:r>
              <a:rPr lang="en-US" sz="2000"/>
              <a:t>Program Area Contacts</a:t>
            </a:r>
          </a:p>
          <a:p>
            <a:pPr lvl="1">
              <a:spcBef>
                <a:spcPts val="400"/>
              </a:spcBef>
            </a:pPr>
            <a:r>
              <a:rPr lang="en-US" sz="2000" b="1"/>
              <a:t>2022-2023</a:t>
            </a:r>
            <a:endParaRPr lang="en-US" sz="1800" b="1"/>
          </a:p>
          <a:p>
            <a:pPr lvl="2">
              <a:spcBef>
                <a:spcPts val="400"/>
              </a:spcBef>
            </a:pPr>
            <a:r>
              <a:rPr lang="en-US" sz="1800"/>
              <a:t>Submission Updates</a:t>
            </a:r>
          </a:p>
          <a:p>
            <a:pPr lvl="2">
              <a:spcBef>
                <a:spcPts val="400"/>
              </a:spcBef>
            </a:pPr>
            <a:r>
              <a:rPr lang="en-US" sz="1800"/>
              <a:t>Reminders</a:t>
            </a:r>
          </a:p>
          <a:p>
            <a:pPr lvl="2">
              <a:spcBef>
                <a:spcPts val="400"/>
              </a:spcBef>
            </a:pPr>
            <a:r>
              <a:rPr lang="en-US" sz="1800"/>
              <a:t>Current Known Issues</a:t>
            </a:r>
          </a:p>
          <a:p>
            <a:pPr lvl="2">
              <a:spcBef>
                <a:spcPts val="400"/>
              </a:spcBef>
            </a:pPr>
            <a:r>
              <a:rPr lang="en-US" sz="1800"/>
              <a:t>Timeline</a:t>
            </a:r>
          </a:p>
          <a:p>
            <a:pPr lvl="2">
              <a:spcBef>
                <a:spcPts val="400"/>
              </a:spcBef>
            </a:pPr>
            <a:r>
              <a:rPr lang="en-US" sz="1800"/>
              <a:t>Frequently Asked Questions</a:t>
            </a:r>
          </a:p>
          <a:p>
            <a:pPr lvl="1">
              <a:spcBef>
                <a:spcPts val="400"/>
              </a:spcBef>
            </a:pPr>
            <a:r>
              <a:rPr lang="en-US" sz="2000" b="1"/>
              <a:t>2023-2024</a:t>
            </a:r>
            <a:endParaRPr lang="en-US" sz="1800"/>
          </a:p>
          <a:p>
            <a:pPr lvl="2">
              <a:spcBef>
                <a:spcPts val="400"/>
              </a:spcBef>
            </a:pPr>
            <a:r>
              <a:rPr lang="en-US" sz="1800"/>
              <a:t>Application Updates</a:t>
            </a:r>
          </a:p>
          <a:p>
            <a:pPr lvl="2">
              <a:spcBef>
                <a:spcPts val="400"/>
              </a:spcBef>
            </a:pPr>
            <a:r>
              <a:rPr lang="en-US" sz="1800"/>
              <a:t>Data Element Updates</a:t>
            </a:r>
          </a:p>
          <a:p>
            <a:pPr lvl="2">
              <a:spcBef>
                <a:spcPts val="400"/>
              </a:spcBef>
            </a:pPr>
            <a:r>
              <a:rPr lang="en-US" sz="1800"/>
              <a:t>Code Table Updates</a:t>
            </a:r>
          </a:p>
          <a:p>
            <a:pPr lvl="2">
              <a:spcBef>
                <a:spcPts val="400"/>
              </a:spcBef>
            </a:pPr>
            <a:r>
              <a:rPr lang="en-US" sz="1800"/>
              <a:t>Report Updates</a:t>
            </a:r>
          </a:p>
          <a:p>
            <a:pPr lvl="2">
              <a:spcBef>
                <a:spcPts val="400"/>
              </a:spcBef>
            </a:pPr>
            <a:r>
              <a:rPr lang="en-US" sz="1800"/>
              <a:t>Business Rule Updates</a:t>
            </a:r>
          </a:p>
          <a:p>
            <a:pPr lvl="2">
              <a:spcBef>
                <a:spcPts val="400"/>
              </a:spcBef>
            </a:pPr>
            <a:r>
              <a:rPr lang="en-US" sz="1800"/>
              <a:t>Timeline</a:t>
            </a:r>
          </a:p>
          <a:p>
            <a:pPr lvl="1">
              <a:spcBef>
                <a:spcPts val="400"/>
              </a:spcBef>
            </a:pPr>
            <a:r>
              <a:rPr lang="en-US" sz="2000"/>
              <a:t>Technical Resources</a:t>
            </a:r>
          </a:p>
          <a:p>
            <a:pPr lvl="1">
              <a:spcBef>
                <a:spcPts val="400"/>
              </a:spcBef>
            </a:pPr>
            <a:r>
              <a:rPr lang="en-US" sz="2000"/>
              <a:t>Questions</a:t>
            </a:r>
          </a:p>
          <a:p>
            <a:pPr lvl="2"/>
            <a:endParaRPr lang="en-US" sz="1600" b="1"/>
          </a:p>
        </p:txBody>
      </p:sp>
    </p:spTree>
    <p:extLst>
      <p:ext uri="{BB962C8B-B14F-4D97-AF65-F5344CB8AC3E}">
        <p14:creationId xmlns:p14="http://schemas.microsoft.com/office/powerpoint/2010/main" val="3689618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EB-Summer Submission Updates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have been updated to reflect these changes:</a:t>
            </a:r>
          </a:p>
          <a:p>
            <a:pPr lvl="1">
              <a:lnSpc>
                <a:spcPct val="100000"/>
              </a:lnSpc>
              <a:spcBef>
                <a:spcPts val="600"/>
              </a:spcBef>
              <a:spcAft>
                <a:spcPts val="600"/>
              </a:spcAft>
              <a:buClr>
                <a:srgbClr val="F16038"/>
              </a:buClr>
            </a:pPr>
            <a:r>
              <a:rPr lang="en-US">
                <a:solidFill>
                  <a:srgbClr val="595959"/>
                </a:solidFill>
              </a:rPr>
              <a:t>PDM3-130-013  Flex Attendance - Superintendent’s Report by Special Program</a:t>
            </a:r>
          </a:p>
          <a:p>
            <a:pPr lvl="1">
              <a:lnSpc>
                <a:spcPct val="100000"/>
              </a:lnSpc>
              <a:spcBef>
                <a:spcPts val="600"/>
              </a:spcBef>
              <a:spcAft>
                <a:spcPts val="600"/>
              </a:spcAft>
              <a:buClr>
                <a:srgbClr val="F16038"/>
              </a:buClr>
            </a:pPr>
            <a:r>
              <a:rPr lang="en-US">
                <a:solidFill>
                  <a:srgbClr val="595959"/>
                </a:solidFill>
              </a:rPr>
              <a:t>PDM3-130-014  Flex Attendance - Superintendent’s Summary Report of Student Attendance</a:t>
            </a:r>
          </a:p>
          <a:p>
            <a:pPr lvl="1">
              <a:lnSpc>
                <a:spcPct val="100000"/>
              </a:lnSpc>
              <a:spcBef>
                <a:spcPts val="600"/>
              </a:spcBef>
              <a:spcAft>
                <a:spcPts val="600"/>
              </a:spcAft>
              <a:buClr>
                <a:srgbClr val="F16038"/>
              </a:buClr>
            </a:pPr>
            <a:r>
              <a:rPr lang="en-US">
                <a:solidFill>
                  <a:srgbClr val="595959"/>
                </a:solidFill>
              </a:rPr>
              <a:t>PDM3-131-011  Students with a Mandatory Expulsion to a JJAEP with Attendance in that Reporting Period</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419925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092451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House Bill 22 (HB 22), passed during the 85th legislative session, established the A-F accountability system.  Per TEC </a:t>
            </a:r>
            <a:r>
              <a:rPr lang="en-US">
                <a:solidFill>
                  <a:srgbClr val="595959"/>
                </a:solidFill>
                <a:ea typeface="+mn-lt"/>
                <a:cs typeface="+mn-lt"/>
              </a:rPr>
              <a:t>§</a:t>
            </a:r>
            <a:r>
              <a:rPr lang="en-US">
                <a:solidFill>
                  <a:srgbClr val="595959"/>
                </a:solidFill>
              </a:rPr>
              <a:t>39.053, students can earn College, Career, and Military Readiness (CCMR) credit for earning an approved industry-based certification (IBC).  Additionally, House Bill 3 (HB 3), passed during the 86th legislative session, entitles LEAs to one IBC reimbursement per student to help defray the cost of the exams passed.</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840012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98025"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Currently, LEAs use the data element, </a:t>
            </a:r>
            <a:r>
              <a:rPr lang="en-US" b="1">
                <a:solidFill>
                  <a:srgbClr val="595959"/>
                </a:solidFill>
              </a:rPr>
              <a:t>POST-SECONDARY-LICENSURE-CERTIFICATION-CODE (E1640) </a:t>
            </a:r>
            <a:r>
              <a:rPr lang="en-US">
                <a:solidFill>
                  <a:srgbClr val="595959"/>
                </a:solidFill>
              </a:rPr>
              <a:t>to report IBCs earned for CCMR credit (students have earned the certification) and IBCs passed (students have passed all or a portion of a multileveled certification). TEA uses this data element to determine whether a student has met the threshold to earn the CCMR indicator, and data element </a:t>
            </a:r>
            <a:r>
              <a:rPr lang="en-US" b="1">
                <a:solidFill>
                  <a:srgbClr val="595959"/>
                </a:solidFill>
              </a:rPr>
              <a:t>IBC-EXAM-FEE-AMOUNT (E1654) </a:t>
            </a:r>
            <a:r>
              <a:rPr lang="en-US">
                <a:solidFill>
                  <a:srgbClr val="595959"/>
                </a:solidFill>
              </a:rPr>
              <a:t>to determine if the LEA is requesting reimbursement. LEAs may request reimbursement for a portion of an IBC exam a student passed, even if the student has not completed all the requirements to earn the certification.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386989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Additionally, the 2018-2019 school year was the last year TEA collected when a student failed an IBC exam.  While the LEA cannot request reimbursement for those students who fail to pass an IBC exam, TEA must collect this information for reporting purposes.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63786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Updates to the complex type </a:t>
            </a:r>
            <a:r>
              <a:rPr lang="en-US" b="1" err="1">
                <a:solidFill>
                  <a:srgbClr val="595959"/>
                </a:solidFill>
              </a:rPr>
              <a:t>StudentExtension</a:t>
            </a:r>
            <a:r>
              <a:rPr lang="en-US">
                <a:solidFill>
                  <a:srgbClr val="595959"/>
                </a:solidFill>
              </a:rPr>
              <a:t>:</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Increased the length from three to four digits for </a:t>
            </a:r>
            <a:r>
              <a:rPr lang="en-US" b="1">
                <a:solidFill>
                  <a:srgbClr val="595959"/>
                </a:solidFill>
              </a:rPr>
              <a:t>POST-SECONDARY-CERTIFICATION-LICENSURE-CODE (E1640)</a:t>
            </a:r>
            <a:r>
              <a:rPr lang="en-US">
                <a:solidFill>
                  <a:srgbClr val="595959"/>
                </a:solidFill>
              </a:rPr>
              <a:t>.</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Increased the length from three to four digits for </a:t>
            </a:r>
            <a:r>
              <a:rPr lang="en-US" b="1">
                <a:solidFill>
                  <a:srgbClr val="595959"/>
                </a:solidFill>
              </a:rPr>
              <a:t>IBC-VENDOR-CODE (E1655).</a:t>
            </a:r>
            <a:endParaRPr lang="en-US" b="1">
              <a:solidFill>
                <a:srgbClr val="595959"/>
              </a:solidFill>
              <a:cs typeface="Calibri"/>
            </a:endParaRPr>
          </a:p>
          <a:p>
            <a:pPr lvl="1">
              <a:lnSpc>
                <a:spcPct val="100000"/>
              </a:lnSpc>
              <a:spcBef>
                <a:spcPts val="600"/>
              </a:spcBef>
              <a:spcAft>
                <a:spcPts val="600"/>
              </a:spcAft>
              <a:buClr>
                <a:srgbClr val="F16038"/>
              </a:buClr>
            </a:pPr>
            <a:endParaRPr lang="en-US">
              <a:solidFill>
                <a:srgbClr val="595959"/>
              </a:solidFill>
            </a:endParaRPr>
          </a:p>
          <a:p>
            <a:pPr marL="0" indent="0">
              <a:buNone/>
            </a:pPr>
            <a:endParaRPr lang="en-US">
              <a:solidFill>
                <a:srgbClr val="595959"/>
              </a:solidFill>
            </a:endParaRPr>
          </a:p>
        </p:txBody>
      </p:sp>
    </p:spTree>
    <p:extLst>
      <p:ext uri="{BB962C8B-B14F-4D97-AF65-F5344CB8AC3E}">
        <p14:creationId xmlns:p14="http://schemas.microsoft.com/office/powerpoint/2010/main" val="4048998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Updates to the sub-complex type </a:t>
            </a:r>
            <a:r>
              <a:rPr lang="en-US" b="1">
                <a:solidFill>
                  <a:srgbClr val="595959"/>
                </a:solidFill>
              </a:rPr>
              <a:t>TX-IndustryCertifications</a:t>
            </a:r>
            <a:r>
              <a:rPr lang="en-US">
                <a:solidFill>
                  <a:srgbClr val="595959"/>
                </a:solidFill>
              </a:rPr>
              <a:t>:</a:t>
            </a:r>
          </a:p>
          <a:p>
            <a:pPr lvl="1">
              <a:lnSpc>
                <a:spcPct val="100000"/>
              </a:lnSpc>
              <a:spcBef>
                <a:spcPts val="600"/>
              </a:spcBef>
              <a:spcAft>
                <a:spcPts val="600"/>
              </a:spcAft>
              <a:buClr>
                <a:srgbClr val="F16038"/>
              </a:buClr>
            </a:pPr>
            <a:r>
              <a:rPr lang="en-US">
                <a:solidFill>
                  <a:srgbClr val="595959"/>
                </a:solidFill>
              </a:rPr>
              <a:t>Added a new data element </a:t>
            </a:r>
            <a:r>
              <a:rPr lang="en-US" b="1">
                <a:solidFill>
                  <a:srgbClr val="595959"/>
                </a:solidFill>
              </a:rPr>
              <a:t>POST-SECONDARY-CERTIFICATION-LICENSURE-RESULT (E1733)</a:t>
            </a:r>
            <a:r>
              <a:rPr lang="en-US">
                <a:solidFill>
                  <a:srgbClr val="595959"/>
                </a:solidFill>
              </a:rPr>
              <a:t>. </a:t>
            </a:r>
          </a:p>
          <a:p>
            <a:pPr marL="0" indent="0">
              <a:buFont typeface="Wingdings" panose="05000000000000000000" pitchFamily="2" charset="2"/>
              <a:buNone/>
            </a:pPr>
            <a:endParaRPr lang="en-US">
              <a:solidFill>
                <a:srgbClr val="0D6CB9"/>
              </a:solidFill>
            </a:endParaRPr>
          </a:p>
        </p:txBody>
      </p:sp>
      <p:pic>
        <p:nvPicPr>
          <p:cNvPr id="2" name="Picture 1" descr="The data element, POST-SECONDARY-CERTIFICATION-LICENSURE-RESULT E1733 displays. It was issued March 1, 2022. the POST-SECONDARY-CERTIFICATION-LICENSURE-RESULT data element indicates the result of a state, nationally, or internationally recognized industry-based certification exam taken by a student. If uses code table POST-SECONDARY-CERTIFICATION-LICENSURE-RESULT-CODE C232 and is coded with a length of two. It is used by the Student Extension complex type. ">
            <a:extLst>
              <a:ext uri="{FF2B5EF4-FFF2-40B4-BE49-F238E27FC236}">
                <a16:creationId xmlns:a16="http://schemas.microsoft.com/office/drawing/2014/main" id="{82F42920-1AFE-0579-1672-ACCD6F3A543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31920" y="2605247"/>
            <a:ext cx="7579995" cy="3346450"/>
          </a:xfrm>
          <a:prstGeom prst="rect">
            <a:avLst/>
          </a:prstGeom>
        </p:spPr>
      </p:pic>
    </p:spTree>
    <p:extLst>
      <p:ext uri="{BB962C8B-B14F-4D97-AF65-F5344CB8AC3E}">
        <p14:creationId xmlns:p14="http://schemas.microsoft.com/office/powerpoint/2010/main" val="2338567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- 6</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r>
              <a:rPr lang="en-US">
                <a:solidFill>
                  <a:srgbClr val="595959"/>
                </a:solidFill>
              </a:rPr>
              <a:t>Added a new code table </a:t>
            </a:r>
            <a:r>
              <a:rPr lang="en-US" b="1">
                <a:solidFill>
                  <a:srgbClr val="595959"/>
                </a:solidFill>
              </a:rPr>
              <a:t>POST-SECONDARY-CERTIFICATION-LICENSURE-RESULT-CODE (C232)</a:t>
            </a:r>
            <a:r>
              <a:rPr lang="en-US">
                <a:solidFill>
                  <a:srgbClr val="595959"/>
                </a:solidFill>
              </a:rPr>
              <a:t>.</a:t>
            </a:r>
          </a:p>
          <a:p>
            <a:pPr marL="0" indent="0">
              <a:buFont typeface="Wingdings" panose="05000000000000000000" pitchFamily="2" charset="2"/>
              <a:buNone/>
            </a:pPr>
            <a:endParaRPr lang="en-US">
              <a:solidFill>
                <a:srgbClr val="0D6CB9"/>
              </a:solidFill>
            </a:endParaRPr>
          </a:p>
        </p:txBody>
      </p:sp>
      <p:pic>
        <p:nvPicPr>
          <p:cNvPr id="2" name="Picture 1" descr="The code table POST-SECONDARY-CERTIFICATION-LICENSURE-RESULT-CODE C232 displays. It was issued March 1, 2022. &#10;Code 01 IBC Earned: All IBC requirements completed, including passing examinations and any additional requirements.&#10;Code 02 IBC Examination Passed:  All IBC requirements have not been completed to earn the certification.&#10;Code 03 IBC Examination Failed">
            <a:extLst>
              <a:ext uri="{FF2B5EF4-FFF2-40B4-BE49-F238E27FC236}">
                <a16:creationId xmlns:a16="http://schemas.microsoft.com/office/drawing/2014/main" id="{0A6041D2-6BE2-E739-8CF2-EDD4B799D54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42844" y="2387775"/>
            <a:ext cx="9774555" cy="2578100"/>
          </a:xfrm>
          <a:prstGeom prst="rect">
            <a:avLst/>
          </a:prstGeom>
        </p:spPr>
      </p:pic>
    </p:spTree>
    <p:extLst>
      <p:ext uri="{BB962C8B-B14F-4D97-AF65-F5344CB8AC3E}">
        <p14:creationId xmlns:p14="http://schemas.microsoft.com/office/powerpoint/2010/main" val="4042591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- 7</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893291"/>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r>
              <a:rPr lang="en-US">
                <a:solidFill>
                  <a:srgbClr val="595959"/>
                </a:solidFill>
              </a:rPr>
              <a:t>Added and Updated Data Element Reporting Requirements:</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p:txBody>
      </p:sp>
      <p:pic>
        <p:nvPicPr>
          <p:cNvPr id="6" name="Picture 6" descr="data element requirements">
            <a:extLst>
              <a:ext uri="{FF2B5EF4-FFF2-40B4-BE49-F238E27FC236}">
                <a16:creationId xmlns:a16="http://schemas.microsoft.com/office/drawing/2014/main" id="{6C51D3DF-3C13-A755-89B9-B9968D5274FF}"/>
              </a:ext>
            </a:extLst>
          </p:cNvPr>
          <p:cNvPicPr>
            <a:picLocks noChangeAspect="1"/>
          </p:cNvPicPr>
          <p:nvPr/>
        </p:nvPicPr>
        <p:blipFill>
          <a:blip r:embed="rId2"/>
          <a:stretch>
            <a:fillRect/>
          </a:stretch>
        </p:blipFill>
        <p:spPr>
          <a:xfrm>
            <a:off x="2144162" y="1368082"/>
            <a:ext cx="7036054" cy="4204828"/>
          </a:xfrm>
          <a:prstGeom prst="rect">
            <a:avLst/>
          </a:prstGeom>
        </p:spPr>
      </p:pic>
    </p:spTree>
    <p:extLst>
      <p:ext uri="{BB962C8B-B14F-4D97-AF65-F5344CB8AC3E}">
        <p14:creationId xmlns:p14="http://schemas.microsoft.com/office/powerpoint/2010/main" val="857441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- 8</a:t>
            </a:r>
            <a:endParaRPr lang="en-US" sz="4000"/>
          </a:p>
        </p:txBody>
      </p:sp>
      <p:pic>
        <p:nvPicPr>
          <p:cNvPr id="2" name="Picture 4" descr="Table&#10;&#10;Description automatically generated">
            <a:extLst>
              <a:ext uri="{FF2B5EF4-FFF2-40B4-BE49-F238E27FC236}">
                <a16:creationId xmlns:a16="http://schemas.microsoft.com/office/drawing/2014/main" id="{598960E2-9C18-A29E-745C-5882D7A2B90E}"/>
              </a:ext>
            </a:extLst>
          </p:cNvPr>
          <p:cNvPicPr>
            <a:picLocks noChangeAspect="1"/>
          </p:cNvPicPr>
          <p:nvPr/>
        </p:nvPicPr>
        <p:blipFill>
          <a:blip r:embed="rId2"/>
          <a:stretch>
            <a:fillRect/>
          </a:stretch>
        </p:blipFill>
        <p:spPr>
          <a:xfrm>
            <a:off x="1822939" y="1447635"/>
            <a:ext cx="8126045" cy="3298421"/>
          </a:xfrm>
          <a:prstGeom prst="rect">
            <a:avLst/>
          </a:prstGeom>
        </p:spPr>
      </p:pic>
    </p:spTree>
    <p:extLst>
      <p:ext uri="{BB962C8B-B14F-4D97-AF65-F5344CB8AC3E}">
        <p14:creationId xmlns:p14="http://schemas.microsoft.com/office/powerpoint/2010/main" val="2321778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- 9</a:t>
            </a:r>
            <a:endParaRPr lang="en-US" sz="4000"/>
          </a:p>
        </p:txBody>
      </p:sp>
      <p:pic>
        <p:nvPicPr>
          <p:cNvPr id="2" name="Picture 4" descr="Table&#10;&#10;Description automatically generated">
            <a:extLst>
              <a:ext uri="{FF2B5EF4-FFF2-40B4-BE49-F238E27FC236}">
                <a16:creationId xmlns:a16="http://schemas.microsoft.com/office/drawing/2014/main" id="{C5870DA6-86D1-E59E-A2FC-39029669B1C9}"/>
              </a:ext>
            </a:extLst>
          </p:cNvPr>
          <p:cNvPicPr>
            <a:picLocks noChangeAspect="1"/>
          </p:cNvPicPr>
          <p:nvPr/>
        </p:nvPicPr>
        <p:blipFill>
          <a:blip r:embed="rId2"/>
          <a:stretch>
            <a:fillRect/>
          </a:stretch>
        </p:blipFill>
        <p:spPr>
          <a:xfrm>
            <a:off x="2189430" y="1122670"/>
            <a:ext cx="6138249" cy="4356145"/>
          </a:xfrm>
          <a:prstGeom prst="rect">
            <a:avLst/>
          </a:prstGeom>
        </p:spPr>
      </p:pic>
    </p:spTree>
    <p:extLst>
      <p:ext uri="{BB962C8B-B14F-4D97-AF65-F5344CB8AC3E}">
        <p14:creationId xmlns:p14="http://schemas.microsoft.com/office/powerpoint/2010/main" val="209087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Contacts</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142839"/>
            <a:ext cx="1090285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a:solidFill>
                  <a:srgbClr val="595959"/>
                </a:solidFill>
              </a:rPr>
              <a:t>Expanded Learning Models</a:t>
            </a:r>
            <a:endParaRPr lang="en-US"/>
          </a:p>
          <a:p>
            <a:pPr lvl="1">
              <a:spcBef>
                <a:spcPts val="600"/>
              </a:spcBef>
              <a:spcAft>
                <a:spcPts val="600"/>
              </a:spcAft>
              <a:buClr>
                <a:srgbClr val="F16038"/>
              </a:buClr>
            </a:pPr>
            <a:r>
              <a:rPr lang="en-US">
                <a:solidFill>
                  <a:srgbClr val="595959"/>
                </a:solidFill>
              </a:rPr>
              <a:t> </a:t>
            </a:r>
            <a:r>
              <a:rPr lang="en-US" b="1">
                <a:solidFill>
                  <a:srgbClr val="595959"/>
                </a:solidFill>
              </a:rPr>
              <a:t>Brian Doran</a:t>
            </a:r>
            <a:r>
              <a:rPr lang="en-US">
                <a:solidFill>
                  <a:srgbClr val="595959"/>
                </a:solidFill>
              </a:rPr>
              <a:t>, Director – </a:t>
            </a:r>
            <a:r>
              <a:rPr lang="en-US">
                <a:solidFill>
                  <a:srgbClr val="595959"/>
                </a:solidFill>
                <a:hlinkClick r:id="rId2"/>
              </a:rPr>
              <a:t>brian.doran@tea.texas.gov</a:t>
            </a:r>
            <a:r>
              <a:rPr lang="en-US">
                <a:solidFill>
                  <a:srgbClr val="595959"/>
                </a:solidFill>
              </a:rPr>
              <a:t> </a:t>
            </a:r>
            <a:endParaRPr lang="en-US"/>
          </a:p>
          <a:p>
            <a:pPr>
              <a:spcBef>
                <a:spcPts val="600"/>
              </a:spcBef>
              <a:spcAft>
                <a:spcPts val="600"/>
              </a:spcAft>
              <a:buClr>
                <a:srgbClr val="F16038"/>
              </a:buClr>
            </a:pPr>
            <a:r>
              <a:rPr lang="en-US">
                <a:solidFill>
                  <a:srgbClr val="595959"/>
                </a:solidFill>
              </a:rPr>
              <a:t>Safe and Supportive Schools</a:t>
            </a:r>
          </a:p>
          <a:p>
            <a:pPr lvl="1">
              <a:spcBef>
                <a:spcPts val="600"/>
              </a:spcBef>
              <a:spcAft>
                <a:spcPts val="600"/>
              </a:spcAft>
              <a:buClr>
                <a:srgbClr val="F16038"/>
              </a:buClr>
            </a:pPr>
            <a:r>
              <a:rPr lang="en-US" b="1">
                <a:solidFill>
                  <a:srgbClr val="595959"/>
                </a:solidFill>
              </a:rPr>
              <a:t>Hank Weikert</a:t>
            </a:r>
            <a:r>
              <a:rPr lang="en-US">
                <a:solidFill>
                  <a:srgbClr val="595959"/>
                </a:solidFill>
              </a:rPr>
              <a:t>, Director – </a:t>
            </a:r>
            <a:r>
              <a:rPr lang="en-US">
                <a:solidFill>
                  <a:srgbClr val="595959"/>
                </a:solidFill>
                <a:hlinkClick r:id="rId3"/>
              </a:rPr>
              <a:t>hank.weikert@tea.texas.gov</a:t>
            </a:r>
            <a:r>
              <a:rPr lang="en-US">
                <a:solidFill>
                  <a:srgbClr val="595959"/>
                </a:solidFill>
              </a:rPr>
              <a:t> </a:t>
            </a:r>
            <a:endParaRPr lang="en-US" b="1">
              <a:cs typeface="Calibri"/>
            </a:endParaRPr>
          </a:p>
          <a:p>
            <a:pPr>
              <a:spcBef>
                <a:spcPts val="600"/>
              </a:spcBef>
              <a:spcAft>
                <a:spcPts val="600"/>
              </a:spcAft>
              <a:buClr>
                <a:srgbClr val="F16038"/>
              </a:buClr>
            </a:pPr>
            <a:r>
              <a:rPr lang="en-US">
                <a:solidFill>
                  <a:srgbClr val="595959"/>
                </a:solidFill>
              </a:rPr>
              <a:t>Department of Standards &amp; Support</a:t>
            </a:r>
            <a:endParaRPr lang="en-US">
              <a:solidFill>
                <a:srgbClr val="595959"/>
              </a:solidFill>
              <a:cs typeface="Calibri"/>
            </a:endParaRPr>
          </a:p>
          <a:p>
            <a:pPr lvl="1">
              <a:spcBef>
                <a:spcPts val="600"/>
              </a:spcBef>
              <a:spcAft>
                <a:spcPts val="600"/>
              </a:spcAft>
              <a:buClr>
                <a:srgbClr val="F16038"/>
              </a:buClr>
            </a:pPr>
            <a:r>
              <a:rPr lang="en-US" b="1">
                <a:solidFill>
                  <a:srgbClr val="595959"/>
                </a:solidFill>
              </a:rPr>
              <a:t>Monica Martinez, </a:t>
            </a:r>
            <a:r>
              <a:rPr lang="en-US">
                <a:solidFill>
                  <a:srgbClr val="595959"/>
                </a:solidFill>
              </a:rPr>
              <a:t>Associate Commissioner – </a:t>
            </a:r>
            <a:r>
              <a:rPr lang="en-US">
                <a:solidFill>
                  <a:srgbClr val="595959"/>
                </a:solidFill>
                <a:hlinkClick r:id="rId4"/>
              </a:rPr>
              <a:t>monica.martinez@tea.texas.gov</a:t>
            </a:r>
            <a:r>
              <a:rPr lang="en-US">
                <a:solidFill>
                  <a:srgbClr val="595959"/>
                </a:solidFill>
              </a:rPr>
              <a:t> </a:t>
            </a:r>
            <a:endParaRPr lang="en-US">
              <a:solidFill>
                <a:srgbClr val="595959"/>
              </a:solidFill>
              <a:cs typeface="Calibri"/>
            </a:endParaRPr>
          </a:p>
          <a:p>
            <a:pPr>
              <a:spcBef>
                <a:spcPts val="600"/>
              </a:spcBef>
              <a:spcAft>
                <a:spcPts val="600"/>
              </a:spcAft>
              <a:buClr>
                <a:srgbClr val="F16038"/>
              </a:buClr>
            </a:pPr>
            <a:r>
              <a:rPr lang="en-US">
                <a:solidFill>
                  <a:srgbClr val="595959"/>
                </a:solidFill>
              </a:rPr>
              <a:t>Federal Program Compliance Division</a:t>
            </a:r>
          </a:p>
          <a:p>
            <a:pPr lvl="1">
              <a:spcBef>
                <a:spcPts val="600"/>
              </a:spcBef>
              <a:spcAft>
                <a:spcPts val="600"/>
              </a:spcAft>
              <a:buClr>
                <a:srgbClr val="F16038"/>
              </a:buClr>
            </a:pPr>
            <a:r>
              <a:rPr lang="en-US" b="1">
                <a:solidFill>
                  <a:srgbClr val="595959"/>
                </a:solidFill>
              </a:rPr>
              <a:t>Idalia Ibanez</a:t>
            </a:r>
            <a:r>
              <a:rPr lang="en-US">
                <a:solidFill>
                  <a:srgbClr val="595959"/>
                </a:solidFill>
              </a:rPr>
              <a:t>, Program Director – </a:t>
            </a:r>
            <a:r>
              <a:rPr lang="en-US">
                <a:solidFill>
                  <a:srgbClr val="595959"/>
                </a:solidFill>
                <a:hlinkClick r:id="rId5"/>
              </a:rPr>
              <a:t>idalia.ibanez@tea.texas.gov</a:t>
            </a:r>
            <a:r>
              <a:rPr lang="en-US">
                <a:solidFill>
                  <a:srgbClr val="595959"/>
                </a:solidFill>
              </a:rPr>
              <a:t> </a:t>
            </a:r>
            <a:endParaRPr lang="en-US">
              <a:solidFill>
                <a:srgbClr val="595959"/>
              </a:solidFill>
              <a:cs typeface="Calibri"/>
            </a:endParaRPr>
          </a:p>
          <a:p>
            <a:pPr marL="0" indent="0">
              <a:buClr>
                <a:srgbClr val="D8D8D8"/>
              </a:buClr>
              <a:buNone/>
            </a:pPr>
            <a:endParaRPr lang="en-US">
              <a:solidFill>
                <a:srgbClr val="0D6CB9"/>
              </a:solidFill>
              <a:cs typeface="Calibri" panose="020F0502020204030204"/>
            </a:endParaRPr>
          </a:p>
          <a:p>
            <a:pPr marL="0" indent="0">
              <a:buClr>
                <a:srgbClr val="D8D8D8"/>
              </a:buClr>
              <a:buNone/>
            </a:pPr>
            <a:endParaRPr lang="en-US">
              <a:solidFill>
                <a:srgbClr val="0D6CB9"/>
              </a:solidFill>
              <a:cs typeface="Calibri" panose="020F0502020204030204"/>
            </a:endParaRPr>
          </a:p>
        </p:txBody>
      </p:sp>
    </p:spTree>
    <p:extLst>
      <p:ext uri="{BB962C8B-B14F-4D97-AF65-F5344CB8AC3E}">
        <p14:creationId xmlns:p14="http://schemas.microsoft.com/office/powerpoint/2010/main" val="101772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- 10</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893291"/>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r>
              <a:rPr lang="en-US">
                <a:solidFill>
                  <a:srgbClr val="595959"/>
                </a:solidFill>
              </a:rPr>
              <a:t>Added Examples:</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p:txBody>
      </p:sp>
      <p:pic>
        <p:nvPicPr>
          <p:cNvPr id="5" name="Picture 4" descr="Examples:&#10;&#10;1. Examination Passed and CCMR Earned&#10;&#10;Student A took the Cisco Certified Design Associate examination and passed. There are no other components to this certification. The student has earned the IBC, may be awarded CCMR credit, and the LEA may request reimbursement.&#10;Student B completed all requirements to sit for the Phlebotomy Technician IBC. The student took the examination and passed. The student has earned the IBC, may be awarded CCMR credit and the LEA may request reimbursement.&#10;Student C completed all requirements to sit for the Phlebotomy Technician IBC. The student took the examination and failed. However, the student re-took the examination and passed. The student has earned the IBC, may be awarded CCMR credit and the LEA may request reimbursement.&#10;2. Examination Passed but CCMR Not Earned&#10;&#10;a. Student D took the CompTIA A Plus examination, which consists of 220-1001 (Core 1) and 220-1002 (Core 2). The student passed 220-1001 (Core 1), but failed 220-1002 (Core 2). The student has not earned the IBC and may not be awarded CCMR credit; however, the LEA may request reimbursement for the CompTIA A+ 220-1001 (Core 1) examination and the LEA should report the IBC Examination Passed with a POST-SECONDARY-CERTIFICATION-LICENSURE-RESULT-CODE “02”.&#10;&#10;b. Student E took the Non-Commissioned Security Officer Level II examination and passed but did not submit fingerprints for the required background check. The student has not earned the IBC and may not be awarded CCMR credit; however, the LEA may request reimbursement for the examination.&#10;&#10;3. Examination Failed&#10;&#10;a. Student F took the Wastewaters Collection IBC examination and failed. The LEA should report the result of the examination. The student may not be awarded CCMR credit and the LEA may not request reimbursement.">
            <a:extLst>
              <a:ext uri="{FF2B5EF4-FFF2-40B4-BE49-F238E27FC236}">
                <a16:creationId xmlns:a16="http://schemas.microsoft.com/office/drawing/2014/main" id="{6BAA0333-6CF0-F795-4FC0-106976D95BB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73628" y="1628582"/>
            <a:ext cx="10173581" cy="4086579"/>
          </a:xfrm>
          <a:prstGeom prst="rect">
            <a:avLst/>
          </a:prstGeom>
        </p:spPr>
      </p:pic>
    </p:spTree>
    <p:extLst>
      <p:ext uri="{BB962C8B-B14F-4D97-AF65-F5344CB8AC3E}">
        <p14:creationId xmlns:p14="http://schemas.microsoft.com/office/powerpoint/2010/main" val="3782525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- 11</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have been updated to reflect these changes:</a:t>
            </a:r>
          </a:p>
          <a:p>
            <a:pPr lvl="1">
              <a:lnSpc>
                <a:spcPct val="100000"/>
              </a:lnSpc>
              <a:spcBef>
                <a:spcPts val="600"/>
              </a:spcBef>
              <a:spcAft>
                <a:spcPts val="600"/>
              </a:spcAft>
              <a:buClr>
                <a:srgbClr val="F16038"/>
              </a:buClr>
            </a:pPr>
            <a:r>
              <a:rPr lang="en-US">
                <a:solidFill>
                  <a:srgbClr val="595959"/>
                </a:solidFill>
              </a:rPr>
              <a:t>PDM3-120-010  Student Advanced Academic Roster by Grade</a:t>
            </a:r>
          </a:p>
          <a:p>
            <a:pPr lvl="1">
              <a:lnSpc>
                <a:spcPct val="100000"/>
              </a:lnSpc>
              <a:spcBef>
                <a:spcPts val="600"/>
              </a:spcBef>
              <a:spcAft>
                <a:spcPts val="600"/>
              </a:spcAft>
              <a:buClr>
                <a:srgbClr val="F16038"/>
              </a:buClr>
            </a:pPr>
            <a:r>
              <a:rPr lang="en-US">
                <a:solidFill>
                  <a:srgbClr val="595959"/>
                </a:solidFill>
              </a:rPr>
              <a:t>PDM3-120-019 Industry Based Certification Roster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937152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- 12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Business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Business Rule 40100-0231 displays. If POST-SECONDARY-CERTIFICATION-LICENSURE-RESULT is “03”, then IBC-EXAM-FEE-AMOUNT should be 0.00 or not reported. This means If the TX-PostSecondaryCertificationLicensureResult is “Failed”, the LEA cannot request reimbursement and should report TX-IBCExamFeeAmount as 0.00 or not reported. It is a Fatal level error for the PEIMS Fall and Summer submissions. It applies to LEAs, Campuses and Charters. ">
            <a:extLst>
              <a:ext uri="{FF2B5EF4-FFF2-40B4-BE49-F238E27FC236}">
                <a16:creationId xmlns:a16="http://schemas.microsoft.com/office/drawing/2014/main" id="{8168E67B-EDA8-2475-B316-EA1492640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81" y="1566406"/>
            <a:ext cx="9891617" cy="2354784"/>
          </a:xfrm>
          <a:prstGeom prst="rect">
            <a:avLst/>
          </a:prstGeom>
        </p:spPr>
      </p:pic>
    </p:spTree>
    <p:extLst>
      <p:ext uri="{BB962C8B-B14F-4D97-AF65-F5344CB8AC3E}">
        <p14:creationId xmlns:p14="http://schemas.microsoft.com/office/powerpoint/2010/main" val="2447593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IBC-Summer Submission Updates - 13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2022-2023 PEIMS Fall Submission</a:t>
            </a:r>
          </a:p>
          <a:p>
            <a:pPr lvl="1">
              <a:lnSpc>
                <a:spcPct val="100000"/>
              </a:lnSpc>
              <a:spcBef>
                <a:spcPts val="600"/>
              </a:spcBef>
              <a:spcAft>
                <a:spcPts val="600"/>
              </a:spcAft>
              <a:buClr>
                <a:srgbClr val="F16038"/>
              </a:buClr>
            </a:pPr>
            <a:r>
              <a:rPr lang="en-US">
                <a:solidFill>
                  <a:srgbClr val="595959"/>
                </a:solidFill>
              </a:rPr>
              <a:t>IBCs earned from </a:t>
            </a:r>
            <a:r>
              <a:rPr lang="en-US" b="1">
                <a:solidFill>
                  <a:srgbClr val="595959"/>
                </a:solidFill>
              </a:rPr>
              <a:t>June 1, 2022 - August 31, 2022</a:t>
            </a:r>
            <a:r>
              <a:rPr lang="en-US">
                <a:solidFill>
                  <a:srgbClr val="595959"/>
                </a:solidFill>
              </a:rPr>
              <a:t>, are classified as prior year IBCs and are validated against the 2021-2022 TEDS code tables.</a:t>
            </a:r>
          </a:p>
          <a:p>
            <a:pPr>
              <a:lnSpc>
                <a:spcPct val="100000"/>
              </a:lnSpc>
              <a:spcBef>
                <a:spcPts val="600"/>
              </a:spcBef>
              <a:spcAft>
                <a:spcPts val="600"/>
              </a:spcAft>
              <a:buClr>
                <a:srgbClr val="F16038"/>
              </a:buClr>
            </a:pPr>
            <a:r>
              <a:rPr lang="en-US">
                <a:solidFill>
                  <a:srgbClr val="595959"/>
                </a:solidFill>
              </a:rPr>
              <a:t>2022-2023 PEIMS Summer Submission</a:t>
            </a:r>
          </a:p>
          <a:p>
            <a:pPr lvl="1">
              <a:lnSpc>
                <a:spcPct val="100000"/>
              </a:lnSpc>
              <a:spcBef>
                <a:spcPts val="600"/>
              </a:spcBef>
              <a:spcAft>
                <a:spcPts val="600"/>
              </a:spcAft>
              <a:buClr>
                <a:srgbClr val="F16038"/>
              </a:buClr>
            </a:pPr>
            <a:r>
              <a:rPr lang="en-US">
                <a:solidFill>
                  <a:srgbClr val="595959"/>
                </a:solidFill>
              </a:rPr>
              <a:t>IBCs earned from </a:t>
            </a:r>
            <a:r>
              <a:rPr lang="en-US" b="1">
                <a:solidFill>
                  <a:srgbClr val="595959"/>
                </a:solidFill>
              </a:rPr>
              <a:t>September 1, 2022 – May 31, 2023</a:t>
            </a:r>
            <a:r>
              <a:rPr lang="en-US">
                <a:solidFill>
                  <a:srgbClr val="595959"/>
                </a:solidFill>
              </a:rPr>
              <a:t>, are classified as current school year IBCs and are validated against the 2022-2023 code tables.</a:t>
            </a:r>
          </a:p>
          <a:p>
            <a:pPr>
              <a:lnSpc>
                <a:spcPct val="100000"/>
              </a:lnSpc>
              <a:spcBef>
                <a:spcPts val="600"/>
              </a:spcBef>
              <a:spcAft>
                <a:spcPts val="600"/>
              </a:spcAft>
              <a:buClr>
                <a:srgbClr val="F16038"/>
              </a:buClr>
            </a:pPr>
            <a:r>
              <a:rPr lang="en-US">
                <a:solidFill>
                  <a:srgbClr val="595959"/>
                </a:solidFill>
              </a:rPr>
              <a:t>Code tables: C214 Industry Certification Licensure Code and C226 Vendor Code.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22801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SSSP-Summer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375385" y="893291"/>
            <a:ext cx="1152144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During the 86th legislative session, Senate Bill (SB) 11 was passed, which amended Subchapter D, Chapter 37, TEC by adding §37.115. This new section requires the board of trustees for each LEA to establish a safe and supportive school program (SSSP) team to serve at each campus to conduct threat assessments.  The SSSP team must report to the agency, through guidelines developed by the agency, the following information regarding the team's activities and other information for each LEA campus the team serves, the outcome of each assessment made by the team, including:</a:t>
            </a:r>
          </a:p>
          <a:p>
            <a:pPr lvl="2">
              <a:lnSpc>
                <a:spcPct val="100000"/>
              </a:lnSpc>
              <a:spcBef>
                <a:spcPts val="600"/>
              </a:spcBef>
              <a:spcAft>
                <a:spcPts val="600"/>
              </a:spcAft>
              <a:buClr>
                <a:srgbClr val="F16038"/>
              </a:buClr>
            </a:pPr>
            <a:r>
              <a:rPr lang="en-US">
                <a:solidFill>
                  <a:srgbClr val="595959"/>
                </a:solidFill>
              </a:rPr>
              <a:t>any disciplinary action taken, including a change in school placement (§37.115(k)(3)(A));</a:t>
            </a:r>
          </a:p>
          <a:p>
            <a:pPr lvl="2">
              <a:lnSpc>
                <a:spcPct val="100000"/>
              </a:lnSpc>
              <a:spcBef>
                <a:spcPts val="600"/>
              </a:spcBef>
              <a:spcAft>
                <a:spcPts val="600"/>
              </a:spcAft>
              <a:buClr>
                <a:srgbClr val="F16038"/>
              </a:buClr>
            </a:pPr>
            <a:r>
              <a:rPr lang="en-US">
                <a:solidFill>
                  <a:srgbClr val="595959"/>
                </a:solidFill>
              </a:rPr>
              <a:t>changes in school placement, including placement in a juvenile justice alternative education program or disciplinary alternative education program (§37.115(k)(4)(D));</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035251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SSSP-Summer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0947768"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2">
              <a:lnSpc>
                <a:spcPct val="100000"/>
              </a:lnSpc>
              <a:spcBef>
                <a:spcPts val="600"/>
              </a:spcBef>
              <a:spcAft>
                <a:spcPts val="600"/>
              </a:spcAft>
              <a:buClr>
                <a:srgbClr val="F16038"/>
              </a:buClr>
            </a:pPr>
            <a:r>
              <a:rPr lang="en-US">
                <a:solidFill>
                  <a:srgbClr val="595959"/>
                </a:solidFill>
              </a:rPr>
              <a:t>placements in in-school suspension or out-of-school suspension and incidents of expulsion (§37.115(k)(3)(F));</a:t>
            </a:r>
          </a:p>
          <a:p>
            <a:pPr lvl="1">
              <a:lnSpc>
                <a:spcPct val="100000"/>
              </a:lnSpc>
              <a:spcBef>
                <a:spcPts val="600"/>
              </a:spcBef>
              <a:spcAft>
                <a:spcPts val="600"/>
              </a:spcAft>
              <a:buClr>
                <a:srgbClr val="F16038"/>
              </a:buClr>
            </a:pPr>
            <a:r>
              <a:rPr lang="en-US">
                <a:solidFill>
                  <a:srgbClr val="595959"/>
                </a:solidFill>
                <a:cs typeface="Calibri"/>
              </a:rPr>
              <a:t>In prior years, LEAs reported the total number of discipline incidents that included a Safe and Supportive Schools Program (SSP) team review and the resulting total number of changes in school placement that occurred after the SSP review was conducted through an annual data collection/survey.</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4902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SSSP-Summer Submission Updates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375385" y="1142839"/>
            <a:ext cx="11444438"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Updates to the </a:t>
            </a:r>
            <a:r>
              <a:rPr lang="en-US" b="1">
                <a:solidFill>
                  <a:srgbClr val="595959"/>
                </a:solidFill>
              </a:rPr>
              <a:t>StudentDisciplineIncidentAssociationExtension </a:t>
            </a:r>
            <a:r>
              <a:rPr lang="en-US">
                <a:solidFill>
                  <a:srgbClr val="595959"/>
                </a:solidFill>
              </a:rPr>
              <a:t>complex type:</a:t>
            </a:r>
          </a:p>
          <a:p>
            <a:pPr lvl="1">
              <a:lnSpc>
                <a:spcPct val="100000"/>
              </a:lnSpc>
              <a:spcBef>
                <a:spcPts val="600"/>
              </a:spcBef>
              <a:spcAft>
                <a:spcPts val="600"/>
              </a:spcAft>
              <a:buClr>
                <a:srgbClr val="F16038"/>
              </a:buClr>
            </a:pPr>
            <a:r>
              <a:rPr lang="en-US">
                <a:solidFill>
                  <a:srgbClr val="595959"/>
                </a:solidFill>
              </a:rPr>
              <a:t>Added a new data element </a:t>
            </a:r>
            <a:r>
              <a:rPr lang="en-US" b="1">
                <a:solidFill>
                  <a:srgbClr val="595959"/>
                </a:solidFill>
              </a:rPr>
              <a:t>SAFE-SUPPORTIVE-SCHOOL-PROGRAM-TEAM-REVIEW (E1734)</a:t>
            </a:r>
            <a:r>
              <a:rPr lang="en-US">
                <a:solidFill>
                  <a:srgbClr val="595959"/>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The SAFE-SUPPORTIVE-SCHOOL-PROGRAM-TEAM-REVIEW E1734 data element displays. It was issued March 1, 2022. The SAFE-SUPPORTIVE-SCHOOL-PROGRAM-TEAM-REVIEW data element  indicates whether the Safe and Supportive School Program (SSSP) team conducted a threat assessment related to a reported disciplinary incident. It uses the C088 PARTICIPATION-INDICATOR-CODE code table coded with a length of one. It is used in the Student Discipline Incident Association Extension complex type. ">
            <a:extLst>
              <a:ext uri="{FF2B5EF4-FFF2-40B4-BE49-F238E27FC236}">
                <a16:creationId xmlns:a16="http://schemas.microsoft.com/office/drawing/2014/main" id="{43E6173F-BEA9-400A-ACF1-0F3CA90C6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910" y="2632026"/>
            <a:ext cx="7598177" cy="3355050"/>
          </a:xfrm>
          <a:prstGeom prst="rect">
            <a:avLst/>
          </a:prstGeom>
        </p:spPr>
      </p:pic>
    </p:spTree>
    <p:extLst>
      <p:ext uri="{BB962C8B-B14F-4D97-AF65-F5344CB8AC3E}">
        <p14:creationId xmlns:p14="http://schemas.microsoft.com/office/powerpoint/2010/main" val="2307776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SSSP-Summer Submission Updates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364220"/>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Data Element Reporting Requirements: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descr="SAFE-SUPPORTIVE-SCHOOL-PROGRAM-TEAM-REVIEW (E1734) indicates whether the Safe and Supportive School Program (SSSP) team conducted a threat assessment related to a reported disciplinary incident.">
            <a:extLst>
              <a:ext uri="{FF2B5EF4-FFF2-40B4-BE49-F238E27FC236}">
                <a16:creationId xmlns:a16="http://schemas.microsoft.com/office/drawing/2014/main" id="{56F759F6-46C2-19CA-7A57-D1EE4C498B49}"/>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94218" y="2379093"/>
            <a:ext cx="10373624" cy="1000211"/>
          </a:xfrm>
          <a:prstGeom prst="rect">
            <a:avLst/>
          </a:prstGeom>
        </p:spPr>
      </p:pic>
    </p:spTree>
    <p:extLst>
      <p:ext uri="{BB962C8B-B14F-4D97-AF65-F5344CB8AC3E}">
        <p14:creationId xmlns:p14="http://schemas.microsoft.com/office/powerpoint/2010/main" val="3449681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SSSP-Summer Submission Updates - 5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reports are tentatively scheduled to be updated in the software release on </a:t>
            </a:r>
            <a:r>
              <a:rPr lang="en-US" b="1">
                <a:solidFill>
                  <a:srgbClr val="595959"/>
                </a:solidFill>
              </a:rPr>
              <a:t>March 31, 2023</a:t>
            </a:r>
            <a:r>
              <a:rPr lang="en-US">
                <a:solidFill>
                  <a:srgbClr val="595959"/>
                </a:solidFill>
              </a:rPr>
              <a:t>:</a:t>
            </a:r>
          </a:p>
          <a:p>
            <a:pPr lvl="1">
              <a:lnSpc>
                <a:spcPct val="100000"/>
              </a:lnSpc>
              <a:spcBef>
                <a:spcPts val="600"/>
              </a:spcBef>
              <a:spcAft>
                <a:spcPts val="600"/>
              </a:spcAft>
              <a:buClr>
                <a:srgbClr val="F16038"/>
              </a:buClr>
            </a:pPr>
            <a:r>
              <a:rPr lang="en-US">
                <a:solidFill>
                  <a:srgbClr val="595959"/>
                </a:solidFill>
              </a:rPr>
              <a:t>PDM3-132-001 Student Disciplinary Action Roster</a:t>
            </a:r>
          </a:p>
          <a:p>
            <a:pPr lvl="1">
              <a:lnSpc>
                <a:spcPct val="100000"/>
              </a:lnSpc>
              <a:spcBef>
                <a:spcPts val="600"/>
              </a:spcBef>
              <a:spcAft>
                <a:spcPts val="600"/>
              </a:spcAft>
              <a:buClr>
                <a:srgbClr val="F16038"/>
              </a:buClr>
            </a:pPr>
            <a:r>
              <a:rPr lang="en-US">
                <a:solidFill>
                  <a:srgbClr val="595959"/>
                </a:solidFill>
              </a:rPr>
              <a:t>PDM3-132-002 Student Disciplinary Action Detail by Reason</a:t>
            </a:r>
          </a:p>
          <a:p>
            <a:pPr lvl="1">
              <a:lnSpc>
                <a:spcPct val="100000"/>
              </a:lnSpc>
              <a:spcBef>
                <a:spcPts val="600"/>
              </a:spcBef>
              <a:spcAft>
                <a:spcPts val="600"/>
              </a:spcAft>
              <a:buClr>
                <a:srgbClr val="F16038"/>
              </a:buClr>
            </a:pPr>
            <a:r>
              <a:rPr lang="en-US">
                <a:solidFill>
                  <a:srgbClr val="595959"/>
                </a:solidFill>
              </a:rPr>
              <a:t>PDM3-132-004 Student Disciplinary Action Detail by Incident Number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608710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SSSP-Summer Submission Updates - 6</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new report is tentatively scheduled to be released in the software release on </a:t>
            </a:r>
            <a:r>
              <a:rPr lang="en-US" b="1">
                <a:solidFill>
                  <a:srgbClr val="595959"/>
                </a:solidFill>
              </a:rPr>
              <a:t>March 31, 2023</a:t>
            </a:r>
            <a:r>
              <a:rPr lang="en-US">
                <a:solidFill>
                  <a:srgbClr val="595959"/>
                </a:solidFill>
              </a:rPr>
              <a:t>:</a:t>
            </a:r>
          </a:p>
          <a:p>
            <a:pPr lvl="1">
              <a:lnSpc>
                <a:spcPct val="100000"/>
              </a:lnSpc>
              <a:spcBef>
                <a:spcPts val="600"/>
              </a:spcBef>
              <a:spcAft>
                <a:spcPts val="600"/>
              </a:spcAft>
              <a:buClr>
                <a:srgbClr val="F16038"/>
              </a:buClr>
            </a:pPr>
            <a:r>
              <a:rPr lang="en-US">
                <a:solidFill>
                  <a:srgbClr val="595959"/>
                </a:solidFill>
              </a:rPr>
              <a:t>PDM3-132-007 Student Disciplinary Action Summary by SSSP Team Review</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report">
            <a:extLst>
              <a:ext uri="{FF2B5EF4-FFF2-40B4-BE49-F238E27FC236}">
                <a16:creationId xmlns:a16="http://schemas.microsoft.com/office/drawing/2014/main" id="{41979847-C212-31A5-F613-5EED1C3324DB}"/>
              </a:ext>
            </a:extLst>
          </p:cNvPr>
          <p:cNvPicPr>
            <a:picLocks noChangeAspect="1"/>
          </p:cNvPicPr>
          <p:nvPr/>
        </p:nvPicPr>
        <p:blipFill>
          <a:blip r:embed="rId2"/>
          <a:stretch>
            <a:fillRect/>
          </a:stretch>
        </p:blipFill>
        <p:spPr>
          <a:xfrm>
            <a:off x="2296593" y="2958467"/>
            <a:ext cx="7184291" cy="2923264"/>
          </a:xfrm>
          <a:prstGeom prst="rect">
            <a:avLst/>
          </a:prstGeom>
        </p:spPr>
      </p:pic>
    </p:spTree>
    <p:extLst>
      <p:ext uri="{BB962C8B-B14F-4D97-AF65-F5344CB8AC3E}">
        <p14:creationId xmlns:p14="http://schemas.microsoft.com/office/powerpoint/2010/main" val="230856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2022-2023</a:t>
            </a:r>
            <a:endParaRPr lang="en-US"/>
          </a:p>
        </p:txBody>
      </p:sp>
    </p:spTree>
    <p:extLst>
      <p:ext uri="{BB962C8B-B14F-4D97-AF65-F5344CB8AC3E}">
        <p14:creationId xmlns:p14="http://schemas.microsoft.com/office/powerpoint/2010/main" val="972475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Virtual Students-Summer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TEA added a new indicator, </a:t>
            </a:r>
            <a:r>
              <a:rPr lang="en-US" b="1">
                <a:solidFill>
                  <a:srgbClr val="595959"/>
                </a:solidFill>
              </a:rPr>
              <a:t>VIRTUAL-STUDENT-NOT-IN-MEMBERSHIP (E1735)</a:t>
            </a:r>
            <a:r>
              <a:rPr lang="en-US">
                <a:solidFill>
                  <a:srgbClr val="595959"/>
                </a:solidFill>
              </a:rPr>
              <a:t> to the PEIMS Summer Submission for use by an LEA when a student spends at least half of their instructional time enrolled in virtual courses without the benefit of funding under ADA. </a:t>
            </a:r>
          </a:p>
          <a:p>
            <a:pPr lvl="1">
              <a:lnSpc>
                <a:spcPct val="100000"/>
              </a:lnSpc>
              <a:spcBef>
                <a:spcPts val="600"/>
              </a:spcBef>
              <a:spcAft>
                <a:spcPts val="600"/>
              </a:spcAft>
              <a:buClr>
                <a:srgbClr val="F16038"/>
              </a:buClr>
            </a:pPr>
            <a:r>
              <a:rPr lang="en-US">
                <a:solidFill>
                  <a:srgbClr val="595959"/>
                </a:solidFill>
              </a:rPr>
              <a:t>During 2021-2022, these students may have been identified with crisis codes 10A and 10B</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467697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08600" y="141941"/>
            <a:ext cx="11121657" cy="751350"/>
          </a:xfrm>
        </p:spPr>
        <p:txBody>
          <a:bodyPr>
            <a:normAutofit/>
          </a:bodyPr>
          <a:lstStyle/>
          <a:p>
            <a:r>
              <a:rPr lang="en-US" sz="4000">
                <a:cs typeface="Calibri"/>
              </a:rPr>
              <a:t>Virtual Students-Summer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These students may be reported with attendance in the PEIMS Summer Submission if some of their time was spent outside of the virtual program and they are eligible for ADA. </a:t>
            </a:r>
          </a:p>
          <a:p>
            <a:pPr lvl="1">
              <a:lnSpc>
                <a:spcPct val="100000"/>
              </a:lnSpc>
              <a:spcBef>
                <a:spcPts val="600"/>
              </a:spcBef>
              <a:spcAft>
                <a:spcPts val="600"/>
              </a:spcAft>
              <a:buClr>
                <a:srgbClr val="F16038"/>
              </a:buClr>
            </a:pPr>
            <a:r>
              <a:rPr lang="en-US">
                <a:solidFill>
                  <a:srgbClr val="595959"/>
                </a:solidFill>
              </a:rPr>
              <a:t>Additional information regarding Remote Learning can be found here: </a:t>
            </a:r>
            <a:r>
              <a:rPr lang="en-US">
                <a:solidFill>
                  <a:srgbClr val="595959"/>
                </a:solidFill>
                <a:hlinkClick r:id="rId2"/>
              </a:rPr>
              <a:t>https://tea.texas.gov/academics/learning-support-and-programs/remote-learning</a:t>
            </a: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197550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317457" y="161733"/>
            <a:ext cx="11121657" cy="751350"/>
          </a:xfrm>
        </p:spPr>
        <p:txBody>
          <a:bodyPr>
            <a:normAutofit/>
          </a:bodyPr>
          <a:lstStyle/>
          <a:p>
            <a:r>
              <a:rPr lang="en-US" sz="4000">
                <a:cs typeface="Calibri"/>
              </a:rPr>
              <a:t>Virtual Students-Summer Submission Updates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00552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indicator </a:t>
            </a:r>
            <a:r>
              <a:rPr lang="en-US" b="1">
                <a:solidFill>
                  <a:srgbClr val="595959"/>
                </a:solidFill>
              </a:rPr>
              <a:t>VIRTUAL-STUDENT-NOT-IN-MEMBERSHIP (E1735) </a:t>
            </a:r>
            <a:r>
              <a:rPr lang="en-US">
                <a:solidFill>
                  <a:srgbClr val="595959"/>
                </a:solidFill>
              </a:rPr>
              <a:t>to the </a:t>
            </a:r>
            <a:r>
              <a:rPr lang="en-US" b="1">
                <a:solidFill>
                  <a:srgbClr val="595959"/>
                </a:solidFill>
              </a:rPr>
              <a:t>StudentExtension</a:t>
            </a:r>
            <a:r>
              <a:rPr lang="en-US">
                <a:solidFill>
                  <a:srgbClr val="595959"/>
                </a:solidFill>
              </a:rPr>
              <a:t> complex type:</a:t>
            </a:r>
          </a:p>
          <a:p>
            <a:pPr marL="0" indent="0">
              <a:lnSpc>
                <a:spcPct val="100000"/>
              </a:lnSpc>
              <a:spcBef>
                <a:spcPts val="600"/>
              </a:spcBef>
              <a:spcAft>
                <a:spcPts val="600"/>
              </a:spcAft>
              <a:buClr>
                <a:srgbClr val="F16038"/>
              </a:buClr>
              <a:buNone/>
            </a:pPr>
            <a:r>
              <a:rPr lang="en-US">
                <a:solidFill>
                  <a:srgbClr val="595959"/>
                </a:solidFill>
              </a:rPr>
              <a:t> </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new indicator, VIRTUAL-STUDENT-NOT-IN-MEMBERSHIP (E1735) to the PEIMS Summer submission for use by an LEA when a student spends at least half of their instructional time enrolled in virtual courses without the benefit of funding under ADA. ">
            <a:extLst>
              <a:ext uri="{FF2B5EF4-FFF2-40B4-BE49-F238E27FC236}">
                <a16:creationId xmlns:a16="http://schemas.microsoft.com/office/drawing/2014/main" id="{C8A24534-146E-4639-04BF-FE93F4371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335" y="2310469"/>
            <a:ext cx="8090355" cy="3404692"/>
          </a:xfrm>
          <a:prstGeom prst="rect">
            <a:avLst/>
          </a:prstGeom>
        </p:spPr>
      </p:pic>
    </p:spTree>
    <p:extLst>
      <p:ext uri="{BB962C8B-B14F-4D97-AF65-F5344CB8AC3E}">
        <p14:creationId xmlns:p14="http://schemas.microsoft.com/office/powerpoint/2010/main" val="2579162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307561" y="141941"/>
            <a:ext cx="11121657" cy="751350"/>
          </a:xfrm>
        </p:spPr>
        <p:txBody>
          <a:bodyPr>
            <a:normAutofit/>
          </a:bodyPr>
          <a:lstStyle/>
          <a:p>
            <a:r>
              <a:rPr lang="en-US" sz="4000">
                <a:cs typeface="Calibri"/>
              </a:rPr>
              <a:t>Virtual Students-Summer Submission Updates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054916"/>
            <a:ext cx="11005520" cy="502402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indicator </a:t>
            </a:r>
            <a:r>
              <a:rPr lang="en-US" b="1">
                <a:solidFill>
                  <a:srgbClr val="595959"/>
                </a:solidFill>
              </a:rPr>
              <a:t>VIRTUAL-STUDENT-NOT-IN-MEMBERSHIP (E1735) </a:t>
            </a:r>
            <a:r>
              <a:rPr lang="en-US">
                <a:solidFill>
                  <a:srgbClr val="595959"/>
                </a:solidFill>
              </a:rPr>
              <a:t>to the </a:t>
            </a:r>
            <a:r>
              <a:rPr lang="en-US" b="1" err="1">
                <a:solidFill>
                  <a:srgbClr val="595959"/>
                </a:solidFill>
              </a:rPr>
              <a:t>StudentExtension</a:t>
            </a:r>
            <a:r>
              <a:rPr lang="en-US">
                <a:solidFill>
                  <a:srgbClr val="595959"/>
                </a:solidFill>
              </a:rPr>
              <a:t> complex type as optional:</a:t>
            </a:r>
          </a:p>
          <a:p>
            <a:pPr marL="0" indent="0">
              <a:lnSpc>
                <a:spcPct val="100000"/>
              </a:lnSpc>
              <a:spcBef>
                <a:spcPts val="600"/>
              </a:spcBef>
              <a:spcAft>
                <a:spcPts val="600"/>
              </a:spcAft>
              <a:buClr>
                <a:srgbClr val="F16038"/>
              </a:buClr>
              <a:buNone/>
            </a:pPr>
            <a:r>
              <a:rPr lang="en-US">
                <a:solidFill>
                  <a:srgbClr val="595959"/>
                </a:solidFill>
              </a:rPr>
              <a:t> </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pSp>
        <p:nvGrpSpPr>
          <p:cNvPr id="5" name="Group 4" descr="The student extension complex type displays and shows the newly added indicator, VIRTUAL-STUDENT-NOT-IN-MEMBERSHIP data element as optional for the PEIMS summer submission. ">
            <a:extLst>
              <a:ext uri="{FF2B5EF4-FFF2-40B4-BE49-F238E27FC236}">
                <a16:creationId xmlns:a16="http://schemas.microsoft.com/office/drawing/2014/main" id="{4F1968EE-2DE3-6D09-04D6-98E32ACCC542}"/>
              </a:ext>
            </a:extLst>
          </p:cNvPr>
          <p:cNvGrpSpPr/>
          <p:nvPr/>
        </p:nvGrpSpPr>
        <p:grpSpPr>
          <a:xfrm>
            <a:off x="2087007" y="1981454"/>
            <a:ext cx="7408926" cy="3999929"/>
            <a:chOff x="0" y="0"/>
            <a:chExt cx="8232140" cy="4444365"/>
          </a:xfrm>
        </p:grpSpPr>
        <p:pic>
          <p:nvPicPr>
            <p:cNvPr id="6" name="Picture 5" descr="Graphical user interface, application&#10;&#10;Description automatically generated with medium confidence">
              <a:extLst>
                <a:ext uri="{FF2B5EF4-FFF2-40B4-BE49-F238E27FC236}">
                  <a16:creationId xmlns:a16="http://schemas.microsoft.com/office/drawing/2014/main" id="{64E8AA99-8627-50B5-E1B6-8A2156982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 y="1706880"/>
              <a:ext cx="8228330" cy="2733675"/>
            </a:xfrm>
            <a:prstGeom prst="rect">
              <a:avLst/>
            </a:prstGeom>
          </p:spPr>
        </p:pic>
        <p:pic>
          <p:nvPicPr>
            <p:cNvPr id="7" name="Picture 6" descr="Table&#10;&#10;Description automatically generated">
              <a:extLst>
                <a:ext uri="{FF2B5EF4-FFF2-40B4-BE49-F238E27FC236}">
                  <a16:creationId xmlns:a16="http://schemas.microsoft.com/office/drawing/2014/main" id="{B815AAE2-069E-0C6F-0BFF-6C214D113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 y="0"/>
              <a:ext cx="8216265" cy="1709420"/>
            </a:xfrm>
            <a:prstGeom prst="rect">
              <a:avLst/>
            </a:prstGeom>
          </p:spPr>
        </p:pic>
        <p:sp>
          <p:nvSpPr>
            <p:cNvPr id="8" name="Rectangle 7">
              <a:extLst>
                <a:ext uri="{FF2B5EF4-FFF2-40B4-BE49-F238E27FC236}">
                  <a16:creationId xmlns:a16="http://schemas.microsoft.com/office/drawing/2014/main" id="{7E4FF5B0-69FA-113A-6E8F-A52FAB155AA2}"/>
                </a:ext>
              </a:extLst>
            </p:cNvPr>
            <p:cNvSpPr/>
            <p:nvPr/>
          </p:nvSpPr>
          <p:spPr>
            <a:xfrm>
              <a:off x="0" y="4141470"/>
              <a:ext cx="8228330" cy="302895"/>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051685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88807" y="231006"/>
            <a:ext cx="11121657" cy="751350"/>
          </a:xfrm>
        </p:spPr>
        <p:txBody>
          <a:bodyPr>
            <a:normAutofit/>
          </a:bodyPr>
          <a:lstStyle/>
          <a:p>
            <a:r>
              <a:rPr lang="en-US" sz="4000">
                <a:cs typeface="Calibri"/>
              </a:rPr>
              <a:t>Virtual Students-Summer Submission Updates - 5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05364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Scenario #1</a:t>
            </a:r>
          </a:p>
          <a:p>
            <a:pPr lvl="1">
              <a:lnSpc>
                <a:spcPct val="100000"/>
              </a:lnSpc>
              <a:spcBef>
                <a:spcPts val="600"/>
              </a:spcBef>
              <a:spcAft>
                <a:spcPts val="600"/>
              </a:spcAft>
              <a:buClr>
                <a:srgbClr val="F16038"/>
              </a:buClr>
            </a:pPr>
            <a:r>
              <a:rPr lang="en-US">
                <a:solidFill>
                  <a:srgbClr val="595959"/>
                </a:solidFill>
              </a:rPr>
              <a:t>A student enrolled in virtual learning from the first day of school until the student withdrew February 15, 2022.</a:t>
            </a:r>
          </a:p>
          <a:p>
            <a:pPr lvl="1">
              <a:lnSpc>
                <a:spcPct val="100000"/>
              </a:lnSpc>
              <a:spcBef>
                <a:spcPts val="600"/>
              </a:spcBef>
              <a:spcAft>
                <a:spcPts val="600"/>
              </a:spcAft>
              <a:buClr>
                <a:srgbClr val="F16038"/>
              </a:buClr>
            </a:pPr>
            <a:r>
              <a:rPr lang="en-US">
                <a:solidFill>
                  <a:srgbClr val="595959"/>
                </a:solidFill>
              </a:rPr>
              <a:t>During the 2021-2022 school year, the student would have been reported with a CRISIS-CODE 10A and an ADA-ELIGIBILITY-CODE 9. </a:t>
            </a:r>
          </a:p>
          <a:p>
            <a:pPr lvl="1">
              <a:lnSpc>
                <a:spcPct val="100000"/>
              </a:lnSpc>
              <a:spcBef>
                <a:spcPts val="600"/>
              </a:spcBef>
              <a:spcAft>
                <a:spcPts val="600"/>
              </a:spcAft>
              <a:buClr>
                <a:srgbClr val="F16038"/>
              </a:buClr>
            </a:pPr>
            <a:r>
              <a:rPr lang="en-US">
                <a:solidFill>
                  <a:srgbClr val="595959"/>
                </a:solidFill>
              </a:rPr>
              <a:t>No attendance would be reported for this student.</a:t>
            </a:r>
          </a:p>
          <a:p>
            <a:pPr lvl="1">
              <a:lnSpc>
                <a:spcPct val="100000"/>
              </a:lnSpc>
              <a:spcBef>
                <a:spcPts val="600"/>
              </a:spcBef>
              <a:spcAft>
                <a:spcPts val="600"/>
              </a:spcAft>
              <a:buClr>
                <a:srgbClr val="F16038"/>
              </a:buClr>
            </a:pPr>
            <a:r>
              <a:rPr lang="en-US">
                <a:solidFill>
                  <a:srgbClr val="595959"/>
                </a:solidFill>
              </a:rPr>
              <a:t>During the 2022-2023 school year, the same scenario, the student would be reported with a VIRTUAL-STUDENT-NOT-IN-MEMBERSHIP 1 and an ADA-ELIGIBILITY-CODE 9.</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891453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48184" y="132045"/>
            <a:ext cx="11121657" cy="751350"/>
          </a:xfrm>
        </p:spPr>
        <p:txBody>
          <a:bodyPr>
            <a:normAutofit/>
          </a:bodyPr>
          <a:lstStyle/>
          <a:p>
            <a:r>
              <a:rPr lang="en-US" sz="4000">
                <a:cs typeface="Calibri"/>
              </a:rPr>
              <a:t>Virtual Students-Summer Submission Updates - 6</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0967018"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Scenario #2</a:t>
            </a:r>
          </a:p>
          <a:p>
            <a:pPr lvl="1">
              <a:lnSpc>
                <a:spcPct val="100000"/>
              </a:lnSpc>
              <a:spcBef>
                <a:spcPts val="600"/>
              </a:spcBef>
              <a:spcAft>
                <a:spcPts val="600"/>
              </a:spcAft>
              <a:buClr>
                <a:srgbClr val="F16038"/>
              </a:buClr>
            </a:pPr>
            <a:r>
              <a:rPr lang="en-US">
                <a:solidFill>
                  <a:srgbClr val="595959"/>
                </a:solidFill>
              </a:rPr>
              <a:t>A student enrolled in virtual learning from the first day of school until November 15, 2021, at which time the student returned to school and then was eligible for ADA funding.</a:t>
            </a:r>
          </a:p>
          <a:p>
            <a:pPr lvl="1">
              <a:lnSpc>
                <a:spcPct val="100000"/>
              </a:lnSpc>
              <a:spcBef>
                <a:spcPts val="600"/>
              </a:spcBef>
              <a:spcAft>
                <a:spcPts val="600"/>
              </a:spcAft>
              <a:buClr>
                <a:srgbClr val="F16038"/>
              </a:buClr>
            </a:pPr>
            <a:r>
              <a:rPr lang="en-US">
                <a:solidFill>
                  <a:srgbClr val="595959"/>
                </a:solidFill>
              </a:rPr>
              <a:t>During the 2021-2022 school year, the student would have been reported with no CRISIS-CODE and an ADA-ELIGIBILITY-CODE 9 since the eligibility was changed after the PEIMS Fall Snapshot date. </a:t>
            </a:r>
          </a:p>
          <a:p>
            <a:pPr lvl="1">
              <a:lnSpc>
                <a:spcPct val="100000"/>
              </a:lnSpc>
              <a:spcBef>
                <a:spcPts val="600"/>
              </a:spcBef>
              <a:spcAft>
                <a:spcPts val="600"/>
              </a:spcAft>
              <a:buClr>
                <a:srgbClr val="F16038"/>
              </a:buClr>
            </a:pPr>
            <a:r>
              <a:rPr lang="en-US">
                <a:solidFill>
                  <a:srgbClr val="595959"/>
                </a:solidFill>
              </a:rPr>
              <a:t>Attendance would be reported for this student.</a:t>
            </a:r>
          </a:p>
          <a:p>
            <a:pPr lvl="1">
              <a:lnSpc>
                <a:spcPct val="100000"/>
              </a:lnSpc>
              <a:spcBef>
                <a:spcPts val="600"/>
              </a:spcBef>
              <a:spcAft>
                <a:spcPts val="600"/>
              </a:spcAft>
              <a:buClr>
                <a:srgbClr val="F16038"/>
              </a:buClr>
            </a:pPr>
            <a:r>
              <a:rPr lang="en-US">
                <a:solidFill>
                  <a:srgbClr val="595959"/>
                </a:solidFill>
              </a:rPr>
              <a:t>During the 2022-2023 school year, the same scenario, the student would be reported with a VIRTUAL-STUDENT-NOT-IN-MEMBERSHIP 0 and an ADA-ELIGIBILITY-CODE 9.</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833489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59119" y="141941"/>
            <a:ext cx="11121657" cy="751350"/>
          </a:xfrm>
        </p:spPr>
        <p:txBody>
          <a:bodyPr>
            <a:normAutofit/>
          </a:bodyPr>
          <a:lstStyle/>
          <a:p>
            <a:r>
              <a:rPr lang="en-US" sz="4000">
                <a:cs typeface="Calibri"/>
              </a:rPr>
              <a:t>Virtual Students-Summer Submission Updates - 7</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report is tentatively scheduled to be updated in the software release on </a:t>
            </a:r>
            <a:r>
              <a:rPr lang="en-US" b="1">
                <a:solidFill>
                  <a:srgbClr val="595959"/>
                </a:solidFill>
              </a:rPr>
              <a:t>March 31, 2023</a:t>
            </a:r>
            <a:r>
              <a:rPr lang="en-US">
                <a:solidFill>
                  <a:srgbClr val="595959"/>
                </a:solidFill>
              </a:rPr>
              <a:t>:</a:t>
            </a:r>
          </a:p>
          <a:p>
            <a:pPr lvl="1">
              <a:lnSpc>
                <a:spcPct val="100000"/>
              </a:lnSpc>
              <a:spcBef>
                <a:spcPts val="600"/>
              </a:spcBef>
              <a:spcAft>
                <a:spcPts val="600"/>
              </a:spcAft>
              <a:buClr>
                <a:srgbClr val="F16038"/>
              </a:buClr>
            </a:pPr>
            <a:r>
              <a:rPr lang="en-US">
                <a:solidFill>
                  <a:srgbClr val="595959"/>
                </a:solidFill>
              </a:rPr>
              <a:t>PDM3-120-007 Student Indicator Report by Grade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34463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38288" y="132045"/>
            <a:ext cx="11121657" cy="751350"/>
          </a:xfrm>
        </p:spPr>
        <p:txBody>
          <a:bodyPr>
            <a:normAutofit/>
          </a:bodyPr>
          <a:lstStyle/>
          <a:p>
            <a:r>
              <a:rPr lang="en-US" sz="4000">
                <a:cs typeface="Calibri"/>
              </a:rPr>
              <a:t>Virtual Students-Summer Submission Updates - 8</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new report is tentatively scheduled to be released in the software release on </a:t>
            </a:r>
            <a:r>
              <a:rPr lang="en-US" b="1">
                <a:solidFill>
                  <a:srgbClr val="595959"/>
                </a:solidFill>
              </a:rPr>
              <a:t>March 31, 2023</a:t>
            </a:r>
            <a:r>
              <a:rPr lang="en-US">
                <a:solidFill>
                  <a:srgbClr val="595959"/>
                </a:solidFill>
              </a:rPr>
              <a:t>:</a:t>
            </a:r>
          </a:p>
          <a:p>
            <a:pPr lvl="1">
              <a:lnSpc>
                <a:spcPct val="100000"/>
              </a:lnSpc>
              <a:spcBef>
                <a:spcPts val="600"/>
              </a:spcBef>
              <a:spcAft>
                <a:spcPts val="600"/>
              </a:spcAft>
              <a:buClr>
                <a:srgbClr val="F16038"/>
              </a:buClr>
            </a:pPr>
            <a:r>
              <a:rPr lang="en-US">
                <a:solidFill>
                  <a:srgbClr val="595959"/>
                </a:solidFill>
              </a:rPr>
              <a:t>PDM3-120-022 Virtual Students Not in Membership</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report">
            <a:extLst>
              <a:ext uri="{FF2B5EF4-FFF2-40B4-BE49-F238E27FC236}">
                <a16:creationId xmlns:a16="http://schemas.microsoft.com/office/drawing/2014/main" id="{9A109828-7666-CBA3-5DDA-72BDC6CE43D5}"/>
              </a:ext>
            </a:extLst>
          </p:cNvPr>
          <p:cNvPicPr>
            <a:picLocks noChangeAspect="1"/>
          </p:cNvPicPr>
          <p:nvPr/>
        </p:nvPicPr>
        <p:blipFill>
          <a:blip r:embed="rId2"/>
          <a:stretch>
            <a:fillRect/>
          </a:stretch>
        </p:blipFill>
        <p:spPr>
          <a:xfrm>
            <a:off x="1883335" y="2604423"/>
            <a:ext cx="7896560" cy="3409281"/>
          </a:xfrm>
          <a:prstGeom prst="rect">
            <a:avLst/>
          </a:prstGeom>
        </p:spPr>
      </p:pic>
    </p:spTree>
    <p:extLst>
      <p:ext uri="{BB962C8B-B14F-4D97-AF65-F5344CB8AC3E}">
        <p14:creationId xmlns:p14="http://schemas.microsoft.com/office/powerpoint/2010/main" val="418095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98703" y="141941"/>
            <a:ext cx="11121657" cy="751350"/>
          </a:xfrm>
        </p:spPr>
        <p:txBody>
          <a:bodyPr>
            <a:normAutofit/>
          </a:bodyPr>
          <a:lstStyle/>
          <a:p>
            <a:r>
              <a:rPr lang="en-US" sz="4000">
                <a:cs typeface="Calibri"/>
              </a:rPr>
              <a:t>Virtual Students-Summer Submission Updates - 9</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12" name="Picture 11" descr="Rule 40100-0075 displays and highlights added text, &quot;Or Virtual Student Not In Membership should be &quot;1&quot;&quot;">
            <a:extLst>
              <a:ext uri="{FF2B5EF4-FFF2-40B4-BE49-F238E27FC236}">
                <a16:creationId xmlns:a16="http://schemas.microsoft.com/office/drawing/2014/main" id="{2B30B5EA-C75C-AA0B-1951-CC96444CA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878" y="1998542"/>
            <a:ext cx="8794242" cy="3162574"/>
          </a:xfrm>
          <a:prstGeom prst="rect">
            <a:avLst/>
          </a:prstGeom>
        </p:spPr>
      </p:pic>
    </p:spTree>
    <p:extLst>
      <p:ext uri="{BB962C8B-B14F-4D97-AF65-F5344CB8AC3E}">
        <p14:creationId xmlns:p14="http://schemas.microsoft.com/office/powerpoint/2010/main" val="20151513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59119" y="132045"/>
            <a:ext cx="11121657" cy="751350"/>
          </a:xfrm>
        </p:spPr>
        <p:txBody>
          <a:bodyPr>
            <a:normAutofit/>
          </a:bodyPr>
          <a:lstStyle/>
          <a:p>
            <a:r>
              <a:rPr lang="en-US" sz="4000">
                <a:cs typeface="Calibri"/>
              </a:rPr>
              <a:t>Virtual Students-Summer Submission Updates - 10</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Rules (cont.):</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Rule 40100-0122 displays and highlights added text, &quot;Or Virtual Student Not In Membership should be &quot;1&quot;&quot;">
            <a:extLst>
              <a:ext uri="{FF2B5EF4-FFF2-40B4-BE49-F238E27FC236}">
                <a16:creationId xmlns:a16="http://schemas.microsoft.com/office/drawing/2014/main" id="{44971C97-FE33-70A7-5934-671ECA9AD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775" y="1737213"/>
            <a:ext cx="8870449" cy="3383573"/>
          </a:xfrm>
          <a:prstGeom prst="rect">
            <a:avLst/>
          </a:prstGeom>
        </p:spPr>
      </p:pic>
    </p:spTree>
    <p:extLst>
      <p:ext uri="{BB962C8B-B14F-4D97-AF65-F5344CB8AC3E}">
        <p14:creationId xmlns:p14="http://schemas.microsoft.com/office/powerpoint/2010/main" val="220893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ADSY-Summer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253331"/>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Updated the definition and data element reporting requirements for the </a:t>
            </a:r>
            <a:r>
              <a:rPr lang="en-US" b="1">
                <a:solidFill>
                  <a:srgbClr val="595959"/>
                </a:solidFill>
              </a:rPr>
              <a:t>ADDITIONAL-DAYS-PROGRAM-INDICATOR-CODE (E1671) </a:t>
            </a:r>
            <a:r>
              <a:rPr lang="en-US">
                <a:solidFill>
                  <a:srgbClr val="595959"/>
                </a:solidFill>
              </a:rPr>
              <a:t>data element. </a:t>
            </a:r>
          </a:p>
          <a:p>
            <a:pPr lvl="1">
              <a:lnSpc>
                <a:spcPct val="100000"/>
              </a:lnSpc>
              <a:spcBef>
                <a:spcPts val="600"/>
              </a:spcBef>
              <a:spcAft>
                <a:spcPts val="600"/>
              </a:spcAft>
              <a:buClr>
                <a:srgbClr val="F16038"/>
              </a:buClr>
            </a:pPr>
            <a:r>
              <a:rPr lang="en-US">
                <a:solidFill>
                  <a:srgbClr val="595959"/>
                </a:solidFill>
              </a:rPr>
              <a:t>Updated the </a:t>
            </a:r>
            <a:r>
              <a:rPr lang="en-US" b="1" err="1">
                <a:solidFill>
                  <a:srgbClr val="595959"/>
                </a:solidFill>
              </a:rPr>
              <a:t>SchoolExtension</a:t>
            </a:r>
            <a:r>
              <a:rPr lang="en-US" b="1">
                <a:solidFill>
                  <a:srgbClr val="595959"/>
                </a:solidFill>
              </a:rPr>
              <a:t> </a:t>
            </a:r>
            <a:r>
              <a:rPr lang="en-US">
                <a:solidFill>
                  <a:srgbClr val="595959"/>
                </a:solidFill>
              </a:rPr>
              <a:t>complex type to include the ADDITIONAL-DAYS-PROGRAM-INDICATOR-CODE (E1671) data element, to be reported as </a:t>
            </a:r>
            <a:r>
              <a:rPr lang="en-US" b="1">
                <a:solidFill>
                  <a:srgbClr val="595959"/>
                </a:solidFill>
              </a:rPr>
              <a:t>Optional</a:t>
            </a:r>
            <a:r>
              <a:rPr lang="en-US">
                <a:solidFill>
                  <a:srgbClr val="595959"/>
                </a:solidFill>
              </a:rPr>
              <a:t> in the PEIMS Summer Submission. </a:t>
            </a:r>
          </a:p>
          <a:p>
            <a:pPr lvl="1">
              <a:lnSpc>
                <a:spcPct val="100000"/>
              </a:lnSpc>
              <a:spcBef>
                <a:spcPts val="600"/>
              </a:spcBef>
              <a:spcAft>
                <a:spcPts val="600"/>
              </a:spcAft>
              <a:buClr>
                <a:srgbClr val="F16038"/>
              </a:buClr>
            </a:pPr>
            <a:r>
              <a:rPr lang="en-US">
                <a:solidFill>
                  <a:srgbClr val="595959"/>
                </a:solidFill>
              </a:rPr>
              <a:t>The Learning Support and Programs Division can determine the calendars that fall short of the required 180 days or 75,600 minutes, including approved waiver minutes/days. </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470628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78911" y="132045"/>
            <a:ext cx="11121657" cy="751350"/>
          </a:xfrm>
        </p:spPr>
        <p:txBody>
          <a:bodyPr>
            <a:normAutofit/>
          </a:bodyPr>
          <a:lstStyle/>
          <a:p>
            <a:r>
              <a:rPr lang="en-US" sz="4000">
                <a:cs typeface="Calibri"/>
              </a:rPr>
              <a:t>Virtual Students-Summer Submission Updates - 11</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Rules (cont.):</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12" name="Picture 11" descr="Rule 40100-0077 displays and highlights added text, &quot;Or this student must be reported with Virtual Student Not In Membership of &quot;1&quot;&quot;">
            <a:extLst>
              <a:ext uri="{FF2B5EF4-FFF2-40B4-BE49-F238E27FC236}">
                <a16:creationId xmlns:a16="http://schemas.microsoft.com/office/drawing/2014/main" id="{5242F916-8734-A964-CA8C-FA4604B85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447" y="1715587"/>
            <a:ext cx="8817104" cy="3917019"/>
          </a:xfrm>
          <a:prstGeom prst="rect">
            <a:avLst/>
          </a:prstGeom>
        </p:spPr>
      </p:pic>
    </p:spTree>
    <p:extLst>
      <p:ext uri="{BB962C8B-B14F-4D97-AF65-F5344CB8AC3E}">
        <p14:creationId xmlns:p14="http://schemas.microsoft.com/office/powerpoint/2010/main" val="1792237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41941"/>
            <a:ext cx="11121657" cy="751350"/>
          </a:xfrm>
        </p:spPr>
        <p:txBody>
          <a:bodyPr>
            <a:normAutofit/>
          </a:bodyPr>
          <a:lstStyle/>
          <a:p>
            <a:r>
              <a:rPr lang="en-US" sz="4000">
                <a:cs typeface="Calibri"/>
              </a:rPr>
              <a:t>Virtual Students-Summer Submission Updates - 12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Rules (cont.):</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Rule 40100-0190 displays and highlights added text, &quot;Or this student must be reported with Virtual Student Not In Membership of &quot;1&quot;&quot;">
            <a:extLst>
              <a:ext uri="{FF2B5EF4-FFF2-40B4-BE49-F238E27FC236}">
                <a16:creationId xmlns:a16="http://schemas.microsoft.com/office/drawing/2014/main" id="{2539BF44-AFB7-BDA4-6FAF-240ECC606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017" y="1714351"/>
            <a:ext cx="8839966" cy="3429297"/>
          </a:xfrm>
          <a:prstGeom prst="rect">
            <a:avLst/>
          </a:prstGeom>
        </p:spPr>
      </p:pic>
    </p:spTree>
    <p:extLst>
      <p:ext uri="{BB962C8B-B14F-4D97-AF65-F5344CB8AC3E}">
        <p14:creationId xmlns:p14="http://schemas.microsoft.com/office/powerpoint/2010/main" val="1631751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49223" y="141941"/>
            <a:ext cx="11121657" cy="751350"/>
          </a:xfrm>
        </p:spPr>
        <p:txBody>
          <a:bodyPr>
            <a:normAutofit/>
          </a:bodyPr>
          <a:lstStyle/>
          <a:p>
            <a:r>
              <a:rPr lang="en-US" sz="4000">
                <a:cs typeface="Calibri"/>
              </a:rPr>
              <a:t>Virtual Students-Summer Submission Updates - 13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Rules (cont.):</a:t>
            </a:r>
          </a:p>
        </p:txBody>
      </p:sp>
      <p:pic>
        <p:nvPicPr>
          <p:cNvPr id="10" name="Picture 9" descr="Rule 41461-0002 displays and highlights added text, &quot;Or this student must be reported with Virtual Student Not In Membership of &quot;1&quot;&quot;">
            <a:extLst>
              <a:ext uri="{FF2B5EF4-FFF2-40B4-BE49-F238E27FC236}">
                <a16:creationId xmlns:a16="http://schemas.microsoft.com/office/drawing/2014/main" id="{A0A5C212-8DBC-87ED-549A-54BE37944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068" y="1729592"/>
            <a:ext cx="8801863" cy="3398815"/>
          </a:xfrm>
          <a:prstGeom prst="rect">
            <a:avLst/>
          </a:prstGeom>
        </p:spPr>
      </p:pic>
    </p:spTree>
    <p:extLst>
      <p:ext uri="{BB962C8B-B14F-4D97-AF65-F5344CB8AC3E}">
        <p14:creationId xmlns:p14="http://schemas.microsoft.com/office/powerpoint/2010/main" val="1537321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61733"/>
            <a:ext cx="11121657" cy="751350"/>
          </a:xfrm>
        </p:spPr>
        <p:txBody>
          <a:bodyPr>
            <a:normAutofit/>
          </a:bodyPr>
          <a:lstStyle/>
          <a:p>
            <a:r>
              <a:rPr lang="en-US" sz="4000">
                <a:cs typeface="Calibri"/>
              </a:rPr>
              <a:t>Virtual Students-Summer Submission Updates - 14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Rules (cont.):</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Rule 43415-0006 displays and highlights added text, &quot;Or this student must be reported with Virtual Student Not In Membership of &quot;1&quot;&quot;">
            <a:extLst>
              <a:ext uri="{FF2B5EF4-FFF2-40B4-BE49-F238E27FC236}">
                <a16:creationId xmlns:a16="http://schemas.microsoft.com/office/drawing/2014/main" id="{B166614E-28CF-A43F-559F-811CD4DCD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586" y="2034419"/>
            <a:ext cx="8862828" cy="2789162"/>
          </a:xfrm>
          <a:prstGeom prst="rect">
            <a:avLst/>
          </a:prstGeom>
        </p:spPr>
      </p:pic>
    </p:spTree>
    <p:extLst>
      <p:ext uri="{BB962C8B-B14F-4D97-AF65-F5344CB8AC3E}">
        <p14:creationId xmlns:p14="http://schemas.microsoft.com/office/powerpoint/2010/main" val="3078057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59119" y="141941"/>
            <a:ext cx="11121657" cy="751350"/>
          </a:xfrm>
        </p:spPr>
        <p:txBody>
          <a:bodyPr>
            <a:normAutofit/>
          </a:bodyPr>
          <a:lstStyle/>
          <a:p>
            <a:r>
              <a:rPr lang="en-US" sz="4000">
                <a:cs typeface="Calibri"/>
              </a:rPr>
              <a:t>Virtual Students-Summer Submission Updates - 15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Rules (cont.):</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10" name="Picture 9" descr="Rule 43415-0007 displays and highlights added text, &quot;Or this student must be reported with Virtual Student Not In Membership of &quot;1&quot;&quot;">
            <a:extLst>
              <a:ext uri="{FF2B5EF4-FFF2-40B4-BE49-F238E27FC236}">
                <a16:creationId xmlns:a16="http://schemas.microsoft.com/office/drawing/2014/main" id="{39ABA451-7D43-6D12-5AD6-D7BEA0AAF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396" y="1733403"/>
            <a:ext cx="8855207" cy="3391194"/>
          </a:xfrm>
          <a:prstGeom prst="rect">
            <a:avLst/>
          </a:prstGeom>
        </p:spPr>
      </p:pic>
    </p:spTree>
    <p:extLst>
      <p:ext uri="{BB962C8B-B14F-4D97-AF65-F5344CB8AC3E}">
        <p14:creationId xmlns:p14="http://schemas.microsoft.com/office/powerpoint/2010/main" val="1136823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09639" y="141941"/>
            <a:ext cx="11121657" cy="751350"/>
          </a:xfrm>
        </p:spPr>
        <p:txBody>
          <a:bodyPr>
            <a:normAutofit/>
          </a:bodyPr>
          <a:lstStyle/>
          <a:p>
            <a:r>
              <a:rPr lang="en-US" sz="4000">
                <a:cs typeface="Calibri"/>
              </a:rPr>
              <a:t>Virtual Students-Summer Submission Updates - 16</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Rules (cont.):</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Rule 43415-0052 displays and highlights added text, &quot;Or this student must be reported with Virtual Student Not In Membership of &quot;1&quot;&quot;">
            <a:extLst>
              <a:ext uri="{FF2B5EF4-FFF2-40B4-BE49-F238E27FC236}">
                <a16:creationId xmlns:a16="http://schemas.microsoft.com/office/drawing/2014/main" id="{4B880103-3138-24CC-A367-ECEA51A77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396" y="1824851"/>
            <a:ext cx="8855207" cy="3208298"/>
          </a:xfrm>
          <a:prstGeom prst="rect">
            <a:avLst/>
          </a:prstGeom>
        </p:spPr>
      </p:pic>
    </p:spTree>
    <p:extLst>
      <p:ext uri="{BB962C8B-B14F-4D97-AF65-F5344CB8AC3E}">
        <p14:creationId xmlns:p14="http://schemas.microsoft.com/office/powerpoint/2010/main" val="3416362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No Attendance-Summer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Students can be reported without attendance in the PEIMS Summer Submission only if they have one of the following indicators:</a:t>
            </a:r>
          </a:p>
          <a:p>
            <a:pPr lvl="1">
              <a:lnSpc>
                <a:spcPct val="100000"/>
              </a:lnSpc>
              <a:spcBef>
                <a:spcPts val="600"/>
              </a:spcBef>
              <a:spcAft>
                <a:spcPts val="600"/>
              </a:spcAft>
              <a:buClr>
                <a:srgbClr val="F16038"/>
              </a:buClr>
            </a:pPr>
            <a:r>
              <a:rPr lang="en-US">
                <a:solidFill>
                  <a:srgbClr val="595959"/>
                </a:solidFill>
              </a:rPr>
              <a:t>NON-MEMBERSHIP-DISCIPLINE-RESTRAINT-INDICATOR-CODE (E1725) = ‘1’</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2022-2023 VIRTUAL-STUDENT-NOT-IN-MEMBERSHIP (E1735) = ‘1’</a:t>
            </a:r>
            <a:endParaRPr lang="en-US">
              <a:solidFill>
                <a:srgbClr val="595959"/>
              </a:solidFill>
              <a:cs typeface="Calibri"/>
            </a:endParaRPr>
          </a:p>
          <a:p>
            <a:pPr marL="0" indent="0">
              <a:lnSpc>
                <a:spcPct val="100000"/>
              </a:lnSpc>
              <a:spcBef>
                <a:spcPts val="600"/>
              </a:spcBef>
              <a:spcAft>
                <a:spcPts val="600"/>
              </a:spcAft>
              <a:buClr>
                <a:srgbClr val="F16038"/>
              </a:buClr>
              <a:buNone/>
            </a:pPr>
            <a:r>
              <a:rPr lang="en-US">
                <a:solidFill>
                  <a:srgbClr val="595959"/>
                </a:solidFill>
              </a:rPr>
              <a:t>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51915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48184" y="141941"/>
            <a:ext cx="11121657" cy="751350"/>
          </a:xfrm>
        </p:spPr>
        <p:txBody>
          <a:bodyPr>
            <a:normAutofit/>
          </a:bodyPr>
          <a:lstStyle/>
          <a:p>
            <a:r>
              <a:rPr lang="en-US" sz="4000">
                <a:cs typeface="Calibri"/>
              </a:rPr>
              <a:t>No Attendance-Summer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2" y="1253331"/>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F16038"/>
              </a:buClr>
            </a:pPr>
            <a:r>
              <a:rPr lang="en-US">
                <a:solidFill>
                  <a:srgbClr val="595959"/>
                </a:solidFill>
              </a:rPr>
              <a:t>For the </a:t>
            </a:r>
            <a:r>
              <a:rPr lang="en-US">
                <a:solidFill>
                  <a:srgbClr val="D93C10"/>
                </a:solidFill>
              </a:rPr>
              <a:t>Student Basic Information</a:t>
            </a:r>
            <a:r>
              <a:rPr lang="en-US">
                <a:solidFill>
                  <a:srgbClr val="595959"/>
                </a:solidFill>
              </a:rPr>
              <a:t>, </a:t>
            </a:r>
            <a:r>
              <a:rPr lang="en-US">
                <a:solidFill>
                  <a:srgbClr val="D93C10"/>
                </a:solidFill>
              </a:rPr>
              <a:t>Student Enrollment (Program)</a:t>
            </a:r>
            <a:r>
              <a:rPr lang="en-US">
                <a:solidFill>
                  <a:srgbClr val="595959"/>
                </a:solidFill>
              </a:rPr>
              <a:t>, and </a:t>
            </a:r>
            <a:r>
              <a:rPr lang="en-US">
                <a:solidFill>
                  <a:srgbClr val="D93C10"/>
                </a:solidFill>
              </a:rPr>
              <a:t>Student Special Education Program</a:t>
            </a:r>
            <a:r>
              <a:rPr lang="en-US">
                <a:solidFill>
                  <a:srgbClr val="595959"/>
                </a:solidFill>
              </a:rPr>
              <a:t> subcategories, PEIMS Summer promotion logic updates:</a:t>
            </a:r>
          </a:p>
          <a:p>
            <a:pPr lvl="1">
              <a:lnSpc>
                <a:spcPct val="100000"/>
              </a:lnSpc>
              <a:spcBef>
                <a:spcPts val="0"/>
              </a:spcBef>
              <a:spcAft>
                <a:spcPts val="600"/>
              </a:spcAft>
              <a:buClr>
                <a:srgbClr val="F16038"/>
              </a:buClr>
            </a:pPr>
            <a:r>
              <a:rPr lang="en-US">
                <a:solidFill>
                  <a:srgbClr val="595959"/>
                </a:solidFill>
              </a:rPr>
              <a:t>Promote all students with attendance (including Basic and/or Flex attendance) </a:t>
            </a:r>
            <a:r>
              <a:rPr lang="en-US" b="1">
                <a:solidFill>
                  <a:srgbClr val="595959"/>
                </a:solidFill>
              </a:rPr>
              <a:t>OR</a:t>
            </a:r>
          </a:p>
          <a:p>
            <a:pPr lvl="1">
              <a:lnSpc>
                <a:spcPct val="100000"/>
              </a:lnSpc>
              <a:spcBef>
                <a:spcPts val="0"/>
              </a:spcBef>
              <a:spcAft>
                <a:spcPts val="600"/>
              </a:spcAft>
              <a:buClr>
                <a:srgbClr val="F16038"/>
              </a:buClr>
            </a:pPr>
            <a:r>
              <a:rPr lang="en-US">
                <a:solidFill>
                  <a:srgbClr val="595959"/>
                </a:solidFill>
              </a:rPr>
              <a:t>Promote any students with a DisciplineActionExtension where NON-MEMBERSHIP-DISCIPLINE-RESTRAINT-INDICATOR-CODE (E1725) equals a ‘1’  </a:t>
            </a:r>
            <a:r>
              <a:rPr lang="en-US" b="1">
                <a:solidFill>
                  <a:srgbClr val="595959"/>
                </a:solidFill>
              </a:rPr>
              <a:t>OR</a:t>
            </a:r>
          </a:p>
          <a:p>
            <a:pPr lvl="1">
              <a:lnSpc>
                <a:spcPct val="100000"/>
              </a:lnSpc>
              <a:spcBef>
                <a:spcPts val="0"/>
              </a:spcBef>
              <a:spcAft>
                <a:spcPts val="600"/>
              </a:spcAft>
              <a:buClr>
                <a:srgbClr val="F16038"/>
              </a:buClr>
            </a:pPr>
            <a:r>
              <a:rPr lang="en-US">
                <a:solidFill>
                  <a:srgbClr val="595959"/>
                </a:solidFill>
              </a:rPr>
              <a:t>Promote any students with a RestraintEventExtension where NON-MEMBERSHIP-DISCIPLINE-RESTRAINT-INDICATOR-CODE (E1725) equals a ‘1’  </a:t>
            </a:r>
            <a:r>
              <a:rPr lang="en-US" b="1">
                <a:solidFill>
                  <a:srgbClr val="595959"/>
                </a:solidFill>
              </a:rPr>
              <a:t>OR</a:t>
            </a:r>
          </a:p>
          <a:p>
            <a:pPr lvl="1">
              <a:lnSpc>
                <a:spcPct val="100000"/>
              </a:lnSpc>
              <a:spcBef>
                <a:spcPts val="0"/>
              </a:spcBef>
              <a:spcAft>
                <a:spcPts val="600"/>
              </a:spcAft>
              <a:buClr>
                <a:srgbClr val="F16038"/>
              </a:buClr>
            </a:pPr>
            <a:r>
              <a:rPr lang="en-US">
                <a:solidFill>
                  <a:srgbClr val="595959"/>
                </a:solidFill>
              </a:rPr>
              <a:t>Promote any students with a StudentExtension where </a:t>
            </a:r>
            <a:r>
              <a:rPr lang="en-US" b="1" strike="sngStrike">
                <a:solidFill>
                  <a:srgbClr val="595959"/>
                </a:solidFill>
              </a:rPr>
              <a:t>CRISIS-CODE (E054) equals a ’10A’ or ‘10B’</a:t>
            </a:r>
            <a:r>
              <a:rPr lang="en-US" b="1">
                <a:solidFill>
                  <a:srgbClr val="595959"/>
                </a:solidFill>
              </a:rPr>
              <a:t> VIRTUAL-STUDENT-NOT-IN-MEMBERSHIP (E1735) equals a ‘1’</a:t>
            </a:r>
            <a:endParaRPr lang="en-US" sz="2800">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286769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88807" y="141941"/>
            <a:ext cx="11121657" cy="751350"/>
          </a:xfrm>
        </p:spPr>
        <p:txBody>
          <a:bodyPr>
            <a:normAutofit/>
          </a:bodyPr>
          <a:lstStyle/>
          <a:p>
            <a:r>
              <a:rPr lang="en-US" sz="4000">
                <a:cs typeface="Calibri"/>
              </a:rPr>
              <a:t>No Attendance-Summer Submission Updates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52465"/>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report was updated to use the campus ID and/or grade level from the </a:t>
            </a:r>
            <a:r>
              <a:rPr lang="en-US" err="1">
                <a:solidFill>
                  <a:srgbClr val="595959"/>
                </a:solidFill>
              </a:rPr>
              <a:t>CourseTranscript</a:t>
            </a:r>
            <a:r>
              <a:rPr lang="en-US">
                <a:solidFill>
                  <a:srgbClr val="595959"/>
                </a:solidFill>
              </a:rPr>
              <a:t> complex type:</a:t>
            </a:r>
          </a:p>
          <a:p>
            <a:pPr lvl="1">
              <a:lnSpc>
                <a:spcPct val="100000"/>
              </a:lnSpc>
              <a:spcBef>
                <a:spcPts val="600"/>
              </a:spcBef>
              <a:spcAft>
                <a:spcPts val="600"/>
              </a:spcAft>
              <a:buClr>
                <a:srgbClr val="F16038"/>
              </a:buClr>
            </a:pPr>
            <a:r>
              <a:rPr lang="en-US">
                <a:solidFill>
                  <a:srgbClr val="595959"/>
                </a:solidFill>
              </a:rPr>
              <a:t>PDM3-113-001 Student Class Schedule</a:t>
            </a:r>
          </a:p>
          <a:p>
            <a:pPr lvl="1">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507203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78911" y="122149"/>
            <a:ext cx="11121657" cy="751350"/>
          </a:xfrm>
        </p:spPr>
        <p:txBody>
          <a:bodyPr>
            <a:normAutofit/>
          </a:bodyPr>
          <a:lstStyle/>
          <a:p>
            <a:r>
              <a:rPr lang="en-US" sz="4000">
                <a:cs typeface="Calibri"/>
              </a:rPr>
              <a:t>No Attendance-Summer Submission Updates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080338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reports will be updated to use the campus ID and/or grade level from the StudentSchoolAssociation complex type and </a:t>
            </a:r>
            <a:r>
              <a:rPr lang="en-US">
                <a:solidFill>
                  <a:srgbClr val="595959"/>
                </a:solidFill>
                <a:ea typeface="+mn-lt"/>
                <a:cs typeface="+mn-lt"/>
              </a:rPr>
              <a:t>are tentatively scheduled for the software release on </a:t>
            </a:r>
            <a:r>
              <a:rPr lang="en-US" b="1">
                <a:solidFill>
                  <a:srgbClr val="595959"/>
                </a:solidFill>
                <a:ea typeface="+mn-lt"/>
                <a:cs typeface="+mn-lt"/>
              </a:rPr>
              <a:t>March 31, 2023</a:t>
            </a:r>
            <a:r>
              <a:rPr lang="en-US">
                <a:solidFill>
                  <a:srgbClr val="595959"/>
                </a:solidFill>
                <a:ea typeface="+mn-lt"/>
                <a:cs typeface="+mn-lt"/>
              </a:rPr>
              <a:t>:</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rPr>
              <a:t>PDM3-120-005  Student Crisis Code</a:t>
            </a:r>
          </a:p>
          <a:p>
            <a:pPr lvl="1">
              <a:lnSpc>
                <a:spcPct val="100000"/>
              </a:lnSpc>
              <a:spcBef>
                <a:spcPts val="600"/>
              </a:spcBef>
              <a:spcAft>
                <a:spcPts val="600"/>
              </a:spcAft>
              <a:buClr>
                <a:srgbClr val="F16038"/>
              </a:buClr>
            </a:pPr>
            <a:r>
              <a:rPr lang="en-US">
                <a:solidFill>
                  <a:srgbClr val="595959"/>
                </a:solidFill>
              </a:rPr>
              <a:t>PDM3-120-007  Student Indicator Report by Grade</a:t>
            </a:r>
          </a:p>
          <a:p>
            <a:pPr lvl="1">
              <a:lnSpc>
                <a:spcPct val="100000"/>
              </a:lnSpc>
              <a:spcBef>
                <a:spcPts val="600"/>
              </a:spcBef>
              <a:spcAft>
                <a:spcPts val="600"/>
              </a:spcAft>
              <a:buClr>
                <a:srgbClr val="F16038"/>
              </a:buClr>
            </a:pPr>
            <a:r>
              <a:rPr lang="en-US">
                <a:solidFill>
                  <a:srgbClr val="595959"/>
                </a:solidFill>
              </a:rPr>
              <a:t>PDM3-120-010  Student Advanced Academic Roster by Grade</a:t>
            </a:r>
          </a:p>
          <a:p>
            <a:pPr lvl="1">
              <a:lnSpc>
                <a:spcPct val="100000"/>
              </a:lnSpc>
              <a:spcBef>
                <a:spcPts val="600"/>
              </a:spcBef>
              <a:spcAft>
                <a:spcPts val="600"/>
              </a:spcAft>
              <a:buClr>
                <a:srgbClr val="F16038"/>
              </a:buClr>
            </a:pPr>
            <a:r>
              <a:rPr lang="en-US">
                <a:solidFill>
                  <a:srgbClr val="595959"/>
                </a:solidFill>
              </a:rPr>
              <a:t>PDM3-120-017  Prekindergarten Student Roster</a:t>
            </a:r>
          </a:p>
          <a:p>
            <a:pPr marL="0" indent="0">
              <a:lnSpc>
                <a:spcPct val="100000"/>
              </a:lnSpc>
              <a:spcBef>
                <a:spcPts val="600"/>
              </a:spcBef>
              <a:spcAft>
                <a:spcPts val="600"/>
              </a:spcAft>
              <a:buClr>
                <a:srgbClr val="F16038"/>
              </a:buClr>
              <a:buNone/>
            </a:pPr>
            <a:endParaRPr lang="en-US">
              <a:solidFill>
                <a:srgbClr val="595959"/>
              </a:solidFill>
              <a:cs typeface="Calibri" panose="020F0502020204030204"/>
            </a:endParaRPr>
          </a:p>
          <a:p>
            <a:pPr>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758416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ADSY-Summer Submission Updates - 1</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The Learning Support and Programs Division can provide outreach to campuses between the PEIMS Summer First Submission and Resubmission to allow for any needed data corrections. </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TEA will create a new report at the statewide level and a new report at the LEA level, both reports will be available the first week in May. New rules will be added, in the March 31, 2023, release, to reflect the collection of the indicator during the PEIMS Summer Submission.</a:t>
            </a:r>
            <a:endParaRPr lang="en-US">
              <a:solidFill>
                <a:srgbClr val="595959"/>
              </a:solidFill>
              <a:cs typeface="Calibri"/>
            </a:endParaRPr>
          </a:p>
          <a:p>
            <a:pPr marL="0" indent="0">
              <a:buClr>
                <a:srgbClr val="D8D8D8"/>
              </a:buClr>
              <a:buNone/>
            </a:pPr>
            <a:endParaRPr lang="en-US">
              <a:solidFill>
                <a:srgbClr val="0D6CB9"/>
              </a:solidFill>
              <a:cs typeface="Calibri" panose="020F0502020204030204"/>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823930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08600" y="141941"/>
            <a:ext cx="11121657" cy="751350"/>
          </a:xfrm>
        </p:spPr>
        <p:txBody>
          <a:bodyPr>
            <a:normAutofit/>
          </a:bodyPr>
          <a:lstStyle/>
          <a:p>
            <a:r>
              <a:rPr lang="en-US" sz="4000">
                <a:cs typeface="Calibri"/>
              </a:rPr>
              <a:t>No Attendance-Summer Submission Updates - 5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09188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Currently the student restraint reports use the following grade level and campus ID:</a:t>
            </a:r>
          </a:p>
          <a:p>
            <a:pPr lvl="1">
              <a:lnSpc>
                <a:spcPct val="100000"/>
              </a:lnSpc>
              <a:spcBef>
                <a:spcPts val="600"/>
              </a:spcBef>
              <a:spcAft>
                <a:spcPts val="600"/>
              </a:spcAft>
              <a:buClr>
                <a:srgbClr val="F16038"/>
              </a:buClr>
            </a:pPr>
            <a:r>
              <a:rPr lang="en-US">
                <a:solidFill>
                  <a:srgbClr val="595959"/>
                </a:solidFill>
              </a:rPr>
              <a:t>The campus ID comes from the </a:t>
            </a:r>
            <a:r>
              <a:rPr lang="en-US" err="1">
                <a:solidFill>
                  <a:srgbClr val="595959"/>
                </a:solidFill>
              </a:rPr>
              <a:t>RestraintEventExtension</a:t>
            </a:r>
            <a:r>
              <a:rPr lang="en-US">
                <a:solidFill>
                  <a:srgbClr val="595959"/>
                </a:solidFill>
              </a:rPr>
              <a:t>, CAMPUS-ID-OF-RESTRAINT-EVENT (E1032) – this will not change.</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For the grade level, the reports use the reporting period in the </a:t>
            </a:r>
            <a:r>
              <a:rPr lang="en-US" err="1">
                <a:solidFill>
                  <a:srgbClr val="595959"/>
                </a:solidFill>
              </a:rPr>
              <a:t>RestraintEventExtension</a:t>
            </a:r>
            <a:r>
              <a:rPr lang="en-US">
                <a:solidFill>
                  <a:srgbClr val="595959"/>
                </a:solidFill>
              </a:rPr>
              <a:t> to match to the reporting period in the attendance complex types (basic or flex attendance).</a:t>
            </a:r>
            <a:endParaRPr lang="en-US">
              <a:solidFill>
                <a:srgbClr val="595959"/>
              </a:solidFill>
              <a:cs typeface="Calibri"/>
            </a:endParaRPr>
          </a:p>
          <a:p>
            <a:pPr>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56088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08600" y="141941"/>
            <a:ext cx="11121657" cy="751350"/>
          </a:xfrm>
        </p:spPr>
        <p:txBody>
          <a:bodyPr>
            <a:normAutofit/>
          </a:bodyPr>
          <a:lstStyle/>
          <a:p>
            <a:r>
              <a:rPr lang="en-US" sz="4000">
                <a:cs typeface="Calibri"/>
              </a:rPr>
              <a:t>No Attendance-Summer Submission Updates - 6</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Changes to how the grade level will be sourced for the Student Restraint reports:</a:t>
            </a:r>
          </a:p>
          <a:p>
            <a:pPr>
              <a:lnSpc>
                <a:spcPct val="100000"/>
              </a:lnSpc>
              <a:spcBef>
                <a:spcPts val="600"/>
              </a:spcBef>
              <a:spcAft>
                <a:spcPts val="600"/>
              </a:spcAft>
              <a:buClr>
                <a:srgbClr val="F16038"/>
              </a:buClr>
            </a:pPr>
            <a:r>
              <a:rPr lang="en-US" b="1">
                <a:solidFill>
                  <a:srgbClr val="595959"/>
                </a:solidFill>
              </a:rPr>
              <a:t>Regular Attendance:</a:t>
            </a:r>
            <a:endParaRPr lang="en-US" b="1">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If a student has regular attendance where the reporting period indicator from the </a:t>
            </a:r>
            <a:r>
              <a:rPr lang="en-US" err="1">
                <a:solidFill>
                  <a:srgbClr val="595959"/>
                </a:solidFill>
              </a:rPr>
              <a:t>RestraintEventExtension</a:t>
            </a:r>
            <a:r>
              <a:rPr lang="en-US">
                <a:solidFill>
                  <a:srgbClr val="595959"/>
                </a:solidFill>
              </a:rPr>
              <a:t> complex type matches the reporting period indicator from the </a:t>
            </a:r>
            <a:r>
              <a:rPr lang="en-US" err="1">
                <a:solidFill>
                  <a:srgbClr val="595959"/>
                </a:solidFill>
              </a:rPr>
              <a:t>BasicReportingPeriodAttendanceExtension</a:t>
            </a:r>
            <a:r>
              <a:rPr lang="en-US">
                <a:solidFill>
                  <a:srgbClr val="595959"/>
                </a:solidFill>
              </a:rPr>
              <a:t> complex type, then the report will display the grade level from the </a:t>
            </a:r>
            <a:r>
              <a:rPr lang="en-US" err="1">
                <a:solidFill>
                  <a:srgbClr val="595959"/>
                </a:solidFill>
              </a:rPr>
              <a:t>BasicReportingPeriodAttendanceExtension</a:t>
            </a:r>
            <a:r>
              <a:rPr lang="en-US">
                <a:solidFill>
                  <a:srgbClr val="595959"/>
                </a:solidFill>
              </a:rPr>
              <a:t> complex type.</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If there are multiple matches, then the report will use the maximum grade level logic to select the grade level to display on the report.</a:t>
            </a:r>
            <a:endParaRPr lang="en-US">
              <a:solidFill>
                <a:srgbClr val="595959"/>
              </a:solidFill>
              <a:cs typeface="Calibri"/>
            </a:endParaRPr>
          </a:p>
          <a:p>
            <a:pPr>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206320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58080" y="132045"/>
            <a:ext cx="11121657" cy="751350"/>
          </a:xfrm>
        </p:spPr>
        <p:txBody>
          <a:bodyPr>
            <a:normAutofit/>
          </a:bodyPr>
          <a:lstStyle/>
          <a:p>
            <a:r>
              <a:rPr lang="en-US" sz="4000">
                <a:cs typeface="Calibri"/>
              </a:rPr>
              <a:t>No Attendance-Summer Submission Updates - 7</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Flex Attendance:</a:t>
            </a:r>
          </a:p>
          <a:p>
            <a:pPr lvl="1">
              <a:lnSpc>
                <a:spcPct val="100000"/>
              </a:lnSpc>
              <a:spcBef>
                <a:spcPts val="600"/>
              </a:spcBef>
              <a:spcAft>
                <a:spcPts val="600"/>
              </a:spcAft>
              <a:buClr>
                <a:srgbClr val="F16038"/>
              </a:buClr>
            </a:pPr>
            <a:r>
              <a:rPr lang="en-US">
                <a:solidFill>
                  <a:srgbClr val="595959"/>
                </a:solidFill>
              </a:rPr>
              <a:t>If there is no regular attendance for the reporting period and a student is reported with flexible attendance, then check flexible attendance.</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If a student has flexible attendance where the reporting period indicator from the </a:t>
            </a:r>
            <a:r>
              <a:rPr lang="en-US" err="1">
                <a:solidFill>
                  <a:srgbClr val="595959"/>
                </a:solidFill>
              </a:rPr>
              <a:t>RestraintEventExtension</a:t>
            </a:r>
            <a:r>
              <a:rPr lang="en-US">
                <a:solidFill>
                  <a:srgbClr val="595959"/>
                </a:solidFill>
              </a:rPr>
              <a:t> complex type matches the reporting period indicator from the </a:t>
            </a:r>
            <a:r>
              <a:rPr lang="en-US" err="1">
                <a:solidFill>
                  <a:srgbClr val="595959"/>
                </a:solidFill>
              </a:rPr>
              <a:t>SpecialProgramsReportingPeriodAttendanceExtension</a:t>
            </a:r>
            <a:r>
              <a:rPr lang="en-US">
                <a:solidFill>
                  <a:srgbClr val="595959"/>
                </a:solidFill>
              </a:rPr>
              <a:t> complex type, then the report will display the grade level from the </a:t>
            </a:r>
            <a:r>
              <a:rPr lang="en-US" err="1">
                <a:solidFill>
                  <a:srgbClr val="595959"/>
                </a:solidFill>
              </a:rPr>
              <a:t>SpecialProgramsReportingPeriodAttendanceExtension</a:t>
            </a:r>
            <a:r>
              <a:rPr lang="en-US">
                <a:solidFill>
                  <a:srgbClr val="595959"/>
                </a:solidFill>
              </a:rPr>
              <a:t> complex type.</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If there are multiple matches, then the report will use the maximum grade level logic to select the grade level to display on the report.</a:t>
            </a:r>
            <a:endParaRPr lang="en-US">
              <a:solidFill>
                <a:srgbClr val="595959"/>
              </a:solidFill>
              <a:cs typeface="Calibri"/>
            </a:endParaRPr>
          </a:p>
          <a:p>
            <a:pPr>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106408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0054" y="141941"/>
            <a:ext cx="11121657" cy="751350"/>
          </a:xfrm>
        </p:spPr>
        <p:txBody>
          <a:bodyPr>
            <a:normAutofit/>
          </a:bodyPr>
          <a:lstStyle/>
          <a:p>
            <a:r>
              <a:rPr lang="en-US" sz="4000">
                <a:cs typeface="Calibri"/>
              </a:rPr>
              <a:t>No Attendance-Summer Submission Updates - 8</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If no regular or flexible attendance is reported for the student for the reporting period when the restraint event occurred, then the report shall display a blank for the grade level in the report.</a:t>
            </a:r>
          </a:p>
          <a:p>
            <a:pPr>
              <a:lnSpc>
                <a:spcPct val="100000"/>
              </a:lnSpc>
              <a:spcBef>
                <a:spcPts val="600"/>
              </a:spcBef>
              <a:spcAft>
                <a:spcPts val="600"/>
              </a:spcAft>
              <a:buClr>
                <a:srgbClr val="F16038"/>
              </a:buClr>
            </a:pPr>
            <a:r>
              <a:rPr lang="en-US" b="1">
                <a:solidFill>
                  <a:srgbClr val="595959"/>
                </a:solidFill>
              </a:rPr>
              <a:t>No Attendance (Student with a restraint record but not in membership):</a:t>
            </a:r>
            <a:endParaRPr lang="en-US" b="1">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If there is no attendance for the student, then no grade level shall display in the report.</a:t>
            </a:r>
            <a:endParaRPr lang="en-US">
              <a:solidFill>
                <a:srgbClr val="595959"/>
              </a:solidFill>
              <a:cs typeface="Calibri"/>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818284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61733"/>
            <a:ext cx="11121657" cy="751350"/>
          </a:xfrm>
        </p:spPr>
        <p:txBody>
          <a:bodyPr>
            <a:normAutofit/>
          </a:bodyPr>
          <a:lstStyle/>
          <a:p>
            <a:r>
              <a:rPr lang="en-US" sz="4000">
                <a:cs typeface="Calibri"/>
              </a:rPr>
              <a:t>No Attendance-Summer Submission Updates - 9</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Student Restraint reports are tentatively scheduled to be updated in the software release on </a:t>
            </a:r>
            <a:r>
              <a:rPr lang="en-US" b="1">
                <a:solidFill>
                  <a:srgbClr val="595959"/>
                </a:solidFill>
              </a:rPr>
              <a:t>May 5, 2023</a:t>
            </a:r>
            <a:r>
              <a:rPr lang="en-US">
                <a:solidFill>
                  <a:srgbClr val="595959"/>
                </a:solidFill>
              </a:rPr>
              <a:t>:</a:t>
            </a:r>
          </a:p>
          <a:p>
            <a:pPr lvl="1">
              <a:lnSpc>
                <a:spcPct val="100000"/>
              </a:lnSpc>
              <a:spcBef>
                <a:spcPts val="600"/>
              </a:spcBef>
              <a:spcAft>
                <a:spcPts val="600"/>
              </a:spcAft>
              <a:buClr>
                <a:srgbClr val="F16038"/>
              </a:buClr>
            </a:pPr>
            <a:r>
              <a:rPr lang="en-US">
                <a:solidFill>
                  <a:srgbClr val="595959"/>
                </a:solidFill>
              </a:rPr>
              <a:t>PDM3-125-001  Student Restraint Roster by Campus ID of Restraint Event</a:t>
            </a:r>
          </a:p>
          <a:p>
            <a:pPr lvl="1">
              <a:lnSpc>
                <a:spcPct val="100000"/>
              </a:lnSpc>
              <a:spcBef>
                <a:spcPts val="600"/>
              </a:spcBef>
              <a:spcAft>
                <a:spcPts val="600"/>
              </a:spcAft>
              <a:buClr>
                <a:srgbClr val="F16038"/>
              </a:buClr>
            </a:pPr>
            <a:r>
              <a:rPr lang="en-US">
                <a:solidFill>
                  <a:srgbClr val="595959"/>
                </a:solidFill>
              </a:rPr>
              <a:t>PDM3-125-003  Student Restraint Events by Grade</a:t>
            </a:r>
          </a:p>
          <a:p>
            <a:pPr lvl="1">
              <a:lnSpc>
                <a:spcPct val="100000"/>
              </a:lnSpc>
              <a:spcBef>
                <a:spcPts val="600"/>
              </a:spcBef>
              <a:spcAft>
                <a:spcPts val="600"/>
              </a:spcAft>
              <a:buClr>
                <a:srgbClr val="F16038"/>
              </a:buClr>
            </a:pPr>
            <a:r>
              <a:rPr lang="en-US">
                <a:solidFill>
                  <a:srgbClr val="595959"/>
                </a:solidFill>
              </a:rPr>
              <a:t>PDM3-125-004  Law Enforcement Student Restraint Roster by Campus ID of Restraint Event</a:t>
            </a:r>
          </a:p>
          <a:p>
            <a:pPr lvl="1">
              <a:lnSpc>
                <a:spcPct val="100000"/>
              </a:lnSpc>
              <a:spcBef>
                <a:spcPts val="600"/>
              </a:spcBef>
              <a:spcAft>
                <a:spcPts val="600"/>
              </a:spcAft>
              <a:buClr>
                <a:srgbClr val="F16038"/>
              </a:buClr>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543286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92699" y="133379"/>
            <a:ext cx="11121657" cy="751350"/>
          </a:xfrm>
        </p:spPr>
        <p:txBody>
          <a:bodyPr>
            <a:normAutofit/>
          </a:bodyPr>
          <a:lstStyle/>
          <a:p>
            <a:r>
              <a:rPr lang="en-US" sz="4000">
                <a:cs typeface="Calibri"/>
              </a:rPr>
              <a:t>No Attendance-Summer Submission Updates - 10</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Currently the Student Discipline reports use the following grade level and campus ID:</a:t>
            </a:r>
          </a:p>
          <a:p>
            <a:pPr lvl="1">
              <a:lnSpc>
                <a:spcPct val="100000"/>
              </a:lnSpc>
              <a:spcBef>
                <a:spcPts val="600"/>
              </a:spcBef>
              <a:spcAft>
                <a:spcPts val="600"/>
              </a:spcAft>
              <a:buClr>
                <a:srgbClr val="F16038"/>
              </a:buClr>
            </a:pPr>
            <a:r>
              <a:rPr lang="en-US">
                <a:solidFill>
                  <a:srgbClr val="595959"/>
                </a:solidFill>
              </a:rPr>
              <a:t>The campus ID comes from the DisciplineIncidentExtension, CAMPUS-ID-OF-ENROLLMENT (E0782). This will not change.</a:t>
            </a:r>
          </a:p>
          <a:p>
            <a:pPr lvl="1">
              <a:lnSpc>
                <a:spcPct val="100000"/>
              </a:lnSpc>
              <a:spcBef>
                <a:spcPts val="600"/>
              </a:spcBef>
              <a:spcAft>
                <a:spcPts val="600"/>
              </a:spcAft>
              <a:buClr>
                <a:srgbClr val="F16038"/>
              </a:buClr>
            </a:pPr>
            <a:r>
              <a:rPr lang="en-US">
                <a:solidFill>
                  <a:srgbClr val="595959"/>
                </a:solidFill>
              </a:rPr>
              <a:t>For the grade level, the reports use the reporting period in the DisciplineActionExtension to match to the reporting period in the attendance complex types (basic or flex attendance).</a:t>
            </a:r>
          </a:p>
          <a:p>
            <a:pPr>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5035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49223" y="141941"/>
            <a:ext cx="11121657" cy="751350"/>
          </a:xfrm>
        </p:spPr>
        <p:txBody>
          <a:bodyPr>
            <a:normAutofit/>
          </a:bodyPr>
          <a:lstStyle/>
          <a:p>
            <a:r>
              <a:rPr lang="en-US" sz="4000">
                <a:cs typeface="Calibri"/>
              </a:rPr>
              <a:t>No Attendance-Summer Submission Updates - 11</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Changes to how the grade level will be sourced for the Student Discipline reports:</a:t>
            </a:r>
          </a:p>
          <a:p>
            <a:pPr>
              <a:lnSpc>
                <a:spcPct val="100000"/>
              </a:lnSpc>
              <a:spcBef>
                <a:spcPts val="600"/>
              </a:spcBef>
              <a:spcAft>
                <a:spcPts val="600"/>
              </a:spcAft>
              <a:buClr>
                <a:srgbClr val="F16038"/>
              </a:buClr>
            </a:pPr>
            <a:r>
              <a:rPr lang="en-US" b="1">
                <a:solidFill>
                  <a:srgbClr val="595959"/>
                </a:solidFill>
              </a:rPr>
              <a:t>Regular Attendance:</a:t>
            </a:r>
            <a:endParaRPr lang="en-US" b="1">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If a student has regular attendance where the reporting period indicator from the </a:t>
            </a:r>
            <a:r>
              <a:rPr lang="en-US" err="1">
                <a:solidFill>
                  <a:srgbClr val="595959"/>
                </a:solidFill>
              </a:rPr>
              <a:t>DisciplineActionExtension</a:t>
            </a:r>
            <a:r>
              <a:rPr lang="en-US">
                <a:solidFill>
                  <a:srgbClr val="595959"/>
                </a:solidFill>
              </a:rPr>
              <a:t> complex type matches the reporting period indicator from the </a:t>
            </a:r>
            <a:r>
              <a:rPr lang="en-US" err="1">
                <a:solidFill>
                  <a:srgbClr val="595959"/>
                </a:solidFill>
              </a:rPr>
              <a:t>BasicReportingPeriodAttendanceExtension</a:t>
            </a:r>
            <a:r>
              <a:rPr lang="en-US">
                <a:solidFill>
                  <a:srgbClr val="595959"/>
                </a:solidFill>
              </a:rPr>
              <a:t> complex type, then the report will display the grade level from the </a:t>
            </a:r>
            <a:r>
              <a:rPr lang="en-US" err="1">
                <a:solidFill>
                  <a:srgbClr val="595959"/>
                </a:solidFill>
              </a:rPr>
              <a:t>BasicReportingPeriodAttendanceExtension</a:t>
            </a:r>
            <a:r>
              <a:rPr lang="en-US">
                <a:solidFill>
                  <a:srgbClr val="595959"/>
                </a:solidFill>
              </a:rPr>
              <a:t> complex type.</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If there are multiple matches, then the report will use the maximum grade level logic to select the grade level to display on the report.</a:t>
            </a:r>
            <a:endParaRPr lang="en-US">
              <a:solidFill>
                <a:srgbClr val="595959"/>
              </a:solidFill>
              <a:cs typeface="Calibri"/>
            </a:endParaRPr>
          </a:p>
          <a:p>
            <a:pPr>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1431928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78911" y="132045"/>
            <a:ext cx="11121657" cy="751350"/>
          </a:xfrm>
        </p:spPr>
        <p:txBody>
          <a:bodyPr>
            <a:normAutofit/>
          </a:bodyPr>
          <a:lstStyle/>
          <a:p>
            <a:r>
              <a:rPr lang="en-US" sz="4000">
                <a:cs typeface="Calibri"/>
              </a:rPr>
              <a:t>No Attendance-Summer Submission Updates - 12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Flex Attendance:</a:t>
            </a:r>
          </a:p>
          <a:p>
            <a:pPr lvl="1">
              <a:lnSpc>
                <a:spcPct val="100000"/>
              </a:lnSpc>
              <a:spcBef>
                <a:spcPts val="600"/>
              </a:spcBef>
              <a:spcAft>
                <a:spcPts val="600"/>
              </a:spcAft>
              <a:buClr>
                <a:srgbClr val="F16038"/>
              </a:buClr>
            </a:pPr>
            <a:r>
              <a:rPr lang="en-US">
                <a:solidFill>
                  <a:srgbClr val="595959"/>
                </a:solidFill>
              </a:rPr>
              <a:t>If there is no regular attendance for the reporting period and a student is reported with flexible attendance, then check flexible attendance.</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If a student has flexible attendance where the reporting period indicator from the </a:t>
            </a:r>
            <a:r>
              <a:rPr lang="en-US" err="1">
                <a:solidFill>
                  <a:srgbClr val="595959"/>
                </a:solidFill>
              </a:rPr>
              <a:t>DisciplineActionExtension</a:t>
            </a:r>
            <a:r>
              <a:rPr lang="en-US">
                <a:solidFill>
                  <a:srgbClr val="595959"/>
                </a:solidFill>
              </a:rPr>
              <a:t> complex type matches the reporting period indicator from the </a:t>
            </a:r>
            <a:r>
              <a:rPr lang="en-US" err="1">
                <a:solidFill>
                  <a:srgbClr val="595959"/>
                </a:solidFill>
              </a:rPr>
              <a:t>SpecialProgramsReportingPeriodAttendanceExtension</a:t>
            </a:r>
            <a:r>
              <a:rPr lang="en-US">
                <a:solidFill>
                  <a:srgbClr val="595959"/>
                </a:solidFill>
              </a:rPr>
              <a:t> complex type, then the report will display the grade level from the </a:t>
            </a:r>
            <a:r>
              <a:rPr lang="en-US" err="1">
                <a:solidFill>
                  <a:srgbClr val="595959"/>
                </a:solidFill>
              </a:rPr>
              <a:t>SpecialProgramsReportingPeriodAttendanceExtension</a:t>
            </a:r>
            <a:r>
              <a:rPr lang="en-US">
                <a:solidFill>
                  <a:srgbClr val="595959"/>
                </a:solidFill>
              </a:rPr>
              <a:t> complex type.</a:t>
            </a:r>
            <a:endParaRPr lang="en-US">
              <a:solidFill>
                <a:srgbClr val="595959"/>
              </a:solidFill>
              <a:cs typeface="Calibri"/>
            </a:endParaRPr>
          </a:p>
          <a:p>
            <a:pPr lvl="2">
              <a:lnSpc>
                <a:spcPct val="100000"/>
              </a:lnSpc>
              <a:spcBef>
                <a:spcPts val="600"/>
              </a:spcBef>
              <a:spcAft>
                <a:spcPts val="600"/>
              </a:spcAft>
              <a:buClr>
                <a:srgbClr val="F16038"/>
              </a:buClr>
            </a:pPr>
            <a:r>
              <a:rPr lang="en-US">
                <a:solidFill>
                  <a:srgbClr val="595959"/>
                </a:solidFill>
              </a:rPr>
              <a:t>If there are multiple matches, then the report will use the maximum grade level logic to select the grade level to display on the report.</a:t>
            </a:r>
            <a:endParaRPr lang="en-US">
              <a:solidFill>
                <a:srgbClr val="595959"/>
              </a:solidFill>
              <a:cs typeface="Calibri"/>
            </a:endParaRPr>
          </a:p>
          <a:p>
            <a:pPr>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2350957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78911" y="141941"/>
            <a:ext cx="11121657" cy="751350"/>
          </a:xfrm>
        </p:spPr>
        <p:txBody>
          <a:bodyPr>
            <a:normAutofit/>
          </a:bodyPr>
          <a:lstStyle/>
          <a:p>
            <a:r>
              <a:rPr lang="en-US" sz="4000">
                <a:cs typeface="Calibri"/>
              </a:rPr>
              <a:t>No Attendance-Summer Submission Updates - 13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If no regular or flexible attendance is reported for the student for the reporting period when the discipline incident occurred, then the report shall display a blank for the grade level in the report.</a:t>
            </a:r>
          </a:p>
          <a:p>
            <a:pPr>
              <a:lnSpc>
                <a:spcPct val="100000"/>
              </a:lnSpc>
              <a:spcBef>
                <a:spcPts val="600"/>
              </a:spcBef>
              <a:spcAft>
                <a:spcPts val="600"/>
              </a:spcAft>
              <a:buClr>
                <a:srgbClr val="F16038"/>
              </a:buClr>
            </a:pPr>
            <a:r>
              <a:rPr lang="en-US" b="1">
                <a:solidFill>
                  <a:srgbClr val="595959"/>
                </a:solidFill>
              </a:rPr>
              <a:t>No Attendance (Students with a discipline record but not in membership):</a:t>
            </a:r>
          </a:p>
          <a:p>
            <a:pPr lvl="1">
              <a:lnSpc>
                <a:spcPct val="100000"/>
              </a:lnSpc>
              <a:spcBef>
                <a:spcPts val="600"/>
              </a:spcBef>
              <a:spcAft>
                <a:spcPts val="600"/>
              </a:spcAft>
              <a:buClr>
                <a:srgbClr val="F16038"/>
              </a:buClr>
            </a:pPr>
            <a:r>
              <a:rPr lang="en-US">
                <a:solidFill>
                  <a:srgbClr val="595959"/>
                </a:solidFill>
              </a:rPr>
              <a:t>If there is no attendance for the student, then no grade level shall display in the report.</a:t>
            </a:r>
            <a:endParaRPr lang="en-US">
              <a:solidFill>
                <a:srgbClr val="595959"/>
              </a:solidFill>
              <a:cs typeface="Calibri"/>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10524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78911" y="151837"/>
            <a:ext cx="11121657" cy="751350"/>
          </a:xfrm>
        </p:spPr>
        <p:txBody>
          <a:bodyPr>
            <a:normAutofit/>
          </a:bodyPr>
          <a:lstStyle/>
          <a:p>
            <a:r>
              <a:rPr lang="en-US" sz="4000">
                <a:cs typeface="Calibri"/>
              </a:rPr>
              <a:t>No Attendance-Summer Submission Updates - 14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Student Discipline reports are tentatively scheduled to be updated in the software release on </a:t>
            </a:r>
            <a:r>
              <a:rPr lang="en-US" b="1">
                <a:solidFill>
                  <a:srgbClr val="595959"/>
                </a:solidFill>
              </a:rPr>
              <a:t>May 5, 2023:</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rPr>
              <a:t>PDM3-132-001  Student Disciplinary Action Roster</a:t>
            </a:r>
          </a:p>
          <a:p>
            <a:pPr lvl="1">
              <a:lnSpc>
                <a:spcPct val="100000"/>
              </a:lnSpc>
              <a:spcBef>
                <a:spcPts val="600"/>
              </a:spcBef>
              <a:spcAft>
                <a:spcPts val="600"/>
              </a:spcAft>
              <a:buClr>
                <a:srgbClr val="F16038"/>
              </a:buClr>
            </a:pPr>
            <a:r>
              <a:rPr lang="en-US">
                <a:solidFill>
                  <a:srgbClr val="595959"/>
                </a:solidFill>
              </a:rPr>
              <a:t>PDM3-132-002  Student Disciplinary Action Detail by Reason</a:t>
            </a:r>
          </a:p>
          <a:p>
            <a:pPr lvl="1">
              <a:lnSpc>
                <a:spcPct val="100000"/>
              </a:lnSpc>
              <a:spcBef>
                <a:spcPts val="600"/>
              </a:spcBef>
              <a:spcAft>
                <a:spcPts val="600"/>
              </a:spcAft>
              <a:buClr>
                <a:srgbClr val="F16038"/>
              </a:buClr>
            </a:pPr>
            <a:r>
              <a:rPr lang="en-US">
                <a:solidFill>
                  <a:srgbClr val="595959"/>
                </a:solidFill>
              </a:rPr>
              <a:t>PDM3-132-004  Student Disciplinary Action Detail by Incident Number</a:t>
            </a:r>
          </a:p>
          <a:p>
            <a:pPr lvl="1">
              <a:lnSpc>
                <a:spcPct val="100000"/>
              </a:lnSpc>
              <a:spcBef>
                <a:spcPts val="600"/>
              </a:spcBef>
              <a:spcAft>
                <a:spcPts val="600"/>
              </a:spcAft>
              <a:buClr>
                <a:srgbClr val="F16038"/>
              </a:buClr>
            </a:pPr>
            <a:endParaRPr lang="en-US">
              <a:solidFill>
                <a:srgbClr val="595959"/>
              </a:solidFill>
            </a:endParaRPr>
          </a:p>
          <a:p>
            <a:pPr marL="457200" lvl="1" indent="0">
              <a:lnSpc>
                <a:spcPct val="100000"/>
              </a:lnSpc>
              <a:spcBef>
                <a:spcPts val="600"/>
              </a:spcBef>
              <a:spcAft>
                <a:spcPts val="600"/>
              </a:spcAft>
              <a:buClr>
                <a:srgbClr val="F16038"/>
              </a:buClr>
              <a:buNone/>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597692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ADSY-Summer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a:t>
            </a:r>
            <a:r>
              <a:rPr lang="en-US" b="1">
                <a:solidFill>
                  <a:srgbClr val="595959"/>
                </a:solidFill>
              </a:rPr>
              <a:t>ADDITIONAL-DAYS-PROGRAM-INDICATOR-CODE</a:t>
            </a:r>
            <a:r>
              <a:rPr lang="en-US">
                <a:solidFill>
                  <a:srgbClr val="595959"/>
                </a:solidFill>
              </a:rPr>
              <a:t> to the SchoolExtension complex type: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pSp>
        <p:nvGrpSpPr>
          <p:cNvPr id="11" name="Group 10" descr="The SchoolExtension complex type displays showing the Additional Days Program Indicator code as being collected for the PEIMS summer submission. ">
            <a:extLst>
              <a:ext uri="{FF2B5EF4-FFF2-40B4-BE49-F238E27FC236}">
                <a16:creationId xmlns:a16="http://schemas.microsoft.com/office/drawing/2014/main" id="{459A0155-2A3F-DB73-1DD1-46FE5C569BCA}"/>
              </a:ext>
            </a:extLst>
          </p:cNvPr>
          <p:cNvGrpSpPr/>
          <p:nvPr/>
        </p:nvGrpSpPr>
        <p:grpSpPr>
          <a:xfrm>
            <a:off x="1672678" y="2044036"/>
            <a:ext cx="7479665" cy="3940810"/>
            <a:chOff x="1233045" y="2035065"/>
            <a:chExt cx="7479665" cy="3940810"/>
          </a:xfrm>
        </p:grpSpPr>
        <p:pic>
          <p:nvPicPr>
            <p:cNvPr id="9" name="Picture 8" descr="Graphical user interface, table&#10;&#10;Description automatically generated">
              <a:extLst>
                <a:ext uri="{FF2B5EF4-FFF2-40B4-BE49-F238E27FC236}">
                  <a16:creationId xmlns:a16="http://schemas.microsoft.com/office/drawing/2014/main" id="{86B7C00D-C0AF-E19B-3E31-E2EEF152AD9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233045" y="2035065"/>
              <a:ext cx="7479665" cy="3940810"/>
            </a:xfrm>
            <a:prstGeom prst="rect">
              <a:avLst/>
            </a:prstGeom>
          </p:spPr>
        </p:pic>
        <p:sp>
          <p:nvSpPr>
            <p:cNvPr id="10" name="Rectangle 9">
              <a:extLst>
                <a:ext uri="{FF2B5EF4-FFF2-40B4-BE49-F238E27FC236}">
                  <a16:creationId xmlns:a16="http://schemas.microsoft.com/office/drawing/2014/main" id="{7C78E001-FA17-22A0-74E9-E7E538951A11}"/>
                </a:ext>
              </a:extLst>
            </p:cNvPr>
            <p:cNvSpPr/>
            <p:nvPr/>
          </p:nvSpPr>
          <p:spPr>
            <a:xfrm>
              <a:off x="1233045" y="5029200"/>
              <a:ext cx="7479665" cy="322953"/>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48276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of updates to the Additional Days School Program:</a:t>
            </a:r>
          </a:p>
          <a:p>
            <a:pPr lvl="1">
              <a:lnSpc>
                <a:spcPct val="100000"/>
              </a:lnSpc>
              <a:spcBef>
                <a:spcPts val="600"/>
              </a:spcBef>
              <a:spcAft>
                <a:spcPts val="600"/>
              </a:spcAft>
              <a:buClr>
                <a:srgbClr val="F16038"/>
              </a:buClr>
            </a:pPr>
            <a:r>
              <a:rPr lang="en-US">
                <a:solidFill>
                  <a:srgbClr val="595959"/>
                </a:solidFill>
              </a:rPr>
              <a:t>Removed data elements</a:t>
            </a:r>
          </a:p>
          <a:p>
            <a:pPr lvl="2">
              <a:lnSpc>
                <a:spcPct val="100000"/>
              </a:lnSpc>
              <a:spcBef>
                <a:spcPts val="600"/>
              </a:spcBef>
              <a:spcAft>
                <a:spcPts val="600"/>
              </a:spcAft>
              <a:buClr>
                <a:srgbClr val="F16038"/>
              </a:buClr>
            </a:pPr>
            <a:r>
              <a:rPr lang="en-US">
                <a:solidFill>
                  <a:srgbClr val="595959"/>
                </a:solidFill>
              </a:rPr>
              <a:t>Updates to reporting requirements</a:t>
            </a:r>
          </a:p>
          <a:p>
            <a:pPr lvl="2">
              <a:lnSpc>
                <a:spcPct val="100000"/>
              </a:lnSpc>
              <a:spcBef>
                <a:spcPts val="600"/>
              </a:spcBef>
              <a:spcAft>
                <a:spcPts val="600"/>
              </a:spcAft>
              <a:buClr>
                <a:srgbClr val="F16038"/>
              </a:buClr>
            </a:pPr>
            <a:r>
              <a:rPr lang="en-US">
                <a:solidFill>
                  <a:srgbClr val="595959"/>
                </a:solidFill>
              </a:rPr>
              <a:t>Updates to reports</a:t>
            </a:r>
          </a:p>
          <a:p>
            <a:pPr lvl="2">
              <a:lnSpc>
                <a:spcPct val="100000"/>
              </a:lnSpc>
              <a:spcBef>
                <a:spcPts val="600"/>
              </a:spcBef>
              <a:spcAft>
                <a:spcPts val="600"/>
              </a:spcAft>
              <a:buClr>
                <a:srgbClr val="F16038"/>
              </a:buClr>
            </a:pPr>
            <a:r>
              <a:rPr lang="en-US">
                <a:solidFill>
                  <a:srgbClr val="595959"/>
                </a:solidFill>
              </a:rPr>
              <a:t>Updates to business rules</a:t>
            </a:r>
          </a:p>
          <a:p>
            <a:pPr lvl="1">
              <a:lnSpc>
                <a:spcPct val="100000"/>
              </a:lnSpc>
              <a:spcBef>
                <a:spcPts val="600"/>
              </a:spcBef>
              <a:spcAft>
                <a:spcPts val="600"/>
              </a:spcAft>
              <a:buClr>
                <a:srgbClr val="F16038"/>
              </a:buClr>
            </a:pPr>
            <a:r>
              <a:rPr lang="en-US">
                <a:solidFill>
                  <a:srgbClr val="595959"/>
                </a:solidFill>
              </a:rPr>
              <a:t>New business rule to verify campus calendar days for ADSY</a:t>
            </a:r>
          </a:p>
          <a:p>
            <a:pPr lvl="1">
              <a:lnSpc>
                <a:spcPct val="100000"/>
              </a:lnSpc>
              <a:spcBef>
                <a:spcPts val="600"/>
              </a:spcBef>
              <a:spcAft>
                <a:spcPts val="600"/>
              </a:spcAft>
              <a:buClr>
                <a:srgbClr val="F16038"/>
              </a:buClr>
            </a:pPr>
            <a:endParaRPr lang="en-US">
              <a:solidFill>
                <a:srgbClr val="595959"/>
              </a:solidFill>
            </a:endParaRP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3828020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TEA removed the following data elements from the PEIMS Extended Year Submission:</a:t>
            </a:r>
          </a:p>
          <a:p>
            <a:pPr lvl="1">
              <a:lnSpc>
                <a:spcPct val="100000"/>
              </a:lnSpc>
              <a:spcBef>
                <a:spcPts val="600"/>
              </a:spcBef>
              <a:spcAft>
                <a:spcPts val="600"/>
              </a:spcAft>
              <a:buClr>
                <a:srgbClr val="F16038"/>
              </a:buClr>
            </a:pPr>
            <a:r>
              <a:rPr lang="en-US">
                <a:solidFill>
                  <a:srgbClr val="595959"/>
                </a:solidFill>
              </a:rPr>
              <a:t>TOTAL-DAYS-ABSENT (E0036)</a:t>
            </a:r>
          </a:p>
          <a:p>
            <a:pPr lvl="1">
              <a:lnSpc>
                <a:spcPct val="100000"/>
              </a:lnSpc>
              <a:spcBef>
                <a:spcPts val="600"/>
              </a:spcBef>
              <a:spcAft>
                <a:spcPts val="600"/>
              </a:spcAft>
              <a:buClr>
                <a:srgbClr val="F16038"/>
              </a:buClr>
            </a:pPr>
            <a:r>
              <a:rPr lang="en-US">
                <a:solidFill>
                  <a:srgbClr val="595959"/>
                </a:solidFill>
              </a:rPr>
              <a:t>ESC-SSA-STAFF-INDICATOR-CODE (E1015)</a:t>
            </a:r>
          </a:p>
          <a:p>
            <a:pPr lvl="1">
              <a:lnSpc>
                <a:spcPct val="100000"/>
              </a:lnSpc>
              <a:spcBef>
                <a:spcPts val="600"/>
              </a:spcBef>
              <a:spcAft>
                <a:spcPts val="600"/>
              </a:spcAft>
              <a:buClr>
                <a:srgbClr val="F16038"/>
              </a:buClr>
            </a:pPr>
            <a:r>
              <a:rPr lang="en-US">
                <a:solidFill>
                  <a:srgbClr val="595959"/>
                </a:solidFill>
              </a:rPr>
              <a:t>EXCESS-HOURS-IN-INSTRUCTIONAL-SETTING (E0945)</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439760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4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 in the BasicReportingPeriodAttendanceExtension:</a:t>
            </a:r>
          </a:p>
          <a:p>
            <a:pPr marL="0" indent="0">
              <a:lnSpc>
                <a:spcPct val="100000"/>
              </a:lnSpc>
              <a:spcBef>
                <a:spcPts val="600"/>
              </a:spcBef>
              <a:spcAft>
                <a:spcPts val="600"/>
              </a:spcAft>
              <a:buClr>
                <a:srgbClr val="F16038"/>
              </a:buClr>
              <a:buNone/>
            </a:pPr>
            <a:endParaRPr lang="en-US">
              <a:solidFill>
                <a:srgbClr val="595959"/>
              </a:solidFill>
              <a:cs typeface="Calibri" panose="020F0502020204030204"/>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5" descr="Graphical user interface, text, application, email&#10;&#10;Description automatically generated">
            <a:extLst>
              <a:ext uri="{FF2B5EF4-FFF2-40B4-BE49-F238E27FC236}">
                <a16:creationId xmlns:a16="http://schemas.microsoft.com/office/drawing/2014/main" id="{A75A5817-753B-1090-9DBD-07A975085455}"/>
              </a:ext>
            </a:extLst>
          </p:cNvPr>
          <p:cNvPicPr>
            <a:picLocks noChangeAspect="1"/>
          </p:cNvPicPr>
          <p:nvPr/>
        </p:nvPicPr>
        <p:blipFill>
          <a:blip r:embed="rId3"/>
          <a:stretch>
            <a:fillRect/>
          </a:stretch>
        </p:blipFill>
        <p:spPr>
          <a:xfrm>
            <a:off x="1662110" y="2089185"/>
            <a:ext cx="8866110" cy="2836934"/>
          </a:xfrm>
          <a:prstGeom prst="rect">
            <a:avLst/>
          </a:prstGeom>
        </p:spPr>
      </p:pic>
    </p:spTree>
    <p:extLst>
      <p:ext uri="{BB962C8B-B14F-4D97-AF65-F5344CB8AC3E}">
        <p14:creationId xmlns:p14="http://schemas.microsoft.com/office/powerpoint/2010/main" val="38290547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- 4</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a:t>
            </a:r>
          </a:p>
          <a:p>
            <a:pPr>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he data element guidance for CAMPUS ID of Enrollment displays and for PEIMS Extended Year submission (submission 4), the campus to be reported is the current campus in which the student is enrolled is clarified and additional information provided about the ADSY program is included. ">
            <a:extLst>
              <a:ext uri="{FF2B5EF4-FFF2-40B4-BE49-F238E27FC236}">
                <a16:creationId xmlns:a16="http://schemas.microsoft.com/office/drawing/2014/main" id="{CCF4892D-BE82-D07D-8F6F-9746210F570B}"/>
              </a:ext>
            </a:extLst>
          </p:cNvPr>
          <p:cNvPicPr>
            <a:picLocks noChangeAspect="1"/>
          </p:cNvPicPr>
          <p:nvPr/>
        </p:nvPicPr>
        <p:blipFill>
          <a:blip r:embed="rId3"/>
          <a:stretch>
            <a:fillRect/>
          </a:stretch>
        </p:blipFill>
        <p:spPr>
          <a:xfrm>
            <a:off x="902816" y="1736669"/>
            <a:ext cx="9136730" cy="1857119"/>
          </a:xfrm>
          <a:prstGeom prst="rect">
            <a:avLst/>
          </a:prstGeom>
          <a:ln>
            <a:solidFill>
              <a:schemeClr val="tx1"/>
            </a:solidFill>
          </a:ln>
        </p:spPr>
      </p:pic>
      <p:pic>
        <p:nvPicPr>
          <p:cNvPr id="6" name="Picture 5" descr="Guidance for Total days absent data element displays and shows strikethrough for the data element being reported in the PEIMS extended year submission (submission 4). ">
            <a:extLst>
              <a:ext uri="{FF2B5EF4-FFF2-40B4-BE49-F238E27FC236}">
                <a16:creationId xmlns:a16="http://schemas.microsoft.com/office/drawing/2014/main" id="{DC3C2E99-303F-221E-0553-83960442F342}"/>
              </a:ext>
            </a:extLst>
          </p:cNvPr>
          <p:cNvPicPr>
            <a:picLocks noChangeAspect="1"/>
          </p:cNvPicPr>
          <p:nvPr/>
        </p:nvPicPr>
        <p:blipFill>
          <a:blip r:embed="rId4"/>
          <a:stretch>
            <a:fillRect/>
          </a:stretch>
        </p:blipFill>
        <p:spPr>
          <a:xfrm>
            <a:off x="902816" y="3756243"/>
            <a:ext cx="9136730" cy="1737933"/>
          </a:xfrm>
          <a:prstGeom prst="rect">
            <a:avLst/>
          </a:prstGeom>
          <a:ln>
            <a:solidFill>
              <a:schemeClr val="tx1"/>
            </a:solidFill>
          </a:ln>
        </p:spPr>
      </p:pic>
    </p:spTree>
    <p:extLst>
      <p:ext uri="{BB962C8B-B14F-4D97-AF65-F5344CB8AC3E}">
        <p14:creationId xmlns:p14="http://schemas.microsoft.com/office/powerpoint/2010/main" val="12496372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- 5</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Report PDM4-130-003 Superintendent’s Report of ADSY Attendance is tentatively scheduled to be updated in the software release on </a:t>
            </a:r>
            <a:r>
              <a:rPr lang="en-US" b="1">
                <a:solidFill>
                  <a:srgbClr val="595959"/>
                </a:solidFill>
              </a:rPr>
              <a:t>May 5, 2023 </a:t>
            </a:r>
            <a:r>
              <a:rPr lang="en-US">
                <a:solidFill>
                  <a:srgbClr val="595959"/>
                </a:solidFill>
              </a:rPr>
              <a:t>with the following changes:</a:t>
            </a:r>
          </a:p>
          <a:p>
            <a:pPr lvl="1">
              <a:lnSpc>
                <a:spcPct val="100000"/>
              </a:lnSpc>
              <a:spcBef>
                <a:spcPts val="600"/>
              </a:spcBef>
              <a:spcAft>
                <a:spcPts val="600"/>
              </a:spcAft>
              <a:buClr>
                <a:srgbClr val="F16038"/>
              </a:buClr>
            </a:pPr>
            <a:r>
              <a:rPr lang="en-US">
                <a:solidFill>
                  <a:srgbClr val="595959"/>
                </a:solidFill>
              </a:rPr>
              <a:t>Remove Total Days Absent row C</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Update Days Membership row B to not include Total Days Absent in calculation</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p:txBody>
      </p:sp>
      <p:pic>
        <p:nvPicPr>
          <p:cNvPr id="7" name="Picture 6" descr="Report of ADSY attendance">
            <a:extLst>
              <a:ext uri="{FF2B5EF4-FFF2-40B4-BE49-F238E27FC236}">
                <a16:creationId xmlns:a16="http://schemas.microsoft.com/office/drawing/2014/main" id="{D635A060-77FB-0507-AA60-ACB2CC1D5F96}"/>
              </a:ext>
            </a:extLst>
          </p:cNvPr>
          <p:cNvPicPr>
            <a:picLocks noChangeAspect="1"/>
          </p:cNvPicPr>
          <p:nvPr/>
        </p:nvPicPr>
        <p:blipFill>
          <a:blip r:embed="rId3"/>
          <a:stretch>
            <a:fillRect/>
          </a:stretch>
        </p:blipFill>
        <p:spPr>
          <a:xfrm>
            <a:off x="981339" y="3556340"/>
            <a:ext cx="9674149" cy="2152917"/>
          </a:xfrm>
          <a:prstGeom prst="rect">
            <a:avLst/>
          </a:prstGeom>
        </p:spPr>
      </p:pic>
    </p:spTree>
    <p:extLst>
      <p:ext uri="{BB962C8B-B14F-4D97-AF65-F5344CB8AC3E}">
        <p14:creationId xmlns:p14="http://schemas.microsoft.com/office/powerpoint/2010/main" val="10013364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- 6</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Special Education FTE row K to not include Excess Hours in Instructional Setting in calculation:</a:t>
            </a:r>
          </a:p>
        </p:txBody>
      </p:sp>
      <p:pic>
        <p:nvPicPr>
          <p:cNvPr id="13" name="Picture 12" descr="Report of ADSY attendance">
            <a:extLst>
              <a:ext uri="{FF2B5EF4-FFF2-40B4-BE49-F238E27FC236}">
                <a16:creationId xmlns:a16="http://schemas.microsoft.com/office/drawing/2014/main" id="{48FAD3C0-4651-A8F5-2AF5-9CD16E6351DC}"/>
              </a:ext>
            </a:extLst>
          </p:cNvPr>
          <p:cNvPicPr>
            <a:picLocks noChangeAspect="1"/>
          </p:cNvPicPr>
          <p:nvPr/>
        </p:nvPicPr>
        <p:blipFill>
          <a:blip r:embed="rId2"/>
          <a:stretch>
            <a:fillRect/>
          </a:stretch>
        </p:blipFill>
        <p:spPr>
          <a:xfrm>
            <a:off x="1258925" y="2579291"/>
            <a:ext cx="9674148" cy="1699418"/>
          </a:xfrm>
          <a:prstGeom prst="rect">
            <a:avLst/>
          </a:prstGeom>
        </p:spPr>
      </p:pic>
      <p:pic>
        <p:nvPicPr>
          <p:cNvPr id="17" name="Picture 16" descr="report">
            <a:extLst>
              <a:ext uri="{FF2B5EF4-FFF2-40B4-BE49-F238E27FC236}">
                <a16:creationId xmlns:a16="http://schemas.microsoft.com/office/drawing/2014/main" id="{F15DB075-CE56-CFF9-2A17-3E3AC4B37529}"/>
              </a:ext>
            </a:extLst>
          </p:cNvPr>
          <p:cNvPicPr>
            <a:picLocks noChangeAspect="1"/>
          </p:cNvPicPr>
          <p:nvPr/>
        </p:nvPicPr>
        <p:blipFill>
          <a:blip r:embed="rId3"/>
          <a:stretch>
            <a:fillRect/>
          </a:stretch>
        </p:blipFill>
        <p:spPr>
          <a:xfrm>
            <a:off x="1258925" y="4712014"/>
            <a:ext cx="9674148" cy="596399"/>
          </a:xfrm>
          <a:prstGeom prst="rect">
            <a:avLst/>
          </a:prstGeom>
        </p:spPr>
      </p:pic>
    </p:spTree>
    <p:extLst>
      <p:ext uri="{BB962C8B-B14F-4D97-AF65-F5344CB8AC3E}">
        <p14:creationId xmlns:p14="http://schemas.microsoft.com/office/powerpoint/2010/main" val="1671130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- 7</a:t>
            </a:r>
            <a:endParaRPr lang="en-US" sz="4000"/>
          </a:p>
        </p:txBody>
      </p:sp>
      <p:sp>
        <p:nvSpPr>
          <p:cNvPr id="4" name="Content Placeholder 3" descr="Report of ADSY attendance with rows assigned new letters after removing row for total days absent.">
            <a:extLst>
              <a:ext uri="{FF2B5EF4-FFF2-40B4-BE49-F238E27FC236}">
                <a16:creationId xmlns:a16="http://schemas.microsoft.com/office/drawing/2014/main" id="{5FBEB3A3-7658-8AB0-473C-0F8FDFA6D4BA}"/>
              </a:ext>
            </a:extLst>
          </p:cNvPr>
          <p:cNvSpPr txBox="1">
            <a:spLocks/>
          </p:cNvSpPr>
          <p:nvPr/>
        </p:nvSpPr>
        <p:spPr>
          <a:xfrm>
            <a:off x="535171" y="1142839"/>
            <a:ext cx="999824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Rows reassigned letters after removing row for Total Days Absent:</a:t>
            </a:r>
          </a:p>
          <a:p>
            <a:pPr lvl="1">
              <a:lnSpc>
                <a:spcPct val="100000"/>
              </a:lnSpc>
              <a:spcBef>
                <a:spcPts val="600"/>
              </a:spcBef>
              <a:spcAft>
                <a:spcPts val="600"/>
              </a:spcAft>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Report with rows relettered ">
            <a:extLst>
              <a:ext uri="{FF2B5EF4-FFF2-40B4-BE49-F238E27FC236}">
                <a16:creationId xmlns:a16="http://schemas.microsoft.com/office/drawing/2014/main" id="{2D64411A-68A7-BE1C-9302-D3432DE1987C}"/>
              </a:ext>
            </a:extLst>
          </p:cNvPr>
          <p:cNvPicPr>
            <a:picLocks noChangeAspect="1"/>
          </p:cNvPicPr>
          <p:nvPr/>
        </p:nvPicPr>
        <p:blipFill>
          <a:blip r:embed="rId2"/>
          <a:stretch>
            <a:fillRect/>
          </a:stretch>
        </p:blipFill>
        <p:spPr>
          <a:xfrm>
            <a:off x="2759872" y="1900608"/>
            <a:ext cx="5324091" cy="3680198"/>
          </a:xfrm>
          <a:prstGeom prst="rect">
            <a:avLst/>
          </a:prstGeom>
        </p:spPr>
      </p:pic>
    </p:spTree>
    <p:extLst>
      <p:ext uri="{BB962C8B-B14F-4D97-AF65-F5344CB8AC3E}">
        <p14:creationId xmlns:p14="http://schemas.microsoft.com/office/powerpoint/2010/main" val="22158052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- 8</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Field Validation Rule to remove </a:t>
            </a:r>
            <a:r>
              <a:rPr lang="en-US" b="1">
                <a:solidFill>
                  <a:srgbClr val="595959"/>
                </a:solidFill>
              </a:rPr>
              <a:t>TOTAL-DAYS-ABSENT:</a:t>
            </a:r>
            <a:endParaRPr lang="en-US" b="1">
              <a:solidFill>
                <a:srgbClr val="595959"/>
              </a:solidFill>
              <a:cs typeface="Calibri"/>
            </a:endParaRPr>
          </a:p>
          <a:p>
            <a:pPr marL="914400" lvl="2" indent="0">
              <a:lnSpc>
                <a:spcPct val="100000"/>
              </a:lnSpc>
              <a:spcBef>
                <a:spcPts val="600"/>
              </a:spcBef>
              <a:spcAft>
                <a:spcPts val="600"/>
              </a:spcAft>
              <a:buClr>
                <a:srgbClr val="F16038"/>
              </a:buClr>
              <a:buNone/>
            </a:pPr>
            <a:endParaRPr lang="en-US" b="1">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cs typeface="Calibri"/>
            </a:endParaRPr>
          </a:p>
          <a:p>
            <a:pPr lvl="1">
              <a:lnSpc>
                <a:spcPct val="100000"/>
              </a:lnSpc>
              <a:spcBef>
                <a:spcPts val="600"/>
              </a:spcBef>
              <a:spcAft>
                <a:spcPts val="600"/>
              </a:spcAft>
              <a:buClr>
                <a:srgbClr val="F16038"/>
              </a:buClr>
            </a:pPr>
            <a:endParaRPr lang="en-US">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4" descr="Text&#10;&#10;Description automatically generated">
            <a:extLst>
              <a:ext uri="{FF2B5EF4-FFF2-40B4-BE49-F238E27FC236}">
                <a16:creationId xmlns:a16="http://schemas.microsoft.com/office/drawing/2014/main" id="{D6A7A80A-3EA5-D110-3B93-4E052B6B90A9}"/>
              </a:ext>
            </a:extLst>
          </p:cNvPr>
          <p:cNvPicPr>
            <a:picLocks noChangeAspect="1"/>
          </p:cNvPicPr>
          <p:nvPr/>
        </p:nvPicPr>
        <p:blipFill>
          <a:blip r:embed="rId3"/>
          <a:stretch>
            <a:fillRect/>
          </a:stretch>
        </p:blipFill>
        <p:spPr>
          <a:xfrm>
            <a:off x="1901092" y="2287675"/>
            <a:ext cx="7745046" cy="3152111"/>
          </a:xfrm>
          <a:prstGeom prst="rect">
            <a:avLst/>
          </a:prstGeom>
        </p:spPr>
      </p:pic>
    </p:spTree>
    <p:extLst>
      <p:ext uri="{BB962C8B-B14F-4D97-AF65-F5344CB8AC3E}">
        <p14:creationId xmlns:p14="http://schemas.microsoft.com/office/powerpoint/2010/main" val="2483075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- 9</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 to remove </a:t>
            </a:r>
            <a:r>
              <a:rPr lang="en-US" b="1">
                <a:solidFill>
                  <a:srgbClr val="595959"/>
                </a:solidFill>
              </a:rPr>
              <a:t>TOTAL-DAYS-ABSENT:</a:t>
            </a:r>
            <a:endParaRPr lang="en-US" b="1">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4" descr="A picture containing table&#10;&#10;Description automatically generated">
            <a:extLst>
              <a:ext uri="{FF2B5EF4-FFF2-40B4-BE49-F238E27FC236}">
                <a16:creationId xmlns:a16="http://schemas.microsoft.com/office/drawing/2014/main" id="{FD1B4FCE-9523-4195-1259-3B95C114257D}"/>
              </a:ext>
            </a:extLst>
          </p:cNvPr>
          <p:cNvPicPr>
            <a:picLocks noChangeAspect="1"/>
          </p:cNvPicPr>
          <p:nvPr/>
        </p:nvPicPr>
        <p:blipFill>
          <a:blip r:embed="rId3"/>
          <a:stretch>
            <a:fillRect/>
          </a:stretch>
        </p:blipFill>
        <p:spPr>
          <a:xfrm>
            <a:off x="1623588" y="2009487"/>
            <a:ext cx="7383100" cy="1880866"/>
          </a:xfrm>
          <a:prstGeom prst="rect">
            <a:avLst/>
          </a:prstGeom>
        </p:spPr>
      </p:pic>
    </p:spTree>
    <p:extLst>
      <p:ext uri="{BB962C8B-B14F-4D97-AF65-F5344CB8AC3E}">
        <p14:creationId xmlns:p14="http://schemas.microsoft.com/office/powerpoint/2010/main" val="9562673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- 10</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Business Rule to </a:t>
            </a:r>
            <a:r>
              <a:rPr lang="en-US">
                <a:solidFill>
                  <a:srgbClr val="595959"/>
                </a:solidFill>
                <a:ea typeface="+mn-lt"/>
                <a:cs typeface="+mn-lt"/>
              </a:rPr>
              <a:t>remove</a:t>
            </a:r>
            <a:r>
              <a:rPr lang="en-US">
                <a:solidFill>
                  <a:srgbClr val="595959"/>
                </a:solidFill>
              </a:rPr>
              <a:t> </a:t>
            </a:r>
            <a:r>
              <a:rPr lang="en-US" b="1">
                <a:solidFill>
                  <a:srgbClr val="595959"/>
                </a:solidFill>
              </a:rPr>
              <a:t>TOTAL-DAYS-ABSENT:</a:t>
            </a:r>
            <a:endParaRPr lang="en-US" b="1">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cs typeface="Calibri"/>
            </a:endParaRPr>
          </a:p>
          <a:p>
            <a:pPr marL="457200" lvl="1" indent="0">
              <a:lnSpc>
                <a:spcPct val="100000"/>
              </a:lnSpc>
              <a:spcBef>
                <a:spcPts val="600"/>
              </a:spcBef>
              <a:spcAft>
                <a:spcPts val="600"/>
              </a:spcAft>
              <a:buClr>
                <a:srgbClr val="F16038"/>
              </a:buClr>
              <a:buNone/>
            </a:pPr>
            <a:endParaRPr lang="en-US">
              <a:solidFill>
                <a:srgbClr val="595959"/>
              </a:solidFill>
              <a:cs typeface="Calibri"/>
            </a:endParaRPr>
          </a:p>
          <a:p>
            <a:pPr lvl="2">
              <a:lnSpc>
                <a:spcPct val="100000"/>
              </a:lnSpc>
              <a:spcBef>
                <a:spcPts val="600"/>
              </a:spcBef>
              <a:spcAft>
                <a:spcPts val="600"/>
              </a:spcAft>
              <a:buClr>
                <a:srgbClr val="F16038"/>
              </a:buClr>
            </a:pPr>
            <a:endParaRPr lang="en-US" b="1">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4" descr="A picture containing table&#10;&#10;Description automatically generated">
            <a:extLst>
              <a:ext uri="{FF2B5EF4-FFF2-40B4-BE49-F238E27FC236}">
                <a16:creationId xmlns:a16="http://schemas.microsoft.com/office/drawing/2014/main" id="{AE81B8E3-3AEF-2236-50D9-2FFFB633D6E6}"/>
              </a:ext>
            </a:extLst>
          </p:cNvPr>
          <p:cNvPicPr>
            <a:picLocks noChangeAspect="1"/>
          </p:cNvPicPr>
          <p:nvPr/>
        </p:nvPicPr>
        <p:blipFill>
          <a:blip r:embed="rId3"/>
          <a:stretch>
            <a:fillRect/>
          </a:stretch>
        </p:blipFill>
        <p:spPr>
          <a:xfrm>
            <a:off x="1782024" y="1949891"/>
            <a:ext cx="7315199" cy="2105682"/>
          </a:xfrm>
          <a:prstGeom prst="rect">
            <a:avLst/>
          </a:prstGeom>
        </p:spPr>
      </p:pic>
    </p:spTree>
    <p:extLst>
      <p:ext uri="{BB962C8B-B14F-4D97-AF65-F5344CB8AC3E}">
        <p14:creationId xmlns:p14="http://schemas.microsoft.com/office/powerpoint/2010/main" val="992505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ADSY-Summer Submission Updates - 3</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he data element reporting requirements display for the Additional Days Program Indicator Code and highlights the updates added for the PEIMS Summer Submission: The ADDITIONAL-DAYS-PROGRAM-INDICATOR-CODE is reported to indicate any campus that has students participating in the Additional Days School Year Program. Between the first PEIMS Summer submission and resubmission, TEA will verify the reported calendar data to ensure the campus meets the minimum ADSY calendar requirements.  ">
            <a:extLst>
              <a:ext uri="{FF2B5EF4-FFF2-40B4-BE49-F238E27FC236}">
                <a16:creationId xmlns:a16="http://schemas.microsoft.com/office/drawing/2014/main" id="{4039864A-081C-243F-1877-E4CD7C7A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11" y="1871258"/>
            <a:ext cx="9966960" cy="3364865"/>
          </a:xfrm>
          <a:prstGeom prst="rect">
            <a:avLst/>
          </a:prstGeom>
        </p:spPr>
      </p:pic>
    </p:spTree>
    <p:extLst>
      <p:ext uri="{BB962C8B-B14F-4D97-AF65-F5344CB8AC3E}">
        <p14:creationId xmlns:p14="http://schemas.microsoft.com/office/powerpoint/2010/main" val="785742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- 11</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cs typeface="Calibri"/>
              </a:rPr>
              <a:t>Removed Business Rule from PEIMS Extended Year Submission:</a:t>
            </a:r>
          </a:p>
          <a:p>
            <a:pPr marL="914400" lvl="2" indent="0">
              <a:lnSpc>
                <a:spcPct val="100000"/>
              </a:lnSpc>
              <a:spcBef>
                <a:spcPts val="600"/>
              </a:spcBef>
              <a:spcAft>
                <a:spcPts val="600"/>
              </a:spcAft>
              <a:buClr>
                <a:srgbClr val="F16038"/>
              </a:buClr>
              <a:buNone/>
            </a:pPr>
            <a:endParaRPr lang="en-US" b="1">
              <a:solidFill>
                <a:srgbClr val="595959"/>
              </a:solidFill>
              <a:cs typeface="Calibri"/>
            </a:endParaRP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4" descr="A picture containing chart&#10;&#10;Description automatically generated">
            <a:extLst>
              <a:ext uri="{FF2B5EF4-FFF2-40B4-BE49-F238E27FC236}">
                <a16:creationId xmlns:a16="http://schemas.microsoft.com/office/drawing/2014/main" id="{4CB95777-E964-C453-05CE-AB5EDB1B91E6}"/>
              </a:ext>
            </a:extLst>
          </p:cNvPr>
          <p:cNvPicPr>
            <a:picLocks noChangeAspect="1"/>
          </p:cNvPicPr>
          <p:nvPr/>
        </p:nvPicPr>
        <p:blipFill>
          <a:blip r:embed="rId3"/>
          <a:stretch>
            <a:fillRect/>
          </a:stretch>
        </p:blipFill>
        <p:spPr>
          <a:xfrm>
            <a:off x="1797113" y="2265686"/>
            <a:ext cx="7518902" cy="1421281"/>
          </a:xfrm>
          <a:prstGeom prst="rect">
            <a:avLst/>
          </a:prstGeom>
        </p:spPr>
      </p:pic>
    </p:spTree>
    <p:extLst>
      <p:ext uri="{BB962C8B-B14F-4D97-AF65-F5344CB8AC3E}">
        <p14:creationId xmlns:p14="http://schemas.microsoft.com/office/powerpoint/2010/main" val="2113918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ADSY-Extended Year Submission Updates - 12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Business Rule :</a:t>
            </a:r>
          </a:p>
          <a:p>
            <a:pPr>
              <a:lnSpc>
                <a:spcPct val="100000"/>
              </a:lnSpc>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Added new rule 10200-0068 to the Extended Year submission that states: If a campus is reporting participation in the ADSY program, it should have been indicated in the PEIMS Summer submission as having met the ADSY academic calendar requirements (at least 180 instructional days with 75,600 operational minutes, including allowable waiver days). This validation checks against a list of ADSY campuses that have met the calendar requirements.">
            <a:extLst>
              <a:ext uri="{FF2B5EF4-FFF2-40B4-BE49-F238E27FC236}">
                <a16:creationId xmlns:a16="http://schemas.microsoft.com/office/drawing/2014/main" id="{5B243B98-6660-C5D6-1B38-28A359BFE95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2541" y="2016310"/>
            <a:ext cx="9372600" cy="1737360"/>
          </a:xfrm>
          <a:prstGeom prst="rect">
            <a:avLst/>
          </a:prstGeom>
        </p:spPr>
      </p:pic>
    </p:spTree>
    <p:extLst>
      <p:ext uri="{BB962C8B-B14F-4D97-AF65-F5344CB8AC3E}">
        <p14:creationId xmlns:p14="http://schemas.microsoft.com/office/powerpoint/2010/main" val="7142970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EB-Extended Year 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Senate Bill (SB) 2066 passed in the 87th legislative session amends TEC §29.060(a) and (d) and §29.066(a) and (b), to replace the term, “limited English proficient (LEP)” with “emergent bilingual (EB)”.</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0054406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EB-Extended Year Submission Updates - 2</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51983"/>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Extended Year reports are tentatively scheduled to be updated in the software release on </a:t>
            </a:r>
            <a:r>
              <a:rPr lang="en-US" b="1">
                <a:solidFill>
                  <a:srgbClr val="595959"/>
                </a:solidFill>
              </a:rPr>
              <a:t>June 23, 2023:</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rPr>
              <a:t>PDM4-120-003  Student Indicator Report by Grade</a:t>
            </a:r>
          </a:p>
          <a:p>
            <a:pPr lvl="1">
              <a:lnSpc>
                <a:spcPct val="100000"/>
              </a:lnSpc>
              <a:spcBef>
                <a:spcPts val="600"/>
              </a:spcBef>
              <a:spcAft>
                <a:spcPts val="600"/>
              </a:spcAft>
              <a:buClr>
                <a:srgbClr val="F16038"/>
              </a:buClr>
            </a:pPr>
            <a:r>
              <a:rPr lang="en-US">
                <a:solidFill>
                  <a:srgbClr val="595959"/>
                </a:solidFill>
              </a:rPr>
              <a:t>PDM4-120-004  Bilingual/ESL Summer School Roster</a:t>
            </a:r>
          </a:p>
          <a:p>
            <a:pPr lvl="1">
              <a:lnSpc>
                <a:spcPct val="100000"/>
              </a:lnSpc>
              <a:spcBef>
                <a:spcPts val="600"/>
              </a:spcBef>
              <a:spcAft>
                <a:spcPts val="600"/>
              </a:spcAft>
              <a:buClr>
                <a:srgbClr val="F16038"/>
              </a:buClr>
            </a:pPr>
            <a:r>
              <a:rPr lang="en-US">
                <a:solidFill>
                  <a:srgbClr val="595959"/>
                </a:solidFill>
              </a:rPr>
              <a:t>PDM4-130-001  Flex Attendance – Superintendent’s Report of Student Attendance</a:t>
            </a:r>
          </a:p>
          <a:p>
            <a:pPr lvl="1">
              <a:lnSpc>
                <a:spcPct val="100000"/>
              </a:lnSpc>
              <a:spcBef>
                <a:spcPts val="600"/>
              </a:spcBef>
              <a:spcAft>
                <a:spcPts val="600"/>
              </a:spcAft>
              <a:buClr>
                <a:srgbClr val="F16038"/>
              </a:buClr>
            </a:pPr>
            <a:r>
              <a:rPr lang="en-US">
                <a:solidFill>
                  <a:srgbClr val="595959"/>
                </a:solidFill>
              </a:rPr>
              <a:t>PDM4-130-003  Superintendent’s/Principal’s Report of ADSY Attendance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7765835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a:t>
            </a:r>
            <a:endParaRPr lang="en-US" sz="400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2022-2023 Year-round schools</a:t>
            </a:r>
          </a:p>
          <a:p>
            <a:pPr lvl="1">
              <a:lnSpc>
                <a:spcPct val="100000"/>
              </a:lnSpc>
              <a:spcBef>
                <a:spcPts val="600"/>
              </a:spcBef>
              <a:spcAft>
                <a:spcPts val="600"/>
              </a:spcAft>
              <a:buClr>
                <a:srgbClr val="F16038"/>
              </a:buClr>
            </a:pPr>
            <a:r>
              <a:rPr lang="en-US">
                <a:solidFill>
                  <a:srgbClr val="595959"/>
                </a:solidFill>
              </a:rPr>
              <a:t>LEAs registered with TEA with year-round tracks ending later than </a:t>
            </a:r>
            <a:r>
              <a:rPr lang="en-US" b="1">
                <a:solidFill>
                  <a:srgbClr val="595959"/>
                </a:solidFill>
              </a:rPr>
              <a:t>June 15, 2023,</a:t>
            </a:r>
            <a:r>
              <a:rPr lang="en-US">
                <a:solidFill>
                  <a:srgbClr val="595959"/>
                </a:solidFill>
              </a:rPr>
              <a:t> may delay PEIMS Summer Resubmission until two weeks following completion of the latest year-round track or </a:t>
            </a:r>
            <a:r>
              <a:rPr lang="en-US" b="1">
                <a:solidFill>
                  <a:srgbClr val="595959"/>
                </a:solidFill>
              </a:rPr>
              <a:t>August 17, 2023, </a:t>
            </a:r>
            <a:r>
              <a:rPr lang="en-US">
                <a:solidFill>
                  <a:srgbClr val="595959"/>
                </a:solidFill>
              </a:rPr>
              <a:t>whichever comes first.</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The initial data delivery for the PEIMS Summer Submission must still be made by </a:t>
            </a:r>
            <a:r>
              <a:rPr lang="en-US" b="1">
                <a:solidFill>
                  <a:srgbClr val="595959"/>
                </a:solidFill>
              </a:rPr>
              <a:t>June 15, 2023,</a:t>
            </a:r>
            <a:r>
              <a:rPr lang="en-US">
                <a:solidFill>
                  <a:srgbClr val="595959"/>
                </a:solidFill>
              </a:rPr>
              <a:t> for all LEAs.</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TEA will send a communication to ESCs at the beginning of May requesting information regarding year-round school extensions needed for the 2022-2023 PEIMS Summer Resubmission.</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3209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43415-0027</a:t>
            </a:r>
            <a:r>
              <a:rPr lang="en-US">
                <a:solidFill>
                  <a:srgbClr val="595959"/>
                </a:solidFill>
              </a:rPr>
              <a:t> EXYR Fatal-For the campus reported in CAMPUS-ID-OF-ENROLLMENT, the grade range registered with the TEA must include at least one of grades "06"-"12".</a:t>
            </a:r>
          </a:p>
          <a:p>
            <a:pPr lvl="1">
              <a:lnSpc>
                <a:spcPct val="100000"/>
              </a:lnSpc>
              <a:spcBef>
                <a:spcPts val="600"/>
              </a:spcBef>
              <a:spcAft>
                <a:spcPts val="600"/>
              </a:spcAft>
              <a:buClr>
                <a:srgbClr val="F16038"/>
              </a:buClr>
            </a:pPr>
            <a:r>
              <a:rPr lang="en-US">
                <a:solidFill>
                  <a:srgbClr val="595959"/>
                </a:solidFill>
              </a:rPr>
              <a:t>This rule is firing for campuses that contain grades 06-08 and should be applicable to grades 06-12.</a:t>
            </a:r>
          </a:p>
          <a:p>
            <a:pPr lvl="2">
              <a:lnSpc>
                <a:spcPct val="100000"/>
              </a:lnSpc>
              <a:spcBef>
                <a:spcPts val="600"/>
              </a:spcBef>
              <a:spcAft>
                <a:spcPts val="600"/>
              </a:spcAft>
              <a:buClr>
                <a:srgbClr val="F16038"/>
              </a:buClr>
            </a:pPr>
            <a:r>
              <a:rPr lang="en-US">
                <a:solidFill>
                  <a:srgbClr val="595959"/>
                </a:solidFill>
              </a:rPr>
              <a:t>Workaround: If an LEA receives this fatal rule validation for grade levels 06-08, please advise them to enter a TIMS ticket so TEA can assist with their Extended Year Resubmission.</a:t>
            </a:r>
          </a:p>
          <a:p>
            <a:pPr>
              <a:buClr>
                <a:srgbClr val="F16038"/>
              </a:buClr>
            </a:pPr>
            <a:r>
              <a:rPr lang="en-US">
                <a:solidFill>
                  <a:srgbClr val="595959"/>
                </a:solidFill>
              </a:rPr>
              <a:t>A correction for this known issue is tentatively scheduled for the software release on </a:t>
            </a:r>
            <a:r>
              <a:rPr lang="en-US" b="1">
                <a:solidFill>
                  <a:srgbClr val="595959"/>
                </a:solidFill>
              </a:rPr>
              <a:t>May 5, 2023</a:t>
            </a:r>
            <a:r>
              <a:rPr lang="en-US">
                <a:solidFill>
                  <a:srgbClr val="595959"/>
                </a:solidFill>
              </a:rPr>
              <a:t>.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7673783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- 2</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12165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PDM3-132-003</a:t>
            </a:r>
            <a:r>
              <a:rPr lang="en-US">
                <a:solidFill>
                  <a:srgbClr val="595959"/>
                </a:solidFill>
              </a:rPr>
              <a:t> TSDS PEIMS Student Disciplinary Action Summary</a:t>
            </a:r>
          </a:p>
          <a:p>
            <a:pPr lvl="1">
              <a:lnSpc>
                <a:spcPct val="100000"/>
              </a:lnSpc>
              <a:spcBef>
                <a:spcPts val="600"/>
              </a:spcBef>
              <a:spcAft>
                <a:spcPts val="600"/>
              </a:spcAft>
              <a:buClr>
                <a:srgbClr val="F16038"/>
              </a:buClr>
            </a:pPr>
            <a:r>
              <a:rPr lang="en-US">
                <a:solidFill>
                  <a:srgbClr val="595959"/>
                </a:solidFill>
              </a:rPr>
              <a:t>The parameters selected section, at the bottom, of the report is missing disciplinary action reason codes and disciplinary action codes.</a:t>
            </a:r>
          </a:p>
          <a:p>
            <a:pPr>
              <a:lnSpc>
                <a:spcPct val="100000"/>
              </a:lnSpc>
              <a:spcBef>
                <a:spcPts val="600"/>
              </a:spcBef>
              <a:spcAft>
                <a:spcPts val="600"/>
              </a:spcAft>
              <a:buClr>
                <a:srgbClr val="F16038"/>
              </a:buClr>
            </a:pPr>
            <a:r>
              <a:rPr lang="en-US">
                <a:solidFill>
                  <a:srgbClr val="595959"/>
                </a:solidFill>
              </a:rPr>
              <a:t>This update is tentatively scheduled for the software release on </a:t>
            </a:r>
            <a:r>
              <a:rPr lang="en-US" b="1">
                <a:solidFill>
                  <a:srgbClr val="595959"/>
                </a:solidFill>
              </a:rPr>
              <a:t>March 31, 2023</a:t>
            </a:r>
            <a:r>
              <a:rPr lang="en-US">
                <a:solidFill>
                  <a:srgbClr val="595959"/>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469803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- 3</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PDM3-404-002</a:t>
            </a:r>
            <a:r>
              <a:rPr lang="en-US">
                <a:solidFill>
                  <a:srgbClr val="595959"/>
                </a:solidFill>
              </a:rPr>
              <a:t> Career and Technical Education Student Roster</a:t>
            </a:r>
          </a:p>
          <a:p>
            <a:pPr lvl="1">
              <a:lnSpc>
                <a:spcPct val="100000"/>
              </a:lnSpc>
              <a:spcBef>
                <a:spcPts val="600"/>
              </a:spcBef>
              <a:spcAft>
                <a:spcPts val="600"/>
              </a:spcAft>
              <a:buClr>
                <a:srgbClr val="F16038"/>
              </a:buClr>
            </a:pPr>
            <a:r>
              <a:rPr lang="en-US">
                <a:solidFill>
                  <a:srgbClr val="595959"/>
                </a:solidFill>
              </a:rPr>
              <a:t>The PDF version of this report is failing when generated.  </a:t>
            </a:r>
          </a:p>
          <a:p>
            <a:pPr lvl="2">
              <a:lnSpc>
                <a:spcPct val="100000"/>
              </a:lnSpc>
              <a:spcBef>
                <a:spcPts val="600"/>
              </a:spcBef>
              <a:spcAft>
                <a:spcPts val="600"/>
              </a:spcAft>
              <a:buClr>
                <a:srgbClr val="F16038"/>
              </a:buClr>
            </a:pPr>
            <a:r>
              <a:rPr lang="en-US">
                <a:solidFill>
                  <a:srgbClr val="595959"/>
                </a:solidFill>
              </a:rPr>
              <a:t>The CSV version of this report generates appropriately when initiated.  </a:t>
            </a:r>
          </a:p>
          <a:p>
            <a:pPr>
              <a:lnSpc>
                <a:spcPct val="100000"/>
              </a:lnSpc>
              <a:spcBef>
                <a:spcPts val="600"/>
              </a:spcBef>
              <a:spcAft>
                <a:spcPts val="600"/>
              </a:spcAft>
              <a:buClr>
                <a:srgbClr val="F16038"/>
              </a:buClr>
            </a:pPr>
            <a:r>
              <a:rPr lang="en-US">
                <a:solidFill>
                  <a:srgbClr val="595959"/>
                </a:solidFill>
              </a:rPr>
              <a:t>A correction for this known issue is tentatively scheduled for the software release on </a:t>
            </a:r>
            <a:r>
              <a:rPr lang="en-US" b="1">
                <a:solidFill>
                  <a:srgbClr val="595959"/>
                </a:solidFill>
              </a:rPr>
              <a:t>May 5, 2023</a:t>
            </a:r>
            <a:r>
              <a:rPr lang="en-US">
                <a:solidFill>
                  <a:srgbClr val="595959"/>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2334975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Summer Submission 2023</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931287650"/>
              </p:ext>
            </p:extLst>
          </p:nvPr>
        </p:nvGraphicFramePr>
        <p:xfrm>
          <a:off x="519764" y="1131022"/>
          <a:ext cx="11090891" cy="4759704"/>
        </p:xfrm>
        <a:graphic>
          <a:graphicData uri="http://schemas.openxmlformats.org/drawingml/2006/table">
            <a:tbl>
              <a:tblPr firstRow="1" bandRow="1">
                <a:tableStyleId>{5C22544A-7EE6-4342-B048-85BDC9FD1C3A}</a:tableStyleId>
              </a:tblPr>
              <a:tblGrid>
                <a:gridCol w="8304893">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Summer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r>
                        <a:rPr lang="en-US" sz="1800"/>
                        <a:t>PEIMS Summer Submission ready for users to promote data</a:t>
                      </a:r>
                    </a:p>
                  </a:txBody>
                  <a:tcPr/>
                </a:tc>
                <a:tc>
                  <a:txBody>
                    <a:bodyPr/>
                    <a:lstStyle/>
                    <a:p>
                      <a:r>
                        <a:rPr lang="en-US" sz="1800"/>
                        <a:t>February 27, 2023</a:t>
                      </a:r>
                    </a:p>
                  </a:txBody>
                  <a:tcPr/>
                </a:tc>
                <a:extLst>
                  <a:ext uri="{0D108BD9-81ED-4DB2-BD59-A6C34878D82A}">
                    <a16:rowId xmlns:a16="http://schemas.microsoft.com/office/drawing/2014/main" val="4075560472"/>
                  </a:ext>
                </a:extLst>
              </a:tr>
              <a:tr h="458004">
                <a:tc>
                  <a:txBody>
                    <a:bodyPr/>
                    <a:lstStyle/>
                    <a:p>
                      <a:r>
                        <a:rPr lang="en-US" sz="1800"/>
                        <a:t>TSDS PEIMS Summer ready for users to complete, approve, and accept submission</a:t>
                      </a:r>
                    </a:p>
                  </a:txBody>
                  <a:tcPr/>
                </a:tc>
                <a:tc>
                  <a:txBody>
                    <a:bodyPr/>
                    <a:lstStyle/>
                    <a:p>
                      <a:r>
                        <a:rPr lang="en-US" sz="1800"/>
                        <a:t>May 15, 2023</a:t>
                      </a:r>
                    </a:p>
                  </a:txBody>
                  <a:tcPr/>
                </a:tc>
                <a:extLst>
                  <a:ext uri="{0D108BD9-81ED-4DB2-BD59-A6C34878D82A}">
                    <a16:rowId xmlns:a16="http://schemas.microsoft.com/office/drawing/2014/main" val="1307355544"/>
                  </a:ext>
                </a:extLst>
              </a:tr>
              <a:tr h="458004">
                <a:tc>
                  <a:txBody>
                    <a:bodyPr/>
                    <a:lstStyle/>
                    <a:p>
                      <a:r>
                        <a:rPr lang="en-US" sz="1800"/>
                        <a:t>Requests to retire Unique due at TEA for PEIMS Summer First Submission</a:t>
                      </a:r>
                    </a:p>
                  </a:txBody>
                  <a:tcPr/>
                </a:tc>
                <a:tc>
                  <a:txBody>
                    <a:bodyPr/>
                    <a:lstStyle/>
                    <a:p>
                      <a:r>
                        <a:rPr lang="en-US" sz="1800"/>
                        <a:t>June 9, 2023</a:t>
                      </a:r>
                    </a:p>
                  </a:txBody>
                  <a:tcPr/>
                </a:tc>
                <a:extLst>
                  <a:ext uri="{0D108BD9-81ED-4DB2-BD59-A6C34878D82A}">
                    <a16:rowId xmlns:a16="http://schemas.microsoft.com/office/drawing/2014/main" val="4201605557"/>
                  </a:ext>
                </a:extLst>
              </a:tr>
              <a:tr h="458004">
                <a:tc>
                  <a:txBody>
                    <a:bodyPr/>
                    <a:lstStyle/>
                    <a:p>
                      <a:r>
                        <a:rPr lang="en-US" sz="1800" b="1"/>
                        <a:t>PEIMS Summer First Submission due date for LEAs</a:t>
                      </a:r>
                    </a:p>
                  </a:txBody>
                  <a:tcPr/>
                </a:tc>
                <a:tc>
                  <a:txBody>
                    <a:bodyPr/>
                    <a:lstStyle/>
                    <a:p>
                      <a:r>
                        <a:rPr lang="en-US" sz="1800"/>
                        <a:t>June 15, 2023</a:t>
                      </a:r>
                    </a:p>
                  </a:txBody>
                  <a:tcPr/>
                </a:tc>
                <a:extLst>
                  <a:ext uri="{0D108BD9-81ED-4DB2-BD59-A6C34878D82A}">
                    <a16:rowId xmlns:a16="http://schemas.microsoft.com/office/drawing/2014/main" val="1882897518"/>
                  </a:ext>
                </a:extLst>
              </a:tr>
              <a:tr h="458004">
                <a:tc>
                  <a:txBody>
                    <a:bodyPr/>
                    <a:lstStyle/>
                    <a:p>
                      <a:r>
                        <a:rPr lang="en-US" sz="1800"/>
                        <a:t>Request to retire Unique IDs due at TEA for PEIMS Summer Resubmission</a:t>
                      </a:r>
                    </a:p>
                  </a:txBody>
                  <a:tcPr/>
                </a:tc>
                <a:tc>
                  <a:txBody>
                    <a:bodyPr/>
                    <a:lstStyle/>
                    <a:p>
                      <a:r>
                        <a:rPr lang="en-US" sz="1800"/>
                        <a:t>July 14, 2023</a:t>
                      </a:r>
                    </a:p>
                  </a:txBody>
                  <a:tcPr/>
                </a:tc>
                <a:extLst>
                  <a:ext uri="{0D108BD9-81ED-4DB2-BD59-A6C34878D82A}">
                    <a16:rowId xmlns:a16="http://schemas.microsoft.com/office/drawing/2014/main" val="1251886356"/>
                  </a:ext>
                </a:extLst>
              </a:tr>
              <a:tr h="458004">
                <a:tc>
                  <a:txBody>
                    <a:bodyPr/>
                    <a:lstStyle/>
                    <a:p>
                      <a:r>
                        <a:rPr lang="en-US" sz="1800" b="1"/>
                        <a:t>PEIMS Summer Resubmission due date for LEAs</a:t>
                      </a:r>
                    </a:p>
                    <a:p>
                      <a:pPr fontAlgn="t"/>
                      <a:r>
                        <a:rPr lang="en-US" sz="1800">
                          <a:solidFill>
                            <a:srgbClr val="242424"/>
                          </a:solidFill>
                          <a:effectLst/>
                          <a:latin typeface="+mn-lt"/>
                        </a:rPr>
                        <a:t>LEAs registered with TEA with year-round tracks ending later than June 15, 2023, may delay PEIMS Summer Resubmission until two weeks following completion of the latest year-round track or August 17, 2023, whichever comes first. However, the initial data delivery for submission 3 must still be made by June 15, 2023, for all LEAs. In no case will any resubmission be processed after August 17, 2023.  Data corrections made after August 17, 2023, will be processed by State Funding.</a:t>
                      </a:r>
                    </a:p>
                  </a:txBody>
                  <a:tcPr/>
                </a:tc>
                <a:tc>
                  <a:txBody>
                    <a:bodyPr/>
                    <a:lstStyle/>
                    <a:p>
                      <a:r>
                        <a:rPr lang="en-US" sz="1800"/>
                        <a:t>July 20, 2023</a:t>
                      </a:r>
                    </a:p>
                  </a:txBody>
                  <a:tcPr/>
                </a:tc>
                <a:extLst>
                  <a:ext uri="{0D108BD9-81ED-4DB2-BD59-A6C34878D82A}">
                    <a16:rowId xmlns:a16="http://schemas.microsoft.com/office/drawing/2014/main" val="3749850416"/>
                  </a:ext>
                </a:extLst>
              </a:tr>
            </a:tbl>
          </a:graphicData>
        </a:graphic>
      </p:graphicFrame>
    </p:spTree>
    <p:extLst>
      <p:ext uri="{BB962C8B-B14F-4D97-AF65-F5344CB8AC3E}">
        <p14:creationId xmlns:p14="http://schemas.microsoft.com/office/powerpoint/2010/main" val="18157188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Extended Year Submission 2023</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618018421"/>
              </p:ext>
            </p:extLst>
          </p:nvPr>
        </p:nvGraphicFramePr>
        <p:xfrm>
          <a:off x="511479" y="1252602"/>
          <a:ext cx="11075484" cy="338810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Extended Year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r>
                        <a:rPr lang="en-US" sz="1800"/>
                        <a:t>PEIMS Extended Year Submission ready for users to promote data</a:t>
                      </a:r>
                    </a:p>
                  </a:txBody>
                  <a:tcPr/>
                </a:tc>
                <a:tc>
                  <a:txBody>
                    <a:bodyPr/>
                    <a:lstStyle/>
                    <a:p>
                      <a:r>
                        <a:rPr lang="en-US" sz="1800"/>
                        <a:t>March 27, 2023</a:t>
                      </a:r>
                    </a:p>
                  </a:txBody>
                  <a:tcPr/>
                </a:tc>
                <a:extLst>
                  <a:ext uri="{0D108BD9-81ED-4DB2-BD59-A6C34878D82A}">
                    <a16:rowId xmlns:a16="http://schemas.microsoft.com/office/drawing/2014/main" val="4075560472"/>
                  </a:ext>
                </a:extLst>
              </a:tr>
              <a:tr h="458004">
                <a:tc>
                  <a:txBody>
                    <a:bodyPr/>
                    <a:lstStyle/>
                    <a:p>
                      <a:r>
                        <a:rPr lang="en-US" sz="1800"/>
                        <a:t>TSDS PEIMS Extended Year ready for users to complete, approve, and accept submissions</a:t>
                      </a:r>
                    </a:p>
                  </a:txBody>
                  <a:tcPr/>
                </a:tc>
                <a:tc>
                  <a:txBody>
                    <a:bodyPr/>
                    <a:lstStyle/>
                    <a:p>
                      <a:r>
                        <a:rPr lang="en-US" sz="1800"/>
                        <a:t>July 31, 2023</a:t>
                      </a:r>
                    </a:p>
                  </a:txBody>
                  <a:tcPr/>
                </a:tc>
                <a:extLst>
                  <a:ext uri="{0D108BD9-81ED-4DB2-BD59-A6C34878D82A}">
                    <a16:rowId xmlns:a16="http://schemas.microsoft.com/office/drawing/2014/main" val="1307355544"/>
                  </a:ext>
                </a:extLst>
              </a:tr>
              <a:tr h="458004">
                <a:tc>
                  <a:txBody>
                    <a:bodyPr/>
                    <a:lstStyle/>
                    <a:p>
                      <a:r>
                        <a:rPr lang="en-US" sz="1800"/>
                        <a:t>Requests to retire Unique IDs due at TEA for PEIMS Extended Year First Submission</a:t>
                      </a:r>
                    </a:p>
                  </a:txBody>
                  <a:tcPr/>
                </a:tc>
                <a:tc>
                  <a:txBody>
                    <a:bodyPr/>
                    <a:lstStyle/>
                    <a:p>
                      <a:r>
                        <a:rPr lang="en-US" sz="1800"/>
                        <a:t>August 18, 2023</a:t>
                      </a:r>
                    </a:p>
                  </a:txBody>
                  <a:tcPr/>
                </a:tc>
                <a:extLst>
                  <a:ext uri="{0D108BD9-81ED-4DB2-BD59-A6C34878D82A}">
                    <a16:rowId xmlns:a16="http://schemas.microsoft.com/office/drawing/2014/main" val="4201605557"/>
                  </a:ext>
                </a:extLst>
              </a:tr>
              <a:tr h="458004">
                <a:tc>
                  <a:txBody>
                    <a:bodyPr/>
                    <a:lstStyle/>
                    <a:p>
                      <a:r>
                        <a:rPr lang="en-US" sz="1800" b="1"/>
                        <a:t>PEIMS Extended Year First Submission due date for LEAs</a:t>
                      </a:r>
                    </a:p>
                  </a:txBody>
                  <a:tcPr/>
                </a:tc>
                <a:tc>
                  <a:txBody>
                    <a:bodyPr/>
                    <a:lstStyle/>
                    <a:p>
                      <a:r>
                        <a:rPr lang="en-US" sz="1800"/>
                        <a:t>August 31, 2023</a:t>
                      </a:r>
                    </a:p>
                  </a:txBody>
                  <a:tcPr/>
                </a:tc>
                <a:extLst>
                  <a:ext uri="{0D108BD9-81ED-4DB2-BD59-A6C34878D82A}">
                    <a16:rowId xmlns:a16="http://schemas.microsoft.com/office/drawing/2014/main" val="1882897518"/>
                  </a:ext>
                </a:extLst>
              </a:tr>
              <a:tr h="458004">
                <a:tc>
                  <a:txBody>
                    <a:bodyPr/>
                    <a:lstStyle/>
                    <a:p>
                      <a:r>
                        <a:rPr lang="en-US" sz="1800"/>
                        <a:t>Requests to retire Unique IDs due at TEA for PEIMS Extended Year Resubmission</a:t>
                      </a:r>
                    </a:p>
                  </a:txBody>
                  <a:tcPr/>
                </a:tc>
                <a:tc>
                  <a:txBody>
                    <a:bodyPr/>
                    <a:lstStyle/>
                    <a:p>
                      <a:r>
                        <a:rPr lang="en-US" sz="1800"/>
                        <a:t>September 8, 2023</a:t>
                      </a:r>
                    </a:p>
                  </a:txBody>
                  <a:tcPr/>
                </a:tc>
                <a:extLst>
                  <a:ext uri="{0D108BD9-81ED-4DB2-BD59-A6C34878D82A}">
                    <a16:rowId xmlns:a16="http://schemas.microsoft.com/office/drawing/2014/main" val="1251886356"/>
                  </a:ext>
                </a:extLst>
              </a:tr>
              <a:tr h="458004">
                <a:tc>
                  <a:txBody>
                    <a:bodyPr/>
                    <a:lstStyle/>
                    <a:p>
                      <a:r>
                        <a:rPr lang="en-US" sz="1800" b="1"/>
                        <a:t>PEIMS Extended Year Resubmission due date for LEAs</a:t>
                      </a:r>
                    </a:p>
                  </a:txBody>
                  <a:tcPr/>
                </a:tc>
                <a:tc>
                  <a:txBody>
                    <a:bodyPr/>
                    <a:lstStyle/>
                    <a:p>
                      <a:r>
                        <a:rPr lang="en-US" sz="1800"/>
                        <a:t>September 21, 2023</a:t>
                      </a:r>
                    </a:p>
                  </a:txBody>
                  <a:tcPr/>
                </a:tc>
                <a:extLst>
                  <a:ext uri="{0D108BD9-81ED-4DB2-BD59-A6C34878D82A}">
                    <a16:rowId xmlns:a16="http://schemas.microsoft.com/office/drawing/2014/main" val="3749850416"/>
                  </a:ext>
                </a:extLst>
              </a:tr>
            </a:tbl>
          </a:graphicData>
        </a:graphic>
      </p:graphicFrame>
    </p:spTree>
    <p:extLst>
      <p:ext uri="{BB962C8B-B14F-4D97-AF65-F5344CB8AC3E}">
        <p14:creationId xmlns:p14="http://schemas.microsoft.com/office/powerpoint/2010/main" val="15597931"/>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9" ma:contentTypeDescription="Create a new document." ma:contentTypeScope="" ma:versionID="e6b2f02822055de33514714c5681e253">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c39b5a19f8d5a3b3f970603ec1ec5742"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DProdMGD105\_spocrwl_191189</DisplayName>
        <AccountId>101</AccountId>
        <AccountType/>
      </UserInfo>
      <UserInfo>
        <DisplayName>DeSantis, Candice</DisplayName>
        <AccountId>17</AccountId>
        <AccountType/>
      </UserInfo>
      <UserInfo>
        <DisplayName>Schuessler, Nicole</DisplayName>
        <AccountId>102</AccountId>
        <AccountType/>
      </UserInfo>
      <UserInfo>
        <DisplayName>Linden, Edward</DisplayName>
        <AccountId>21</AccountId>
        <AccountType/>
      </UserInfo>
      <UserInfo>
        <DisplayName>Reese, John</DisplayName>
        <AccountId>22</AccountId>
        <AccountType/>
      </UserInfo>
      <UserInfo>
        <DisplayName>Beechum, Earl</DisplayName>
        <AccountId>103</AccountId>
        <AccountType/>
      </UserInfo>
      <UserInfo>
        <DisplayName>NT Service\spsearch</DisplayName>
        <AccountId>3</AccountId>
        <AccountType/>
      </UserInfo>
      <UserInfo>
        <DisplayName>Polo, Beth</DisplayName>
        <AccountId>69</AccountId>
        <AccountType/>
      </UserInfo>
      <UserInfo>
        <DisplayName>Wright, Alison</DisplayName>
        <AccountId>104</AccountId>
        <AccountType/>
      </UserInfo>
      <UserInfo>
        <DisplayName>Butler, David</DisplayName>
        <AccountId>15</AccountId>
        <AccountType/>
      </UserInfo>
      <UserInfo>
        <DisplayName>Momin, Shabana</DisplayName>
        <AccountId>85</AccountId>
        <AccountType/>
      </UserInfo>
      <UserInfo>
        <DisplayName>Helms, Jeanine</DisplayName>
        <AccountId>13</AccountId>
        <AccountType/>
      </UserInfo>
      <UserInfo>
        <DisplayName>Ulrich, Melanie</DisplayName>
        <AccountId>65</AccountId>
        <AccountType/>
      </UserInfo>
      <UserInfo>
        <DisplayName>Kelly, Kenya</DisplayName>
        <AccountId>88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4DA734-AFEE-451D-A328-7768B1418D5D}">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9692CD-7339-4E15-8B85-65EB8EAE7D52}">
  <ds:schemaRefs>
    <ds:schemaRef ds:uri="533e3360-6378-4210-ada2-16ccdb17d2cd"/>
    <ds:schemaRef ds:uri="963efe96-9f3c-464d-8c8b-c76864a22e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0</TotalTime>
  <Words>7860</Words>
  <Application>Microsoft Office PowerPoint</Application>
  <PresentationFormat>Widescreen</PresentationFormat>
  <Paragraphs>825</Paragraphs>
  <Slides>154</Slides>
  <Notes>48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154</vt:i4>
      </vt:variant>
    </vt:vector>
  </HeadingPairs>
  <TitlesOfParts>
    <vt:vector size="163" baseType="lpstr">
      <vt:lpstr>-apple-system</vt:lpstr>
      <vt:lpstr>Arial</vt:lpstr>
      <vt:lpstr>Calibri</vt:lpstr>
      <vt:lpstr>Calibri (Body)</vt:lpstr>
      <vt:lpstr>Calibri Light</vt:lpstr>
      <vt:lpstr>Courier New</vt:lpstr>
      <vt:lpstr>Wingdings</vt:lpstr>
      <vt:lpstr>2_Office Theme</vt:lpstr>
      <vt:lpstr>Office Theme</vt:lpstr>
      <vt:lpstr>PEIMS</vt:lpstr>
      <vt:lpstr>Note</vt:lpstr>
      <vt:lpstr>Agenda</vt:lpstr>
      <vt:lpstr>Program Area Contacts</vt:lpstr>
      <vt:lpstr>2022-2023</vt:lpstr>
      <vt:lpstr>ADSY-Summer Submission Updates</vt:lpstr>
      <vt:lpstr>ADSY-Summer Submission Updates - 1</vt:lpstr>
      <vt:lpstr>ADSY-Summer Submission Updates - 2</vt:lpstr>
      <vt:lpstr>ADSY-Summer Submission Updates - 3</vt:lpstr>
      <vt:lpstr>ADSY-Summer Submission Updates - 4</vt:lpstr>
      <vt:lpstr>ADSY-Summer Submission Updates - 5</vt:lpstr>
      <vt:lpstr>Dyslexia-Summer Submission Updates</vt:lpstr>
      <vt:lpstr>Dyslexia-Summer Submission Updates - 2</vt:lpstr>
      <vt:lpstr>Dyslexia-Summer Submission Updates - 3</vt:lpstr>
      <vt:lpstr>Dyslexia-Summer Submission Updates - 4</vt:lpstr>
      <vt:lpstr>Dyslexia-Summer Submission Updates - 5</vt:lpstr>
      <vt:lpstr>Dyslexia-Summer Submission Updates -  6</vt:lpstr>
      <vt:lpstr>Dyslexia-Summer Submission Updates - 7</vt:lpstr>
      <vt:lpstr>Dyslexia-Summer Submission Updates - 8</vt:lpstr>
      <vt:lpstr>Dyslexia-Summer Submission Updates - 9</vt:lpstr>
      <vt:lpstr>Dyslexia-Summer Submission Updates - 10</vt:lpstr>
      <vt:lpstr>Dyslexia-Summer Submission Updates - 11</vt:lpstr>
      <vt:lpstr>Dyslexia-Summer Submission Updates - 12</vt:lpstr>
      <vt:lpstr>Dyslexia-Summer Submission Updates - 13</vt:lpstr>
      <vt:lpstr>Dyslexia-Summer Submission Updates - 14</vt:lpstr>
      <vt:lpstr>Dyslexia-Summer Submission Updates - 15</vt:lpstr>
      <vt:lpstr>EB-Summer Submission Updates</vt:lpstr>
      <vt:lpstr>EB-Summer Submission Updates - 2</vt:lpstr>
      <vt:lpstr>EB-Summer Submission Updates - 3</vt:lpstr>
      <vt:lpstr>EB-Summer Submission Updates - 4</vt:lpstr>
      <vt:lpstr>IBC-Summer Submission Updates</vt:lpstr>
      <vt:lpstr>IBC-Summer Submission Updates - 2</vt:lpstr>
      <vt:lpstr>IBC-Summer Submission Updates - 3</vt:lpstr>
      <vt:lpstr>IBC-Summer Submission Updates - 4</vt:lpstr>
      <vt:lpstr>IBC-Summer Submission Updates - 5</vt:lpstr>
      <vt:lpstr>IBC-Summer Submission Updates - 6</vt:lpstr>
      <vt:lpstr>IBC-Summer Submission Updates - 7</vt:lpstr>
      <vt:lpstr>IBC-Summer Submission Updates - 8</vt:lpstr>
      <vt:lpstr>IBC-Summer Submission Updates - 9</vt:lpstr>
      <vt:lpstr>IBC-Summer Submission Updates - 10</vt:lpstr>
      <vt:lpstr>IBC-Summer Submission Updates - 11</vt:lpstr>
      <vt:lpstr>IBC-Summer Submission Updates - 12</vt:lpstr>
      <vt:lpstr>IBC-Summer Submission Updates - 13</vt:lpstr>
      <vt:lpstr>SSSP-Summer Submission Updates</vt:lpstr>
      <vt:lpstr>SSSP-Summer Submission Updates - 2</vt:lpstr>
      <vt:lpstr>SSSP-Summer Submission Updates - 3</vt:lpstr>
      <vt:lpstr>SSSP-Summer Submission Updates - 4</vt:lpstr>
      <vt:lpstr>SSSP-Summer Submission Updates - 5</vt:lpstr>
      <vt:lpstr>SSSP-Summer Submission Updates - 6</vt:lpstr>
      <vt:lpstr>Virtual Students-Summer Submission Updates</vt:lpstr>
      <vt:lpstr>Virtual Students-Summer Submission Updates - 2</vt:lpstr>
      <vt:lpstr>Virtual Students-Summer Submission Updates - 3</vt:lpstr>
      <vt:lpstr>Virtual Students-Summer Submission Updates - 4</vt:lpstr>
      <vt:lpstr>Virtual Students-Summer Submission Updates - 5</vt:lpstr>
      <vt:lpstr>Virtual Students-Summer Submission Updates - 6</vt:lpstr>
      <vt:lpstr>Virtual Students-Summer Submission Updates - 7</vt:lpstr>
      <vt:lpstr>Virtual Students-Summer Submission Updates - 8</vt:lpstr>
      <vt:lpstr>Virtual Students-Summer Submission Updates - 9</vt:lpstr>
      <vt:lpstr>Virtual Students-Summer Submission Updates - 10</vt:lpstr>
      <vt:lpstr>Virtual Students-Summer Submission Updates - 11</vt:lpstr>
      <vt:lpstr>Virtual Students-Summer Submission Updates - 12</vt:lpstr>
      <vt:lpstr>Virtual Students-Summer Submission Updates - 13</vt:lpstr>
      <vt:lpstr>Virtual Students-Summer Submission Updates - 14</vt:lpstr>
      <vt:lpstr>Virtual Students-Summer Submission Updates - 15</vt:lpstr>
      <vt:lpstr>Virtual Students-Summer Submission Updates - 16</vt:lpstr>
      <vt:lpstr>No Attendance-Summer Submission Updates</vt:lpstr>
      <vt:lpstr>No Attendance-Summer Submission Updates - 2</vt:lpstr>
      <vt:lpstr>No Attendance-Summer Submission Updates - 3</vt:lpstr>
      <vt:lpstr>No Attendance-Summer Submission Updates - 4</vt:lpstr>
      <vt:lpstr>No Attendance-Summer Submission Updates - 5</vt:lpstr>
      <vt:lpstr>No Attendance-Summer Submission Updates - 6</vt:lpstr>
      <vt:lpstr>No Attendance-Summer Submission Updates - 7</vt:lpstr>
      <vt:lpstr>No Attendance-Summer Submission Updates - 8</vt:lpstr>
      <vt:lpstr>No Attendance-Summer Submission Updates - 9</vt:lpstr>
      <vt:lpstr>No Attendance-Summer Submission Updates - 10</vt:lpstr>
      <vt:lpstr>No Attendance-Summer Submission Updates - 11</vt:lpstr>
      <vt:lpstr>No Attendance-Summer Submission Updates - 12</vt:lpstr>
      <vt:lpstr>No Attendance-Summer Submission Updates - 13</vt:lpstr>
      <vt:lpstr>No Attendance-Summer Submission Updates - 14</vt:lpstr>
      <vt:lpstr>ADSY-Extended Year Submission Updates</vt:lpstr>
      <vt:lpstr>ADSY-Extended Year Submission Updates - 2</vt:lpstr>
      <vt:lpstr>ADSY-Extended Year Submission Updates - 3</vt:lpstr>
      <vt:lpstr>ADSY-Extended Year Submission Updates - 4</vt:lpstr>
      <vt:lpstr>ADSY-Extended Year Submission Updates - 5</vt:lpstr>
      <vt:lpstr>ADSY-Extended Year Submission Updates - 6</vt:lpstr>
      <vt:lpstr>ADSY-Extended Year Submission Updates - 7</vt:lpstr>
      <vt:lpstr>ADSY-Extended Year Submission Updates - 8</vt:lpstr>
      <vt:lpstr>ADSY-Extended Year Submission Updates - 9</vt:lpstr>
      <vt:lpstr>ADSY-Extended Year Submission Updates - 10</vt:lpstr>
      <vt:lpstr>ADSY-Extended Year Submission Updates - 11</vt:lpstr>
      <vt:lpstr>ADSY-Extended Year Submission Updates - 12</vt:lpstr>
      <vt:lpstr>EB-Extended Year Submission Updates</vt:lpstr>
      <vt:lpstr>EB-Extended Year Submission Updates - 2</vt:lpstr>
      <vt:lpstr>Reminders</vt:lpstr>
      <vt:lpstr>Current Known Issues</vt:lpstr>
      <vt:lpstr>Current Known Issues - 2</vt:lpstr>
      <vt:lpstr>Current Known Issues - 3</vt:lpstr>
      <vt:lpstr>Timeline PEIMS Summer Submission 2023</vt:lpstr>
      <vt:lpstr>Timeline PEIMS Extended Year Submission 2023</vt:lpstr>
      <vt:lpstr>Frequently Asked Questions</vt:lpstr>
      <vt:lpstr>Frequently Asked Questions - 2</vt:lpstr>
      <vt:lpstr>Frequently Asked Questions - 3</vt:lpstr>
      <vt:lpstr>Frequently Asked Questions - 4</vt:lpstr>
      <vt:lpstr>Frequently Asked Questions - 5</vt:lpstr>
      <vt:lpstr>Frequently Asked Questions - 6</vt:lpstr>
      <vt:lpstr>Frequently Asked Questions - 7</vt:lpstr>
      <vt:lpstr>Frequently Asked Questions - 8</vt:lpstr>
      <vt:lpstr>Frequently Asked Questions - 9</vt:lpstr>
      <vt:lpstr>2023-2024</vt:lpstr>
      <vt:lpstr>Application Updates</vt:lpstr>
      <vt:lpstr>TX First Early HS Completion Pgm Data Element Updates</vt:lpstr>
      <vt:lpstr>TX First Early HS Completion Pgm Data Element Updates - 2</vt:lpstr>
      <vt:lpstr>TX First Early HS Completion Pgm Data Element Updates - 3</vt:lpstr>
      <vt:lpstr>TX First Early HS Completion Pgm Data Element Updates - 4</vt:lpstr>
      <vt:lpstr>TX First Early HS Completion Pgm Data Element Updates -5</vt:lpstr>
      <vt:lpstr>TX First Early HS Completion Pgm Code Table Updates</vt:lpstr>
      <vt:lpstr>TX First Early HS Completion Pgm Report Updates</vt:lpstr>
      <vt:lpstr>TX First Early HS Completion Pgm Business Rule Updates</vt:lpstr>
      <vt:lpstr>Adult HS Charter School Pgm - Data Element Updates</vt:lpstr>
      <vt:lpstr>Adult HS Charter School Pgm - Data Element Updates -2</vt:lpstr>
      <vt:lpstr>Adult HS Charter School Pgm - Data Element Updates - 3</vt:lpstr>
      <vt:lpstr>Adult HS Charter School Pgm - Data Element Updates - 4</vt:lpstr>
      <vt:lpstr>Adult HS Charter School Pgm Report Updates</vt:lpstr>
      <vt:lpstr>Adult HS Charter School Pgm Rule Updates</vt:lpstr>
      <vt:lpstr>Adult HS Charter School Pgm Rule Updates - 5</vt:lpstr>
      <vt:lpstr>Migrant Indicator Data Element Updates</vt:lpstr>
      <vt:lpstr>Migrant Indicator Data Element Updates - 2</vt:lpstr>
      <vt:lpstr>Migrant Indicator Data Element Updates - 3</vt:lpstr>
      <vt:lpstr>Migrant Indicator Data Element Updates - 4</vt:lpstr>
      <vt:lpstr>Migrant Indicator Code Table Updates</vt:lpstr>
      <vt:lpstr>Migrant Indicator Report Updates</vt:lpstr>
      <vt:lpstr>Migrant Indicator Report Updates - 5</vt:lpstr>
      <vt:lpstr>Migrant Indicator Report Updates - 6</vt:lpstr>
      <vt:lpstr>Migrant Indicator Report Updates - 7</vt:lpstr>
      <vt:lpstr>Migrant Indicator Business Rule Updates</vt:lpstr>
      <vt:lpstr>FASRG Updates</vt:lpstr>
      <vt:lpstr> Code Table Updates</vt:lpstr>
      <vt:lpstr>CTE Code Table Updates</vt:lpstr>
      <vt:lpstr>CTE Code Table Updates - 2</vt:lpstr>
      <vt:lpstr>Timeline PEIMS Fall Submission</vt:lpstr>
      <vt:lpstr>Timeline PEIMS Mid-Year Submission</vt:lpstr>
      <vt:lpstr>Timeline PEIMS Summer Submission 2024</vt:lpstr>
      <vt:lpstr>Timeline PEIMS Extended Year Submission 2024</vt:lpstr>
      <vt:lpstr>Technical Resources</vt:lpstr>
      <vt:lpstr>Collection Closing Remarks</vt:lpstr>
      <vt:lpstr>Extension Requests</vt:lpstr>
      <vt:lpstr>Working Submissions – How Many</vt:lpstr>
      <vt:lpstr>Working Submissions – Example Answer Email</vt:lpstr>
      <vt:lpstr>Working Submissions – Department Actions</vt:lpstr>
      <vt:lpstr>Working Submissions – Department Actions (cont.)</vt:lpstr>
      <vt:lpstr>Working Submissions – Department Actions (cont.)</vt:lpstr>
      <vt:lpstr>Working Submissions – Self-Reported Data Unit</vt:lpstr>
      <vt:lpstr>Working Submissions – SRDU (cont.)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2023_2024_tsds_esc_vendor_training_PEIMS</dc:title>
  <dc:creator>Ulrich, Melanie</dc:creator>
  <cp:lastModifiedBy>Ollervidez, Leticia</cp:lastModifiedBy>
  <cp:revision>15</cp:revision>
  <cp:lastPrinted>2022-09-02T18:16:15Z</cp:lastPrinted>
  <dcterms:created xsi:type="dcterms:W3CDTF">2020-11-05T16:39:19Z</dcterms:created>
  <dcterms:modified xsi:type="dcterms:W3CDTF">2023-03-20T20:37:31Z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MediaServiceImageTags">
    <vt:lpwstr/>
  </property>
</Properties>
</file>