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339" r:id="rId5"/>
    <p:sldId id="3354" r:id="rId6"/>
    <p:sldId id="3280" r:id="rId7"/>
    <p:sldId id="3282" r:id="rId8"/>
    <p:sldId id="3334" r:id="rId9"/>
    <p:sldId id="3351" r:id="rId10"/>
    <p:sldId id="3353" r:id="rId11"/>
    <p:sldId id="3338" r:id="rId12"/>
    <p:sldId id="3337" r:id="rId13"/>
    <p:sldId id="3367" r:id="rId14"/>
    <p:sldId id="3362" r:id="rId15"/>
    <p:sldId id="3332" r:id="rId16"/>
    <p:sldId id="3366" r:id="rId17"/>
    <p:sldId id="3365" r:id="rId18"/>
    <p:sldId id="3349" r:id="rId19"/>
    <p:sldId id="3350" r:id="rId20"/>
    <p:sldId id="3352" r:id="rId21"/>
    <p:sldId id="3359" r:id="rId22"/>
    <p:sldId id="3360" r:id="rId23"/>
    <p:sldId id="3292" r:id="rId24"/>
    <p:sldId id="3356" r:id="rId25"/>
    <p:sldId id="3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B69"/>
    <a:srgbClr val="4472C4"/>
    <a:srgbClr val="0769B7"/>
    <a:srgbClr val="FF9D00"/>
    <a:srgbClr val="FFFF00"/>
    <a:srgbClr val="FF0000"/>
    <a:srgbClr val="4CA64C"/>
    <a:srgbClr val="0000FF"/>
    <a:srgbClr val="800180"/>
    <a:srgbClr val="75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95BDC-187E-4040-8742-8B6318DDBA4D}" v="437" dt="2023-03-16T18:01:5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79" d="100"/>
          <a:sy n="79" d="100"/>
        </p:scale>
        <p:origin x="126" y="396"/>
      </p:cViewPr>
      <p:guideLst/>
    </p:cSldViewPr>
  </p:slideViewPr>
  <p:outlineViewPr>
    <p:cViewPr>
      <p:scale>
        <a:sx n="33" d="100"/>
        <a:sy n="33" d="100"/>
      </p:scale>
      <p:origin x="0" y="-3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ffoletto, Jamie" userId="daf1e3c6-8137-448a-b141-d23049d419b5" providerId="ADAL" clId="{5FB95BDC-187E-4040-8742-8B6318DDBA4D}"/>
    <pc:docChg chg="custSel modSld">
      <pc:chgData name="Muffoletto, Jamie" userId="daf1e3c6-8137-448a-b141-d23049d419b5" providerId="ADAL" clId="{5FB95BDC-187E-4040-8742-8B6318DDBA4D}" dt="2023-03-16T18:01:53.254" v="793" actId="167"/>
      <pc:docMkLst>
        <pc:docMk/>
      </pc:docMkLst>
      <pc:sldChg chg="modSp modNotesTx">
        <pc:chgData name="Muffoletto, Jamie" userId="daf1e3c6-8137-448a-b141-d23049d419b5" providerId="ADAL" clId="{5FB95BDC-187E-4040-8742-8B6318DDBA4D}" dt="2023-03-16T17:57:01.204" v="530" actId="962"/>
        <pc:sldMkLst>
          <pc:docMk/>
          <pc:sldMk cId="3359773297" sldId="3280"/>
        </pc:sldMkLst>
        <pc:spChg chg="mod">
          <ac:chgData name="Muffoletto, Jamie" userId="daf1e3c6-8137-448a-b141-d23049d419b5" providerId="ADAL" clId="{5FB95BDC-187E-4040-8742-8B6318DDBA4D}" dt="2023-03-16T17:51:13.447" v="485" actId="13244"/>
          <ac:spMkLst>
            <pc:docMk/>
            <pc:sldMk cId="3359773297" sldId="3280"/>
            <ac:spMk id="2" creationId="{42F8AC43-5426-5B63-E7E5-AE7D38199424}"/>
          </ac:spMkLst>
        </pc:spChg>
        <pc:picChg chg="mod">
          <ac:chgData name="Muffoletto, Jamie" userId="daf1e3c6-8137-448a-b141-d23049d419b5" providerId="ADAL" clId="{5FB95BDC-187E-4040-8742-8B6318DDBA4D}" dt="2023-03-16T17:57:01.204" v="530" actId="962"/>
          <ac:picMkLst>
            <pc:docMk/>
            <pc:sldMk cId="3359773297" sldId="3280"/>
            <ac:picMk id="5" creationId="{470CE5C2-C0BA-2492-3428-2E10B95A9BC4}"/>
          </ac:picMkLst>
        </pc:picChg>
      </pc:sldChg>
      <pc:sldChg chg="modNotesTx">
        <pc:chgData name="Muffoletto, Jamie" userId="daf1e3c6-8137-448a-b141-d23049d419b5" providerId="ADAL" clId="{5FB95BDC-187E-4040-8742-8B6318DDBA4D}" dt="2023-03-16T17:40:46.455" v="3" actId="6549"/>
        <pc:sldMkLst>
          <pc:docMk/>
          <pc:sldMk cId="2599890078" sldId="3282"/>
        </pc:sldMkLst>
      </pc:sldChg>
      <pc:sldChg chg="modNotesTx">
        <pc:chgData name="Muffoletto, Jamie" userId="daf1e3c6-8137-448a-b141-d23049d419b5" providerId="ADAL" clId="{5FB95BDC-187E-4040-8742-8B6318DDBA4D}" dt="2023-03-16T17:41:27.114" v="13" actId="6549"/>
        <pc:sldMkLst>
          <pc:docMk/>
          <pc:sldMk cId="644140503" sldId="3292"/>
        </pc:sldMkLst>
      </pc:sldChg>
      <pc:sldChg chg="modSp mod modNotesTx">
        <pc:chgData name="Muffoletto, Jamie" userId="daf1e3c6-8137-448a-b141-d23049d419b5" providerId="ADAL" clId="{5FB95BDC-187E-4040-8742-8B6318DDBA4D}" dt="2023-03-16T17:46:26.590" v="464" actId="962"/>
        <pc:sldMkLst>
          <pc:docMk/>
          <pc:sldMk cId="2440656971" sldId="3295"/>
        </pc:sldMkLst>
        <pc:picChg chg="mod">
          <ac:chgData name="Muffoletto, Jamie" userId="daf1e3c6-8137-448a-b141-d23049d419b5" providerId="ADAL" clId="{5FB95BDC-187E-4040-8742-8B6318DDBA4D}" dt="2023-03-16T17:46:26.590" v="464" actId="962"/>
          <ac:picMkLst>
            <pc:docMk/>
            <pc:sldMk cId="2440656971" sldId="3295"/>
            <ac:picMk id="3" creationId="{9FD0F9F3-0116-1409-77AD-D61634341D84}"/>
          </ac:picMkLst>
        </pc:picChg>
      </pc:sldChg>
      <pc:sldChg chg="modSp mod modNotesTx">
        <pc:chgData name="Muffoletto, Jamie" userId="daf1e3c6-8137-448a-b141-d23049d419b5" providerId="ADAL" clId="{5FB95BDC-187E-4040-8742-8B6318DDBA4D}" dt="2023-03-16T17:53:40.905" v="497" actId="13244"/>
        <pc:sldMkLst>
          <pc:docMk/>
          <pc:sldMk cId="927829682" sldId="3332"/>
        </pc:sldMkLst>
        <pc:spChg chg="mod">
          <ac:chgData name="Muffoletto, Jamie" userId="daf1e3c6-8137-448a-b141-d23049d419b5" providerId="ADAL" clId="{5FB95BDC-187E-4040-8742-8B6318DDBA4D}" dt="2023-03-16T17:45:26.461" v="382" actId="962"/>
          <ac:spMkLst>
            <pc:docMk/>
            <pc:sldMk cId="927829682" sldId="3332"/>
            <ac:spMk id="2" creationId="{C59463EB-2679-1D76-1F72-18AD9148C5C5}"/>
          </ac:spMkLst>
        </pc:spChg>
        <pc:spChg chg="mod">
          <ac:chgData name="Muffoletto, Jamie" userId="daf1e3c6-8137-448a-b141-d23049d419b5" providerId="ADAL" clId="{5FB95BDC-187E-4040-8742-8B6318DDBA4D}" dt="2023-03-16T17:52:11.638" v="489" actId="13244"/>
          <ac:spMkLst>
            <pc:docMk/>
            <pc:sldMk cId="927829682" sldId="3332"/>
            <ac:spMk id="4" creationId="{D5ABF1E4-CF44-2DDC-7069-6A27ABF5BDDC}"/>
          </ac:spMkLst>
        </pc:spChg>
        <pc:spChg chg="mod">
          <ac:chgData name="Muffoletto, Jamie" userId="daf1e3c6-8137-448a-b141-d23049d419b5" providerId="ADAL" clId="{5FB95BDC-187E-4040-8742-8B6318DDBA4D}" dt="2023-03-16T17:52:38.666" v="490" actId="13244"/>
          <ac:spMkLst>
            <pc:docMk/>
            <pc:sldMk cId="927829682" sldId="3332"/>
            <ac:spMk id="7" creationId="{738F2C21-A42D-2249-3518-F71520009405}"/>
          </ac:spMkLst>
        </pc:spChg>
        <pc:spChg chg="mod">
          <ac:chgData name="Muffoletto, Jamie" userId="daf1e3c6-8137-448a-b141-d23049d419b5" providerId="ADAL" clId="{5FB95BDC-187E-4040-8742-8B6318DDBA4D}" dt="2023-03-16T17:53:09.620" v="493" actId="13244"/>
          <ac:spMkLst>
            <pc:docMk/>
            <pc:sldMk cId="927829682" sldId="3332"/>
            <ac:spMk id="9" creationId="{A6733EC7-7BE6-3A23-6699-811E49E7AA68}"/>
          </ac:spMkLst>
        </pc:spChg>
        <pc:spChg chg="mod">
          <ac:chgData name="Muffoletto, Jamie" userId="daf1e3c6-8137-448a-b141-d23049d419b5" providerId="ADAL" clId="{5FB95BDC-187E-4040-8742-8B6318DDBA4D}" dt="2023-03-16T17:53:25.167" v="495" actId="13244"/>
          <ac:spMkLst>
            <pc:docMk/>
            <pc:sldMk cId="927829682" sldId="3332"/>
            <ac:spMk id="10" creationId="{0FBE7C10-9A24-3C0B-875D-C2425BB59C5B}"/>
          </ac:spMkLst>
        </pc:spChg>
        <pc:spChg chg="mod">
          <ac:chgData name="Muffoletto, Jamie" userId="daf1e3c6-8137-448a-b141-d23049d419b5" providerId="ADAL" clId="{5FB95BDC-187E-4040-8742-8B6318DDBA4D}" dt="2023-03-16T17:52:51.036" v="491" actId="13244"/>
          <ac:spMkLst>
            <pc:docMk/>
            <pc:sldMk cId="927829682" sldId="3332"/>
            <ac:spMk id="11" creationId="{E4D94A89-C6E8-6865-9B24-CB3B65141795}"/>
          </ac:spMkLst>
        </pc:spChg>
        <pc:spChg chg="mod">
          <ac:chgData name="Muffoletto, Jamie" userId="daf1e3c6-8137-448a-b141-d23049d419b5" providerId="ADAL" clId="{5FB95BDC-187E-4040-8742-8B6318DDBA4D}" dt="2023-03-16T17:53:01.353" v="492" actId="13244"/>
          <ac:spMkLst>
            <pc:docMk/>
            <pc:sldMk cId="927829682" sldId="3332"/>
            <ac:spMk id="14" creationId="{1BF41350-BF9D-8C3C-6C73-F0B3505335D0}"/>
          </ac:spMkLst>
        </pc:spChg>
        <pc:spChg chg="mod">
          <ac:chgData name="Muffoletto, Jamie" userId="daf1e3c6-8137-448a-b141-d23049d419b5" providerId="ADAL" clId="{5FB95BDC-187E-4040-8742-8B6318DDBA4D}" dt="2023-03-16T17:53:14.002" v="494" actId="13244"/>
          <ac:spMkLst>
            <pc:docMk/>
            <pc:sldMk cId="927829682" sldId="3332"/>
            <ac:spMk id="15" creationId="{47CEFCBF-ACD6-7008-1703-94FF0A3A5E9D}"/>
          </ac:spMkLst>
        </pc:spChg>
        <pc:spChg chg="mod">
          <ac:chgData name="Muffoletto, Jamie" userId="daf1e3c6-8137-448a-b141-d23049d419b5" providerId="ADAL" clId="{5FB95BDC-187E-4040-8742-8B6318DDBA4D}" dt="2023-03-16T17:53:29.352" v="496" actId="13244"/>
          <ac:spMkLst>
            <pc:docMk/>
            <pc:sldMk cId="927829682" sldId="3332"/>
            <ac:spMk id="16" creationId="{8427DE6F-BD66-CCDF-74EF-62331B316A80}"/>
          </ac:spMkLst>
        </pc:spChg>
        <pc:spChg chg="mod">
          <ac:chgData name="Muffoletto, Jamie" userId="daf1e3c6-8137-448a-b141-d23049d419b5" providerId="ADAL" clId="{5FB95BDC-187E-4040-8742-8B6318DDBA4D}" dt="2023-03-16T17:53:40.905" v="497" actId="13244"/>
          <ac:spMkLst>
            <pc:docMk/>
            <pc:sldMk cId="927829682" sldId="3332"/>
            <ac:spMk id="17" creationId="{0A59C033-01E2-8586-FDCB-6370299828B1}"/>
          </ac:spMkLst>
        </pc:spChg>
      </pc:sldChg>
      <pc:sldChg chg="modNotesTx">
        <pc:chgData name="Muffoletto, Jamie" userId="daf1e3c6-8137-448a-b141-d23049d419b5" providerId="ADAL" clId="{5FB95BDC-187E-4040-8742-8B6318DDBA4D}" dt="2023-03-16T17:40:49.582" v="4" actId="6549"/>
        <pc:sldMkLst>
          <pc:docMk/>
          <pc:sldMk cId="1231980832" sldId="3334"/>
        </pc:sldMkLst>
      </pc:sldChg>
      <pc:sldChg chg="modNotesTx">
        <pc:chgData name="Muffoletto, Jamie" userId="daf1e3c6-8137-448a-b141-d23049d419b5" providerId="ADAL" clId="{5FB95BDC-187E-4040-8742-8B6318DDBA4D}" dt="2023-03-16T17:41:04.223" v="8" actId="6549"/>
        <pc:sldMkLst>
          <pc:docMk/>
          <pc:sldMk cId="185679643" sldId="3337"/>
        </pc:sldMkLst>
      </pc:sldChg>
      <pc:sldChg chg="modSp mod modNotesTx">
        <pc:chgData name="Muffoletto, Jamie" userId="daf1e3c6-8137-448a-b141-d23049d419b5" providerId="ADAL" clId="{5FB95BDC-187E-4040-8742-8B6318DDBA4D}" dt="2023-03-16T17:57:58.816" v="730" actId="962"/>
        <pc:sldMkLst>
          <pc:docMk/>
          <pc:sldMk cId="2789486384" sldId="3338"/>
        </pc:sldMkLst>
        <pc:picChg chg="mod">
          <ac:chgData name="Muffoletto, Jamie" userId="daf1e3c6-8137-448a-b141-d23049d419b5" providerId="ADAL" clId="{5FB95BDC-187E-4040-8742-8B6318DDBA4D}" dt="2023-03-16T17:57:58.816" v="730" actId="962"/>
          <ac:picMkLst>
            <pc:docMk/>
            <pc:sldMk cId="2789486384" sldId="3338"/>
            <ac:picMk id="4" creationId="{16BE3ED0-CB42-9228-9C2E-73DD4AA5DE5C}"/>
          </ac:picMkLst>
        </pc:picChg>
        <pc:picChg chg="mod">
          <ac:chgData name="Muffoletto, Jamie" userId="daf1e3c6-8137-448a-b141-d23049d419b5" providerId="ADAL" clId="{5FB95BDC-187E-4040-8742-8B6318DDBA4D}" dt="2023-03-16T17:44:23.516" v="17" actId="962"/>
          <ac:picMkLst>
            <pc:docMk/>
            <pc:sldMk cId="2789486384" sldId="3338"/>
            <ac:picMk id="7" creationId="{31F04B12-C5AC-362C-BB40-848D123016E3}"/>
          </ac:picMkLst>
        </pc:picChg>
        <pc:cxnChg chg="mod">
          <ac:chgData name="Muffoletto, Jamie" userId="daf1e3c6-8137-448a-b141-d23049d419b5" providerId="ADAL" clId="{5FB95BDC-187E-4040-8742-8B6318DDBA4D}" dt="2023-03-16T17:44:29.122" v="18" actId="962"/>
          <ac:cxnSpMkLst>
            <pc:docMk/>
            <pc:sldMk cId="2789486384" sldId="3338"/>
            <ac:cxnSpMk id="6" creationId="{FBCFAC3D-8EA2-2826-1372-CDE0C06BF0DD}"/>
          </ac:cxnSpMkLst>
        </pc:cxnChg>
      </pc:sldChg>
      <pc:sldChg chg="delSp modSp mod modNotesTx">
        <pc:chgData name="Muffoletto, Jamie" userId="daf1e3c6-8137-448a-b141-d23049d419b5" providerId="ADAL" clId="{5FB95BDC-187E-4040-8742-8B6318DDBA4D}" dt="2023-03-16T17:56:34.406" v="526" actId="962"/>
        <pc:sldMkLst>
          <pc:docMk/>
          <pc:sldMk cId="1862055298" sldId="3339"/>
        </pc:sldMkLst>
        <pc:spChg chg="del">
          <ac:chgData name="Muffoletto, Jamie" userId="daf1e3c6-8137-448a-b141-d23049d419b5" providerId="ADAL" clId="{5FB95BDC-187E-4040-8742-8B6318DDBA4D}" dt="2023-03-16T17:44:14.891" v="16" actId="478"/>
          <ac:spMkLst>
            <pc:docMk/>
            <pc:sldMk cId="1862055298" sldId="3339"/>
            <ac:spMk id="3" creationId="{CA0D285E-62CB-1040-C026-FE59AB3D99F8}"/>
          </ac:spMkLst>
        </pc:spChg>
        <pc:spChg chg="mod">
          <ac:chgData name="Muffoletto, Jamie" userId="daf1e3c6-8137-448a-b141-d23049d419b5" providerId="ADAL" clId="{5FB95BDC-187E-4040-8742-8B6318DDBA4D}" dt="2023-03-16T17:46:40.444" v="465" actId="33553"/>
          <ac:spMkLst>
            <pc:docMk/>
            <pc:sldMk cId="1862055298" sldId="3339"/>
            <ac:spMk id="6" creationId="{9A24D7AC-9A99-D55B-4D67-F06B146A5F7A}"/>
          </ac:spMkLst>
        </pc:spChg>
        <pc:picChg chg="mod">
          <ac:chgData name="Muffoletto, Jamie" userId="daf1e3c6-8137-448a-b141-d23049d419b5" providerId="ADAL" clId="{5FB95BDC-187E-4040-8742-8B6318DDBA4D}" dt="2023-03-16T17:56:34.406" v="526" actId="962"/>
          <ac:picMkLst>
            <pc:docMk/>
            <pc:sldMk cId="1862055298" sldId="3339"/>
            <ac:picMk id="4" creationId="{0E8871CC-8EB2-BD10-433A-880D59E89DC7}"/>
          </ac:picMkLst>
        </pc:picChg>
      </pc:sldChg>
      <pc:sldChg chg="modSp">
        <pc:chgData name="Muffoletto, Jamie" userId="daf1e3c6-8137-448a-b141-d23049d419b5" providerId="ADAL" clId="{5FB95BDC-187E-4040-8742-8B6318DDBA4D}" dt="2023-03-16T17:56:01.571" v="512" actId="20577"/>
        <pc:sldMkLst>
          <pc:docMk/>
          <pc:sldMk cId="2905077806" sldId="3350"/>
        </pc:sldMkLst>
        <pc:spChg chg="mod">
          <ac:chgData name="Muffoletto, Jamie" userId="daf1e3c6-8137-448a-b141-d23049d419b5" providerId="ADAL" clId="{5FB95BDC-187E-4040-8742-8B6318DDBA4D}" dt="2023-03-16T17:56:01.571" v="512" actId="20577"/>
          <ac:spMkLst>
            <pc:docMk/>
            <pc:sldMk cId="2905077806" sldId="3350"/>
            <ac:spMk id="3" creationId="{9A4721EB-83BB-9877-A2B8-BD92DBBDF0AE}"/>
          </ac:spMkLst>
        </pc:spChg>
      </pc:sldChg>
      <pc:sldChg chg="modSp modNotesTx">
        <pc:chgData name="Muffoletto, Jamie" userId="daf1e3c6-8137-448a-b141-d23049d419b5" providerId="ADAL" clId="{5FB95BDC-187E-4040-8742-8B6318DDBA4D}" dt="2023-03-16T17:57:22.200" v="638" actId="962"/>
        <pc:sldMkLst>
          <pc:docMk/>
          <pc:sldMk cId="511742472" sldId="3351"/>
        </pc:sldMkLst>
        <pc:picChg chg="mod">
          <ac:chgData name="Muffoletto, Jamie" userId="daf1e3c6-8137-448a-b141-d23049d419b5" providerId="ADAL" clId="{5FB95BDC-187E-4040-8742-8B6318DDBA4D}" dt="2023-03-16T17:57:22.200" v="638" actId="962"/>
          <ac:picMkLst>
            <pc:docMk/>
            <pc:sldMk cId="511742472" sldId="3351"/>
            <ac:picMk id="4" creationId="{797F842B-BE72-ACFF-8312-F47CBF5C2FE4}"/>
          </ac:picMkLst>
        </pc:picChg>
      </pc:sldChg>
      <pc:sldChg chg="modSp">
        <pc:chgData name="Muffoletto, Jamie" userId="daf1e3c6-8137-448a-b141-d23049d419b5" providerId="ADAL" clId="{5FB95BDC-187E-4040-8742-8B6318DDBA4D}" dt="2023-03-16T17:56:17.287" v="516" actId="20577"/>
        <pc:sldMkLst>
          <pc:docMk/>
          <pc:sldMk cId="374911504" sldId="3352"/>
        </pc:sldMkLst>
        <pc:spChg chg="mod">
          <ac:chgData name="Muffoletto, Jamie" userId="daf1e3c6-8137-448a-b141-d23049d419b5" providerId="ADAL" clId="{5FB95BDC-187E-4040-8742-8B6318DDBA4D}" dt="2023-03-16T17:56:17.287" v="516" actId="20577"/>
          <ac:spMkLst>
            <pc:docMk/>
            <pc:sldMk cId="374911504" sldId="3352"/>
            <ac:spMk id="3" creationId="{9A4721EB-83BB-9877-A2B8-BD92DBBDF0AE}"/>
          </ac:spMkLst>
        </pc:spChg>
      </pc:sldChg>
      <pc:sldChg chg="modSp modNotesTx">
        <pc:chgData name="Muffoletto, Jamie" userId="daf1e3c6-8137-448a-b141-d23049d419b5" providerId="ADAL" clId="{5FB95BDC-187E-4040-8742-8B6318DDBA4D}" dt="2023-03-16T17:57:49.820" v="729" actId="962"/>
        <pc:sldMkLst>
          <pc:docMk/>
          <pc:sldMk cId="2389102505" sldId="3353"/>
        </pc:sldMkLst>
        <pc:picChg chg="mod">
          <ac:chgData name="Muffoletto, Jamie" userId="daf1e3c6-8137-448a-b141-d23049d419b5" providerId="ADAL" clId="{5FB95BDC-187E-4040-8742-8B6318DDBA4D}" dt="2023-03-16T17:57:49.820" v="729" actId="962"/>
          <ac:picMkLst>
            <pc:docMk/>
            <pc:sldMk cId="2389102505" sldId="3353"/>
            <ac:picMk id="5" creationId="{8E5A743D-12D1-9E60-681D-C016F5F77601}"/>
          </ac:picMkLst>
        </pc:picChg>
        <pc:picChg chg="mod">
          <ac:chgData name="Muffoletto, Jamie" userId="daf1e3c6-8137-448a-b141-d23049d419b5" providerId="ADAL" clId="{5FB95BDC-187E-4040-8742-8B6318DDBA4D}" dt="2023-03-16T17:57:32.011" v="639" actId="962"/>
          <ac:picMkLst>
            <pc:docMk/>
            <pc:sldMk cId="2389102505" sldId="3353"/>
            <ac:picMk id="8" creationId="{170DDDC8-CD8F-B117-249B-AD8E6B9F96AB}"/>
          </ac:picMkLst>
        </pc:picChg>
      </pc:sldChg>
      <pc:sldChg chg="modSp modNotesTx">
        <pc:chgData name="Muffoletto, Jamie" userId="daf1e3c6-8137-448a-b141-d23049d419b5" providerId="ADAL" clId="{5FB95BDC-187E-4040-8742-8B6318DDBA4D}" dt="2023-03-16T17:56:54.220" v="529" actId="962"/>
        <pc:sldMkLst>
          <pc:docMk/>
          <pc:sldMk cId="3852080273" sldId="3354"/>
        </pc:sldMkLst>
        <pc:spChg chg="mod">
          <ac:chgData name="Muffoletto, Jamie" userId="daf1e3c6-8137-448a-b141-d23049d419b5" providerId="ADAL" clId="{5FB95BDC-187E-4040-8742-8B6318DDBA4D}" dt="2023-03-16T17:50:30.822" v="483" actId="13244"/>
          <ac:spMkLst>
            <pc:docMk/>
            <pc:sldMk cId="3852080273" sldId="3354"/>
            <ac:spMk id="3" creationId="{FBFDC572-AA5B-E280-80E7-34BCD02FDD4B}"/>
          </ac:spMkLst>
        </pc:spChg>
        <pc:picChg chg="mod">
          <ac:chgData name="Muffoletto, Jamie" userId="daf1e3c6-8137-448a-b141-d23049d419b5" providerId="ADAL" clId="{5FB95BDC-187E-4040-8742-8B6318DDBA4D}" dt="2023-03-16T17:56:54.220" v="529" actId="962"/>
          <ac:picMkLst>
            <pc:docMk/>
            <pc:sldMk cId="3852080273" sldId="3354"/>
            <ac:picMk id="6" creationId="{EDD4614C-FEDC-B000-5DC7-A1751881B696}"/>
          </ac:picMkLst>
        </pc:picChg>
      </pc:sldChg>
      <pc:sldChg chg="modNotesTx">
        <pc:chgData name="Muffoletto, Jamie" userId="daf1e3c6-8137-448a-b141-d23049d419b5" providerId="ADAL" clId="{5FB95BDC-187E-4040-8742-8B6318DDBA4D}" dt="2023-03-16T17:41:29.898" v="14" actId="6549"/>
        <pc:sldMkLst>
          <pc:docMk/>
          <pc:sldMk cId="4012756073" sldId="3356"/>
        </pc:sldMkLst>
      </pc:sldChg>
      <pc:sldChg chg="delSp modSp modNotesTx">
        <pc:chgData name="Muffoletto, Jamie" userId="daf1e3c6-8137-448a-b141-d23049d419b5" providerId="ADAL" clId="{5FB95BDC-187E-4040-8742-8B6318DDBA4D}" dt="2023-03-16T17:55:34.123" v="510" actId="478"/>
        <pc:sldMkLst>
          <pc:docMk/>
          <pc:sldMk cId="2839429255" sldId="3360"/>
        </pc:sldMkLst>
        <pc:spChg chg="del mod">
          <ac:chgData name="Muffoletto, Jamie" userId="daf1e3c6-8137-448a-b141-d23049d419b5" providerId="ADAL" clId="{5FB95BDC-187E-4040-8742-8B6318DDBA4D}" dt="2023-03-16T17:55:29.748" v="509" actId="478"/>
          <ac:spMkLst>
            <pc:docMk/>
            <pc:sldMk cId="2839429255" sldId="3360"/>
            <ac:spMk id="5" creationId="{9F4085D2-92FC-49D4-98D1-ADEF5D63167F}"/>
          </ac:spMkLst>
        </pc:spChg>
        <pc:spChg chg="del">
          <ac:chgData name="Muffoletto, Jamie" userId="daf1e3c6-8137-448a-b141-d23049d419b5" providerId="ADAL" clId="{5FB95BDC-187E-4040-8742-8B6318DDBA4D}" dt="2023-03-16T17:55:34.123" v="510" actId="478"/>
          <ac:spMkLst>
            <pc:docMk/>
            <pc:sldMk cId="2839429255" sldId="3360"/>
            <ac:spMk id="6" creationId="{BD6129D0-EF54-FB96-64A1-10FA5517E7F3}"/>
          </ac:spMkLst>
        </pc:spChg>
      </pc:sldChg>
      <pc:sldChg chg="addSp modSp modNotesTx">
        <pc:chgData name="Muffoletto, Jamie" userId="daf1e3c6-8137-448a-b141-d23049d419b5" providerId="ADAL" clId="{5FB95BDC-187E-4040-8742-8B6318DDBA4D}" dt="2023-03-16T18:01:53.254" v="793" actId="167"/>
        <pc:sldMkLst>
          <pc:docMk/>
          <pc:sldMk cId="2241975826" sldId="3362"/>
        </pc:sldMkLst>
        <pc:spChg chg="add mod">
          <ac:chgData name="Muffoletto, Jamie" userId="daf1e3c6-8137-448a-b141-d23049d419b5" providerId="ADAL" clId="{5FB95BDC-187E-4040-8742-8B6318DDBA4D}" dt="2023-03-16T18:01:53.254" v="793" actId="167"/>
          <ac:spMkLst>
            <pc:docMk/>
            <pc:sldMk cId="2241975826" sldId="3362"/>
            <ac:spMk id="2" creationId="{3D927008-5C6E-37A9-0A78-54E057BC0A68}"/>
          </ac:spMkLst>
        </pc:spChg>
        <pc:spChg chg="mod">
          <ac:chgData name="Muffoletto, Jamie" userId="daf1e3c6-8137-448a-b141-d23049d419b5" providerId="ADAL" clId="{5FB95BDC-187E-4040-8742-8B6318DDBA4D}" dt="2023-03-16T17:51:55.164" v="488" actId="13244"/>
          <ac:spMkLst>
            <pc:docMk/>
            <pc:sldMk cId="2241975826" sldId="3362"/>
            <ac:spMk id="3" creationId="{3399DB35-5AFD-E355-17AC-488D1DBDA9F7}"/>
          </ac:spMkLst>
        </pc:spChg>
        <pc:graphicFrameChg chg="mod">
          <ac:chgData name="Muffoletto, Jamie" userId="daf1e3c6-8137-448a-b141-d23049d419b5" providerId="ADAL" clId="{5FB95BDC-187E-4040-8742-8B6318DDBA4D}" dt="2023-03-16T18:01:36.916" v="791" actId="1076"/>
          <ac:graphicFrameMkLst>
            <pc:docMk/>
            <pc:sldMk cId="2241975826" sldId="3362"/>
            <ac:graphicFrameMk id="7" creationId="{04EFE753-133A-F7C5-EB8F-4C665F7D00B3}"/>
          </ac:graphicFrameMkLst>
        </pc:graphicFrameChg>
        <pc:picChg chg="mod">
          <ac:chgData name="Muffoletto, Jamie" userId="daf1e3c6-8137-448a-b141-d23049d419b5" providerId="ADAL" clId="{5FB95BDC-187E-4040-8742-8B6318DDBA4D}" dt="2023-03-16T17:58:05.052" v="731" actId="962"/>
          <ac:picMkLst>
            <pc:docMk/>
            <pc:sldMk cId="2241975826" sldId="3362"/>
            <ac:picMk id="11" creationId="{5FFF5233-635E-325F-B873-23D739E2C97B}"/>
          </ac:picMkLst>
        </pc:picChg>
      </pc:sldChg>
      <pc:sldChg chg="modSp">
        <pc:chgData name="Muffoletto, Jamie" userId="daf1e3c6-8137-448a-b141-d23049d419b5" providerId="ADAL" clId="{5FB95BDC-187E-4040-8742-8B6318DDBA4D}" dt="2023-03-16T17:54:59.591" v="507" actId="13244"/>
        <pc:sldMkLst>
          <pc:docMk/>
          <pc:sldMk cId="3716517257" sldId="3365"/>
        </pc:sldMkLst>
        <pc:spChg chg="mod">
          <ac:chgData name="Muffoletto, Jamie" userId="daf1e3c6-8137-448a-b141-d23049d419b5" providerId="ADAL" clId="{5FB95BDC-187E-4040-8742-8B6318DDBA4D}" dt="2023-03-16T17:48:42.794" v="478" actId="113"/>
          <ac:spMkLst>
            <pc:docMk/>
            <pc:sldMk cId="3716517257" sldId="3365"/>
            <ac:spMk id="5" creationId="{94D0DBE0-D802-6C96-B9B5-575A10A17A4F}"/>
          </ac:spMkLst>
        </pc:spChg>
        <pc:spChg chg="mod">
          <ac:chgData name="Muffoletto, Jamie" userId="daf1e3c6-8137-448a-b141-d23049d419b5" providerId="ADAL" clId="{5FB95BDC-187E-4040-8742-8B6318DDBA4D}" dt="2023-03-16T17:48:27.492" v="475" actId="113"/>
          <ac:spMkLst>
            <pc:docMk/>
            <pc:sldMk cId="3716517257" sldId="3365"/>
            <ac:spMk id="6" creationId="{7EACBA8A-1A33-0EA4-4075-4AD2A6501F0B}"/>
          </ac:spMkLst>
        </pc:spChg>
        <pc:spChg chg="mod">
          <ac:chgData name="Muffoletto, Jamie" userId="daf1e3c6-8137-448a-b141-d23049d419b5" providerId="ADAL" clId="{5FB95BDC-187E-4040-8742-8B6318DDBA4D}" dt="2023-03-16T17:54:39.698" v="503" actId="13244"/>
          <ac:spMkLst>
            <pc:docMk/>
            <pc:sldMk cId="3716517257" sldId="3365"/>
            <ac:spMk id="7" creationId="{A05DD2FB-FAA0-1512-F906-42D72F2A4B5A}"/>
          </ac:spMkLst>
        </pc:spChg>
        <pc:spChg chg="mod">
          <ac:chgData name="Muffoletto, Jamie" userId="daf1e3c6-8137-448a-b141-d23049d419b5" providerId="ADAL" clId="{5FB95BDC-187E-4040-8742-8B6318DDBA4D}" dt="2023-03-16T17:54:49.358" v="505" actId="13244"/>
          <ac:spMkLst>
            <pc:docMk/>
            <pc:sldMk cId="3716517257" sldId="3365"/>
            <ac:spMk id="8" creationId="{9DE32BBC-7F56-CA13-F637-5773B36B30ED}"/>
          </ac:spMkLst>
        </pc:spChg>
        <pc:spChg chg="mod">
          <ac:chgData name="Muffoletto, Jamie" userId="daf1e3c6-8137-448a-b141-d23049d419b5" providerId="ADAL" clId="{5FB95BDC-187E-4040-8742-8B6318DDBA4D}" dt="2023-03-16T17:54:30.683" v="501" actId="13244"/>
          <ac:spMkLst>
            <pc:docMk/>
            <pc:sldMk cId="3716517257" sldId="3365"/>
            <ac:spMk id="9" creationId="{CC8DD3AB-5FD1-FCF5-A809-965C24731170}"/>
          </ac:spMkLst>
        </pc:spChg>
        <pc:spChg chg="mod">
          <ac:chgData name="Muffoletto, Jamie" userId="daf1e3c6-8137-448a-b141-d23049d419b5" providerId="ADAL" clId="{5FB95BDC-187E-4040-8742-8B6318DDBA4D}" dt="2023-03-16T17:49:40.198" v="481" actId="207"/>
          <ac:spMkLst>
            <pc:docMk/>
            <pc:sldMk cId="3716517257" sldId="3365"/>
            <ac:spMk id="10" creationId="{30DEB015-2103-B915-2966-C0035D9597D4}"/>
          </ac:spMkLst>
        </pc:spChg>
        <pc:spChg chg="mod">
          <ac:chgData name="Muffoletto, Jamie" userId="daf1e3c6-8137-448a-b141-d23049d419b5" providerId="ADAL" clId="{5FB95BDC-187E-4040-8742-8B6318DDBA4D}" dt="2023-03-16T17:54:25.728" v="500" actId="13244"/>
          <ac:spMkLst>
            <pc:docMk/>
            <pc:sldMk cId="3716517257" sldId="3365"/>
            <ac:spMk id="11" creationId="{D9FFF7EA-8CA4-8738-02C0-BBA482E7A415}"/>
          </ac:spMkLst>
        </pc:spChg>
        <pc:spChg chg="mod">
          <ac:chgData name="Muffoletto, Jamie" userId="daf1e3c6-8137-448a-b141-d23049d419b5" providerId="ADAL" clId="{5FB95BDC-187E-4040-8742-8B6318DDBA4D}" dt="2023-03-16T17:54:36.408" v="502" actId="13244"/>
          <ac:spMkLst>
            <pc:docMk/>
            <pc:sldMk cId="3716517257" sldId="3365"/>
            <ac:spMk id="12" creationId="{C292F895-D1FF-F0D8-FD9A-BA6858C89A3F}"/>
          </ac:spMkLst>
        </pc:spChg>
        <pc:spChg chg="mod">
          <ac:chgData name="Muffoletto, Jamie" userId="daf1e3c6-8137-448a-b141-d23049d419b5" providerId="ADAL" clId="{5FB95BDC-187E-4040-8742-8B6318DDBA4D}" dt="2023-03-16T17:54:44.551" v="504" actId="13244"/>
          <ac:spMkLst>
            <pc:docMk/>
            <pc:sldMk cId="3716517257" sldId="3365"/>
            <ac:spMk id="13" creationId="{7A208CAA-3B00-FE33-4CC7-0B816832C011}"/>
          </ac:spMkLst>
        </pc:spChg>
        <pc:spChg chg="mod">
          <ac:chgData name="Muffoletto, Jamie" userId="daf1e3c6-8137-448a-b141-d23049d419b5" providerId="ADAL" clId="{5FB95BDC-187E-4040-8742-8B6318DDBA4D}" dt="2023-03-16T17:54:53.270" v="506" actId="13244"/>
          <ac:spMkLst>
            <pc:docMk/>
            <pc:sldMk cId="3716517257" sldId="3365"/>
            <ac:spMk id="14" creationId="{82399C81-43A4-F644-F667-B4519751EB07}"/>
          </ac:spMkLst>
        </pc:spChg>
        <pc:spChg chg="mod">
          <ac:chgData name="Muffoletto, Jamie" userId="daf1e3c6-8137-448a-b141-d23049d419b5" providerId="ADAL" clId="{5FB95BDC-187E-4040-8742-8B6318DDBA4D}" dt="2023-03-16T17:54:59.591" v="507" actId="13244"/>
          <ac:spMkLst>
            <pc:docMk/>
            <pc:sldMk cId="3716517257" sldId="3365"/>
            <ac:spMk id="15" creationId="{4E25CBA5-9EEA-7890-F2B3-09684FB18C31}"/>
          </ac:spMkLst>
        </pc:spChg>
      </pc:sldChg>
      <pc:sldChg chg="modSp mod modNotesTx">
        <pc:chgData name="Muffoletto, Jamie" userId="daf1e3c6-8137-448a-b141-d23049d419b5" providerId="ADAL" clId="{5FB95BDC-187E-4040-8742-8B6318DDBA4D}" dt="2023-03-16T17:54:08.086" v="499" actId="13244"/>
        <pc:sldMkLst>
          <pc:docMk/>
          <pc:sldMk cId="4235743459" sldId="3366"/>
        </pc:sldMkLst>
        <pc:spChg chg="mod">
          <ac:chgData name="Muffoletto, Jamie" userId="daf1e3c6-8137-448a-b141-d23049d419b5" providerId="ADAL" clId="{5FB95BDC-187E-4040-8742-8B6318DDBA4D}" dt="2023-03-16T17:54:01.063" v="498" actId="13244"/>
          <ac:spMkLst>
            <pc:docMk/>
            <pc:sldMk cId="4235743459" sldId="3366"/>
            <ac:spMk id="8" creationId="{00000000-0000-0000-0000-000000000000}"/>
          </ac:spMkLst>
        </pc:spChg>
        <pc:spChg chg="mod">
          <ac:chgData name="Muffoletto, Jamie" userId="daf1e3c6-8137-448a-b141-d23049d419b5" providerId="ADAL" clId="{5FB95BDC-187E-4040-8742-8B6318DDBA4D}" dt="2023-03-16T17:46:00.038" v="457" actId="962"/>
          <ac:spMkLst>
            <pc:docMk/>
            <pc:sldMk cId="4235743459" sldId="3366"/>
            <ac:spMk id="9" creationId="{00000000-0000-0000-0000-000000000000}"/>
          </ac:spMkLst>
        </pc:spChg>
        <pc:graphicFrameChg chg="mod">
          <ac:chgData name="Muffoletto, Jamie" userId="daf1e3c6-8137-448a-b141-d23049d419b5" providerId="ADAL" clId="{5FB95BDC-187E-4040-8742-8B6318DDBA4D}" dt="2023-03-16T17:54:08.086" v="499" actId="13244"/>
          <ac:graphicFrameMkLst>
            <pc:docMk/>
            <pc:sldMk cId="4235743459" sldId="3366"/>
            <ac:graphicFrameMk id="11" creationId="{50335874-E9B1-16E4-E11E-CA1962390B10}"/>
          </ac:graphicFrameMkLst>
        </pc:graphicFrameChg>
        <pc:picChg chg="mod">
          <ac:chgData name="Muffoletto, Jamie" userId="daf1e3c6-8137-448a-b141-d23049d419b5" providerId="ADAL" clId="{5FB95BDC-187E-4040-8742-8B6318DDBA4D}" dt="2023-03-16T17:46:07.557" v="458" actId="962"/>
          <ac:picMkLst>
            <pc:docMk/>
            <pc:sldMk cId="4235743459" sldId="3366"/>
            <ac:picMk id="2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6:10.539" v="459" actId="962"/>
          <ac:picMkLst>
            <pc:docMk/>
            <pc:sldMk cId="4235743459" sldId="3366"/>
            <ac:picMk id="3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6:13.703" v="460" actId="962"/>
          <ac:picMkLst>
            <pc:docMk/>
            <pc:sldMk cId="4235743459" sldId="3366"/>
            <ac:picMk id="4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6:17.105" v="461" actId="962"/>
          <ac:picMkLst>
            <pc:docMk/>
            <pc:sldMk cId="4235743459" sldId="3366"/>
            <ac:picMk id="5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6:19.771" v="462" actId="962"/>
          <ac:picMkLst>
            <pc:docMk/>
            <pc:sldMk cId="4235743459" sldId="3366"/>
            <ac:picMk id="6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6:22.349" v="463" actId="962"/>
          <ac:picMkLst>
            <pc:docMk/>
            <pc:sldMk cId="4235743459" sldId="3366"/>
            <ac:picMk id="7" creationId="{00000000-0000-0000-0000-000000000000}"/>
          </ac:picMkLst>
        </pc:picChg>
        <pc:picChg chg="mod">
          <ac:chgData name="Muffoletto, Jamie" userId="daf1e3c6-8137-448a-b141-d23049d419b5" providerId="ADAL" clId="{5FB95BDC-187E-4040-8742-8B6318DDBA4D}" dt="2023-03-16T17:45:48.806" v="456" actId="962"/>
          <ac:picMkLst>
            <pc:docMk/>
            <pc:sldMk cId="4235743459" sldId="3366"/>
            <ac:picMk id="10" creationId="{00000000-0000-0000-0000-000000000000}"/>
          </ac:picMkLst>
        </pc:picChg>
      </pc:sldChg>
      <pc:sldChg chg="modSp">
        <pc:chgData name="Muffoletto, Jamie" userId="daf1e3c6-8137-448a-b141-d23049d419b5" providerId="ADAL" clId="{5FB95BDC-187E-4040-8742-8B6318DDBA4D}" dt="2023-03-16T17:44:47.785" v="126" actId="962"/>
        <pc:sldMkLst>
          <pc:docMk/>
          <pc:sldMk cId="219817615" sldId="3367"/>
        </pc:sldMkLst>
        <pc:graphicFrameChg chg="mod">
          <ac:chgData name="Muffoletto, Jamie" userId="daf1e3c6-8137-448a-b141-d23049d419b5" providerId="ADAL" clId="{5FB95BDC-187E-4040-8742-8B6318DDBA4D}" dt="2023-03-16T17:44:47.785" v="126" actId="962"/>
          <ac:graphicFrameMkLst>
            <pc:docMk/>
            <pc:sldMk cId="219817615" sldId="3367"/>
            <ac:graphicFrameMk id="6" creationId="{36E419CF-897C-1E06-C246-E0002BACC47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xasedu-my.sharepoint.com/personal/jimmy_bowser_tea_texas_gov/Documents/Desktop/20230221_Military_Connected_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 2023 Military-Connected Student Count by ESC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766050403574164E-2"/>
          <c:y val="9.2114163125787574E-2"/>
          <c:w val="0.89244084614815"/>
          <c:h val="0.77392130567098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'ESC % Changes (2)'!$C$2</c:f>
              <c:strCache>
                <c:ptCount val="1"/>
                <c:pt idx="0">
                  <c:v>41,303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'ESC % Changes (2)'!$A$3:$B$21</c:f>
              <c:numCache>
                <c:formatCode>General</c:formatCode>
                <c:ptCount val="19"/>
                <c:pt idx="0">
                  <c:v>12</c:v>
                </c:pt>
                <c:pt idx="1">
                  <c:v>4</c:v>
                </c:pt>
                <c:pt idx="2">
                  <c:v>11</c:v>
                </c:pt>
                <c:pt idx="3">
                  <c:v>10</c:v>
                </c:pt>
                <c:pt idx="4">
                  <c:v>19</c:v>
                </c:pt>
                <c:pt idx="5">
                  <c:v>13</c:v>
                </c:pt>
                <c:pt idx="6">
                  <c:v>6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9</c:v>
                </c:pt>
                <c:pt idx="11">
                  <c:v>15</c:v>
                </c:pt>
                <c:pt idx="12">
                  <c:v>2</c:v>
                </c:pt>
                <c:pt idx="13">
                  <c:v>5</c:v>
                </c:pt>
                <c:pt idx="14">
                  <c:v>8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3</c:v>
                </c:pt>
              </c:numCache>
            </c:numRef>
          </c:cat>
          <c:val>
            <c:numRef>
              <c:f>'ESC % Changes (2)'!$C$3:$C$21</c:f>
              <c:numCache>
                <c:formatCode>#,##0</c:formatCode>
                <c:ptCount val="19"/>
                <c:pt idx="0">
                  <c:v>33746</c:v>
                </c:pt>
                <c:pt idx="1">
                  <c:v>26906</c:v>
                </c:pt>
                <c:pt idx="2">
                  <c:v>24634</c:v>
                </c:pt>
                <c:pt idx="3">
                  <c:v>17187</c:v>
                </c:pt>
                <c:pt idx="4">
                  <c:v>15010</c:v>
                </c:pt>
                <c:pt idx="5">
                  <c:v>9376</c:v>
                </c:pt>
                <c:pt idx="6">
                  <c:v>4684</c:v>
                </c:pt>
                <c:pt idx="7">
                  <c:v>4373</c:v>
                </c:pt>
                <c:pt idx="8">
                  <c:v>4191</c:v>
                </c:pt>
                <c:pt idx="9">
                  <c:v>3377</c:v>
                </c:pt>
                <c:pt idx="10">
                  <c:v>2509</c:v>
                </c:pt>
                <c:pt idx="11">
                  <c:v>2506</c:v>
                </c:pt>
                <c:pt idx="12">
                  <c:v>2428</c:v>
                </c:pt>
                <c:pt idx="13">
                  <c:v>1799</c:v>
                </c:pt>
                <c:pt idx="14">
                  <c:v>1239</c:v>
                </c:pt>
                <c:pt idx="15">
                  <c:v>1150</c:v>
                </c:pt>
                <c:pt idx="16">
                  <c:v>1091</c:v>
                </c:pt>
                <c:pt idx="17">
                  <c:v>1010</c:v>
                </c:pt>
                <c:pt idx="18">
                  <c:v>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8-48E9-9FF5-FA056467E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04455480"/>
        <c:axId val="1004450560"/>
      </c:barChart>
      <c:catAx>
        <c:axId val="1004455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ESC REGION</a:t>
                </a:r>
                <a:r>
                  <a:rPr lang="en-US" sz="1200" b="1" baseline="0"/>
                  <a:t> AREA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50560"/>
        <c:crosses val="autoZero"/>
        <c:auto val="1"/>
        <c:lblAlgn val="ctr"/>
        <c:lblOffset val="100"/>
        <c:noMultiLvlLbl val="0"/>
      </c:catAx>
      <c:valAx>
        <c:axId val="10044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STUDENT COUNT</a:t>
                </a:r>
              </a:p>
            </c:rich>
          </c:tx>
          <c:layout>
            <c:manualLayout>
              <c:xMode val="edge"/>
              <c:yMode val="edge"/>
              <c:x val="8.7774294670846398E-3"/>
              <c:y val="0.35465315844766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5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D8B86-C38C-4BA5-A327-25C2697230A3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042C-8FB9-433E-A225-FEDDDF33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8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ACDD-CF80-0846-A9D4-A013DD70D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03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buFont typeface="Wingdings" panose="05000000000000000000" pitchFamily="2" charset="2"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82B2-794F-4288-823A-A7123523A8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1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0F7AE-C614-4868-A7CC-BCD3E8A37E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1FDEB-7439-4E64-8B40-18ACABD821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8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B44FB-808C-49A7-BCE8-48337BE58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C3E89-C7EA-4C6D-94F3-C70741DE2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770B-9677-B787-8507-9CBFFC94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2F958-5A14-D819-28E7-B7C76B2CF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77C49-A877-85E4-E31E-21A188D9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8ACD-5DD9-E0EE-F5FF-C3E2F365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7AB7-0F62-68F0-0036-0E60C2D4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52BA-3996-3C68-8C01-50CAC44B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56F50-D0E3-957F-BE76-8F7409511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08E36-CF55-CE3A-5C78-8BF8B136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D6F19-524D-F549-EB5A-A88A566A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455F9-1D59-207B-EE78-C46D1333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71F52-33DC-D634-93E4-CD0A6542A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289FF-1C17-67EF-751E-535845C5E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1BA6-3BB7-B692-6428-CD09C392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94D-1FD3-AB83-C08D-1E7549E9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98DE-797B-6BEE-E8B3-2534E838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9B58D8-208E-4C23-9978-2A59D84933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8C4079B5-6E78-40CC-933D-7055C62C03DA}" type="datetimeFigureOut">
              <a:rPr lang="en-US" smtClean="0"/>
              <a:t>3/16/2023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94419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8C4079B5-6E78-40CC-933D-7055C62C03D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9B58D8-208E-4C23-9978-2A59D84933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3/16/2023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9B58D8-208E-4C23-9978-2A59D84933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8C4079B5-6E78-40CC-933D-7055C62C03DA}" type="datetimeFigureOut">
              <a:rPr lang="en-US" smtClean="0"/>
              <a:t>3/16/2023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88872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05D33-2F5D-482A-8D2C-D96EBC369FA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D6C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6C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D6C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D6CB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6C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7491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4079B5-6E78-40CC-933D-7055C62C03D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9B58D8-208E-4C23-9978-2A59D849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9EA8-BFF8-FBE1-5361-620898FF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3FB6-6012-D315-E127-1ADA82F4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FAEAC-C75B-D2E6-4D90-68779D8B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3204-0E83-5684-BC06-6D3A0F76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CCAC-5413-24E4-BAD0-513160BD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D362-D1C8-924E-1A26-AAFCB4C7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EBB10-4F77-75A7-C002-42C12259B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8C8F-F6D1-EDFC-4857-49B100E3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CE15-D92B-815E-AAC2-93377FC1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E1707-DFA5-58F7-C7C5-B709C108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B4A7-DCDA-1FD4-084B-51C35A9D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09E2-3F7E-E087-EC5E-ACA077CF6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8D9E6-1D7A-8C38-5FF5-3FFE9EDF5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54989-8ABA-8CB5-5535-32F2FA9C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958E6-5651-4DB3-78BD-C8A80FEA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208D7-EFAE-5C5D-F487-5F01C4B9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175C-3CC4-AD08-A449-CC86D88D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B367-0DB5-82FC-FFB9-FA8605BCE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5A970-5062-9C25-6C8A-FF7A119AC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BDC02-E3B7-9C08-D02D-E9EDBABC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7E3C7-2E3A-FD25-13F4-1228200EC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C060A-5849-D8A1-8B2D-AC5D4DEC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0F2DC-47DA-DDDA-0799-6C2D41EC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91A6A-7F17-9DD8-5D0C-6AA5466A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CBA8-07A1-2B3C-29E4-7013538D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7AD0-480E-93E8-7572-F1F83CFF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DB79C-BCC8-FFCE-4F4C-B6F3C288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9C3D-036B-1036-C60D-DA6C1133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B53E9-375F-969C-F71C-3617355E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3F78A-94C5-074B-1924-7B422C11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A07B0-A939-83C8-AC64-72C4DF33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7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D119-2A2D-BE21-13D2-7FED9F22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6F7E-5578-BA54-F945-3869FD3B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D12DF-CD7D-768F-682C-C8A66BF3C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BB9D0-2A77-58A9-6D2C-A90EE0D9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DDE0-76EF-E9BC-F3F5-0F5A0F99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AE8A-F663-AAA3-DE2A-26B2AD55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76F3-CC28-FB5B-DCBB-5E9F9658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6557C-D2F6-4D7B-D6DC-6E38E010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BBDE9-91A7-90D7-8B9D-762C4E5E3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61488-EC85-E4E3-454A-0E8EE098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BF3B1-DE9F-CDDA-6552-57CABF9B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EF5A1-314D-95C2-D257-C755B820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5D741-092E-10BA-F13F-72A894A1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2E3AD-52F5-1AE5-BD1D-83C85F595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9BD38-795E-8441-976F-814B3DC90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13D1-8E9F-49C3-A052-05173B2D3DF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8FC4-17DA-C407-1724-4EAB9768C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1941-1779-B7EE-40CB-96B89A1B7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367E-2EC5-4656-AEF5-87143246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ese.ed.gov/offices/office-of-formula-grants/impact-aid-progra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webinar/register/WN_QKuXuMwIT2uJtG7QQSaol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zoom.us/webinar/register/WN_M1XdjTH8RZGJlbut8iW84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ea.texas.gov/about-tea/other-services/military-family-resources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tea.texas.gov/academics/special-student-populations/highly-mobile-and-at-risk-student-programs" TargetMode="External"/><Relationship Id="rId9" Type="http://schemas.openxmlformats.org/officeDocument/2006/relationships/hyperlink" Target="https://tea.texas.gov/about-tea/other-services/interstate-compact-on-educational-opportunity-for-military-childr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hyperlink" Target="https://public.govdelivery.com/accounts/TXTEA/subscriber/new" TargetMode="External"/><Relationship Id="rId4" Type="http://schemas.openxmlformats.org/officeDocument/2006/relationships/hyperlink" Target="mailto:Militaryconnectedstudents@tea.texas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pcjournal.nbcc.org/revolving-doors-the-impact-of-multiple-school-transitions-on-military-childr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tea.texas.gov/about-tea/other-services/school-suppor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hild">
            <a:extLst>
              <a:ext uri="{FF2B5EF4-FFF2-40B4-BE49-F238E27FC236}">
                <a16:creationId xmlns:a16="http://schemas.microsoft.com/office/drawing/2014/main" id="{0E8871CC-8EB2-BD10-433A-880D59E89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r="1" b="5716"/>
          <a:stretch/>
        </p:blipFill>
        <p:spPr>
          <a:xfrm>
            <a:off x="-1492250" y="0"/>
            <a:ext cx="14086250" cy="6818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24D7AC-9A99-D55B-4D67-F06B146A5F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86036" y="4348855"/>
            <a:ext cx="9923628" cy="24578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D6CB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Military-Connected Student Program Updates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205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C5C052-86A6-E173-0D51-38C8EFB1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/>
              <a:t>SY 2023 Military-Connected Student Distribution by ESC Region</a:t>
            </a:r>
          </a:p>
        </p:txBody>
      </p:sp>
      <p:graphicFrame>
        <p:nvGraphicFramePr>
          <p:cNvPr id="6" name="Chart 5" descr="SY 2023 Military-Connected Student Count by ESC Region">
            <a:extLst>
              <a:ext uri="{FF2B5EF4-FFF2-40B4-BE49-F238E27FC236}">
                <a16:creationId xmlns:a16="http://schemas.microsoft.com/office/drawing/2014/main" id="{36E419CF-897C-1E06-C246-E0002BACC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68758"/>
              </p:ext>
            </p:extLst>
          </p:nvPr>
        </p:nvGraphicFramePr>
        <p:xfrm>
          <a:off x="1906106" y="1025524"/>
          <a:ext cx="10128250" cy="563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ducator Service Center Map">
            <a:extLst>
              <a:ext uri="{FF2B5EF4-FFF2-40B4-BE49-F238E27FC236}">
                <a16:creationId xmlns:a16="http://schemas.microsoft.com/office/drawing/2014/main" id="{8B3B3F23-B244-A69B-E5B4-5F70737A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33" y="1605338"/>
            <a:ext cx="3363074" cy="28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27008-5C6E-37A9-0A78-54E057BC0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1232" y="1093551"/>
            <a:ext cx="989294" cy="466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ABF1E4-CF44-2DDC-7069-6A27ABF5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kern="1200" dirty="0">
                <a:latin typeface="+mj-lt"/>
                <a:ea typeface="+mj-ea"/>
                <a:cs typeface="+mj-cs"/>
              </a:rPr>
              <a:t>SY 2022 Military-Connected</a:t>
            </a:r>
            <a:r>
              <a:rPr lang="en-US" b="1" kern="1200" dirty="0">
                <a:latin typeface="+mn-lt"/>
                <a:ea typeface="+mj-ea"/>
                <a:cs typeface="+mj-cs"/>
              </a:rPr>
              <a:t> Students by ESC Region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F5233-635E-325F-B873-23D739E2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4" y="5282118"/>
            <a:ext cx="1580514" cy="157346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4EFE753-133A-F7C5-EB8F-4C665F7D0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58804"/>
              </p:ext>
            </p:extLst>
          </p:nvPr>
        </p:nvGraphicFramePr>
        <p:xfrm>
          <a:off x="1826712" y="989041"/>
          <a:ext cx="6733814" cy="58689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7028">
                  <a:extLst>
                    <a:ext uri="{9D8B030D-6E8A-4147-A177-3AD203B41FA5}">
                      <a16:colId xmlns:a16="http://schemas.microsoft.com/office/drawing/2014/main" val="3096464016"/>
                    </a:ext>
                  </a:extLst>
                </a:gridCol>
                <a:gridCol w="1620215">
                  <a:extLst>
                    <a:ext uri="{9D8B030D-6E8A-4147-A177-3AD203B41FA5}">
                      <a16:colId xmlns:a16="http://schemas.microsoft.com/office/drawing/2014/main" val="1851023138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val="42152275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781107254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1772582606"/>
                    </a:ext>
                  </a:extLst>
                </a:gridCol>
              </a:tblGrid>
              <a:tr h="5273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REGION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AREA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SY 2023 M-C STUDENTS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SY 2022 M-C STUDENTS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51745375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41,303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36,696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12.55%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8392354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Waco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33,746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24,034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40.41%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7153442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Houston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26,906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24,142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11.45%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5968826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Fort Worth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24,634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22,507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9.45%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0138807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Richardson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17,187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19,344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-11.15%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7961024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El Paso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15,010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14,611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2.73%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1412880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Austin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9,376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9,579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-2.12%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7400146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Huntsville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4,684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3,237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44.70%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8319111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Edinburg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4,373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3,915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11.70%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0238528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Kilgore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4,191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3,032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38.23%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5728739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Abilene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3,377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3,265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3.43%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0811179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Wichita Falls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2,509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1,870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34.17%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9610549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San Angelo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2,506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2,273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10.25%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0947510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Corpus Christi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2,428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2,226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9.07%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3599745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Beaumont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1,799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1,301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38.28%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5565663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Mount Pleasant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1,239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779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59.05%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7855811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Amarillo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691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66.43%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7119788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Lubbock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1,091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1,126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-3.11%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8513026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Midland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1,010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827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22.13%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1909884"/>
                  </a:ext>
                </a:extLst>
              </a:tr>
              <a:tr h="2670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Victoria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807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691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16.79%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61102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9DB35-5AFD-E355-17AC-488D1DBDA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0526" y="975361"/>
            <a:ext cx="3450682" cy="588264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600" b="1">
                <a:solidFill>
                  <a:schemeClr val="bg1"/>
                </a:solidFill>
              </a:rPr>
              <a:t>This table shows </a:t>
            </a:r>
            <a:r>
              <a:rPr lang="en-US" sz="5600" b="1">
                <a:solidFill>
                  <a:srgbClr val="FFFF00"/>
                </a:solidFill>
              </a:rPr>
              <a:t>the change in the </a:t>
            </a:r>
            <a:r>
              <a:rPr lang="en-US" sz="5600" b="1" u="sng">
                <a:solidFill>
                  <a:srgbClr val="FFFF00"/>
                </a:solidFill>
              </a:rPr>
              <a:t>number of military-connected students by region</a:t>
            </a:r>
            <a:r>
              <a:rPr lang="en-US" sz="5600" b="1">
                <a:solidFill>
                  <a:srgbClr val="FFFF00"/>
                </a:solidFill>
              </a:rPr>
              <a:t> </a:t>
            </a:r>
            <a:r>
              <a:rPr lang="en-US" sz="5600" b="1">
                <a:solidFill>
                  <a:schemeClr val="bg1"/>
                </a:solidFill>
              </a:rPr>
              <a:t>from SY 2022 to SY 2023</a:t>
            </a:r>
          </a:p>
          <a:p>
            <a:pPr>
              <a:lnSpc>
                <a:spcPct val="17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5600" b="1">
                <a:solidFill>
                  <a:schemeClr val="bg1"/>
                </a:solidFill>
              </a:rPr>
              <a:t>Though most areas showed growth, some areas showed negative growth</a:t>
            </a:r>
          </a:p>
          <a:p>
            <a:pPr>
              <a:lnSpc>
                <a:spcPct val="17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5600" b="1">
                <a:solidFill>
                  <a:schemeClr val="bg1"/>
                </a:solidFill>
              </a:rPr>
              <a:t>Under-identification of military-connected students can be addressed through a strengthened relationship with our partnership with ESC PEIMS coordinators</a:t>
            </a:r>
          </a:p>
          <a:p>
            <a:pPr>
              <a:lnSpc>
                <a:spcPct val="170000"/>
              </a:lnSpc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5600" b="1">
                <a:solidFill>
                  <a:schemeClr val="bg1"/>
                </a:solidFill>
              </a:rPr>
              <a:t>Partnering with ESCs could help bridge the knowledge gap between TEA and LEAs</a:t>
            </a:r>
            <a:endParaRPr lang="en-US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4000" b="1">
                <a:solidFill>
                  <a:schemeClr val="bg1"/>
                </a:solidFill>
                <a:latin typeface="+mj-lt"/>
              </a:rPr>
              <a:t>*SY 2023 Data (Based on Fall 2022 Snapshot Submission)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BF1E4-CF44-2DDC-7069-6A27ABF5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Military-Connected</a:t>
            </a:r>
            <a:r>
              <a:rPr lang="en-US" b="1" kern="1200" dirty="0">
                <a:latin typeface="+mn-lt"/>
                <a:ea typeface="+mj-ea"/>
                <a:cs typeface="+mj-cs"/>
              </a:rPr>
              <a:t> Students by ESC Region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63C0E-2C1A-149E-4288-BDF5A00E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288" y="968868"/>
            <a:ext cx="8988726" cy="7903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sz="2800">
                <a:solidFill>
                  <a:srgbClr val="0070C0"/>
                </a:solidFill>
                <a:latin typeface="+mj-lt"/>
              </a:rPr>
              <a:t>This table shows the number of military-connected in each ESC by MSI (military student identifier) as coded in PEIMS</a:t>
            </a:r>
            <a:endParaRPr lang="en-US" sz="2000">
              <a:solidFill>
                <a:srgbClr val="0070C0"/>
              </a:solidFill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1026" name="Picture 1" descr="Title: Bar Chart of Frequencies for MILITARY_CONNECT by REGION">
            <a:extLst>
              <a:ext uri="{FF2B5EF4-FFF2-40B4-BE49-F238E27FC236}">
                <a16:creationId xmlns:a16="http://schemas.microsoft.com/office/drawing/2014/main" id="{8CF6083D-E586-7A2C-8AF1-F5175069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05" y="1759217"/>
            <a:ext cx="9515883" cy="4996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Chart showing the number of military-connected students in each ESC by military student identifier as coded in PEIMS">
            <a:extLst>
              <a:ext uri="{FF2B5EF4-FFF2-40B4-BE49-F238E27FC236}">
                <a16:creationId xmlns:a16="http://schemas.microsoft.com/office/drawing/2014/main" id="{C59463EB-2679-1D76-1F72-18AD9148C5C5}"/>
              </a:ext>
            </a:extLst>
          </p:cNvPr>
          <p:cNvSpPr/>
          <p:nvPr/>
        </p:nvSpPr>
        <p:spPr>
          <a:xfrm rot="5400000">
            <a:off x="7937307" y="1576179"/>
            <a:ext cx="3018407" cy="425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7E0C4-B4F9-32BA-4EBA-8A79251657F3}"/>
              </a:ext>
            </a:extLst>
          </p:cNvPr>
          <p:cNvSpPr txBox="1"/>
          <p:nvPr/>
        </p:nvSpPr>
        <p:spPr>
          <a:xfrm>
            <a:off x="7558424" y="2292946"/>
            <a:ext cx="473322" cy="369332"/>
          </a:xfrm>
          <a:prstGeom prst="rect">
            <a:avLst/>
          </a:prstGeom>
          <a:solidFill>
            <a:srgbClr val="ECABA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F2C21-A42D-2249-3518-F71520009405}"/>
              </a:ext>
            </a:extLst>
          </p:cNvPr>
          <p:cNvSpPr txBox="1"/>
          <p:nvPr/>
        </p:nvSpPr>
        <p:spPr>
          <a:xfrm>
            <a:off x="8062485" y="2349321"/>
            <a:ext cx="308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Current Member on Active-Duty in US Military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94A89-C6E8-6865-9B24-CB3B65141795}"/>
              </a:ext>
            </a:extLst>
          </p:cNvPr>
          <p:cNvSpPr txBox="1"/>
          <p:nvPr/>
        </p:nvSpPr>
        <p:spPr>
          <a:xfrm>
            <a:off x="7558424" y="2793774"/>
            <a:ext cx="473322" cy="369332"/>
          </a:xfrm>
          <a:prstGeom prst="rect">
            <a:avLst/>
          </a:prstGeom>
          <a:solidFill>
            <a:srgbClr val="D8CB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41350-BF9D-8C3C-6C73-F0B3505335D0}"/>
              </a:ext>
            </a:extLst>
          </p:cNvPr>
          <p:cNvSpPr txBox="1"/>
          <p:nvPr/>
        </p:nvSpPr>
        <p:spPr>
          <a:xfrm>
            <a:off x="8062485" y="2845739"/>
            <a:ext cx="308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Current Member of National Guard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33EC7-7BE6-3A23-6699-811E49E7AA68}"/>
              </a:ext>
            </a:extLst>
          </p:cNvPr>
          <p:cNvSpPr txBox="1"/>
          <p:nvPr/>
        </p:nvSpPr>
        <p:spPr>
          <a:xfrm>
            <a:off x="7558424" y="3277141"/>
            <a:ext cx="473322" cy="369332"/>
          </a:xfrm>
          <a:prstGeom prst="rect">
            <a:avLst/>
          </a:prstGeom>
          <a:solidFill>
            <a:srgbClr val="B1D1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EFCBF-ACD6-7008-1703-94FF0A3A5E9D}"/>
              </a:ext>
            </a:extLst>
          </p:cNvPr>
          <p:cNvSpPr txBox="1"/>
          <p:nvPr/>
        </p:nvSpPr>
        <p:spPr>
          <a:xfrm>
            <a:off x="8062485" y="3334291"/>
            <a:ext cx="350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Current Member of Reserve Force in US Military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E7C10-9A24-3C0B-875D-C2425BB59C5B}"/>
              </a:ext>
            </a:extLst>
          </p:cNvPr>
          <p:cNvSpPr txBox="1"/>
          <p:nvPr/>
        </p:nvSpPr>
        <p:spPr>
          <a:xfrm>
            <a:off x="7558424" y="3798608"/>
            <a:ext cx="473322" cy="369332"/>
          </a:xfrm>
          <a:prstGeom prst="rect">
            <a:avLst/>
          </a:prstGeom>
          <a:solidFill>
            <a:srgbClr val="D5C5A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7DE6F-BD66-CCDF-74EF-62331B316A80}"/>
              </a:ext>
            </a:extLst>
          </p:cNvPr>
          <p:cNvSpPr txBox="1"/>
          <p:nvPr/>
        </p:nvSpPr>
        <p:spPr>
          <a:xfrm>
            <a:off x="8062485" y="3732214"/>
            <a:ext cx="35098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/>
              <a:t>Applies to Pre-K only </a:t>
            </a:r>
            <a:r>
              <a:rPr lang="en-US" sz="1050"/>
              <a:t>– Member of active duty or state guard or reserve forces called to active duty under Title 10 and/or was killed or injured in the line of duty while on active orders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C4283-92BD-FA3F-06BC-36DCFD474BE5}"/>
              </a:ext>
            </a:extLst>
          </p:cNvPr>
          <p:cNvSpPr txBox="1"/>
          <p:nvPr/>
        </p:nvSpPr>
        <p:spPr>
          <a:xfrm>
            <a:off x="7558424" y="4329600"/>
            <a:ext cx="473322" cy="369332"/>
          </a:xfrm>
          <a:prstGeom prst="rect">
            <a:avLst/>
          </a:prstGeom>
          <a:solidFill>
            <a:srgbClr val="B6C1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9C033-01E2-8586-FDCB-6370299828B1}"/>
              </a:ext>
            </a:extLst>
          </p:cNvPr>
          <p:cNvSpPr txBox="1"/>
          <p:nvPr/>
        </p:nvSpPr>
        <p:spPr>
          <a:xfrm>
            <a:off x="8062485" y="4294224"/>
            <a:ext cx="350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Former member of US Military, Guard or Reserve Force in US Military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71555-75D1-69FD-19BD-E7A210700E45}"/>
              </a:ext>
            </a:extLst>
          </p:cNvPr>
          <p:cNvSpPr txBox="1"/>
          <p:nvPr/>
        </p:nvSpPr>
        <p:spPr>
          <a:xfrm>
            <a:off x="7558424" y="4835040"/>
            <a:ext cx="473322" cy="369332"/>
          </a:xfrm>
          <a:prstGeom prst="rect">
            <a:avLst/>
          </a:prstGeom>
          <a:solidFill>
            <a:srgbClr val="D9E0B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951E2-7806-236E-9367-E99DEB939857}"/>
              </a:ext>
            </a:extLst>
          </p:cNvPr>
          <p:cNvSpPr txBox="1"/>
          <p:nvPr/>
        </p:nvSpPr>
        <p:spPr>
          <a:xfrm>
            <a:off x="8062485" y="4814061"/>
            <a:ext cx="350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Member of military or reserve force in US military killed in the line of duty</a:t>
            </a:r>
          </a:p>
        </p:txBody>
      </p:sp>
    </p:spTree>
    <p:extLst>
      <p:ext uri="{BB962C8B-B14F-4D97-AF65-F5344CB8AC3E}">
        <p14:creationId xmlns:p14="http://schemas.microsoft.com/office/powerpoint/2010/main" val="927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4" grpId="0"/>
      <p:bldP spid="9" grpId="0" animBg="1"/>
      <p:bldP spid="15" grpId="0"/>
      <p:bldP spid="10" grpId="0" animBg="1"/>
      <p:bldP spid="16" grpId="0"/>
      <p:bldP spid="8" grpId="0" animBg="1"/>
      <p:bldP spid="17" grpId="0"/>
      <p:bldP spid="1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"/>
          <p:cNvSpPr txBox="1">
            <a:spLocks noGrp="1"/>
          </p:cNvSpPr>
          <p:nvPr>
            <p:ph type="title" idx="4294967295"/>
          </p:nvPr>
        </p:nvSpPr>
        <p:spPr>
          <a:xfrm>
            <a:off x="2087213" y="338313"/>
            <a:ext cx="8221489" cy="677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Military Student Identifier SY 2020-SY 2022</a:t>
            </a:r>
          </a:p>
        </p:txBody>
      </p:sp>
      <p:pic>
        <p:nvPicPr>
          <p:cNvPr id="10" name="Picture 9" descr="Military Student Identifier 2020-20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02667"/>
            <a:ext cx="12000217" cy="229917"/>
          </a:xfrm>
          <a:prstGeom prst="rect">
            <a:avLst/>
          </a:prstGeom>
        </p:spPr>
      </p:pic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50335874-E9B1-16E4-E11E-CA1962390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89425"/>
              </p:ext>
            </p:extLst>
          </p:nvPr>
        </p:nvGraphicFramePr>
        <p:xfrm>
          <a:off x="2087214" y="1200150"/>
          <a:ext cx="8126217" cy="52043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0486">
                  <a:extLst>
                    <a:ext uri="{9D8B030D-6E8A-4147-A177-3AD203B41FA5}">
                      <a16:colId xmlns:a16="http://schemas.microsoft.com/office/drawing/2014/main" val="2576648452"/>
                    </a:ext>
                  </a:extLst>
                </a:gridCol>
                <a:gridCol w="1799843">
                  <a:extLst>
                    <a:ext uri="{9D8B030D-6E8A-4147-A177-3AD203B41FA5}">
                      <a16:colId xmlns:a16="http://schemas.microsoft.com/office/drawing/2014/main" val="213988138"/>
                    </a:ext>
                  </a:extLst>
                </a:gridCol>
                <a:gridCol w="1977944">
                  <a:extLst>
                    <a:ext uri="{9D8B030D-6E8A-4147-A177-3AD203B41FA5}">
                      <a16:colId xmlns:a16="http://schemas.microsoft.com/office/drawing/2014/main" val="3096352859"/>
                    </a:ext>
                  </a:extLst>
                </a:gridCol>
                <a:gridCol w="1977944">
                  <a:extLst>
                    <a:ext uri="{9D8B030D-6E8A-4147-A177-3AD203B41FA5}">
                      <a16:colId xmlns:a16="http://schemas.microsoft.com/office/drawing/2014/main" val="390463412"/>
                    </a:ext>
                  </a:extLst>
                </a:gridCol>
              </a:tblGrid>
              <a:tr h="345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Military Status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43111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Active Duty (1)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72,442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71,131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00825"/>
                  </a:ext>
                </a:extLst>
              </a:tr>
              <a:tr h="730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TX National Guard (2)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6,136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6,599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018544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Reserve Force (3)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12,498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12,366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4287039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Pre-K (4)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9,405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8,525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499851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Veteran (5)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15,175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66,118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055187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Fallen in the Line of Duty (6)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1,182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228849"/>
                  </a:ext>
                </a:extLst>
              </a:tr>
              <a:tr h="6880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 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115,868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176,554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199,326</a:t>
                      </a:r>
                    </a:p>
                  </a:txBody>
                  <a:tcPr marL="9524" marR="9524" marT="9524" marB="0"/>
                </a:tc>
                <a:extLst>
                  <a:ext uri="{0D108BD9-81ED-4DB2-BD59-A6C34878D82A}">
                    <a16:rowId xmlns:a16="http://schemas.microsoft.com/office/drawing/2014/main" val="41587878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8569" y="1372871"/>
            <a:ext cx="843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93" y="1221278"/>
            <a:ext cx="1597290" cy="1481456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55" y="3078569"/>
            <a:ext cx="1639966" cy="1530229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66" y="4978535"/>
            <a:ext cx="1597290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589" y="1221278"/>
            <a:ext cx="1548518" cy="1548518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345" y="4911474"/>
            <a:ext cx="1627773" cy="1554615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165" y="3078569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51AD-F05A-C88E-7232-F0F45052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 Over Time in Statewide PEIMS MSI Rates</a:t>
            </a:r>
          </a:p>
        </p:txBody>
      </p:sp>
      <p:pic>
        <p:nvPicPr>
          <p:cNvPr id="3" name="Picture 2" title="The SGPlot Procedure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9" y="892968"/>
            <a:ext cx="6762750" cy="507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0DBE0-D802-6C96-B9B5-575A10A17A4F}"/>
              </a:ext>
            </a:extLst>
          </p:cNvPr>
          <p:cNvSpPr txBox="1"/>
          <p:nvPr/>
        </p:nvSpPr>
        <p:spPr>
          <a:xfrm>
            <a:off x="7082174" y="904580"/>
            <a:ext cx="473322" cy="36933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FF7EA-8CA4-8738-02C0-BBA482E7A415}"/>
              </a:ext>
            </a:extLst>
          </p:cNvPr>
          <p:cNvSpPr txBox="1"/>
          <p:nvPr/>
        </p:nvSpPr>
        <p:spPr>
          <a:xfrm>
            <a:off x="7586235" y="960955"/>
            <a:ext cx="381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Member on Active-Duty in US Military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DD3AB-5FD1-FCF5-A809-965C24731170}"/>
              </a:ext>
            </a:extLst>
          </p:cNvPr>
          <p:cNvSpPr txBox="1"/>
          <p:nvPr/>
        </p:nvSpPr>
        <p:spPr>
          <a:xfrm>
            <a:off x="7082174" y="1405408"/>
            <a:ext cx="47332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2F895-D1FF-F0D8-FD9A-BA6858C89A3F}"/>
              </a:ext>
            </a:extLst>
          </p:cNvPr>
          <p:cNvSpPr txBox="1"/>
          <p:nvPr/>
        </p:nvSpPr>
        <p:spPr>
          <a:xfrm>
            <a:off x="7586235" y="1457373"/>
            <a:ext cx="381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Current Member of National Guard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DD2FB-FAA0-1512-F906-42D72F2A4B5A}"/>
              </a:ext>
            </a:extLst>
          </p:cNvPr>
          <p:cNvSpPr txBox="1"/>
          <p:nvPr/>
        </p:nvSpPr>
        <p:spPr>
          <a:xfrm>
            <a:off x="7082174" y="1888775"/>
            <a:ext cx="473322" cy="369332"/>
          </a:xfrm>
          <a:prstGeom prst="rect">
            <a:avLst/>
          </a:prstGeom>
          <a:solidFill>
            <a:srgbClr val="4CA64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08CAA-3B00-FE33-4CC7-0B816832C011}"/>
              </a:ext>
            </a:extLst>
          </p:cNvPr>
          <p:cNvSpPr txBox="1"/>
          <p:nvPr/>
        </p:nvSpPr>
        <p:spPr>
          <a:xfrm>
            <a:off x="7586235" y="1945925"/>
            <a:ext cx="433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Current Member of Reserve Force in US Military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32BBC-7F56-CA13-F637-5773B36B30ED}"/>
              </a:ext>
            </a:extLst>
          </p:cNvPr>
          <p:cNvSpPr txBox="1"/>
          <p:nvPr/>
        </p:nvSpPr>
        <p:spPr>
          <a:xfrm>
            <a:off x="7082174" y="2410242"/>
            <a:ext cx="47332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99C81-43A4-F644-F667-B4519751EB07}"/>
              </a:ext>
            </a:extLst>
          </p:cNvPr>
          <p:cNvSpPr txBox="1"/>
          <p:nvPr/>
        </p:nvSpPr>
        <p:spPr>
          <a:xfrm>
            <a:off x="7586235" y="2343848"/>
            <a:ext cx="43365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/>
              <a:t>Applies to Pre-K only </a:t>
            </a:r>
            <a:r>
              <a:rPr lang="en-US" sz="1100"/>
              <a:t>– Member of active duty or state guard or reserve forces called to active duty under Title 10 and/or was killed or injured in the line of duty while on active 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CBA8A-1A33-0EA4-4075-4AD2A6501F0B}"/>
              </a:ext>
            </a:extLst>
          </p:cNvPr>
          <p:cNvSpPr txBox="1"/>
          <p:nvPr/>
        </p:nvSpPr>
        <p:spPr>
          <a:xfrm>
            <a:off x="7082174" y="2941234"/>
            <a:ext cx="473322" cy="369332"/>
          </a:xfrm>
          <a:prstGeom prst="rect">
            <a:avLst/>
          </a:prstGeom>
          <a:solidFill>
            <a:srgbClr val="80018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5CBA5-9EEA-7890-F2B3-09684FB18C31}"/>
              </a:ext>
            </a:extLst>
          </p:cNvPr>
          <p:cNvSpPr txBox="1"/>
          <p:nvPr/>
        </p:nvSpPr>
        <p:spPr>
          <a:xfrm>
            <a:off x="7586235" y="2905858"/>
            <a:ext cx="433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Former member of US Military, Guard or Reserve Force in US Military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EB015-2103-B915-2966-C0035D9597D4}"/>
              </a:ext>
            </a:extLst>
          </p:cNvPr>
          <p:cNvSpPr txBox="1"/>
          <p:nvPr/>
        </p:nvSpPr>
        <p:spPr>
          <a:xfrm>
            <a:off x="7082174" y="3446674"/>
            <a:ext cx="47332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22F80-DD99-2544-ADD2-38C6CBD4AE37}"/>
              </a:ext>
            </a:extLst>
          </p:cNvPr>
          <p:cNvSpPr txBox="1"/>
          <p:nvPr/>
        </p:nvSpPr>
        <p:spPr>
          <a:xfrm>
            <a:off x="7586235" y="3425695"/>
            <a:ext cx="433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Member of military or reserve force in US military killed in the line of duty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1870-F66B-8AE4-18D2-36D1172C44CD}"/>
              </a:ext>
            </a:extLst>
          </p:cNvPr>
          <p:cNvSpPr txBox="1"/>
          <p:nvPr/>
        </p:nvSpPr>
        <p:spPr>
          <a:xfrm>
            <a:off x="7082174" y="4114800"/>
            <a:ext cx="4928851" cy="1754326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PEIMS codes 1-4 were created as a requirement of the Every Students Succeeds Act (ESSA). Codes 5 and 6 were added as a result of state law to expand the definition of military-connected students to include these two additional categories.</a:t>
            </a:r>
          </a:p>
        </p:txBody>
      </p:sp>
    </p:spTree>
    <p:extLst>
      <p:ext uri="{BB962C8B-B14F-4D97-AF65-F5344CB8AC3E}">
        <p14:creationId xmlns:p14="http://schemas.microsoft.com/office/powerpoint/2010/main" val="37165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9" grpId="0" animBg="1"/>
      <p:bldP spid="12" grpId="0"/>
      <p:bldP spid="7" grpId="0" animBg="1"/>
      <p:bldP spid="13" grpId="0"/>
      <p:bldP spid="8" grpId="0" animBg="1"/>
      <p:bldP spid="14" grpId="0"/>
      <p:bldP spid="6" grpId="0" animBg="1"/>
      <p:bldP spid="15" grpId="0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Frequently Asked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/>
              <a:t>What are the benefits of identifying students as military-connected (Military Student Identifier or MSI)?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/>
              <a:t>District and open-enrollment charter schools will be able to appropriately link military connected students and their families to resources, services and laws (MIC3 - www.mic3.net) they are eligible for because of their active-duty or veteran status.</a:t>
            </a:r>
            <a:endParaRPr lang="en-US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/>
              <a:t>What are a school’s requirements for collecting military identifier data?</a:t>
            </a:r>
            <a:endParaRPr lang="en-US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/>
              <a:t>Districts and open-enrollment charter schools must include the military student identifier question in their student enrollment packet.</a:t>
            </a:r>
            <a:endParaRPr lang="en-US"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7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Frequently Asked Questions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sz="3200"/>
              <a:t>Does the parent/guardian need to provide proof of their military status?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/>
              <a:t>Verification of military status </a:t>
            </a:r>
            <a:r>
              <a:rPr lang="en-US" sz="2800" u="sng"/>
              <a:t>is not required </a:t>
            </a:r>
            <a:r>
              <a:rPr lang="en-US" sz="2800"/>
              <a:t>for the purposes of the military student identifier. </a:t>
            </a:r>
            <a:endParaRPr lang="en-US" sz="280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/>
              <a:t>Verification may be required if the school has a special program for which there is an eligibility requirement, such as state-funded prekindergarten.  </a:t>
            </a:r>
            <a:endParaRPr lang="en-US" sz="280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/>
              <a:t>Districts and open-enrollment charter schools, should not make copies of Department of Defense (DoD) identification cards.</a:t>
            </a:r>
            <a:endParaRPr lang="en-US" sz="2800">
              <a:cs typeface="Calibri" panose="020F0502020204030204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Frequently Asked Questions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sz="3200"/>
              <a:t>How does the military connected student identifier in the Public Education Information Management System (PEIMS) differ from the Federal Impact Aid Survey?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/>
              <a:t>The MSI and the Federal Impact Aid Survey </a:t>
            </a:r>
            <a:r>
              <a:rPr lang="en-US" sz="2800" u="sng"/>
              <a:t>are not connected</a:t>
            </a:r>
            <a:r>
              <a:rPr lang="en-US" sz="2800"/>
              <a:t> in PEIMS</a:t>
            </a:r>
            <a:endParaRPr lang="en-US" sz="280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/>
              <a:t>The </a:t>
            </a:r>
            <a:r>
              <a:rPr lang="en-US" sz="2800">
                <a:hlinkClick r:id="rId3"/>
              </a:rPr>
              <a:t>Impact Aid Law (Title VII of ESEA)</a:t>
            </a:r>
            <a:r>
              <a:rPr lang="en-US" sz="2800"/>
              <a:t> allows local school districts to apply for financial assistance if the school district’s boundaries include federal land, including Indian lands, that are otherwise exempt from school district tax rolls</a:t>
            </a:r>
            <a:endParaRPr lang="en-US" sz="2800">
              <a:cs typeface="Calibri" panose="020F0502020204030204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What’s Next? (Call to Action)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4189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 sz="3200" dirty="0"/>
              <a:t>Talk to your school leaders about the federal and state law requirements to collect data on the Military Student Identifier (MSI)</a:t>
            </a:r>
            <a:endParaRPr lang="en-US" dirty="0"/>
          </a:p>
          <a:p>
            <a:pPr>
              <a:buFont typeface="Wingdings" panose="020B0604020202020204" pitchFamily="34" charset="0"/>
              <a:buChar char="§"/>
            </a:pPr>
            <a:r>
              <a:rPr lang="en-US" sz="3200" dirty="0"/>
              <a:t>How is this collected during the enrollment process? </a:t>
            </a:r>
            <a:endParaRPr lang="en-US" sz="3200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3200" dirty="0"/>
              <a:t>Is the MSI questionnaire easy to understand so it doesn’t confuse parents?</a:t>
            </a:r>
            <a:endParaRPr lang="en-US" sz="3200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3200" dirty="0"/>
              <a:t>Does every student in the school have a MSI code?</a:t>
            </a:r>
            <a:endParaRPr lang="en-US" sz="3200" dirty="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/>
              <a:t>All students should have a code 0, 1, 2, 3, 4, 5, or 6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dirty="0"/>
              <a:t>If the parent selects PEIMS code #6 (service member killed in action), does your campus have a process is place for counseling services?</a:t>
            </a:r>
            <a:endParaRPr lang="en-US" dirty="0">
              <a:cs typeface="Calibri" panose="020F0502020204030204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/>
              <a:t>Is it possible for the Counseling Department to form a group specifically for kids who have lost a parent for any reason?</a:t>
            </a:r>
            <a:endParaRPr lang="en-US" dirty="0">
              <a:cs typeface="Calibri" panose="020F0502020204030204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1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5DB2-C7C2-4E6E-A297-5228564B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70" y="232220"/>
            <a:ext cx="11121657" cy="51797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Upcoming Trainings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3212-196E-41D9-9F7E-EF47BB56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63" y="1099156"/>
            <a:ext cx="11705069" cy="456029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spcBef>
                <a:spcPts val="400"/>
              </a:spcBef>
              <a:buNone/>
            </a:pPr>
            <a:r>
              <a:rPr lang="en-US" sz="3200" b="1" dirty="0">
                <a:cs typeface="Calibri"/>
              </a:rPr>
              <a:t>Military Connected Students &amp; Purple Star Presentations: </a:t>
            </a:r>
            <a:endParaRPr lang="en-US" sz="3600" dirty="0">
              <a:ea typeface="+mn-lt"/>
              <a:cs typeface="+mn-lt"/>
            </a:endParaRPr>
          </a:p>
          <a:p>
            <a:pPr marL="800100" lvl="1" indent="-342900">
              <a:spcBef>
                <a:spcPts val="400"/>
              </a:spcBef>
            </a:pPr>
            <a:r>
              <a:rPr lang="en-US" sz="2800" dirty="0">
                <a:ea typeface="+mn-lt"/>
                <a:cs typeface="+mn-lt"/>
              </a:rPr>
              <a:t>Purple Star Application Process Opens </a:t>
            </a:r>
            <a:r>
              <a:rPr lang="en-US" sz="2800" i="1" dirty="0">
                <a:ea typeface="+mn-lt"/>
                <a:cs typeface="+mn-lt"/>
              </a:rPr>
              <a:t>Monday, April 3, 2023 – Friday, June 2, 2023</a:t>
            </a:r>
            <a:r>
              <a:rPr lang="en-US" sz="2800" dirty="0">
                <a:ea typeface="+mn-lt"/>
                <a:cs typeface="+mn-lt"/>
              </a:rPr>
              <a:t>, SY 2023-24</a:t>
            </a:r>
          </a:p>
          <a:p>
            <a:pPr marL="800100" lvl="1" indent="-342900">
              <a:spcBef>
                <a:spcPts val="400"/>
              </a:spcBef>
            </a:pPr>
            <a:r>
              <a:rPr lang="en-US" sz="2800" dirty="0">
                <a:ea typeface="+mn-lt"/>
                <a:cs typeface="+mn-lt"/>
              </a:rPr>
              <a:t>Purple Star Application Training Meetings </a:t>
            </a:r>
          </a:p>
          <a:p>
            <a:pPr marL="1257300" lvl="2" indent="-342900">
              <a:spcBef>
                <a:spcPts val="400"/>
              </a:spcBef>
            </a:pPr>
            <a:r>
              <a:rPr lang="en-US" dirty="0">
                <a:ea typeface="+mn-lt"/>
                <a:cs typeface="+mn-lt"/>
                <a:hlinkClick r:id="rId3"/>
              </a:rPr>
              <a:t>Thursday, March 30, 2023, at 1pm</a:t>
            </a:r>
            <a:endParaRPr lang="en-US" dirty="0">
              <a:ea typeface="+mn-lt"/>
              <a:cs typeface="+mn-lt"/>
            </a:endParaRPr>
          </a:p>
          <a:p>
            <a:pPr marL="1257300" lvl="2" indent="-342900">
              <a:spcBef>
                <a:spcPts val="400"/>
              </a:spcBef>
            </a:pPr>
            <a:r>
              <a:rPr lang="en-US" dirty="0">
                <a:ea typeface="+mn-lt"/>
                <a:cs typeface="+mn-lt"/>
                <a:hlinkClick r:id="rId4"/>
              </a:rPr>
              <a:t>Thursday, April 6, 2023, at 10am</a:t>
            </a:r>
            <a:endParaRPr lang="en-US" dirty="0">
              <a:ea typeface="+mn-lt"/>
              <a:cs typeface="+mn-lt"/>
            </a:endParaRPr>
          </a:p>
          <a:p>
            <a:pPr marL="457200" lvl="1" indent="0">
              <a:spcBef>
                <a:spcPts val="400"/>
              </a:spcBef>
              <a:buNone/>
            </a:pP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2400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900" dirty="0">
              <a:ea typeface="Calibri" panose="020F0502020204030204"/>
              <a:cs typeface="Calibri"/>
            </a:endParaRPr>
          </a:p>
          <a:p>
            <a:pPr marL="0" lvl="1" indent="0">
              <a:buNone/>
            </a:pPr>
            <a:endParaRPr lang="en-US" sz="1050" dirty="0">
              <a:ea typeface="Calibri" panose="020F0502020204030204"/>
              <a:cs typeface="Calibri"/>
            </a:endParaRPr>
          </a:p>
          <a:p>
            <a:pPr marL="0" lvl="1" indent="0">
              <a:buNone/>
            </a:pPr>
            <a:endParaRPr lang="en-US" sz="105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 panose="020F0502020204030204"/>
              <a:cs typeface="Calibri"/>
            </a:endParaRPr>
          </a:p>
          <a:p>
            <a:endParaRPr lang="en-US" sz="2000" dirty="0">
              <a:ea typeface="Calibri" panose="020F0502020204030204"/>
              <a:cs typeface="Calibri"/>
            </a:endParaRPr>
          </a:p>
          <a:p>
            <a:pPr marL="0" lvl="1" indent="0">
              <a:buNone/>
            </a:pPr>
            <a:endParaRPr lang="en-US" sz="1800" dirty="0">
              <a:ea typeface="Calibri" panose="020F0502020204030204"/>
              <a:cs typeface="Calibri"/>
            </a:endParaRPr>
          </a:p>
          <a:p>
            <a:pPr marL="457200" lvl="2" indent="0">
              <a:buNone/>
            </a:pPr>
            <a:endParaRPr lang="en-US" sz="1600" dirty="0">
              <a:ea typeface="Calibri" panose="020F0502020204030204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0E193B-E0A8-391D-DC89-6DAE92E8C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"/>
          <a:stretch/>
        </p:blipFill>
        <p:spPr>
          <a:xfrm>
            <a:off x="8407400" y="2977442"/>
            <a:ext cx="2817326" cy="26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DC572-AA5B-E280-80E7-34BCD02F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Identify Military-Connected Students?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8AC43-5426-5B63-E7E5-AE7D3819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205724"/>
            <a:ext cx="8988726" cy="5162655"/>
          </a:xfrm>
        </p:spPr>
        <p:txBody>
          <a:bodyPr lIns="91440" tIns="45720" rIns="91440" bIns="45720" anchor="t"/>
          <a:lstStyle/>
          <a:p>
            <a:r>
              <a:rPr lang="en-US" sz="3200">
                <a:cs typeface="Calibri"/>
              </a:rPr>
              <a:t>The Every Student Succeeds Act (ESSA, 2015) requires local education agencies to identify military-connected students as a unique subgroup</a:t>
            </a:r>
          </a:p>
          <a:p>
            <a:r>
              <a:rPr lang="en-US" sz="3200">
                <a:cs typeface="Calibri"/>
              </a:rPr>
              <a:t>Their progress on standardized assessments must be reported annually along with other highly mobile groups </a:t>
            </a:r>
          </a:p>
          <a:p>
            <a:r>
              <a:rPr lang="en-US" sz="3200">
                <a:cs typeface="Calibri"/>
              </a:rPr>
              <a:t>In Texas and other states, military-connected students are identified using a Military Student Identifier, or MSI</a:t>
            </a:r>
            <a:endParaRPr lang="en-US" sz="28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4614C-FEDC-B000-5DC7-A1751881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78" y="4998128"/>
            <a:ext cx="3409932" cy="18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83C3-13BC-885C-323D-5BE424E7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63" y="128735"/>
            <a:ext cx="11121657" cy="751350"/>
          </a:xfrm>
        </p:spPr>
        <p:txBody>
          <a:bodyPr/>
          <a:lstStyle/>
          <a:p>
            <a:pPr algn="ctr"/>
            <a:r>
              <a:rPr lang="en-US" dirty="0"/>
              <a:t>Key Resources and Supports 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21A96-9934-8380-38F0-59D678C91230}"/>
              </a:ext>
            </a:extLst>
          </p:cNvPr>
          <p:cNvSpPr txBox="1"/>
          <p:nvPr/>
        </p:nvSpPr>
        <p:spPr>
          <a:xfrm>
            <a:off x="360687" y="901530"/>
            <a:ext cx="35266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lang="en-US" b="1">
                <a:latin typeface="Calibri" panose="020F0502020204030204"/>
              </a:rPr>
              <a:t>TEA HMAR Division Resources 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 descr="TEA HMAR webpage">
            <a:extLst>
              <a:ext uri="{FF2B5EF4-FFF2-40B4-BE49-F238E27FC236}">
                <a16:creationId xmlns:a16="http://schemas.microsoft.com/office/drawing/2014/main" id="{64D6FA58-BC48-4861-42BC-68DE556C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9" y="1438918"/>
            <a:ext cx="3582504" cy="403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6DB0C0-D36F-797D-1959-276AF2D5AC50}"/>
              </a:ext>
            </a:extLst>
          </p:cNvPr>
          <p:cNvSpPr txBox="1"/>
          <p:nvPr/>
        </p:nvSpPr>
        <p:spPr>
          <a:xfrm>
            <a:off x="303883" y="5544950"/>
            <a:ext cx="38644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hlinkClick r:id="rId4"/>
              </a:rPr>
              <a:t>HMAR Division Website</a:t>
            </a:r>
            <a:r>
              <a:rPr lang="en-US" sz="2400" b="1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5C32D-5D27-1EE2-911D-67019448D58C}"/>
              </a:ext>
            </a:extLst>
          </p:cNvPr>
          <p:cNvSpPr txBox="1"/>
          <p:nvPr/>
        </p:nvSpPr>
        <p:spPr>
          <a:xfrm>
            <a:off x="4072783" y="902670"/>
            <a:ext cx="4002261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</a:t>
            </a:r>
            <a:r>
              <a:rPr lang="en-US" b="1">
                <a:latin typeface="Calibri" panose="020F0502020204030204"/>
              </a:rPr>
              <a:t>Students, Families &amp; Schools Support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TEA military family webpage screenshot">
            <a:extLst>
              <a:ext uri="{FF2B5EF4-FFF2-40B4-BE49-F238E27FC236}">
                <a16:creationId xmlns:a16="http://schemas.microsoft.com/office/drawing/2014/main" id="{C0250B33-F165-B39C-9DD0-E08A1A954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227" y="1436508"/>
            <a:ext cx="3858589" cy="404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91F72C-77D5-4455-7AAB-82695CF9F8D1}"/>
              </a:ext>
            </a:extLst>
          </p:cNvPr>
          <p:cNvSpPr txBox="1"/>
          <p:nvPr/>
        </p:nvSpPr>
        <p:spPr>
          <a:xfrm>
            <a:off x="4169101" y="5544950"/>
            <a:ext cx="38644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hlinkClick r:id="rId6"/>
              </a:rPr>
              <a:t>Military-Connected Website</a:t>
            </a:r>
            <a:r>
              <a:rPr lang="en-US" sz="2400" b="1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E19DF-EC1E-E4BD-DC1C-94151DA31B3D}"/>
              </a:ext>
            </a:extLst>
          </p:cNvPr>
          <p:cNvSpPr txBox="1"/>
          <p:nvPr/>
        </p:nvSpPr>
        <p:spPr>
          <a:xfrm>
            <a:off x="8309714" y="901530"/>
            <a:ext cx="37376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Military Interstate Compact (MIC3) </a:t>
            </a:r>
          </a:p>
        </p:txBody>
      </p:sp>
      <p:pic>
        <p:nvPicPr>
          <p:cNvPr id="5" name="Picture 4" descr="MIC3 Military Interstate Children's Compact Commission ">
            <a:extLst>
              <a:ext uri="{FF2B5EF4-FFF2-40B4-BE49-F238E27FC236}">
                <a16:creationId xmlns:a16="http://schemas.microsoft.com/office/drawing/2014/main" id="{F939BE43-BA9C-1025-647C-0B0D8F98A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390" y="1369255"/>
            <a:ext cx="3485076" cy="687441"/>
          </a:xfrm>
          <a:prstGeom prst="rect">
            <a:avLst/>
          </a:prstGeom>
        </p:spPr>
      </p:pic>
      <p:pic>
        <p:nvPicPr>
          <p:cNvPr id="6" name="Picture 5" descr="screenshot of TEA's MIC3 Texas profile ">
            <a:extLst>
              <a:ext uri="{FF2B5EF4-FFF2-40B4-BE49-F238E27FC236}">
                <a16:creationId xmlns:a16="http://schemas.microsoft.com/office/drawing/2014/main" id="{CE9E236E-830B-095A-60F3-DBEF050CA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0245" y="2146720"/>
            <a:ext cx="3535365" cy="333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C2889C-2AB9-7D5C-B1B7-61302A9E7A7C}"/>
              </a:ext>
            </a:extLst>
          </p:cNvPr>
          <p:cNvSpPr txBox="1"/>
          <p:nvPr/>
        </p:nvSpPr>
        <p:spPr>
          <a:xfrm>
            <a:off x="8376667" y="5511820"/>
            <a:ext cx="3544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MIC3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6A30-BA2C-425F-8F9F-5BB20A01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09" y="153230"/>
            <a:ext cx="8607136" cy="75135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Pause to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F1C79-2443-41FF-9141-A7A5808AE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76" y="2395861"/>
            <a:ext cx="1055201" cy="3950137"/>
          </a:xfrm>
          <a:prstGeom prst="rect">
            <a:avLst/>
          </a:prstGeom>
          <a:noFill/>
        </p:spPr>
      </p:pic>
      <p:grpSp>
        <p:nvGrpSpPr>
          <p:cNvPr id="11" name="Group 10" descr="Bubble Box: Comments?">
            <a:extLst>
              <a:ext uri="{FF2B5EF4-FFF2-40B4-BE49-F238E27FC236}">
                <a16:creationId xmlns:a16="http://schemas.microsoft.com/office/drawing/2014/main" id="{82025A3A-11FF-4F5A-94D8-C8B05D74A8AF}"/>
              </a:ext>
            </a:extLst>
          </p:cNvPr>
          <p:cNvGrpSpPr/>
          <p:nvPr/>
        </p:nvGrpSpPr>
        <p:grpSpPr>
          <a:xfrm>
            <a:off x="3009060" y="904580"/>
            <a:ext cx="2779954" cy="2867320"/>
            <a:chOff x="3092208" y="837274"/>
            <a:chExt cx="2779954" cy="2821114"/>
          </a:xfrm>
        </p:grpSpPr>
        <p:pic>
          <p:nvPicPr>
            <p:cNvPr id="10" name="Content Placeholder 4" descr="Thought bubble outline">
              <a:extLst>
                <a:ext uri="{FF2B5EF4-FFF2-40B4-BE49-F238E27FC236}">
                  <a16:creationId xmlns:a16="http://schemas.microsoft.com/office/drawing/2014/main" id="{B949D33A-4ED1-4DEC-AFE8-78392EF9D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092208" y="837274"/>
              <a:ext cx="2779954" cy="282111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0BC6E6-EAEB-4165-997C-566A1D92F34D}"/>
                </a:ext>
              </a:extLst>
            </p:cNvPr>
            <p:cNvSpPr txBox="1"/>
            <p:nvPr/>
          </p:nvSpPr>
          <p:spPr>
            <a:xfrm>
              <a:off x="3690359" y="1738834"/>
              <a:ext cx="1767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Comments?</a:t>
              </a:r>
            </a:p>
          </p:txBody>
        </p:sp>
      </p:grpSp>
      <p:grpSp>
        <p:nvGrpSpPr>
          <p:cNvPr id="16" name="Group 15" descr="Bubble Box: Questions?&#10;">
            <a:extLst>
              <a:ext uri="{FF2B5EF4-FFF2-40B4-BE49-F238E27FC236}">
                <a16:creationId xmlns:a16="http://schemas.microsoft.com/office/drawing/2014/main" id="{C0EE400B-8A2E-48AD-9BFC-BC2D0C1C8DD4}"/>
              </a:ext>
            </a:extLst>
          </p:cNvPr>
          <p:cNvGrpSpPr/>
          <p:nvPr/>
        </p:nvGrpSpPr>
        <p:grpSpPr>
          <a:xfrm flipH="1">
            <a:off x="7421548" y="772595"/>
            <a:ext cx="2779954" cy="2999305"/>
            <a:chOff x="3092208" y="837274"/>
            <a:chExt cx="2779954" cy="2821114"/>
          </a:xfrm>
        </p:grpSpPr>
        <p:pic>
          <p:nvPicPr>
            <p:cNvPr id="17" name="Content Placeholder 4" descr="Thought bubble outline">
              <a:extLst>
                <a:ext uri="{FF2B5EF4-FFF2-40B4-BE49-F238E27FC236}">
                  <a16:creationId xmlns:a16="http://schemas.microsoft.com/office/drawing/2014/main" id="{FE073E7D-090C-42FB-B78B-3F26DB49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092208" y="837274"/>
              <a:ext cx="2779954" cy="282111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76374C-3CC7-4484-93E5-BF1413389B73}"/>
                </a:ext>
              </a:extLst>
            </p:cNvPr>
            <p:cNvSpPr txBox="1"/>
            <p:nvPr/>
          </p:nvSpPr>
          <p:spPr>
            <a:xfrm>
              <a:off x="3690359" y="1738834"/>
              <a:ext cx="1767466" cy="43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Questions?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EABF6-2E50-469A-800D-3E6F9063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2077" y="652220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©Texas Education Agency, 2022.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1275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7EF0-A30F-9A0E-459E-C6993427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"/>
              </a:rPr>
              <a:t>Contact Us</a:t>
            </a:r>
          </a:p>
        </p:txBody>
      </p:sp>
      <p:pic>
        <p:nvPicPr>
          <p:cNvPr id="5" name="Picture 5" descr="Screenshot of military family resources webpage, shows students smiling, with a banner that ready &quot;we love our military kids, we serve too&quot;">
            <a:extLst>
              <a:ext uri="{FF2B5EF4-FFF2-40B4-BE49-F238E27FC236}">
                <a16:creationId xmlns:a16="http://schemas.microsoft.com/office/drawing/2014/main" id="{5B09C147-83BB-A778-1AEE-428DAB652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513" y="1403923"/>
            <a:ext cx="4882471" cy="342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62DF6-A4AC-6BFE-BFAF-F2C0661A93A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4556" y="1191544"/>
            <a:ext cx="5070210" cy="4351338"/>
          </a:xfrm>
        </p:spPr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Dr. Jimmy Bowser</a:t>
            </a:r>
            <a:endParaRPr lang="en-US"/>
          </a:p>
          <a:p>
            <a:pPr lvl="1"/>
            <a:r>
              <a:rPr lang="en-US">
                <a:cs typeface="Calibri"/>
              </a:rPr>
              <a:t>Highly Mobile State Coordinator</a:t>
            </a:r>
          </a:p>
          <a:p>
            <a:pPr lvl="1"/>
            <a:r>
              <a:rPr lang="en-US" sz="1900">
                <a:cs typeface="Calibri"/>
                <a:hlinkClick r:id="rId4"/>
              </a:rPr>
              <a:t>militaryconnectedstudents@tea.texas.gov</a:t>
            </a:r>
            <a:endParaRPr lang="en-US" sz="1900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Tea.texas.gov/mil</a:t>
            </a:r>
          </a:p>
          <a:p>
            <a:r>
              <a:rPr lang="en-US" sz="2400">
                <a:cs typeface="Calibri"/>
              </a:rPr>
              <a:t>Sign-up for TEA Military Newsletter here:</a:t>
            </a:r>
            <a:r>
              <a:rPr lang="en-US">
                <a:cs typeface="Calibri"/>
              </a:rPr>
              <a:t> </a:t>
            </a:r>
            <a:r>
              <a:rPr lang="en-US" sz="2000">
                <a:ea typeface="+mn-lt"/>
                <a:cs typeface="+mn-lt"/>
                <a:hlinkClick r:id="rId5"/>
              </a:rPr>
              <a:t>https://public.govdelivery.com/accounts/TXTEA/subscriber/new</a:t>
            </a:r>
          </a:p>
          <a:p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0F9F3-0116-1409-77AD-D61634341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DC572-AA5B-E280-80E7-34BCD02F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 are our military-connected students?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CE5C2-C0BA-2492-3428-2E10B95A9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15" y="3265308"/>
            <a:ext cx="2346105" cy="35926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8AC43-5426-5B63-E7E5-AE7D38199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205724"/>
            <a:ext cx="8988726" cy="5162655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US" sz="3200"/>
              <a:t>TEC §26.006(d) - “Military-connected student” means a student enrolled in a school district or open-enrollment charter school who:</a:t>
            </a:r>
          </a:p>
          <a:p>
            <a:pPr marL="0" indent="0">
              <a:buNone/>
            </a:pPr>
            <a:endParaRPr lang="en-US" sz="3200"/>
          </a:p>
          <a:p>
            <a:pPr lvl="1"/>
            <a:r>
              <a:rPr lang="en-US" sz="2800"/>
              <a:t>(1) </a:t>
            </a:r>
            <a:r>
              <a:rPr lang="en-US" sz="2800" u="sng"/>
              <a:t>is</a:t>
            </a:r>
            <a:r>
              <a:rPr lang="en-US" sz="2800"/>
              <a:t> a dependent of a </a:t>
            </a:r>
            <a:r>
              <a:rPr lang="en-US" sz="2800" u="sng"/>
              <a:t>current or former</a:t>
            </a:r>
            <a:r>
              <a:rPr lang="en-US" sz="2800"/>
              <a:t> member of:</a:t>
            </a:r>
            <a:endParaRPr lang="en-US" sz="2800">
              <a:cs typeface="Calibri"/>
            </a:endParaRPr>
          </a:p>
          <a:p>
            <a:pPr lvl="2"/>
            <a:r>
              <a:rPr lang="en-US" sz="2400"/>
              <a:t>the United States military; </a:t>
            </a:r>
          </a:p>
          <a:p>
            <a:pPr lvl="2"/>
            <a:r>
              <a:rPr lang="en-US" sz="2400"/>
              <a:t>the Texas National Guard; or </a:t>
            </a:r>
            <a:endParaRPr lang="en-US" sz="2400">
              <a:cs typeface="Calibri"/>
            </a:endParaRPr>
          </a:p>
          <a:p>
            <a:pPr lvl="2"/>
            <a:r>
              <a:rPr lang="en-US" sz="2400"/>
              <a:t>a reserve force of the United States military; or</a:t>
            </a:r>
            <a:endParaRPr lang="en-US" sz="2400">
              <a:cs typeface="Calibri"/>
            </a:endParaRPr>
          </a:p>
          <a:p>
            <a:pPr marL="914400" lvl="2" indent="0">
              <a:buNone/>
            </a:pPr>
            <a:endParaRPr lang="en-US" sz="2400">
              <a:cs typeface="Calibri"/>
            </a:endParaRPr>
          </a:p>
          <a:p>
            <a:pPr lvl="1"/>
            <a:r>
              <a:rPr lang="en-US" sz="2800"/>
              <a:t>(2) was a member of a military or reserve force described by Subdivision (1) who was killed in the line of duty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77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4987-9E08-36D6-EE68-5785B180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Capturing the Military Student Identifier in PEIMS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56F6-7200-BD14-5268-ABE133CE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985267"/>
            <a:ext cx="9684040" cy="907307"/>
          </a:xfrm>
        </p:spPr>
        <p:txBody>
          <a:bodyPr/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Students identified as a military-connected student are captured in PEIMS using one of six “military identifier” codes</a:t>
            </a:r>
          </a:p>
          <a:p>
            <a:endParaRPr lang="en-US"/>
          </a:p>
        </p:txBody>
      </p:sp>
      <p:pic>
        <p:nvPicPr>
          <p:cNvPr id="5" name="Content Placeholder 4" descr="PEIMS table showing the six military identifier codes">
            <a:extLst>
              <a:ext uri="{FF2B5EF4-FFF2-40B4-BE49-F238E27FC236}">
                <a16:creationId xmlns:a16="http://schemas.microsoft.com/office/drawing/2014/main" id="{DDF505AB-0055-3533-45EC-E33DBEB3A13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864263" y="1712262"/>
            <a:ext cx="10425629" cy="52254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1F87F-33FB-F684-846E-30D85D38D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0693" y="2942190"/>
            <a:ext cx="374795" cy="352240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Military-Connected Students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/>
              <a:t>Texas is home to 15 active-duty military installations and over 199,000 military-connected students (2</a:t>
            </a:r>
            <a:r>
              <a:rPr lang="en-US" baseline="30000"/>
              <a:t>nd</a:t>
            </a:r>
            <a:r>
              <a:rPr lang="en-US"/>
              <a:t> most nationally)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sz="2800"/>
              <a:t>School-age dependents of military personnel are faced with numerous transitions during their formative years</a:t>
            </a:r>
            <a:endParaRPr lang="en-US" sz="28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/>
              <a:t>On average, military children move 3x more often than civilian peers^</a:t>
            </a:r>
            <a:endParaRPr lang="en-US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800"/>
              <a:t>Military dependents who move from one school to another during high school years are faced with special challenges to learning and future achievement</a:t>
            </a:r>
            <a:endParaRPr lang="en-US" sz="2800">
              <a:cs typeface="Calibri" panose="020F0502020204030204"/>
            </a:endParaRPr>
          </a:p>
          <a:p>
            <a:endParaRPr lang="en-US" sz="2800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014A7-0169-15ED-EBA8-A75013E26FDC}"/>
              </a:ext>
            </a:extLst>
          </p:cNvPr>
          <p:cNvSpPr txBox="1"/>
          <p:nvPr/>
        </p:nvSpPr>
        <p:spPr>
          <a:xfrm>
            <a:off x="1828022" y="6191154"/>
            <a:ext cx="965413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prstClr val="black"/>
                </a:solidFill>
                <a:latin typeface="Calibri" panose="020F0502020204030204"/>
              </a:rPr>
              <a:t>^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Revolving Doors: The Impact of Multiple School Transitions on Military Children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98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Capturing the MSI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5" y="1172380"/>
            <a:ext cx="9382765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/>
              <a:t>How should a school ask the MSI question in an easy-to-understand way?</a:t>
            </a:r>
          </a:p>
          <a:p>
            <a:pPr lvl="1"/>
            <a:endParaRPr lang="en-US"/>
          </a:p>
        </p:txBody>
      </p:sp>
      <p:pic>
        <p:nvPicPr>
          <p:cNvPr id="4" name="Picture 3" descr="How to ask the military connected student information.">
            <a:extLst>
              <a:ext uri="{FF2B5EF4-FFF2-40B4-BE49-F238E27FC236}">
                <a16:creationId xmlns:a16="http://schemas.microsoft.com/office/drawing/2014/main" id="{797F842B-BE72-ACFF-8312-F47CBF5C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01" y="2104232"/>
            <a:ext cx="7874957" cy="444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74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21EB-83BB-9877-A2B8-BD92DBB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364" y="124418"/>
            <a:ext cx="4039220" cy="542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 Questionnaire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4038C6-BA9B-5D13-DC58-9D9A9FBE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26" y="1172380"/>
            <a:ext cx="3726058" cy="5018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US"/>
              <a:t>Here is a sample paper military student identifier questionnaire from Houston ISD</a:t>
            </a:r>
          </a:p>
          <a:p>
            <a:pPr lvl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DDDC8-CD8F-B117-249B-AD8E6B9F9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64" y="3643025"/>
            <a:ext cx="3822192" cy="254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ouston ISD Military Connected Student Survey">
            <a:extLst>
              <a:ext uri="{FF2B5EF4-FFF2-40B4-BE49-F238E27FC236}">
                <a16:creationId xmlns:a16="http://schemas.microsoft.com/office/drawing/2014/main" id="{8E5A743D-12D1-9E60-681D-C016F5F77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763208" cy="683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10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399BF-9303-70E0-EB24-D9884D3F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"/>
              </a:rPr>
              <a:t>Military Identifier Infographic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1F04B12-C5AC-362C-BB40-848D12301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290" y="1069628"/>
            <a:ext cx="4087082" cy="5275341"/>
          </a:xfrm>
          <a:prstGeom prst="rect">
            <a:avLst/>
          </a:prstGeom>
          <a:solidFill>
            <a:srgbClr val="0769B7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9C14C0-1FEC-8010-D7DA-F12BC88697D3}"/>
              </a:ext>
            </a:extLst>
          </p:cNvPr>
          <p:cNvSpPr txBox="1"/>
          <p:nvPr/>
        </p:nvSpPr>
        <p:spPr>
          <a:xfrm>
            <a:off x="2814374" y="6344969"/>
            <a:ext cx="82928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https://tea.texas.gov/about-tea/other-services/school-support</a:t>
            </a:r>
            <a:endParaRPr lang="en-US" sz="2400" b="1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E3ED0-CB42-9228-9C2E-73DD4AA5D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52" y="1069628"/>
            <a:ext cx="4087082" cy="526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CFAC3D-8EA2-2826-1372-CDE0C06BF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18246" y="1342239"/>
            <a:ext cx="0" cy="4857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8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BF1E4-CF44-2DDC-7069-6A27ABF5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kern="1200">
                <a:latin typeface="+mj-lt"/>
                <a:ea typeface="+mj-ea"/>
                <a:cs typeface="+mj-cs"/>
              </a:rPr>
              <a:t>SY 2023 Military-Connected</a:t>
            </a:r>
            <a:r>
              <a:rPr lang="en-US" b="1" kern="1200">
                <a:latin typeface="+mn-lt"/>
                <a:ea typeface="+mj-ea"/>
                <a:cs typeface="+mj-cs"/>
              </a:rPr>
              <a:t> Students by ESC Region</a:t>
            </a:r>
            <a:endParaRPr lang="en-US"/>
          </a:p>
        </p:txBody>
      </p:sp>
      <p:graphicFrame>
        <p:nvGraphicFramePr>
          <p:cNvPr id="5" name="Table 5" descr="Table 5 shows the list of the number of military-connected students by ESC Region, Area and number of military connected students. The table is arranged from most number of students to least.">
            <a:extLst>
              <a:ext uri="{FF2B5EF4-FFF2-40B4-BE49-F238E27FC236}">
                <a16:creationId xmlns:a16="http://schemas.microsoft.com/office/drawing/2014/main" id="{8B7DFF6F-B341-2613-D056-5434F557E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26184"/>
              </p:ext>
            </p:extLst>
          </p:nvPr>
        </p:nvGraphicFramePr>
        <p:xfrm>
          <a:off x="2297528" y="954936"/>
          <a:ext cx="4945752" cy="589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584">
                  <a:extLst>
                    <a:ext uri="{9D8B030D-6E8A-4147-A177-3AD203B41FA5}">
                      <a16:colId xmlns:a16="http://schemas.microsoft.com/office/drawing/2014/main" val="3354487758"/>
                    </a:ext>
                  </a:extLst>
                </a:gridCol>
                <a:gridCol w="1648584">
                  <a:extLst>
                    <a:ext uri="{9D8B030D-6E8A-4147-A177-3AD203B41FA5}">
                      <a16:colId xmlns:a16="http://schemas.microsoft.com/office/drawing/2014/main" val="556877776"/>
                    </a:ext>
                  </a:extLst>
                </a:gridCol>
                <a:gridCol w="1648584">
                  <a:extLst>
                    <a:ext uri="{9D8B030D-6E8A-4147-A177-3AD203B41FA5}">
                      <a16:colId xmlns:a16="http://schemas.microsoft.com/office/drawing/2014/main" val="3122046769"/>
                    </a:ext>
                  </a:extLst>
                </a:gridCol>
              </a:tblGrid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M-C STUDENTS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3717900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2364515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6909637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0126566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Worth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24,634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2165620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Richardson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17,187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6233977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Paso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0125349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1853858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Huntsville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3654926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4230787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Kilgore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5800096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Abilene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8412385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Wichita Falls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5742345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Angelo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0447972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Corpus Christi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9939599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Beaumont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3703417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2585358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Amarillo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8287233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Lubbock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6312674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2386588"/>
                  </a:ext>
                </a:extLst>
              </a:tr>
              <a:tr h="2583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5818188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9DB35-5AFD-E355-17AC-488D1DBDA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692" y="1091678"/>
            <a:ext cx="4219609" cy="559505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</a:rPr>
              <a:t>This t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able shows the number of military-connected students by ESC Region listed in descending order</a:t>
            </a:r>
          </a:p>
          <a:p>
            <a:r>
              <a:rPr lang="en-US" sz="2800">
                <a:solidFill>
                  <a:schemeClr val="bg1"/>
                </a:solidFill>
                <a:latin typeface="+mj-lt"/>
              </a:rPr>
              <a:t>Some areas with large military-connected populations are not near a military installation but </a:t>
            </a:r>
            <a:r>
              <a:rPr lang="en-US" sz="2800" u="sng">
                <a:solidFill>
                  <a:schemeClr val="bg1"/>
                </a:solidFill>
                <a:latin typeface="+mj-lt"/>
              </a:rPr>
              <a:t>are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 near an ESC</a:t>
            </a:r>
          </a:p>
          <a:p>
            <a:r>
              <a:rPr lang="en-US" sz="2800">
                <a:solidFill>
                  <a:schemeClr val="bg1"/>
                </a:solidFill>
                <a:latin typeface="+mj-lt"/>
              </a:rPr>
              <a:t>Partnering with ESCs could help bridge the knowledge gap between TEA and LEAs</a:t>
            </a:r>
          </a:p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  <a:latin typeface="+mj-lt"/>
              </a:rPr>
              <a:t>*SY 2023 Data (Based on Fall 2022 Snapshot Submission)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2111E5032994D9929430E28761B6D" ma:contentTypeVersion="16" ma:contentTypeDescription="Create a new document." ma:contentTypeScope="" ma:versionID="7379bd6cacbe0ce508c91a5b7d1b3939">
  <xsd:schema xmlns:xsd="http://www.w3.org/2001/XMLSchema" xmlns:xs="http://www.w3.org/2001/XMLSchema" xmlns:p="http://schemas.microsoft.com/office/2006/metadata/properties" xmlns:ns2="d395af0d-6f54-4ecc-993d-401e44c580c8" xmlns:ns3="ce289257-e3bb-48ca-82ac-afe0df52fa3f" targetNamespace="http://schemas.microsoft.com/office/2006/metadata/properties" ma:root="true" ma:fieldsID="c27d19dc0b466e39dba1047ba47d98f8" ns2:_="" ns3:_="">
    <xsd:import namespace="d395af0d-6f54-4ecc-993d-401e44c580c8"/>
    <xsd:import namespace="ce289257-e3bb-48ca-82ac-afe0df52f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5af0d-6f54-4ecc-993d-401e44c58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89257-e3bb-48ca-82ac-afe0df52f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287302-6612-4db1-8a38-ce33fe6df925}" ma:internalName="TaxCatchAll" ma:showField="CatchAllData" ma:web="ce289257-e3bb-48ca-82ac-afe0df52f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95af0d-6f54-4ecc-993d-401e44c580c8">
      <Terms xmlns="http://schemas.microsoft.com/office/infopath/2007/PartnerControls"/>
    </lcf76f155ced4ddcb4097134ff3c332f>
    <TaxCatchAll xmlns="ce289257-e3bb-48ca-82ac-afe0df52fa3f" xsi:nil="true"/>
    <SharedWithUsers xmlns="ce289257-e3bb-48ca-82ac-afe0df52fa3f">
      <UserInfo>
        <DisplayName>Muffoletto, Jamie</DisplayName>
        <AccountId>375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0BD2871-C16B-44B2-8CA7-F90A3B836EE9}">
  <ds:schemaRefs>
    <ds:schemaRef ds:uri="ce289257-e3bb-48ca-82ac-afe0df52fa3f"/>
    <ds:schemaRef ds:uri="d395af0d-6f54-4ecc-993d-401e44c580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47FC3C-8F5D-4870-9271-C53D7C50FB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BE776-3DC2-454B-976B-6B0558291A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289257-e3bb-48ca-82ac-afe0df52fa3f"/>
    <ds:schemaRef ds:uri="http://purl.org/dc/elements/1.1/"/>
    <ds:schemaRef ds:uri="http://schemas.microsoft.com/office/2006/metadata/properties"/>
    <ds:schemaRef ds:uri="http://schemas.microsoft.com/office/infopath/2007/PartnerControls"/>
    <ds:schemaRef ds:uri="d395af0d-6f54-4ecc-993d-401e44c580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1580</Words>
  <Application>Microsoft Office PowerPoint</Application>
  <PresentationFormat>Widescreen</PresentationFormat>
  <Paragraphs>355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Office Theme</vt:lpstr>
      <vt:lpstr>Military-Connected Student Program Updates </vt:lpstr>
      <vt:lpstr>Why Identify Military-Connected Students?</vt:lpstr>
      <vt:lpstr>Who are our military-connected students?</vt:lpstr>
      <vt:lpstr>Capturing the Military Student Identifier in PEIMS</vt:lpstr>
      <vt:lpstr>Military-Connected Students</vt:lpstr>
      <vt:lpstr>Capturing the MSI</vt:lpstr>
      <vt:lpstr>Sample Questionnaire</vt:lpstr>
      <vt:lpstr>Military Identifier Infographic</vt:lpstr>
      <vt:lpstr>SY 2023 Military-Connected Students by ESC Region</vt:lpstr>
      <vt:lpstr>SY 2023 Military-Connected Student Distribution by ESC Region</vt:lpstr>
      <vt:lpstr>SY 2022 Military-Connected Students by ESC Region</vt:lpstr>
      <vt:lpstr>Military-Connected Students by ESC Region</vt:lpstr>
      <vt:lpstr>Military Student Identifier SY 2020-SY 2022</vt:lpstr>
      <vt:lpstr>Change Over Time in Statewide PEIMS MSI Rates</vt:lpstr>
      <vt:lpstr>Frequently Asked Questions</vt:lpstr>
      <vt:lpstr>Frequently Asked Questions 1</vt:lpstr>
      <vt:lpstr>Frequently Asked Questions 2</vt:lpstr>
      <vt:lpstr>What’s Next? (Call to Action)</vt:lpstr>
      <vt:lpstr>Upcoming Trainings and Events</vt:lpstr>
      <vt:lpstr>Key Resources and Supports  </vt:lpstr>
      <vt:lpstr>Pause to Process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Bowser, Jimmy</dc:creator>
  <cp:lastModifiedBy>Muffoletto, Jamie</cp:lastModifiedBy>
  <cp:revision>3</cp:revision>
  <dcterms:created xsi:type="dcterms:W3CDTF">2023-02-24T00:12:39Z</dcterms:created>
  <dcterms:modified xsi:type="dcterms:W3CDTF">2023-03-16T18:01:54Z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0x010100FC22111E5032994D9929430E28761B6D</vt:lpwstr>
  </property>
  <property fmtid="{D5CDD505-2E9C-101B-9397-08002B2CF9AE}" pid="3" name="MediaServiceImageTags">
    <vt:lpwstr/>
  </property>
</Properties>
</file>