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29"/>
  </p:notesMasterIdLst>
  <p:sldIdLst>
    <p:sldId id="434" r:id="rId6"/>
    <p:sldId id="1337" r:id="rId7"/>
    <p:sldId id="1357" r:id="rId8"/>
    <p:sldId id="430" r:id="rId9"/>
    <p:sldId id="1363" r:id="rId10"/>
    <p:sldId id="1361" r:id="rId11"/>
    <p:sldId id="1364" r:id="rId12"/>
    <p:sldId id="1368" r:id="rId13"/>
    <p:sldId id="1339" r:id="rId14"/>
    <p:sldId id="1365" r:id="rId15"/>
    <p:sldId id="1369" r:id="rId16"/>
    <p:sldId id="1358" r:id="rId17"/>
    <p:sldId id="1359" r:id="rId18"/>
    <p:sldId id="1367" r:id="rId19"/>
    <p:sldId id="1362" r:id="rId20"/>
    <p:sldId id="1370" r:id="rId21"/>
    <p:sldId id="1373" r:id="rId22"/>
    <p:sldId id="1343" r:id="rId23"/>
    <p:sldId id="1371" r:id="rId24"/>
    <p:sldId id="1372" r:id="rId25"/>
    <p:sldId id="1346" r:id="rId26"/>
    <p:sldId id="1348" r:id="rId27"/>
    <p:sldId id="256"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A79AE-04D0-E057-261D-69F0A60A336E}" v="1" dt="2023-03-12T21:41:40.263"/>
    <p1510:client id="{8C10FA19-8635-B0AB-16D2-A901C2B0414D}" v="6" dt="2023-03-13T12:45:34.173"/>
    <p1510:client id="{D37D1743-9A31-44F6-828E-AEC0BC66FADC}" v="5" dt="2023-03-09T15:37:40.380"/>
    <p1510:client id="{EB98911E-F15D-4955-A5CB-9B1E2F43E11F}" v="8" dt="2023-03-10T23:17:35.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00" autoAdjust="0"/>
    <p:restoredTop sz="94660"/>
  </p:normalViewPr>
  <p:slideViewPr>
    <p:cSldViewPr snapToGrid="0">
      <p:cViewPr varScale="1">
        <p:scale>
          <a:sx n="75" d="100"/>
          <a:sy n="75" d="100"/>
        </p:scale>
        <p:origin x="53"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3/13/2023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dirty="0"/>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3/13/2023</a:t>
            </a:fld>
            <a:endParaRPr lang="en-US" dirty="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3/13/2023</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3/13/2023</a:t>
            </a:fld>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3/13/2023</a:t>
            </a:fld>
            <a:endParaRPr lang="en-US" dirty="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3/13/2023</a:t>
            </a:fld>
            <a:endParaRPr lang="en-US" dirty="0"/>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dirty="0"/>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3/13/2023</a:t>
            </a:fld>
            <a:endParaRPr lang="en-US" dirty="0"/>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3/13/2023</a:t>
            </a:fld>
            <a:endParaRPr lang="en-US" dirty="0"/>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dirty="0"/>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3/13/2023</a:t>
            </a:fld>
            <a:endParaRPr lang="en-US" dirty="0"/>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dirty="0"/>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tealprod.tea.state.tx.us/tims/browse/TSDSKB-612"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5" Type="http://schemas.openxmlformats.org/officeDocument/2006/relationships/hyperlink" Target="https://tealprod.tea.state.tx.us/tims/browse/TSDSKB-616" TargetMode="External"/><Relationship Id="rId4" Type="http://schemas.openxmlformats.org/officeDocument/2006/relationships/hyperlink" Target="https://tealprod.tea.state.tx.us/tims/browse/TSDSKB-61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tea.texas.gov/academics/special-student-populations/special-education/programs-and-services/sensory-impairments#State_Guidance" TargetMode="External"/><Relationship Id="rId2" Type="http://schemas.openxmlformats.org/officeDocument/2006/relationships/hyperlink" Target="mailto:SELA@tea.texas.go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tea.texas.gov/sites/default/files/hb-548-faq-2022-2023.pdf" TargetMode="External"/><Relationship Id="rId2" Type="http://schemas.openxmlformats.org/officeDocument/2006/relationships/hyperlink" Target="https://tea.texas.gov/academics/special-student-populations/special-education/programs-and-services/sensory-impairments#State_Guidance" TargetMode="External"/><Relationship Id="rId1" Type="http://schemas.openxmlformats.org/officeDocument/2006/relationships/slideLayout" Target="../slideLayouts/slideLayout15.xml"/><Relationship Id="rId6" Type="http://schemas.openxmlformats.org/officeDocument/2006/relationships/hyperlink" Target="https://tea.texas.gov/sites/default/files/ScoringRubricforHB548LanguageAssessments.pdf" TargetMode="External"/><Relationship Id="rId5" Type="http://schemas.openxmlformats.org/officeDocument/2006/relationships/hyperlink" Target="https://tea.texas.gov/sites/default/files/updated-list-of-hb548-tea-approved-assessments-august-2022.pdf" TargetMode="External"/><Relationship Id="rId4" Type="http://schemas.openxmlformats.org/officeDocument/2006/relationships/hyperlink" Target="https://tea.texas.gov/sites/default/files/hb-548-assessment-table-9-2022.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dirty="0">
                <a:solidFill>
                  <a:schemeClr val="accent1"/>
                </a:solidFill>
              </a:rPr>
              <a:t>Special </a:t>
            </a:r>
            <a:r>
              <a:rPr lang="en-US" sz="5400" dirty="0"/>
              <a:t>Education Language Acquisition (SELA)</a:t>
            </a:r>
            <a:endParaRPr kumimoji="0" lang="en-US" sz="5400" b="1" i="0" u="none" strike="noStrike" kern="1200" cap="none" spc="0" normalizeH="0" baseline="0" noProof="0" dirty="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a:t>
            </a:r>
            <a:endParaRPr lang="en-US" sz="4000" dirty="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0" y="1142839"/>
            <a:ext cx="1096014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Students may only be reported with each code value </a:t>
            </a:r>
            <a:r>
              <a:rPr lang="en-US" b="1" dirty="0">
                <a:solidFill>
                  <a:srgbClr val="595959"/>
                </a:solidFill>
              </a:rPr>
              <a:t>once</a:t>
            </a:r>
            <a:r>
              <a:rPr lang="en-US" dirty="0">
                <a:solidFill>
                  <a:srgbClr val="595959"/>
                </a:solidFill>
              </a:rPr>
              <a:t> for the following data elements:</a:t>
            </a:r>
          </a:p>
          <a:p>
            <a:pPr lvl="1">
              <a:lnSpc>
                <a:spcPct val="100000"/>
              </a:lnSpc>
              <a:spcBef>
                <a:spcPts val="600"/>
              </a:spcBef>
              <a:spcAft>
                <a:spcPts val="600"/>
              </a:spcAft>
              <a:buClr>
                <a:srgbClr val="F16038"/>
              </a:buClr>
            </a:pPr>
            <a:r>
              <a:rPr lang="en-US" b="1" dirty="0">
                <a:solidFill>
                  <a:srgbClr val="595959"/>
                </a:solidFill>
              </a:rPr>
              <a:t>LANG-ACQ-SERVICES-PROVIDED (E1662)</a:t>
            </a:r>
          </a:p>
          <a:p>
            <a:pPr lvl="1">
              <a:lnSpc>
                <a:spcPct val="100000"/>
              </a:lnSpc>
              <a:spcBef>
                <a:spcPts val="600"/>
              </a:spcBef>
              <a:spcAft>
                <a:spcPts val="600"/>
              </a:spcAft>
              <a:buClr>
                <a:srgbClr val="F16038"/>
              </a:buClr>
            </a:pPr>
            <a:r>
              <a:rPr lang="en-US" b="1" dirty="0">
                <a:solidFill>
                  <a:srgbClr val="595959"/>
                </a:solidFill>
              </a:rPr>
              <a:t>HEARING-AMPLIFICATION-TYPE (E1666)</a:t>
            </a:r>
          </a:p>
          <a:p>
            <a:pPr lvl="1">
              <a:lnSpc>
                <a:spcPct val="100000"/>
              </a:lnSpc>
              <a:spcBef>
                <a:spcPts val="600"/>
              </a:spcBef>
              <a:spcAft>
                <a:spcPts val="600"/>
              </a:spcAft>
              <a:buClr>
                <a:srgbClr val="F16038"/>
              </a:buClr>
            </a:pPr>
            <a:r>
              <a:rPr lang="en-US" b="1" dirty="0">
                <a:solidFill>
                  <a:srgbClr val="595959"/>
                </a:solidFill>
              </a:rPr>
              <a:t>TOOL-OR-ASSESSMENT-USED (E1668)</a:t>
            </a:r>
          </a:p>
          <a:p>
            <a:pPr>
              <a:lnSpc>
                <a:spcPct val="100000"/>
              </a:lnSpc>
              <a:spcBef>
                <a:spcPts val="600"/>
              </a:spcBef>
              <a:spcAft>
                <a:spcPts val="600"/>
              </a:spcAft>
              <a:buClr>
                <a:srgbClr val="F16038"/>
              </a:buClr>
            </a:pPr>
            <a:r>
              <a:rPr lang="en-US" dirty="0">
                <a:solidFill>
                  <a:srgbClr val="595959"/>
                </a:solidFill>
              </a:rPr>
              <a:t>Loading multiple records for a single student with the same code value for the above data elements will result in data loading errors or one record overwriting the other. </a:t>
            </a:r>
          </a:p>
          <a:p>
            <a:pPr lvl="2">
              <a:lnSpc>
                <a:spcPct val="100000"/>
              </a:lnSpc>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79642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a:t>
            </a:r>
            <a:endParaRPr lang="en-US" sz="4000" dirty="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1055638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dirty="0">
                <a:solidFill>
                  <a:srgbClr val="595959"/>
                </a:solidFill>
              </a:rPr>
              <a:t>Example</a:t>
            </a:r>
            <a:r>
              <a:rPr lang="en-US" dirty="0">
                <a:solidFill>
                  <a:srgbClr val="595959"/>
                </a:solidFill>
              </a:rPr>
              <a:t>: If a student is provided two separate ‘Indirect/Consultative’ language acquisition services, the LEA should report the </a:t>
            </a:r>
            <a:r>
              <a:rPr lang="en-US" b="1" dirty="0">
                <a:solidFill>
                  <a:srgbClr val="595959"/>
                </a:solidFill>
              </a:rPr>
              <a:t>one with the highest</a:t>
            </a:r>
            <a:r>
              <a:rPr lang="en-US" dirty="0">
                <a:solidFill>
                  <a:srgbClr val="595959"/>
                </a:solidFill>
              </a:rPr>
              <a:t> FREQUENCY-OF-SERVICES (E1663). </a:t>
            </a:r>
          </a:p>
          <a:p>
            <a:pPr lvl="1">
              <a:lnSpc>
                <a:spcPct val="100000"/>
              </a:lnSpc>
              <a:spcBef>
                <a:spcPts val="600"/>
              </a:spcBef>
              <a:spcAft>
                <a:spcPts val="600"/>
              </a:spcAft>
              <a:buClr>
                <a:srgbClr val="F16038"/>
              </a:buClr>
            </a:pPr>
            <a:r>
              <a:rPr lang="en-US" dirty="0">
                <a:solidFill>
                  <a:srgbClr val="595959"/>
                </a:solidFill>
              </a:rPr>
              <a:t>However, if they were provided one ‘Indirect/Consultative’ service and one ‘Direct’ service, both records should be reported for the student and will not result in data loading errors. </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09082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a:t>
            </a:r>
            <a:endParaRPr lang="en-US" sz="4000" dirty="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249581762"/>
              </p:ext>
            </p:extLst>
          </p:nvPr>
        </p:nvGraphicFramePr>
        <p:xfrm>
          <a:off x="511479" y="1252602"/>
          <a:ext cx="11075484" cy="274802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dirty="0"/>
                        <a:t>Special Education Language Acquisition (SELA)</a:t>
                      </a:r>
                    </a:p>
                  </a:txBody>
                  <a:tcPr/>
                </a:tc>
                <a:tc>
                  <a:txBody>
                    <a:bodyPr/>
                    <a:lstStyle/>
                    <a:p>
                      <a:pPr algn="ctr"/>
                      <a:r>
                        <a:rPr lang="en-US" sz="2400" dirty="0"/>
                        <a:t>Date</a:t>
                      </a:r>
                    </a:p>
                  </a:txBody>
                  <a:tcPr/>
                </a:tc>
                <a:extLst>
                  <a:ext uri="{0D108BD9-81ED-4DB2-BD59-A6C34878D82A}">
                    <a16:rowId xmlns:a16="http://schemas.microsoft.com/office/drawing/2014/main" val="2543380154"/>
                  </a:ext>
                </a:extLst>
              </a:tr>
              <a:tr h="458004">
                <a:tc>
                  <a:txBody>
                    <a:bodyPr/>
                    <a:lstStyle/>
                    <a:p>
                      <a:pPr lvl="0">
                        <a:buNone/>
                      </a:pPr>
                      <a:r>
                        <a:rPr lang="en-US" sz="2400" b="0" i="0" u="none" strike="noStrike" noProof="0" dirty="0">
                          <a:latin typeface="+mn-lt"/>
                        </a:rPr>
                        <a:t>TSDS ready to load data to eDM</a:t>
                      </a:r>
                      <a:endParaRPr lang="en-US" dirty="0">
                        <a:latin typeface="+mn-lt"/>
                      </a:endParaRPr>
                    </a:p>
                  </a:txBody>
                  <a:tcPr/>
                </a:tc>
                <a:tc>
                  <a:txBody>
                    <a:bodyPr/>
                    <a:lstStyle/>
                    <a:p>
                      <a:pPr lvl="0">
                        <a:buNone/>
                      </a:pPr>
                      <a:r>
                        <a:rPr lang="en-US" sz="2400" b="0" i="0" u="none" strike="noStrike" noProof="0" dirty="0">
                          <a:latin typeface="+mn-lt"/>
                        </a:rPr>
                        <a:t>August 1, 2022</a:t>
                      </a:r>
                      <a:endParaRPr lang="en-US" dirty="0">
                        <a:latin typeface="+mn-lt"/>
                      </a:endParaRPr>
                    </a:p>
                  </a:txBody>
                  <a:tcPr/>
                </a:tc>
                <a:extLst>
                  <a:ext uri="{0D108BD9-81ED-4DB2-BD59-A6C34878D82A}">
                    <a16:rowId xmlns:a16="http://schemas.microsoft.com/office/drawing/2014/main" val="1035716371"/>
                  </a:ext>
                </a:extLst>
              </a:tr>
              <a:tr h="458004">
                <a:tc>
                  <a:txBody>
                    <a:bodyPr/>
                    <a:lstStyle/>
                    <a:p>
                      <a:pPr lvl="0">
                        <a:buNone/>
                      </a:pPr>
                      <a:r>
                        <a:rPr lang="en-US" sz="2400" b="0" i="0" u="none" strike="noStrike" noProof="0" dirty="0">
                          <a:latin typeface="+mn-lt"/>
                        </a:rPr>
                        <a:t>SELA ready for users to promote data</a:t>
                      </a:r>
                      <a:endParaRPr lang="en-US" dirty="0">
                        <a:latin typeface="+mn-lt"/>
                      </a:endParaRPr>
                    </a:p>
                  </a:txBody>
                  <a:tcPr/>
                </a:tc>
                <a:tc>
                  <a:txBody>
                    <a:bodyPr/>
                    <a:lstStyle/>
                    <a:p>
                      <a:pPr lvl="0">
                        <a:buNone/>
                      </a:pPr>
                      <a:r>
                        <a:rPr lang="en-US" sz="2400" b="0" i="0" u="none" strike="noStrike" noProof="0" dirty="0">
                          <a:latin typeface="+mn-lt"/>
                        </a:rPr>
                        <a:t>September 12, 2022</a:t>
                      </a:r>
                      <a:endParaRPr lang="en-US" dirty="0">
                        <a:latin typeface="+mn-lt"/>
                      </a:endParaRPr>
                    </a:p>
                  </a:txBody>
                  <a:tcPr/>
                </a:tc>
                <a:extLst>
                  <a:ext uri="{0D108BD9-81ED-4DB2-BD59-A6C34878D82A}">
                    <a16:rowId xmlns:a16="http://schemas.microsoft.com/office/drawing/2014/main" val="1303172983"/>
                  </a:ext>
                </a:extLst>
              </a:tr>
              <a:tr h="458004">
                <a:tc>
                  <a:txBody>
                    <a:bodyPr/>
                    <a:lstStyle/>
                    <a:p>
                      <a:r>
                        <a:rPr lang="en-US" sz="2400" dirty="0">
                          <a:latin typeface="+mn-lt"/>
                        </a:rPr>
                        <a:t>SELA ready for users to complete</a:t>
                      </a:r>
                    </a:p>
                  </a:txBody>
                  <a:tcPr/>
                </a:tc>
                <a:tc>
                  <a:txBody>
                    <a:bodyPr/>
                    <a:lstStyle/>
                    <a:p>
                      <a:r>
                        <a:rPr lang="en-US" sz="2400" dirty="0">
                          <a:latin typeface="+mn-lt"/>
                        </a:rPr>
                        <a:t>May 15, 2023</a:t>
                      </a:r>
                    </a:p>
                  </a:txBody>
                  <a:tcPr/>
                </a:tc>
                <a:extLst>
                  <a:ext uri="{0D108BD9-81ED-4DB2-BD59-A6C34878D82A}">
                    <a16:rowId xmlns:a16="http://schemas.microsoft.com/office/drawing/2014/main" val="4075560472"/>
                  </a:ext>
                </a:extLst>
              </a:tr>
              <a:tr h="458004">
                <a:tc>
                  <a:txBody>
                    <a:bodyPr/>
                    <a:lstStyle/>
                    <a:p>
                      <a:r>
                        <a:rPr lang="en-US" sz="2400" b="1" dirty="0">
                          <a:latin typeface="+mn-lt"/>
                        </a:rPr>
                        <a:t>SELA Submission due date for LEAs</a:t>
                      </a:r>
                    </a:p>
                  </a:txBody>
                  <a:tcPr/>
                </a:tc>
                <a:tc>
                  <a:txBody>
                    <a:bodyPr/>
                    <a:lstStyle/>
                    <a:p>
                      <a:r>
                        <a:rPr lang="en-US" sz="2400" dirty="0">
                          <a:latin typeface="+mn-lt"/>
                        </a:rPr>
                        <a:t>June 22, 2023</a:t>
                      </a:r>
                    </a:p>
                  </a:txBody>
                  <a:tcPr/>
                </a:tc>
                <a:extLst>
                  <a:ext uri="{0D108BD9-81ED-4DB2-BD59-A6C34878D82A}">
                    <a16:rowId xmlns:a16="http://schemas.microsoft.com/office/drawing/2014/main" val="1307355544"/>
                  </a:ext>
                </a:extLst>
              </a:tr>
              <a:tr h="458004">
                <a:tc>
                  <a:txBody>
                    <a:bodyPr/>
                    <a:lstStyle/>
                    <a:p>
                      <a:r>
                        <a:rPr lang="en-US" sz="2400" dirty="0">
                          <a:latin typeface="+mn-lt"/>
                        </a:rPr>
                        <a:t>SELA data available to customers</a:t>
                      </a:r>
                    </a:p>
                  </a:txBody>
                  <a:tcPr/>
                </a:tc>
                <a:tc>
                  <a:txBody>
                    <a:bodyPr/>
                    <a:lstStyle/>
                    <a:p>
                      <a:r>
                        <a:rPr lang="en-US" sz="2400" dirty="0">
                          <a:latin typeface="+mn-lt"/>
                        </a:rPr>
                        <a:t>July 6, 2023</a:t>
                      </a:r>
                    </a:p>
                  </a:txBody>
                  <a:tcPr/>
                </a:tc>
                <a:extLst>
                  <a:ext uri="{0D108BD9-81ED-4DB2-BD59-A6C34878D82A}">
                    <a16:rowId xmlns:a16="http://schemas.microsoft.com/office/drawing/2014/main" val="1506037627"/>
                  </a:ext>
                </a:extLst>
              </a:tr>
            </a:tbl>
          </a:graphicData>
        </a:graphic>
      </p:graphicFrame>
    </p:spTree>
    <p:extLst>
      <p:ext uri="{BB962C8B-B14F-4D97-AF65-F5344CB8AC3E}">
        <p14:creationId xmlns:p14="http://schemas.microsoft.com/office/powerpoint/2010/main" val="181571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333176" cy="478294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When a student is being reported with two DISABILITY (E1220) codes  (‘Deaf And Hard Of Hearing’ and ‘Developmental Delay’), does ELIGIBILITY-DATE (E1723) need to be reported for both disabilities? What about the EFFECTIVE-DATE (E1632)?</a:t>
            </a:r>
          </a:p>
          <a:p>
            <a:pPr marL="0" indent="0">
              <a:lnSpc>
                <a:spcPct val="100000"/>
              </a:lnSpc>
              <a:spcBef>
                <a:spcPts val="0"/>
              </a:spcBef>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ELIGIBILITY-DATE (E1723) shall only be reported with the ‘Deaf And Hard Of Hearing’ disability code. It does not need to be reported with ‘Developmental Delay’. </a:t>
            </a:r>
          </a:p>
          <a:p>
            <a:pPr marL="0" indent="0">
              <a:lnSpc>
                <a:spcPct val="100000"/>
              </a:lnSpc>
              <a:spcBef>
                <a:spcPts val="0"/>
              </a:spcBef>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EFFECTIVE-DATE (E1632) will need to be reported for both disabilities. However, this date is not promoted to the SELA data mart for either. It is only required to load the data to the ODS.</a:t>
            </a:r>
            <a:endParaRPr lang="en-US" sz="2400"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646814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Which one of these language acquisition services should be reported in this scenario? </a:t>
            </a:r>
          </a:p>
          <a:p>
            <a:pPr marL="0" indent="0">
              <a:lnSpc>
                <a:spcPct val="100000"/>
              </a:lnSpc>
              <a:spcBef>
                <a:spcPts val="600"/>
              </a:spcBef>
              <a:spcAft>
                <a:spcPts val="600"/>
              </a:spcAft>
              <a:buClr>
                <a:srgbClr val="F16038"/>
              </a:buClr>
              <a:buNone/>
            </a:pPr>
            <a:r>
              <a:rPr lang="en-US" b="1" dirty="0">
                <a:solidFill>
                  <a:srgbClr val="595959"/>
                </a:solidFill>
              </a:rPr>
              <a:t>A student receives two ‘Direct’ language acquisition services: one service daily, and one service monthly.</a:t>
            </a:r>
          </a:p>
          <a:p>
            <a:pPr marL="0" indent="0">
              <a:lnSpc>
                <a:spcPct val="100000"/>
              </a:lnSpc>
              <a:spcBef>
                <a:spcPts val="0"/>
              </a:spcBef>
              <a:buClr>
                <a:srgbClr val="F16038"/>
              </a:buClr>
              <a:buNone/>
            </a:pPr>
            <a:endParaRPr lang="en-US" b="1"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The LEA should report the most frequent direct language acquisition service. In this case, the LEA should report “Direct” for the LANG-ACQ-SERVICES-PROVIDED (E1662) data element and “Daily” for FREQUENCY-OF-SERVICES (E1663).</a:t>
            </a:r>
          </a:p>
        </p:txBody>
      </p:sp>
    </p:spTree>
    <p:extLst>
      <p:ext uri="{BB962C8B-B14F-4D97-AF65-F5344CB8AC3E}">
        <p14:creationId xmlns:p14="http://schemas.microsoft.com/office/powerpoint/2010/main" val="4003384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dirty="0">
                <a:cs typeface="Calibri"/>
              </a:rPr>
              <a:t>2023-2024</a:t>
            </a:r>
            <a:endParaRPr lang="en-US" dirty="0"/>
          </a:p>
        </p:txBody>
      </p:sp>
    </p:spTree>
    <p:extLst>
      <p:ext uri="{BB962C8B-B14F-4D97-AF65-F5344CB8AC3E}">
        <p14:creationId xmlns:p14="http://schemas.microsoft.com/office/powerpoint/2010/main" val="166498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Application Updates</a:t>
            </a:r>
            <a:endParaRPr lang="en-US" sz="40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ea typeface="+mn-lt"/>
                <a:cs typeface="+mn-lt"/>
              </a:rPr>
              <a:t>No application updates are currently scheduled for the 2023-2024 school year.</a:t>
            </a:r>
            <a:endParaRPr lang="en-US" dirty="0">
              <a:ea typeface="+mn-lt"/>
              <a:cs typeface="+mn-lt"/>
            </a:endParaRPr>
          </a:p>
          <a:p>
            <a:pPr>
              <a:lnSpc>
                <a:spcPct val="100000"/>
              </a:lnSpc>
              <a:spcBef>
                <a:spcPts val="600"/>
              </a:spcBef>
              <a:spcAft>
                <a:spcPts val="600"/>
              </a:spcAft>
              <a:buClr>
                <a:srgbClr val="D8D8D8"/>
              </a:buClr>
            </a:pPr>
            <a:endParaRPr lang="en-US" dirty="0">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dirty="0">
              <a:solidFill>
                <a:srgbClr val="595959"/>
              </a:solidFill>
              <a:cs typeface="Calibri"/>
            </a:endParaRPr>
          </a:p>
          <a:p>
            <a:pPr marL="0" indent="0">
              <a:buFont typeface="Wingdings" panose="05000000000000000000" pitchFamily="2" charset="2"/>
              <a:buNone/>
            </a:pPr>
            <a:endParaRPr lang="en-US" dirty="0">
              <a:solidFill>
                <a:srgbClr val="0D6CB9"/>
              </a:solidFill>
            </a:endParaRPr>
          </a:p>
          <a:p>
            <a:pPr marL="0" indent="0">
              <a:buNone/>
            </a:pPr>
            <a:endParaRPr lang="en-US" dirty="0">
              <a:solidFill>
                <a:srgbClr val="0D6CB9"/>
              </a:solidFill>
              <a:cs typeface="Calibri" panose="020F0502020204030204"/>
            </a:endParaRPr>
          </a:p>
        </p:txBody>
      </p:sp>
    </p:spTree>
    <p:extLst>
      <p:ext uri="{BB962C8B-B14F-4D97-AF65-F5344CB8AC3E}">
        <p14:creationId xmlns:p14="http://schemas.microsoft.com/office/powerpoint/2010/main" val="243212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a:t>
            </a:r>
            <a:endParaRPr lang="en-US" sz="40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No New Data Elements</a:t>
            </a:r>
          </a:p>
          <a:p>
            <a:pPr>
              <a:lnSpc>
                <a:spcPct val="100000"/>
              </a:lnSpc>
              <a:spcBef>
                <a:spcPts val="600"/>
              </a:spcBef>
              <a:spcAft>
                <a:spcPts val="600"/>
              </a:spcAft>
              <a:buClr>
                <a:srgbClr val="F16038"/>
              </a:buClr>
            </a:pPr>
            <a:r>
              <a:rPr lang="en-US" dirty="0">
                <a:solidFill>
                  <a:srgbClr val="595959"/>
                </a:solidFill>
              </a:rPr>
              <a:t>No Updated Data Elements</a:t>
            </a:r>
          </a:p>
          <a:p>
            <a:pPr>
              <a:lnSpc>
                <a:spcPct val="100000"/>
              </a:lnSpc>
              <a:spcBef>
                <a:spcPts val="600"/>
              </a:spcBef>
              <a:spcAft>
                <a:spcPts val="600"/>
              </a:spcAft>
              <a:buClr>
                <a:srgbClr val="F16038"/>
              </a:buClr>
            </a:pPr>
            <a:r>
              <a:rPr lang="en-US" dirty="0">
                <a:solidFill>
                  <a:srgbClr val="595959"/>
                </a:solidFill>
              </a:rPr>
              <a:t>No Deleted Data Elements</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4008357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Code Table Updates</a:t>
            </a:r>
            <a:endParaRPr lang="en-US" sz="40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cs typeface="Calibri"/>
              </a:rPr>
              <a:t>Deleted TOOL-ASSESSMENT-CODE (DC162) code table.</a:t>
            </a:r>
          </a:p>
          <a:p>
            <a:pPr>
              <a:lnSpc>
                <a:spcPct val="100000"/>
              </a:lnSpc>
              <a:spcBef>
                <a:spcPts val="600"/>
              </a:spcBef>
              <a:spcAft>
                <a:spcPts val="600"/>
              </a:spcAft>
              <a:buClr>
                <a:srgbClr val="F16038"/>
              </a:buClr>
            </a:pPr>
            <a:r>
              <a:rPr lang="en-US" dirty="0">
                <a:solidFill>
                  <a:srgbClr val="595959"/>
                </a:solidFill>
              </a:rPr>
              <a:t>Added TOOL-OR-ASSESSMENT-USED (DC166) code table:</a:t>
            </a:r>
            <a:endParaRPr lang="en-US" dirty="0">
              <a:solidFill>
                <a:srgbClr val="595959"/>
              </a:solidFill>
              <a:cs typeface="Calibri"/>
            </a:endParaRPr>
          </a:p>
          <a:p>
            <a:pPr marL="0" indent="0">
              <a:buClr>
                <a:srgbClr val="D8D8D8"/>
              </a:buClr>
              <a:buNone/>
            </a:pPr>
            <a:endParaRPr lang="en-US" dirty="0">
              <a:solidFill>
                <a:srgbClr val="0D6CB9"/>
              </a:solidFill>
              <a:cs typeface="Calibri"/>
            </a:endParaRPr>
          </a:p>
          <a:p>
            <a:pPr marL="0" indent="0">
              <a:buFont typeface="Wingdings" panose="05000000000000000000" pitchFamily="2" charset="2"/>
              <a:buNone/>
            </a:pPr>
            <a:endParaRPr lang="en-US" dirty="0">
              <a:solidFill>
                <a:srgbClr val="0D6CB9"/>
              </a:solidFill>
            </a:endParaRPr>
          </a:p>
        </p:txBody>
      </p:sp>
      <p:pic>
        <p:nvPicPr>
          <p:cNvPr id="5" name="Picture 4" descr="The Code table, DC166 displays and is named Tool or assessment used. it has six code values, 00 Not assessed, OW (OWLS II) Diagnostic, CA CASLLS (proficiency), CM Communication Matrix (Proficiency), AS ASLA (Diagnostic), VC VCSL (Proficiency). This code table replaces the previous DC 162 code table. ">
            <a:extLst>
              <a:ext uri="{FF2B5EF4-FFF2-40B4-BE49-F238E27FC236}">
                <a16:creationId xmlns:a16="http://schemas.microsoft.com/office/drawing/2014/main" id="{C67F8E29-F3A7-B154-31B6-433D9D6A5B4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34467" y="2512459"/>
            <a:ext cx="9728835" cy="2596515"/>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Report Updates</a:t>
            </a:r>
            <a:endParaRPr lang="en-US" sz="40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No New Reports</a:t>
            </a:r>
          </a:p>
          <a:p>
            <a:pPr>
              <a:lnSpc>
                <a:spcPct val="100000"/>
              </a:lnSpc>
              <a:spcBef>
                <a:spcPts val="600"/>
              </a:spcBef>
              <a:spcAft>
                <a:spcPts val="600"/>
              </a:spcAft>
              <a:buClr>
                <a:srgbClr val="F16038"/>
              </a:buClr>
            </a:pPr>
            <a:r>
              <a:rPr lang="en-US" dirty="0">
                <a:solidFill>
                  <a:srgbClr val="595959"/>
                </a:solidFill>
              </a:rPr>
              <a:t>No Updated Reports</a:t>
            </a:r>
          </a:p>
          <a:p>
            <a:pPr>
              <a:lnSpc>
                <a:spcPct val="100000"/>
              </a:lnSpc>
              <a:spcBef>
                <a:spcPts val="600"/>
              </a:spcBef>
              <a:spcAft>
                <a:spcPts val="600"/>
              </a:spcAft>
              <a:buClr>
                <a:srgbClr val="F16038"/>
              </a:buClr>
            </a:pPr>
            <a:r>
              <a:rPr lang="en-US" dirty="0">
                <a:solidFill>
                  <a:srgbClr val="595959"/>
                </a:solidFill>
              </a:rPr>
              <a:t>No Deleted Reports</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57097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dirty="0">
                <a:cs typeface="Calibri"/>
              </a:rPr>
              <a:t>Note</a:t>
            </a:r>
            <a:endParaRPr lang="en-US" sz="4000" dirty="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dirty="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Business Rule Updates</a:t>
            </a:r>
            <a:endParaRPr lang="en-US" sz="40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No New Business Rules</a:t>
            </a:r>
          </a:p>
          <a:p>
            <a:pPr>
              <a:lnSpc>
                <a:spcPct val="100000"/>
              </a:lnSpc>
              <a:spcBef>
                <a:spcPts val="600"/>
              </a:spcBef>
              <a:spcAft>
                <a:spcPts val="600"/>
              </a:spcAft>
              <a:buClr>
                <a:srgbClr val="F16038"/>
              </a:buClr>
            </a:pPr>
            <a:r>
              <a:rPr lang="en-US" dirty="0">
                <a:solidFill>
                  <a:srgbClr val="595959"/>
                </a:solidFill>
              </a:rPr>
              <a:t>No Updated Business Rules</a:t>
            </a:r>
          </a:p>
          <a:p>
            <a:pPr>
              <a:lnSpc>
                <a:spcPct val="100000"/>
              </a:lnSpc>
              <a:spcBef>
                <a:spcPts val="600"/>
              </a:spcBef>
              <a:spcAft>
                <a:spcPts val="600"/>
              </a:spcAft>
              <a:buClr>
                <a:srgbClr val="F16038"/>
              </a:buClr>
            </a:pPr>
            <a:r>
              <a:rPr lang="en-US" dirty="0">
                <a:solidFill>
                  <a:srgbClr val="595959"/>
                </a:solidFill>
              </a:rPr>
              <a:t>No Deleted Business Rules</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294158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a:t>
            </a:r>
            <a:endParaRPr lang="en-US" sz="4000" dirty="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266658665"/>
              </p:ext>
            </p:extLst>
          </p:nvPr>
        </p:nvGraphicFramePr>
        <p:xfrm>
          <a:off x="499621" y="1252602"/>
          <a:ext cx="11087342" cy="2748024"/>
        </p:xfrm>
        <a:graphic>
          <a:graphicData uri="http://schemas.openxmlformats.org/drawingml/2006/table">
            <a:tbl>
              <a:tblPr firstRow="1" bandRow="1">
                <a:tableStyleId>{5C22544A-7EE6-4342-B048-85BDC9FD1C3A}</a:tableStyleId>
              </a:tblPr>
              <a:tblGrid>
                <a:gridCol w="8301344">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dirty="0"/>
                        <a:t>Special Education Language Acquisition (SELA)</a:t>
                      </a:r>
                    </a:p>
                  </a:txBody>
                  <a:tcPr/>
                </a:tc>
                <a:tc>
                  <a:txBody>
                    <a:bodyPr/>
                    <a:lstStyle/>
                    <a:p>
                      <a:pPr algn="ctr"/>
                      <a:r>
                        <a:rPr lang="en-US" sz="2400" dirty="0"/>
                        <a:t>Date</a:t>
                      </a:r>
                    </a:p>
                  </a:txBody>
                  <a:tcPr/>
                </a:tc>
                <a:extLst>
                  <a:ext uri="{0D108BD9-81ED-4DB2-BD59-A6C34878D82A}">
                    <a16:rowId xmlns:a16="http://schemas.microsoft.com/office/drawing/2014/main" val="2543380154"/>
                  </a:ext>
                </a:extLst>
              </a:tr>
              <a:tr h="458004">
                <a:tc>
                  <a:txBody>
                    <a:bodyPr/>
                    <a:lstStyle/>
                    <a:p>
                      <a:r>
                        <a:rPr lang="en-US" sz="2400" dirty="0"/>
                        <a:t>TSDS ready to load data to eDM</a:t>
                      </a:r>
                    </a:p>
                  </a:txBody>
                  <a:tcPr/>
                </a:tc>
                <a:tc>
                  <a:txBody>
                    <a:bodyPr/>
                    <a:lstStyle/>
                    <a:p>
                      <a:r>
                        <a:rPr lang="en-US" sz="2400" dirty="0"/>
                        <a:t>August 7, 2023</a:t>
                      </a:r>
                    </a:p>
                  </a:txBody>
                  <a:tcPr/>
                </a:tc>
                <a:extLst>
                  <a:ext uri="{0D108BD9-81ED-4DB2-BD59-A6C34878D82A}">
                    <a16:rowId xmlns:a16="http://schemas.microsoft.com/office/drawing/2014/main" val="4075560472"/>
                  </a:ext>
                </a:extLst>
              </a:tr>
              <a:tr h="458004">
                <a:tc>
                  <a:txBody>
                    <a:bodyPr/>
                    <a:lstStyle/>
                    <a:p>
                      <a:r>
                        <a:rPr lang="en-US" sz="2400" dirty="0"/>
                        <a:t>SELA ready for users to promote data</a:t>
                      </a:r>
                    </a:p>
                  </a:txBody>
                  <a:tcPr/>
                </a:tc>
                <a:tc>
                  <a:txBody>
                    <a:bodyPr/>
                    <a:lstStyle/>
                    <a:p>
                      <a:r>
                        <a:rPr lang="en-US" sz="2400" dirty="0"/>
                        <a:t>September 11, 2023</a:t>
                      </a:r>
                    </a:p>
                  </a:txBody>
                  <a:tcPr/>
                </a:tc>
                <a:extLst>
                  <a:ext uri="{0D108BD9-81ED-4DB2-BD59-A6C34878D82A}">
                    <a16:rowId xmlns:a16="http://schemas.microsoft.com/office/drawing/2014/main" val="1307355544"/>
                  </a:ext>
                </a:extLst>
              </a:tr>
              <a:tr h="458004">
                <a:tc>
                  <a:txBody>
                    <a:bodyPr/>
                    <a:lstStyle/>
                    <a:p>
                      <a:r>
                        <a:rPr lang="en-US" sz="2400" dirty="0"/>
                        <a:t>SELA ready for users to complete</a:t>
                      </a:r>
                    </a:p>
                  </a:txBody>
                  <a:tcPr/>
                </a:tc>
                <a:tc>
                  <a:txBody>
                    <a:bodyPr/>
                    <a:lstStyle/>
                    <a:p>
                      <a:r>
                        <a:rPr lang="en-US" sz="2400" dirty="0"/>
                        <a:t>May 20, 2024</a:t>
                      </a:r>
                    </a:p>
                  </a:txBody>
                  <a:tcPr/>
                </a:tc>
                <a:extLst>
                  <a:ext uri="{0D108BD9-81ED-4DB2-BD59-A6C34878D82A}">
                    <a16:rowId xmlns:a16="http://schemas.microsoft.com/office/drawing/2014/main" val="4201605557"/>
                  </a:ext>
                </a:extLst>
              </a:tr>
              <a:tr h="458004">
                <a:tc>
                  <a:txBody>
                    <a:bodyPr/>
                    <a:lstStyle/>
                    <a:p>
                      <a:r>
                        <a:rPr lang="en-US" sz="2400" dirty="0"/>
                        <a:t>SELA Submission due date for LEAs</a:t>
                      </a:r>
                    </a:p>
                  </a:txBody>
                  <a:tcPr/>
                </a:tc>
                <a:tc>
                  <a:txBody>
                    <a:bodyPr/>
                    <a:lstStyle/>
                    <a:p>
                      <a:r>
                        <a:rPr lang="en-US" sz="2400" dirty="0"/>
                        <a:t>June 27, 2024</a:t>
                      </a:r>
                    </a:p>
                  </a:txBody>
                  <a:tcPr/>
                </a:tc>
                <a:extLst>
                  <a:ext uri="{0D108BD9-81ED-4DB2-BD59-A6C34878D82A}">
                    <a16:rowId xmlns:a16="http://schemas.microsoft.com/office/drawing/2014/main" val="1882897518"/>
                  </a:ext>
                </a:extLst>
              </a:tr>
              <a:tr h="458004">
                <a:tc>
                  <a:txBody>
                    <a:bodyPr/>
                    <a:lstStyle/>
                    <a:p>
                      <a:r>
                        <a:rPr lang="en-US" sz="2400" dirty="0"/>
                        <a:t>SELA data available to customers</a:t>
                      </a:r>
                    </a:p>
                  </a:txBody>
                  <a:tcPr/>
                </a:tc>
                <a:tc>
                  <a:txBody>
                    <a:bodyPr/>
                    <a:lstStyle/>
                    <a:p>
                      <a:r>
                        <a:rPr lang="en-US" sz="2400" dirty="0"/>
                        <a:t>July 11, 2024</a:t>
                      </a:r>
                    </a:p>
                  </a:txBody>
                  <a:tcPr/>
                </a:tc>
                <a:extLst>
                  <a:ext uri="{0D108BD9-81ED-4DB2-BD59-A6C34878D82A}">
                    <a16:rowId xmlns:a16="http://schemas.microsoft.com/office/drawing/2014/main" val="1386247451"/>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Technical Resources</a:t>
            </a:r>
            <a:endParaRPr lang="en-US" sz="4000" dirty="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845958"/>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Technical Support</a:t>
            </a:r>
          </a:p>
          <a:p>
            <a:pPr lvl="1">
              <a:lnSpc>
                <a:spcPct val="100000"/>
              </a:lnSpc>
              <a:spcBef>
                <a:spcPts val="600"/>
              </a:spcBef>
              <a:spcAft>
                <a:spcPts val="600"/>
              </a:spcAft>
              <a:buClr>
                <a:srgbClr val="F16038"/>
              </a:buClr>
            </a:pPr>
            <a:r>
              <a:rPr lang="en-US" dirty="0">
                <a:solidFill>
                  <a:srgbClr val="595959"/>
                </a:solidFill>
                <a:hlinkClick r:id="rId2"/>
              </a:rPr>
              <a:t>TSDSCustomerSupport@tea.texas.gov</a:t>
            </a:r>
            <a:endParaRPr lang="en-US" sz="800" dirty="0">
              <a:solidFill>
                <a:srgbClr val="595959"/>
              </a:solidFill>
            </a:endParaRPr>
          </a:p>
          <a:p>
            <a:pPr>
              <a:lnSpc>
                <a:spcPct val="100000"/>
              </a:lnSpc>
              <a:spcBef>
                <a:spcPts val="600"/>
              </a:spcBef>
              <a:spcAft>
                <a:spcPts val="600"/>
              </a:spcAft>
              <a:buClr>
                <a:srgbClr val="F16038"/>
              </a:buClr>
            </a:pPr>
            <a:r>
              <a:rPr lang="en-US" dirty="0">
                <a:solidFill>
                  <a:srgbClr val="595959"/>
                </a:solidFill>
              </a:rPr>
              <a:t>TIMS Knowledge Base Articles</a:t>
            </a:r>
          </a:p>
          <a:p>
            <a:pPr lvl="1">
              <a:lnSpc>
                <a:spcPct val="100000"/>
              </a:lnSpc>
              <a:spcBef>
                <a:spcPts val="600"/>
              </a:spcBef>
              <a:spcAft>
                <a:spcPts val="600"/>
              </a:spcAft>
              <a:buClr>
                <a:srgbClr val="F16038"/>
              </a:buClr>
            </a:pPr>
            <a:r>
              <a:rPr lang="en-US" dirty="0">
                <a:solidFill>
                  <a:srgbClr val="595959"/>
                </a:solidFill>
                <a:hlinkClick r:id="rId3"/>
              </a:rPr>
              <a:t>TSDSKB-612</a:t>
            </a:r>
            <a:r>
              <a:rPr lang="en-US" dirty="0">
                <a:solidFill>
                  <a:srgbClr val="595959"/>
                </a:solidFill>
              </a:rPr>
              <a:t> Frequently Asked Questions (FAQs)</a:t>
            </a:r>
          </a:p>
          <a:p>
            <a:pPr lvl="1">
              <a:lnSpc>
                <a:spcPct val="100000"/>
              </a:lnSpc>
              <a:spcBef>
                <a:spcPts val="600"/>
              </a:spcBef>
              <a:spcAft>
                <a:spcPts val="600"/>
              </a:spcAft>
              <a:buClr>
                <a:srgbClr val="F16038"/>
              </a:buClr>
            </a:pPr>
            <a:r>
              <a:rPr lang="en-US" dirty="0">
                <a:solidFill>
                  <a:srgbClr val="595959"/>
                </a:solidFill>
                <a:hlinkClick r:id="rId4"/>
              </a:rPr>
              <a:t>TSDSKB-615</a:t>
            </a:r>
            <a:r>
              <a:rPr lang="en-US" dirty="0">
                <a:solidFill>
                  <a:srgbClr val="595959"/>
                </a:solidFill>
              </a:rPr>
              <a:t> Definition of Learning Acquisition Services</a:t>
            </a:r>
          </a:p>
          <a:p>
            <a:pPr lvl="1">
              <a:lnSpc>
                <a:spcPct val="100000"/>
              </a:lnSpc>
              <a:spcBef>
                <a:spcPts val="600"/>
              </a:spcBef>
              <a:spcAft>
                <a:spcPts val="600"/>
              </a:spcAft>
              <a:buClr>
                <a:srgbClr val="F16038"/>
              </a:buClr>
            </a:pPr>
            <a:r>
              <a:rPr lang="en-US" dirty="0">
                <a:solidFill>
                  <a:srgbClr val="595959"/>
                </a:solidFill>
                <a:hlinkClick r:id="rId5"/>
              </a:rPr>
              <a:t>TSDSKB-616</a:t>
            </a:r>
            <a:r>
              <a:rPr lang="en-US" dirty="0">
                <a:solidFill>
                  <a:srgbClr val="595959"/>
                </a:solidFill>
              </a:rPr>
              <a:t> Definition of Assessment Types</a:t>
            </a:r>
          </a:p>
          <a:p>
            <a:pPr lvl="1">
              <a:lnSpc>
                <a:spcPct val="100000"/>
              </a:lnSpc>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dirty="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dirty="0">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dirty="0">
                <a:cs typeface="Calibri"/>
              </a:rPr>
              <a:t>Agenda</a:t>
            </a:r>
            <a:endParaRPr lang="en-US" sz="4400" dirty="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846533"/>
            <a:ext cx="10623762" cy="4351338"/>
          </a:xfrm>
        </p:spPr>
        <p:txBody>
          <a:bodyPr lIns="91440" tIns="45720" rIns="91440" bIns="45720" anchor="t"/>
          <a:lstStyle/>
          <a:p>
            <a:pPr>
              <a:spcBef>
                <a:spcPts val="400"/>
              </a:spcBef>
            </a:pPr>
            <a:r>
              <a:rPr lang="en-US" sz="2000" b="1" dirty="0"/>
              <a:t>SELA</a:t>
            </a:r>
          </a:p>
          <a:p>
            <a:pPr lvl="1">
              <a:spcBef>
                <a:spcPts val="400"/>
              </a:spcBef>
            </a:pPr>
            <a:r>
              <a:rPr lang="en-US" sz="1800" dirty="0">
                <a:ea typeface="+mn-lt"/>
                <a:cs typeface="+mn-lt"/>
              </a:rPr>
              <a:t>Program Area Contacts</a:t>
            </a:r>
          </a:p>
          <a:p>
            <a:pPr lvl="1">
              <a:spcBef>
                <a:spcPts val="400"/>
              </a:spcBef>
            </a:pPr>
            <a:r>
              <a:rPr lang="en-US" sz="1800" dirty="0"/>
              <a:t>Program Area Updates and Guidance</a:t>
            </a:r>
            <a:endParaRPr lang="en-US" dirty="0"/>
          </a:p>
          <a:p>
            <a:pPr lvl="1">
              <a:spcBef>
                <a:spcPts val="400"/>
              </a:spcBef>
            </a:pPr>
            <a:r>
              <a:rPr lang="en-US" sz="1800" b="1" dirty="0"/>
              <a:t>2022-2023</a:t>
            </a:r>
          </a:p>
          <a:p>
            <a:pPr lvl="2">
              <a:spcBef>
                <a:spcPts val="400"/>
              </a:spcBef>
            </a:pPr>
            <a:r>
              <a:rPr lang="en-US" sz="1600" dirty="0"/>
              <a:t>Submission Updates</a:t>
            </a:r>
          </a:p>
          <a:p>
            <a:pPr lvl="2">
              <a:spcBef>
                <a:spcPts val="400"/>
              </a:spcBef>
            </a:pPr>
            <a:r>
              <a:rPr lang="en-US" sz="1600" dirty="0"/>
              <a:t>Reminders</a:t>
            </a:r>
          </a:p>
          <a:p>
            <a:pPr lvl="2">
              <a:spcBef>
                <a:spcPts val="400"/>
              </a:spcBef>
            </a:pPr>
            <a:r>
              <a:rPr lang="en-US" sz="1600" dirty="0"/>
              <a:t>Timeline</a:t>
            </a:r>
          </a:p>
          <a:p>
            <a:pPr lvl="2">
              <a:spcBef>
                <a:spcPts val="400"/>
              </a:spcBef>
            </a:pPr>
            <a:r>
              <a:rPr lang="en-US" sz="1600" dirty="0"/>
              <a:t>Frequently Asked Questions</a:t>
            </a:r>
          </a:p>
          <a:p>
            <a:pPr lvl="1">
              <a:spcBef>
                <a:spcPts val="400"/>
              </a:spcBef>
            </a:pPr>
            <a:r>
              <a:rPr lang="en-US" sz="1800" b="1" dirty="0"/>
              <a:t>2023-2024</a:t>
            </a:r>
            <a:endParaRPr lang="en-US" sz="1800" dirty="0"/>
          </a:p>
          <a:p>
            <a:pPr lvl="2">
              <a:spcBef>
                <a:spcPts val="400"/>
              </a:spcBef>
            </a:pPr>
            <a:r>
              <a:rPr lang="en-US" sz="1600" dirty="0">
                <a:ea typeface="+mn-lt"/>
                <a:cs typeface="+mn-lt"/>
              </a:rPr>
              <a:t>Application Updates</a:t>
            </a:r>
            <a:endParaRPr lang="en-US" sz="1600" dirty="0">
              <a:cs typeface="Calibri"/>
            </a:endParaRPr>
          </a:p>
          <a:p>
            <a:pPr lvl="2">
              <a:spcBef>
                <a:spcPts val="400"/>
              </a:spcBef>
            </a:pPr>
            <a:r>
              <a:rPr lang="en-US" sz="1600" dirty="0"/>
              <a:t>Data Element Updates</a:t>
            </a:r>
            <a:endParaRPr lang="en-US" dirty="0"/>
          </a:p>
          <a:p>
            <a:pPr lvl="2">
              <a:spcBef>
                <a:spcPts val="400"/>
              </a:spcBef>
            </a:pPr>
            <a:r>
              <a:rPr lang="en-US" sz="1600" dirty="0"/>
              <a:t>Code Table Updates</a:t>
            </a:r>
          </a:p>
          <a:p>
            <a:pPr lvl="2">
              <a:spcBef>
                <a:spcPts val="400"/>
              </a:spcBef>
            </a:pPr>
            <a:r>
              <a:rPr lang="en-US" sz="1600" dirty="0"/>
              <a:t>Report Updates</a:t>
            </a:r>
          </a:p>
          <a:p>
            <a:pPr lvl="2">
              <a:spcBef>
                <a:spcPts val="400"/>
              </a:spcBef>
            </a:pPr>
            <a:r>
              <a:rPr lang="en-US" sz="1600" dirty="0"/>
              <a:t>Business Rule Updates</a:t>
            </a:r>
          </a:p>
          <a:p>
            <a:pPr lvl="2">
              <a:spcBef>
                <a:spcPts val="400"/>
              </a:spcBef>
            </a:pPr>
            <a:r>
              <a:rPr lang="en-US" sz="1600" dirty="0"/>
              <a:t>Timeline</a:t>
            </a:r>
          </a:p>
          <a:p>
            <a:pPr lvl="1">
              <a:spcBef>
                <a:spcPts val="400"/>
              </a:spcBef>
            </a:pPr>
            <a:r>
              <a:rPr lang="en-US" sz="1800" dirty="0"/>
              <a:t>Technical Resources</a:t>
            </a:r>
          </a:p>
          <a:p>
            <a:pPr lvl="1">
              <a:spcBef>
                <a:spcPts val="400"/>
              </a:spcBef>
            </a:pPr>
            <a:r>
              <a:rPr lang="en-US" sz="1800" dirty="0"/>
              <a:t>Questions</a:t>
            </a:r>
          </a:p>
          <a:p>
            <a:pPr lvl="2"/>
            <a:endParaRPr lang="en-US" sz="1600" b="1" dirty="0"/>
          </a:p>
        </p:txBody>
      </p:sp>
    </p:spTree>
    <p:extLst>
      <p:ext uri="{BB962C8B-B14F-4D97-AF65-F5344CB8AC3E}">
        <p14:creationId xmlns:p14="http://schemas.microsoft.com/office/powerpoint/2010/main" val="368961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Program Area Contacts</a:t>
            </a:r>
            <a:endParaRPr lang="en-US" sz="4000" dirty="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0" y="1142839"/>
            <a:ext cx="1002199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dirty="0">
                <a:solidFill>
                  <a:srgbClr val="595959"/>
                </a:solidFill>
              </a:rPr>
              <a:t>Special Education Programs Division</a:t>
            </a:r>
          </a:p>
          <a:p>
            <a:pPr lvl="1">
              <a:spcBef>
                <a:spcPts val="600"/>
              </a:spcBef>
              <a:spcAft>
                <a:spcPts val="600"/>
              </a:spcAft>
              <a:buClr>
                <a:srgbClr val="F16038"/>
              </a:buClr>
            </a:pPr>
            <a:r>
              <a:rPr lang="en-US" b="1" dirty="0">
                <a:solidFill>
                  <a:srgbClr val="595959"/>
                </a:solidFill>
              </a:rPr>
              <a:t>Emily Robinson</a:t>
            </a:r>
            <a:r>
              <a:rPr lang="en-US" dirty="0">
                <a:solidFill>
                  <a:srgbClr val="595959"/>
                </a:solidFill>
              </a:rPr>
              <a:t>, Director, Deaf &amp; Hard of Hearing Program Admin. and State Director of Regional Day School Program for the Deaf - </a:t>
            </a:r>
            <a:r>
              <a:rPr lang="en-US" dirty="0">
                <a:solidFill>
                  <a:srgbClr val="595959"/>
                </a:solidFill>
                <a:hlinkClick r:id="rId2"/>
              </a:rPr>
              <a:t>SELA@tea.texas.gov</a:t>
            </a:r>
            <a:endParaRPr lang="en-US" dirty="0">
              <a:solidFill>
                <a:srgbClr val="595959"/>
              </a:solidFill>
              <a:hlinkClick r:id="rId3"/>
            </a:endParaRPr>
          </a:p>
          <a:p>
            <a:pPr marL="457200" lvl="1" indent="0">
              <a:spcBef>
                <a:spcPts val="600"/>
              </a:spcBef>
              <a:spcAft>
                <a:spcPts val="600"/>
              </a:spcAft>
              <a:buClr>
                <a:srgbClr val="F16038"/>
              </a:buClr>
              <a:buNone/>
            </a:pPr>
            <a:endParaRPr lang="en-US" dirty="0">
              <a:solidFill>
                <a:srgbClr val="595959"/>
              </a:solidFill>
            </a:endParaRPr>
          </a:p>
          <a:p>
            <a:pPr lvl="1">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Program Area Updates &amp; Guidance</a:t>
            </a:r>
            <a:endParaRPr lang="en-US" sz="4000" dirty="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hlinkClick r:id="rId2"/>
              </a:rPr>
              <a:t>State guidance resources for DHH students</a:t>
            </a:r>
            <a:endParaRPr lang="en-US">
              <a:solidFill>
                <a:srgbClr val="595959"/>
              </a:solidFill>
              <a:ea typeface="Calibri"/>
              <a:cs typeface="Calibri"/>
            </a:endParaRPr>
          </a:p>
          <a:p>
            <a:pPr lvl="1">
              <a:lnSpc>
                <a:spcPct val="100000"/>
              </a:lnSpc>
              <a:spcBef>
                <a:spcPts val="600"/>
              </a:spcBef>
              <a:spcAft>
                <a:spcPts val="600"/>
              </a:spcAft>
              <a:buClr>
                <a:srgbClr val="F16038"/>
              </a:buClr>
            </a:pPr>
            <a:r>
              <a:rPr lang="en-US" dirty="0">
                <a:solidFill>
                  <a:srgbClr val="595959"/>
                </a:solidFill>
                <a:hlinkClick r:id="rId3"/>
              </a:rPr>
              <a:t>Frequently Asked Questions – HB 548</a:t>
            </a:r>
            <a:endParaRPr lang="en-US" dirty="0">
              <a:solidFill>
                <a:srgbClr val="595959"/>
              </a:solidFill>
            </a:endParaRPr>
          </a:p>
          <a:p>
            <a:pPr lvl="1">
              <a:lnSpc>
                <a:spcPct val="100000"/>
              </a:lnSpc>
              <a:spcBef>
                <a:spcPts val="600"/>
              </a:spcBef>
              <a:spcAft>
                <a:spcPts val="600"/>
              </a:spcAft>
              <a:buClr>
                <a:srgbClr val="F16038"/>
              </a:buClr>
            </a:pPr>
            <a:r>
              <a:rPr lang="fr-FR" dirty="0">
                <a:solidFill>
                  <a:srgbClr val="595959"/>
                </a:solidFill>
                <a:hlinkClick r:id="rId4"/>
              </a:rPr>
              <a:t>HB 548 Language Acquisition Assessments</a:t>
            </a:r>
            <a:endParaRPr lang="fr-FR" dirty="0">
              <a:solidFill>
                <a:srgbClr val="595959"/>
              </a:solidFill>
            </a:endParaRPr>
          </a:p>
          <a:p>
            <a:pPr lvl="1">
              <a:lnSpc>
                <a:spcPct val="100000"/>
              </a:lnSpc>
              <a:spcBef>
                <a:spcPts val="600"/>
              </a:spcBef>
              <a:spcAft>
                <a:spcPts val="600"/>
              </a:spcAft>
              <a:buClr>
                <a:srgbClr val="F16038"/>
              </a:buClr>
            </a:pPr>
            <a:r>
              <a:rPr lang="en-US" dirty="0">
                <a:solidFill>
                  <a:srgbClr val="595959"/>
                </a:solidFill>
                <a:hlinkClick r:id="rId5"/>
              </a:rPr>
              <a:t>Approved Assessments and Tools List</a:t>
            </a:r>
            <a:endParaRPr lang="en-US" dirty="0">
              <a:solidFill>
                <a:srgbClr val="595959"/>
              </a:solidFill>
            </a:endParaRPr>
          </a:p>
          <a:p>
            <a:pPr lvl="1">
              <a:lnSpc>
                <a:spcPct val="100000"/>
              </a:lnSpc>
              <a:spcBef>
                <a:spcPts val="600"/>
              </a:spcBef>
              <a:spcAft>
                <a:spcPts val="600"/>
              </a:spcAft>
              <a:buClr>
                <a:srgbClr val="F16038"/>
              </a:buClr>
            </a:pPr>
            <a:r>
              <a:rPr lang="en-US" dirty="0">
                <a:solidFill>
                  <a:srgbClr val="595959"/>
                </a:solidFill>
                <a:hlinkClick r:id="rId6"/>
              </a:rPr>
              <a:t>Scoring Rubric for HB 548 Language Acquisition</a:t>
            </a:r>
            <a:endParaRPr lang="en-US" dirty="0">
              <a:solidFill>
                <a:srgbClr val="595959"/>
              </a:solidFill>
            </a:endParaRPr>
          </a:p>
          <a:p>
            <a:pPr lvl="2">
              <a:lnSpc>
                <a:spcPct val="100000"/>
              </a:lnSpc>
              <a:spcBef>
                <a:spcPts val="600"/>
              </a:spcBef>
              <a:spcAft>
                <a:spcPts val="600"/>
              </a:spcAft>
              <a:buClr>
                <a:srgbClr val="F16038"/>
              </a:buClr>
            </a:pPr>
            <a:endParaRPr lang="en-US" sz="2000" dirty="0">
              <a:solidFill>
                <a:srgbClr val="595959"/>
              </a:solidFill>
            </a:endParaRPr>
          </a:p>
          <a:p>
            <a:pPr lvl="2">
              <a:lnSpc>
                <a:spcPct val="100000"/>
              </a:lnSpc>
              <a:spcBef>
                <a:spcPts val="600"/>
              </a:spcBef>
              <a:spcAft>
                <a:spcPts val="600"/>
              </a:spcAft>
              <a:buClr>
                <a:srgbClr val="F16038"/>
              </a:buClr>
            </a:pPr>
            <a:endParaRPr lang="fr-FR" sz="2000" dirty="0">
              <a:solidFill>
                <a:srgbClr val="595959"/>
              </a:solidFill>
            </a:endParaRPr>
          </a:p>
          <a:p>
            <a:pPr lvl="2">
              <a:lnSpc>
                <a:spcPct val="100000"/>
              </a:lnSpc>
              <a:spcBef>
                <a:spcPts val="600"/>
              </a:spcBef>
              <a:spcAft>
                <a:spcPts val="600"/>
              </a:spcAft>
              <a:buClr>
                <a:srgbClr val="F16038"/>
              </a:buClr>
            </a:pPr>
            <a:endParaRPr lang="en-US" sz="2000" dirty="0">
              <a:solidFill>
                <a:srgbClr val="595959"/>
              </a:solidFill>
            </a:endParaRPr>
          </a:p>
          <a:p>
            <a:pPr lvl="2">
              <a:lnSpc>
                <a:spcPct val="100000"/>
              </a:lnSpc>
              <a:spcBef>
                <a:spcPts val="600"/>
              </a:spcBef>
              <a:spcAft>
                <a:spcPts val="600"/>
              </a:spcAft>
              <a:buClr>
                <a:srgbClr val="F16038"/>
              </a:buClr>
            </a:pPr>
            <a:endParaRPr lang="en-US" dirty="0">
              <a:solidFill>
                <a:srgbClr val="595959"/>
              </a:solidFill>
            </a:endParaRPr>
          </a:p>
          <a:p>
            <a:pPr lvl="1">
              <a:lnSpc>
                <a:spcPct val="100000"/>
              </a:lnSpc>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00884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dirty="0">
                <a:cs typeface="Calibri"/>
              </a:rPr>
              <a:t>2022-2023</a:t>
            </a:r>
            <a:endParaRPr lang="en-US" dirty="0"/>
          </a:p>
        </p:txBody>
      </p:sp>
    </p:spTree>
    <p:extLst>
      <p:ext uri="{BB962C8B-B14F-4D97-AF65-F5344CB8AC3E}">
        <p14:creationId xmlns:p14="http://schemas.microsoft.com/office/powerpoint/2010/main" val="972475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Submission Updates</a:t>
            </a:r>
            <a:endParaRPr lang="en-US" sz="4000" dirty="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The translation for code 06 on the DC142 DISABILITY-TYPE code table was updated to ‘</a:t>
            </a:r>
            <a:r>
              <a:rPr lang="en-US" b="1" dirty="0">
                <a:solidFill>
                  <a:srgbClr val="595959"/>
                </a:solidFill>
              </a:rPr>
              <a:t>Deaf And Hard Of Hearing</a:t>
            </a:r>
            <a:r>
              <a:rPr lang="en-US" dirty="0">
                <a:solidFill>
                  <a:srgbClr val="595959"/>
                </a:solidFill>
              </a:rPr>
              <a:t>’</a:t>
            </a:r>
            <a:r>
              <a:rPr lang="en-US" b="1" dirty="0">
                <a:solidFill>
                  <a:srgbClr val="595959"/>
                </a:solidFill>
              </a:rPr>
              <a:t> </a:t>
            </a:r>
            <a:r>
              <a:rPr lang="en-US" dirty="0">
                <a:solidFill>
                  <a:srgbClr val="595959"/>
                </a:solidFill>
              </a:rPr>
              <a:t>in TEDS for the 2022-2023 school year.</a:t>
            </a:r>
          </a:p>
          <a:p>
            <a:pPr lvl="1">
              <a:lnSpc>
                <a:spcPct val="100000"/>
              </a:lnSpc>
              <a:spcBef>
                <a:spcPts val="600"/>
              </a:spcBef>
              <a:spcAft>
                <a:spcPts val="600"/>
              </a:spcAft>
              <a:buClr>
                <a:srgbClr val="F16038"/>
              </a:buClr>
            </a:pPr>
            <a:r>
              <a:rPr lang="en-US" dirty="0">
                <a:solidFill>
                  <a:srgbClr val="595959"/>
                </a:solidFill>
              </a:rPr>
              <a:t>The promotion logic has been updated to promote any student </a:t>
            </a:r>
            <a:r>
              <a:rPr lang="en-US" b="1" dirty="0">
                <a:solidFill>
                  <a:srgbClr val="595959"/>
                </a:solidFill>
              </a:rPr>
              <a:t>8 years of age or younger</a:t>
            </a:r>
            <a:r>
              <a:rPr lang="en-US" dirty="0">
                <a:solidFill>
                  <a:srgbClr val="595959"/>
                </a:solidFill>
              </a:rPr>
              <a:t> that is reported with a disability code of either ‘</a:t>
            </a:r>
            <a:r>
              <a:rPr lang="en-US" b="1" dirty="0">
                <a:solidFill>
                  <a:srgbClr val="595959"/>
                </a:solidFill>
              </a:rPr>
              <a:t>Deaf And Hard Of Hearing</a:t>
            </a:r>
            <a:r>
              <a:rPr lang="en-US" dirty="0">
                <a:solidFill>
                  <a:srgbClr val="595959"/>
                </a:solidFill>
              </a:rPr>
              <a:t>’ or ‘</a:t>
            </a:r>
            <a:r>
              <a:rPr lang="en-US" b="1" dirty="0">
                <a:solidFill>
                  <a:srgbClr val="595959"/>
                </a:solidFill>
              </a:rPr>
              <a:t>Deaf-Blindness (Deaf-Blind)</a:t>
            </a:r>
            <a:r>
              <a:rPr lang="en-US" dirty="0">
                <a:solidFill>
                  <a:srgbClr val="595959"/>
                </a:solidFill>
              </a:rPr>
              <a:t>’.</a:t>
            </a:r>
          </a:p>
          <a:p>
            <a:pPr lvl="1">
              <a:lnSpc>
                <a:spcPct val="100000"/>
              </a:lnSpc>
              <a:spcBef>
                <a:spcPts val="600"/>
              </a:spcBef>
              <a:spcAft>
                <a:spcPts val="600"/>
              </a:spcAft>
              <a:buClr>
                <a:srgbClr val="F16038"/>
              </a:buClr>
            </a:pPr>
            <a:r>
              <a:rPr lang="en-US" dirty="0">
                <a:solidFill>
                  <a:srgbClr val="595959"/>
                </a:solidFill>
              </a:rPr>
              <a:t>Report SEL0-100-001 has been updated to display a short description of ‘</a:t>
            </a:r>
            <a:r>
              <a:rPr lang="en-US" b="1" dirty="0">
                <a:solidFill>
                  <a:srgbClr val="595959"/>
                </a:solidFill>
              </a:rPr>
              <a:t>DHH</a:t>
            </a:r>
            <a:r>
              <a:rPr lang="en-US" dirty="0">
                <a:solidFill>
                  <a:srgbClr val="595959"/>
                </a:solidFill>
              </a:rPr>
              <a:t>’ for any student reported with this disability code.</a:t>
            </a:r>
          </a:p>
          <a:p>
            <a:pPr lvl="2">
              <a:lnSpc>
                <a:spcPct val="100000"/>
              </a:lnSpc>
              <a:spcBef>
                <a:spcPts val="600"/>
              </a:spcBef>
              <a:spcAft>
                <a:spcPts val="600"/>
              </a:spcAft>
              <a:buClr>
                <a:srgbClr val="F16038"/>
              </a:buClr>
            </a:pPr>
            <a:r>
              <a:rPr lang="en-US" dirty="0">
                <a:solidFill>
                  <a:srgbClr val="595959"/>
                </a:solidFill>
              </a:rPr>
              <a:t>The rule text in </a:t>
            </a:r>
            <a:r>
              <a:rPr lang="en-US" b="1" dirty="0">
                <a:solidFill>
                  <a:srgbClr val="595959"/>
                </a:solidFill>
              </a:rPr>
              <a:t>40100-0204</a:t>
            </a:r>
            <a:r>
              <a:rPr lang="en-US" dirty="0">
                <a:solidFill>
                  <a:srgbClr val="595959"/>
                </a:solidFill>
              </a:rPr>
              <a:t> has been updated to reflect this change.</a:t>
            </a:r>
          </a:p>
        </p:txBody>
      </p:sp>
    </p:spTree>
    <p:extLst>
      <p:ext uri="{BB962C8B-B14F-4D97-AF65-F5344CB8AC3E}">
        <p14:creationId xmlns:p14="http://schemas.microsoft.com/office/powerpoint/2010/main" val="405078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a:t>
            </a:r>
            <a:endParaRPr lang="en-US" sz="4000" dirty="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dirty="0">
                <a:solidFill>
                  <a:srgbClr val="595959"/>
                </a:solidFill>
              </a:rPr>
              <a:t>EFFECTIVE-DATE (E1632) </a:t>
            </a:r>
            <a:r>
              <a:rPr lang="en-US" dirty="0">
                <a:solidFill>
                  <a:srgbClr val="595959"/>
                </a:solidFill>
              </a:rPr>
              <a:t>vs </a:t>
            </a:r>
            <a:r>
              <a:rPr lang="en-US" b="1" dirty="0">
                <a:solidFill>
                  <a:srgbClr val="595959"/>
                </a:solidFill>
              </a:rPr>
              <a:t>ELIGIBILITY-DATE (E1723)</a:t>
            </a:r>
          </a:p>
          <a:p>
            <a:pPr lvl="1">
              <a:lnSpc>
                <a:spcPct val="100000"/>
              </a:lnSpc>
              <a:spcBef>
                <a:spcPts val="600"/>
              </a:spcBef>
              <a:spcAft>
                <a:spcPts val="600"/>
              </a:spcAft>
              <a:buClr>
                <a:srgbClr val="F16038"/>
              </a:buClr>
            </a:pPr>
            <a:r>
              <a:rPr lang="en-US" b="1" dirty="0">
                <a:solidFill>
                  <a:srgbClr val="595959"/>
                </a:solidFill>
              </a:rPr>
              <a:t>EFFECTIVE-DATE (E1632) </a:t>
            </a:r>
            <a:r>
              <a:rPr lang="en-US" dirty="0">
                <a:solidFill>
                  <a:srgbClr val="595959"/>
                </a:solidFill>
              </a:rPr>
              <a:t>– indicates the date upon which the disability being reported is considered to take effect.</a:t>
            </a:r>
          </a:p>
          <a:p>
            <a:pPr lvl="2">
              <a:lnSpc>
                <a:spcPct val="100000"/>
              </a:lnSpc>
              <a:spcBef>
                <a:spcPts val="600"/>
              </a:spcBef>
              <a:spcAft>
                <a:spcPts val="600"/>
              </a:spcAft>
              <a:buClr>
                <a:srgbClr val="F16038"/>
              </a:buClr>
            </a:pPr>
            <a:r>
              <a:rPr lang="en-US" dirty="0">
                <a:solidFill>
                  <a:srgbClr val="595959"/>
                </a:solidFill>
              </a:rPr>
              <a:t>This data element </a:t>
            </a:r>
            <a:r>
              <a:rPr lang="en-US" b="1" dirty="0">
                <a:solidFill>
                  <a:srgbClr val="595959"/>
                </a:solidFill>
              </a:rPr>
              <a:t>IS NOT promoted </a:t>
            </a:r>
            <a:r>
              <a:rPr lang="en-US" dirty="0">
                <a:solidFill>
                  <a:srgbClr val="595959"/>
                </a:solidFill>
              </a:rPr>
              <a:t>to the SELA data mart.</a:t>
            </a:r>
            <a:endParaRPr lang="en-US" dirty="0">
              <a:solidFill>
                <a:srgbClr val="595959"/>
              </a:solidFill>
              <a:cs typeface="Calibri"/>
            </a:endParaRPr>
          </a:p>
          <a:p>
            <a:pPr lvl="2">
              <a:lnSpc>
                <a:spcPct val="100000"/>
              </a:lnSpc>
              <a:spcBef>
                <a:spcPts val="600"/>
              </a:spcBef>
              <a:spcAft>
                <a:spcPts val="600"/>
              </a:spcAft>
              <a:buClr>
                <a:srgbClr val="F16038"/>
              </a:buClr>
            </a:pPr>
            <a:r>
              <a:rPr lang="en-US" dirty="0">
                <a:solidFill>
                  <a:srgbClr val="595959"/>
                </a:solidFill>
              </a:rPr>
              <a:t>It is </a:t>
            </a:r>
            <a:r>
              <a:rPr lang="en-US" b="1" dirty="0">
                <a:solidFill>
                  <a:srgbClr val="595959"/>
                </a:solidFill>
              </a:rPr>
              <a:t>REQUIRED</a:t>
            </a:r>
            <a:r>
              <a:rPr lang="en-US" dirty="0">
                <a:solidFill>
                  <a:srgbClr val="595959"/>
                </a:solidFill>
              </a:rPr>
              <a:t> to load disability data to the ODS.</a:t>
            </a:r>
          </a:p>
          <a:p>
            <a:pPr marL="914400" lvl="2" indent="0">
              <a:lnSpc>
                <a:spcPct val="100000"/>
              </a:lnSpc>
              <a:spcBef>
                <a:spcPts val="600"/>
              </a:spcBef>
              <a:spcAft>
                <a:spcPts val="6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824542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a:t>
            </a:r>
            <a:endParaRPr lang="en-US" sz="4000" dirty="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0" y="1142839"/>
            <a:ext cx="11530159" cy="481857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dirty="0">
                <a:solidFill>
                  <a:srgbClr val="595959"/>
                </a:solidFill>
              </a:rPr>
              <a:t>EFFECTIVE-DATE (E1632) </a:t>
            </a:r>
            <a:r>
              <a:rPr lang="en-US" dirty="0">
                <a:solidFill>
                  <a:srgbClr val="595959"/>
                </a:solidFill>
              </a:rPr>
              <a:t>vs </a:t>
            </a:r>
            <a:r>
              <a:rPr lang="en-US" b="1" dirty="0">
                <a:solidFill>
                  <a:srgbClr val="595959"/>
                </a:solidFill>
              </a:rPr>
              <a:t>ELIGIBILITY-DATE (E1723) </a:t>
            </a:r>
            <a:r>
              <a:rPr lang="en-US" dirty="0">
                <a:solidFill>
                  <a:srgbClr val="595959"/>
                </a:solidFill>
              </a:rPr>
              <a:t>cont’d</a:t>
            </a:r>
            <a:endParaRPr lang="en-US" b="1" dirty="0">
              <a:solidFill>
                <a:srgbClr val="595959"/>
              </a:solidFill>
            </a:endParaRPr>
          </a:p>
          <a:p>
            <a:pPr lvl="1">
              <a:lnSpc>
                <a:spcPct val="100000"/>
              </a:lnSpc>
              <a:spcBef>
                <a:spcPts val="600"/>
              </a:spcBef>
              <a:spcAft>
                <a:spcPts val="600"/>
              </a:spcAft>
              <a:buClr>
                <a:srgbClr val="F16038"/>
              </a:buClr>
            </a:pPr>
            <a:r>
              <a:rPr lang="en-US" b="1" dirty="0">
                <a:solidFill>
                  <a:srgbClr val="595959"/>
                </a:solidFill>
              </a:rPr>
              <a:t>ELIGIBILITY-DATE (E1723) </a:t>
            </a:r>
            <a:r>
              <a:rPr lang="en-US" dirty="0">
                <a:solidFill>
                  <a:srgbClr val="595959"/>
                </a:solidFill>
              </a:rPr>
              <a:t>– indicates the date when an LEA identifies that a student who is deaf or hard of hearing is enrolled and eligible for services.</a:t>
            </a:r>
          </a:p>
          <a:p>
            <a:pPr lvl="2">
              <a:lnSpc>
                <a:spcPct val="100000"/>
              </a:lnSpc>
              <a:spcBef>
                <a:spcPts val="600"/>
              </a:spcBef>
              <a:spcAft>
                <a:spcPts val="600"/>
              </a:spcAft>
              <a:buClr>
                <a:srgbClr val="F16038"/>
              </a:buClr>
            </a:pPr>
            <a:r>
              <a:rPr lang="en-US" dirty="0">
                <a:solidFill>
                  <a:srgbClr val="595959"/>
                </a:solidFill>
              </a:rPr>
              <a:t>This date may be outside of the current school year.</a:t>
            </a:r>
          </a:p>
          <a:p>
            <a:pPr lvl="2">
              <a:lnSpc>
                <a:spcPct val="100000"/>
              </a:lnSpc>
              <a:spcBef>
                <a:spcPts val="600"/>
              </a:spcBef>
              <a:spcAft>
                <a:spcPts val="600"/>
              </a:spcAft>
              <a:buClr>
                <a:srgbClr val="F16038"/>
              </a:buClr>
            </a:pPr>
            <a:r>
              <a:rPr lang="en-US" dirty="0">
                <a:solidFill>
                  <a:srgbClr val="595959"/>
                </a:solidFill>
              </a:rPr>
              <a:t>Typically, this is when the ARD committee identifies a student as being deaf or hard of hearing and it is recorded in their IEP.</a:t>
            </a:r>
            <a:endParaRPr lang="en-US" b="1" dirty="0">
              <a:solidFill>
                <a:srgbClr val="595959"/>
              </a:solidFill>
            </a:endParaRPr>
          </a:p>
          <a:p>
            <a:pPr lvl="2">
              <a:lnSpc>
                <a:spcPct val="100000"/>
              </a:lnSpc>
              <a:spcBef>
                <a:spcPts val="600"/>
              </a:spcBef>
              <a:spcAft>
                <a:spcPts val="600"/>
              </a:spcAft>
              <a:buClr>
                <a:srgbClr val="F16038"/>
              </a:buClr>
            </a:pPr>
            <a:r>
              <a:rPr lang="en-US" dirty="0">
                <a:solidFill>
                  <a:srgbClr val="595959"/>
                </a:solidFill>
              </a:rPr>
              <a:t>This data element is only collected for the SELA data collection and shall only be reported with the following two DISABILITY codes:</a:t>
            </a:r>
          </a:p>
          <a:p>
            <a:pPr lvl="3">
              <a:lnSpc>
                <a:spcPct val="100000"/>
              </a:lnSpc>
              <a:spcBef>
                <a:spcPts val="600"/>
              </a:spcBef>
              <a:spcAft>
                <a:spcPts val="600"/>
              </a:spcAft>
              <a:buClr>
                <a:srgbClr val="F16038"/>
              </a:buClr>
            </a:pPr>
            <a:r>
              <a:rPr lang="en-US" b="1" dirty="0">
                <a:solidFill>
                  <a:srgbClr val="595959"/>
                </a:solidFill>
              </a:rPr>
              <a:t>Deaf And Hard Of Hearing</a:t>
            </a:r>
          </a:p>
          <a:p>
            <a:pPr lvl="3">
              <a:lnSpc>
                <a:spcPct val="100000"/>
              </a:lnSpc>
              <a:spcBef>
                <a:spcPts val="600"/>
              </a:spcBef>
              <a:spcAft>
                <a:spcPts val="600"/>
              </a:spcAft>
              <a:buClr>
                <a:srgbClr val="F16038"/>
              </a:buClr>
            </a:pPr>
            <a:r>
              <a:rPr lang="en-US" b="1" dirty="0">
                <a:solidFill>
                  <a:srgbClr val="595959"/>
                </a:solidFill>
              </a:rPr>
              <a:t>Deaf-Blindness (Deaf-Blind)</a:t>
            </a:r>
          </a:p>
          <a:p>
            <a:pPr lvl="2">
              <a:lnSpc>
                <a:spcPct val="100000"/>
              </a:lnSpc>
              <a:spcBef>
                <a:spcPts val="600"/>
              </a:spcBef>
              <a:spcAft>
                <a:spcPts val="600"/>
              </a:spcAft>
              <a:buClr>
                <a:srgbClr val="F16038"/>
              </a:buClr>
            </a:pPr>
            <a:r>
              <a:rPr lang="en-US" dirty="0">
                <a:solidFill>
                  <a:srgbClr val="595959"/>
                </a:solidFill>
              </a:rPr>
              <a:t>Fatal validation </a:t>
            </a:r>
            <a:r>
              <a:rPr lang="en-US" b="1" dirty="0">
                <a:solidFill>
                  <a:srgbClr val="595959"/>
                </a:solidFill>
              </a:rPr>
              <a:t>40100-0205</a:t>
            </a:r>
            <a:r>
              <a:rPr lang="en-US" dirty="0">
                <a:solidFill>
                  <a:srgbClr val="595959"/>
                </a:solidFill>
              </a:rPr>
              <a:t> will fire if it is not provided for the two disability codes listed above.</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932093886"/>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elements/1.1/"/>
    <ds:schemaRef ds:uri="http://schemas.openxmlformats.org/package/2006/metadata/core-properties"/>
    <ds:schemaRef ds:uri="http://schemas.microsoft.com/office/2006/metadata/properties"/>
    <ds:schemaRef ds:uri="http://purl.org/dc/terms/"/>
    <ds:schemaRef ds:uri="533e3360-6378-4210-ada2-16ccdb17d2cd"/>
    <ds:schemaRef ds:uri="http://schemas.microsoft.com/office/2006/documentManagement/types"/>
    <ds:schemaRef ds:uri="http://www.w3.org/XML/1998/namespace"/>
    <ds:schemaRef ds:uri="http://purl.org/dc/dcmitype/"/>
    <ds:schemaRef ds:uri="963efe96-9f3c-464d-8c8b-c76864a22ed0"/>
    <ds:schemaRef ds:uri="http://schemas.microsoft.com/office/infopath/2007/PartnerControls"/>
  </ds:schemaRefs>
</ds:datastoreItem>
</file>

<file path=customXml/itemProps3.xml><?xml version="1.0" encoding="utf-8"?>
<ds:datastoreItem xmlns:ds="http://schemas.openxmlformats.org/officeDocument/2006/customXml" ds:itemID="{2888A1A3-F774-4F71-932D-4AF097D618C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1625</TotalTime>
  <Words>984</Words>
  <Application>Microsoft Office PowerPoint</Application>
  <PresentationFormat>Widescreen</PresentationFormat>
  <Paragraphs>133</Paragraphs>
  <Slides>23</Slides>
  <Notes>0</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2_Office Theme</vt:lpstr>
      <vt:lpstr>Office Theme</vt:lpstr>
      <vt:lpstr>Special Education Language Acquisition (SELA)</vt:lpstr>
      <vt:lpstr>Note</vt:lpstr>
      <vt:lpstr>Agenda</vt:lpstr>
      <vt:lpstr>Program Area Contacts</vt:lpstr>
      <vt:lpstr>Program Area Updates &amp; Guidance</vt:lpstr>
      <vt:lpstr>2022-2023</vt:lpstr>
      <vt:lpstr>Submission Updates</vt:lpstr>
      <vt:lpstr>Reminders</vt:lpstr>
      <vt:lpstr>Reminders</vt:lpstr>
      <vt:lpstr>Reminders</vt:lpstr>
      <vt:lpstr>Reminders</vt:lpstr>
      <vt:lpstr>Timeline</vt:lpstr>
      <vt:lpstr>Frequently Asked Questions</vt:lpstr>
      <vt:lpstr>Frequently Asked Questions</vt:lpstr>
      <vt:lpstr>2023-2024</vt:lpstr>
      <vt:lpstr>Application Updates</vt:lpstr>
      <vt:lpstr>Data Element Updates</vt:lpstr>
      <vt:lpstr>Code Table Updates</vt:lpstr>
      <vt:lpstr>Report Updates</vt:lpstr>
      <vt:lpstr>Business Rule Updates</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TSDS ESC Vendor Training SELA</dc:title>
  <dc:creator>Connor.Briggs@tea.texas.gov</dc:creator>
  <cp:lastModifiedBy>Connor Briggs</cp:lastModifiedBy>
  <cp:revision>50</cp:revision>
  <cp:lastPrinted>2022-09-02T18:16:15Z</cp:lastPrinted>
  <dcterms:created xsi:type="dcterms:W3CDTF">2020-11-05T16:39:19Z</dcterms:created>
  <dcterms:modified xsi:type="dcterms:W3CDTF">2023-03-13T12:46:10Z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