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35"/>
  </p:notesMasterIdLst>
  <p:sldIdLst>
    <p:sldId id="434" r:id="rId6"/>
    <p:sldId id="1337" r:id="rId7"/>
    <p:sldId id="1357" r:id="rId8"/>
    <p:sldId id="430" r:id="rId9"/>
    <p:sldId id="1363" r:id="rId10"/>
    <p:sldId id="1362" r:id="rId11"/>
    <p:sldId id="1386" r:id="rId12"/>
    <p:sldId id="1376" r:id="rId13"/>
    <p:sldId id="1388" r:id="rId14"/>
    <p:sldId id="1389" r:id="rId15"/>
    <p:sldId id="1392" r:id="rId16"/>
    <p:sldId id="1393" r:id="rId17"/>
    <p:sldId id="1385" r:id="rId18"/>
    <p:sldId id="1378" r:id="rId19"/>
    <p:sldId id="1375" r:id="rId20"/>
    <p:sldId id="1344" r:id="rId21"/>
    <p:sldId id="1398" r:id="rId22"/>
    <p:sldId id="1399" r:id="rId23"/>
    <p:sldId id="1400" r:id="rId24"/>
    <p:sldId id="1345" r:id="rId25"/>
    <p:sldId id="1397" r:id="rId26"/>
    <p:sldId id="1383" r:id="rId27"/>
    <p:sldId id="1384" r:id="rId28"/>
    <p:sldId id="1346" r:id="rId29"/>
    <p:sldId id="1348" r:id="rId30"/>
    <p:sldId id="1394" r:id="rId31"/>
    <p:sldId id="1395" r:id="rId32"/>
    <p:sldId id="1396" r:id="rId33"/>
    <p:sldId id="256"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18B"/>
    <a:srgbClr val="595959"/>
    <a:srgbClr val="F16038"/>
    <a:srgbClr val="0D6CB9"/>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D59C6F-631F-4021-B091-20D455F9A46B}" v="8" dt="2023-07-25T13:49:07.238"/>
    <p1510:client id="{F02947B4-E604-4768-87FC-8F23C2BDE881}" v="21" dt="2023-07-24T15:16:38.190"/>
    <p1510:client id="{F4BA25E6-6905-FC1B-6B9F-231325BE8401}" v="19" dt="2023-07-24T15:04:33.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2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7/25/2023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7/25/2023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7/25/2023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7/25/2023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7/25/2023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4862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7/25/2023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7/25/2023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7/25/2023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s://tealprod.tea.state.tx.us/tims/browse/TSDSKB-646" TargetMode="External"/><Relationship Id="rId3" Type="http://schemas.openxmlformats.org/officeDocument/2006/relationships/hyperlink" Target="https://tea.texas.gov/academics/special-student-populations/review-and-support/timely-initial-evaluation-child-find" TargetMode="External"/><Relationship Id="rId7" Type="http://schemas.openxmlformats.org/officeDocument/2006/relationships/hyperlink" Target="https://tealprod.tea.state.tx.us/tims/browse/TSDSKB-621"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645" TargetMode="External"/><Relationship Id="rId11" Type="http://schemas.openxmlformats.org/officeDocument/2006/relationships/hyperlink" Target="https://tealprod.tea.state.tx.us/tims/browse/TSDSKB-642" TargetMode="External"/><Relationship Id="rId5" Type="http://schemas.openxmlformats.org/officeDocument/2006/relationships/hyperlink" Target="https://tealprod.tea.state.tx.us/tims/browse/TSDSKB-620" TargetMode="External"/><Relationship Id="rId10" Type="http://schemas.openxmlformats.org/officeDocument/2006/relationships/hyperlink" Target="https://tealprod.tea.state.tx.us/tims/browse/TSDSKB-650" TargetMode="External"/><Relationship Id="rId4" Type="http://schemas.openxmlformats.org/officeDocument/2006/relationships/hyperlink" Target="https://tea.texas.gov/academics/special-student-populations/review-and-support/early-childhood-transition" TargetMode="External"/><Relationship Id="rId9" Type="http://schemas.openxmlformats.org/officeDocument/2006/relationships/hyperlink" Target="https://tealprod.tea.state.tx.us/tims/browse/TSDSKB-62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spp@tea.texas.go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a:solidFill>
                  <a:schemeClr val="accent1"/>
                </a:solidFill>
              </a:rPr>
              <a:t>Child F</a:t>
            </a:r>
            <a:r>
              <a:rPr lang="en-US" sz="5400"/>
              <a:t>ind</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4</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Removed </a:t>
            </a:r>
            <a:r>
              <a:rPr lang="en-US" b="1">
                <a:solidFill>
                  <a:srgbClr val="595959"/>
                </a:solidFill>
              </a:rPr>
              <a:t>PARENTAL-CONSENT-DATE (E1714) </a:t>
            </a:r>
          </a:p>
          <a:p>
            <a:pPr>
              <a:lnSpc>
                <a:spcPct val="100000"/>
              </a:lnSpc>
              <a:spcBef>
                <a:spcPts val="600"/>
              </a:spcBef>
              <a:spcAft>
                <a:spcPts val="600"/>
              </a:spcAft>
              <a:buClr>
                <a:srgbClr val="F16038"/>
              </a:buClr>
            </a:pPr>
            <a:r>
              <a:rPr lang="en-US">
                <a:solidFill>
                  <a:srgbClr val="595959"/>
                </a:solidFill>
              </a:rPr>
              <a:t>Updated </a:t>
            </a:r>
            <a:r>
              <a:rPr lang="en-US" b="1">
                <a:solidFill>
                  <a:srgbClr val="595959"/>
                </a:solidFill>
              </a:rPr>
              <a:t>ECI-TRANSITION-CONFERENCE-DATE (E1713) </a:t>
            </a:r>
            <a:r>
              <a:rPr lang="en-US">
                <a:solidFill>
                  <a:srgbClr val="595959"/>
                </a:solidFill>
              </a:rPr>
              <a:t>from conditionally mandatory to optional</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3985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5</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2" name="Group 1" descr="The Student Child Find Association Extension complex type displays and shows the new data elements, ORIGINAL ECI SERVICES DATE and CONSENT TO EVALUATION RECEIVED DATE, in addition to removing PARENTAL CONSENT DATE and updating ECI-TRANSITION-CONFERENCE-DATE from conditionally mandatory to optional. ">
            <a:extLst>
              <a:ext uri="{FF2B5EF4-FFF2-40B4-BE49-F238E27FC236}">
                <a16:creationId xmlns:a16="http://schemas.microsoft.com/office/drawing/2014/main" id="{CB6DD890-3A48-D3FA-EEEA-C34C7E388EFB}"/>
              </a:ext>
            </a:extLst>
          </p:cNvPr>
          <p:cNvGrpSpPr/>
          <p:nvPr/>
        </p:nvGrpSpPr>
        <p:grpSpPr>
          <a:xfrm>
            <a:off x="2741295" y="1060768"/>
            <a:ext cx="6709410" cy="4736465"/>
            <a:chOff x="0" y="0"/>
            <a:chExt cx="6709410" cy="4736465"/>
          </a:xfrm>
        </p:grpSpPr>
        <p:pic>
          <p:nvPicPr>
            <p:cNvPr id="11" name="Picture 10" descr="Table&#10;&#10;Description automatically generated">
              <a:extLst>
                <a:ext uri="{FF2B5EF4-FFF2-40B4-BE49-F238E27FC236}">
                  <a16:creationId xmlns:a16="http://schemas.microsoft.com/office/drawing/2014/main" id="{58ACF41D-827D-CEE2-305F-3300F9DA277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20" y="0"/>
              <a:ext cx="6701790" cy="4736465"/>
            </a:xfrm>
            <a:prstGeom prst="rect">
              <a:avLst/>
            </a:prstGeom>
          </p:spPr>
        </p:pic>
        <p:sp>
          <p:nvSpPr>
            <p:cNvPr id="12" name="Rectangle 11">
              <a:extLst>
                <a:ext uri="{FF2B5EF4-FFF2-40B4-BE49-F238E27FC236}">
                  <a16:creationId xmlns:a16="http://schemas.microsoft.com/office/drawing/2014/main" id="{70F858C7-4ADF-90CF-27C8-798E689D498E}"/>
                </a:ext>
              </a:extLst>
            </p:cNvPr>
            <p:cNvSpPr/>
            <p:nvPr/>
          </p:nvSpPr>
          <p:spPr>
            <a:xfrm>
              <a:off x="3810" y="295275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E41D2EC0-01FD-0910-2083-E0AA7557A89F}"/>
                </a:ext>
              </a:extLst>
            </p:cNvPr>
            <p:cNvSpPr/>
            <p:nvPr/>
          </p:nvSpPr>
          <p:spPr>
            <a:xfrm>
              <a:off x="3810" y="350901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A9556204-5B5E-C8C7-A0A2-A575D75569D6}"/>
                </a:ext>
              </a:extLst>
            </p:cNvPr>
            <p:cNvSpPr/>
            <p:nvPr/>
          </p:nvSpPr>
          <p:spPr>
            <a:xfrm>
              <a:off x="3810" y="4339590"/>
              <a:ext cx="6702169" cy="39479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8BC6D2F7-1169-25A4-6029-531D89554E15}"/>
                </a:ext>
              </a:extLst>
            </p:cNvPr>
            <p:cNvSpPr/>
            <p:nvPr/>
          </p:nvSpPr>
          <p:spPr>
            <a:xfrm>
              <a:off x="0" y="403860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72622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6</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138334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 for the added and deleted data elements in the StudentChildFindAssociationExtension complex type</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Graphical user interface, text, application, email">
            <a:extLst>
              <a:ext uri="{FF2B5EF4-FFF2-40B4-BE49-F238E27FC236}">
                <a16:creationId xmlns:a16="http://schemas.microsoft.com/office/drawing/2014/main" id="{6242BCE5-035B-8022-08E2-AB8D98BA9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659" y="2577286"/>
            <a:ext cx="6789420" cy="3169920"/>
          </a:xfrm>
          <a:prstGeom prst="rect">
            <a:avLst/>
          </a:prstGeom>
        </p:spPr>
      </p:pic>
    </p:spTree>
    <p:extLst>
      <p:ext uri="{BB962C8B-B14F-4D97-AF65-F5344CB8AC3E}">
        <p14:creationId xmlns:p14="http://schemas.microsoft.com/office/powerpoint/2010/main" val="72529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7</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36" name="Picture 35" descr="A picture containing timeline">
            <a:extLst>
              <a:ext uri="{FF2B5EF4-FFF2-40B4-BE49-F238E27FC236}">
                <a16:creationId xmlns:a16="http://schemas.microsoft.com/office/drawing/2014/main" id="{7303ABEA-60E2-46C1-F199-33236F05DEDB}"/>
              </a:ext>
            </a:extLst>
          </p:cNvPr>
          <p:cNvPicPr>
            <a:picLocks/>
          </p:cNvPicPr>
          <p:nvPr/>
        </p:nvPicPr>
        <p:blipFill rotWithShape="1">
          <a:blip r:embed="rId2">
            <a:extLst>
              <a:ext uri="{28A0092B-C50C-407E-A947-70E740481C1C}">
                <a14:useLocalDpi xmlns:a14="http://schemas.microsoft.com/office/drawing/2010/main" val="0"/>
              </a:ext>
            </a:extLst>
          </a:blip>
          <a:srcRect b="9096"/>
          <a:stretch/>
        </p:blipFill>
        <p:spPr>
          <a:xfrm>
            <a:off x="1676491" y="1211645"/>
            <a:ext cx="8497036" cy="4038756"/>
          </a:xfrm>
          <a:prstGeom prst="rect">
            <a:avLst/>
          </a:prstGeom>
        </p:spPr>
      </p:pic>
    </p:spTree>
    <p:extLst>
      <p:ext uri="{BB962C8B-B14F-4D97-AF65-F5344CB8AC3E}">
        <p14:creationId xmlns:p14="http://schemas.microsoft.com/office/powerpoint/2010/main" val="310511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8</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Removed </a:t>
            </a:r>
            <a:r>
              <a:rPr lang="en-US" b="1" err="1">
                <a:solidFill>
                  <a:srgbClr val="595959"/>
                </a:solidFill>
              </a:rPr>
              <a:t>StudentSpecialEdProgramAssociationExtension</a:t>
            </a:r>
            <a:r>
              <a:rPr lang="en-US">
                <a:solidFill>
                  <a:srgbClr val="595959"/>
                </a:solidFill>
              </a:rPr>
              <a:t> complex type:</a:t>
            </a:r>
            <a:endParaRPr lang="en-US">
              <a:solidFill>
                <a:srgbClr val="595959"/>
              </a:solidFill>
              <a:cs typeface="Calibri"/>
            </a:endParaRPr>
          </a:p>
          <a:p>
            <a:pPr marL="0" indent="0">
              <a:lnSpc>
                <a:spcPct val="100000"/>
              </a:lnSpc>
              <a:spcBef>
                <a:spcPts val="600"/>
              </a:spcBef>
              <a:spcAft>
                <a:spcPts val="600"/>
              </a:spcAft>
              <a:buClr>
                <a:srgbClr val="F16038"/>
              </a:buClr>
              <a:buNone/>
            </a:pPr>
            <a:endParaRPr lang="en-US">
              <a:solidFill>
                <a:srgbClr val="595959"/>
              </a:solidFill>
              <a:ea typeface="+mn-lt"/>
              <a:cs typeface="+mn-lt"/>
            </a:endParaRPr>
          </a:p>
          <a:p>
            <a:pPr marL="0" indent="0">
              <a:lnSpc>
                <a:spcPct val="100000"/>
              </a:lnSpc>
              <a:spcBef>
                <a:spcPts val="600"/>
              </a:spcBef>
              <a:spcAft>
                <a:spcPts val="600"/>
              </a:spcAft>
              <a:buClr>
                <a:srgbClr val="F16038"/>
              </a:buClr>
              <a:buNone/>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ea typeface="Calibri" panose="020F0502020204030204"/>
              <a:cs typeface="Calibri" panose="020F0502020204030204"/>
            </a:endParaRPr>
          </a:p>
        </p:txBody>
      </p:sp>
      <p:pic>
        <p:nvPicPr>
          <p:cNvPr id="5" name="Picture 4">
            <a:extLst>
              <a:ext uri="{FF2B5EF4-FFF2-40B4-BE49-F238E27FC236}">
                <a16:creationId xmlns:a16="http://schemas.microsoft.com/office/drawing/2014/main" id="{3340F98C-E825-3DDE-BE5C-B97936780C82}"/>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28738" y="2036519"/>
            <a:ext cx="8211261" cy="3769940"/>
          </a:xfrm>
          <a:prstGeom prst="rect">
            <a:avLst/>
          </a:prstGeom>
        </p:spPr>
      </p:pic>
    </p:spTree>
    <p:extLst>
      <p:ext uri="{BB962C8B-B14F-4D97-AF65-F5344CB8AC3E}">
        <p14:creationId xmlns:p14="http://schemas.microsoft.com/office/powerpoint/2010/main" val="318265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Code Tables</a:t>
            </a:r>
          </a:p>
          <a:p>
            <a:pPr>
              <a:lnSpc>
                <a:spcPct val="100000"/>
              </a:lnSpc>
              <a:spcBef>
                <a:spcPts val="600"/>
              </a:spcBef>
              <a:spcAft>
                <a:spcPts val="600"/>
              </a:spcAft>
              <a:buClr>
                <a:srgbClr val="F16038"/>
              </a:buClr>
            </a:pPr>
            <a:r>
              <a:rPr lang="en-US">
                <a:solidFill>
                  <a:srgbClr val="595959"/>
                </a:solidFill>
              </a:rPr>
              <a:t>No Updated Code Tables</a:t>
            </a:r>
          </a:p>
          <a:p>
            <a:pPr>
              <a:lnSpc>
                <a:spcPct val="100000"/>
              </a:lnSpc>
              <a:spcBef>
                <a:spcPts val="600"/>
              </a:spcBef>
              <a:spcAft>
                <a:spcPts val="600"/>
              </a:spcAft>
              <a:buClr>
                <a:srgbClr val="F16038"/>
              </a:buClr>
            </a:pPr>
            <a:r>
              <a:rPr lang="en-US">
                <a:solidFill>
                  <a:srgbClr val="595959"/>
                </a:solidFill>
              </a:rPr>
              <a:t>No Deleted Code Tables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9854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The following reports will be updated to add/remove columns for the previously mentioned data element updates. </a:t>
            </a:r>
          </a:p>
          <a:p>
            <a:pPr lvl="1">
              <a:lnSpc>
                <a:spcPct val="100000"/>
              </a:lnSpc>
              <a:spcBef>
                <a:spcPts val="600"/>
              </a:spcBef>
              <a:spcAft>
                <a:spcPts val="600"/>
              </a:spcAft>
              <a:buClr>
                <a:srgbClr val="F16038"/>
              </a:buClr>
            </a:pPr>
            <a:r>
              <a:rPr lang="en-US" b="1" dirty="0">
                <a:solidFill>
                  <a:srgbClr val="595959"/>
                </a:solidFill>
              </a:rPr>
              <a:t>CHF0-100-001: SPPI-11 Student Compliance Report</a:t>
            </a:r>
          </a:p>
          <a:p>
            <a:pPr lvl="1">
              <a:lnSpc>
                <a:spcPct val="100000"/>
              </a:lnSpc>
              <a:spcBef>
                <a:spcPts val="600"/>
              </a:spcBef>
              <a:spcAft>
                <a:spcPts val="600"/>
              </a:spcAft>
              <a:buClr>
                <a:srgbClr val="F16038"/>
              </a:buClr>
            </a:pPr>
            <a:r>
              <a:rPr lang="en-US" b="1" dirty="0">
                <a:solidFill>
                  <a:srgbClr val="595959"/>
                </a:solidFill>
              </a:rPr>
              <a:t>CHF0-100-002: SPPI-12 Student Compliance Report</a:t>
            </a:r>
          </a:p>
          <a:p>
            <a:pPr lvl="1">
              <a:lnSpc>
                <a:spcPct val="100000"/>
              </a:lnSpc>
              <a:spcBef>
                <a:spcPts val="600"/>
              </a:spcBef>
              <a:spcAft>
                <a:spcPts val="600"/>
              </a:spcAft>
              <a:buClr>
                <a:srgbClr val="F16038"/>
              </a:buClr>
            </a:pPr>
            <a:r>
              <a:rPr lang="en-US" b="1" dirty="0">
                <a:solidFill>
                  <a:srgbClr val="595959"/>
                </a:solidFill>
              </a:rPr>
              <a:t>CHF0-100-005: SPPI-11 Calculations Report</a:t>
            </a:r>
          </a:p>
        </p:txBody>
      </p:sp>
    </p:spTree>
    <p:extLst>
      <p:ext uri="{BB962C8B-B14F-4D97-AF65-F5344CB8AC3E}">
        <p14:creationId xmlns:p14="http://schemas.microsoft.com/office/powerpoint/2010/main" val="2972643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CHF0-100-001</a:t>
            </a:r>
            <a:endParaRPr lang="en-US" sz="4000" dirty="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p:txBody>
      </p:sp>
      <p:pic>
        <p:nvPicPr>
          <p:cNvPr id="5" name="Picture 4">
            <a:extLst>
              <a:ext uri="{FF2B5EF4-FFF2-40B4-BE49-F238E27FC236}">
                <a16:creationId xmlns:a16="http://schemas.microsoft.com/office/drawing/2014/main" id="{A1A1C128-9C6D-C1BE-2C3F-7FF5091D0699}"/>
              </a:ext>
            </a:extLst>
          </p:cNvPr>
          <p:cNvPicPr>
            <a:picLocks noChangeAspect="1"/>
          </p:cNvPicPr>
          <p:nvPr/>
        </p:nvPicPr>
        <p:blipFill>
          <a:blip r:embed="rId2"/>
          <a:stretch>
            <a:fillRect/>
          </a:stretch>
        </p:blipFill>
        <p:spPr>
          <a:xfrm>
            <a:off x="1676952" y="862333"/>
            <a:ext cx="8838095" cy="5133333"/>
          </a:xfrm>
          <a:prstGeom prst="rect">
            <a:avLst/>
          </a:prstGeom>
        </p:spPr>
      </p:pic>
      <p:sp>
        <p:nvSpPr>
          <p:cNvPr id="2" name="TextBox 1">
            <a:extLst>
              <a:ext uri="{FF2B5EF4-FFF2-40B4-BE49-F238E27FC236}">
                <a16:creationId xmlns:a16="http://schemas.microsoft.com/office/drawing/2014/main" id="{AB1BF045-D760-4578-980F-F8FA0EBF4149}"/>
              </a:ext>
            </a:extLst>
          </p:cNvPr>
          <p:cNvSpPr txBox="1"/>
          <p:nvPr/>
        </p:nvSpPr>
        <p:spPr>
          <a:xfrm>
            <a:off x="9564872" y="6107911"/>
            <a:ext cx="27128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61899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CHF0-100-002</a:t>
            </a:r>
            <a:endParaRPr lang="en-US" sz="4000" dirty="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99ED1C8C-1CB5-E23B-E76C-713D223AA470}"/>
              </a:ext>
            </a:extLst>
          </p:cNvPr>
          <p:cNvPicPr>
            <a:picLocks noChangeAspect="1"/>
          </p:cNvPicPr>
          <p:nvPr/>
        </p:nvPicPr>
        <p:blipFill>
          <a:blip r:embed="rId2"/>
          <a:stretch>
            <a:fillRect/>
          </a:stretch>
        </p:blipFill>
        <p:spPr>
          <a:xfrm>
            <a:off x="1315047" y="957571"/>
            <a:ext cx="9561905" cy="4942857"/>
          </a:xfrm>
          <a:prstGeom prst="rect">
            <a:avLst/>
          </a:prstGeom>
        </p:spPr>
      </p:pic>
      <p:sp>
        <p:nvSpPr>
          <p:cNvPr id="2" name="TextBox 1">
            <a:extLst>
              <a:ext uri="{FF2B5EF4-FFF2-40B4-BE49-F238E27FC236}">
                <a16:creationId xmlns:a16="http://schemas.microsoft.com/office/drawing/2014/main" id="{A3609DF1-3139-BB58-0F56-A075E9974C51}"/>
              </a:ext>
            </a:extLst>
          </p:cNvPr>
          <p:cNvSpPr txBox="1"/>
          <p:nvPr/>
        </p:nvSpPr>
        <p:spPr>
          <a:xfrm>
            <a:off x="9514877" y="6149976"/>
            <a:ext cx="26765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409561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CHF0-100-005</a:t>
            </a:r>
            <a:endParaRPr lang="en-US" sz="4000" dirty="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p:txBody>
      </p:sp>
      <p:pic>
        <p:nvPicPr>
          <p:cNvPr id="5" name="Picture 4">
            <a:extLst>
              <a:ext uri="{FF2B5EF4-FFF2-40B4-BE49-F238E27FC236}">
                <a16:creationId xmlns:a16="http://schemas.microsoft.com/office/drawing/2014/main" id="{7E35ACD1-F4D7-3765-00F9-3406140131A2}"/>
              </a:ext>
            </a:extLst>
          </p:cNvPr>
          <p:cNvPicPr>
            <a:picLocks noChangeAspect="1"/>
          </p:cNvPicPr>
          <p:nvPr/>
        </p:nvPicPr>
        <p:blipFill>
          <a:blip r:embed="rId2"/>
          <a:stretch>
            <a:fillRect/>
          </a:stretch>
        </p:blipFill>
        <p:spPr>
          <a:xfrm>
            <a:off x="344032" y="1363823"/>
            <a:ext cx="11713407" cy="4306304"/>
          </a:xfrm>
          <a:prstGeom prst="rect">
            <a:avLst/>
          </a:prstGeom>
        </p:spPr>
      </p:pic>
      <p:sp>
        <p:nvSpPr>
          <p:cNvPr id="2" name="TextBox 1">
            <a:extLst>
              <a:ext uri="{FF2B5EF4-FFF2-40B4-BE49-F238E27FC236}">
                <a16:creationId xmlns:a16="http://schemas.microsoft.com/office/drawing/2014/main" id="{8F290E8C-38A7-ACA7-2780-CF1737A0B558}"/>
              </a:ext>
            </a:extLst>
          </p:cNvPr>
          <p:cNvSpPr txBox="1"/>
          <p:nvPr/>
        </p:nvSpPr>
        <p:spPr>
          <a:xfrm>
            <a:off x="9525000" y="6140659"/>
            <a:ext cx="2667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54823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60991"/>
            <a:ext cx="11121657" cy="751350"/>
          </a:xfrm>
        </p:spPr>
        <p:txBody>
          <a:bodyPr>
            <a:normAutofit/>
          </a:bodyPr>
          <a:lstStyle/>
          <a:p>
            <a:r>
              <a:rPr lang="en-US" sz="4000">
                <a:cs typeface="Calibri"/>
              </a:rPr>
              <a:t>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1027797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the following business rules from the Child Find Collection:</a:t>
            </a:r>
          </a:p>
          <a:p>
            <a:pPr lvl="1">
              <a:lnSpc>
                <a:spcPct val="100000"/>
              </a:lnSpc>
              <a:spcBef>
                <a:spcPts val="600"/>
              </a:spcBef>
              <a:spcAft>
                <a:spcPts val="600"/>
              </a:spcAft>
              <a:buClr>
                <a:srgbClr val="F16038"/>
              </a:buClr>
            </a:pPr>
            <a:r>
              <a:rPr lang="en-US">
                <a:solidFill>
                  <a:srgbClr val="595959"/>
                </a:solidFill>
              </a:rPr>
              <a:t>41163-0075</a:t>
            </a:r>
          </a:p>
          <a:p>
            <a:pPr lvl="1">
              <a:lnSpc>
                <a:spcPct val="100000"/>
              </a:lnSpc>
              <a:spcBef>
                <a:spcPts val="600"/>
              </a:spcBef>
              <a:spcAft>
                <a:spcPts val="600"/>
              </a:spcAft>
              <a:buClr>
                <a:srgbClr val="F16038"/>
              </a:buClr>
            </a:pPr>
            <a:r>
              <a:rPr lang="en-US">
                <a:solidFill>
                  <a:srgbClr val="595959"/>
                </a:solidFill>
              </a:rPr>
              <a:t>41163-0076</a:t>
            </a:r>
          </a:p>
          <a:p>
            <a:pPr lvl="1">
              <a:lnSpc>
                <a:spcPct val="100000"/>
              </a:lnSpc>
              <a:spcBef>
                <a:spcPts val="600"/>
              </a:spcBef>
              <a:spcAft>
                <a:spcPts val="600"/>
              </a:spcAft>
              <a:buClr>
                <a:srgbClr val="F16038"/>
              </a:buClr>
            </a:pPr>
            <a:r>
              <a:rPr lang="en-US">
                <a:solidFill>
                  <a:srgbClr val="595959"/>
                </a:solidFill>
              </a:rPr>
              <a:t>41163-0077</a:t>
            </a:r>
          </a:p>
          <a:p>
            <a:pPr lvl="1">
              <a:lnSpc>
                <a:spcPct val="100000"/>
              </a:lnSpc>
              <a:spcBef>
                <a:spcPts val="600"/>
              </a:spcBef>
              <a:spcAft>
                <a:spcPts val="600"/>
              </a:spcAft>
              <a:buClr>
                <a:srgbClr val="F16038"/>
              </a:buClr>
            </a:pPr>
            <a:r>
              <a:rPr lang="en-US">
                <a:solidFill>
                  <a:srgbClr val="595959"/>
                </a:solidFill>
              </a:rPr>
              <a:t>41163-0079</a:t>
            </a:r>
          </a:p>
          <a:p>
            <a:pPr lvl="1">
              <a:lnSpc>
                <a:spcPct val="100000"/>
              </a:lnSpc>
              <a:spcBef>
                <a:spcPts val="600"/>
              </a:spcBef>
              <a:spcAft>
                <a:spcPts val="600"/>
              </a:spcAft>
              <a:buClr>
                <a:srgbClr val="F16038"/>
              </a:buClr>
            </a:pPr>
            <a:r>
              <a:rPr lang="en-US">
                <a:solidFill>
                  <a:srgbClr val="595959"/>
                </a:solidFill>
              </a:rPr>
              <a:t>41163-0081</a:t>
            </a:r>
          </a:p>
          <a:p>
            <a:pPr lvl="1">
              <a:lnSpc>
                <a:spcPct val="100000"/>
              </a:lnSpc>
              <a:spcBef>
                <a:spcPts val="600"/>
              </a:spcBef>
              <a:spcAft>
                <a:spcPts val="600"/>
              </a:spcAft>
              <a:buClr>
                <a:srgbClr val="F16038"/>
              </a:buClr>
            </a:pPr>
            <a:r>
              <a:rPr lang="en-US">
                <a:solidFill>
                  <a:srgbClr val="595959"/>
                </a:solidFill>
              </a:rPr>
              <a:t>41163-0084</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37285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60991"/>
            <a:ext cx="11121657" cy="751350"/>
          </a:xfrm>
        </p:spPr>
        <p:txBody>
          <a:bodyPr>
            <a:normAutofit/>
          </a:bodyPr>
          <a:lstStyle/>
          <a:p>
            <a:r>
              <a:rPr lang="en-US" sz="4000">
                <a:cs typeface="Calibri"/>
              </a:rPr>
              <a:t>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10277972" cy="463911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following rules for the Child Find Collection:</a:t>
            </a:r>
          </a:p>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8A5323D4-51ED-7538-ACCD-285993FB9CE1}"/>
              </a:ext>
            </a:extLst>
          </p:cNvPr>
          <p:cNvPicPr>
            <a:picLocks noChangeAspect="1"/>
          </p:cNvPicPr>
          <p:nvPr/>
        </p:nvPicPr>
        <p:blipFill>
          <a:blip r:embed="rId2"/>
          <a:stretch>
            <a:fillRect/>
          </a:stretch>
        </p:blipFill>
        <p:spPr>
          <a:xfrm>
            <a:off x="2861071" y="3755547"/>
            <a:ext cx="6469857" cy="2026408"/>
          </a:xfrm>
          <a:prstGeom prst="rect">
            <a:avLst/>
          </a:prstGeom>
        </p:spPr>
      </p:pic>
      <p:pic>
        <p:nvPicPr>
          <p:cNvPr id="8" name="Picture 7">
            <a:extLst>
              <a:ext uri="{FF2B5EF4-FFF2-40B4-BE49-F238E27FC236}">
                <a16:creationId xmlns:a16="http://schemas.microsoft.com/office/drawing/2014/main" id="{F3250562-1F99-6341-9A98-6D4C73D05EBC}"/>
              </a:ext>
            </a:extLst>
          </p:cNvPr>
          <p:cNvPicPr>
            <a:picLocks noChangeAspect="1"/>
          </p:cNvPicPr>
          <p:nvPr/>
        </p:nvPicPr>
        <p:blipFill>
          <a:blip r:embed="rId3"/>
          <a:stretch>
            <a:fillRect/>
          </a:stretch>
        </p:blipFill>
        <p:spPr>
          <a:xfrm>
            <a:off x="2861071" y="1627903"/>
            <a:ext cx="6380647" cy="2012395"/>
          </a:xfrm>
          <a:prstGeom prst="rect">
            <a:avLst/>
          </a:prstGeom>
        </p:spPr>
      </p:pic>
      <p:sp>
        <p:nvSpPr>
          <p:cNvPr id="2" name="TextBox 1">
            <a:extLst>
              <a:ext uri="{FF2B5EF4-FFF2-40B4-BE49-F238E27FC236}">
                <a16:creationId xmlns:a16="http://schemas.microsoft.com/office/drawing/2014/main" id="{0B1727F1-7E3C-9B7E-5C33-F64895374DA4}"/>
              </a:ext>
            </a:extLst>
          </p:cNvPr>
          <p:cNvSpPr txBox="1"/>
          <p:nvPr/>
        </p:nvSpPr>
        <p:spPr>
          <a:xfrm>
            <a:off x="9591674" y="6143625"/>
            <a:ext cx="26003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51368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Business Rule Updates </a:t>
            </a:r>
            <a:r>
              <a:rPr lang="en-US" sz="4000" dirty="0">
                <a:solidFill>
                  <a:schemeClr val="bg1"/>
                </a:solidFill>
                <a:cs typeface="Calibri"/>
              </a:rPr>
              <a:t>9</a:t>
            </a:r>
            <a:endParaRPr lang="en-US" sz="4000" dirty="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following business rules for the Child Find Collection:</a:t>
            </a:r>
          </a:p>
          <a:p>
            <a:pPr marL="0"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Fatal Rule 41163-0097 displays and states the initial evaluation date must not be before the consent to evaluation received date. ">
            <a:extLst>
              <a:ext uri="{FF2B5EF4-FFF2-40B4-BE49-F238E27FC236}">
                <a16:creationId xmlns:a16="http://schemas.microsoft.com/office/drawing/2014/main" id="{CC45F43B-54C9-018E-7F18-E6E13B93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30" y="1953258"/>
            <a:ext cx="8229600" cy="1365250"/>
          </a:xfrm>
          <a:prstGeom prst="rect">
            <a:avLst/>
          </a:prstGeom>
        </p:spPr>
      </p:pic>
      <p:pic>
        <p:nvPicPr>
          <p:cNvPr id="5" name="Picture 4" descr="Fatal Rule 41163-0098 displays and states if the original ECI services date is not blank then it must be before the students third birthday. ">
            <a:extLst>
              <a:ext uri="{FF2B5EF4-FFF2-40B4-BE49-F238E27FC236}">
                <a16:creationId xmlns:a16="http://schemas.microsoft.com/office/drawing/2014/main" id="{33B8690A-3AC6-E9DA-AD3B-38B8E131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30" y="3693872"/>
            <a:ext cx="8229600" cy="1424940"/>
          </a:xfrm>
          <a:prstGeom prst="rect">
            <a:avLst/>
          </a:prstGeom>
        </p:spPr>
      </p:pic>
    </p:spTree>
    <p:extLst>
      <p:ext uri="{BB962C8B-B14F-4D97-AF65-F5344CB8AC3E}">
        <p14:creationId xmlns:p14="http://schemas.microsoft.com/office/powerpoint/2010/main" val="2802315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Business Rule Updates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following business rules for the Child Find Collection:</a:t>
            </a:r>
          </a:p>
          <a:p>
            <a:pPr marL="0"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pecial Warning Rule 41163-0100 displays and states for a student reported for the child find collection, the ECI Notification Date should not be blank, however this is only a special warning to confirm there was no ECI notification date. ">
            <a:extLst>
              <a:ext uri="{FF2B5EF4-FFF2-40B4-BE49-F238E27FC236}">
                <a16:creationId xmlns:a16="http://schemas.microsoft.com/office/drawing/2014/main" id="{22D71CF0-4123-04DC-56E7-885463003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84" y="4343792"/>
            <a:ext cx="8229600" cy="1283970"/>
          </a:xfrm>
          <a:prstGeom prst="rect">
            <a:avLst/>
          </a:prstGeom>
        </p:spPr>
      </p:pic>
      <p:pic>
        <p:nvPicPr>
          <p:cNvPr id="8" name="Picture 7" descr="Fatal rule 41163-0099 displays and states if the original ECI services date is not reported or is less than 90 days before the students third birthday, then evaluation delay reason must not be &quot;08&quot; and eligibility delay reason must not be &quot;08&quot;. This means that a student reported for the child find collection without an original ECI services date or  an original ECI services date is less than 90 days before the students third birthday must not be reported with a evaluation delay or eligibility delay reason of &quot;Part C (ECI) Did Not Notify/Refer Child to Part B at Least 90 Days Prior to the Childs Third Birthday (code 08). ">
            <a:extLst>
              <a:ext uri="{FF2B5EF4-FFF2-40B4-BE49-F238E27FC236}">
                <a16:creationId xmlns:a16="http://schemas.microsoft.com/office/drawing/2014/main" id="{E3E0DA52-1E4A-C089-DD93-8CAB41B63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84" y="1682391"/>
            <a:ext cx="8229600" cy="2060575"/>
          </a:xfrm>
          <a:prstGeom prst="rect">
            <a:avLst/>
          </a:prstGeom>
        </p:spPr>
      </p:pic>
    </p:spTree>
    <p:extLst>
      <p:ext uri="{BB962C8B-B14F-4D97-AF65-F5344CB8AC3E}">
        <p14:creationId xmlns:p14="http://schemas.microsoft.com/office/powerpoint/2010/main" val="344963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 </a:t>
            </a:r>
            <a:r>
              <a:rPr lang="en-US" sz="4000" dirty="0">
                <a:solidFill>
                  <a:schemeClr val="bg1"/>
                </a:solidFill>
                <a:cs typeface="Calibri"/>
              </a:rPr>
              <a:t>1</a:t>
            </a:r>
            <a:endParaRPr lang="en-US" sz="4000" dirty="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015546423"/>
              </p:ext>
            </p:extLst>
          </p:nvPr>
        </p:nvGraphicFramePr>
        <p:xfrm>
          <a:off x="511479" y="1252602"/>
          <a:ext cx="11075484" cy="274802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r>
                        <a:rPr lang="en-US" sz="2400">
                          <a:latin typeface="+mn-lt"/>
                        </a:rPr>
                        <a:t>TSDS ready to load data to eDM</a:t>
                      </a:r>
                    </a:p>
                  </a:txBody>
                  <a:tcPr/>
                </a:tc>
                <a:tc>
                  <a:txBody>
                    <a:bodyPr/>
                    <a:lstStyle/>
                    <a:p>
                      <a:r>
                        <a:rPr lang="en-US" sz="2400">
                          <a:latin typeface="+mn-lt"/>
                        </a:rPr>
                        <a:t>August 7, 2023</a:t>
                      </a:r>
                    </a:p>
                  </a:txBody>
                  <a:tcPr/>
                </a:tc>
                <a:extLst>
                  <a:ext uri="{0D108BD9-81ED-4DB2-BD59-A6C34878D82A}">
                    <a16:rowId xmlns:a16="http://schemas.microsoft.com/office/drawing/2014/main" val="4075560472"/>
                  </a:ext>
                </a:extLst>
              </a:tr>
              <a:tr h="458004">
                <a:tc>
                  <a:txBody>
                    <a:bodyPr/>
                    <a:lstStyle/>
                    <a:p>
                      <a:r>
                        <a:rPr lang="en-US" sz="2400">
                          <a:latin typeface="+mn-lt"/>
                        </a:rPr>
                        <a:t>Child Find ready for users to promote data</a:t>
                      </a:r>
                    </a:p>
                  </a:txBody>
                  <a:tcPr/>
                </a:tc>
                <a:tc>
                  <a:txBody>
                    <a:bodyPr/>
                    <a:lstStyle/>
                    <a:p>
                      <a:r>
                        <a:rPr lang="en-US" sz="2400">
                          <a:latin typeface="+mn-lt"/>
                        </a:rPr>
                        <a:t>September 11, 2023</a:t>
                      </a:r>
                    </a:p>
                  </a:txBody>
                  <a:tcPr/>
                </a:tc>
                <a:extLst>
                  <a:ext uri="{0D108BD9-81ED-4DB2-BD59-A6C34878D82A}">
                    <a16:rowId xmlns:a16="http://schemas.microsoft.com/office/drawing/2014/main" val="1307355544"/>
                  </a:ext>
                </a:extLst>
              </a:tr>
              <a:tr h="458004">
                <a:tc>
                  <a:txBody>
                    <a:bodyPr/>
                    <a:lstStyle/>
                    <a:p>
                      <a:r>
                        <a:rPr lang="en-US" sz="2400">
                          <a:latin typeface="+mn-lt"/>
                        </a:rPr>
                        <a:t>Child Find ready for users to complete</a:t>
                      </a:r>
                    </a:p>
                  </a:txBody>
                  <a:tcPr/>
                </a:tc>
                <a:tc>
                  <a:txBody>
                    <a:bodyPr/>
                    <a:lstStyle/>
                    <a:p>
                      <a:r>
                        <a:rPr lang="en-US" sz="2400">
                          <a:latin typeface="+mn-lt"/>
                        </a:rPr>
                        <a:t>May 20, 2024</a:t>
                      </a:r>
                    </a:p>
                  </a:txBody>
                  <a:tcPr/>
                </a:tc>
                <a:extLst>
                  <a:ext uri="{0D108BD9-81ED-4DB2-BD59-A6C34878D82A}">
                    <a16:rowId xmlns:a16="http://schemas.microsoft.com/office/drawing/2014/main" val="4201605557"/>
                  </a:ext>
                </a:extLst>
              </a:tr>
              <a:tr h="458004">
                <a:tc>
                  <a:txBody>
                    <a:bodyPr/>
                    <a:lstStyle/>
                    <a:p>
                      <a:r>
                        <a:rPr lang="en-US" sz="2400" b="1">
                          <a:latin typeface="+mn-lt"/>
                        </a:rPr>
                        <a:t>Child Find Submission due date for LEAs</a:t>
                      </a:r>
                    </a:p>
                  </a:txBody>
                  <a:tcPr/>
                </a:tc>
                <a:tc>
                  <a:txBody>
                    <a:bodyPr/>
                    <a:lstStyle/>
                    <a:p>
                      <a:r>
                        <a:rPr lang="en-US" sz="2400">
                          <a:latin typeface="+mn-lt"/>
                        </a:rPr>
                        <a:t>July 25, 2024</a:t>
                      </a:r>
                    </a:p>
                  </a:txBody>
                  <a:tcPr/>
                </a:tc>
                <a:extLst>
                  <a:ext uri="{0D108BD9-81ED-4DB2-BD59-A6C34878D82A}">
                    <a16:rowId xmlns:a16="http://schemas.microsoft.com/office/drawing/2014/main" val="1882897518"/>
                  </a:ext>
                </a:extLst>
              </a:tr>
              <a:tr h="458004">
                <a:tc>
                  <a:txBody>
                    <a:bodyPr/>
                    <a:lstStyle/>
                    <a:p>
                      <a:pPr lvl="0">
                        <a:buNone/>
                      </a:pPr>
                      <a:r>
                        <a:rPr lang="en-US" sz="2400" b="0" i="0" u="none" strike="noStrike" noProof="0">
                          <a:latin typeface="+mn-lt"/>
                        </a:rPr>
                        <a:t>Child Find data available to customers</a:t>
                      </a:r>
                      <a:endParaRPr lang="en-US">
                        <a:latin typeface="+mn-lt"/>
                      </a:endParaRPr>
                    </a:p>
                  </a:txBody>
                  <a:tcPr/>
                </a:tc>
                <a:tc>
                  <a:txBody>
                    <a:bodyPr/>
                    <a:lstStyle/>
                    <a:p>
                      <a:pPr lvl="0">
                        <a:buNone/>
                      </a:pPr>
                      <a:r>
                        <a:rPr lang="en-US" sz="2400" b="0" i="0" u="none" strike="noStrike" noProof="0">
                          <a:latin typeface="+mn-lt"/>
                        </a:rPr>
                        <a:t>August 8, 2024</a:t>
                      </a:r>
                      <a:endParaRPr lang="en-US">
                        <a:latin typeface="+mn-lt"/>
                      </a:endParaRPr>
                    </a:p>
                  </a:txBody>
                  <a:tcPr/>
                </a:tc>
                <a:extLst>
                  <a:ext uri="{0D108BD9-81ED-4DB2-BD59-A6C34878D82A}">
                    <a16:rowId xmlns:a16="http://schemas.microsoft.com/office/drawing/2014/main" val="3876213031"/>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Technical Support</a:t>
            </a:r>
          </a:p>
          <a:p>
            <a:pPr lvl="1">
              <a:lnSpc>
                <a:spcPct val="100000"/>
              </a:lnSpc>
              <a:spcBef>
                <a:spcPts val="600"/>
              </a:spcBef>
              <a:spcAft>
                <a:spcPts val="600"/>
              </a:spcAft>
              <a:buClr>
                <a:srgbClr val="F16038"/>
              </a:buClr>
            </a:pPr>
            <a:r>
              <a:rPr lang="en-US" dirty="0">
                <a:solidFill>
                  <a:srgbClr val="595959"/>
                </a:solidFill>
                <a:hlinkClick r:id="rId2"/>
              </a:rPr>
              <a:t>TSDSCustomerSupport@tea.texas.gov</a:t>
            </a:r>
            <a:endParaRPr lang="en-US" dirty="0">
              <a:solidFill>
                <a:srgbClr val="595959"/>
              </a:solidFill>
            </a:endParaRPr>
          </a:p>
          <a:p>
            <a:pPr>
              <a:lnSpc>
                <a:spcPct val="100000"/>
              </a:lnSpc>
              <a:spcBef>
                <a:spcPts val="600"/>
              </a:spcBef>
              <a:spcAft>
                <a:spcPts val="600"/>
              </a:spcAft>
              <a:buClr>
                <a:srgbClr val="F16038"/>
              </a:buClr>
            </a:pPr>
            <a:r>
              <a:rPr lang="en-US" dirty="0">
                <a:solidFill>
                  <a:srgbClr val="595959"/>
                </a:solidFill>
              </a:rPr>
              <a:t>Child Find Program Area</a:t>
            </a:r>
          </a:p>
          <a:p>
            <a:pPr lvl="1">
              <a:lnSpc>
                <a:spcPct val="100000"/>
              </a:lnSpc>
              <a:spcBef>
                <a:spcPts val="600"/>
              </a:spcBef>
              <a:spcAft>
                <a:spcPts val="600"/>
              </a:spcAft>
              <a:buClr>
                <a:srgbClr val="F16038"/>
              </a:buClr>
            </a:pPr>
            <a:r>
              <a:rPr lang="en-US" sz="2400" dirty="0">
                <a:ea typeface="+mn-lt"/>
                <a:cs typeface="+mn-lt"/>
                <a:hlinkClick r:id="rId3"/>
              </a:rPr>
              <a:t>SPPI-11 Guidance Documents</a:t>
            </a:r>
            <a:r>
              <a:rPr lang="en-US" sz="2400" dirty="0">
                <a:ea typeface="+mn-lt"/>
                <a:cs typeface="+mn-lt"/>
              </a:rPr>
              <a:t>        </a:t>
            </a:r>
            <a:r>
              <a:rPr lang="en-US" sz="2400" dirty="0">
                <a:ea typeface="+mn-lt"/>
                <a:cs typeface="+mn-lt"/>
                <a:hlinkClick r:id="rId4"/>
              </a:rPr>
              <a:t>SPPI-12 Guidance Documents</a:t>
            </a:r>
            <a:endParaRPr lang="en-US" dirty="0">
              <a:solidFill>
                <a:srgbClr val="595959"/>
              </a:solidFill>
            </a:endParaRPr>
          </a:p>
          <a:p>
            <a:pPr>
              <a:lnSpc>
                <a:spcPct val="100000"/>
              </a:lnSpc>
              <a:spcBef>
                <a:spcPts val="600"/>
              </a:spcBef>
              <a:spcAft>
                <a:spcPts val="600"/>
              </a:spcAft>
              <a:buClr>
                <a:srgbClr val="F16038"/>
              </a:buClr>
            </a:pPr>
            <a:r>
              <a:rPr lang="en-US" dirty="0">
                <a:solidFill>
                  <a:srgbClr val="595959"/>
                </a:solidFill>
              </a:rPr>
              <a:t>TIMS Knowledge Base Articles</a:t>
            </a:r>
          </a:p>
          <a:p>
            <a:pPr lvl="1">
              <a:lnSpc>
                <a:spcPct val="100000"/>
              </a:lnSpc>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graphicFrame>
        <p:nvGraphicFramePr>
          <p:cNvPr id="2" name="Table 4">
            <a:extLst>
              <a:ext uri="{FF2B5EF4-FFF2-40B4-BE49-F238E27FC236}">
                <a16:creationId xmlns:a16="http://schemas.microsoft.com/office/drawing/2014/main" id="{4743386D-74DF-D448-C26C-7682EFE924F9}"/>
              </a:ext>
            </a:extLst>
          </p:cNvPr>
          <p:cNvGraphicFramePr>
            <a:graphicFrameLocks noGrp="1"/>
          </p:cNvGraphicFramePr>
          <p:nvPr>
            <p:extLst>
              <p:ext uri="{D42A27DB-BD31-4B8C-83A1-F6EECF244321}">
                <p14:modId xmlns:p14="http://schemas.microsoft.com/office/powerpoint/2010/main" val="3218100540"/>
              </p:ext>
            </p:extLst>
          </p:nvPr>
        </p:nvGraphicFramePr>
        <p:xfrm>
          <a:off x="1117598" y="3951442"/>
          <a:ext cx="11074401" cy="1609020"/>
        </p:xfrm>
        <a:graphic>
          <a:graphicData uri="http://schemas.openxmlformats.org/drawingml/2006/table">
            <a:tbl>
              <a:tblPr firstRow="1" bandRow="1">
                <a:tableStyleId>{2D5ABB26-0587-4C30-8999-92F81FD0307C}</a:tableStyleId>
              </a:tblPr>
              <a:tblGrid>
                <a:gridCol w="5378205">
                  <a:extLst>
                    <a:ext uri="{9D8B030D-6E8A-4147-A177-3AD203B41FA5}">
                      <a16:colId xmlns:a16="http://schemas.microsoft.com/office/drawing/2014/main" val="459833500"/>
                    </a:ext>
                  </a:extLst>
                </a:gridCol>
                <a:gridCol w="5696196">
                  <a:extLst>
                    <a:ext uri="{9D8B030D-6E8A-4147-A177-3AD203B41FA5}">
                      <a16:colId xmlns:a16="http://schemas.microsoft.com/office/drawing/2014/main" val="2738235685"/>
                    </a:ext>
                  </a:extLst>
                </a:gridCol>
              </a:tblGrid>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5"/>
                        </a:rPr>
                        <a:t>TSDSKB-620</a:t>
                      </a:r>
                      <a:r>
                        <a:rPr lang="en-US">
                          <a:solidFill>
                            <a:srgbClr val="595959"/>
                          </a:solidFill>
                        </a:rPr>
                        <a:t>: SPPI-11 Compliance Flow Chart</a:t>
                      </a:r>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6"/>
                        </a:rPr>
                        <a:t>TSDSKB-645</a:t>
                      </a:r>
                      <a:r>
                        <a:rPr lang="en-US">
                          <a:solidFill>
                            <a:srgbClr val="595959"/>
                          </a:solidFill>
                        </a:rPr>
                        <a:t>: SPPI-12 Frequently Asked Questions</a:t>
                      </a:r>
                      <a:endParaRPr lang="en-US"/>
                    </a:p>
                  </a:txBody>
                  <a:tcPr/>
                </a:tc>
                <a:extLst>
                  <a:ext uri="{0D108BD9-81ED-4DB2-BD59-A6C34878D82A}">
                    <a16:rowId xmlns:a16="http://schemas.microsoft.com/office/drawing/2014/main" val="2498722620"/>
                  </a:ext>
                </a:extLst>
              </a:tr>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7"/>
                        </a:rPr>
                        <a:t>TSDSKB-621</a:t>
                      </a:r>
                      <a:r>
                        <a:rPr lang="en-US">
                          <a:solidFill>
                            <a:srgbClr val="595959"/>
                          </a:solidFill>
                        </a:rPr>
                        <a:t>: SPPI-12 Compliance Flow Chart</a:t>
                      </a:r>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8"/>
                        </a:rPr>
                        <a:t>TSDKSB-646</a:t>
                      </a:r>
                      <a:r>
                        <a:rPr lang="en-US">
                          <a:solidFill>
                            <a:srgbClr val="595959"/>
                          </a:solidFill>
                        </a:rPr>
                        <a:t>: SPPI-11 Frequently Asked Questions</a:t>
                      </a:r>
                      <a:endParaRPr lang="en-US"/>
                    </a:p>
                  </a:txBody>
                  <a:tcPr/>
                </a:tc>
                <a:extLst>
                  <a:ext uri="{0D108BD9-81ED-4DB2-BD59-A6C34878D82A}">
                    <a16:rowId xmlns:a16="http://schemas.microsoft.com/office/drawing/2014/main" val="2714338619"/>
                  </a:ext>
                </a:extLst>
              </a:tr>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9"/>
                        </a:rPr>
                        <a:t>TSDSKB-622</a:t>
                      </a:r>
                      <a:r>
                        <a:rPr lang="en-US">
                          <a:solidFill>
                            <a:srgbClr val="595959"/>
                          </a:solidFill>
                        </a:rPr>
                        <a:t>: Child Find Frequently Asked Questions</a:t>
                      </a:r>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10"/>
                        </a:rPr>
                        <a:t>TSDSKB-650</a:t>
                      </a:r>
                      <a:r>
                        <a:rPr lang="en-US">
                          <a:solidFill>
                            <a:srgbClr val="595959"/>
                          </a:solidFill>
                        </a:rPr>
                        <a:t>: Child Find Interactive Flowchart</a:t>
                      </a:r>
                      <a:endParaRPr lang="en-US" dirty="0"/>
                    </a:p>
                  </a:txBody>
                  <a:tcPr/>
                </a:tc>
                <a:extLst>
                  <a:ext uri="{0D108BD9-81ED-4DB2-BD59-A6C34878D82A}">
                    <a16:rowId xmlns:a16="http://schemas.microsoft.com/office/drawing/2014/main" val="2852881873"/>
                  </a:ext>
                </a:extLst>
              </a:tr>
              <a:tr h="24010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11"/>
                        </a:rPr>
                        <a:t>TSDSKB-642</a:t>
                      </a:r>
                      <a:r>
                        <a:rPr lang="en-US">
                          <a:solidFill>
                            <a:srgbClr val="595959"/>
                          </a:solidFill>
                        </a:rPr>
                        <a:t>: Child Find Program Guidance</a:t>
                      </a:r>
                    </a:p>
                  </a:txBody>
                  <a:tcPr/>
                </a:tc>
                <a:tc>
                  <a:txBody>
                    <a:bodyPr/>
                    <a:lstStyle/>
                    <a:p>
                      <a:pPr marL="285750" indent="-285750">
                        <a:buClr>
                          <a:schemeClr val="accent2"/>
                        </a:buClr>
                        <a:buFont typeface="Wingdings" panose="05000000000000000000" pitchFamily="2" charset="2"/>
                        <a:buChar char="§"/>
                      </a:pPr>
                      <a:endParaRPr lang="en-US"/>
                    </a:p>
                  </a:txBody>
                  <a:tcPr/>
                </a:tc>
                <a:extLst>
                  <a:ext uri="{0D108BD9-81ED-4DB2-BD59-A6C34878D82A}">
                    <a16:rowId xmlns:a16="http://schemas.microsoft.com/office/drawing/2014/main" val="3801269303"/>
                  </a:ext>
                </a:extLst>
              </a:tr>
            </a:tbl>
          </a:graphicData>
        </a:graphic>
      </p:graphicFrame>
      <p:sp>
        <p:nvSpPr>
          <p:cNvPr id="6" name="TextBox 5">
            <a:extLst>
              <a:ext uri="{FF2B5EF4-FFF2-40B4-BE49-F238E27FC236}">
                <a16:creationId xmlns:a16="http://schemas.microsoft.com/office/drawing/2014/main" id="{91CDA363-6DD3-7DE3-ACBB-2701C777D0FB}"/>
              </a:ext>
            </a:extLst>
          </p:cNvPr>
          <p:cNvSpPr txBox="1"/>
          <p:nvPr/>
        </p:nvSpPr>
        <p:spPr>
          <a:xfrm>
            <a:off x="9404430" y="6115291"/>
            <a:ext cx="29129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Calibri"/>
              </a:rPr>
              <a:t>* Updated slide since Spring 2023 training</a:t>
            </a:r>
          </a:p>
          <a:p>
            <a:pPr algn="l"/>
            <a:endParaRPr lang="en-US" dirty="0">
              <a:cs typeface="Calibri"/>
            </a:endParaRPr>
          </a:p>
        </p:txBody>
      </p:sp>
    </p:spTree>
    <p:extLst>
      <p:ext uri="{BB962C8B-B14F-4D97-AF65-F5344CB8AC3E}">
        <p14:creationId xmlns:p14="http://schemas.microsoft.com/office/powerpoint/2010/main" val="2985573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6939207C-F630-A4DC-1FE8-19F859463BCD}"/>
              </a:ext>
            </a:extLst>
          </p:cNvPr>
          <p:cNvSpPr txBox="1"/>
          <p:nvPr/>
        </p:nvSpPr>
        <p:spPr>
          <a:xfrm>
            <a:off x="402209" y="1079369"/>
            <a:ext cx="11387579" cy="4862870"/>
          </a:xfrm>
          <a:prstGeom prst="rect">
            <a:avLst/>
          </a:prstGeom>
          <a:noFill/>
        </p:spPr>
        <p:txBody>
          <a:bodyPr wrap="square">
            <a:spAutoFit/>
          </a:bodyPr>
          <a:lstStyle/>
          <a:p>
            <a:r>
              <a:rPr lang="en-US" sz="2400" b="1" dirty="0">
                <a:solidFill>
                  <a:srgbClr val="595959"/>
                </a:solidFill>
              </a:rPr>
              <a:t>If the PARENTAL-CONSENT-DATE (E1714) is the last day of school, what would the Local Education Agency (LEA) report as the INITIAL-EVALUATION-DATE (E1715)?</a:t>
            </a:r>
          </a:p>
          <a:p>
            <a:endParaRPr lang="en-US" sz="2800" dirty="0">
              <a:solidFill>
                <a:srgbClr val="595959"/>
              </a:solidFill>
            </a:endParaRPr>
          </a:p>
          <a:p>
            <a:r>
              <a:rPr lang="en-US" dirty="0">
                <a:solidFill>
                  <a:srgbClr val="595959"/>
                </a:solidFill>
              </a:rPr>
              <a:t>The LEA should always report the actual date the initial evaluation took place for the data element INITIAL-EVALUATION-DATE (E1715). </a:t>
            </a:r>
          </a:p>
          <a:p>
            <a:endParaRPr lang="en-US" dirty="0">
              <a:solidFill>
                <a:srgbClr val="595959"/>
              </a:solidFill>
            </a:endParaRPr>
          </a:p>
          <a:p>
            <a:r>
              <a:rPr lang="en-US" dirty="0">
                <a:solidFill>
                  <a:srgbClr val="595959"/>
                </a:solidFill>
              </a:rPr>
              <a:t>The additional guidance discussed during the training was around the former PARENTALCONSENT-DATE (E1714), which has been replaced with the new data element, CONSENT-TO-EVALUATION-RECEIVED-DATE (E1738). When the CONSENT-TO-EVALUATION-RECEIVED-DATE (E1738) date occurs during the summer (or on the last day of school), and the INITIAL-EVALUATION-DATE (E1715) also occurs during the summer, the LEA should backdate the CONSENT-TO-EVALUATION-RECEIVED-DATE (E1738) to the last instructional day in the prior school year. </a:t>
            </a:r>
          </a:p>
          <a:p>
            <a:endParaRPr lang="en-US" dirty="0">
              <a:solidFill>
                <a:srgbClr val="595959"/>
              </a:solidFill>
            </a:endParaRPr>
          </a:p>
          <a:p>
            <a:r>
              <a:rPr lang="en-US" dirty="0">
                <a:solidFill>
                  <a:srgbClr val="595959"/>
                </a:solidFill>
              </a:rPr>
              <a:t>When the CONSENT-TO-EVALUATION-RECEIVED-DATE (E1738) occurs during the summer (or on the last day of school), and the INITIAL-EVALUATION-DATE (E1715) takes place on the first instructional day of school or later during the new school year, then the LEA would report the CONSENT-TO-EVALUATION-RECEIVED-DATE (E1738) as the first instructional day of the new school year.</a:t>
            </a:r>
          </a:p>
        </p:txBody>
      </p:sp>
    </p:spTree>
    <p:extLst>
      <p:ext uri="{BB962C8B-B14F-4D97-AF65-F5344CB8AC3E}">
        <p14:creationId xmlns:p14="http://schemas.microsoft.com/office/powerpoint/2010/main" val="208865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 </a:t>
            </a:r>
            <a:r>
              <a:rPr lang="en-US" sz="4000" dirty="0">
                <a:solidFill>
                  <a:schemeClr val="bg1"/>
                </a:solidFill>
                <a:cs typeface="Calibri"/>
              </a:rPr>
              <a:t>- 1</a:t>
            </a:r>
            <a:endParaRPr lang="en-US" sz="4000" dirty="0">
              <a:solidFill>
                <a:schemeClr val="bg1"/>
              </a:solidFill>
            </a:endParaRPr>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6939207C-F630-A4DC-1FE8-19F859463BCD}"/>
              </a:ext>
            </a:extLst>
          </p:cNvPr>
          <p:cNvSpPr txBox="1"/>
          <p:nvPr/>
        </p:nvSpPr>
        <p:spPr>
          <a:xfrm>
            <a:off x="402209" y="1142839"/>
            <a:ext cx="11387579" cy="2492990"/>
          </a:xfrm>
          <a:prstGeom prst="rect">
            <a:avLst/>
          </a:prstGeom>
          <a:noFill/>
        </p:spPr>
        <p:txBody>
          <a:bodyPr wrap="square">
            <a:spAutoFit/>
          </a:bodyPr>
          <a:lstStyle/>
          <a:p>
            <a:r>
              <a:rPr lang="en-US" sz="2400" b="1" dirty="0">
                <a:solidFill>
                  <a:srgbClr val="595959"/>
                </a:solidFill>
              </a:rPr>
              <a:t>How would an LEA report STUDENT-ABSENCES-WITHIN-TIMEFRAME (E1711) for a student attending an Optional Flexible School Day Program (OFSDP)?</a:t>
            </a:r>
            <a:endParaRPr lang="en-US" sz="2800" b="1" dirty="0">
              <a:solidFill>
                <a:srgbClr val="595959"/>
              </a:solidFill>
            </a:endParaRPr>
          </a:p>
          <a:p>
            <a:endParaRPr lang="en-US" dirty="0">
              <a:solidFill>
                <a:srgbClr val="595959"/>
              </a:solidFill>
            </a:endParaRPr>
          </a:p>
          <a:p>
            <a:r>
              <a:rPr lang="en-US" dirty="0">
                <a:solidFill>
                  <a:srgbClr val="595959"/>
                </a:solidFill>
              </a:rPr>
              <a:t>For a student who attends an OFSDP, if the student were certified by the teacher of record or otherwise appropriately documented to have attended school on the day in question, then the student would not be considered absent. However, if there is no certification or documented record that the student attended school on a particular day, the student would be counted absent. The data element, STUDENT-ABSENCES-WITHIN-TIMEFRAME (E1711) would be reported for these students.</a:t>
            </a:r>
          </a:p>
        </p:txBody>
      </p:sp>
    </p:spTree>
    <p:extLst>
      <p:ext uri="{BB962C8B-B14F-4D97-AF65-F5344CB8AC3E}">
        <p14:creationId xmlns:p14="http://schemas.microsoft.com/office/powerpoint/2010/main" val="374009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 </a:t>
            </a:r>
            <a:r>
              <a:rPr lang="en-US" sz="4000" dirty="0">
                <a:solidFill>
                  <a:schemeClr val="bg1"/>
                </a:solidFill>
                <a:cs typeface="Calibri"/>
              </a:rPr>
              <a:t>-31</a:t>
            </a:r>
            <a:endParaRPr lang="en-US" sz="4000" dirty="0">
              <a:solidFill>
                <a:schemeClr val="bg1"/>
              </a:solidFill>
            </a:endParaRPr>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6939207C-F630-A4DC-1FE8-19F859463BCD}"/>
              </a:ext>
            </a:extLst>
          </p:cNvPr>
          <p:cNvSpPr txBox="1"/>
          <p:nvPr/>
        </p:nvSpPr>
        <p:spPr>
          <a:xfrm>
            <a:off x="402209" y="1142839"/>
            <a:ext cx="11387579" cy="3046988"/>
          </a:xfrm>
          <a:prstGeom prst="rect">
            <a:avLst/>
          </a:prstGeom>
          <a:noFill/>
        </p:spPr>
        <p:txBody>
          <a:bodyPr wrap="square">
            <a:spAutoFit/>
          </a:bodyPr>
          <a:lstStyle/>
          <a:p>
            <a:r>
              <a:rPr lang="en-US" sz="2400" b="1" dirty="0">
                <a:solidFill>
                  <a:srgbClr val="595959"/>
                </a:solidFill>
              </a:rPr>
              <a:t>Should students with an effective date less than 90 calendar days before their third birthday be reported under SPPI-11?</a:t>
            </a:r>
          </a:p>
          <a:p>
            <a:endParaRPr lang="en-US" dirty="0">
              <a:solidFill>
                <a:srgbClr val="595959"/>
              </a:solidFill>
            </a:endParaRPr>
          </a:p>
          <a:p>
            <a:r>
              <a:rPr lang="en-US" dirty="0">
                <a:solidFill>
                  <a:srgbClr val="595959"/>
                </a:solidFill>
              </a:rPr>
              <a:t>In the 2022-2023 school year, any child reported with an effective date less than 90 calendar days before their third birthday must be reported using the </a:t>
            </a:r>
            <a:r>
              <a:rPr lang="en-US" dirty="0" err="1">
                <a:solidFill>
                  <a:srgbClr val="595959"/>
                </a:solidFill>
              </a:rPr>
              <a:t>StudentChildFindAssociationExtension</a:t>
            </a:r>
            <a:r>
              <a:rPr lang="en-US" dirty="0">
                <a:solidFill>
                  <a:srgbClr val="595959"/>
                </a:solidFill>
              </a:rPr>
              <a:t> and Early Childhood Intervention (ECI)-related data elements. This includes the ECI-NOTIFICATION-DATE (E1712), ECI-TRANSITION-CONFERENCE-DATE (E1713), and ORIGINAL-ECI-SERVICES-DATE (E1737).</a:t>
            </a:r>
          </a:p>
          <a:p>
            <a:endParaRPr lang="en-US" dirty="0">
              <a:solidFill>
                <a:srgbClr val="595959"/>
              </a:solidFill>
            </a:endParaRPr>
          </a:p>
          <a:p>
            <a:r>
              <a:rPr lang="en-US" dirty="0">
                <a:solidFill>
                  <a:srgbClr val="595959"/>
                </a:solidFill>
              </a:rPr>
              <a:t>The Child Find Collection automatically determines if the student’s compliance will be determined through SPPI-11 or SPPI-12.</a:t>
            </a:r>
          </a:p>
        </p:txBody>
      </p:sp>
    </p:spTree>
    <p:extLst>
      <p:ext uri="{BB962C8B-B14F-4D97-AF65-F5344CB8AC3E}">
        <p14:creationId xmlns:p14="http://schemas.microsoft.com/office/powerpoint/2010/main" val="803709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702155"/>
            <a:ext cx="10623762" cy="5008002"/>
          </a:xfrm>
        </p:spPr>
        <p:txBody>
          <a:bodyPr lIns="91440" tIns="45720" rIns="91440" bIns="45720" anchor="t"/>
          <a:lstStyle/>
          <a:p>
            <a:pPr>
              <a:spcBef>
                <a:spcPts val="400"/>
              </a:spcBef>
            </a:pPr>
            <a:r>
              <a:rPr lang="en-US" sz="2400" b="1" dirty="0"/>
              <a:t>Child Find</a:t>
            </a:r>
          </a:p>
          <a:p>
            <a:pPr lvl="1">
              <a:spcBef>
                <a:spcPts val="400"/>
              </a:spcBef>
            </a:pPr>
            <a:r>
              <a:rPr lang="en-US" sz="2000" dirty="0">
                <a:ea typeface="+mn-lt"/>
                <a:cs typeface="+mn-lt"/>
              </a:rPr>
              <a:t>Program Area Contacts</a:t>
            </a:r>
          </a:p>
          <a:p>
            <a:pPr lvl="1">
              <a:spcBef>
                <a:spcPts val="400"/>
              </a:spcBef>
            </a:pPr>
            <a:r>
              <a:rPr lang="en-US" sz="2000" dirty="0"/>
              <a:t>Program Area Updates and Guidance</a:t>
            </a:r>
          </a:p>
          <a:p>
            <a:pPr lvl="1">
              <a:spcBef>
                <a:spcPts val="400"/>
              </a:spcBef>
            </a:pPr>
            <a:r>
              <a:rPr lang="en-US" sz="2000" b="1" dirty="0"/>
              <a:t>2023-2024</a:t>
            </a:r>
            <a:endParaRPr lang="en-US" sz="2000" dirty="0"/>
          </a:p>
          <a:p>
            <a:pPr lvl="2">
              <a:spcBef>
                <a:spcPts val="400"/>
              </a:spcBef>
            </a:pPr>
            <a:r>
              <a:rPr lang="en-US" sz="1800" dirty="0"/>
              <a:t>Application Updates</a:t>
            </a:r>
          </a:p>
          <a:p>
            <a:pPr lvl="2">
              <a:spcBef>
                <a:spcPts val="400"/>
              </a:spcBef>
            </a:pPr>
            <a:r>
              <a:rPr lang="en-US" sz="1800" dirty="0"/>
              <a:t>Data Element Updates</a:t>
            </a:r>
          </a:p>
          <a:p>
            <a:pPr lvl="2">
              <a:spcBef>
                <a:spcPts val="400"/>
              </a:spcBef>
            </a:pPr>
            <a:r>
              <a:rPr lang="en-US" sz="1800" dirty="0"/>
              <a:t>Code Table Updates</a:t>
            </a:r>
          </a:p>
          <a:p>
            <a:pPr lvl="2">
              <a:spcBef>
                <a:spcPts val="400"/>
              </a:spcBef>
            </a:pPr>
            <a:r>
              <a:rPr lang="en-US" sz="1800" dirty="0"/>
              <a:t>Report Updates</a:t>
            </a:r>
          </a:p>
          <a:p>
            <a:pPr lvl="2">
              <a:spcBef>
                <a:spcPts val="400"/>
              </a:spcBef>
            </a:pPr>
            <a:r>
              <a:rPr lang="en-US" sz="1800" dirty="0"/>
              <a:t>Business Rule Updates</a:t>
            </a:r>
          </a:p>
          <a:p>
            <a:pPr lvl="2">
              <a:spcBef>
                <a:spcPts val="400"/>
              </a:spcBef>
            </a:pPr>
            <a:r>
              <a:rPr lang="en-US" sz="1800" dirty="0"/>
              <a:t>Timeline</a:t>
            </a:r>
          </a:p>
          <a:p>
            <a:pPr lvl="2">
              <a:spcBef>
                <a:spcPts val="400"/>
              </a:spcBef>
            </a:pPr>
            <a:r>
              <a:rPr lang="en-US" sz="1800" dirty="0"/>
              <a:t>Frequently Asked Questions</a:t>
            </a:r>
          </a:p>
          <a:p>
            <a:pPr lvl="1">
              <a:spcBef>
                <a:spcPts val="400"/>
              </a:spcBef>
            </a:pPr>
            <a:r>
              <a:rPr lang="en-US" sz="2000" dirty="0"/>
              <a:t>Technical Resources</a:t>
            </a:r>
          </a:p>
          <a:p>
            <a:pPr lvl="1">
              <a:spcBef>
                <a:spcPts val="400"/>
              </a:spcBef>
            </a:pPr>
            <a:r>
              <a:rPr lang="en-US" sz="2000" dirty="0"/>
              <a:t>Questions</a:t>
            </a:r>
          </a:p>
          <a:p>
            <a:pPr lvl="2"/>
            <a:endParaRPr lang="en-US" sz="1600" b="1" dirty="0"/>
          </a:p>
        </p:txBody>
      </p:sp>
    </p:spTree>
    <p:extLst>
      <p:ext uri="{BB962C8B-B14F-4D97-AF65-F5344CB8AC3E}">
        <p14:creationId xmlns:p14="http://schemas.microsoft.com/office/powerpoint/2010/main" val="368961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rPr>
              <a:t>Department of Special Populations Policy and Programs</a:t>
            </a:r>
          </a:p>
          <a:p>
            <a:pPr lvl="1">
              <a:spcBef>
                <a:spcPts val="600"/>
              </a:spcBef>
              <a:spcAft>
                <a:spcPts val="600"/>
              </a:spcAft>
              <a:buClr>
                <a:srgbClr val="F16038"/>
              </a:buClr>
            </a:pPr>
            <a:r>
              <a:rPr lang="en-US" b="1">
                <a:solidFill>
                  <a:srgbClr val="595959"/>
                </a:solidFill>
              </a:rPr>
              <a:t>Zane Wubbena, Ph.D., </a:t>
            </a:r>
            <a:r>
              <a:rPr lang="en-US">
                <a:solidFill>
                  <a:srgbClr val="595959"/>
                </a:solidFill>
              </a:rPr>
              <a:t>State Performance SPED Data Manager</a:t>
            </a:r>
          </a:p>
          <a:p>
            <a:pPr lvl="1">
              <a:spcBef>
                <a:spcPts val="600"/>
              </a:spcBef>
              <a:spcAft>
                <a:spcPts val="600"/>
              </a:spcAft>
              <a:buClr>
                <a:srgbClr val="F16038"/>
              </a:buClr>
            </a:pPr>
            <a:r>
              <a:rPr lang="en-US" b="1">
                <a:solidFill>
                  <a:srgbClr val="595959"/>
                </a:solidFill>
              </a:rPr>
              <a:t>Donna Holmes, </a:t>
            </a:r>
            <a:r>
              <a:rPr lang="en-US">
                <a:solidFill>
                  <a:srgbClr val="595959"/>
                </a:solidFill>
              </a:rPr>
              <a:t>State Performance Plan and Website Coordinator</a:t>
            </a:r>
          </a:p>
          <a:p>
            <a:pPr lvl="1">
              <a:lnSpc>
                <a:spcPct val="100000"/>
              </a:lnSpc>
              <a:spcBef>
                <a:spcPts val="600"/>
              </a:spcBef>
              <a:spcAft>
                <a:spcPts val="600"/>
              </a:spcAft>
              <a:buClr>
                <a:srgbClr val="F16038"/>
              </a:buClr>
            </a:pPr>
            <a:r>
              <a:rPr lang="en-US">
                <a:solidFill>
                  <a:srgbClr val="595959"/>
                </a:solidFill>
                <a:hlinkClick r:id="rId2"/>
              </a:rPr>
              <a:t>spp@tea.texas.gov</a:t>
            </a: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60991"/>
            <a:ext cx="11121657" cy="751350"/>
          </a:xfrm>
        </p:spPr>
        <p:txBody>
          <a:bodyPr>
            <a:normAutofit/>
          </a:bodyPr>
          <a:lstStyle/>
          <a:p>
            <a:r>
              <a:rPr lang="en-US" sz="4000">
                <a:cs typeface="Calibri"/>
              </a:rPr>
              <a:t>Program Area Updates &amp; Guidance</a:t>
            </a:r>
            <a:endParaRPr lang="en-US" sz="4000"/>
          </a:p>
        </p:txBody>
      </p:sp>
      <p:sp>
        <p:nvSpPr>
          <p:cNvPr id="2" name="Content Placeholder 3">
            <a:extLst>
              <a:ext uri="{FF2B5EF4-FFF2-40B4-BE49-F238E27FC236}">
                <a16:creationId xmlns:a16="http://schemas.microsoft.com/office/drawing/2014/main" id="{405DF411-78A9-9747-09AA-850A39BC7211}"/>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Clr>
                <a:srgbClr val="F16038"/>
              </a:buClr>
              <a:buNone/>
            </a:pPr>
            <a:endParaRPr lang="en-US" dirty="0">
              <a:solidFill>
                <a:srgbClr val="595959"/>
              </a:solidFill>
              <a:cs typeface="Calibri"/>
            </a:endParaRPr>
          </a:p>
        </p:txBody>
      </p:sp>
      <p:pic>
        <p:nvPicPr>
          <p:cNvPr id="5" name="Picture 4">
            <a:extLst>
              <a:ext uri="{FF2B5EF4-FFF2-40B4-BE49-F238E27FC236}">
                <a16:creationId xmlns:a16="http://schemas.microsoft.com/office/drawing/2014/main" id="{94A11187-1378-053D-5AA3-D585CBC50F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8889" y="800100"/>
            <a:ext cx="8553111" cy="5197660"/>
          </a:xfrm>
          <a:prstGeom prst="rect">
            <a:avLst/>
          </a:prstGeom>
        </p:spPr>
      </p:pic>
      <p:sp>
        <p:nvSpPr>
          <p:cNvPr id="6" name="TextBox 5">
            <a:extLst>
              <a:ext uri="{FF2B5EF4-FFF2-40B4-BE49-F238E27FC236}">
                <a16:creationId xmlns:a16="http://schemas.microsoft.com/office/drawing/2014/main" id="{79E0C620-814E-90FD-E859-C924DDFBEC4E}"/>
              </a:ext>
            </a:extLst>
          </p:cNvPr>
          <p:cNvSpPr txBox="1"/>
          <p:nvPr/>
        </p:nvSpPr>
        <p:spPr>
          <a:xfrm>
            <a:off x="9514877" y="6149976"/>
            <a:ext cx="26765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00884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application updates are currently scheduled for the 2023-2024 school year.</a:t>
            </a:r>
            <a:endParaRPr lang="en-US">
              <a:ea typeface="+mn-lt"/>
              <a:cs typeface="+mn-lt"/>
            </a:endParaRPr>
          </a:p>
          <a:p>
            <a:pPr>
              <a:lnSpc>
                <a:spcPct val="100000"/>
              </a:lnSpc>
              <a:spcBef>
                <a:spcPts val="600"/>
              </a:spcBef>
              <a:spcAft>
                <a:spcPts val="600"/>
              </a:spcAft>
              <a:buClr>
                <a:srgbClr val="D8D8D8"/>
              </a:buClr>
            </a:pPr>
            <a:endParaRPr lang="en-US">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43212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ORIGINAL-ECI-SERVICES-DATE (E1737) </a:t>
            </a:r>
            <a:r>
              <a:rPr lang="en-US">
                <a:solidFill>
                  <a:srgbClr val="595959"/>
                </a:solidFill>
              </a:rPr>
              <a:t>as conditionally mandatory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new data element, original ECI services date displays. the original ECI services date is the month, day, and year when an infant or toddler, from birth through age 2, became eligible to participate in the early childhood intervention program. This data element length is 10 and considered a date in the MM.DD.YYYY format and used in the Student Child Find Association Extension complex type for the child find collection. ">
            <a:extLst>
              <a:ext uri="{FF2B5EF4-FFF2-40B4-BE49-F238E27FC236}">
                <a16:creationId xmlns:a16="http://schemas.microsoft.com/office/drawing/2014/main" id="{B00F7610-62BB-C0BD-34E6-4F705684EC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49073" y="2133750"/>
            <a:ext cx="8540115" cy="3648075"/>
          </a:xfrm>
          <a:prstGeom prst="rect">
            <a:avLst/>
          </a:prstGeom>
        </p:spPr>
      </p:pic>
    </p:spTree>
    <p:extLst>
      <p:ext uri="{BB962C8B-B14F-4D97-AF65-F5344CB8AC3E}">
        <p14:creationId xmlns:p14="http://schemas.microsoft.com/office/powerpoint/2010/main" val="336479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3</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CONSENT-TO-EVALUATION-RECEIVED-DATE (E1738</a:t>
            </a:r>
            <a:r>
              <a:rPr lang="en-US">
                <a:solidFill>
                  <a:srgbClr val="595959"/>
                </a:solidFill>
              </a:rPr>
              <a:t>) as mandatory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B98EEB49-4700-60F5-7BAC-2283D4E33268}"/>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79545" y="2106889"/>
            <a:ext cx="8531225" cy="3876675"/>
          </a:xfrm>
          <a:prstGeom prst="rect">
            <a:avLst/>
          </a:prstGeom>
        </p:spPr>
      </p:pic>
    </p:spTree>
    <p:extLst>
      <p:ext uri="{BB962C8B-B14F-4D97-AF65-F5344CB8AC3E}">
        <p14:creationId xmlns:p14="http://schemas.microsoft.com/office/powerpoint/2010/main" val="2909150851"/>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0" ma:contentTypeDescription="Create a new document." ma:contentTypeScope="" ma:versionID="e61454798e9d5cb68dd8b29cd7ee31dd">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784c19eb5161340ec8eabce36a6c91a"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33e3360-6378-4210-ada2-16ccdb17d2cd"/>
    <ds:schemaRef ds:uri="963efe96-9f3c-464d-8c8b-c76864a22ed0"/>
    <ds:schemaRef ds:uri="http://www.w3.org/XML/1998/namespace"/>
    <ds:schemaRef ds:uri="http://purl.org/dc/dcmityp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652F5F0-00D1-4E69-8E4F-A1F0A93A9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133</TotalTime>
  <Words>887</Words>
  <Application>Microsoft Office PowerPoint</Application>
  <PresentationFormat>Widescreen</PresentationFormat>
  <Paragraphs>124</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2_Office Theme</vt:lpstr>
      <vt:lpstr>Office Theme</vt:lpstr>
      <vt:lpstr>Child Find</vt:lpstr>
      <vt:lpstr>Note</vt:lpstr>
      <vt:lpstr>Agenda</vt:lpstr>
      <vt:lpstr>Program Area Contacts</vt:lpstr>
      <vt:lpstr>Program Area Updates &amp; Guidance</vt:lpstr>
      <vt:lpstr>2023-2024</vt:lpstr>
      <vt:lpstr>Application Updates</vt:lpstr>
      <vt:lpstr>Data Element Updates</vt:lpstr>
      <vt:lpstr>Data Element Updates 3</vt:lpstr>
      <vt:lpstr>Data Element Updates 4</vt:lpstr>
      <vt:lpstr>Data Element Updates 5</vt:lpstr>
      <vt:lpstr>Data Element Updates 6</vt:lpstr>
      <vt:lpstr>Data Element Updates 7</vt:lpstr>
      <vt:lpstr>Data Element Updates 8</vt:lpstr>
      <vt:lpstr>Code Table Updates</vt:lpstr>
      <vt:lpstr>Report Updates</vt:lpstr>
      <vt:lpstr>CHF0-100-001</vt:lpstr>
      <vt:lpstr>CHF0-100-002</vt:lpstr>
      <vt:lpstr>CHF0-100-005</vt:lpstr>
      <vt:lpstr>Business Rule Updates</vt:lpstr>
      <vt:lpstr>Business Rule Updates</vt:lpstr>
      <vt:lpstr>Business Rule Updates 9</vt:lpstr>
      <vt:lpstr>Business Rule Updates 1</vt:lpstr>
      <vt:lpstr>Timeline 1</vt:lpstr>
      <vt:lpstr>Technical Resources</vt:lpstr>
      <vt:lpstr>Frequently Asked Questions</vt:lpstr>
      <vt:lpstr>Frequently Asked Questions - 1</vt:lpstr>
      <vt:lpstr>Frequently Asked Questions -31</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TSDS ESC Vendor Training Child Find</dc:title>
  <dc:creator>Connor.Briggs@tea.texas.gov</dc:creator>
  <cp:lastModifiedBy>Hanson, Terri</cp:lastModifiedBy>
  <cp:revision>23</cp:revision>
  <cp:lastPrinted>2022-09-02T18:16:15Z</cp:lastPrinted>
  <dcterms:created xsi:type="dcterms:W3CDTF">2020-11-05T16:39:19Z</dcterms:created>
  <dcterms:modified xsi:type="dcterms:W3CDTF">2023-07-25T13:49:47Z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