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  <p:sldMasterId id="2147483719" r:id="rId5"/>
    <p:sldMasterId id="2147483803" r:id="rId6"/>
  </p:sldMasterIdLst>
  <p:notesMasterIdLst>
    <p:notesMasterId r:id="rId16"/>
  </p:notesMasterIdLst>
  <p:sldIdLst>
    <p:sldId id="2145707032" r:id="rId7"/>
    <p:sldId id="2145707351" r:id="rId8"/>
    <p:sldId id="2145707352" r:id="rId9"/>
    <p:sldId id="2145707349" r:id="rId10"/>
    <p:sldId id="2145707335" r:id="rId11"/>
    <p:sldId id="2145707334" r:id="rId12"/>
    <p:sldId id="2145707348" r:id="rId13"/>
    <p:sldId id="2145707353" r:id="rId14"/>
    <p:sldId id="2145706967" r:id="rId15"/>
  </p:sldIdLst>
  <p:sldSz cx="12192000" cy="6858000"/>
  <p:notesSz cx="7102475" cy="93884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4D4214-1674-A13C-E000-284B90853438}" name="Adaky, Kathy" initials="KA" userId="S::Kathy.Adaky@tea.texas.gov::8c2da59b-9e4a-4960-a749-115f3818b707" providerId="AD"/>
  <p188:author id="{EAA6F014-0ED0-F075-066B-9E6B80F7B81C}" name="Polo, Beth" initials="PB" userId="S::beth.polo@tea.texas.gov::217503ae-afe6-4379-9001-e6919c8c2fa0" providerId="AD"/>
  <p188:author id="{B1191B19-2472-382F-EA3F-CBF579031473}" name="Hanson, Terri" initials="HT" userId="S::Terri.Hanson@tea.texas.gov::a02fd813-d4f3-43fd-83dd-7393041517de" providerId="AD"/>
  <p188:author id="{E635401E-886C-C16F-2E0C-540937986A36}" name="Briggs, Connor" initials="BC" userId="S::connor.briggs@tea.texas.gov::885b7513-d3fa-4947-add1-efc2b24f04bd" providerId="AD"/>
  <p188:author id="{11347E1E-8906-BEDD-8A47-FB9718A54F28}" name="Stehouwer, Mark" initials="SM" userId="S::mark.stehouwer@tea.texas.gov::588e2f27-43b6-467b-b318-f8c62bd440d0" providerId="AD"/>
  <p188:author id="{BF740E41-6A12-D1BD-EA7B-D1155DFB6DDF}" name="Linden, Edward" initials="EL" userId="S::Edward.Linden@tea.texas.gov::433a1750-097b-48bf-9475-b5c5f6172203" providerId="AD"/>
  <p188:author id="{A582DA48-7D9E-31AD-F8C7-11F055059304}" name="DeSantis, Candice" initials="" userId="S::Candice.DeSantis@tea.texas.gov::ebf7425b-4c1c-4725-9788-d1206430aedf" providerId="AD"/>
  <p188:author id="{DC4D774C-9497-7F7F-EF7B-A7BB31449806}" name="Muffoletto, Jamie" initials="MJ" userId="S::Jamie.Muffoletto@tea.texas.gov::daf1e3c6-8137-448a-b141-d23049d419b5" providerId="AD"/>
  <p188:author id="{94E8E657-BE84-5DCD-0B20-67E8B1793911}" name="Johnson, Scott" initials="JS" userId="S::Scott.Johnson@tea.texas.gov::bec97677-f0c6-4bfb-b610-83dc74061801" providerId="AD"/>
  <p188:author id="{1E2D5E64-4334-24C4-B5AD-47FAA1422B8F}" name="Stehouwer, Mark" initials="SM" userId="S::Mark.Stehouwer@tea.texas.gov::588e2f27-43b6-467b-b318-f8c62bd440d0" providerId="AD"/>
  <p188:author id="{04816165-A551-92C0-EA48-4DFCE1FE46A9}" name="Simons, Leanne" initials="SL" userId="S::leanne.simons@tea.texas.gov::f0b41770-584b-4844-b5c5-b29dec998724" providerId="AD"/>
  <p188:author id="{00513F6E-B2A7-8FD4-EB4B-5CAF9057E4FC}" name="Muffoletto, Jamie" initials="MJ" userId="S::jamie.muffoletto@tea.texas.gov::daf1e3c6-8137-448a-b141-d23049d419b5" providerId="AD"/>
  <p188:author id="{0EDAE688-48AF-04B4-4C1B-0C171595B470}" name="Butler, David" initials="BD" userId="S::david.butler@tea.texas.gov::e5831356-7759-43f3-884a-24eb754c7293" providerId="AD"/>
  <p188:author id="{B2FEE28A-E893-6BCA-2959-AACFA1EFD59B}" name="Davis, Naomi" initials="ND" userId="S::Naomi.Davis@tea.texas.gov::66ba321c-8f1b-49ff-8f82-24302dcc360a" providerId="AD"/>
  <p188:author id="{3FF5F99C-0A32-E3F2-EA78-874C8D4A5835}" name="Adaky, Kathy" initials="AK" userId="S::kathy.adaky@tea.texas.gov::8c2da59b-9e4a-4960-a749-115f3818b707" providerId="AD"/>
  <p188:author id="{D640D5B4-7498-496A-9FD6-2B4F363C0616}" name="Pruitt, Donna" initials="PD" userId="S::Donna.Pruitt@tea.texas.gov::f6622e25-b5bf-4a3b-9fc8-ceb0ab749e45" providerId="AD"/>
  <p188:author id="{E3BBF3BA-EFE1-706C-1646-CCC1B5A11E3A}" name="Jaramillo, Manuel" initials="MJ" userId="S::Manuel.Jaramillo@tea.texas.gov::1524cc7e-fc19-4374-9ac3-a6615a261178" providerId="AD"/>
  <p188:author id="{4EBD65BB-B861-01DA-6CDF-1ED07EF23F16}" name="Connor Briggs" initials="CB" userId="Connor Briggs" providerId="None"/>
  <p188:author id="{00FD78C6-F5B4-48DA-D242-CDA18768A854}" name="Johnson, Scott" initials="JS" userId="S::scott.johnson@tea.texas.gov::bec97677-f0c6-4bfb-b610-83dc74061801" providerId="AD"/>
  <p188:author id="{6897FCDA-01EB-DE9D-17B6-F91E92C05028}" name="Davis, Naomi" initials="DN" userId="S::naomi.davis@tea.texas.gov::66ba321c-8f1b-49ff-8f82-24302dcc360a" providerId="AD"/>
  <p188:author id="{856D94DE-37B1-D641-7707-F050FA0D2B36}" name="Pruitt, Donna" initials="PD" userId="S::donna.pruitt@tea.texas.gov::f6622e25-b5bf-4a3b-9fc8-ceb0ab749e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48"/>
    <a:srgbClr val="009EDE"/>
    <a:srgbClr val="005E00"/>
    <a:srgbClr val="F16038"/>
    <a:srgbClr val="F9A452"/>
    <a:srgbClr val="72C6A2"/>
    <a:srgbClr val="0D6CB9"/>
    <a:srgbClr val="00B4CB"/>
    <a:srgbClr val="595959"/>
    <a:srgbClr val="F9A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BEB55-3427-42E9-8AE9-2AE1193C68AB}" v="30" dt="2025-04-01T15:40:58.222"/>
    <p1510:client id="{291840E3-566F-4B0E-941E-E19E4E9BF761}" v="5" dt="2025-03-31T16:24:45.355"/>
    <p1510:client id="{297B67D8-9591-462B-8F73-BA0E74996278}" v="14" dt="2025-03-31T21:53:45.433"/>
    <p1510:client id="{EFC594BB-3894-AFB1-4E23-2304CB5A25D1}" v="5" dt="2025-04-01T15:36:39.4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32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8705F-8629-4768-93B0-771BC0DADF4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FE66CB1-C638-481D-89DD-762E0244730E}">
      <dgm:prSet custT="1"/>
      <dgm:spPr/>
      <dgm:t>
        <a:bodyPr/>
        <a:lstStyle/>
        <a:p>
          <a:r>
            <a:rPr lang="en-US" sz="1800"/>
            <a:t>The SDK's Swagger can tell you what is required for the API to accept data into the IODS, but it will </a:t>
          </a:r>
          <a:r>
            <a:rPr lang="en-US" sz="1800" u="sng"/>
            <a:t>NOT</a:t>
          </a:r>
          <a:r>
            <a:rPr lang="en-US" sz="1800"/>
            <a:t> tell you what is required for a successful promotion/validation of a data collection. Refer to </a:t>
          </a:r>
          <a:r>
            <a:rPr lang="en-US" sz="1800">
              <a:latin typeface="Calibri Light" panose="020F0302020204030204"/>
            </a:rPr>
            <a:t>TEDS</a:t>
          </a:r>
          <a:r>
            <a:rPr lang="en-US" sz="1800"/>
            <a:t> for that information.</a:t>
          </a:r>
        </a:p>
      </dgm:t>
    </dgm:pt>
    <dgm:pt modelId="{A719A318-5EC0-441D-8FA9-0B63FB146261}" type="parTrans" cxnId="{53EF3725-8A8B-4B9A-831D-9BA72E98B411}">
      <dgm:prSet/>
      <dgm:spPr/>
      <dgm:t>
        <a:bodyPr/>
        <a:lstStyle/>
        <a:p>
          <a:endParaRPr lang="en-US"/>
        </a:p>
      </dgm:t>
    </dgm:pt>
    <dgm:pt modelId="{31CC5B53-51F4-4D9B-B22C-823A9E5AF85C}" type="sibTrans" cxnId="{53EF3725-8A8B-4B9A-831D-9BA72E98B411}">
      <dgm:prSet/>
      <dgm:spPr/>
      <dgm:t>
        <a:bodyPr/>
        <a:lstStyle/>
        <a:p>
          <a:endParaRPr lang="en-US"/>
        </a:p>
      </dgm:t>
    </dgm:pt>
    <dgm:pt modelId="{8A411F5F-0A46-4D6A-97D7-938F33E2FDAA}">
      <dgm:prSet custT="1"/>
      <dgm:spPr/>
      <dgm:t>
        <a:bodyPr/>
        <a:lstStyle/>
        <a:p>
          <a:r>
            <a:rPr lang="en-US" sz="1800"/>
            <a:t>Multi-threading needs to consider the limit in the number of active tokens.</a:t>
          </a:r>
        </a:p>
      </dgm:t>
    </dgm:pt>
    <dgm:pt modelId="{B1B95E4F-5594-4832-80FA-B1B2C6DA9206}" type="parTrans" cxnId="{DECC3B97-E3C8-448F-B594-2786E64CC029}">
      <dgm:prSet/>
      <dgm:spPr/>
      <dgm:t>
        <a:bodyPr/>
        <a:lstStyle/>
        <a:p>
          <a:endParaRPr lang="en-US"/>
        </a:p>
      </dgm:t>
    </dgm:pt>
    <dgm:pt modelId="{6860ADDD-C347-4AD8-8C92-1594169D8546}" type="sibTrans" cxnId="{DECC3B97-E3C8-448F-B594-2786E64CC029}">
      <dgm:prSet/>
      <dgm:spPr/>
      <dgm:t>
        <a:bodyPr/>
        <a:lstStyle/>
        <a:p>
          <a:endParaRPr lang="en-US"/>
        </a:p>
      </dgm:t>
    </dgm:pt>
    <dgm:pt modelId="{3FB7839B-CE8D-4CD1-836C-3EC4C58E641D}">
      <dgm:prSet custT="1"/>
      <dgm:spPr/>
      <dgm:t>
        <a:bodyPr/>
        <a:lstStyle/>
        <a:p>
          <a:r>
            <a:rPr lang="en-US" sz="1800"/>
            <a:t>For API support tickets, please provide the environment (Production, SDK, Staging), correlation ID for errors, and the JSON submitted (when possible).</a:t>
          </a:r>
        </a:p>
      </dgm:t>
    </dgm:pt>
    <dgm:pt modelId="{B0D6AD9D-896B-4207-90F5-BEC52FBFFDA5}" type="parTrans" cxnId="{42B71FB5-ADD6-4F85-AAC2-E6B546078F49}">
      <dgm:prSet/>
      <dgm:spPr/>
      <dgm:t>
        <a:bodyPr/>
        <a:lstStyle/>
        <a:p>
          <a:endParaRPr lang="en-US"/>
        </a:p>
      </dgm:t>
    </dgm:pt>
    <dgm:pt modelId="{F83D45B0-4820-484F-91C7-D6DB777FFDE5}" type="sibTrans" cxnId="{42B71FB5-ADD6-4F85-AAC2-E6B546078F49}">
      <dgm:prSet/>
      <dgm:spPr/>
      <dgm:t>
        <a:bodyPr/>
        <a:lstStyle/>
        <a:p>
          <a:endParaRPr lang="en-US"/>
        </a:p>
      </dgm:t>
    </dgm:pt>
    <dgm:pt modelId="{904447B4-AB73-4F4D-8007-34DB70E778C8}">
      <dgm:prSet custT="1"/>
      <dgm:spPr/>
      <dgm:t>
        <a:bodyPr/>
        <a:lstStyle/>
        <a:p>
          <a:r>
            <a:rPr lang="en-US" sz="1800"/>
            <a:t>Follow the dependency order when posting to the API and reverse the order when doing deletes.</a:t>
          </a:r>
        </a:p>
      </dgm:t>
    </dgm:pt>
    <dgm:pt modelId="{6233DE0F-2AB3-4073-8847-D4D8074F45AB}" type="parTrans" cxnId="{1D96ADA9-4488-4941-B363-CF2AD9A70B6D}">
      <dgm:prSet/>
      <dgm:spPr/>
      <dgm:t>
        <a:bodyPr/>
        <a:lstStyle/>
        <a:p>
          <a:endParaRPr lang="en-US"/>
        </a:p>
      </dgm:t>
    </dgm:pt>
    <dgm:pt modelId="{C3651570-2BD0-452D-873B-2242E2A56B26}" type="sibTrans" cxnId="{1D96ADA9-4488-4941-B363-CF2AD9A70B6D}">
      <dgm:prSet/>
      <dgm:spPr/>
      <dgm:t>
        <a:bodyPr/>
        <a:lstStyle/>
        <a:p>
          <a:endParaRPr lang="en-US"/>
        </a:p>
      </dgm:t>
    </dgm:pt>
    <dgm:pt modelId="{B69BD0C8-9510-499F-9607-B0C9CA6C63F8}">
      <dgm:prSet custT="1"/>
      <dgm:spPr/>
      <dgm:t>
        <a:bodyPr/>
        <a:lstStyle/>
        <a:p>
          <a:r>
            <a:rPr lang="en-US" sz="1800"/>
            <a:t>Do not create redundant local descriptors if there is already a TEA descriptor with the same value. </a:t>
          </a:r>
        </a:p>
      </dgm:t>
    </dgm:pt>
    <dgm:pt modelId="{741E5980-7E83-4FE3-8EFB-7FE85B2DA944}" type="parTrans" cxnId="{E92FB533-1505-4934-8FE8-2019C9F54486}">
      <dgm:prSet/>
      <dgm:spPr/>
      <dgm:t>
        <a:bodyPr/>
        <a:lstStyle/>
        <a:p>
          <a:endParaRPr lang="en-US"/>
        </a:p>
      </dgm:t>
    </dgm:pt>
    <dgm:pt modelId="{CBD8B462-2A3C-4CA9-A677-5BA06D1E667E}" type="sibTrans" cxnId="{E92FB533-1505-4934-8FE8-2019C9F54486}">
      <dgm:prSet/>
      <dgm:spPr/>
      <dgm:t>
        <a:bodyPr/>
        <a:lstStyle/>
        <a:p>
          <a:endParaRPr lang="en-US"/>
        </a:p>
      </dgm:t>
    </dgm:pt>
    <dgm:pt modelId="{1FFCF48F-2DC7-4DD0-A4F4-9B6C44E00783}" type="pres">
      <dgm:prSet presAssocID="{0D28705F-8629-4768-93B0-771BC0DADF4B}" presName="root" presStyleCnt="0">
        <dgm:presLayoutVars>
          <dgm:dir/>
          <dgm:resizeHandles val="exact"/>
        </dgm:presLayoutVars>
      </dgm:prSet>
      <dgm:spPr/>
    </dgm:pt>
    <dgm:pt modelId="{DBCE94C4-DED5-4CA1-98DD-CF7E9B43CDFA}" type="pres">
      <dgm:prSet presAssocID="{4FE66CB1-C638-481D-89DD-762E0244730E}" presName="compNode" presStyleCnt="0"/>
      <dgm:spPr/>
    </dgm:pt>
    <dgm:pt modelId="{0C44B500-102C-4004-9A64-CA0F368295C0}" type="pres">
      <dgm:prSet presAssocID="{4FE66CB1-C638-481D-89DD-762E0244730E}" presName="bgRect" presStyleLbl="bgShp" presStyleIdx="0" presStyleCnt="5"/>
      <dgm:spPr/>
    </dgm:pt>
    <dgm:pt modelId="{9F7A55A1-92FD-4590-80D2-8E0B1847CCE8}" type="pres">
      <dgm:prSet presAssocID="{4FE66CB1-C638-481D-89DD-762E0244730E}" presName="iconRect" presStyleLbl="node1" presStyleIdx="0" presStyleCnt="5" custScaleX="162266" custScaleY="16226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96BA48E6-3EF9-4A5A-A40B-6AAFEC812EF0}" type="pres">
      <dgm:prSet presAssocID="{4FE66CB1-C638-481D-89DD-762E0244730E}" presName="spaceRect" presStyleCnt="0"/>
      <dgm:spPr/>
    </dgm:pt>
    <dgm:pt modelId="{B42AF7BD-55D0-47A4-BF51-8A62C26AEAEE}" type="pres">
      <dgm:prSet presAssocID="{4FE66CB1-C638-481D-89DD-762E0244730E}" presName="parTx" presStyleLbl="revTx" presStyleIdx="0" presStyleCnt="5">
        <dgm:presLayoutVars>
          <dgm:chMax val="0"/>
          <dgm:chPref val="0"/>
        </dgm:presLayoutVars>
      </dgm:prSet>
      <dgm:spPr/>
    </dgm:pt>
    <dgm:pt modelId="{18E7C9D1-FB61-4731-AD2E-3BD1FBEEB9C8}" type="pres">
      <dgm:prSet presAssocID="{31CC5B53-51F4-4D9B-B22C-823A9E5AF85C}" presName="sibTrans" presStyleCnt="0"/>
      <dgm:spPr/>
    </dgm:pt>
    <dgm:pt modelId="{32F108DF-051F-4E92-A6FC-9B557DED5AE3}" type="pres">
      <dgm:prSet presAssocID="{8A411F5F-0A46-4D6A-97D7-938F33E2FDAA}" presName="compNode" presStyleCnt="0"/>
      <dgm:spPr/>
    </dgm:pt>
    <dgm:pt modelId="{7E48C10A-BEF0-475C-9FFB-8E9793C3835F}" type="pres">
      <dgm:prSet presAssocID="{8A411F5F-0A46-4D6A-97D7-938F33E2FDAA}" presName="bgRect" presStyleLbl="bgShp" presStyleIdx="1" presStyleCnt="5"/>
      <dgm:spPr/>
    </dgm:pt>
    <dgm:pt modelId="{284C1740-C59A-4AA6-8C7B-6CD6928DC512}" type="pres">
      <dgm:prSet presAssocID="{8A411F5F-0A46-4D6A-97D7-938F33E2FDAA}" presName="iconRect" presStyleLbl="node1" presStyleIdx="1" presStyleCnt="5" custScaleX="162266" custScaleY="16226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 with solid fill"/>
        </a:ext>
      </dgm:extLst>
    </dgm:pt>
    <dgm:pt modelId="{77382310-D2CB-4BC4-AC3F-FC5C81F75217}" type="pres">
      <dgm:prSet presAssocID="{8A411F5F-0A46-4D6A-97D7-938F33E2FDAA}" presName="spaceRect" presStyleCnt="0"/>
      <dgm:spPr/>
    </dgm:pt>
    <dgm:pt modelId="{F11F34CE-1290-46BE-A184-6EEA4D72D6AD}" type="pres">
      <dgm:prSet presAssocID="{8A411F5F-0A46-4D6A-97D7-938F33E2FDAA}" presName="parTx" presStyleLbl="revTx" presStyleIdx="1" presStyleCnt="5">
        <dgm:presLayoutVars>
          <dgm:chMax val="0"/>
          <dgm:chPref val="0"/>
        </dgm:presLayoutVars>
      </dgm:prSet>
      <dgm:spPr/>
    </dgm:pt>
    <dgm:pt modelId="{CE9407FF-0D96-4677-B56A-56B1434EECDB}" type="pres">
      <dgm:prSet presAssocID="{6860ADDD-C347-4AD8-8C92-1594169D8546}" presName="sibTrans" presStyleCnt="0"/>
      <dgm:spPr/>
    </dgm:pt>
    <dgm:pt modelId="{DAEB7453-E3CB-43EC-BF43-00E914964D96}" type="pres">
      <dgm:prSet presAssocID="{3FB7839B-CE8D-4CD1-836C-3EC4C58E641D}" presName="compNode" presStyleCnt="0"/>
      <dgm:spPr/>
    </dgm:pt>
    <dgm:pt modelId="{34D88BAD-001A-44CF-A5EC-4547AB7B773D}" type="pres">
      <dgm:prSet presAssocID="{3FB7839B-CE8D-4CD1-836C-3EC4C58E641D}" presName="bgRect" presStyleLbl="bgShp" presStyleIdx="2" presStyleCnt="5"/>
      <dgm:spPr/>
    </dgm:pt>
    <dgm:pt modelId="{34DA69CB-DF23-4A4C-94B0-76567E9CE8A0}" type="pres">
      <dgm:prSet presAssocID="{3FB7839B-CE8D-4CD1-836C-3EC4C58E641D}" presName="iconRect" presStyleLbl="node1" presStyleIdx="2" presStyleCnt="5" custScaleX="162266" custScaleY="16226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 with solid fill"/>
        </a:ext>
      </dgm:extLst>
    </dgm:pt>
    <dgm:pt modelId="{D76A1CE7-5148-4A48-B501-7F4D943621DA}" type="pres">
      <dgm:prSet presAssocID="{3FB7839B-CE8D-4CD1-836C-3EC4C58E641D}" presName="spaceRect" presStyleCnt="0"/>
      <dgm:spPr/>
    </dgm:pt>
    <dgm:pt modelId="{28AB10C5-7B12-429D-93DE-9C9186C80077}" type="pres">
      <dgm:prSet presAssocID="{3FB7839B-CE8D-4CD1-836C-3EC4C58E641D}" presName="parTx" presStyleLbl="revTx" presStyleIdx="2" presStyleCnt="5">
        <dgm:presLayoutVars>
          <dgm:chMax val="0"/>
          <dgm:chPref val="0"/>
        </dgm:presLayoutVars>
      </dgm:prSet>
      <dgm:spPr/>
    </dgm:pt>
    <dgm:pt modelId="{770E0907-4AC9-410C-A7B9-1E209FB22872}" type="pres">
      <dgm:prSet presAssocID="{F83D45B0-4820-484F-91C7-D6DB777FFDE5}" presName="sibTrans" presStyleCnt="0"/>
      <dgm:spPr/>
    </dgm:pt>
    <dgm:pt modelId="{EC52756B-9A0D-4ACD-9E95-909907BBD48E}" type="pres">
      <dgm:prSet presAssocID="{904447B4-AB73-4F4D-8007-34DB70E778C8}" presName="compNode" presStyleCnt="0"/>
      <dgm:spPr/>
    </dgm:pt>
    <dgm:pt modelId="{45F06488-268E-443F-B115-2A8C62FEA733}" type="pres">
      <dgm:prSet presAssocID="{904447B4-AB73-4F4D-8007-34DB70E778C8}" presName="bgRect" presStyleLbl="bgShp" presStyleIdx="3" presStyleCnt="5"/>
      <dgm:spPr/>
    </dgm:pt>
    <dgm:pt modelId="{21AFBBE5-EF9F-4113-9743-F86F8A46D7FE}" type="pres">
      <dgm:prSet presAssocID="{904447B4-AB73-4F4D-8007-34DB70E778C8}" presName="iconRect" presStyleLbl="node1" presStyleIdx="3" presStyleCnt="5" custScaleX="162266" custScaleY="16226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orities with solid fill"/>
        </a:ext>
      </dgm:extLst>
    </dgm:pt>
    <dgm:pt modelId="{729E6503-8944-44CA-AC9D-CCBE2CF36738}" type="pres">
      <dgm:prSet presAssocID="{904447B4-AB73-4F4D-8007-34DB70E778C8}" presName="spaceRect" presStyleCnt="0"/>
      <dgm:spPr/>
    </dgm:pt>
    <dgm:pt modelId="{9733449D-5E1B-4069-A217-790DDD5D3290}" type="pres">
      <dgm:prSet presAssocID="{904447B4-AB73-4F4D-8007-34DB70E778C8}" presName="parTx" presStyleLbl="revTx" presStyleIdx="3" presStyleCnt="5">
        <dgm:presLayoutVars>
          <dgm:chMax val="0"/>
          <dgm:chPref val="0"/>
        </dgm:presLayoutVars>
      </dgm:prSet>
      <dgm:spPr/>
    </dgm:pt>
    <dgm:pt modelId="{94472BE9-4DD4-43FA-BE29-EB94F5B7C6DA}" type="pres">
      <dgm:prSet presAssocID="{C3651570-2BD0-452D-873B-2242E2A56B26}" presName="sibTrans" presStyleCnt="0"/>
      <dgm:spPr/>
    </dgm:pt>
    <dgm:pt modelId="{3930E316-3BB2-430D-B463-B99802EE8345}" type="pres">
      <dgm:prSet presAssocID="{B69BD0C8-9510-499F-9607-B0C9CA6C63F8}" presName="compNode" presStyleCnt="0"/>
      <dgm:spPr/>
    </dgm:pt>
    <dgm:pt modelId="{99787C27-F93A-4862-84F6-56EECD80745F}" type="pres">
      <dgm:prSet presAssocID="{B69BD0C8-9510-499F-9607-B0C9CA6C63F8}" presName="bgRect" presStyleLbl="bgShp" presStyleIdx="4" presStyleCnt="5"/>
      <dgm:spPr/>
    </dgm:pt>
    <dgm:pt modelId="{E63DB6B5-25BA-41F1-B68F-6FD5FA16CAE8}" type="pres">
      <dgm:prSet presAssocID="{B69BD0C8-9510-499F-9607-B0C9CA6C63F8}" presName="iconRect" presStyleLbl="node1" presStyleIdx="4" presStyleCnt="5" custScaleX="162266" custScaleY="16226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 with solid fill"/>
        </a:ext>
      </dgm:extLst>
    </dgm:pt>
    <dgm:pt modelId="{51E909DB-59AE-4B96-B574-CF7B997E24AD}" type="pres">
      <dgm:prSet presAssocID="{B69BD0C8-9510-499F-9607-B0C9CA6C63F8}" presName="spaceRect" presStyleCnt="0"/>
      <dgm:spPr/>
    </dgm:pt>
    <dgm:pt modelId="{981EA636-94B8-4133-B019-D465D2B79EF1}" type="pres">
      <dgm:prSet presAssocID="{B69BD0C8-9510-499F-9607-B0C9CA6C63F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C59BD02-779E-4B37-A921-2B360F1DD3AF}" type="presOf" srcId="{4FE66CB1-C638-481D-89DD-762E0244730E}" destId="{B42AF7BD-55D0-47A4-BF51-8A62C26AEAEE}" srcOrd="0" destOrd="0" presId="urn:microsoft.com/office/officeart/2018/2/layout/IconVerticalSolidList"/>
    <dgm:cxn modelId="{AC3B4C09-52A5-4A01-B81D-3EFC4D80F992}" type="presOf" srcId="{904447B4-AB73-4F4D-8007-34DB70E778C8}" destId="{9733449D-5E1B-4069-A217-790DDD5D3290}" srcOrd="0" destOrd="0" presId="urn:microsoft.com/office/officeart/2018/2/layout/IconVerticalSolidList"/>
    <dgm:cxn modelId="{53EF3725-8A8B-4B9A-831D-9BA72E98B411}" srcId="{0D28705F-8629-4768-93B0-771BC0DADF4B}" destId="{4FE66CB1-C638-481D-89DD-762E0244730E}" srcOrd="0" destOrd="0" parTransId="{A719A318-5EC0-441D-8FA9-0B63FB146261}" sibTransId="{31CC5B53-51F4-4D9B-B22C-823A9E5AF85C}"/>
    <dgm:cxn modelId="{E92FB533-1505-4934-8FE8-2019C9F54486}" srcId="{0D28705F-8629-4768-93B0-771BC0DADF4B}" destId="{B69BD0C8-9510-499F-9607-B0C9CA6C63F8}" srcOrd="4" destOrd="0" parTransId="{741E5980-7E83-4FE3-8EFB-7FE85B2DA944}" sibTransId="{CBD8B462-2A3C-4CA9-A677-5BA06D1E667E}"/>
    <dgm:cxn modelId="{D4850F61-AA8B-43BC-AF0C-A28417BB9507}" type="presOf" srcId="{8A411F5F-0A46-4D6A-97D7-938F33E2FDAA}" destId="{F11F34CE-1290-46BE-A184-6EEA4D72D6AD}" srcOrd="0" destOrd="0" presId="urn:microsoft.com/office/officeart/2018/2/layout/IconVerticalSolidList"/>
    <dgm:cxn modelId="{0172BE42-1ED7-43F4-836C-5F3D9735F00C}" type="presOf" srcId="{0D28705F-8629-4768-93B0-771BC0DADF4B}" destId="{1FFCF48F-2DC7-4DD0-A4F4-9B6C44E00783}" srcOrd="0" destOrd="0" presId="urn:microsoft.com/office/officeart/2018/2/layout/IconVerticalSolidList"/>
    <dgm:cxn modelId="{F0E30D96-A15D-4B55-83B1-E948EA827494}" type="presOf" srcId="{3FB7839B-CE8D-4CD1-836C-3EC4C58E641D}" destId="{28AB10C5-7B12-429D-93DE-9C9186C80077}" srcOrd="0" destOrd="0" presId="urn:microsoft.com/office/officeart/2018/2/layout/IconVerticalSolidList"/>
    <dgm:cxn modelId="{DECC3B97-E3C8-448F-B594-2786E64CC029}" srcId="{0D28705F-8629-4768-93B0-771BC0DADF4B}" destId="{8A411F5F-0A46-4D6A-97D7-938F33E2FDAA}" srcOrd="1" destOrd="0" parTransId="{B1B95E4F-5594-4832-80FA-B1B2C6DA9206}" sibTransId="{6860ADDD-C347-4AD8-8C92-1594169D8546}"/>
    <dgm:cxn modelId="{019ECB97-0B33-4B64-9E54-6506503E7526}" type="presOf" srcId="{B69BD0C8-9510-499F-9607-B0C9CA6C63F8}" destId="{981EA636-94B8-4133-B019-D465D2B79EF1}" srcOrd="0" destOrd="0" presId="urn:microsoft.com/office/officeart/2018/2/layout/IconVerticalSolidList"/>
    <dgm:cxn modelId="{1D96ADA9-4488-4941-B363-CF2AD9A70B6D}" srcId="{0D28705F-8629-4768-93B0-771BC0DADF4B}" destId="{904447B4-AB73-4F4D-8007-34DB70E778C8}" srcOrd="3" destOrd="0" parTransId="{6233DE0F-2AB3-4073-8847-D4D8074F45AB}" sibTransId="{C3651570-2BD0-452D-873B-2242E2A56B26}"/>
    <dgm:cxn modelId="{42B71FB5-ADD6-4F85-AAC2-E6B546078F49}" srcId="{0D28705F-8629-4768-93B0-771BC0DADF4B}" destId="{3FB7839B-CE8D-4CD1-836C-3EC4C58E641D}" srcOrd="2" destOrd="0" parTransId="{B0D6AD9D-896B-4207-90F5-BEC52FBFFDA5}" sibTransId="{F83D45B0-4820-484F-91C7-D6DB777FFDE5}"/>
    <dgm:cxn modelId="{32234097-28BB-4EF1-8014-13F972391D03}" type="presParOf" srcId="{1FFCF48F-2DC7-4DD0-A4F4-9B6C44E00783}" destId="{DBCE94C4-DED5-4CA1-98DD-CF7E9B43CDFA}" srcOrd="0" destOrd="0" presId="urn:microsoft.com/office/officeart/2018/2/layout/IconVerticalSolidList"/>
    <dgm:cxn modelId="{F7C5640C-F538-4C11-A366-622E8A0A2023}" type="presParOf" srcId="{DBCE94C4-DED5-4CA1-98DD-CF7E9B43CDFA}" destId="{0C44B500-102C-4004-9A64-CA0F368295C0}" srcOrd="0" destOrd="0" presId="urn:microsoft.com/office/officeart/2018/2/layout/IconVerticalSolidList"/>
    <dgm:cxn modelId="{898E9A2D-1B82-498D-9275-A9FEC3515068}" type="presParOf" srcId="{DBCE94C4-DED5-4CA1-98DD-CF7E9B43CDFA}" destId="{9F7A55A1-92FD-4590-80D2-8E0B1847CCE8}" srcOrd="1" destOrd="0" presId="urn:microsoft.com/office/officeart/2018/2/layout/IconVerticalSolidList"/>
    <dgm:cxn modelId="{A22111B7-F39D-4404-90D2-E96BFBDDB4A7}" type="presParOf" srcId="{DBCE94C4-DED5-4CA1-98DD-CF7E9B43CDFA}" destId="{96BA48E6-3EF9-4A5A-A40B-6AAFEC812EF0}" srcOrd="2" destOrd="0" presId="urn:microsoft.com/office/officeart/2018/2/layout/IconVerticalSolidList"/>
    <dgm:cxn modelId="{1E9FF9AD-9353-48CC-8D4B-91BACE7D50DE}" type="presParOf" srcId="{DBCE94C4-DED5-4CA1-98DD-CF7E9B43CDFA}" destId="{B42AF7BD-55D0-47A4-BF51-8A62C26AEAEE}" srcOrd="3" destOrd="0" presId="urn:microsoft.com/office/officeart/2018/2/layout/IconVerticalSolidList"/>
    <dgm:cxn modelId="{D775C606-447F-444F-9008-5985ACC7CA5E}" type="presParOf" srcId="{1FFCF48F-2DC7-4DD0-A4F4-9B6C44E00783}" destId="{18E7C9D1-FB61-4731-AD2E-3BD1FBEEB9C8}" srcOrd="1" destOrd="0" presId="urn:microsoft.com/office/officeart/2018/2/layout/IconVerticalSolidList"/>
    <dgm:cxn modelId="{B5450D58-BBE2-4D12-B07B-6A38C3281974}" type="presParOf" srcId="{1FFCF48F-2DC7-4DD0-A4F4-9B6C44E00783}" destId="{32F108DF-051F-4E92-A6FC-9B557DED5AE3}" srcOrd="2" destOrd="0" presId="urn:microsoft.com/office/officeart/2018/2/layout/IconVerticalSolidList"/>
    <dgm:cxn modelId="{EBF16F6A-DC83-402D-961F-21A927A658E0}" type="presParOf" srcId="{32F108DF-051F-4E92-A6FC-9B557DED5AE3}" destId="{7E48C10A-BEF0-475C-9FFB-8E9793C3835F}" srcOrd="0" destOrd="0" presId="urn:microsoft.com/office/officeart/2018/2/layout/IconVerticalSolidList"/>
    <dgm:cxn modelId="{BF310789-F392-4840-9BEA-B18DE5C1F314}" type="presParOf" srcId="{32F108DF-051F-4E92-A6FC-9B557DED5AE3}" destId="{284C1740-C59A-4AA6-8C7B-6CD6928DC512}" srcOrd="1" destOrd="0" presId="urn:microsoft.com/office/officeart/2018/2/layout/IconVerticalSolidList"/>
    <dgm:cxn modelId="{E4E03F9E-7320-488B-91A5-44C5801DFCAC}" type="presParOf" srcId="{32F108DF-051F-4E92-A6FC-9B557DED5AE3}" destId="{77382310-D2CB-4BC4-AC3F-FC5C81F75217}" srcOrd="2" destOrd="0" presId="urn:microsoft.com/office/officeart/2018/2/layout/IconVerticalSolidList"/>
    <dgm:cxn modelId="{3E66BDF2-8405-47D4-9CC5-64053CF22154}" type="presParOf" srcId="{32F108DF-051F-4E92-A6FC-9B557DED5AE3}" destId="{F11F34CE-1290-46BE-A184-6EEA4D72D6AD}" srcOrd="3" destOrd="0" presId="urn:microsoft.com/office/officeart/2018/2/layout/IconVerticalSolidList"/>
    <dgm:cxn modelId="{6A69622D-8A98-46EA-8EED-9C03881DA378}" type="presParOf" srcId="{1FFCF48F-2DC7-4DD0-A4F4-9B6C44E00783}" destId="{CE9407FF-0D96-4677-B56A-56B1434EECDB}" srcOrd="3" destOrd="0" presId="urn:microsoft.com/office/officeart/2018/2/layout/IconVerticalSolidList"/>
    <dgm:cxn modelId="{CE440D1C-7B34-412F-AD6A-80735D6C5581}" type="presParOf" srcId="{1FFCF48F-2DC7-4DD0-A4F4-9B6C44E00783}" destId="{DAEB7453-E3CB-43EC-BF43-00E914964D96}" srcOrd="4" destOrd="0" presId="urn:microsoft.com/office/officeart/2018/2/layout/IconVerticalSolidList"/>
    <dgm:cxn modelId="{A24AAF48-81F7-45B6-8189-499D9BCD7F50}" type="presParOf" srcId="{DAEB7453-E3CB-43EC-BF43-00E914964D96}" destId="{34D88BAD-001A-44CF-A5EC-4547AB7B773D}" srcOrd="0" destOrd="0" presId="urn:microsoft.com/office/officeart/2018/2/layout/IconVerticalSolidList"/>
    <dgm:cxn modelId="{0DC67514-742A-407A-9956-FB3BAE8EF4AC}" type="presParOf" srcId="{DAEB7453-E3CB-43EC-BF43-00E914964D96}" destId="{34DA69CB-DF23-4A4C-94B0-76567E9CE8A0}" srcOrd="1" destOrd="0" presId="urn:microsoft.com/office/officeart/2018/2/layout/IconVerticalSolidList"/>
    <dgm:cxn modelId="{3D24614E-943F-4733-A1F4-938671DAF115}" type="presParOf" srcId="{DAEB7453-E3CB-43EC-BF43-00E914964D96}" destId="{D76A1CE7-5148-4A48-B501-7F4D943621DA}" srcOrd="2" destOrd="0" presId="urn:microsoft.com/office/officeart/2018/2/layout/IconVerticalSolidList"/>
    <dgm:cxn modelId="{C52B223D-10D6-491A-858E-E68538EB5A7E}" type="presParOf" srcId="{DAEB7453-E3CB-43EC-BF43-00E914964D96}" destId="{28AB10C5-7B12-429D-93DE-9C9186C80077}" srcOrd="3" destOrd="0" presId="urn:microsoft.com/office/officeart/2018/2/layout/IconVerticalSolidList"/>
    <dgm:cxn modelId="{CBCB3C08-3732-4541-BFE8-8123607F0803}" type="presParOf" srcId="{1FFCF48F-2DC7-4DD0-A4F4-9B6C44E00783}" destId="{770E0907-4AC9-410C-A7B9-1E209FB22872}" srcOrd="5" destOrd="0" presId="urn:microsoft.com/office/officeart/2018/2/layout/IconVerticalSolidList"/>
    <dgm:cxn modelId="{1D0B7BAF-894B-4E61-8857-E845E37D31A2}" type="presParOf" srcId="{1FFCF48F-2DC7-4DD0-A4F4-9B6C44E00783}" destId="{EC52756B-9A0D-4ACD-9E95-909907BBD48E}" srcOrd="6" destOrd="0" presId="urn:microsoft.com/office/officeart/2018/2/layout/IconVerticalSolidList"/>
    <dgm:cxn modelId="{994D0DAF-0AAB-4EEB-A08B-5CDFC8718309}" type="presParOf" srcId="{EC52756B-9A0D-4ACD-9E95-909907BBD48E}" destId="{45F06488-268E-443F-B115-2A8C62FEA733}" srcOrd="0" destOrd="0" presId="urn:microsoft.com/office/officeart/2018/2/layout/IconVerticalSolidList"/>
    <dgm:cxn modelId="{6008C8FD-F1C3-4F57-80F4-333E65FEB20F}" type="presParOf" srcId="{EC52756B-9A0D-4ACD-9E95-909907BBD48E}" destId="{21AFBBE5-EF9F-4113-9743-F86F8A46D7FE}" srcOrd="1" destOrd="0" presId="urn:microsoft.com/office/officeart/2018/2/layout/IconVerticalSolidList"/>
    <dgm:cxn modelId="{A94EBE00-9789-4244-94E1-A746E7D821A0}" type="presParOf" srcId="{EC52756B-9A0D-4ACD-9E95-909907BBD48E}" destId="{729E6503-8944-44CA-AC9D-CCBE2CF36738}" srcOrd="2" destOrd="0" presId="urn:microsoft.com/office/officeart/2018/2/layout/IconVerticalSolidList"/>
    <dgm:cxn modelId="{E96ADACA-D1B8-4EA7-8383-2F0B52A30605}" type="presParOf" srcId="{EC52756B-9A0D-4ACD-9E95-909907BBD48E}" destId="{9733449D-5E1B-4069-A217-790DDD5D3290}" srcOrd="3" destOrd="0" presId="urn:microsoft.com/office/officeart/2018/2/layout/IconVerticalSolidList"/>
    <dgm:cxn modelId="{46A8554C-B753-4E5C-A800-1C8DA7C927B7}" type="presParOf" srcId="{1FFCF48F-2DC7-4DD0-A4F4-9B6C44E00783}" destId="{94472BE9-4DD4-43FA-BE29-EB94F5B7C6DA}" srcOrd="7" destOrd="0" presId="urn:microsoft.com/office/officeart/2018/2/layout/IconVerticalSolidList"/>
    <dgm:cxn modelId="{6BF20559-B470-44F2-978C-CF99312A6B01}" type="presParOf" srcId="{1FFCF48F-2DC7-4DD0-A4F4-9B6C44E00783}" destId="{3930E316-3BB2-430D-B463-B99802EE8345}" srcOrd="8" destOrd="0" presId="urn:microsoft.com/office/officeart/2018/2/layout/IconVerticalSolidList"/>
    <dgm:cxn modelId="{F9EE2D12-F4BD-48DE-9CBC-DC3B3D47EE80}" type="presParOf" srcId="{3930E316-3BB2-430D-B463-B99802EE8345}" destId="{99787C27-F93A-4862-84F6-56EECD80745F}" srcOrd="0" destOrd="0" presId="urn:microsoft.com/office/officeart/2018/2/layout/IconVerticalSolidList"/>
    <dgm:cxn modelId="{E7659096-B54F-4971-969D-0544E223A6E0}" type="presParOf" srcId="{3930E316-3BB2-430D-B463-B99802EE8345}" destId="{E63DB6B5-25BA-41F1-B68F-6FD5FA16CAE8}" srcOrd="1" destOrd="0" presId="urn:microsoft.com/office/officeart/2018/2/layout/IconVerticalSolidList"/>
    <dgm:cxn modelId="{0C522877-05DB-46DC-9E13-0828F40E2FC2}" type="presParOf" srcId="{3930E316-3BB2-430D-B463-B99802EE8345}" destId="{51E909DB-59AE-4B96-B574-CF7B997E24AD}" srcOrd="2" destOrd="0" presId="urn:microsoft.com/office/officeart/2018/2/layout/IconVerticalSolidList"/>
    <dgm:cxn modelId="{6CB50236-5036-417D-854B-F0CD0B1AAF48}" type="presParOf" srcId="{3930E316-3BB2-430D-B463-B99802EE8345}" destId="{981EA636-94B8-4133-B019-D465D2B79E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4B500-102C-4004-9A64-CA0F368295C0}">
      <dsp:nvSpPr>
        <dsp:cNvPr id="0" name=""/>
        <dsp:cNvSpPr/>
      </dsp:nvSpPr>
      <dsp:spPr>
        <a:xfrm>
          <a:off x="0" y="3966"/>
          <a:ext cx="11867586" cy="8447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A55A1-92FD-4590-80D2-8E0B1847CCE8}">
      <dsp:nvSpPr>
        <dsp:cNvPr id="0" name=""/>
        <dsp:cNvSpPr/>
      </dsp:nvSpPr>
      <dsp:spPr>
        <a:xfrm>
          <a:off x="110890" y="49387"/>
          <a:ext cx="753917" cy="753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AF7BD-55D0-47A4-BF51-8A62C26AEAEE}">
      <dsp:nvSpPr>
        <dsp:cNvPr id="0" name=""/>
        <dsp:cNvSpPr/>
      </dsp:nvSpPr>
      <dsp:spPr>
        <a:xfrm>
          <a:off x="975698" y="3966"/>
          <a:ext cx="10891888" cy="844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4" tIns="89404" rIns="89404" bIns="8940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SDK's Swagger can tell you what is required for the API to accept data into the IODS, but it will </a:t>
          </a:r>
          <a:r>
            <a:rPr lang="en-US" sz="1800" u="sng" kern="1200"/>
            <a:t>NOT</a:t>
          </a:r>
          <a:r>
            <a:rPr lang="en-US" sz="1800" kern="1200"/>
            <a:t> tell you what is required for a successful promotion/validation of a data collection. Refer to </a:t>
          </a:r>
          <a:r>
            <a:rPr lang="en-US" sz="1800" kern="1200">
              <a:latin typeface="Calibri Light" panose="020F0302020204030204"/>
            </a:rPr>
            <a:t>TEDS</a:t>
          </a:r>
          <a:r>
            <a:rPr lang="en-US" sz="1800" kern="1200"/>
            <a:t> for that information.</a:t>
          </a:r>
        </a:p>
      </dsp:txBody>
      <dsp:txXfrm>
        <a:off x="975698" y="3966"/>
        <a:ext cx="10891888" cy="844760"/>
      </dsp:txXfrm>
    </dsp:sp>
    <dsp:sp modelId="{7E48C10A-BEF0-475C-9FFB-8E9793C3835F}">
      <dsp:nvSpPr>
        <dsp:cNvPr id="0" name=""/>
        <dsp:cNvSpPr/>
      </dsp:nvSpPr>
      <dsp:spPr>
        <a:xfrm>
          <a:off x="0" y="1059916"/>
          <a:ext cx="11867586" cy="8447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C1740-C59A-4AA6-8C7B-6CD6928DC512}">
      <dsp:nvSpPr>
        <dsp:cNvPr id="0" name=""/>
        <dsp:cNvSpPr/>
      </dsp:nvSpPr>
      <dsp:spPr>
        <a:xfrm>
          <a:off x="110890" y="1105338"/>
          <a:ext cx="753917" cy="7539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F34CE-1290-46BE-A184-6EEA4D72D6AD}">
      <dsp:nvSpPr>
        <dsp:cNvPr id="0" name=""/>
        <dsp:cNvSpPr/>
      </dsp:nvSpPr>
      <dsp:spPr>
        <a:xfrm>
          <a:off x="975698" y="1059916"/>
          <a:ext cx="10891888" cy="844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4" tIns="89404" rIns="89404" bIns="8940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Multi-threading needs to consider the limit in the number of active tokens.</a:t>
          </a:r>
        </a:p>
      </dsp:txBody>
      <dsp:txXfrm>
        <a:off x="975698" y="1059916"/>
        <a:ext cx="10891888" cy="844760"/>
      </dsp:txXfrm>
    </dsp:sp>
    <dsp:sp modelId="{34D88BAD-001A-44CF-A5EC-4547AB7B773D}">
      <dsp:nvSpPr>
        <dsp:cNvPr id="0" name=""/>
        <dsp:cNvSpPr/>
      </dsp:nvSpPr>
      <dsp:spPr>
        <a:xfrm>
          <a:off x="0" y="2115867"/>
          <a:ext cx="11867586" cy="8447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A69CB-DF23-4A4C-94B0-76567E9CE8A0}">
      <dsp:nvSpPr>
        <dsp:cNvPr id="0" name=""/>
        <dsp:cNvSpPr/>
      </dsp:nvSpPr>
      <dsp:spPr>
        <a:xfrm>
          <a:off x="110890" y="2161288"/>
          <a:ext cx="753917" cy="7539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B10C5-7B12-429D-93DE-9C9186C80077}">
      <dsp:nvSpPr>
        <dsp:cNvPr id="0" name=""/>
        <dsp:cNvSpPr/>
      </dsp:nvSpPr>
      <dsp:spPr>
        <a:xfrm>
          <a:off x="975698" y="2115867"/>
          <a:ext cx="10891888" cy="844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4" tIns="89404" rIns="89404" bIns="8940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For API support tickets, please provide the environment (Production, SDK, Staging), correlation ID for errors, and the JSON submitted (when possible).</a:t>
          </a:r>
        </a:p>
      </dsp:txBody>
      <dsp:txXfrm>
        <a:off x="975698" y="2115867"/>
        <a:ext cx="10891888" cy="844760"/>
      </dsp:txXfrm>
    </dsp:sp>
    <dsp:sp modelId="{45F06488-268E-443F-B115-2A8C62FEA733}">
      <dsp:nvSpPr>
        <dsp:cNvPr id="0" name=""/>
        <dsp:cNvSpPr/>
      </dsp:nvSpPr>
      <dsp:spPr>
        <a:xfrm>
          <a:off x="0" y="3171817"/>
          <a:ext cx="11867586" cy="8447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FBBE5-EF9F-4113-9743-F86F8A46D7FE}">
      <dsp:nvSpPr>
        <dsp:cNvPr id="0" name=""/>
        <dsp:cNvSpPr/>
      </dsp:nvSpPr>
      <dsp:spPr>
        <a:xfrm>
          <a:off x="110890" y="3217239"/>
          <a:ext cx="753917" cy="7539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3449D-5E1B-4069-A217-790DDD5D3290}">
      <dsp:nvSpPr>
        <dsp:cNvPr id="0" name=""/>
        <dsp:cNvSpPr/>
      </dsp:nvSpPr>
      <dsp:spPr>
        <a:xfrm>
          <a:off x="975698" y="3171817"/>
          <a:ext cx="10891888" cy="844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4" tIns="89404" rIns="89404" bIns="8940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Follow the dependency order when posting to the API and reverse the order when doing deletes.</a:t>
          </a:r>
        </a:p>
      </dsp:txBody>
      <dsp:txXfrm>
        <a:off x="975698" y="3171817"/>
        <a:ext cx="10891888" cy="844760"/>
      </dsp:txXfrm>
    </dsp:sp>
    <dsp:sp modelId="{99787C27-F93A-4862-84F6-56EECD80745F}">
      <dsp:nvSpPr>
        <dsp:cNvPr id="0" name=""/>
        <dsp:cNvSpPr/>
      </dsp:nvSpPr>
      <dsp:spPr>
        <a:xfrm>
          <a:off x="0" y="4227768"/>
          <a:ext cx="11867586" cy="8447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DB6B5-25BA-41F1-B68F-6FD5FA16CAE8}">
      <dsp:nvSpPr>
        <dsp:cNvPr id="0" name=""/>
        <dsp:cNvSpPr/>
      </dsp:nvSpPr>
      <dsp:spPr>
        <a:xfrm>
          <a:off x="110890" y="4273189"/>
          <a:ext cx="753917" cy="7539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EA636-94B8-4133-B019-D465D2B79EF1}">
      <dsp:nvSpPr>
        <dsp:cNvPr id="0" name=""/>
        <dsp:cNvSpPr/>
      </dsp:nvSpPr>
      <dsp:spPr>
        <a:xfrm>
          <a:off x="975698" y="4227768"/>
          <a:ext cx="10891888" cy="844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4" tIns="89404" rIns="89404" bIns="8940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 not create redundant local descriptors if there is already a TEA descriptor with the same value. </a:t>
          </a:r>
        </a:p>
      </dsp:txBody>
      <dsp:txXfrm>
        <a:off x="975698" y="4227768"/>
        <a:ext cx="10891888" cy="844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6" y="0"/>
            <a:ext cx="3077739" cy="471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2F405-84C6-47B7-92AC-ABFE572AA29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6"/>
            <a:ext cx="5681980" cy="36967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880"/>
            <a:ext cx="3077739" cy="471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6" y="8916880"/>
            <a:ext cx="3077739" cy="471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4E3A5-B08E-477F-9194-D7180120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9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4E3A5-B08E-477F-9194-D71801201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2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4E3A5-B08E-477F-9194-D718012015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0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8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5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8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47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271339-D660-E5F4-124E-720A9A24C72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75941" y="3670966"/>
            <a:ext cx="4763" cy="747027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88537E-A4A5-5AF9-5A71-8910443863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1221729" y="3666731"/>
            <a:ext cx="4763" cy="747027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071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68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8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59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22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8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0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89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09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63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10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41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04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2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77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8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9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9407" y="195071"/>
            <a:ext cx="1853183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24000" y="2859023"/>
            <a:ext cx="9144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255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B3CF-A5C4-4BE0-9E73-CA386BC0A343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61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07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01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882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87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716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67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00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76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96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843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492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3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265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448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888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649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86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754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913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077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620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2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6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88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666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917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033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860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66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124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725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02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740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4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27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062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399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9407" y="195071"/>
            <a:ext cx="1853183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24000" y="2859023"/>
            <a:ext cx="9144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0461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9407" y="195071"/>
            <a:ext cx="1853183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24000" y="2859023"/>
            <a:ext cx="9144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09917" y="4670098"/>
            <a:ext cx="4372165" cy="1617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D6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09917" y="4670098"/>
            <a:ext cx="4372165" cy="1617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986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69270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802" r:id="rId30"/>
    <p:sldLayoutId id="2147483836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63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  <p:sldLayoutId id="214748377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81388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  <p:sldLayoutId id="2147483833" r:id="rId30"/>
    <p:sldLayoutId id="2147483834" r:id="rId31"/>
    <p:sldLayoutId id="214748383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67968"/>
            <a:ext cx="12192000" cy="5590031"/>
            <a:chOff x="0" y="1267968"/>
            <a:chExt cx="12192000" cy="559003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67968"/>
              <a:ext cx="12191999" cy="55900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664467"/>
              <a:ext cx="12192000" cy="2009624"/>
            </a:xfrm>
            <a:custGeom>
              <a:avLst/>
              <a:gdLst/>
              <a:ahLst/>
              <a:cxnLst/>
              <a:rect l="l" t="t" r="r" b="b"/>
              <a:pathLst>
                <a:path w="12192000" h="2169159">
                  <a:moveTo>
                    <a:pt x="12192000" y="0"/>
                  </a:moveTo>
                  <a:lnTo>
                    <a:pt x="0" y="0"/>
                  </a:lnTo>
                  <a:lnTo>
                    <a:pt x="0" y="2168664"/>
                  </a:lnTo>
                  <a:lnTo>
                    <a:pt x="12192000" y="216866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pPr algn="ctr"/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EBEFE97C-52A6-4E05-8CF8-09355E764A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905" y="4869455"/>
            <a:ext cx="11164188" cy="17048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>
                <a:solidFill>
                  <a:schemeClr val="tx1"/>
                </a:solidFill>
                <a:latin typeface="Aptos Black" panose="020B0004020202020204" pitchFamily="34" charset="0"/>
              </a:rPr>
              <a:t>TECHNICAL SESSION, PART 1</a:t>
            </a:r>
            <a:br>
              <a:rPr lang="en-US" sz="6000">
                <a:solidFill>
                  <a:schemeClr val="tx1"/>
                </a:solidFill>
                <a:latin typeface="Aptos Black" panose="020B0004020202020204" pitchFamily="34" charset="0"/>
              </a:rPr>
            </a:br>
            <a:r>
              <a:rPr lang="en-US" sz="6000">
                <a:solidFill>
                  <a:schemeClr val="tx1"/>
                </a:solidFill>
                <a:latin typeface="Aptos Black" panose="020B0004020202020204" pitchFamily="34" charset="0"/>
              </a:rPr>
              <a:t>SPRING 2025</a:t>
            </a:r>
            <a:endParaRPr lang="en-US" sz="4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C838E9A5-B0F5-07D1-365C-3823D38934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28800" y="252702"/>
            <a:ext cx="10363200" cy="5751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SESSION AGENDA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6605D0-E9AD-3AE3-1217-D60AF4EBED2F}"/>
              </a:ext>
            </a:extLst>
          </p:cNvPr>
          <p:cNvSpPr/>
          <p:nvPr/>
        </p:nvSpPr>
        <p:spPr>
          <a:xfrm>
            <a:off x="2148263" y="1856599"/>
            <a:ext cx="5048884" cy="1094844"/>
          </a:xfrm>
          <a:prstGeom prst="roundRect">
            <a:avLst/>
          </a:prstGeom>
          <a:solidFill>
            <a:srgbClr val="E89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b="1">
                <a:solidFill>
                  <a:schemeClr val="accent4">
                    <a:lumMod val="50000"/>
                  </a:schemeClr>
                </a:solidFill>
              </a:rPr>
              <a:t>Technical Information</a:t>
            </a:r>
            <a:endParaRPr lang="en-US" sz="19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A33EAF-5673-107F-F1AB-7A7D82570900}"/>
              </a:ext>
            </a:extLst>
          </p:cNvPr>
          <p:cNvSpPr/>
          <p:nvPr/>
        </p:nvSpPr>
        <p:spPr>
          <a:xfrm>
            <a:off x="2132220" y="3278631"/>
            <a:ext cx="5048884" cy="1094844"/>
          </a:xfrm>
          <a:prstGeom prst="roundRect">
            <a:avLst/>
          </a:prstGeom>
          <a:solidFill>
            <a:srgbClr val="008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>
              <a:spcBef>
                <a:spcPts val="530"/>
              </a:spcBef>
            </a:pPr>
            <a:r>
              <a:rPr lang="en-US" sz="3200" b="1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General Guidance</a:t>
            </a:r>
            <a:endParaRPr lang="en-US" sz="3200" b="1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DE7492-7228-B2CA-ED13-692CCCF44114}"/>
              </a:ext>
            </a:extLst>
          </p:cNvPr>
          <p:cNvSpPr/>
          <p:nvPr/>
        </p:nvSpPr>
        <p:spPr>
          <a:xfrm>
            <a:off x="2148262" y="4600029"/>
            <a:ext cx="5048885" cy="1094844"/>
          </a:xfrm>
          <a:prstGeom prst="roundRect">
            <a:avLst/>
          </a:prstGeom>
          <a:solidFill>
            <a:srgbClr val="01B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b="1">
                <a:solidFill>
                  <a:schemeClr val="accent4">
                    <a:lumMod val="50000"/>
                  </a:schemeClr>
                </a:solidFill>
              </a:rPr>
              <a:t>Questions</a:t>
            </a:r>
          </a:p>
        </p:txBody>
      </p:sp>
      <p:pic>
        <p:nvPicPr>
          <p:cNvPr id="9" name="Picture 8" descr="A picture containing text, clipart">
            <a:extLst>
              <a:ext uri="{FF2B5EF4-FFF2-40B4-BE49-F238E27FC236}">
                <a16:creationId xmlns:a16="http://schemas.microsoft.com/office/drawing/2014/main" id="{DD62E46C-ACD8-F173-1FF6-9421989B44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8" b="-1393"/>
          <a:stretch/>
        </p:blipFill>
        <p:spPr>
          <a:xfrm>
            <a:off x="7741756" y="2380993"/>
            <a:ext cx="4015392" cy="24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9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185BC-4729-531F-1A93-DB0E2D479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C72A-5F9F-12AC-D686-6E75E09A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Year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EE62B-DF17-E6E3-FC62-E89E5648B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10710126" cy="4581976"/>
          </a:xfrm>
        </p:spPr>
        <p:txBody>
          <a:bodyPr/>
          <a:lstStyle/>
          <a:p>
            <a:pPr>
              <a:buSzPct val="70000"/>
              <a:tabLst>
                <a:tab pos="457200" algn="l"/>
              </a:tabLst>
            </a:pPr>
            <a:r>
              <a:rPr lang="en-US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Each new year gets a new API with a new URL.</a:t>
            </a:r>
          </a:p>
          <a:p>
            <a:pPr>
              <a:buSzPct val="70000"/>
              <a:tabLst>
                <a:tab pos="457200" algn="l"/>
              </a:tabLst>
            </a:pPr>
            <a:r>
              <a:rPr lang="en-US">
                <a:ea typeface="Aptos" panose="020B0004020202020204" pitchFamily="34" charset="0"/>
                <a:cs typeface="Aptos" panose="020B0004020202020204" pitchFamily="34" charset="0"/>
              </a:rPr>
              <a:t>Different key/secrets need to be maintained per API.</a:t>
            </a:r>
            <a:endParaRPr lang="en-US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SzPct val="70000"/>
              <a:tabLst>
                <a:tab pos="457200" algn="l"/>
              </a:tabLst>
            </a:pPr>
            <a:r>
              <a:rPr lang="en-US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Each new year has slightly different data standards so same JSON structure may not work with new year (</a:t>
            </a:r>
            <a:r>
              <a:rPr lang="en-US" i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see Breaking Changes slide</a:t>
            </a:r>
            <a:r>
              <a:rPr lang="en-US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).</a:t>
            </a:r>
            <a:endParaRPr lang="en-US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SzPct val="70000"/>
              <a:tabLst>
                <a:tab pos="457200" algn="l"/>
              </a:tabLst>
            </a:pPr>
            <a:r>
              <a:rPr lang="en-US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There will be an overlap between the prior year "extended year" collection and the new year collections.</a:t>
            </a:r>
            <a:endParaRPr lang="en-US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SzPct val="70000"/>
              <a:tabLst>
                <a:tab pos="457200" algn="l"/>
              </a:tabLst>
            </a:pPr>
            <a:r>
              <a:rPr lang="en-US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Vendors need to be able to send data to multiple APIs (one per year) and use the correct JSON according to the data standard for that year.</a:t>
            </a:r>
            <a:endParaRPr lang="en-US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1" indent="0">
              <a:buNone/>
            </a:pPr>
            <a:endParaRPr lang="en-US" sz="4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0E299B-F808-8B40-7BDA-51D411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7280"/>
            <a:ext cx="12192000" cy="163731"/>
          </a:xfrm>
          <a:prstGeom prst="rect">
            <a:avLst/>
          </a:prstGeom>
          <a:solidFill>
            <a:srgbClr val="F486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0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1A442-284F-D7B5-5864-C510418EF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69C2-385C-BEF1-1FE2-659D759A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Staging Environment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35EBE-27EC-6317-001F-6E5701F8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79" y="1285424"/>
            <a:ext cx="10812213" cy="4581976"/>
          </a:xfrm>
        </p:spPr>
        <p:txBody>
          <a:bodyPr lIns="91440" tIns="45720" rIns="91440" bIns="45720" anchor="t"/>
          <a:lstStyle/>
          <a:p>
            <a:pPr marL="0" marR="0" lvl="0" indent="0">
              <a:buSzPts val="1000"/>
              <a:buNone/>
              <a:tabLst>
                <a:tab pos="457200" algn="l"/>
              </a:tabLst>
            </a:pPr>
            <a:r>
              <a:rPr lang="en-US" sz="24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TEA is currently working on a new Staging </a:t>
            </a:r>
            <a:r>
              <a:rPr lang="en-US" sz="2400">
                <a:ea typeface="Times New Roman" panose="02020603050405020304" pitchFamily="18" charset="0"/>
                <a:cs typeface="Aptos" panose="020B0004020202020204" pitchFamily="34" charset="0"/>
              </a:rPr>
              <a:t>Environment</a:t>
            </a:r>
            <a:r>
              <a:rPr lang="en-US" sz="24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with very limited processing capacity to allocate most resources to actual production. This means there will be restrictions as follows:</a:t>
            </a:r>
            <a:endParaRPr lang="en-US" sz="240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 lvl="1">
              <a:buSzPct val="70000"/>
              <a:tabLst>
                <a:tab pos="914400" algn="l"/>
              </a:tabLst>
            </a:pPr>
            <a:r>
              <a:rPr lang="en-US" sz="2000">
                <a:effectLst/>
                <a:ea typeface="Times New Roman" panose="02020603050405020304" pitchFamily="18" charset="0"/>
                <a:cs typeface="Times New Roman"/>
              </a:rPr>
              <a:t>Only a couple of districts per vendor will have an IODS in the Staging Environment. </a:t>
            </a:r>
          </a:p>
          <a:p>
            <a:pPr marR="0" lvl="1">
              <a:buSzPct val="70000"/>
              <a:tabLst>
                <a:tab pos="914400" algn="l"/>
              </a:tabLst>
            </a:pPr>
            <a:r>
              <a:rPr lang="en-US" sz="2000">
                <a:effectLst/>
                <a:ea typeface="Times New Roman" panose="02020603050405020304" pitchFamily="18" charset="0"/>
                <a:cs typeface="Times New Roman"/>
              </a:rPr>
              <a:t>The Staging </a:t>
            </a:r>
            <a:r>
              <a:rPr lang="en-US" sz="2000">
                <a:ea typeface="Times New Roman" panose="02020603050405020304" pitchFamily="18" charset="0"/>
                <a:cs typeface="Times New Roman"/>
              </a:rPr>
              <a:t>E</a:t>
            </a:r>
            <a:r>
              <a:rPr lang="en-US" sz="2000">
                <a:effectLst/>
                <a:ea typeface="Times New Roman" panose="02020603050405020304" pitchFamily="18" charset="0"/>
                <a:cs typeface="Times New Roman"/>
              </a:rPr>
              <a:t>nvironment should </a:t>
            </a:r>
            <a:r>
              <a:rPr lang="en-US" sz="2000" u="sng">
                <a:effectLst/>
                <a:ea typeface="Times New Roman" panose="02020603050405020304" pitchFamily="18" charset="0"/>
                <a:cs typeface="Times New Roman"/>
              </a:rPr>
              <a:t>NOT</a:t>
            </a:r>
            <a:r>
              <a:rPr lang="en-US" sz="2000">
                <a:effectLst/>
                <a:ea typeface="Times New Roman" panose="02020603050405020304" pitchFamily="18" charset="0"/>
                <a:cs typeface="Times New Roman"/>
              </a:rPr>
              <a:t> be used for load testing.</a:t>
            </a:r>
            <a:endParaRPr lang="en-US" sz="2000">
              <a:effectLst/>
              <a:ea typeface="Aptos" panose="020B0004020202020204" pitchFamily="34" charset="0"/>
              <a:cs typeface="Times New Roman"/>
            </a:endParaRPr>
          </a:p>
          <a:p>
            <a:pPr marR="0" lvl="1">
              <a:buSzPct val="70000"/>
              <a:tabLst>
                <a:tab pos="914400" algn="l"/>
              </a:tabLst>
            </a:pPr>
            <a:r>
              <a:rPr lang="en-US" sz="2000">
                <a:ea typeface="Times New Roman" panose="02020603050405020304" pitchFamily="18" charset="0"/>
                <a:cs typeface="Times New Roman"/>
              </a:rPr>
              <a:t>Student and Staff actual </a:t>
            </a:r>
            <a:r>
              <a:rPr lang="en-US" sz="2000">
                <a:effectLst/>
                <a:ea typeface="Times New Roman" panose="02020603050405020304" pitchFamily="18" charset="0"/>
                <a:cs typeface="Times New Roman"/>
              </a:rPr>
              <a:t>UIDs need to be used to avoid L1.5 errors. No creation of ‘fake’ UIDs.</a:t>
            </a:r>
            <a:endParaRPr lang="en-US" sz="2000">
              <a:effectLst/>
              <a:ea typeface="Aptos" panose="020B0004020202020204" pitchFamily="34" charset="0"/>
              <a:cs typeface="Times New Roman"/>
            </a:endParaRPr>
          </a:p>
          <a:p>
            <a:pPr marR="0" lvl="1">
              <a:buSzPct val="70000"/>
              <a:tabLst>
                <a:tab pos="914400" algn="l"/>
              </a:tabLst>
            </a:pPr>
            <a:r>
              <a:rPr lang="en-US" sz="2000">
                <a:effectLst/>
                <a:ea typeface="Times New Roman" panose="02020603050405020304" pitchFamily="18" charset="0"/>
                <a:cs typeface="Times New Roman"/>
              </a:rPr>
              <a:t>This </a:t>
            </a:r>
            <a:r>
              <a:rPr lang="en-US" sz="2000">
                <a:ea typeface="Times New Roman" panose="02020603050405020304" pitchFamily="18" charset="0"/>
                <a:cs typeface="Times New Roman"/>
              </a:rPr>
              <a:t>environment </a:t>
            </a:r>
            <a:r>
              <a:rPr lang="en-US" sz="2000">
                <a:effectLst/>
                <a:ea typeface="Times New Roman" panose="02020603050405020304" pitchFamily="18" charset="0"/>
                <a:cs typeface="Times New Roman"/>
              </a:rPr>
              <a:t>does NOT replace the SDK. Continue to use the SDK for all API related development and limit the Staging Environment for downstream testing (think PEIMS and Core promotions/validations).</a:t>
            </a:r>
          </a:p>
          <a:p>
            <a:pPr marL="0" marR="0" lvl="0" indent="0">
              <a:buSzPts val="1000"/>
              <a:buNone/>
              <a:tabLst>
                <a:tab pos="457200" algn="l"/>
              </a:tabLst>
            </a:pPr>
            <a:r>
              <a:rPr lang="en-US" sz="24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The </a:t>
            </a:r>
            <a:r>
              <a:rPr lang="en-US" sz="2400">
                <a:ea typeface="Times New Roman" panose="02020603050405020304" pitchFamily="18" charset="0"/>
                <a:cs typeface="Aptos" panose="020B0004020202020204" pitchFamily="34" charset="0"/>
              </a:rPr>
              <a:t>Staging</a:t>
            </a:r>
            <a:r>
              <a:rPr lang="en-US" sz="24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2400">
                <a:ea typeface="Times New Roman" panose="02020603050405020304" pitchFamily="18" charset="0"/>
                <a:cs typeface="Aptos" panose="020B0004020202020204" pitchFamily="34" charset="0"/>
              </a:rPr>
              <a:t>Environment</a:t>
            </a:r>
            <a:r>
              <a:rPr lang="en-US" sz="24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is expected to be end-to-end, allowing users to do promotions and validations. The data will not be used for any official reporting purposes. </a:t>
            </a:r>
            <a:endParaRPr lang="en-US" sz="240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>
              <a:buSzPct val="70000"/>
              <a:tabLst>
                <a:tab pos="457200" algn="l"/>
              </a:tabLst>
            </a:pPr>
            <a:r>
              <a:rPr lang="en-US" sz="20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TEAL access will be required. Users will need to apply to the TSDS Portal Training environment.</a:t>
            </a:r>
            <a:endParaRPr lang="en-US" sz="200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D8719A-2686-31B3-2AC2-887BD8959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7280"/>
            <a:ext cx="12192000" cy="163731"/>
          </a:xfrm>
          <a:prstGeom prst="rect">
            <a:avLst/>
          </a:prstGeom>
          <a:solidFill>
            <a:srgbClr val="F486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3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D8F7E-7999-8631-7A06-D4EF70FA5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5F1D-00D3-AD8E-253B-727AD210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Limiting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9020-D558-CD21-B1CC-37358671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10710126" cy="4581976"/>
          </a:xfrm>
        </p:spPr>
        <p:txBody>
          <a:bodyPr lIns="91440" tIns="45720" rIns="91440" bIns="45720" anchor="t"/>
          <a:lstStyle/>
          <a:p>
            <a:pPr marR="0" lvl="0">
              <a:buSzPct val="70000"/>
              <a:tabLst>
                <a:tab pos="457200" algn="l"/>
              </a:tabLst>
            </a:pPr>
            <a:r>
              <a:rPr lang="en-US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Tokens still limited to 5 per 30 minutes per key/secret per API (2025 and 2026 will be different APIs).</a:t>
            </a:r>
            <a:endParaRPr lang="en-US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 lvl="1">
              <a:buSzPct val="70000"/>
              <a:tabLst>
                <a:tab pos="914400" algn="l"/>
              </a:tabLst>
            </a:pPr>
            <a:r>
              <a:rPr lang="en-US">
                <a:ea typeface="Aptos" panose="020B0004020202020204" pitchFamily="34" charset="0"/>
                <a:cs typeface="Times New Roman"/>
              </a:rPr>
              <a:t>Error </a:t>
            </a:r>
            <a:r>
              <a:rPr lang="en-US" b="1">
                <a:ea typeface="Aptos" panose="020B0004020202020204" pitchFamily="34" charset="0"/>
                <a:cs typeface="Times New Roman"/>
              </a:rPr>
              <a:t>429</a:t>
            </a:r>
            <a:r>
              <a:rPr lang="en-US">
                <a:ea typeface="Aptos" panose="020B0004020202020204" pitchFamily="34" charset="0"/>
                <a:cs typeface="Times New Roman"/>
              </a:rPr>
              <a:t> “</a:t>
            </a:r>
            <a:r>
              <a:rPr lang="en-US" b="1">
                <a:ea typeface="Aptos" panose="020B0004020202020204" pitchFamily="34" charset="0"/>
                <a:cs typeface="Times New Roman"/>
              </a:rPr>
              <a:t>Too many requests</a:t>
            </a:r>
            <a:r>
              <a:rPr lang="en-US">
                <a:ea typeface="Aptos" panose="020B0004020202020204" pitchFamily="34" charset="0"/>
                <a:cs typeface="Times New Roman"/>
              </a:rPr>
              <a:t>” will be thrown when more than five tokens are requested within the allowed time.</a:t>
            </a:r>
          </a:p>
          <a:p>
            <a:pPr lvl="1">
              <a:buSzPct val="70000"/>
              <a:tabLst>
                <a:tab pos="914400" algn="l"/>
              </a:tabLst>
            </a:pPr>
            <a:r>
              <a:rPr lang="en-US">
                <a:effectLst/>
                <a:ea typeface="Times New Roman" panose="02020603050405020304" pitchFamily="18" charset="0"/>
                <a:cs typeface="Times New Roman"/>
              </a:rPr>
              <a:t>Most vendors had no issue with this implementation.</a:t>
            </a:r>
          </a:p>
          <a:p>
            <a:pPr marR="0" lvl="1">
              <a:buSzPct val="70000"/>
              <a:tabLst>
                <a:tab pos="914400" algn="l"/>
              </a:tabLst>
            </a:pPr>
            <a:endParaRPr lang="en-US" sz="28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SzPct val="70000"/>
              <a:tabLst>
                <a:tab pos="457200" algn="l"/>
              </a:tabLst>
            </a:pPr>
            <a:r>
              <a:rPr lang="en-US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Currently there is no limit on how many requests you can send with </a:t>
            </a:r>
            <a:r>
              <a:rPr lang="en-US">
                <a:ea typeface="Times New Roman" panose="02020603050405020304" pitchFamily="18" charset="0"/>
                <a:cs typeface="Aptos" panose="020B0004020202020204" pitchFamily="34" charset="0"/>
              </a:rPr>
              <a:t>the same</a:t>
            </a:r>
            <a:r>
              <a:rPr lang="en-US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token.</a:t>
            </a:r>
          </a:p>
          <a:p>
            <a:pPr lvl="1">
              <a:buSzPct val="70000"/>
              <a:tabLst>
                <a:tab pos="457200" algn="l"/>
              </a:tabLst>
            </a:pPr>
            <a:r>
              <a:rPr lang="en-US">
                <a:ea typeface="Aptos" panose="020B0004020202020204" pitchFamily="34" charset="0"/>
                <a:cs typeface="Aptos" panose="020B0004020202020204" pitchFamily="34" charset="0"/>
              </a:rPr>
              <a:t>TEA will continue to monitor performance and may reevaluate if additional rate limiting is necessary.</a:t>
            </a:r>
            <a:endParaRPr lang="en-US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1" indent="0">
              <a:buNone/>
            </a:pPr>
            <a:endParaRPr lang="en-US" sz="4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09EB9-6469-4EF2-F509-5BFFEBBC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7280"/>
            <a:ext cx="12192000" cy="163731"/>
          </a:xfrm>
          <a:prstGeom prst="rect">
            <a:avLst/>
          </a:prstGeom>
          <a:solidFill>
            <a:srgbClr val="F486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73DC-A997-2D14-CD0A-28FEBCDD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SDK 2026.1.0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89E22-8931-7D31-5793-10616D08C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79" y="1285424"/>
            <a:ext cx="10812213" cy="4595114"/>
          </a:xfrm>
        </p:spPr>
        <p:txBody>
          <a:bodyPr lIns="91440" tIns="45720" rIns="91440" bIns="45720" anchor="t"/>
          <a:lstStyle/>
          <a:p>
            <a:pPr marR="0" lvl="0">
              <a:buSzPct val="70000"/>
              <a:tabLst>
                <a:tab pos="457200" algn="l"/>
              </a:tabLst>
            </a:pPr>
            <a:r>
              <a:rPr lang="en-US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Multiple year SDKs in the same environment.</a:t>
            </a:r>
            <a:endParaRPr lang="en-US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 lvl="1">
              <a:buSzPct val="70000"/>
              <a:tabLst>
                <a:tab pos="914400" algn="l"/>
              </a:tabLst>
            </a:pP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Each year the SDK port numbers change.</a:t>
            </a:r>
            <a:endParaRPr lang="en-US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1">
              <a:buSzPct val="70000"/>
              <a:tabLst>
                <a:tab pos="914400" algn="l"/>
              </a:tabLst>
            </a:pP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Within one school year, you can have one official SDK plus one beta SDK. </a:t>
            </a:r>
          </a:p>
          <a:p>
            <a:pPr marR="0" lvl="1">
              <a:buSzPct val="70000"/>
              <a:tabLst>
                <a:tab pos="914400" algn="l"/>
              </a:tabLst>
            </a:pPr>
            <a:endParaRPr lang="en-US" sz="28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buSzPct val="70000"/>
              <a:tabLst>
                <a:tab pos="457200" algn="l"/>
              </a:tabLst>
            </a:pPr>
            <a:r>
              <a:rPr lang="en-US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SDK version 2026.1.0 will be available in </a:t>
            </a:r>
            <a:r>
              <a:rPr lang="en-US" b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April 2025</a:t>
            </a:r>
            <a:r>
              <a:rPr lang="en-US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. </a:t>
            </a:r>
          </a:p>
          <a:p>
            <a:pPr lvl="1">
              <a:buSzPct val="70000"/>
              <a:tabLst>
                <a:tab pos="457200" algn="l"/>
              </a:tabLst>
            </a:pPr>
            <a:r>
              <a:rPr lang="en-US">
                <a:ea typeface="Aptos" panose="020B0004020202020204" pitchFamily="34" charset="0"/>
                <a:cs typeface="Aptos" panose="020B0004020202020204" pitchFamily="34" charset="0"/>
              </a:rPr>
              <a:t>This will be based upon the TEDS publication from March 3, 2025.</a:t>
            </a:r>
            <a:endParaRPr lang="en-US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5B03F1-2E72-9C41-1E16-EB8CBDAC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7280"/>
            <a:ext cx="12192000" cy="163731"/>
          </a:xfrm>
          <a:prstGeom prst="rect">
            <a:avLst/>
          </a:prstGeom>
          <a:solidFill>
            <a:srgbClr val="F486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1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74B36-6F1C-90FF-BECE-FB8C0C6CD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1A042-5D1D-82A2-D0D4-C41F7E10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2026.1.0 Breaking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53061-E70C-F642-5A05-0F8F7BD61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79" y="1285424"/>
            <a:ext cx="11121658" cy="4639126"/>
          </a:xfrm>
        </p:spPr>
        <p:txBody>
          <a:bodyPr/>
          <a:lstStyle/>
          <a:p>
            <a:pPr marL="0" marR="0" lvl="0" indent="0">
              <a:buSzPts val="1000"/>
              <a:buNone/>
              <a:tabLst>
                <a:tab pos="457200" algn="l"/>
              </a:tabLst>
            </a:pPr>
            <a:r>
              <a:rPr lang="en-US" b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Breaking change: </a:t>
            </a:r>
            <a:r>
              <a:rPr lang="en-US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 change to the API definition (usually driven by a data standard change) that causes a previously successful Post to fail in a new version. </a:t>
            </a:r>
            <a:r>
              <a:rPr lang="en-US">
                <a:effectLst/>
                <a:ea typeface="Aptos" panose="020B0004020202020204" pitchFamily="34" charset="0"/>
                <a:cs typeface="Aptos" panose="020B0004020202020204" pitchFamily="34" charset="0"/>
              </a:rPr>
              <a:t>As of the data standard 2026.1.0</a:t>
            </a:r>
            <a:r>
              <a:rPr lang="en-US">
                <a:ea typeface="Aptos" panose="020B0004020202020204" pitchFamily="34" charset="0"/>
                <a:cs typeface="Aptos" panose="020B0004020202020204" pitchFamily="34" charset="0"/>
              </a:rPr>
              <a:t>, there is one breaking change: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4752FE-F816-C346-FC0F-DDFE8D1AD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7280"/>
            <a:ext cx="12192000" cy="163731"/>
          </a:xfrm>
          <a:prstGeom prst="rect">
            <a:avLst/>
          </a:prstGeom>
          <a:solidFill>
            <a:srgbClr val="F486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823D2A-3714-2F0C-A128-47AAED590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260049"/>
              </p:ext>
            </p:extLst>
          </p:nvPr>
        </p:nvGraphicFramePr>
        <p:xfrm>
          <a:off x="712379" y="2668250"/>
          <a:ext cx="10767242" cy="3147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0974">
                  <a:extLst>
                    <a:ext uri="{9D8B030D-6E8A-4147-A177-3AD203B41FA5}">
                      <a16:colId xmlns:a16="http://schemas.microsoft.com/office/drawing/2014/main" val="1631708529"/>
                    </a:ext>
                  </a:extLst>
                </a:gridCol>
                <a:gridCol w="2684733">
                  <a:extLst>
                    <a:ext uri="{9D8B030D-6E8A-4147-A177-3AD203B41FA5}">
                      <a16:colId xmlns:a16="http://schemas.microsoft.com/office/drawing/2014/main" val="643744811"/>
                    </a:ext>
                  </a:extLst>
                </a:gridCol>
                <a:gridCol w="2738328">
                  <a:extLst>
                    <a:ext uri="{9D8B030D-6E8A-4147-A177-3AD203B41FA5}">
                      <a16:colId xmlns:a16="http://schemas.microsoft.com/office/drawing/2014/main" val="141383196"/>
                    </a:ext>
                  </a:extLst>
                </a:gridCol>
                <a:gridCol w="2953207">
                  <a:extLst>
                    <a:ext uri="{9D8B030D-6E8A-4147-A177-3AD203B41FA5}">
                      <a16:colId xmlns:a16="http://schemas.microsoft.com/office/drawing/2014/main" val="1226204289"/>
                    </a:ext>
                  </a:extLst>
                </a:gridCol>
              </a:tblGrid>
              <a:tr h="393491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Entity</a:t>
                      </a:r>
                      <a:endParaRPr lang="en-US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968" marR="46968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Common Type</a:t>
                      </a:r>
                      <a:endParaRPr lang="en-US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968" marR="46968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Change</a:t>
                      </a:r>
                      <a:endParaRPr lang="en-US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968" marR="46968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Breaking change? Why?</a:t>
                      </a:r>
                      <a:endParaRPr lang="en-US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968" marR="46968" marT="0" marB="0" anchor="ctr"/>
                </a:tc>
                <a:extLst>
                  <a:ext uri="{0D108BD9-81ED-4DB2-BD59-A6C34878D82A}">
                    <a16:rowId xmlns:a16="http://schemas.microsoft.com/office/drawing/2014/main" val="2471452384"/>
                  </a:ext>
                </a:extLst>
              </a:tr>
              <a:tr h="2754443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Student Education Organization Association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968" marR="46968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AcceleratedInstructionSet (Optional)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968" marR="46968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Added RatioWaiverListProductUsed in AcceleratedInstructSet as Required Boolean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968" marR="46968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This is breaking change ONLY when submitting the optional </a:t>
                      </a:r>
                      <a:r>
                        <a:rPr lang="en-US" sz="1600" b="1">
                          <a:effectLst/>
                        </a:rPr>
                        <a:t>AcceleratedInstructionSet</a:t>
                      </a:r>
                      <a:r>
                        <a:rPr lang="en-US" sz="1600">
                          <a:effectLst/>
                        </a:rPr>
                        <a:t>.</a:t>
                      </a:r>
                    </a:p>
                    <a:p>
                      <a:pPr marL="0" marR="0"/>
                      <a:endParaRPr lang="en-US" sz="1600">
                        <a:effectLst/>
                      </a:endParaRPr>
                    </a:p>
                    <a:p>
                      <a:pPr marL="0" marR="0"/>
                      <a:r>
                        <a:rPr lang="en-US" sz="1600">
                          <a:effectLst/>
                        </a:rPr>
                        <a:t>In that case, not adding </a:t>
                      </a:r>
                      <a:r>
                        <a:rPr lang="en-US" sz="1600" b="1">
                          <a:effectLst/>
                        </a:rPr>
                        <a:t>RatioWaiverListProductUsed</a:t>
                      </a:r>
                      <a:r>
                        <a:rPr lang="en-US" sz="1600">
                          <a:effectLst/>
                        </a:rPr>
                        <a:t> will result in a Level 1 (API) error. </a:t>
                      </a:r>
                    </a:p>
                    <a:p>
                      <a:pPr marL="0" marR="0"/>
                      <a:endParaRPr lang="en-US" sz="1600">
                        <a:effectLst/>
                      </a:endParaRPr>
                    </a:p>
                    <a:p>
                      <a:pPr marL="0" marR="0"/>
                      <a:r>
                        <a:rPr lang="en-US" sz="1600">
                          <a:effectLst/>
                        </a:rPr>
                        <a:t>If </a:t>
                      </a:r>
                      <a:r>
                        <a:rPr lang="en-US" sz="1600" b="1">
                          <a:effectLst/>
                        </a:rPr>
                        <a:t>AcceleratedInstructionSet</a:t>
                      </a:r>
                      <a:r>
                        <a:rPr lang="en-US" sz="1600">
                          <a:effectLst/>
                        </a:rPr>
                        <a:t> is not sent at all, no error will be thrown.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968" marR="46968" marT="0" marB="0"/>
                </a:tc>
                <a:extLst>
                  <a:ext uri="{0D108BD9-81ED-4DB2-BD59-A6C34878D82A}">
                    <a16:rowId xmlns:a16="http://schemas.microsoft.com/office/drawing/2014/main" val="316384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53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DAF38-AB8B-8B0D-E738-B50722F3A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650C-F9D6-E502-037A-DF2B1DDA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/>
              <a:t>General Guidance</a:t>
            </a:r>
          </a:p>
        </p:txBody>
      </p:sp>
      <p:graphicFrame>
        <p:nvGraphicFramePr>
          <p:cNvPr id="5" name="Content Placeholder 2" descr="General Guidance">
            <a:extLst>
              <a:ext uri="{FF2B5EF4-FFF2-40B4-BE49-F238E27FC236}">
                <a16:creationId xmlns:a16="http://schemas.microsoft.com/office/drawing/2014/main" id="{4947A77E-4309-1E63-2B4A-02479C669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251374"/>
              </p:ext>
            </p:extLst>
          </p:nvPr>
        </p:nvGraphicFramePr>
        <p:xfrm>
          <a:off x="214484" y="814639"/>
          <a:ext cx="11867587" cy="507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16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CFF7BFF-6F72-68FB-A90F-85F2D8E51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8439"/>
            <a:ext cx="9144000" cy="1455651"/>
          </a:xfrm>
        </p:spPr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5" name="Content Placeholder 4" descr="Infinite question marks in 3D rendering">
            <a:extLst>
              <a:ext uri="{FF2B5EF4-FFF2-40B4-BE49-F238E27FC236}">
                <a16:creationId xmlns:a16="http://schemas.microsoft.com/office/drawing/2014/main" id="{4ED5B1EF-E4FE-2F47-20B4-6FAE8516C2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5" b="15615"/>
          <a:stretch/>
        </p:blipFill>
        <p:spPr>
          <a:xfrm>
            <a:off x="20" y="1268412"/>
            <a:ext cx="12191980" cy="5589588"/>
          </a:xfrm>
          <a:prstGeom prst="rect">
            <a:avLst/>
          </a:prstGeom>
          <a:noFill/>
          <a:ln w="130175"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1A2D7E-A666-0C49-3AFC-F3413DC41BC2}"/>
              </a:ext>
            </a:extLst>
          </p:cNvPr>
          <p:cNvSpPr/>
          <p:nvPr/>
        </p:nvSpPr>
        <p:spPr>
          <a:xfrm>
            <a:off x="1805768" y="3429000"/>
            <a:ext cx="8770248" cy="853440"/>
          </a:xfrm>
          <a:prstGeom prst="roundRect">
            <a:avLst/>
          </a:prstGeom>
          <a:solidFill>
            <a:srgbClr val="1482C5"/>
          </a:solidFill>
          <a:ln>
            <a:solidFill>
              <a:srgbClr val="148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ptos Black" panose="020B00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8435455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F06039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3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F06039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15" ma:contentTypeDescription="Create a new document." ma:contentTypeScope="" ma:versionID="db2b75a0c1dd6e76b796801e856e7c84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d73f7515053c51fc676e2de7945a2419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Note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3e3360-6378-4210-ada2-16ccdb17d2cd">
      <UserInfo>
        <DisplayName>Butler, David</DisplayName>
        <AccountId>37</AccountId>
        <AccountType/>
      </UserInfo>
      <UserInfo>
        <DisplayName>Polo, Beth</DisplayName>
        <AccountId>30</AccountId>
        <AccountType/>
      </UserInfo>
      <UserInfo>
        <DisplayName>Briggs, Connor</DisplayName>
        <AccountId>15</AccountId>
        <AccountType/>
      </UserInfo>
      <UserInfo>
        <DisplayName>Momin, Shabana</DisplayName>
        <AccountId>36</AccountId>
        <AccountType/>
      </UserInfo>
      <UserInfo>
        <DisplayName>Pruitt, Donna</DisplayName>
        <AccountId>47</AccountId>
        <AccountType/>
      </UserInfo>
    </SharedWithUsers>
    <Notes xmlns="963efe96-9f3c-464d-8c8b-c76864a22ed0" xsi:nil="true"/>
  </documentManagement>
</p:properties>
</file>

<file path=customXml/itemProps1.xml><?xml version="1.0" encoding="utf-8"?>
<ds:datastoreItem xmlns:ds="http://schemas.openxmlformats.org/officeDocument/2006/customXml" ds:itemID="{4511D306-57E1-479B-8504-C44C36686163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A2F446-B3D6-421E-8B98-2C467BE1E4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380C1A-26ED-4753-BE79-07EE60A246E5}">
  <ds:schemaRefs>
    <ds:schemaRef ds:uri="533e3360-6378-4210-ada2-16ccdb17d2cd"/>
    <ds:schemaRef ds:uri="963efe96-9f3c-464d-8c8b-c76864a22e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671</Words>
  <Application>Microsoft Office PowerPoint</Application>
  <PresentationFormat>Widescreen</PresentationFormat>
  <Paragraphs>58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Aptos Black</vt:lpstr>
      <vt:lpstr>Arial</vt:lpstr>
      <vt:lpstr>Calibri</vt:lpstr>
      <vt:lpstr>Calibri Light</vt:lpstr>
      <vt:lpstr>Courier New</vt:lpstr>
      <vt:lpstr>Times New Roman</vt:lpstr>
      <vt:lpstr>Wingdings</vt:lpstr>
      <vt:lpstr>2_Office Theme</vt:lpstr>
      <vt:lpstr>2_Office Theme</vt:lpstr>
      <vt:lpstr>3_Office Theme</vt:lpstr>
      <vt:lpstr>TECHNICAL SESSION, PART 1 SPRING 2025</vt:lpstr>
      <vt:lpstr>SESSION AGENDA</vt:lpstr>
      <vt:lpstr>Multiple Year Support</vt:lpstr>
      <vt:lpstr>Staging Environment</vt:lpstr>
      <vt:lpstr>Rate Limiting</vt:lpstr>
      <vt:lpstr>SDK 2026.1.0</vt:lpstr>
      <vt:lpstr>2026.1.0 Breaking Change</vt:lpstr>
      <vt:lpstr>General Guidance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Spring Training Slides</dc:title>
  <dc:creator>Ulrich, Melanie</dc:creator>
  <cp:lastModifiedBy>Ollervidez, Leticia</cp:lastModifiedBy>
  <cp:revision>2</cp:revision>
  <cp:lastPrinted>2025-03-03T17:08:01Z</cp:lastPrinted>
  <dcterms:created xsi:type="dcterms:W3CDTF">2022-11-02T17:57:27Z</dcterms:created>
  <dcterms:modified xsi:type="dcterms:W3CDTF">2025-04-01T15:46:24Z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  <property fmtid="{D5CDD505-2E9C-101B-9397-08002B2CF9AE}" pid="3" name="Created">
    <vt:filetime>2022-10-18T00:00:00Z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2022-11-02T00:00:00Z</vt:filetime>
  </property>
  <property fmtid="{D5CDD505-2E9C-101B-9397-08002B2CF9AE}" pid="6" name="Producer">
    <vt:lpwstr>Adobe PDF Library 22.3.34</vt:lpwstr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  <property fmtid="{D5CDD505-2E9C-101B-9397-08002B2CF9AE}" pid="13" name="Order">
    <vt:lpwstr>130900.000000000</vt:lpwstr>
  </property>
  <property fmtid="{D5CDD505-2E9C-101B-9397-08002B2CF9AE}" pid="14" name="MediaServiceImageTags">
    <vt:lpwstr/>
  </property>
</Properties>
</file>