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 id="2147483772" r:id="rId5"/>
  </p:sldMasterIdLst>
  <p:notesMasterIdLst>
    <p:notesMasterId r:id="rId58"/>
  </p:notesMasterIdLst>
  <p:sldIdLst>
    <p:sldId id="2145706919" r:id="rId6"/>
    <p:sldId id="2145706922" r:id="rId7"/>
    <p:sldId id="2145707049" r:id="rId8"/>
    <p:sldId id="2145707009" r:id="rId9"/>
    <p:sldId id="2145707029" r:id="rId10"/>
    <p:sldId id="2145707056" r:id="rId11"/>
    <p:sldId id="2145707051" r:id="rId12"/>
    <p:sldId id="2145707059" r:id="rId13"/>
    <p:sldId id="2145707050" r:id="rId14"/>
    <p:sldId id="2145707057" r:id="rId15"/>
    <p:sldId id="2145707017" r:id="rId16"/>
    <p:sldId id="2145707034" r:id="rId17"/>
    <p:sldId id="2145707033" r:id="rId18"/>
    <p:sldId id="2145707035" r:id="rId19"/>
    <p:sldId id="2145707036" r:id="rId20"/>
    <p:sldId id="2145707037" r:id="rId21"/>
    <p:sldId id="2145707038" r:id="rId22"/>
    <p:sldId id="2145707058" r:id="rId23"/>
    <p:sldId id="2145707031" r:id="rId24"/>
    <p:sldId id="2145707032" r:id="rId25"/>
    <p:sldId id="2145707232" r:id="rId26"/>
    <p:sldId id="2145707039" r:id="rId27"/>
    <p:sldId id="2145707048" r:id="rId28"/>
    <p:sldId id="2145707040" r:id="rId29"/>
    <p:sldId id="2145707045" r:id="rId30"/>
    <p:sldId id="2145707046" r:id="rId31"/>
    <p:sldId id="2145707047" r:id="rId32"/>
    <p:sldId id="2145707054" r:id="rId33"/>
    <p:sldId id="2145707227" r:id="rId34"/>
    <p:sldId id="2145707228" r:id="rId35"/>
    <p:sldId id="2145707213" r:id="rId36"/>
    <p:sldId id="2145707229" r:id="rId37"/>
    <p:sldId id="2145707230" r:id="rId38"/>
    <p:sldId id="2145707028" r:id="rId39"/>
    <p:sldId id="2145707060" r:id="rId40"/>
    <p:sldId id="2145707231" r:id="rId41"/>
    <p:sldId id="2145707055" r:id="rId42"/>
    <p:sldId id="2145707020" r:id="rId43"/>
    <p:sldId id="2145707166" r:id="rId44"/>
    <p:sldId id="2145707165" r:id="rId45"/>
    <p:sldId id="2145707167" r:id="rId46"/>
    <p:sldId id="2145707162" r:id="rId47"/>
    <p:sldId id="2145707163" r:id="rId48"/>
    <p:sldId id="2145707169" r:id="rId49"/>
    <p:sldId id="2145707052" r:id="rId50"/>
    <p:sldId id="2145707209" r:id="rId51"/>
    <p:sldId id="2145707225" r:id="rId52"/>
    <p:sldId id="2145707226" r:id="rId53"/>
    <p:sldId id="2145707053" r:id="rId54"/>
    <p:sldId id="2145707172" r:id="rId55"/>
    <p:sldId id="2145707170" r:id="rId56"/>
    <p:sldId id="214570701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C5"/>
    <a:srgbClr val="F16038"/>
    <a:srgbClr val="F47F42"/>
    <a:srgbClr val="0D6CB9"/>
    <a:srgbClr val="69BFD1"/>
    <a:srgbClr val="8B200A"/>
    <a:srgbClr val="CAAC69"/>
    <a:srgbClr val="CDDBF7"/>
    <a:srgbClr val="FFFFFF"/>
    <a:srgbClr val="F48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09996-856D-49D7-8EED-3F97E85B21C2}" v="2" dt="2025-02-26T16:02:03.743"/>
    <p1510:client id="{335271DE-DC4C-4C69-813D-8BD23975529B}" v="1" dt="2025-02-27T02:03:52.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D74B8-FC51-6522-4091-1AC30D962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6E4C2-C1F0-D7B0-7BA2-AF8E3B46D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C9344-072A-CB52-F043-9FDB627C99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B966D-4B7C-6152-1151-8514ACD2FBED}"/>
              </a:ext>
            </a:extLst>
          </p:cNvPr>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283118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7742-0032-774B-960F-940E19528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FEA09-509E-D046-E863-CA4A8690F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F6322-E693-8D7B-AC1A-888C63E0F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CA1518-528B-7C92-803C-D59DF6FE0868}"/>
              </a:ext>
            </a:extLst>
          </p:cNvPr>
          <p:cNvSpPr>
            <a:spLocks noGrp="1"/>
          </p:cNvSpPr>
          <p:nvPr>
            <p:ph type="sldNum" sz="quarter" idx="5"/>
          </p:nvPr>
        </p:nvSpPr>
        <p:spPr/>
        <p:txBody>
          <a:bodyPr/>
          <a:lstStyle/>
          <a:p>
            <a:fld id="{F77955EA-5E3E-47E1-B30A-E13497DD9789}" type="slidenum">
              <a:rPr lang="en-US" smtClean="0"/>
              <a:t>42</a:t>
            </a:fld>
            <a:endParaRPr lang="en-US"/>
          </a:p>
        </p:txBody>
      </p:sp>
    </p:spTree>
    <p:extLst>
      <p:ext uri="{BB962C8B-B14F-4D97-AF65-F5344CB8AC3E}">
        <p14:creationId xmlns:p14="http://schemas.microsoft.com/office/powerpoint/2010/main" val="322104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CE65C-E097-B268-3A72-967ABF0B6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D23B5-9961-F957-8877-BA1AFC160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C62F2-CBE7-A558-BA2C-DE03A89DDC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718101-F8FF-2542-3F15-2EF2F3E5A053}"/>
              </a:ext>
            </a:extLst>
          </p:cNvPr>
          <p:cNvSpPr>
            <a:spLocks noGrp="1"/>
          </p:cNvSpPr>
          <p:nvPr>
            <p:ph type="sldNum" sz="quarter" idx="5"/>
          </p:nvPr>
        </p:nvSpPr>
        <p:spPr/>
        <p:txBody>
          <a:bodyPr/>
          <a:lstStyle/>
          <a:p>
            <a:fld id="{F77955EA-5E3E-47E1-B30A-E13497DD9789}" type="slidenum">
              <a:rPr lang="en-US" smtClean="0"/>
              <a:t>43</a:t>
            </a:fld>
            <a:endParaRPr lang="en-US"/>
          </a:p>
        </p:txBody>
      </p:sp>
    </p:spTree>
    <p:extLst>
      <p:ext uri="{BB962C8B-B14F-4D97-AF65-F5344CB8AC3E}">
        <p14:creationId xmlns:p14="http://schemas.microsoft.com/office/powerpoint/2010/main" val="142065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D718-A213-241F-5901-BA75EE3DC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FBBD8-9CD6-475E-D968-84A18CF5D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4E15D-E8C8-57CA-DB6B-D06032F275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8B21FA-622C-0E0A-D891-C98FA762DB0C}"/>
              </a:ext>
            </a:extLst>
          </p:cNvPr>
          <p:cNvSpPr>
            <a:spLocks noGrp="1"/>
          </p:cNvSpPr>
          <p:nvPr>
            <p:ph type="sldNum" sz="quarter" idx="5"/>
          </p:nvPr>
        </p:nvSpPr>
        <p:spPr/>
        <p:txBody>
          <a:bodyPr/>
          <a:lstStyle/>
          <a:p>
            <a:fld id="{F77955EA-5E3E-47E1-B30A-E13497DD9789}" type="slidenum">
              <a:rPr lang="en-US" smtClean="0"/>
              <a:t>44</a:t>
            </a:fld>
            <a:endParaRPr lang="en-US"/>
          </a:p>
        </p:txBody>
      </p:sp>
    </p:spTree>
    <p:extLst>
      <p:ext uri="{BB962C8B-B14F-4D97-AF65-F5344CB8AC3E}">
        <p14:creationId xmlns:p14="http://schemas.microsoft.com/office/powerpoint/2010/main" val="116579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7FD34-2650-616D-5FB6-810262FE6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461D0-9F02-154F-2A17-9131AA1F1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8E978-184B-E637-C6A1-D46426F1FA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30351D-39E8-C41C-4807-8AC4A8515DF8}"/>
              </a:ext>
            </a:extLst>
          </p:cNvPr>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242245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AC85F-23BB-488C-22B3-0963F1D51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4494A-2698-3D00-CE32-7813B16AB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04D7E-2C97-8BF3-C06A-8A681F67D7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A4688A-EC8C-58AF-C843-4FB46B1950D0}"/>
              </a:ext>
            </a:extLst>
          </p:cNvPr>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326625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4C881-0D7E-AAC8-974D-BADB0AB93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A68D7-ED5C-3066-2123-FCB828E6B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FA0AB-AA0F-2BBB-E6E7-52EE5B34C0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EC70A7-ABA5-F5AC-8AE3-105A796358AF}"/>
              </a:ext>
            </a:extLst>
          </p:cNvPr>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131513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EB73-457F-64D8-76FC-3B5A9F8A8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9F923-1FEC-17C4-E6AE-F37165209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46423-0E17-DD9E-DD7E-DACBE4A51E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DD0C44-8BB0-B7C1-77B3-45834B5C59C5}"/>
              </a:ext>
            </a:extLst>
          </p:cNvPr>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387204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BF7A-DC10-D5E9-7B59-C381530F9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B686D-B788-950B-E97E-D7B6C9E20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A4F6-C468-DFC7-BC28-DD14A5957C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DAE8B-13A5-71D4-221E-381DDC7C787F}"/>
              </a:ext>
            </a:extLst>
          </p:cNvPr>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91654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3221-F918-6D5D-5C33-AC1FE0BB4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4950F-5060-EFF6-3DB7-442A395C1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F8E8B-8371-A23A-7476-725F26CE1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965049-7B19-1044-58C6-1A54F1DF3462}"/>
              </a:ext>
            </a:extLst>
          </p:cNvPr>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44053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284D0-0A89-A5BE-20A5-F2C320EA0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C7FBB-E23A-2877-BC3A-7092F9B6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F92C8-36FD-C3B5-69FF-124F3E579C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4CC86D-F621-C278-ED5F-BAB1327BFDA0}"/>
              </a:ext>
            </a:extLst>
          </p:cNvPr>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286694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810E-DC1C-BF83-A22C-DCDD9336C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11477-74A1-4E8E-A624-90D793A90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15C4D-D6A6-D521-997D-62E4707C66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9A7137-E442-8ACF-6EC0-27B75927C722}"/>
              </a:ext>
            </a:extLst>
          </p:cNvPr>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787516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768C974-3F8B-4B4E-BA71-9AB287006F87}" type="datetime1">
              <a:rPr lang="en-US" smtClean="0"/>
              <a:t>3/5/2025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41F4BC9-29C3-4446-934C-01DB688F4288}"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BC320AD-82F2-448F-BA1A-B55D659E1C3B}" type="datetime1">
              <a:rPr lang="en-US" smtClean="0"/>
              <a:t>3/5/2025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EA8461D-B141-4877-8DD4-09E94B45BB0B}" type="datetime1">
              <a:rPr lang="en-US" smtClean="0"/>
              <a:t>3/5/2025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61F641A-3A6E-4F3A-8E57-4BF845270820}" type="datetime1">
              <a:rPr lang="en-US" smtClean="0"/>
              <a:t>3/5/2025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9F39E08-5C36-48D2-BD56-77556049175E}"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07F6A6A-0EBC-418F-8F40-ADA773D70403}" type="datetime1">
              <a:rPr lang="en-US" smtClean="0"/>
              <a:t>3/5/2025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BFABA211-F424-477B-813D-79E073199BFA}"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F4F087D-7AA4-4046-AAA6-8AA01690CF31}"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56FC82C-2EC5-479C-95C9-778A39E9F2DB}" type="datetime1">
              <a:rPr lang="en-US" smtClean="0"/>
              <a:t>3/5/2025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811B63F0-B479-48DC-A691-B258F9EB294B}"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0484557-2B2A-471F-8D58-C5F8E539FA6B}" type="datetime1">
              <a:rPr lang="en-US" smtClean="0"/>
              <a:t>3/5/2025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55A5AB7D-6E25-4A72-BD8E-37E31DB35C8D}" type="datetime1">
              <a:rPr lang="en-US" smtClean="0"/>
              <a:t>3/5/2025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53329071-5B6E-4570-A1C3-6BA028A4D7E0}"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8C2D510-9704-4C81-AF35-7F1C4B45BA55}" type="datetime1">
              <a:rPr lang="en-US" smtClean="0"/>
              <a:t>3/5/2025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759E7A0B-CA97-48D1-9486-BD983ED1E566}" type="datetime1">
              <a:rPr lang="en-US" smtClean="0"/>
              <a:t>3/5/2025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1067472-C2E4-4199-883E-E9704FB8FAB5}" type="datetime1">
              <a:rPr lang="en-US" smtClean="0"/>
              <a:t>3/5/2025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D94C7770-8C53-4084-BCF8-EF73955E4E1B}" type="datetime1">
              <a:rPr lang="en-US" smtClean="0"/>
              <a:t>3/5/2025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74E2B21F-F9EF-41B0-AE7F-BD1D083AFC0B}" type="datetime1">
              <a:rPr lang="en-US" smtClean="0"/>
              <a:t>3/5/2025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CFA77C1-D826-436A-B1AF-6C52B2E39BE6}" type="datetime1">
              <a:rPr lang="en-US" smtClean="0"/>
              <a:t>3/5/2025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2FB882E5-3784-4670-9D68-8BEB4594FAF6}" type="datetime1">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5221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8161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46947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349999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82970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407353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897404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95808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D6BB6E9-9E71-496F-909E-C34DB97BEFB0}" type="datetime1">
              <a:rPr lang="en-US" smtClean="0"/>
              <a:t>3/5/2025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2752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4F324FA-9D04-468E-A113-C5B065E1A42C}" type="datetime1">
              <a:rPr lang="en-US" smtClean="0"/>
              <a:t>3/5/2025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143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75198FF-152D-4F4E-9C7D-768CB9525198}"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83048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3D37BA1-0AEE-4B08-8049-731302BA40F0}" type="datetime1">
              <a:rPr lang="en-US" smtClean="0"/>
              <a:t>3/5/2025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64616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8EF1807-8E56-41F8-87D0-3AAE787EE1BC}" type="datetime1">
              <a:rPr lang="en-US" smtClean="0"/>
              <a:t>3/5/2025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4228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7332CDC-F3C8-45F2-8AB5-38AD0E84E956}" type="datetime1">
              <a:rPr lang="en-US" smtClean="0"/>
              <a:t>3/5/2025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6830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620D60B-138A-4E56-A08B-0A5A20458CB0}"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8821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INTERNAL USE ONLY</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0ACC207-B04E-48C5-B77F-6419AD077688}" type="datetime1">
              <a:rPr lang="en-US" smtClean="0"/>
              <a:t>3/5/2025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00953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9DC3753-C28D-49D0-8346-EAA37C0AF8D5}"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26812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3B1017B9-528D-4EFD-9428-5645366B1955}"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75718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677C321-B61D-4B46-8FB2-41BEA70BEE69}" type="datetime1">
              <a:rPr lang="en-US" smtClean="0"/>
              <a:t>3/5/2025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3120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CB1B7993-3FD7-4D84-B93F-134368ABD67D}" type="datetime1">
              <a:rPr lang="en-US" smtClean="0"/>
              <a:t>3/5/2025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54174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3E592287-1460-4F66-AACE-9920AE1630C6}" type="datetime1">
              <a:rPr lang="en-US" smtClean="0"/>
              <a:t>3/5/2025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97256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CB5B7D45-FD9A-43D5-8632-6F77B0E92C89}" type="datetime1">
              <a:rPr lang="en-US" smtClean="0"/>
              <a:t>3/5/2025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31384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2AFFE2C9-47D7-4E9D-B962-E150341ED3B7}" type="datetime1">
              <a:rPr lang="en-US" smtClean="0"/>
              <a:t>3/5/2025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936394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9825E862-3D10-4D14-B65E-944195887B38}" type="datetime1">
              <a:rPr lang="en-US" smtClean="0"/>
              <a:t>3/5/2025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58659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7CA45CE4-89B6-48F5-833A-2384FCCC5A36}" type="datetime1">
              <a:rPr lang="en-US" smtClean="0"/>
              <a:t>3/5/2025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3/5/2025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583165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07F4ABE0-A802-4E49-B769-10113E06664B}" type="datetime1">
              <a:rPr lang="en-US" smtClean="0"/>
              <a:t>3/5/2025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39587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B52BEE9-821D-40B9-AB17-F9C960C807B8}" type="datetime1">
              <a:rPr lang="en-US" smtClean="0"/>
              <a:t>3/5/2025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5432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47690867-A8FB-4284-8614-81D6F02AC93A}" type="datetime1">
              <a:rPr lang="en-US" smtClean="0"/>
              <a:t>3/5/2025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82544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INTERNAL USE ONLY</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2EFFC2C1-E0C6-4C3F-9237-713DA7E2EAAE}" type="datetime1">
              <a:rPr lang="en-US" smtClean="0"/>
              <a:t>3/5/2025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8986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3B17B0FA-E8ED-43F3-8D4C-06A4BFE3E283}" type="datetime1">
              <a:rPr lang="en-US" smtClean="0"/>
              <a:t>3/5/2025</a:t>
            </a:fld>
            <a:endParaRPr lang="en-US"/>
          </a:p>
        </p:txBody>
      </p:sp>
      <p:sp>
        <p:nvSpPr>
          <p:cNvPr id="5" name="Footer Placeholder 4"/>
          <p:cNvSpPr>
            <a:spLocks noGrp="1"/>
          </p:cNvSpPr>
          <p:nvPr>
            <p:ph type="ftr" sz="quarter" idx="11"/>
          </p:nvPr>
        </p:nvSpPr>
        <p:spPr/>
        <p:txBody>
          <a:bodyPr/>
          <a:lstStyle/>
          <a:p>
            <a:r>
              <a:rPr lang="en-US"/>
              <a:t>INTERNAL USE ONLY</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86180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3B92D48-AD5A-4273-8D82-D6AE3F3951F2}" type="datetime1">
              <a:rPr lang="en-US" smtClean="0"/>
              <a:t>3/5/2025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5133F5F-8AC7-4802-908B-7063B0E42FF4}" type="datetime1">
              <a:rPr lang="en-US" smtClean="0"/>
              <a:t>3/5/2025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INTERNAL USE ONLY</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9B851D0-1B36-4631-94ED-711687B8E695}" type="datetime1">
              <a:rPr lang="en-US" smtClean="0"/>
              <a:t>3/5/2025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7588212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hyperlink" Target="https://tea.texas.gov/about-tea/news-and-multimedia/correspondence/taa-letters/early-notice-moving-leaver-and-graduate-reporting-from-the-peims-fall-to-the-peims-summer-and-extended-year-submissions"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ESC Vendor Training for One Component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Kids in class with laptop">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52" b="15652"/>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Aptos" panose="020B0004020202020204" pitchFamily="34" charset="0"/>
                <a:cs typeface="Calibri"/>
                <a:sym typeface="+mj-lt"/>
              </a:rPr>
              <a:t>CHANGES TO REPORTING LEAVERS AND GRADUATES</a:t>
            </a:r>
            <a:br>
              <a:rPr lang="en-US" sz="4000">
                <a:solidFill>
                  <a:srgbClr val="0D6CB9"/>
                </a:solidFill>
                <a:latin typeface="Aptos" panose="020B0004020202020204" pitchFamily="34" charset="0"/>
                <a:cs typeface="Calibri"/>
                <a:sym typeface="+mj-lt"/>
              </a:rPr>
            </a:br>
            <a:r>
              <a:rPr lang="en-US" sz="2400" b="1">
                <a:solidFill>
                  <a:srgbClr val="0D6CB9"/>
                </a:solidFill>
                <a:latin typeface="Aptos" panose="020B0004020202020204" pitchFamily="34" charset="0"/>
              </a:rPr>
              <a:t>April 2-3, 2025</a:t>
            </a:r>
            <a:endParaRPr kumimoji="0" lang="en-US" sz="2000" b="1" i="0" u="none" strike="noStrike" kern="1200" cap="none" spc="0" normalizeH="0" baseline="0" noProof="0">
              <a:ln>
                <a:noFill/>
              </a:ln>
              <a:solidFill>
                <a:srgbClr val="0D6CB9"/>
              </a:solidFill>
              <a:effectLst/>
              <a:uLnTx/>
              <a:uFillTx/>
              <a:latin typeface="Aptos" panose="020B0004020202020204" pitchFamily="34" charset="0"/>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7D44-9283-C416-00DC-1C1A51BB048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558DE62-1A05-1DA4-A202-E5A34662BB6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PEIMS Summer</a:t>
            </a:r>
          </a:p>
        </p:txBody>
      </p:sp>
      <p:sp>
        <p:nvSpPr>
          <p:cNvPr id="12" name="Rectangle 11">
            <a:extLst>
              <a:ext uri="{FF2B5EF4-FFF2-40B4-BE49-F238E27FC236}">
                <a16:creationId xmlns:a16="http://schemas.microsoft.com/office/drawing/2014/main" id="{0E3363F9-2C68-BEB4-B7E4-191AC4F48AC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Lemon slices pattern on vibrant turquoise color background">
            <a:extLst>
              <a:ext uri="{FF2B5EF4-FFF2-40B4-BE49-F238E27FC236}">
                <a16:creationId xmlns:a16="http://schemas.microsoft.com/office/drawing/2014/main" id="{805DC79D-59AA-4D18-5359-9C41627D2E23}"/>
              </a:ext>
            </a:extLst>
          </p:cNvPr>
          <p:cNvPicPr>
            <a:picLocks noChangeAspect="1"/>
          </p:cNvPicPr>
          <p:nvPr/>
        </p:nvPicPr>
        <p:blipFill>
          <a:blip r:embed="rId3">
            <a:extLst>
              <a:ext uri="{28A0092B-C50C-407E-A947-70E740481C1C}">
                <a14:useLocalDpi xmlns:a14="http://schemas.microsoft.com/office/drawing/2010/main" val="0"/>
              </a:ext>
            </a:extLst>
          </a:blip>
          <a:srcRect t="27077" b="2707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0B0C01AB-6276-4C45-F4F0-F1BD84B27154}"/>
              </a:ext>
            </a:extLst>
          </p:cNvPr>
          <p:cNvSpPr txBox="1"/>
          <p:nvPr/>
        </p:nvSpPr>
        <p:spPr>
          <a:xfrm>
            <a:off x="1250940" y="3497766"/>
            <a:ext cx="9690100" cy="1107996"/>
          </a:xfrm>
          <a:prstGeom prst="rect">
            <a:avLst/>
          </a:prstGeom>
          <a:solidFill>
            <a:schemeClr val="bg1"/>
          </a:solidFill>
          <a:ln>
            <a:solidFill>
              <a:schemeClr val="bg1"/>
            </a:solidFill>
          </a:ln>
        </p:spPr>
        <p:txBody>
          <a:bodyPr wrap="square" rtlCol="0">
            <a:spAutoFit/>
          </a:bodyPr>
          <a:lstStyle/>
          <a:p>
            <a:pPr algn="ctr"/>
            <a:r>
              <a:rPr lang="en-US" sz="6600" b="1">
                <a:solidFill>
                  <a:srgbClr val="006985"/>
                </a:solidFill>
                <a:latin typeface="Aptos" panose="020B0004020202020204" pitchFamily="34" charset="0"/>
              </a:rPr>
              <a:t>PEIMS SUMMER</a:t>
            </a:r>
          </a:p>
        </p:txBody>
      </p:sp>
      <p:sp>
        <p:nvSpPr>
          <p:cNvPr id="2" name="Slide Number Placeholder 1">
            <a:extLst>
              <a:ext uri="{FF2B5EF4-FFF2-40B4-BE49-F238E27FC236}">
                <a16:creationId xmlns:a16="http://schemas.microsoft.com/office/drawing/2014/main" id="{30F0B1A8-162C-F106-DC5C-B2A4AC0B9046}"/>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10</a:t>
            </a:fld>
            <a:endParaRPr lang="en-US"/>
          </a:p>
        </p:txBody>
      </p:sp>
    </p:spTree>
    <p:extLst>
      <p:ext uri="{BB962C8B-B14F-4D97-AF65-F5344CB8AC3E}">
        <p14:creationId xmlns:p14="http://schemas.microsoft.com/office/powerpoint/2010/main" val="186154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1724F-1424-5D2B-66EC-F52EE3591E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570163-BFFE-90D5-9A73-1D46D4E2EE66}"/>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PEIMS Summer Submission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870E13-C558-436B-45DA-4DF6DC2F1693}"/>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a:solidFill>
                  <a:srgbClr val="F16038"/>
                </a:solidFill>
                <a:latin typeface="Aptos" panose="020B0004020202020204" pitchFamily="34" charset="0"/>
              </a:rPr>
              <a:t>2025-2026</a:t>
            </a:r>
            <a:r>
              <a:rPr lang="en-US" sz="3200">
                <a:solidFill>
                  <a:srgbClr val="1482C5"/>
                </a:solidFill>
                <a:latin typeface="Aptos" panose="020B0004020202020204" pitchFamily="34" charset="0"/>
              </a:rPr>
              <a:t> School Year Leavers and Graduates</a:t>
            </a:r>
          </a:p>
          <a:p>
            <a:pPr lvl="1">
              <a:buClr>
                <a:srgbClr val="F16038"/>
              </a:buClr>
            </a:pPr>
            <a:r>
              <a:rPr lang="en-US" sz="2800">
                <a:solidFill>
                  <a:srgbClr val="1482C5"/>
                </a:solidFill>
                <a:latin typeface="Aptos" panose="020B0004020202020204" pitchFamily="34" charset="0"/>
              </a:rPr>
              <a:t>PEIMS Summer First Submission and Resubmission students in grades 7 through 12:</a:t>
            </a:r>
          </a:p>
          <a:p>
            <a:pPr lvl="2">
              <a:buClr>
                <a:srgbClr val="F16038"/>
              </a:buClr>
            </a:pPr>
            <a:r>
              <a:rPr lang="en-US" sz="2400">
                <a:solidFill>
                  <a:srgbClr val="1482C5"/>
                </a:solidFill>
                <a:latin typeface="Aptos" panose="020B0004020202020204" pitchFamily="34" charset="0"/>
              </a:rPr>
              <a:t>Who were enrolled at some time during the year but not on the final day of the school year (AsOfStatusLastDayEnrollment (C323) “I”).</a:t>
            </a:r>
          </a:p>
          <a:p>
            <a:pPr lvl="2">
              <a:buClr>
                <a:srgbClr val="F16038"/>
              </a:buClr>
            </a:pPr>
            <a:r>
              <a:rPr lang="en-US" sz="2400">
                <a:solidFill>
                  <a:srgbClr val="1482C5"/>
                </a:solidFill>
                <a:latin typeface="Aptos" panose="020B0004020202020204" pitchFamily="34" charset="0"/>
              </a:rPr>
              <a:t>Who were enrolled on the final day of the school year (AsOfStatusLastDayEnrollment (C323) “H”), and the LEA now has documentation that the student has since entered a new educational setting. (Atypical situation).</a:t>
            </a:r>
          </a:p>
          <a:p>
            <a:pPr lvl="2">
              <a:buClr>
                <a:srgbClr val="F16038"/>
              </a:buClr>
            </a:pPr>
            <a:r>
              <a:rPr lang="en-US" sz="2400">
                <a:solidFill>
                  <a:srgbClr val="1482C5"/>
                </a:solidFill>
                <a:latin typeface="Aptos" panose="020B0004020202020204" pitchFamily="34" charset="0"/>
              </a:rPr>
              <a:t>Who graduated between the first and last day of school.</a:t>
            </a:r>
          </a:p>
          <a:p>
            <a:pPr marL="0" indent="0">
              <a:buFont typeface="Wingdings" panose="05000000000000000000" pitchFamily="2" charset="2"/>
              <a:buNone/>
            </a:pP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2E811B1-50A1-9C0B-8D1D-CD4212154D52}"/>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20479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A3AE6-12FD-4679-28C8-38896429BF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B2E0EC-FA3E-70B5-47CD-92ABD3797E96}"/>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Important Summer Information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8817024-8934-EB1C-AF94-6FAB16DE75A6}"/>
              </a:ext>
            </a:extLst>
          </p:cNvPr>
          <p:cNvSpPr txBox="1">
            <a:spLocks/>
          </p:cNvSpPr>
          <p:nvPr/>
        </p:nvSpPr>
        <p:spPr>
          <a:xfrm>
            <a:off x="380999" y="1062903"/>
            <a:ext cx="11275829" cy="44837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a:solidFill>
                  <a:srgbClr val="0D6CB9"/>
                </a:solidFill>
                <a:latin typeface="Aptos" panose="020B0004020202020204" pitchFamily="34" charset="0"/>
              </a:rPr>
              <a:t>Between the PEIMS Summer First Submission and Resubmission, TEA will reconcile any school-year movers and provide a preliminary list of underreported students.</a:t>
            </a:r>
          </a:p>
          <a:p>
            <a:pPr>
              <a:buClr>
                <a:srgbClr val="F16038"/>
              </a:buClr>
            </a:pPr>
            <a:r>
              <a:rPr lang="en-US" sz="3200">
                <a:solidFill>
                  <a:srgbClr val="0D6CB9"/>
                </a:solidFill>
                <a:latin typeface="Aptos" panose="020B0004020202020204" pitchFamily="34" charset="0"/>
              </a:rPr>
              <a:t>Once the LEA meets the documentation standard that supports the exit withdraw type used, the LEA </a:t>
            </a:r>
            <a:r>
              <a:rPr lang="en-US" sz="3200">
                <a:solidFill>
                  <a:srgbClr val="F16038"/>
                </a:solidFill>
                <a:latin typeface="Aptos" panose="020B0004020202020204" pitchFamily="34" charset="0"/>
              </a:rPr>
              <a:t>can</a:t>
            </a:r>
            <a:r>
              <a:rPr lang="en-US" sz="3200">
                <a:solidFill>
                  <a:srgbClr val="0D6CB9"/>
                </a:solidFill>
                <a:latin typeface="Aptos" panose="020B0004020202020204" pitchFamily="34" charset="0"/>
              </a:rPr>
              <a:t> but is </a:t>
            </a:r>
            <a:r>
              <a:rPr lang="en-US" sz="3200">
                <a:solidFill>
                  <a:srgbClr val="F16038"/>
                </a:solidFill>
                <a:latin typeface="Aptos" panose="020B0004020202020204" pitchFamily="34" charset="0"/>
              </a:rPr>
              <a:t>not required</a:t>
            </a:r>
            <a:r>
              <a:rPr lang="en-US" sz="3200">
                <a:solidFill>
                  <a:srgbClr val="0D6CB9"/>
                </a:solidFill>
                <a:latin typeface="Aptos" panose="020B0004020202020204" pitchFamily="34" charset="0"/>
              </a:rPr>
              <a:t> to obtain additional leaver information for the student.</a:t>
            </a:r>
          </a:p>
        </p:txBody>
      </p:sp>
      <p:sp>
        <p:nvSpPr>
          <p:cNvPr id="4" name="Slide Number Placeholder 3">
            <a:extLst>
              <a:ext uri="{FF2B5EF4-FFF2-40B4-BE49-F238E27FC236}">
                <a16:creationId xmlns:a16="http://schemas.microsoft.com/office/drawing/2014/main" id="{F2C4E31B-D161-91D3-E922-222317A2996B}"/>
              </a:ext>
            </a:extLst>
          </p:cNvPr>
          <p:cNvSpPr>
            <a:spLocks noGrp="1"/>
          </p:cNvSpPr>
          <p:nvPr>
            <p:ph type="sldNum" sz="quarter" idx="4"/>
          </p:nvPr>
        </p:nvSpPr>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139849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7268-02D6-99A7-337E-6A88332C17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D43011-0158-FBE3-0F7E-DC2236481206}"/>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StudentSchoolAssociation Entity </a:t>
            </a:r>
            <a:r>
              <a:rPr lang="en-US" sz="4000" b="1">
                <a:solidFill>
                  <a:schemeClr val="bg1"/>
                </a:solidFill>
                <a:latin typeface="Aptos" panose="020B0004020202020204" pitchFamily="34" charset="0"/>
                <a:cs typeface="Calibri"/>
              </a:rPr>
              <a:t>Summer</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B5BF1748-9B3D-F69F-62DD-D8EDED0F1BFD}"/>
              </a:ext>
            </a:extLst>
          </p:cNvPr>
          <p:cNvSpPr txBox="1">
            <a:spLocks/>
          </p:cNvSpPr>
          <p:nvPr/>
        </p:nvSpPr>
        <p:spPr>
          <a:xfrm>
            <a:off x="535171" y="1140210"/>
            <a:ext cx="4907686" cy="27868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following is added to the PEIMS Summer Submission:</a:t>
            </a:r>
          </a:p>
          <a:p>
            <a:pPr lvl="1">
              <a:buClr>
                <a:srgbClr val="F16038"/>
              </a:buClr>
            </a:pPr>
            <a:r>
              <a:rPr lang="en-US" sz="2000">
                <a:solidFill>
                  <a:srgbClr val="1482C5"/>
                </a:solidFill>
                <a:latin typeface="Aptos" panose="020B0004020202020204" pitchFamily="34" charset="0"/>
              </a:rPr>
              <a:t>Data Elements:</a:t>
            </a:r>
          </a:p>
          <a:p>
            <a:pPr lvl="2">
              <a:buClr>
                <a:srgbClr val="F16038"/>
              </a:buClr>
            </a:pPr>
            <a:r>
              <a:rPr lang="en-US" sz="1800" err="1">
                <a:solidFill>
                  <a:srgbClr val="F16038"/>
                </a:solidFill>
                <a:latin typeface="Aptos" panose="020B0004020202020204" pitchFamily="34" charset="0"/>
              </a:rPr>
              <a:t>EntryType</a:t>
            </a:r>
            <a:r>
              <a:rPr lang="en-US" sz="1800">
                <a:solidFill>
                  <a:srgbClr val="1482C5"/>
                </a:solidFill>
                <a:latin typeface="Aptos" panose="020B0004020202020204" pitchFamily="34" charset="0"/>
              </a:rPr>
              <a:t> (NP006)</a:t>
            </a:r>
          </a:p>
          <a:p>
            <a:pPr lvl="2">
              <a:buClr>
                <a:srgbClr val="F16038"/>
              </a:buClr>
            </a:pPr>
            <a:r>
              <a:rPr lang="en-US" sz="1800">
                <a:solidFill>
                  <a:srgbClr val="F16038"/>
                </a:solidFill>
                <a:latin typeface="Aptos" panose="020B0004020202020204" pitchFamily="34" charset="0"/>
              </a:rPr>
              <a:t>ADAEligibility </a:t>
            </a:r>
            <a:r>
              <a:rPr lang="en-US" sz="1800">
                <a:solidFill>
                  <a:srgbClr val="1482C5"/>
                </a:solidFill>
                <a:latin typeface="Aptos" panose="020B0004020202020204" pitchFamily="34" charset="0"/>
              </a:rPr>
              <a:t>(E0787)</a:t>
            </a:r>
          </a:p>
          <a:p>
            <a:pPr lvl="2">
              <a:buClr>
                <a:srgbClr val="F16038"/>
              </a:buClr>
            </a:pPr>
            <a:r>
              <a:rPr lang="en-US" sz="1800" err="1">
                <a:solidFill>
                  <a:srgbClr val="F16038"/>
                </a:solidFill>
                <a:latin typeface="Aptos" panose="020B0004020202020204" pitchFamily="34" charset="0"/>
              </a:rPr>
              <a:t>ExitWithdrawDate</a:t>
            </a:r>
            <a:r>
              <a:rPr lang="en-US" sz="1800">
                <a:solidFill>
                  <a:srgbClr val="1482C5"/>
                </a:solidFill>
                <a:latin typeface="Aptos" panose="020B0004020202020204" pitchFamily="34" charset="0"/>
              </a:rPr>
              <a:t> (E3028)</a:t>
            </a:r>
          </a:p>
          <a:p>
            <a:pPr lvl="2">
              <a:buClr>
                <a:srgbClr val="F16038"/>
              </a:buClr>
            </a:pPr>
            <a:r>
              <a:rPr lang="en-US" sz="1800">
                <a:solidFill>
                  <a:srgbClr val="F16038"/>
                </a:solidFill>
                <a:latin typeface="Aptos" panose="020B0004020202020204" pitchFamily="34" charset="0"/>
              </a:rPr>
              <a:t>ExitWithdrawType</a:t>
            </a:r>
            <a:r>
              <a:rPr lang="en-US" sz="1800">
                <a:solidFill>
                  <a:srgbClr val="1482C5"/>
                </a:solidFill>
                <a:latin typeface="Aptos" panose="020B0004020202020204" pitchFamily="34" charset="0"/>
              </a:rPr>
              <a:t> (E1001)</a:t>
            </a: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pic>
        <p:nvPicPr>
          <p:cNvPr id="8" name="Picture 7" descr="Screenshot of the student school association entity.">
            <a:extLst>
              <a:ext uri="{FF2B5EF4-FFF2-40B4-BE49-F238E27FC236}">
                <a16:creationId xmlns:a16="http://schemas.microsoft.com/office/drawing/2014/main" id="{7D6C406C-DE63-C8A8-ADAB-6A2A50F0BE93}"/>
              </a:ext>
            </a:extLst>
          </p:cNvPr>
          <p:cNvPicPr>
            <a:picLocks noChangeAspect="1"/>
          </p:cNvPicPr>
          <p:nvPr/>
        </p:nvPicPr>
        <p:blipFill>
          <a:blip r:embed="rId2"/>
          <a:stretch>
            <a:fillRect/>
          </a:stretch>
        </p:blipFill>
        <p:spPr>
          <a:xfrm>
            <a:off x="4933612" y="2140767"/>
            <a:ext cx="6818466" cy="3572646"/>
          </a:xfrm>
          <a:prstGeom prst="rect">
            <a:avLst/>
          </a:prstGeom>
        </p:spPr>
      </p:pic>
      <p:sp>
        <p:nvSpPr>
          <p:cNvPr id="4" name="Slide Number Placeholder 3">
            <a:extLst>
              <a:ext uri="{FF2B5EF4-FFF2-40B4-BE49-F238E27FC236}">
                <a16:creationId xmlns:a16="http://schemas.microsoft.com/office/drawing/2014/main" id="{E182A566-0C0D-0DC5-3F4C-1CBA00354FF1}"/>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46822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A47C-5113-62CB-097A-FD1CCB51F0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C20E9-0DEE-4454-8465-21DA9E350571}"/>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StudentAcademicRecord Entity </a:t>
            </a:r>
            <a:r>
              <a:rPr lang="en-US" sz="4000" b="1">
                <a:solidFill>
                  <a:schemeClr val="bg1"/>
                </a:solidFill>
                <a:latin typeface="Aptos" panose="020B0004020202020204" pitchFamily="34" charset="0"/>
                <a:cs typeface="Calibri"/>
              </a:rPr>
              <a:t>Summer</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0DFE2FA-4233-D2DD-09C1-67473F2FD190}"/>
              </a:ext>
            </a:extLst>
          </p:cNvPr>
          <p:cNvSpPr txBox="1">
            <a:spLocks/>
          </p:cNvSpPr>
          <p:nvPr/>
        </p:nvSpPr>
        <p:spPr>
          <a:xfrm>
            <a:off x="535170" y="1194570"/>
            <a:ext cx="542747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following is added to the PEIMS Summer Submission:</a:t>
            </a:r>
          </a:p>
          <a:p>
            <a:pPr lvl="1">
              <a:buClr>
                <a:srgbClr val="F16038"/>
              </a:buClr>
            </a:pPr>
            <a:r>
              <a:rPr lang="en-US" sz="2000">
                <a:solidFill>
                  <a:srgbClr val="1482C5"/>
                </a:solidFill>
                <a:latin typeface="Aptos" panose="020B0004020202020204" pitchFamily="34" charset="0"/>
              </a:rPr>
              <a:t>Common Type:</a:t>
            </a:r>
          </a:p>
          <a:p>
            <a:pPr lvl="2">
              <a:buClr>
                <a:srgbClr val="F16038"/>
              </a:buClr>
            </a:pPr>
            <a:r>
              <a:rPr lang="en-US" sz="1800">
                <a:solidFill>
                  <a:srgbClr val="F16038"/>
                </a:solidFill>
                <a:latin typeface="Aptos" panose="020B0004020202020204" pitchFamily="34" charset="0"/>
              </a:rPr>
              <a:t>Diploma</a:t>
            </a:r>
            <a:endParaRPr lang="en-US" sz="1600">
              <a:solidFill>
                <a:srgbClr val="F16038"/>
              </a:solidFill>
              <a:latin typeface="Aptos" panose="020B0004020202020204" pitchFamily="34" charset="0"/>
            </a:endParaRPr>
          </a:p>
          <a:p>
            <a:pPr lvl="1">
              <a:buClr>
                <a:srgbClr val="F16038"/>
              </a:buClr>
            </a:pPr>
            <a:r>
              <a:rPr lang="en-US" sz="2000">
                <a:solidFill>
                  <a:srgbClr val="1482C5"/>
                </a:solidFill>
                <a:latin typeface="Aptos" panose="020B0004020202020204" pitchFamily="34" charset="0"/>
              </a:rPr>
              <a:t>Data Elements:</a:t>
            </a:r>
          </a:p>
          <a:p>
            <a:pPr lvl="2">
              <a:buClr>
                <a:srgbClr val="F16038"/>
              </a:buClr>
            </a:pPr>
            <a:r>
              <a:rPr lang="en-US" sz="1800">
                <a:solidFill>
                  <a:srgbClr val="F16038"/>
                </a:solidFill>
                <a:latin typeface="Aptos" panose="020B0004020202020204" pitchFamily="34" charset="0"/>
              </a:rPr>
              <a:t>DiplomaAwardDate</a:t>
            </a:r>
            <a:r>
              <a:rPr lang="en-US" sz="1800">
                <a:solidFill>
                  <a:srgbClr val="1482C5"/>
                </a:solidFill>
                <a:latin typeface="Aptos" panose="020B0004020202020204" pitchFamily="34" charset="0"/>
              </a:rPr>
              <a:t> (E0791)</a:t>
            </a:r>
          </a:p>
          <a:p>
            <a:pPr lvl="2">
              <a:buClr>
                <a:srgbClr val="F16038"/>
              </a:buClr>
            </a:pPr>
            <a:r>
              <a:rPr lang="en-US" sz="1800">
                <a:solidFill>
                  <a:srgbClr val="F16038"/>
                </a:solidFill>
                <a:latin typeface="Aptos" panose="020B0004020202020204" pitchFamily="34" charset="0"/>
              </a:rPr>
              <a:t>DiplomaType</a:t>
            </a:r>
            <a:r>
              <a:rPr lang="en-US" sz="1800">
                <a:solidFill>
                  <a:srgbClr val="1482C5"/>
                </a:solidFill>
                <a:latin typeface="Aptos" panose="020B0004020202020204" pitchFamily="34" charset="0"/>
              </a:rPr>
              <a:t> (E0806)</a:t>
            </a:r>
          </a:p>
          <a:p>
            <a:pPr lvl="2">
              <a:buClr>
                <a:srgbClr val="F16038"/>
              </a:buClr>
            </a:pPr>
            <a:r>
              <a:rPr lang="en-US" sz="1800" err="1">
                <a:solidFill>
                  <a:srgbClr val="F16038"/>
                </a:solidFill>
                <a:latin typeface="Aptos" panose="020B0004020202020204" pitchFamily="34" charset="0"/>
              </a:rPr>
              <a:t>AchievementCategory</a:t>
            </a:r>
            <a:r>
              <a:rPr lang="en-US" sz="1800">
                <a:solidFill>
                  <a:srgbClr val="1482C5"/>
                </a:solidFill>
                <a:latin typeface="Aptos" panose="020B0004020202020204" pitchFamily="34" charset="0"/>
              </a:rPr>
              <a:t> (NP008)</a:t>
            </a:r>
          </a:p>
          <a:p>
            <a:pPr lvl="2">
              <a:buClr>
                <a:srgbClr val="F16038"/>
              </a:buClr>
            </a:pPr>
            <a:r>
              <a:rPr lang="en-US" sz="1800">
                <a:solidFill>
                  <a:srgbClr val="F16038"/>
                </a:solidFill>
                <a:latin typeface="Aptos" panose="020B0004020202020204" pitchFamily="34" charset="0"/>
              </a:rPr>
              <a:t>IndividualGraduationCommitteeGraduateIndicator</a:t>
            </a:r>
            <a:r>
              <a:rPr lang="en-US" sz="1800">
                <a:solidFill>
                  <a:srgbClr val="1482C5"/>
                </a:solidFill>
                <a:latin typeface="Aptos" panose="020B0004020202020204" pitchFamily="34" charset="0"/>
              </a:rPr>
              <a:t> (E1562)</a:t>
            </a:r>
          </a:p>
          <a:p>
            <a:pPr lvl="2">
              <a:buClr>
                <a:srgbClr val="F16038"/>
              </a:buClr>
            </a:pPr>
            <a:r>
              <a:rPr lang="en-US" sz="1800">
                <a:solidFill>
                  <a:srgbClr val="F16038"/>
                </a:solidFill>
                <a:latin typeface="Aptos" panose="020B0004020202020204" pitchFamily="34" charset="0"/>
              </a:rPr>
              <a:t>FinancialAidApplication</a:t>
            </a:r>
            <a:r>
              <a:rPr lang="en-US" sz="1800">
                <a:solidFill>
                  <a:srgbClr val="1482C5"/>
                </a:solidFill>
                <a:latin typeface="Aptos" panose="020B0004020202020204" pitchFamily="34" charset="0"/>
              </a:rPr>
              <a:t> (E1724)</a:t>
            </a:r>
          </a:p>
          <a:p>
            <a:pPr lvl="2">
              <a:buClr>
                <a:srgbClr val="F16038"/>
              </a:buClr>
            </a:pPr>
            <a:r>
              <a:rPr lang="en-US" sz="1800">
                <a:solidFill>
                  <a:srgbClr val="F16038"/>
                </a:solidFill>
                <a:latin typeface="Aptos" panose="020B0004020202020204" pitchFamily="34" charset="0"/>
              </a:rPr>
              <a:t>TexasFirstEarlyHSCompletionProgram</a:t>
            </a:r>
            <a:r>
              <a:rPr lang="en-US" sz="1800">
                <a:solidFill>
                  <a:srgbClr val="1482C5"/>
                </a:solidFill>
                <a:latin typeface="Aptos" panose="020B0004020202020204" pitchFamily="34" charset="0"/>
              </a:rPr>
              <a:t> (E1736)</a:t>
            </a:r>
          </a:p>
          <a:p>
            <a:pPr lvl="2">
              <a:buClr>
                <a:srgbClr val="F16038"/>
              </a:buClr>
            </a:pPr>
            <a:r>
              <a:rPr lang="en-US" sz="1800">
                <a:solidFill>
                  <a:srgbClr val="F16038"/>
                </a:solidFill>
                <a:latin typeface="Aptos" panose="020B0004020202020204" pitchFamily="34" charset="0"/>
              </a:rPr>
              <a:t>DistingLevelAchievementGraduate</a:t>
            </a:r>
            <a:r>
              <a:rPr lang="en-US" sz="1800">
                <a:solidFill>
                  <a:srgbClr val="1482C5"/>
                </a:solidFill>
                <a:latin typeface="Aptos" panose="020B0004020202020204" pitchFamily="34" charset="0"/>
              </a:rPr>
              <a:t> (E3089)</a:t>
            </a:r>
            <a:endParaRPr lang="en-US" sz="1800">
              <a:solidFill>
                <a:srgbClr val="0D6CB9"/>
              </a:solidFill>
              <a:latin typeface="Aptos" panose="020B0004020202020204" pitchFamily="34" charset="0"/>
            </a:endParaRP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pic>
        <p:nvPicPr>
          <p:cNvPr id="9" name="Picture 8" descr="Screenshot of the student academic record entity.">
            <a:extLst>
              <a:ext uri="{FF2B5EF4-FFF2-40B4-BE49-F238E27FC236}">
                <a16:creationId xmlns:a16="http://schemas.microsoft.com/office/drawing/2014/main" id="{A4EDA66A-5ED7-8C14-129A-B09EE9B8D887}"/>
              </a:ext>
            </a:extLst>
          </p:cNvPr>
          <p:cNvPicPr>
            <a:picLocks noChangeAspect="1"/>
          </p:cNvPicPr>
          <p:nvPr/>
        </p:nvPicPr>
        <p:blipFill>
          <a:blip r:embed="rId2"/>
          <a:stretch>
            <a:fillRect/>
          </a:stretch>
        </p:blipFill>
        <p:spPr>
          <a:xfrm>
            <a:off x="6620542" y="1194570"/>
            <a:ext cx="5036286" cy="4125641"/>
          </a:xfrm>
          <a:prstGeom prst="rect">
            <a:avLst/>
          </a:prstGeom>
        </p:spPr>
      </p:pic>
      <p:sp>
        <p:nvSpPr>
          <p:cNvPr id="4" name="Slide Number Placeholder 3">
            <a:extLst>
              <a:ext uri="{FF2B5EF4-FFF2-40B4-BE49-F238E27FC236}">
                <a16:creationId xmlns:a16="http://schemas.microsoft.com/office/drawing/2014/main" id="{FAAAC461-B60D-16B3-D7AD-C70FD9653CFD}"/>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48564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DD36-9359-5167-FBE3-D6A9D594D6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7058BD-596D-9DEC-7230-50830950C01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At Risk </a:t>
            </a:r>
            <a:r>
              <a:rPr lang="en-US" sz="4000" b="1">
                <a:solidFill>
                  <a:schemeClr val="bg1"/>
                </a:solidFill>
                <a:latin typeface="Aptos" panose="020B0004020202020204" pitchFamily="34" charset="0"/>
                <a:cs typeface="Calibri"/>
              </a:rPr>
              <a:t>Summer</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8AC3E03-3463-1BC1-A87D-EC9E85B2C938}"/>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01</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At Risk </a:t>
            </a:r>
            <a:r>
              <a:rPr lang="en-US" sz="2400">
                <a:solidFill>
                  <a:srgbClr val="1482C5"/>
                </a:solidFill>
                <a:latin typeface="Aptos" panose="020B0004020202020204" pitchFamily="34" charset="0"/>
              </a:rPr>
              <a:t>will be added to the PEIMS Summer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8" name="Picture 7" descr="Screenshot of the at risk indicator definition.">
            <a:extLst>
              <a:ext uri="{FF2B5EF4-FFF2-40B4-BE49-F238E27FC236}">
                <a16:creationId xmlns:a16="http://schemas.microsoft.com/office/drawing/2014/main" id="{70DB0406-0E2A-B889-7D4C-C0B50A463654}"/>
              </a:ext>
            </a:extLst>
          </p:cNvPr>
          <p:cNvPicPr>
            <a:picLocks noChangeAspect="1"/>
          </p:cNvPicPr>
          <p:nvPr/>
        </p:nvPicPr>
        <p:blipFill>
          <a:blip r:embed="rId2"/>
          <a:stretch>
            <a:fillRect/>
          </a:stretch>
        </p:blipFill>
        <p:spPr>
          <a:xfrm>
            <a:off x="2533780" y="2090078"/>
            <a:ext cx="7124438" cy="3638416"/>
          </a:xfrm>
          <a:prstGeom prst="rect">
            <a:avLst/>
          </a:prstGeom>
        </p:spPr>
      </p:pic>
      <p:sp>
        <p:nvSpPr>
          <p:cNvPr id="4" name="Slide Number Placeholder 3">
            <a:extLst>
              <a:ext uri="{FF2B5EF4-FFF2-40B4-BE49-F238E27FC236}">
                <a16:creationId xmlns:a16="http://schemas.microsoft.com/office/drawing/2014/main" id="{EC7280B4-14C9-5C83-3E15-183C7DDA875D}"/>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260418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6353-D324-96FF-4D19-1D3C92C50F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143550-B32A-8437-31E2-F1989CB291A8}"/>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Immigrant </a:t>
            </a:r>
            <a:r>
              <a:rPr lang="en-US" sz="4000" b="1">
                <a:solidFill>
                  <a:schemeClr val="bg1"/>
                </a:solidFill>
                <a:latin typeface="Aptos" panose="020B0004020202020204" pitchFamily="34" charset="0"/>
                <a:cs typeface="Calibri"/>
              </a:rPr>
              <a:t>Summer</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36A7FC4-C291-3B3B-8044-2826F6C8340C}"/>
              </a:ext>
            </a:extLst>
          </p:cNvPr>
          <p:cNvSpPr txBox="1">
            <a:spLocks/>
          </p:cNvSpPr>
          <p:nvPr/>
        </p:nvSpPr>
        <p:spPr>
          <a:xfrm>
            <a:off x="535171" y="111998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02</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Immigrant</a:t>
            </a:r>
            <a:r>
              <a:rPr lang="en-US" sz="2400">
                <a:solidFill>
                  <a:srgbClr val="1482C5"/>
                </a:solidFill>
                <a:latin typeface="Aptos" panose="020B0004020202020204" pitchFamily="34" charset="0"/>
              </a:rPr>
              <a:t> will be added to the PEIMS Summer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8" name="Picture 7" descr="Screenshot of the Immigrant indicator definition.">
            <a:extLst>
              <a:ext uri="{FF2B5EF4-FFF2-40B4-BE49-F238E27FC236}">
                <a16:creationId xmlns:a16="http://schemas.microsoft.com/office/drawing/2014/main" id="{35BCEB9F-EEF0-A9B0-46F1-467D8EA0BA77}"/>
              </a:ext>
            </a:extLst>
          </p:cNvPr>
          <p:cNvPicPr>
            <a:picLocks noChangeAspect="1"/>
          </p:cNvPicPr>
          <p:nvPr/>
        </p:nvPicPr>
        <p:blipFill>
          <a:blip r:embed="rId2"/>
          <a:stretch>
            <a:fillRect/>
          </a:stretch>
        </p:blipFill>
        <p:spPr>
          <a:xfrm>
            <a:off x="2579816" y="2105083"/>
            <a:ext cx="7032366" cy="3162184"/>
          </a:xfrm>
          <a:prstGeom prst="rect">
            <a:avLst/>
          </a:prstGeom>
        </p:spPr>
      </p:pic>
      <p:sp>
        <p:nvSpPr>
          <p:cNvPr id="4" name="Slide Number Placeholder 3">
            <a:extLst>
              <a:ext uri="{FF2B5EF4-FFF2-40B4-BE49-F238E27FC236}">
                <a16:creationId xmlns:a16="http://schemas.microsoft.com/office/drawing/2014/main" id="{B099C680-D130-6793-1D9A-6B0F89F8E0AB}"/>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2956110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9A4B-7531-1803-7EFB-465B423C2D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322D83-1A4A-B1EB-057C-127272719671}"/>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IEP Continuer </a:t>
            </a:r>
            <a:r>
              <a:rPr lang="en-US" sz="4000" b="1">
                <a:solidFill>
                  <a:schemeClr val="bg1"/>
                </a:solidFill>
                <a:latin typeface="Aptos" panose="020B0004020202020204" pitchFamily="34" charset="0"/>
                <a:cs typeface="Calibri"/>
              </a:rPr>
              <a:t>Sum</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73529F0A-9A47-7526-9D56-FA8BACD6D761}"/>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09</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IEP Continuer</a:t>
            </a:r>
            <a:r>
              <a:rPr lang="en-US" sz="2400">
                <a:solidFill>
                  <a:srgbClr val="1482C5"/>
                </a:solidFill>
                <a:latin typeface="Aptos" panose="020B0004020202020204" pitchFamily="34" charset="0"/>
              </a:rPr>
              <a:t> will be added to the PEIMS Summer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9" name="Picture 8" descr="Screenshot of the IEP Continuer definition.">
            <a:extLst>
              <a:ext uri="{FF2B5EF4-FFF2-40B4-BE49-F238E27FC236}">
                <a16:creationId xmlns:a16="http://schemas.microsoft.com/office/drawing/2014/main" id="{A372BF6E-5B39-8AD0-2089-4A5FCDAEC4FC}"/>
              </a:ext>
            </a:extLst>
          </p:cNvPr>
          <p:cNvPicPr>
            <a:picLocks noChangeAspect="1"/>
          </p:cNvPicPr>
          <p:nvPr/>
        </p:nvPicPr>
        <p:blipFill>
          <a:blip r:embed="rId2"/>
          <a:stretch>
            <a:fillRect/>
          </a:stretch>
        </p:blipFill>
        <p:spPr>
          <a:xfrm>
            <a:off x="2639440" y="2233656"/>
            <a:ext cx="7067290" cy="2390687"/>
          </a:xfrm>
          <a:prstGeom prst="rect">
            <a:avLst/>
          </a:prstGeom>
        </p:spPr>
      </p:pic>
      <p:sp>
        <p:nvSpPr>
          <p:cNvPr id="4" name="Slide Number Placeholder 3">
            <a:extLst>
              <a:ext uri="{FF2B5EF4-FFF2-40B4-BE49-F238E27FC236}">
                <a16:creationId xmlns:a16="http://schemas.microsoft.com/office/drawing/2014/main" id="{6E800087-FEDF-6108-264A-1C5B6C711001}"/>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18367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14CC-7657-3938-7C5F-17AA5C13E6D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B1BDBD2-C310-CC2E-25A0-CA788E48EA78}"/>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PEIMS Extended Year</a:t>
            </a:r>
          </a:p>
        </p:txBody>
      </p:sp>
      <p:sp>
        <p:nvSpPr>
          <p:cNvPr id="12" name="Rectangle 11">
            <a:extLst>
              <a:ext uri="{FF2B5EF4-FFF2-40B4-BE49-F238E27FC236}">
                <a16:creationId xmlns:a16="http://schemas.microsoft.com/office/drawing/2014/main" id="{DC3A450D-0918-521C-9A48-E7D301FAF85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Lemon slices pattern on vibrant turquoise color background">
            <a:extLst>
              <a:ext uri="{FF2B5EF4-FFF2-40B4-BE49-F238E27FC236}">
                <a16:creationId xmlns:a16="http://schemas.microsoft.com/office/drawing/2014/main" id="{26A37677-6E84-608A-A6AB-84CC1DDC060C}"/>
              </a:ext>
            </a:extLst>
          </p:cNvPr>
          <p:cNvPicPr>
            <a:picLocks noChangeAspect="1"/>
          </p:cNvPicPr>
          <p:nvPr/>
        </p:nvPicPr>
        <p:blipFill>
          <a:blip r:embed="rId3">
            <a:extLst>
              <a:ext uri="{28A0092B-C50C-407E-A947-70E740481C1C}">
                <a14:useLocalDpi xmlns:a14="http://schemas.microsoft.com/office/drawing/2010/main" val="0"/>
              </a:ext>
            </a:extLst>
          </a:blip>
          <a:srcRect t="27077" b="2707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0FBDABE0-7A28-0DBB-C999-C1DA7343EB03}"/>
              </a:ext>
            </a:extLst>
          </p:cNvPr>
          <p:cNvSpPr txBox="1"/>
          <p:nvPr/>
        </p:nvSpPr>
        <p:spPr>
          <a:xfrm>
            <a:off x="1250940" y="3497766"/>
            <a:ext cx="9690100" cy="1107996"/>
          </a:xfrm>
          <a:prstGeom prst="rect">
            <a:avLst/>
          </a:prstGeom>
          <a:solidFill>
            <a:schemeClr val="bg1"/>
          </a:solidFill>
          <a:ln>
            <a:solidFill>
              <a:schemeClr val="bg1"/>
            </a:solidFill>
          </a:ln>
        </p:spPr>
        <p:txBody>
          <a:bodyPr wrap="square" rtlCol="0">
            <a:spAutoFit/>
          </a:bodyPr>
          <a:lstStyle/>
          <a:p>
            <a:pPr algn="ctr"/>
            <a:r>
              <a:rPr lang="en-US" sz="6600" b="1">
                <a:solidFill>
                  <a:srgbClr val="006985"/>
                </a:solidFill>
                <a:latin typeface="Aptos" panose="020B0004020202020204" pitchFamily="34" charset="0"/>
              </a:rPr>
              <a:t>PEIMS EXTENDED YEAR</a:t>
            </a:r>
          </a:p>
        </p:txBody>
      </p:sp>
      <p:sp>
        <p:nvSpPr>
          <p:cNvPr id="2" name="Slide Number Placeholder 1">
            <a:extLst>
              <a:ext uri="{FF2B5EF4-FFF2-40B4-BE49-F238E27FC236}">
                <a16:creationId xmlns:a16="http://schemas.microsoft.com/office/drawing/2014/main" id="{1D3E2F58-E4B5-2296-A859-5DC935ADB4AC}"/>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18</a:t>
            </a:fld>
            <a:endParaRPr lang="en-US"/>
          </a:p>
        </p:txBody>
      </p:sp>
    </p:spTree>
    <p:extLst>
      <p:ext uri="{BB962C8B-B14F-4D97-AF65-F5344CB8AC3E}">
        <p14:creationId xmlns:p14="http://schemas.microsoft.com/office/powerpoint/2010/main" val="44138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776D8-F26C-9839-DCF3-59A1B78DA0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7955F5-661F-D62E-914F-CE9354E8CA84}"/>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PEIMS Extended Year Submission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0BC2C6F-779C-A14F-C5DE-7C7908150225}"/>
              </a:ext>
            </a:extLst>
          </p:cNvPr>
          <p:cNvSpPr txBox="1">
            <a:spLocks/>
          </p:cNvSpPr>
          <p:nvPr/>
        </p:nvSpPr>
        <p:spPr>
          <a:xfrm>
            <a:off x="535171" y="89329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a:solidFill>
                  <a:srgbClr val="F16038"/>
                </a:solidFill>
                <a:latin typeface="Aptos" panose="020B0004020202020204" pitchFamily="34" charset="0"/>
              </a:rPr>
              <a:t>2025-2026</a:t>
            </a:r>
            <a:r>
              <a:rPr lang="en-US" sz="3200">
                <a:solidFill>
                  <a:srgbClr val="1482C5"/>
                </a:solidFill>
                <a:latin typeface="Aptos" panose="020B0004020202020204" pitchFamily="34" charset="0"/>
              </a:rPr>
              <a:t> School Year Leavers and Graduates</a:t>
            </a:r>
          </a:p>
          <a:p>
            <a:pPr lvl="1">
              <a:buClr>
                <a:srgbClr val="F16038"/>
              </a:buClr>
            </a:pPr>
            <a:r>
              <a:rPr lang="en-US" sz="2800">
                <a:solidFill>
                  <a:srgbClr val="1482C5"/>
                </a:solidFill>
                <a:latin typeface="Aptos" panose="020B0004020202020204" pitchFamily="34" charset="0"/>
              </a:rPr>
              <a:t>PEIMS Extended Year First Submission and Resubmission students in grades 7 through 12:</a:t>
            </a:r>
          </a:p>
          <a:p>
            <a:pPr lvl="2">
              <a:buClr>
                <a:srgbClr val="F16038"/>
              </a:buClr>
            </a:pPr>
            <a:r>
              <a:rPr lang="en-US" sz="2400">
                <a:solidFill>
                  <a:srgbClr val="1482C5"/>
                </a:solidFill>
                <a:latin typeface="Aptos" panose="020B0004020202020204" pitchFamily="34" charset="0"/>
              </a:rPr>
              <a:t>Who were enrolled on the final day of the school year (AsOfStatusLastDayEnrollment (C323) “H”) and did not return during the school-start window.</a:t>
            </a:r>
          </a:p>
          <a:p>
            <a:pPr lvl="2">
              <a:buClr>
                <a:srgbClr val="F16038"/>
              </a:buClr>
            </a:pPr>
            <a:r>
              <a:rPr lang="en-US" sz="2400">
                <a:solidFill>
                  <a:srgbClr val="1482C5"/>
                </a:solidFill>
                <a:latin typeface="Aptos" panose="020B0004020202020204" pitchFamily="34" charset="0"/>
              </a:rPr>
              <a:t>Who graduated during the summer months (Until August 31).</a:t>
            </a:r>
          </a:p>
          <a:p>
            <a:pPr lvl="2">
              <a:buClr>
                <a:srgbClr val="F16038"/>
              </a:buClr>
            </a:pPr>
            <a:r>
              <a:rPr lang="en-US" sz="2400">
                <a:solidFill>
                  <a:srgbClr val="1482C5"/>
                </a:solidFill>
                <a:latin typeface="Aptos" panose="020B0004020202020204" pitchFamily="34" charset="0"/>
              </a:rPr>
              <a:t>For which additional leaver documentation was received, resulting in more accurate leaver information. When additional information is received, local policy will determine if a student's existing ExitWithdrawType (C162) is updated.</a:t>
            </a: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9F64E49-0E5E-00FD-84DB-2E5967249852}"/>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81476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229665" y="68747"/>
            <a:ext cx="11121657" cy="751350"/>
          </a:xfrm>
        </p:spPr>
        <p:txBody>
          <a:bodyPr anchor="ctr">
            <a:normAutofit fontScale="90000"/>
          </a:bodyPr>
          <a:lstStyle/>
          <a:p>
            <a:r>
              <a:rPr lang="en-US">
                <a:solidFill>
                  <a:srgbClr val="1482C5"/>
                </a:solidFill>
                <a:latin typeface="Aptos"/>
              </a:rPr>
              <a:t>Agenda – Changes to Reporting Leavers and Graduates</a:t>
            </a:r>
          </a:p>
        </p:txBody>
      </p:sp>
      <p:pic>
        <p:nvPicPr>
          <p:cNvPr id="9" name="Picture 8" descr="White door in white room">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t="17177" b="17177"/>
          <a:stretch/>
        </p:blipFill>
        <p:spPr>
          <a:xfrm>
            <a:off x="229665" y="906960"/>
            <a:ext cx="11507151" cy="504407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
          </p:nvPr>
        </p:nvSpPr>
        <p:spPr>
          <a:xfrm>
            <a:off x="347983" y="1266021"/>
            <a:ext cx="5930708" cy="4525179"/>
          </a:xfrm>
        </p:spPr>
        <p:txBody>
          <a:bodyPr lIns="91440" tIns="45720" rIns="91440" bIns="45720">
            <a:normAutofit lnSpcReduction="10000"/>
          </a:bodyPr>
          <a:lstStyle/>
          <a:p>
            <a:pPr>
              <a:spcBef>
                <a:spcPts val="400"/>
              </a:spcBef>
              <a:buClr>
                <a:srgbClr val="F16038"/>
              </a:buClr>
            </a:pPr>
            <a:r>
              <a:rPr lang="en-US" b="1">
                <a:solidFill>
                  <a:srgbClr val="1482C5"/>
                </a:solidFill>
                <a:latin typeface="Aptos" panose="020B0004020202020204" pitchFamily="34" charset="0"/>
              </a:rPr>
              <a:t>Overview</a:t>
            </a:r>
          </a:p>
          <a:p>
            <a:pPr>
              <a:spcBef>
                <a:spcPts val="400"/>
              </a:spcBef>
              <a:buClr>
                <a:srgbClr val="F16038"/>
              </a:buClr>
            </a:pPr>
            <a:r>
              <a:rPr lang="en-US" b="1">
                <a:solidFill>
                  <a:srgbClr val="1482C5"/>
                </a:solidFill>
                <a:latin typeface="Aptos" panose="020B0004020202020204" pitchFamily="34" charset="0"/>
              </a:rPr>
              <a:t>Timeline</a:t>
            </a:r>
          </a:p>
          <a:p>
            <a:pPr>
              <a:spcBef>
                <a:spcPts val="400"/>
              </a:spcBef>
              <a:buClr>
                <a:srgbClr val="F16038"/>
              </a:buClr>
            </a:pPr>
            <a:r>
              <a:rPr lang="en-US" b="1">
                <a:solidFill>
                  <a:srgbClr val="1482C5"/>
                </a:solidFill>
                <a:latin typeface="Aptos" panose="020B0004020202020204" pitchFamily="34" charset="0"/>
              </a:rPr>
              <a:t>Data Collection Changes</a:t>
            </a:r>
          </a:p>
          <a:p>
            <a:pPr lvl="1">
              <a:spcBef>
                <a:spcPts val="400"/>
              </a:spcBef>
              <a:buClr>
                <a:srgbClr val="F16038"/>
              </a:buClr>
            </a:pPr>
            <a:r>
              <a:rPr lang="en-US" b="1">
                <a:solidFill>
                  <a:srgbClr val="1482C5"/>
                </a:solidFill>
                <a:latin typeface="Aptos" panose="020B0004020202020204" pitchFamily="34" charset="0"/>
              </a:rPr>
              <a:t>PEIMS Summer Submission</a:t>
            </a:r>
          </a:p>
          <a:p>
            <a:pPr lvl="1">
              <a:spcBef>
                <a:spcPts val="400"/>
              </a:spcBef>
              <a:buClr>
                <a:srgbClr val="F16038"/>
              </a:buClr>
            </a:pPr>
            <a:r>
              <a:rPr lang="en-US" b="1">
                <a:solidFill>
                  <a:srgbClr val="1482C5"/>
                </a:solidFill>
                <a:latin typeface="Aptos" panose="020B0004020202020204" pitchFamily="34" charset="0"/>
              </a:rPr>
              <a:t>PEIMS Extended Year Submission</a:t>
            </a:r>
          </a:p>
          <a:p>
            <a:pPr>
              <a:spcBef>
                <a:spcPts val="400"/>
              </a:spcBef>
              <a:buClr>
                <a:srgbClr val="F16038"/>
              </a:buClr>
            </a:pPr>
            <a:r>
              <a:rPr lang="en-US" b="1">
                <a:solidFill>
                  <a:srgbClr val="1482C5"/>
                </a:solidFill>
                <a:latin typeface="Aptos" panose="020B0004020202020204" pitchFamily="34" charset="0"/>
              </a:rPr>
              <a:t>Scenarios</a:t>
            </a:r>
          </a:p>
          <a:p>
            <a:pPr>
              <a:spcBef>
                <a:spcPts val="400"/>
              </a:spcBef>
              <a:buClr>
                <a:srgbClr val="F16038"/>
              </a:buClr>
            </a:pPr>
            <a:r>
              <a:rPr lang="en-US" b="1">
                <a:solidFill>
                  <a:srgbClr val="1482C5"/>
                </a:solidFill>
                <a:latin typeface="Aptos" panose="020B0004020202020204" pitchFamily="34" charset="0"/>
              </a:rPr>
              <a:t>Business Validations</a:t>
            </a:r>
          </a:p>
          <a:p>
            <a:pPr>
              <a:spcBef>
                <a:spcPts val="400"/>
              </a:spcBef>
              <a:buClr>
                <a:srgbClr val="F16038"/>
              </a:buClr>
            </a:pPr>
            <a:r>
              <a:rPr lang="en-US" b="1">
                <a:solidFill>
                  <a:srgbClr val="1482C5"/>
                </a:solidFill>
                <a:latin typeface="Aptos" panose="020B0004020202020204" pitchFamily="34" charset="0"/>
              </a:rPr>
              <a:t>Reports</a:t>
            </a:r>
          </a:p>
          <a:p>
            <a:pPr>
              <a:spcBef>
                <a:spcPts val="400"/>
              </a:spcBef>
              <a:buClr>
                <a:srgbClr val="F16038"/>
              </a:buClr>
            </a:pPr>
            <a:r>
              <a:rPr lang="en-US" b="1">
                <a:solidFill>
                  <a:srgbClr val="1482C5"/>
                </a:solidFill>
                <a:latin typeface="Aptos" panose="020B0004020202020204" pitchFamily="34" charset="0"/>
              </a:rPr>
              <a:t>Deliverables</a:t>
            </a:r>
          </a:p>
          <a:p>
            <a:pPr>
              <a:spcBef>
                <a:spcPts val="400"/>
              </a:spcBef>
              <a:buClr>
                <a:srgbClr val="F16038"/>
              </a:buClr>
            </a:pPr>
            <a:r>
              <a:rPr lang="en-US" b="1">
                <a:solidFill>
                  <a:srgbClr val="1482C5"/>
                </a:solidFill>
                <a:latin typeface="Aptos" panose="020B0004020202020204" pitchFamily="34" charset="0"/>
              </a:rPr>
              <a:t>Communication Plan</a:t>
            </a:r>
          </a:p>
          <a:p>
            <a:pPr>
              <a:spcBef>
                <a:spcPts val="400"/>
              </a:spcBef>
              <a:buClr>
                <a:srgbClr val="F16038"/>
              </a:buClr>
            </a:pPr>
            <a:r>
              <a:rPr lang="en-US" b="1">
                <a:solidFill>
                  <a:srgbClr val="1482C5"/>
                </a:solidFill>
                <a:latin typeface="Aptos" panose="020B0004020202020204" pitchFamily="34" charset="0"/>
              </a:rPr>
              <a:t>Questions</a:t>
            </a:r>
            <a:endParaRPr lang="en-US">
              <a:solidFill>
                <a:srgbClr val="1482C5"/>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F6695B45-F362-C371-8D83-6CB6B5711F35}"/>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0F0C-4354-160A-9DDD-DCA07A9BB0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9CEE96-0B10-AC96-8E39-55CF70D28E21}"/>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Important Extended Year Information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B7E6F5C-6E0E-A79A-0143-E96A947AB33F}"/>
              </a:ext>
            </a:extLst>
          </p:cNvPr>
          <p:cNvSpPr txBox="1">
            <a:spLocks/>
          </p:cNvSpPr>
          <p:nvPr/>
        </p:nvSpPr>
        <p:spPr>
          <a:xfrm>
            <a:off x="380999" y="1062903"/>
            <a:ext cx="11275829" cy="44837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3200">
                <a:solidFill>
                  <a:srgbClr val="0D6CB9"/>
                </a:solidFill>
                <a:latin typeface="Aptos" panose="020B0004020202020204" pitchFamily="34" charset="0"/>
              </a:rPr>
              <a:t>Between the PEIMS Extended Year First Submission and Resubmission, TEA will reconcile any movers and provide a preliminary list of underreported students.</a:t>
            </a:r>
          </a:p>
          <a:p>
            <a:pPr>
              <a:buClr>
                <a:srgbClr val="F16038"/>
              </a:buClr>
            </a:pPr>
            <a:r>
              <a:rPr lang="en-US" sz="3200">
                <a:solidFill>
                  <a:srgbClr val="0D6CB9"/>
                </a:solidFill>
                <a:latin typeface="Aptos" panose="020B0004020202020204" pitchFamily="34" charset="0"/>
              </a:rPr>
              <a:t>If leaver or graduate information is reported in </a:t>
            </a:r>
            <a:r>
              <a:rPr lang="en-US" sz="3200">
                <a:solidFill>
                  <a:srgbClr val="F16038"/>
                </a:solidFill>
                <a:latin typeface="Aptos" panose="020B0004020202020204" pitchFamily="34" charset="0"/>
              </a:rPr>
              <a:t>both</a:t>
            </a:r>
            <a:r>
              <a:rPr lang="en-US" sz="3200">
                <a:solidFill>
                  <a:srgbClr val="0D6CB9"/>
                </a:solidFill>
                <a:latin typeface="Aptos" panose="020B0004020202020204" pitchFamily="34" charset="0"/>
              </a:rPr>
              <a:t> the PEIMS Summer and Extended Year Submissions for a student, TEA will </a:t>
            </a:r>
            <a:r>
              <a:rPr lang="en-US" sz="3200">
                <a:solidFill>
                  <a:srgbClr val="F16038"/>
                </a:solidFill>
                <a:latin typeface="Aptos" panose="020B0004020202020204" pitchFamily="34" charset="0"/>
              </a:rPr>
              <a:t>use the information </a:t>
            </a:r>
            <a:r>
              <a:rPr lang="en-US" sz="3200">
                <a:solidFill>
                  <a:srgbClr val="0D6CB9"/>
                </a:solidFill>
                <a:latin typeface="Aptos" panose="020B0004020202020204" pitchFamily="34" charset="0"/>
              </a:rPr>
              <a:t>provided in the PEIMS Extended Year Submission for state and federal reporting purposes.</a:t>
            </a:r>
          </a:p>
        </p:txBody>
      </p:sp>
      <p:sp>
        <p:nvSpPr>
          <p:cNvPr id="4" name="Slide Number Placeholder 3">
            <a:extLst>
              <a:ext uri="{FF2B5EF4-FFF2-40B4-BE49-F238E27FC236}">
                <a16:creationId xmlns:a16="http://schemas.microsoft.com/office/drawing/2014/main" id="{DF39EACE-695E-AFF9-5F95-6943A1287F3B}"/>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7252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5D3A1-F000-7C58-A710-9C59E4C652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8775E8-FA0D-258A-90DD-A06A08C63B2C}"/>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StudentSchoolAssociation Entity </a:t>
            </a:r>
            <a:r>
              <a:rPr lang="en-US" sz="4000" b="1">
                <a:solidFill>
                  <a:schemeClr val="bg1"/>
                </a:solidFill>
                <a:latin typeface="Aptos" panose="020B0004020202020204" pitchFamily="34" charset="0"/>
                <a:cs typeface="Calibri"/>
              </a:rPr>
              <a:t>Extended</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EE99287-3E61-FB7B-BFBA-776A90099E83}"/>
              </a:ext>
            </a:extLst>
          </p:cNvPr>
          <p:cNvSpPr txBox="1">
            <a:spLocks/>
          </p:cNvSpPr>
          <p:nvPr/>
        </p:nvSpPr>
        <p:spPr>
          <a:xfrm>
            <a:off x="117921" y="1291131"/>
            <a:ext cx="4933474" cy="27868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following is added to the PEIMS Extended Year Submission:</a:t>
            </a:r>
          </a:p>
          <a:p>
            <a:pPr lvl="1">
              <a:buClr>
                <a:srgbClr val="F16038"/>
              </a:buClr>
            </a:pPr>
            <a:r>
              <a:rPr lang="en-US" sz="2000">
                <a:solidFill>
                  <a:srgbClr val="1482C5"/>
                </a:solidFill>
                <a:latin typeface="Aptos" panose="020B0004020202020204" pitchFamily="34" charset="0"/>
              </a:rPr>
              <a:t>Data Elements:</a:t>
            </a:r>
          </a:p>
          <a:p>
            <a:pPr lvl="2">
              <a:buClr>
                <a:srgbClr val="F16038"/>
              </a:buClr>
            </a:pPr>
            <a:r>
              <a:rPr lang="en-US" sz="1800" err="1">
                <a:solidFill>
                  <a:srgbClr val="F16038"/>
                </a:solidFill>
                <a:latin typeface="Aptos" panose="020B0004020202020204" pitchFamily="34" charset="0"/>
              </a:rPr>
              <a:t>EntryType</a:t>
            </a:r>
            <a:r>
              <a:rPr lang="en-US" sz="1800">
                <a:solidFill>
                  <a:srgbClr val="1482C5"/>
                </a:solidFill>
                <a:latin typeface="Aptos" panose="020B0004020202020204" pitchFamily="34" charset="0"/>
              </a:rPr>
              <a:t> (NP006)</a:t>
            </a:r>
          </a:p>
          <a:p>
            <a:pPr lvl="2">
              <a:buClr>
                <a:srgbClr val="F16038"/>
              </a:buClr>
            </a:pPr>
            <a:r>
              <a:rPr lang="en-US" sz="1800">
                <a:solidFill>
                  <a:srgbClr val="F16038"/>
                </a:solidFill>
                <a:latin typeface="Aptos" panose="020B0004020202020204" pitchFamily="34" charset="0"/>
              </a:rPr>
              <a:t>ADAEligibility </a:t>
            </a:r>
            <a:r>
              <a:rPr lang="en-US" sz="1800">
                <a:solidFill>
                  <a:srgbClr val="1482C5"/>
                </a:solidFill>
                <a:latin typeface="Aptos" panose="020B0004020202020204" pitchFamily="34" charset="0"/>
              </a:rPr>
              <a:t>(E0787)</a:t>
            </a:r>
          </a:p>
          <a:p>
            <a:pPr lvl="2">
              <a:buClr>
                <a:srgbClr val="F16038"/>
              </a:buClr>
            </a:pPr>
            <a:r>
              <a:rPr lang="en-US" sz="1800" err="1">
                <a:solidFill>
                  <a:srgbClr val="F16038"/>
                </a:solidFill>
                <a:latin typeface="Aptos" panose="020B0004020202020204" pitchFamily="34" charset="0"/>
              </a:rPr>
              <a:t>ExitWithdrawDate</a:t>
            </a:r>
            <a:r>
              <a:rPr lang="en-US" sz="1800">
                <a:solidFill>
                  <a:srgbClr val="1482C5"/>
                </a:solidFill>
                <a:latin typeface="Aptos" panose="020B0004020202020204" pitchFamily="34" charset="0"/>
              </a:rPr>
              <a:t> (E3028)</a:t>
            </a:r>
          </a:p>
          <a:p>
            <a:pPr lvl="2">
              <a:buClr>
                <a:srgbClr val="F16038"/>
              </a:buClr>
            </a:pPr>
            <a:r>
              <a:rPr lang="en-US" sz="1800">
                <a:solidFill>
                  <a:srgbClr val="F16038"/>
                </a:solidFill>
                <a:latin typeface="Aptos" panose="020B0004020202020204" pitchFamily="34" charset="0"/>
              </a:rPr>
              <a:t>ExitWithdrawType</a:t>
            </a:r>
            <a:r>
              <a:rPr lang="en-US" sz="1800">
                <a:solidFill>
                  <a:srgbClr val="1482C5"/>
                </a:solidFill>
                <a:latin typeface="Aptos" panose="020B0004020202020204" pitchFamily="34" charset="0"/>
              </a:rPr>
              <a:t> (E1001)</a:t>
            </a:r>
          </a:p>
          <a:p>
            <a:pPr lvl="2">
              <a:buClr>
                <a:srgbClr val="F16038"/>
              </a:buClr>
            </a:pPr>
            <a:r>
              <a:rPr lang="en-US" sz="1800">
                <a:solidFill>
                  <a:srgbClr val="F16038"/>
                </a:solidFill>
                <a:latin typeface="Aptos" panose="020B0004020202020204" pitchFamily="34" charset="0"/>
              </a:rPr>
              <a:t>CampusIdOfAccountability</a:t>
            </a:r>
            <a:r>
              <a:rPr lang="en-US" sz="1800">
                <a:solidFill>
                  <a:srgbClr val="1482C5"/>
                </a:solidFill>
                <a:latin typeface="Aptos" panose="020B0004020202020204" pitchFamily="34" charset="0"/>
              </a:rPr>
              <a:t> (E1027)</a:t>
            </a: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B241082-B94D-648F-47A0-A2A3408D39F6}"/>
              </a:ext>
            </a:extLst>
          </p:cNvPr>
          <p:cNvSpPr>
            <a:spLocks noGrp="1"/>
          </p:cNvSpPr>
          <p:nvPr>
            <p:ph type="sldNum" sz="quarter" idx="4"/>
          </p:nvPr>
        </p:nvSpPr>
        <p:spPr/>
        <p:txBody>
          <a:bodyPr/>
          <a:lstStyle/>
          <a:p>
            <a:fld id="{69C126A4-BD19-47E2-8A0E-0DE1B9D8C925}" type="slidenum">
              <a:rPr lang="en-US" smtClean="0"/>
              <a:pPr/>
              <a:t>21</a:t>
            </a:fld>
            <a:endParaRPr lang="en-US"/>
          </a:p>
        </p:txBody>
      </p:sp>
      <p:pic>
        <p:nvPicPr>
          <p:cNvPr id="2" name="Picture 1" descr="Student School Association Entity screen shot">
            <a:extLst>
              <a:ext uri="{FF2B5EF4-FFF2-40B4-BE49-F238E27FC236}">
                <a16:creationId xmlns:a16="http://schemas.microsoft.com/office/drawing/2014/main" id="{4EA950F6-BFB5-7B22-D4CD-20EDD6DFA3CF}"/>
              </a:ext>
            </a:extLst>
          </p:cNvPr>
          <p:cNvPicPr>
            <a:picLocks noChangeAspect="1"/>
          </p:cNvPicPr>
          <p:nvPr/>
        </p:nvPicPr>
        <p:blipFill>
          <a:blip r:embed="rId2"/>
          <a:stretch>
            <a:fillRect/>
          </a:stretch>
        </p:blipFill>
        <p:spPr>
          <a:xfrm>
            <a:off x="5051395" y="1923556"/>
            <a:ext cx="6823540" cy="3575304"/>
          </a:xfrm>
          <a:prstGeom prst="rect">
            <a:avLst/>
          </a:prstGeom>
        </p:spPr>
      </p:pic>
    </p:spTree>
    <p:extLst>
      <p:ext uri="{BB962C8B-B14F-4D97-AF65-F5344CB8AC3E}">
        <p14:creationId xmlns:p14="http://schemas.microsoft.com/office/powerpoint/2010/main" val="40162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7364-66D4-88FD-9931-E0E1D811CC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65502-B5E8-F194-9D2A-78BC9FAA05F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StudentAcademicRecord Entity </a:t>
            </a:r>
            <a:r>
              <a:rPr lang="en-US" sz="4000" b="1">
                <a:solidFill>
                  <a:schemeClr val="bg1"/>
                </a:solidFill>
                <a:latin typeface="Aptos" panose="020B0004020202020204" pitchFamily="34" charset="0"/>
                <a:cs typeface="Calibri"/>
              </a:rPr>
              <a:t>Extended</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F9677E-FCB7-A5E4-5001-52508B3030E1}"/>
              </a:ext>
            </a:extLst>
          </p:cNvPr>
          <p:cNvSpPr txBox="1">
            <a:spLocks/>
          </p:cNvSpPr>
          <p:nvPr/>
        </p:nvSpPr>
        <p:spPr>
          <a:xfrm>
            <a:off x="535170" y="1194569"/>
            <a:ext cx="5427479" cy="468235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following is added to the PEIMS Extended Year Submission:</a:t>
            </a:r>
          </a:p>
          <a:p>
            <a:pPr lvl="1">
              <a:buClr>
                <a:srgbClr val="F16038"/>
              </a:buClr>
            </a:pPr>
            <a:r>
              <a:rPr lang="en-US" sz="2000">
                <a:solidFill>
                  <a:srgbClr val="1482C5"/>
                </a:solidFill>
                <a:latin typeface="Aptos" panose="020B0004020202020204" pitchFamily="34" charset="0"/>
              </a:rPr>
              <a:t>Common Types:</a:t>
            </a:r>
          </a:p>
          <a:p>
            <a:pPr lvl="2">
              <a:buClr>
                <a:srgbClr val="F16038"/>
              </a:buClr>
            </a:pPr>
            <a:r>
              <a:rPr lang="en-US" sz="1800">
                <a:solidFill>
                  <a:srgbClr val="F16038"/>
                </a:solidFill>
                <a:latin typeface="Aptos" panose="020B0004020202020204" pitchFamily="34" charset="0"/>
              </a:rPr>
              <a:t>IndustryBasedCertificationSet</a:t>
            </a:r>
          </a:p>
          <a:p>
            <a:pPr lvl="2">
              <a:buClr>
                <a:srgbClr val="F16038"/>
              </a:buClr>
            </a:pPr>
            <a:r>
              <a:rPr lang="en-US" sz="1800">
                <a:solidFill>
                  <a:srgbClr val="F16038"/>
                </a:solidFill>
                <a:latin typeface="Aptos" panose="020B0004020202020204" pitchFamily="34" charset="0"/>
              </a:rPr>
              <a:t>Diploma</a:t>
            </a:r>
            <a:endParaRPr lang="en-US" sz="1600">
              <a:solidFill>
                <a:srgbClr val="F16038"/>
              </a:solidFill>
              <a:latin typeface="Aptos" panose="020B0004020202020204" pitchFamily="34" charset="0"/>
            </a:endParaRPr>
          </a:p>
          <a:p>
            <a:pPr lvl="1">
              <a:buClr>
                <a:srgbClr val="F16038"/>
              </a:buClr>
            </a:pPr>
            <a:r>
              <a:rPr lang="en-US" sz="2000">
                <a:solidFill>
                  <a:srgbClr val="1482C5"/>
                </a:solidFill>
                <a:latin typeface="Aptos" panose="020B0004020202020204" pitchFamily="34" charset="0"/>
              </a:rPr>
              <a:t>Data Elements:</a:t>
            </a:r>
          </a:p>
          <a:p>
            <a:pPr lvl="2">
              <a:buClr>
                <a:srgbClr val="F16038"/>
              </a:buClr>
            </a:pPr>
            <a:r>
              <a:rPr lang="en-US" sz="1800">
                <a:solidFill>
                  <a:srgbClr val="F16038"/>
                </a:solidFill>
                <a:latin typeface="Aptos" panose="020B0004020202020204" pitchFamily="34" charset="0"/>
              </a:rPr>
              <a:t>AssociateDegreeIndicator</a:t>
            </a:r>
            <a:r>
              <a:rPr lang="en-US" sz="1800">
                <a:solidFill>
                  <a:srgbClr val="1482C5"/>
                </a:solidFill>
                <a:latin typeface="Aptos" panose="020B0004020202020204" pitchFamily="34" charset="0"/>
              </a:rPr>
              <a:t> (E1596)</a:t>
            </a:r>
          </a:p>
          <a:p>
            <a:pPr lvl="2">
              <a:buClr>
                <a:srgbClr val="F16038"/>
              </a:buClr>
            </a:pPr>
            <a:r>
              <a:rPr lang="en-US" sz="1800">
                <a:solidFill>
                  <a:srgbClr val="F16038"/>
                </a:solidFill>
                <a:latin typeface="Aptos" panose="020B0004020202020204" pitchFamily="34" charset="0"/>
              </a:rPr>
              <a:t>EndorsementCompleted</a:t>
            </a:r>
            <a:r>
              <a:rPr lang="en-US" sz="1800">
                <a:solidFill>
                  <a:srgbClr val="1482C5"/>
                </a:solidFill>
                <a:latin typeface="Aptos" panose="020B0004020202020204" pitchFamily="34" charset="0"/>
              </a:rPr>
              <a:t> (E3021)</a:t>
            </a:r>
          </a:p>
          <a:p>
            <a:pPr lvl="2">
              <a:buClr>
                <a:srgbClr val="F16038"/>
              </a:buClr>
            </a:pPr>
            <a:r>
              <a:rPr lang="en-US" sz="1800">
                <a:solidFill>
                  <a:srgbClr val="F16038"/>
                </a:solidFill>
                <a:latin typeface="Aptos" panose="020B0004020202020204" pitchFamily="34" charset="0"/>
              </a:rPr>
              <a:t>DateCertTaken</a:t>
            </a:r>
            <a:r>
              <a:rPr lang="en-US" sz="1800">
                <a:solidFill>
                  <a:srgbClr val="1482C5"/>
                </a:solidFill>
                <a:latin typeface="Aptos" panose="020B0004020202020204" pitchFamily="34" charset="0"/>
              </a:rPr>
              <a:t> (E1632)</a:t>
            </a:r>
          </a:p>
          <a:p>
            <a:pPr lvl="2">
              <a:buClr>
                <a:srgbClr val="F16038"/>
              </a:buClr>
            </a:pPr>
            <a:r>
              <a:rPr lang="en-US" sz="1800">
                <a:solidFill>
                  <a:srgbClr val="F16038"/>
                </a:solidFill>
                <a:latin typeface="Aptos" panose="020B0004020202020204" pitchFamily="34" charset="0"/>
              </a:rPr>
              <a:t>PostSecondaryCertificationLicensure</a:t>
            </a:r>
            <a:r>
              <a:rPr lang="en-US" sz="1800">
                <a:solidFill>
                  <a:srgbClr val="1482C5"/>
                </a:solidFill>
                <a:latin typeface="Aptos" panose="020B0004020202020204" pitchFamily="34" charset="0"/>
              </a:rPr>
              <a:t> (E1640)</a:t>
            </a:r>
          </a:p>
          <a:p>
            <a:pPr lvl="2">
              <a:buClr>
                <a:srgbClr val="F16038"/>
              </a:buClr>
            </a:pPr>
            <a:r>
              <a:rPr lang="en-US" sz="1800" err="1">
                <a:solidFill>
                  <a:srgbClr val="F16038"/>
                </a:solidFill>
                <a:latin typeface="Aptos" panose="020B0004020202020204" pitchFamily="34" charset="0"/>
              </a:rPr>
              <a:t>PostSecondaryCertLicensureResult</a:t>
            </a:r>
            <a:r>
              <a:rPr lang="en-US" sz="1800">
                <a:solidFill>
                  <a:srgbClr val="F16038"/>
                </a:solidFill>
                <a:latin typeface="Aptos" panose="020B0004020202020204" pitchFamily="34" charset="0"/>
              </a:rPr>
              <a:t> </a:t>
            </a:r>
            <a:r>
              <a:rPr lang="en-US" sz="1800">
                <a:solidFill>
                  <a:srgbClr val="1482C5"/>
                </a:solidFill>
                <a:latin typeface="Aptos" panose="020B0004020202020204" pitchFamily="34" charset="0"/>
              </a:rPr>
              <a:t>(E1733)</a:t>
            </a:r>
          </a:p>
          <a:p>
            <a:pPr lvl="2">
              <a:buClr>
                <a:srgbClr val="F16038"/>
              </a:buClr>
            </a:pPr>
            <a:r>
              <a:rPr lang="en-US" sz="1800">
                <a:solidFill>
                  <a:srgbClr val="F16038"/>
                </a:solidFill>
                <a:latin typeface="Aptos" panose="020B0004020202020204" pitchFamily="34" charset="0"/>
              </a:rPr>
              <a:t>IBCExamFeeAmount </a:t>
            </a:r>
            <a:r>
              <a:rPr lang="en-US" sz="1800">
                <a:solidFill>
                  <a:srgbClr val="1482C5"/>
                </a:solidFill>
                <a:latin typeface="Aptos" panose="020B0004020202020204" pitchFamily="34" charset="0"/>
              </a:rPr>
              <a:t>(E1654)</a:t>
            </a:r>
          </a:p>
          <a:p>
            <a:pPr lvl="2">
              <a:buClr>
                <a:srgbClr val="F16038"/>
              </a:buClr>
            </a:pPr>
            <a:r>
              <a:rPr lang="en-US" sz="1800">
                <a:solidFill>
                  <a:srgbClr val="F16038"/>
                </a:solidFill>
                <a:latin typeface="Aptos" panose="020B0004020202020204" pitchFamily="34" charset="0"/>
              </a:rPr>
              <a:t>IBCVendor </a:t>
            </a:r>
            <a:r>
              <a:rPr lang="en-US" sz="1800">
                <a:solidFill>
                  <a:srgbClr val="1482C5"/>
                </a:solidFill>
                <a:latin typeface="Aptos" panose="020B0004020202020204" pitchFamily="34" charset="0"/>
              </a:rPr>
              <a:t>(E1655)</a:t>
            </a: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45A94D4-C0F8-385D-55A5-9E02AB4DCF9B}"/>
              </a:ext>
            </a:extLst>
          </p:cNvPr>
          <p:cNvSpPr>
            <a:spLocks noGrp="1"/>
          </p:cNvSpPr>
          <p:nvPr>
            <p:ph type="sldNum" sz="quarter" idx="4"/>
          </p:nvPr>
        </p:nvSpPr>
        <p:spPr/>
        <p:txBody>
          <a:bodyPr/>
          <a:lstStyle/>
          <a:p>
            <a:fld id="{69C126A4-BD19-47E2-8A0E-0DE1B9D8C925}" type="slidenum">
              <a:rPr lang="en-US" smtClean="0"/>
              <a:pPr/>
              <a:t>22</a:t>
            </a:fld>
            <a:endParaRPr lang="en-US"/>
          </a:p>
        </p:txBody>
      </p:sp>
      <p:pic>
        <p:nvPicPr>
          <p:cNvPr id="6" name="Picture 5" descr="Student academic record entity screen shot">
            <a:extLst>
              <a:ext uri="{FF2B5EF4-FFF2-40B4-BE49-F238E27FC236}">
                <a16:creationId xmlns:a16="http://schemas.microsoft.com/office/drawing/2014/main" id="{B23CED16-451C-B7AE-7DDA-1114FCE98975}"/>
              </a:ext>
            </a:extLst>
          </p:cNvPr>
          <p:cNvPicPr>
            <a:picLocks noChangeAspect="1"/>
          </p:cNvPicPr>
          <p:nvPr/>
        </p:nvPicPr>
        <p:blipFill>
          <a:blip r:embed="rId2"/>
          <a:stretch>
            <a:fillRect/>
          </a:stretch>
        </p:blipFill>
        <p:spPr>
          <a:xfrm>
            <a:off x="6229353" y="893291"/>
            <a:ext cx="5697904" cy="4882896"/>
          </a:xfrm>
          <a:prstGeom prst="rect">
            <a:avLst/>
          </a:prstGeom>
        </p:spPr>
      </p:pic>
    </p:spTree>
    <p:extLst>
      <p:ext uri="{BB962C8B-B14F-4D97-AF65-F5344CB8AC3E}">
        <p14:creationId xmlns:p14="http://schemas.microsoft.com/office/powerpoint/2010/main" val="2334795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C6F7-C92C-8CC9-F40A-B006F6BE8A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806C73-9007-AF68-2778-5808F9190908}"/>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StudentAcademicRecord Entity Continued</a:t>
            </a:r>
            <a:endParaRPr lang="en-US"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EDBEFAE-E5CE-DB40-5D85-2F8CE6325311}"/>
              </a:ext>
            </a:extLst>
          </p:cNvPr>
          <p:cNvSpPr txBox="1">
            <a:spLocks/>
          </p:cNvSpPr>
          <p:nvPr/>
        </p:nvSpPr>
        <p:spPr>
          <a:xfrm>
            <a:off x="0" y="1253331"/>
            <a:ext cx="577215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sz="2000">
                <a:solidFill>
                  <a:srgbClr val="1482C5"/>
                </a:solidFill>
                <a:latin typeface="Aptos" panose="020B0004020202020204" pitchFamily="34" charset="0"/>
              </a:rPr>
              <a:t>Data Elements Continued:</a:t>
            </a:r>
          </a:p>
          <a:p>
            <a:pPr lvl="2">
              <a:buClr>
                <a:srgbClr val="F16038"/>
              </a:buClr>
            </a:pPr>
            <a:r>
              <a:rPr lang="en-US" sz="1800">
                <a:solidFill>
                  <a:srgbClr val="F16038"/>
                </a:solidFill>
                <a:latin typeface="Aptos" panose="020B0004020202020204" pitchFamily="34" charset="0"/>
              </a:rPr>
              <a:t>DiplomaAwardDate</a:t>
            </a:r>
            <a:r>
              <a:rPr lang="en-US" sz="1800">
                <a:solidFill>
                  <a:srgbClr val="1482C5"/>
                </a:solidFill>
                <a:latin typeface="Aptos" panose="020B0004020202020204" pitchFamily="34" charset="0"/>
              </a:rPr>
              <a:t> (E0791)</a:t>
            </a:r>
          </a:p>
          <a:p>
            <a:pPr lvl="2">
              <a:buClr>
                <a:srgbClr val="F16038"/>
              </a:buClr>
            </a:pPr>
            <a:r>
              <a:rPr lang="en-US" sz="1800">
                <a:solidFill>
                  <a:srgbClr val="F16038"/>
                </a:solidFill>
                <a:latin typeface="Aptos" panose="020B0004020202020204" pitchFamily="34" charset="0"/>
              </a:rPr>
              <a:t>DiplomaType</a:t>
            </a:r>
            <a:r>
              <a:rPr lang="en-US" sz="1800">
                <a:solidFill>
                  <a:srgbClr val="1482C5"/>
                </a:solidFill>
                <a:latin typeface="Aptos" panose="020B0004020202020204" pitchFamily="34" charset="0"/>
              </a:rPr>
              <a:t> (E0806)</a:t>
            </a:r>
          </a:p>
          <a:p>
            <a:pPr lvl="2">
              <a:buClr>
                <a:srgbClr val="F16038"/>
              </a:buClr>
            </a:pPr>
            <a:r>
              <a:rPr lang="en-US" sz="1800" err="1">
                <a:solidFill>
                  <a:srgbClr val="F16038"/>
                </a:solidFill>
                <a:latin typeface="Aptos" panose="020B0004020202020204" pitchFamily="34" charset="0"/>
              </a:rPr>
              <a:t>AchievementCategory</a:t>
            </a:r>
            <a:r>
              <a:rPr lang="en-US" sz="1800">
                <a:solidFill>
                  <a:srgbClr val="1482C5"/>
                </a:solidFill>
                <a:latin typeface="Aptos" panose="020B0004020202020204" pitchFamily="34" charset="0"/>
              </a:rPr>
              <a:t> (NP008)</a:t>
            </a:r>
          </a:p>
          <a:p>
            <a:pPr lvl="2">
              <a:buClr>
                <a:srgbClr val="F16038"/>
              </a:buClr>
            </a:pPr>
            <a:r>
              <a:rPr lang="en-US" sz="1800">
                <a:solidFill>
                  <a:srgbClr val="F16038"/>
                </a:solidFill>
                <a:latin typeface="Aptos" panose="020B0004020202020204" pitchFamily="34" charset="0"/>
              </a:rPr>
              <a:t>IndividualGraduationCommitteeGraduateIndicator</a:t>
            </a:r>
            <a:r>
              <a:rPr lang="en-US" sz="1800">
                <a:solidFill>
                  <a:srgbClr val="1482C5"/>
                </a:solidFill>
                <a:latin typeface="Aptos" panose="020B0004020202020204" pitchFamily="34" charset="0"/>
              </a:rPr>
              <a:t> (E1562)</a:t>
            </a:r>
          </a:p>
          <a:p>
            <a:pPr lvl="2">
              <a:buClr>
                <a:srgbClr val="F16038"/>
              </a:buClr>
            </a:pPr>
            <a:r>
              <a:rPr lang="en-US" sz="1800">
                <a:solidFill>
                  <a:srgbClr val="F16038"/>
                </a:solidFill>
                <a:latin typeface="Aptos" panose="020B0004020202020204" pitchFamily="34" charset="0"/>
              </a:rPr>
              <a:t>FinancialAidApplication</a:t>
            </a:r>
            <a:r>
              <a:rPr lang="en-US" sz="1800">
                <a:solidFill>
                  <a:srgbClr val="1482C5"/>
                </a:solidFill>
                <a:latin typeface="Aptos" panose="020B0004020202020204" pitchFamily="34" charset="0"/>
              </a:rPr>
              <a:t> (E1724)</a:t>
            </a:r>
          </a:p>
          <a:p>
            <a:pPr lvl="2">
              <a:buClr>
                <a:srgbClr val="F16038"/>
              </a:buClr>
            </a:pPr>
            <a:r>
              <a:rPr lang="en-US" sz="1800">
                <a:solidFill>
                  <a:srgbClr val="F16038"/>
                </a:solidFill>
                <a:latin typeface="Aptos" panose="020B0004020202020204" pitchFamily="34" charset="0"/>
              </a:rPr>
              <a:t>TexasFirstEarlyHSCompletionProgram</a:t>
            </a:r>
            <a:r>
              <a:rPr lang="en-US" sz="1800">
                <a:solidFill>
                  <a:srgbClr val="1482C5"/>
                </a:solidFill>
                <a:latin typeface="Aptos" panose="020B0004020202020204" pitchFamily="34" charset="0"/>
              </a:rPr>
              <a:t> (E1736)</a:t>
            </a:r>
          </a:p>
          <a:p>
            <a:pPr lvl="2">
              <a:buClr>
                <a:srgbClr val="F16038"/>
              </a:buClr>
            </a:pPr>
            <a:r>
              <a:rPr lang="en-US" sz="1800">
                <a:solidFill>
                  <a:srgbClr val="F16038"/>
                </a:solidFill>
                <a:latin typeface="Aptos" panose="020B0004020202020204" pitchFamily="34" charset="0"/>
              </a:rPr>
              <a:t>DistingLevelAchievementGraduate</a:t>
            </a:r>
            <a:r>
              <a:rPr lang="en-US" sz="1800">
                <a:solidFill>
                  <a:srgbClr val="1482C5"/>
                </a:solidFill>
                <a:latin typeface="Aptos" panose="020B0004020202020204" pitchFamily="34" charset="0"/>
              </a:rPr>
              <a:t> (E3089)</a:t>
            </a:r>
            <a:endParaRPr lang="en-US" sz="1800">
              <a:solidFill>
                <a:srgbClr val="0D6CB9"/>
              </a:solidFill>
              <a:latin typeface="Aptos" panose="020B0004020202020204" pitchFamily="34" charset="0"/>
            </a:endParaRP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BA91C33-7986-E125-D74C-7D799A3278E4}"/>
              </a:ext>
            </a:extLst>
          </p:cNvPr>
          <p:cNvSpPr>
            <a:spLocks noGrp="1"/>
          </p:cNvSpPr>
          <p:nvPr>
            <p:ph type="sldNum" sz="quarter" idx="4"/>
          </p:nvPr>
        </p:nvSpPr>
        <p:spPr/>
        <p:txBody>
          <a:bodyPr/>
          <a:lstStyle/>
          <a:p>
            <a:fld id="{69C126A4-BD19-47E2-8A0E-0DE1B9D8C925}" type="slidenum">
              <a:rPr lang="en-US" smtClean="0"/>
              <a:pPr/>
              <a:t>23</a:t>
            </a:fld>
            <a:endParaRPr lang="en-US"/>
          </a:p>
        </p:txBody>
      </p:sp>
      <p:pic>
        <p:nvPicPr>
          <p:cNvPr id="6" name="Picture 5" descr="Student academic record entity screen shot">
            <a:extLst>
              <a:ext uri="{FF2B5EF4-FFF2-40B4-BE49-F238E27FC236}">
                <a16:creationId xmlns:a16="http://schemas.microsoft.com/office/drawing/2014/main" id="{88119F92-8CCB-E64F-9AE1-ED1258E5680F}"/>
              </a:ext>
            </a:extLst>
          </p:cNvPr>
          <p:cNvPicPr>
            <a:picLocks noChangeAspect="1"/>
          </p:cNvPicPr>
          <p:nvPr/>
        </p:nvPicPr>
        <p:blipFill>
          <a:blip r:embed="rId2"/>
          <a:stretch>
            <a:fillRect/>
          </a:stretch>
        </p:blipFill>
        <p:spPr>
          <a:xfrm>
            <a:off x="6229353" y="893291"/>
            <a:ext cx="5697904" cy="4882896"/>
          </a:xfrm>
          <a:prstGeom prst="rect">
            <a:avLst/>
          </a:prstGeom>
        </p:spPr>
      </p:pic>
    </p:spTree>
    <p:extLst>
      <p:ext uri="{BB962C8B-B14F-4D97-AF65-F5344CB8AC3E}">
        <p14:creationId xmlns:p14="http://schemas.microsoft.com/office/powerpoint/2010/main" val="164827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FA2B5-97C6-718E-4028-0490C164FC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8AE026-CB1F-FB7F-323C-E70CAC191B0F}"/>
              </a:ext>
            </a:extLst>
          </p:cNvPr>
          <p:cNvSpPr>
            <a:spLocks noGrp="1"/>
          </p:cNvSpPr>
          <p:nvPr>
            <p:ph type="title"/>
          </p:nvPr>
        </p:nvSpPr>
        <p:spPr>
          <a:xfrm>
            <a:off x="535171" y="141941"/>
            <a:ext cx="11121657" cy="751350"/>
          </a:xfrm>
        </p:spPr>
        <p:txBody>
          <a:bodyPr>
            <a:normAutofit fontScale="90000"/>
          </a:bodyPr>
          <a:lstStyle/>
          <a:p>
            <a:r>
              <a:rPr lang="en-US" sz="4000" b="1">
                <a:solidFill>
                  <a:srgbClr val="1482C5"/>
                </a:solidFill>
                <a:latin typeface="Aptos" panose="020B0004020202020204" pitchFamily="34" charset="0"/>
                <a:cs typeface="Calibri"/>
              </a:rPr>
              <a:t>StudentEducationOrganizationAssociation Entity</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F4241F8-CEBE-D2FF-1673-D3CACE64E2E9}"/>
              </a:ext>
            </a:extLst>
          </p:cNvPr>
          <p:cNvSpPr txBox="1">
            <a:spLocks/>
          </p:cNvSpPr>
          <p:nvPr/>
        </p:nvSpPr>
        <p:spPr>
          <a:xfrm>
            <a:off x="535171" y="1194570"/>
            <a:ext cx="5494154" cy="46517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following is added to the PEIMS Extended Year Submission:</a:t>
            </a:r>
          </a:p>
          <a:p>
            <a:pPr lvl="1">
              <a:buClr>
                <a:srgbClr val="F16038"/>
              </a:buClr>
            </a:pPr>
            <a:r>
              <a:rPr lang="en-US" sz="2000">
                <a:solidFill>
                  <a:srgbClr val="1482C5"/>
                </a:solidFill>
                <a:latin typeface="Aptos" panose="020B0004020202020204" pitchFamily="34" charset="0"/>
              </a:rPr>
              <a:t>Common Types:</a:t>
            </a:r>
          </a:p>
          <a:p>
            <a:pPr lvl="2">
              <a:buClr>
                <a:srgbClr val="F16038"/>
              </a:buClr>
            </a:pPr>
            <a:r>
              <a:rPr lang="en-US" sz="1800">
                <a:solidFill>
                  <a:srgbClr val="F16038"/>
                </a:solidFill>
                <a:latin typeface="Aptos" panose="020B0004020202020204" pitchFamily="34" charset="0"/>
              </a:rPr>
              <a:t>EconomicDisadvantageSet</a:t>
            </a:r>
          </a:p>
          <a:p>
            <a:pPr lvl="2">
              <a:buClr>
                <a:srgbClr val="F16038"/>
              </a:buClr>
            </a:pPr>
            <a:r>
              <a:rPr lang="en-US" sz="1800">
                <a:solidFill>
                  <a:srgbClr val="F16038"/>
                </a:solidFill>
                <a:latin typeface="Aptos" panose="020B0004020202020204" pitchFamily="34" charset="0"/>
              </a:rPr>
              <a:t>HomelessStatusSet</a:t>
            </a:r>
          </a:p>
          <a:p>
            <a:pPr lvl="2">
              <a:buClr>
                <a:srgbClr val="F16038"/>
              </a:buClr>
            </a:pPr>
            <a:r>
              <a:rPr lang="en-US" sz="1800">
                <a:solidFill>
                  <a:srgbClr val="F16038"/>
                </a:solidFill>
                <a:latin typeface="Aptos" panose="020B0004020202020204" pitchFamily="34" charset="0"/>
              </a:rPr>
              <a:t>UnaccompaniedYouthSet</a:t>
            </a:r>
          </a:p>
          <a:p>
            <a:pPr lvl="2">
              <a:buClr>
                <a:srgbClr val="F16038"/>
              </a:buClr>
            </a:pPr>
            <a:r>
              <a:rPr lang="en-US" sz="1800" err="1">
                <a:solidFill>
                  <a:srgbClr val="F16038"/>
                </a:solidFill>
                <a:latin typeface="Aptos" panose="020B0004020202020204" pitchFamily="34" charset="0"/>
              </a:rPr>
              <a:t>UnschooledAsyleeRefugeeSet</a:t>
            </a:r>
            <a:endParaRPr lang="en-US" sz="1800">
              <a:solidFill>
                <a:srgbClr val="F16038"/>
              </a:solidFill>
              <a:latin typeface="Aptos" panose="020B0004020202020204" pitchFamily="34" charset="0"/>
            </a:endParaRPr>
          </a:p>
          <a:p>
            <a:pPr lvl="2">
              <a:buClr>
                <a:srgbClr val="F16038"/>
              </a:buClr>
            </a:pPr>
            <a:r>
              <a:rPr lang="en-US" sz="1800" err="1">
                <a:solidFill>
                  <a:srgbClr val="F16038"/>
                </a:solidFill>
                <a:latin typeface="Aptos" panose="020B0004020202020204" pitchFamily="34" charset="0"/>
              </a:rPr>
              <a:t>MilitaryConnectedStudentSet</a:t>
            </a:r>
            <a:endParaRPr lang="en-US" sz="1800">
              <a:solidFill>
                <a:srgbClr val="F16038"/>
              </a:solidFill>
              <a:latin typeface="Aptos" panose="020B0004020202020204" pitchFamily="34" charset="0"/>
            </a:endParaRPr>
          </a:p>
          <a:p>
            <a:pPr lvl="1">
              <a:buClr>
                <a:srgbClr val="F16038"/>
              </a:buClr>
            </a:pPr>
            <a:r>
              <a:rPr lang="en-US" sz="2000">
                <a:solidFill>
                  <a:srgbClr val="1482C5"/>
                </a:solidFill>
                <a:latin typeface="Aptos" panose="020B0004020202020204" pitchFamily="34" charset="0"/>
              </a:rPr>
              <a:t>Data Elements:</a:t>
            </a:r>
          </a:p>
          <a:p>
            <a:pPr lvl="2">
              <a:buClr>
                <a:srgbClr val="F16038"/>
              </a:buClr>
            </a:pPr>
            <a:r>
              <a:rPr lang="en-US" sz="1800">
                <a:solidFill>
                  <a:srgbClr val="F16038"/>
                </a:solidFill>
                <a:latin typeface="Aptos" panose="020B0004020202020204" pitchFamily="34" charset="0"/>
              </a:rPr>
              <a:t>EconomicDisadvantage </a:t>
            </a:r>
            <a:r>
              <a:rPr lang="en-US" sz="1800">
                <a:solidFill>
                  <a:srgbClr val="1482C5"/>
                </a:solidFill>
                <a:latin typeface="Aptos" panose="020B0004020202020204" pitchFamily="34" charset="0"/>
              </a:rPr>
              <a:t>(E0785)</a:t>
            </a:r>
          </a:p>
          <a:p>
            <a:pPr lvl="2">
              <a:buClr>
                <a:srgbClr val="F16038"/>
              </a:buClr>
            </a:pPr>
            <a:r>
              <a:rPr lang="en-US" sz="1800">
                <a:solidFill>
                  <a:srgbClr val="F16038"/>
                </a:solidFill>
                <a:latin typeface="Aptos" panose="020B0004020202020204" pitchFamily="34" charset="0"/>
              </a:rPr>
              <a:t>HomelessStatus</a:t>
            </a:r>
            <a:r>
              <a:rPr lang="en-US" sz="1800">
                <a:solidFill>
                  <a:srgbClr val="1482C5"/>
                </a:solidFill>
                <a:latin typeface="Aptos" panose="020B0004020202020204" pitchFamily="34" charset="0"/>
              </a:rPr>
              <a:t> (E1082)</a:t>
            </a:r>
          </a:p>
          <a:p>
            <a:pPr lvl="2">
              <a:buClr>
                <a:srgbClr val="F16038"/>
              </a:buClr>
            </a:pPr>
            <a:r>
              <a:rPr lang="en-US" sz="1800">
                <a:solidFill>
                  <a:srgbClr val="F16038"/>
                </a:solidFill>
                <a:latin typeface="Aptos" panose="020B0004020202020204" pitchFamily="34" charset="0"/>
              </a:rPr>
              <a:t>UnaccompaniedYouth</a:t>
            </a:r>
            <a:r>
              <a:rPr lang="en-US" sz="1800">
                <a:solidFill>
                  <a:srgbClr val="1482C5"/>
                </a:solidFill>
                <a:latin typeface="Aptos" panose="020B0004020202020204" pitchFamily="34" charset="0"/>
              </a:rPr>
              <a:t> (E1084)</a:t>
            </a:r>
          </a:p>
          <a:p>
            <a:pPr lvl="2">
              <a:buClr>
                <a:srgbClr val="F16038"/>
              </a:buClr>
            </a:pPr>
            <a:r>
              <a:rPr lang="en-US" sz="1800">
                <a:solidFill>
                  <a:srgbClr val="F16038"/>
                </a:solidFill>
                <a:latin typeface="Aptos" panose="020B0004020202020204" pitchFamily="34" charset="0"/>
              </a:rPr>
              <a:t>UnschooledAsyleeRefugee</a:t>
            </a:r>
            <a:r>
              <a:rPr lang="en-US" sz="1800">
                <a:solidFill>
                  <a:srgbClr val="1482C5"/>
                </a:solidFill>
                <a:latin typeface="Aptos" panose="020B0004020202020204" pitchFamily="34" charset="0"/>
              </a:rPr>
              <a:t> (E1076)</a:t>
            </a:r>
          </a:p>
          <a:p>
            <a:pPr lvl="2">
              <a:buClr>
                <a:srgbClr val="F16038"/>
              </a:buClr>
            </a:pPr>
            <a:r>
              <a:rPr lang="en-US" sz="1800" err="1">
                <a:solidFill>
                  <a:srgbClr val="F16038"/>
                </a:solidFill>
                <a:latin typeface="Aptos" panose="020B0004020202020204" pitchFamily="34" charset="0"/>
              </a:rPr>
              <a:t>MilitaryConnectedStudent</a:t>
            </a:r>
            <a:r>
              <a:rPr lang="en-US" sz="1800">
                <a:solidFill>
                  <a:srgbClr val="1482C5"/>
                </a:solidFill>
                <a:latin typeface="Aptos" panose="020B0004020202020204" pitchFamily="34" charset="0"/>
              </a:rPr>
              <a:t> (E1529)</a:t>
            </a:r>
          </a:p>
          <a:p>
            <a:pPr lvl="2">
              <a:buClr>
                <a:srgbClr val="F16038"/>
              </a:buClr>
            </a:pPr>
            <a:endParaRPr lang="en-US" sz="1800">
              <a:solidFill>
                <a:srgbClr val="F16038"/>
              </a:solidFill>
              <a:latin typeface="Aptos" panose="020B0004020202020204" pitchFamily="34" charset="0"/>
            </a:endParaRPr>
          </a:p>
        </p:txBody>
      </p:sp>
      <p:pic>
        <p:nvPicPr>
          <p:cNvPr id="6" name="Picture 5" descr="Screenshot of the Student Education Organization Association entity.">
            <a:extLst>
              <a:ext uri="{FF2B5EF4-FFF2-40B4-BE49-F238E27FC236}">
                <a16:creationId xmlns:a16="http://schemas.microsoft.com/office/drawing/2014/main" id="{58B9CA08-F52B-2ACF-1A2E-F5547AF11692}"/>
              </a:ext>
            </a:extLst>
          </p:cNvPr>
          <p:cNvPicPr>
            <a:picLocks noChangeAspect="1"/>
          </p:cNvPicPr>
          <p:nvPr/>
        </p:nvPicPr>
        <p:blipFill>
          <a:blip r:embed="rId2"/>
          <a:stretch>
            <a:fillRect/>
          </a:stretch>
        </p:blipFill>
        <p:spPr>
          <a:xfrm>
            <a:off x="6753225" y="1103147"/>
            <a:ext cx="4638675" cy="4651706"/>
          </a:xfrm>
          <a:prstGeom prst="rect">
            <a:avLst/>
          </a:prstGeom>
        </p:spPr>
      </p:pic>
      <p:sp>
        <p:nvSpPr>
          <p:cNvPr id="4" name="Slide Number Placeholder 3">
            <a:extLst>
              <a:ext uri="{FF2B5EF4-FFF2-40B4-BE49-F238E27FC236}">
                <a16:creationId xmlns:a16="http://schemas.microsoft.com/office/drawing/2014/main" id="{866E0166-FFD0-3917-B7E4-05EC9B767DCC}"/>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27155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C097-1B6C-B05D-CA91-C821A88818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DDC739-9825-4004-A03D-76B7193907C0}"/>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At Risk </a:t>
            </a:r>
            <a:r>
              <a:rPr lang="en-US" sz="4000" b="1">
                <a:solidFill>
                  <a:schemeClr val="bg1"/>
                </a:solidFill>
                <a:latin typeface="Aptos" panose="020B0004020202020204" pitchFamily="34" charset="0"/>
                <a:cs typeface="Calibri"/>
              </a:rPr>
              <a:t>Extended</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0F30F1B-CA9F-4A62-3061-6D8A3A6D58BD}"/>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01</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At Risk </a:t>
            </a:r>
            <a:r>
              <a:rPr lang="en-US" sz="2400">
                <a:solidFill>
                  <a:srgbClr val="1482C5"/>
                </a:solidFill>
                <a:latin typeface="Aptos" panose="020B0004020202020204" pitchFamily="34" charset="0"/>
              </a:rPr>
              <a:t>will be added to the PEIMS Extended Year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5" name="Picture 4" descr="Screenshot of the definition for at risk.">
            <a:extLst>
              <a:ext uri="{FF2B5EF4-FFF2-40B4-BE49-F238E27FC236}">
                <a16:creationId xmlns:a16="http://schemas.microsoft.com/office/drawing/2014/main" id="{469B40D5-7DE6-9979-C35C-F572AA265487}"/>
              </a:ext>
            </a:extLst>
          </p:cNvPr>
          <p:cNvPicPr>
            <a:picLocks noChangeAspect="1"/>
          </p:cNvPicPr>
          <p:nvPr/>
        </p:nvPicPr>
        <p:blipFill>
          <a:blip r:embed="rId2"/>
          <a:stretch>
            <a:fillRect/>
          </a:stretch>
        </p:blipFill>
        <p:spPr>
          <a:xfrm>
            <a:off x="2610866" y="2200342"/>
            <a:ext cx="7124438" cy="3638416"/>
          </a:xfrm>
          <a:prstGeom prst="rect">
            <a:avLst/>
          </a:prstGeom>
        </p:spPr>
      </p:pic>
      <p:sp>
        <p:nvSpPr>
          <p:cNvPr id="4" name="Slide Number Placeholder 3">
            <a:extLst>
              <a:ext uri="{FF2B5EF4-FFF2-40B4-BE49-F238E27FC236}">
                <a16:creationId xmlns:a16="http://schemas.microsoft.com/office/drawing/2014/main" id="{6733386F-9518-49B1-2367-E2BCCF25DF3D}"/>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3014835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DE9D-ACF0-00FD-F2CB-816FF3F98E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577556-EED0-466A-C0F6-F317894C1DF6}"/>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Immigrant </a:t>
            </a:r>
            <a:r>
              <a:rPr lang="en-US" sz="4000" b="1">
                <a:solidFill>
                  <a:schemeClr val="bg1"/>
                </a:solidFill>
                <a:latin typeface="Aptos" panose="020B0004020202020204" pitchFamily="34" charset="0"/>
                <a:cs typeface="Calibri"/>
              </a:rPr>
              <a:t>Extended</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509A7D3-A01E-17F0-C7EF-B705E9ED85C4}"/>
              </a:ext>
            </a:extLst>
          </p:cNvPr>
          <p:cNvSpPr txBox="1">
            <a:spLocks/>
          </p:cNvSpPr>
          <p:nvPr/>
        </p:nvSpPr>
        <p:spPr>
          <a:xfrm>
            <a:off x="535171" y="111998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02</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Immigrant</a:t>
            </a:r>
            <a:r>
              <a:rPr lang="en-US" sz="2400">
                <a:solidFill>
                  <a:srgbClr val="1482C5"/>
                </a:solidFill>
                <a:latin typeface="Aptos" panose="020B0004020202020204" pitchFamily="34" charset="0"/>
              </a:rPr>
              <a:t> will be added to the PEIMS Extended Year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6" name="Picture 5" descr="Screenshot of the definition for immigrant">
            <a:extLst>
              <a:ext uri="{FF2B5EF4-FFF2-40B4-BE49-F238E27FC236}">
                <a16:creationId xmlns:a16="http://schemas.microsoft.com/office/drawing/2014/main" id="{34095204-153A-A721-DF7B-312DFE24F71E}"/>
              </a:ext>
            </a:extLst>
          </p:cNvPr>
          <p:cNvPicPr>
            <a:picLocks noChangeAspect="1"/>
          </p:cNvPicPr>
          <p:nvPr/>
        </p:nvPicPr>
        <p:blipFill>
          <a:blip r:embed="rId2"/>
          <a:stretch>
            <a:fillRect/>
          </a:stretch>
        </p:blipFill>
        <p:spPr>
          <a:xfrm>
            <a:off x="2579816" y="2143183"/>
            <a:ext cx="7032366" cy="3162184"/>
          </a:xfrm>
          <a:prstGeom prst="rect">
            <a:avLst/>
          </a:prstGeom>
        </p:spPr>
      </p:pic>
      <p:sp>
        <p:nvSpPr>
          <p:cNvPr id="4" name="Slide Number Placeholder 3">
            <a:extLst>
              <a:ext uri="{FF2B5EF4-FFF2-40B4-BE49-F238E27FC236}">
                <a16:creationId xmlns:a16="http://schemas.microsoft.com/office/drawing/2014/main" id="{E25FB3DB-AB55-6648-06F0-7968F2B2C9CC}"/>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348684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E28C-0E4D-44EB-668A-C15118F7DB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A75298-EA19-B4E5-1C4A-2FDDEEB6096F}"/>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 IEP Continuer </a:t>
            </a:r>
            <a:r>
              <a:rPr lang="en-US" sz="4000" b="1">
                <a:solidFill>
                  <a:schemeClr val="bg1"/>
                </a:solidFill>
                <a:latin typeface="Aptos" panose="020B0004020202020204" pitchFamily="34" charset="0"/>
                <a:cs typeface="Calibri"/>
              </a:rPr>
              <a:t>Ext</a:t>
            </a:r>
            <a:r>
              <a:rPr lang="en-US" sz="4000" b="1">
                <a:solidFill>
                  <a:srgbClr val="1482C5"/>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4984EA9-E6B0-9120-D86F-68D1E66140E4}"/>
              </a:ext>
            </a:extLst>
          </p:cNvPr>
          <p:cNvSpPr txBox="1">
            <a:spLocks/>
          </p:cNvSpPr>
          <p:nvPr/>
        </p:nvSpPr>
        <p:spPr>
          <a:xfrm>
            <a:off x="535171"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482C5"/>
                </a:solidFill>
                <a:latin typeface="Aptos" panose="020B0004020202020204" pitchFamily="34" charset="0"/>
              </a:rPr>
              <a:t>The </a:t>
            </a:r>
            <a:r>
              <a:rPr lang="en-US" sz="2400">
                <a:solidFill>
                  <a:srgbClr val="F16038"/>
                </a:solidFill>
                <a:latin typeface="Aptos" panose="020B0004020202020204" pitchFamily="34" charset="0"/>
              </a:rPr>
              <a:t>StudentCharacteristic</a:t>
            </a:r>
            <a:r>
              <a:rPr lang="en-US" sz="2400">
                <a:solidFill>
                  <a:srgbClr val="1482C5"/>
                </a:solidFill>
                <a:latin typeface="Aptos" panose="020B0004020202020204" pitchFamily="34" charset="0"/>
              </a:rPr>
              <a:t> (C344) “</a:t>
            </a:r>
            <a:r>
              <a:rPr lang="en-US" sz="2400">
                <a:solidFill>
                  <a:srgbClr val="F16038"/>
                </a:solidFill>
                <a:latin typeface="Aptos" panose="020B0004020202020204" pitchFamily="34" charset="0"/>
              </a:rPr>
              <a:t>09</a:t>
            </a:r>
            <a:r>
              <a:rPr lang="en-US" sz="2400">
                <a:solidFill>
                  <a:srgbClr val="1482C5"/>
                </a:solidFill>
                <a:latin typeface="Aptos" panose="020B0004020202020204" pitchFamily="34" charset="0"/>
              </a:rPr>
              <a:t>” </a:t>
            </a:r>
            <a:r>
              <a:rPr lang="en-US" sz="2400">
                <a:solidFill>
                  <a:srgbClr val="F16038"/>
                </a:solidFill>
                <a:latin typeface="Aptos" panose="020B0004020202020204" pitchFamily="34" charset="0"/>
              </a:rPr>
              <a:t>IEP Continuer</a:t>
            </a:r>
            <a:r>
              <a:rPr lang="en-US" sz="2400">
                <a:solidFill>
                  <a:srgbClr val="1482C5"/>
                </a:solidFill>
                <a:latin typeface="Aptos" panose="020B0004020202020204" pitchFamily="34" charset="0"/>
              </a:rPr>
              <a:t> will be added to the PEIMS Extended Year Submission:</a:t>
            </a: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pic>
        <p:nvPicPr>
          <p:cNvPr id="6" name="Picture 5" descr="Screenshot of the definition for IEP Continuer">
            <a:extLst>
              <a:ext uri="{FF2B5EF4-FFF2-40B4-BE49-F238E27FC236}">
                <a16:creationId xmlns:a16="http://schemas.microsoft.com/office/drawing/2014/main" id="{8606B7F4-E804-73E5-C2D4-53200FB50203}"/>
              </a:ext>
            </a:extLst>
          </p:cNvPr>
          <p:cNvPicPr>
            <a:picLocks noChangeAspect="1"/>
          </p:cNvPicPr>
          <p:nvPr/>
        </p:nvPicPr>
        <p:blipFill>
          <a:blip r:embed="rId2"/>
          <a:stretch>
            <a:fillRect/>
          </a:stretch>
        </p:blipFill>
        <p:spPr>
          <a:xfrm>
            <a:off x="2562354" y="2233656"/>
            <a:ext cx="7067290" cy="2390687"/>
          </a:xfrm>
          <a:prstGeom prst="rect">
            <a:avLst/>
          </a:prstGeom>
        </p:spPr>
      </p:pic>
      <p:sp>
        <p:nvSpPr>
          <p:cNvPr id="4" name="Slide Number Placeholder 3">
            <a:extLst>
              <a:ext uri="{FF2B5EF4-FFF2-40B4-BE49-F238E27FC236}">
                <a16:creationId xmlns:a16="http://schemas.microsoft.com/office/drawing/2014/main" id="{5CF572B4-17F7-0B01-2BEB-3F1BC306DCBF}"/>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194801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65C3-F2CD-F78F-1D78-4087304040A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AA73BB1-8EFF-278C-EC3E-2B94B5B0463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baseline="0">
                <a:solidFill>
                  <a:srgbClr val="3C6EBE"/>
                </a:solidFill>
                <a:effectLst/>
                <a:latin typeface="+mn-lt"/>
                <a:ea typeface="+mj-ea"/>
                <a:cs typeface="+mj-cs"/>
              </a:rPr>
              <a:t>Scenarios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172ABA70-08EE-2C0A-4C0E-50110D9590A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C047865D-0EE5-10A0-F515-9FB3C35E3F6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4A45FD06-C4CC-1B46-CB13-56F63DE86E33}"/>
              </a:ext>
            </a:extLst>
          </p:cNvPr>
          <p:cNvSpPr txBox="1"/>
          <p:nvPr/>
        </p:nvSpPr>
        <p:spPr>
          <a:xfrm>
            <a:off x="3144068" y="3543932"/>
            <a:ext cx="5903843" cy="1107996"/>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SCENARIOS</a:t>
            </a:r>
          </a:p>
        </p:txBody>
      </p:sp>
      <p:sp>
        <p:nvSpPr>
          <p:cNvPr id="2" name="Slide Number Placeholder 1">
            <a:extLst>
              <a:ext uri="{FF2B5EF4-FFF2-40B4-BE49-F238E27FC236}">
                <a16:creationId xmlns:a16="http://schemas.microsoft.com/office/drawing/2014/main" id="{1BA6678D-8692-DCFE-F9EE-9745C3C68E83}"/>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28</a:t>
            </a:fld>
            <a:endParaRPr lang="en-US"/>
          </a:p>
        </p:txBody>
      </p:sp>
    </p:spTree>
    <p:extLst>
      <p:ext uri="{BB962C8B-B14F-4D97-AF65-F5344CB8AC3E}">
        <p14:creationId xmlns:p14="http://schemas.microsoft.com/office/powerpoint/2010/main" val="1057020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319041" y="164565"/>
            <a:ext cx="4523629" cy="751350"/>
          </a:xfrm>
        </p:spPr>
        <p:txBody>
          <a:bodyPr>
            <a:normAutofit/>
          </a:bodyPr>
          <a:lstStyle/>
          <a:p>
            <a:r>
              <a:rPr lang="en-US">
                <a:solidFill>
                  <a:srgbClr val="0D6CB9"/>
                </a:solidFill>
                <a:latin typeface="Aptos" panose="020B0004020202020204" pitchFamily="34" charset="0"/>
              </a:rPr>
              <a:t>Leaver Scenario #1</a:t>
            </a:r>
          </a:p>
        </p:txBody>
      </p:sp>
      <p:pic>
        <p:nvPicPr>
          <p:cNvPr id="3" name="Picture 2" descr="Screenshot of leaver scenario 1">
            <a:extLst>
              <a:ext uri="{FF2B5EF4-FFF2-40B4-BE49-F238E27FC236}">
                <a16:creationId xmlns:a16="http://schemas.microsoft.com/office/drawing/2014/main" id="{F7733118-721F-F310-5BE5-FEFDDF50FC49}"/>
              </a:ext>
            </a:extLst>
          </p:cNvPr>
          <p:cNvPicPr>
            <a:picLocks noChangeAspect="1"/>
          </p:cNvPicPr>
          <p:nvPr/>
        </p:nvPicPr>
        <p:blipFill>
          <a:blip r:embed="rId2"/>
          <a:stretch>
            <a:fillRect/>
          </a:stretch>
        </p:blipFill>
        <p:spPr>
          <a:xfrm>
            <a:off x="112318" y="0"/>
            <a:ext cx="12079682" cy="5902456"/>
          </a:xfrm>
          <a:prstGeom prst="rect">
            <a:avLst/>
          </a:prstGeom>
        </p:spPr>
      </p:pic>
    </p:spTree>
    <p:extLst>
      <p:ext uri="{BB962C8B-B14F-4D97-AF65-F5344CB8AC3E}">
        <p14:creationId xmlns:p14="http://schemas.microsoft.com/office/powerpoint/2010/main" val="782638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Overview</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3FA3FEEE-6FB4-6546-6580-17D5B5795B98}"/>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9ED81CFE-0765-67EA-663C-D8BB04F10322}"/>
              </a:ext>
            </a:extLst>
          </p:cNvPr>
          <p:cNvSpPr txBox="1"/>
          <p:nvPr/>
        </p:nvSpPr>
        <p:spPr>
          <a:xfrm>
            <a:off x="3144068" y="3543932"/>
            <a:ext cx="5903843" cy="1107996"/>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OVERVIEW</a:t>
            </a:r>
          </a:p>
        </p:txBody>
      </p:sp>
      <p:sp>
        <p:nvSpPr>
          <p:cNvPr id="2" name="Slide Number Placeholder 1">
            <a:extLst>
              <a:ext uri="{FF2B5EF4-FFF2-40B4-BE49-F238E27FC236}">
                <a16:creationId xmlns:a16="http://schemas.microsoft.com/office/drawing/2014/main" id="{4E8AF8DF-398E-10E8-ED26-F4D38809842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4847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2">
            <a:extLst>
              <a:ext uri="{FF2B5EF4-FFF2-40B4-BE49-F238E27FC236}">
                <a16:creationId xmlns:a16="http://schemas.microsoft.com/office/drawing/2014/main" id="{B211103E-C0C7-16C8-25D8-3ECAA6BACFEE}"/>
              </a:ext>
            </a:extLst>
          </p:cNvPr>
          <p:cNvSpPr>
            <a:spLocks noGrp="1"/>
          </p:cNvSpPr>
          <p:nvPr>
            <p:ph type="title"/>
          </p:nvPr>
        </p:nvSpPr>
        <p:spPr>
          <a:xfrm>
            <a:off x="319041" y="164565"/>
            <a:ext cx="4523629" cy="751350"/>
          </a:xfrm>
        </p:spPr>
        <p:txBody>
          <a:bodyPr>
            <a:normAutofit/>
          </a:bodyPr>
          <a:lstStyle/>
          <a:p>
            <a:r>
              <a:rPr lang="en-US">
                <a:solidFill>
                  <a:srgbClr val="0D6CB9"/>
                </a:solidFill>
                <a:latin typeface="Aptos" panose="020B0004020202020204" pitchFamily="34" charset="0"/>
              </a:rPr>
              <a:t>Leaver Scenario #2</a:t>
            </a:r>
          </a:p>
        </p:txBody>
      </p:sp>
      <p:pic>
        <p:nvPicPr>
          <p:cNvPr id="3" name="Picture 2" descr="Screenshot of leaver scenario 2">
            <a:extLst>
              <a:ext uri="{FF2B5EF4-FFF2-40B4-BE49-F238E27FC236}">
                <a16:creationId xmlns:a16="http://schemas.microsoft.com/office/drawing/2014/main" id="{B4E2B987-38C2-7B24-D377-BC6CCCDF5FF2}"/>
              </a:ext>
            </a:extLst>
          </p:cNvPr>
          <p:cNvPicPr>
            <a:picLocks noChangeAspect="1"/>
          </p:cNvPicPr>
          <p:nvPr/>
        </p:nvPicPr>
        <p:blipFill>
          <a:blip r:embed="rId2"/>
          <a:stretch>
            <a:fillRect/>
          </a:stretch>
        </p:blipFill>
        <p:spPr>
          <a:xfrm>
            <a:off x="0" y="0"/>
            <a:ext cx="11969913" cy="5914189"/>
          </a:xfrm>
          <a:prstGeom prst="rect">
            <a:avLst/>
          </a:prstGeom>
        </p:spPr>
      </p:pic>
    </p:spTree>
    <p:extLst>
      <p:ext uri="{BB962C8B-B14F-4D97-AF65-F5344CB8AC3E}">
        <p14:creationId xmlns:p14="http://schemas.microsoft.com/office/powerpoint/2010/main" val="418400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535595" y="178816"/>
            <a:ext cx="4656996" cy="751350"/>
          </a:xfrm>
        </p:spPr>
        <p:txBody>
          <a:bodyPr>
            <a:normAutofit/>
          </a:bodyPr>
          <a:lstStyle/>
          <a:p>
            <a:r>
              <a:rPr lang="en-US">
                <a:solidFill>
                  <a:srgbClr val="0D6CB9"/>
                </a:solidFill>
                <a:latin typeface="Aptos" panose="020B0004020202020204" pitchFamily="34" charset="0"/>
              </a:rPr>
              <a:t>Leaver Scenario #3</a:t>
            </a:r>
            <a:endParaRPr lang="en-US">
              <a:solidFill>
                <a:srgbClr val="0D6CB9"/>
              </a:solidFill>
            </a:endParaRPr>
          </a:p>
        </p:txBody>
      </p:sp>
      <p:pic>
        <p:nvPicPr>
          <p:cNvPr id="24" name="Picture 23" descr="Screenshot of leaver scenario 3">
            <a:extLst>
              <a:ext uri="{FF2B5EF4-FFF2-40B4-BE49-F238E27FC236}">
                <a16:creationId xmlns:a16="http://schemas.microsoft.com/office/drawing/2014/main" id="{F167DDD6-0931-E53B-C821-0BD7F2C89279}"/>
              </a:ext>
            </a:extLst>
          </p:cNvPr>
          <p:cNvPicPr>
            <a:picLocks noChangeAspect="1"/>
          </p:cNvPicPr>
          <p:nvPr/>
        </p:nvPicPr>
        <p:blipFill>
          <a:blip r:embed="rId2"/>
          <a:stretch>
            <a:fillRect/>
          </a:stretch>
        </p:blipFill>
        <p:spPr>
          <a:xfrm>
            <a:off x="81494" y="83781"/>
            <a:ext cx="12110505" cy="5748356"/>
          </a:xfrm>
          <a:prstGeom prst="rect">
            <a:avLst/>
          </a:prstGeom>
        </p:spPr>
      </p:pic>
    </p:spTree>
    <p:extLst>
      <p:ext uri="{BB962C8B-B14F-4D97-AF65-F5344CB8AC3E}">
        <p14:creationId xmlns:p14="http://schemas.microsoft.com/office/powerpoint/2010/main" val="2856805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2">
            <a:extLst>
              <a:ext uri="{FF2B5EF4-FFF2-40B4-BE49-F238E27FC236}">
                <a16:creationId xmlns:a16="http://schemas.microsoft.com/office/drawing/2014/main" id="{46C2F13A-514B-F349-BE89-7195C4362BD4}"/>
              </a:ext>
            </a:extLst>
          </p:cNvPr>
          <p:cNvSpPr>
            <a:spLocks noGrp="1"/>
          </p:cNvSpPr>
          <p:nvPr>
            <p:ph type="title"/>
          </p:nvPr>
        </p:nvSpPr>
        <p:spPr>
          <a:xfrm>
            <a:off x="519897" y="156142"/>
            <a:ext cx="4656996" cy="751350"/>
          </a:xfrm>
        </p:spPr>
        <p:txBody>
          <a:bodyPr>
            <a:normAutofit/>
          </a:bodyPr>
          <a:lstStyle/>
          <a:p>
            <a:r>
              <a:rPr lang="en-US">
                <a:solidFill>
                  <a:srgbClr val="0D6CB9"/>
                </a:solidFill>
                <a:latin typeface="Aptos" panose="020B0004020202020204" pitchFamily="34" charset="0"/>
              </a:rPr>
              <a:t>Leaver Scenario #4</a:t>
            </a:r>
            <a:endParaRPr lang="en-US">
              <a:solidFill>
                <a:srgbClr val="0D6CB9"/>
              </a:solidFill>
            </a:endParaRPr>
          </a:p>
        </p:txBody>
      </p:sp>
      <p:pic>
        <p:nvPicPr>
          <p:cNvPr id="8" name="Picture 7" descr="Leaver scenario 4 about leavers.">
            <a:extLst>
              <a:ext uri="{FF2B5EF4-FFF2-40B4-BE49-F238E27FC236}">
                <a16:creationId xmlns:a16="http://schemas.microsoft.com/office/drawing/2014/main" id="{65F60DB4-031C-F663-C6E2-5B3B8DC9E762}"/>
              </a:ext>
            </a:extLst>
          </p:cNvPr>
          <p:cNvPicPr>
            <a:picLocks noChangeAspect="1"/>
          </p:cNvPicPr>
          <p:nvPr/>
        </p:nvPicPr>
        <p:blipFill>
          <a:blip r:embed="rId2"/>
          <a:stretch>
            <a:fillRect/>
          </a:stretch>
        </p:blipFill>
        <p:spPr>
          <a:xfrm>
            <a:off x="129144" y="0"/>
            <a:ext cx="11933712" cy="5923722"/>
          </a:xfrm>
          <a:prstGeom prst="rect">
            <a:avLst/>
          </a:prstGeom>
        </p:spPr>
      </p:pic>
    </p:spTree>
    <p:extLst>
      <p:ext uri="{BB962C8B-B14F-4D97-AF65-F5344CB8AC3E}">
        <p14:creationId xmlns:p14="http://schemas.microsoft.com/office/powerpoint/2010/main" val="1550317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FFFB-E94F-DD2F-474E-B02FF3EECAC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357A134-506C-C50F-45CF-072468A6379B}"/>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baseline="0">
                <a:solidFill>
                  <a:srgbClr val="3C6EBE"/>
                </a:solidFill>
                <a:effectLst/>
                <a:latin typeface="+mn-lt"/>
                <a:ea typeface="+mj-ea"/>
                <a:cs typeface="+mj-cs"/>
              </a:rPr>
              <a:t>Business Validations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5D9A996D-20AB-5413-6558-DBA94D9A217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6CACDE1C-07A3-5B48-1DA0-10CA1892F39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5C1F97CA-82CB-0C7C-E336-601439AC68B0}"/>
              </a:ext>
            </a:extLst>
          </p:cNvPr>
          <p:cNvSpPr txBox="1"/>
          <p:nvPr/>
        </p:nvSpPr>
        <p:spPr>
          <a:xfrm>
            <a:off x="3144068" y="3543932"/>
            <a:ext cx="5903843" cy="2123658"/>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BUSINESS VALIDATIONS</a:t>
            </a:r>
          </a:p>
        </p:txBody>
      </p:sp>
      <p:sp>
        <p:nvSpPr>
          <p:cNvPr id="2" name="Slide Number Placeholder 1">
            <a:extLst>
              <a:ext uri="{FF2B5EF4-FFF2-40B4-BE49-F238E27FC236}">
                <a16:creationId xmlns:a16="http://schemas.microsoft.com/office/drawing/2014/main" id="{D20394FC-6D1F-F4ED-14D5-F9CC7AB70A93}"/>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33</a:t>
            </a:fld>
            <a:endParaRPr lang="en-US"/>
          </a:p>
        </p:txBody>
      </p:sp>
    </p:spTree>
    <p:extLst>
      <p:ext uri="{BB962C8B-B14F-4D97-AF65-F5344CB8AC3E}">
        <p14:creationId xmlns:p14="http://schemas.microsoft.com/office/powerpoint/2010/main" val="1994324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8E02-E942-F6A1-D0D5-66E4901D53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1A14AB-2849-E734-E1FE-39496A6DC5F1}"/>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School Leaver Category</a:t>
            </a:r>
            <a:endParaRPr lang="en-US" b="1">
              <a:solidFill>
                <a:srgbClr val="1482C5"/>
              </a:solidFill>
              <a:latin typeface="Aptos" panose="020B0004020202020204" pitchFamily="34" charset="0"/>
            </a:endParaRPr>
          </a:p>
        </p:txBody>
      </p:sp>
      <p:sp>
        <p:nvSpPr>
          <p:cNvPr id="10" name="Content Placeholder 3">
            <a:extLst>
              <a:ext uri="{FF2B5EF4-FFF2-40B4-BE49-F238E27FC236}">
                <a16:creationId xmlns:a16="http://schemas.microsoft.com/office/drawing/2014/main" id="{DB318546-EE18-9E0D-A0D3-ED91CAEC164A}"/>
              </a:ext>
            </a:extLst>
          </p:cNvPr>
          <p:cNvSpPr txBox="1">
            <a:spLocks/>
          </p:cNvSpPr>
          <p:nvPr/>
        </p:nvSpPr>
        <p:spPr>
          <a:xfrm>
            <a:off x="535171" y="1099296"/>
            <a:ext cx="11418704" cy="124113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1482C5"/>
                </a:solidFill>
                <a:latin typeface="Aptos" panose="020B0004020202020204" pitchFamily="34" charset="0"/>
              </a:rPr>
              <a:t>New rules added to the </a:t>
            </a:r>
            <a:r>
              <a:rPr lang="en-US">
                <a:solidFill>
                  <a:srgbClr val="F16038"/>
                </a:solidFill>
                <a:latin typeface="Aptos" panose="020B0004020202020204" pitchFamily="34" charset="0"/>
              </a:rPr>
              <a:t>PEIMS Summer</a:t>
            </a:r>
            <a:r>
              <a:rPr lang="en-US">
                <a:solidFill>
                  <a:srgbClr val="1482C5"/>
                </a:solidFill>
                <a:latin typeface="Aptos" panose="020B0004020202020204" pitchFamily="34" charset="0"/>
              </a:rPr>
              <a:t> and </a:t>
            </a:r>
            <a:r>
              <a:rPr lang="en-US">
                <a:solidFill>
                  <a:srgbClr val="F16038"/>
                </a:solidFill>
                <a:latin typeface="Aptos" panose="020B0004020202020204" pitchFamily="34" charset="0"/>
              </a:rPr>
              <a:t>Extended Year </a:t>
            </a:r>
            <a:r>
              <a:rPr lang="en-US">
                <a:solidFill>
                  <a:srgbClr val="1482C5"/>
                </a:solidFill>
                <a:latin typeface="Aptos" panose="020B0004020202020204" pitchFamily="34" charset="0"/>
              </a:rPr>
              <a:t>Submissions:</a:t>
            </a:r>
          </a:p>
        </p:txBody>
      </p:sp>
      <p:pic>
        <p:nvPicPr>
          <p:cNvPr id="5" name="Picture 4" descr="Screenshots of new rules added to the PEIMS Summer and Extended Year Submissions from the school leaver category.">
            <a:extLst>
              <a:ext uri="{FF2B5EF4-FFF2-40B4-BE49-F238E27FC236}">
                <a16:creationId xmlns:a16="http://schemas.microsoft.com/office/drawing/2014/main" id="{BBEB9B79-55F9-CCED-0A34-0C2CEE192615}"/>
              </a:ext>
            </a:extLst>
          </p:cNvPr>
          <p:cNvPicPr>
            <a:picLocks noChangeAspect="1"/>
          </p:cNvPicPr>
          <p:nvPr/>
        </p:nvPicPr>
        <p:blipFill>
          <a:blip r:embed="rId2"/>
          <a:stretch>
            <a:fillRect/>
          </a:stretch>
        </p:blipFill>
        <p:spPr>
          <a:xfrm>
            <a:off x="677773" y="2037096"/>
            <a:ext cx="10836451" cy="3721608"/>
          </a:xfrm>
          <a:prstGeom prst="rect">
            <a:avLst/>
          </a:prstGeom>
        </p:spPr>
      </p:pic>
      <p:sp>
        <p:nvSpPr>
          <p:cNvPr id="4" name="Slide Number Placeholder 3">
            <a:extLst>
              <a:ext uri="{FF2B5EF4-FFF2-40B4-BE49-F238E27FC236}">
                <a16:creationId xmlns:a16="http://schemas.microsoft.com/office/drawing/2014/main" id="{70BC8FBC-0EC4-4804-0AF1-BF9E207D977A}"/>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1494008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14ED6-FE63-69C5-496F-DF91201F5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CED477-A9D5-7E8B-B212-797E76364345}"/>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 Graduation Program Category</a:t>
            </a:r>
            <a:endParaRPr lang="en-US" b="1">
              <a:solidFill>
                <a:srgbClr val="1482C5"/>
              </a:solidFill>
              <a:latin typeface="Aptos" panose="020B0004020202020204" pitchFamily="34" charset="0"/>
            </a:endParaRPr>
          </a:p>
        </p:txBody>
      </p:sp>
      <p:sp>
        <p:nvSpPr>
          <p:cNvPr id="10" name="Content Placeholder 3">
            <a:extLst>
              <a:ext uri="{FF2B5EF4-FFF2-40B4-BE49-F238E27FC236}">
                <a16:creationId xmlns:a16="http://schemas.microsoft.com/office/drawing/2014/main" id="{F2753A81-D6D8-C740-A46A-B0B68B959DAE}"/>
              </a:ext>
            </a:extLst>
          </p:cNvPr>
          <p:cNvSpPr txBox="1">
            <a:spLocks/>
          </p:cNvSpPr>
          <p:nvPr/>
        </p:nvSpPr>
        <p:spPr>
          <a:xfrm>
            <a:off x="535171" y="1099296"/>
            <a:ext cx="11418704" cy="54444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F16038"/>
                </a:solidFill>
                <a:latin typeface="Aptos" panose="020B0004020202020204" pitchFamily="34" charset="0"/>
              </a:rPr>
              <a:t>PEIMS Fall Submission</a:t>
            </a:r>
            <a:r>
              <a:rPr lang="en-US">
                <a:solidFill>
                  <a:srgbClr val="1482C5"/>
                </a:solidFill>
                <a:latin typeface="Aptos" panose="020B0004020202020204" pitchFamily="34" charset="0"/>
              </a:rPr>
              <a:t> rules added to the </a:t>
            </a:r>
            <a:r>
              <a:rPr lang="en-US">
                <a:solidFill>
                  <a:srgbClr val="F16038"/>
                </a:solidFill>
                <a:latin typeface="Aptos" panose="020B0004020202020204" pitchFamily="34" charset="0"/>
              </a:rPr>
              <a:t>PEIMS Summer </a:t>
            </a:r>
            <a:r>
              <a:rPr lang="en-US">
                <a:solidFill>
                  <a:srgbClr val="1482C5"/>
                </a:solidFill>
                <a:latin typeface="Aptos" panose="020B0004020202020204" pitchFamily="34" charset="0"/>
              </a:rPr>
              <a:t>and</a:t>
            </a:r>
            <a:r>
              <a:rPr lang="en-US">
                <a:solidFill>
                  <a:srgbClr val="F16038"/>
                </a:solidFill>
                <a:latin typeface="Aptos" panose="020B0004020202020204" pitchFamily="34" charset="0"/>
              </a:rPr>
              <a:t> Extended Year </a:t>
            </a:r>
            <a:r>
              <a:rPr lang="en-US">
                <a:solidFill>
                  <a:srgbClr val="1482C5"/>
                </a:solidFill>
                <a:latin typeface="Aptos" panose="020B0004020202020204" pitchFamily="34" charset="0"/>
              </a:rPr>
              <a:t>Submissions:</a:t>
            </a:r>
          </a:p>
        </p:txBody>
      </p:sp>
      <p:pic>
        <p:nvPicPr>
          <p:cNvPr id="2" name="Picture 1" descr="student graduation program category PEIMS Fall rules added to PEIMS Summer and extended year submission">
            <a:extLst>
              <a:ext uri="{FF2B5EF4-FFF2-40B4-BE49-F238E27FC236}">
                <a16:creationId xmlns:a16="http://schemas.microsoft.com/office/drawing/2014/main" id="{C37F5D9A-D0FC-F823-EDBD-14658AF4CE08}"/>
              </a:ext>
            </a:extLst>
          </p:cNvPr>
          <p:cNvPicPr>
            <a:picLocks noChangeAspect="1"/>
          </p:cNvPicPr>
          <p:nvPr/>
        </p:nvPicPr>
        <p:blipFill>
          <a:blip r:embed="rId2"/>
          <a:stretch>
            <a:fillRect/>
          </a:stretch>
        </p:blipFill>
        <p:spPr>
          <a:xfrm>
            <a:off x="2158558" y="1968540"/>
            <a:ext cx="8171930" cy="3904488"/>
          </a:xfrm>
          <a:prstGeom prst="rect">
            <a:avLst/>
          </a:prstGeom>
        </p:spPr>
      </p:pic>
      <p:sp>
        <p:nvSpPr>
          <p:cNvPr id="4" name="Slide Number Placeholder 3">
            <a:extLst>
              <a:ext uri="{FF2B5EF4-FFF2-40B4-BE49-F238E27FC236}">
                <a16:creationId xmlns:a16="http://schemas.microsoft.com/office/drawing/2014/main" id="{B1C72481-1A9E-D209-8367-7884A5B84A6F}"/>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43713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2C638-75FB-E326-CD99-18D24F3282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E7BDE5-EA88-A3AE-46E3-F8F89C141D32}"/>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Rule Summary</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9524B53-DBE3-7271-FF01-C96EA5BD0EBC}"/>
              </a:ext>
            </a:extLst>
          </p:cNvPr>
          <p:cNvSpPr txBox="1">
            <a:spLocks/>
          </p:cNvSpPr>
          <p:nvPr/>
        </p:nvSpPr>
        <p:spPr>
          <a:xfrm>
            <a:off x="535171" y="1099297"/>
            <a:ext cx="11275829" cy="5543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1482C5"/>
                </a:solidFill>
                <a:latin typeface="Aptos" panose="020B0004020202020204" pitchFamily="34" charset="0"/>
              </a:rPr>
              <a:t>Rules added to the </a:t>
            </a:r>
            <a:r>
              <a:rPr lang="en-US">
                <a:solidFill>
                  <a:srgbClr val="F16038"/>
                </a:solidFill>
                <a:latin typeface="Aptos" panose="020B0004020202020204" pitchFamily="34" charset="0"/>
              </a:rPr>
              <a:t>PEIMS Summer</a:t>
            </a:r>
            <a:r>
              <a:rPr lang="en-US">
                <a:solidFill>
                  <a:srgbClr val="1482C5"/>
                </a:solidFill>
                <a:latin typeface="Aptos" panose="020B0004020202020204" pitchFamily="34" charset="0"/>
              </a:rPr>
              <a:t> and </a:t>
            </a:r>
            <a:r>
              <a:rPr lang="en-US">
                <a:solidFill>
                  <a:srgbClr val="F16038"/>
                </a:solidFill>
                <a:latin typeface="Aptos" panose="020B0004020202020204" pitchFamily="34" charset="0"/>
              </a:rPr>
              <a:t>Extended Year</a:t>
            </a:r>
            <a:r>
              <a:rPr lang="en-US">
                <a:solidFill>
                  <a:srgbClr val="1482C5"/>
                </a:solidFill>
                <a:latin typeface="Aptos" panose="020B0004020202020204" pitchFamily="34" charset="0"/>
              </a:rPr>
              <a:t> Submissions:</a:t>
            </a:r>
          </a:p>
        </p:txBody>
      </p:sp>
      <p:sp>
        <p:nvSpPr>
          <p:cNvPr id="5" name="Content Placeholder 3">
            <a:extLst>
              <a:ext uri="{FF2B5EF4-FFF2-40B4-BE49-F238E27FC236}">
                <a16:creationId xmlns:a16="http://schemas.microsoft.com/office/drawing/2014/main" id="{2A34AE05-6CE9-1ED3-64DC-D559693E949D}"/>
              </a:ext>
            </a:extLst>
          </p:cNvPr>
          <p:cNvSpPr txBox="1">
            <a:spLocks/>
          </p:cNvSpPr>
          <p:nvPr/>
        </p:nvSpPr>
        <p:spPr>
          <a:xfrm>
            <a:off x="535171" y="1859657"/>
            <a:ext cx="4710860" cy="321227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1482C5"/>
                </a:solidFill>
                <a:latin typeface="Aptos" panose="020B0004020202020204" pitchFamily="34" charset="0"/>
              </a:rPr>
              <a:t>40203-0048 (New)</a:t>
            </a:r>
          </a:p>
          <a:p>
            <a:pPr>
              <a:buClr>
                <a:srgbClr val="F16038"/>
              </a:buClr>
            </a:pPr>
            <a:r>
              <a:rPr lang="en-US">
                <a:solidFill>
                  <a:srgbClr val="1482C5"/>
                </a:solidFill>
                <a:latin typeface="Aptos" panose="020B0004020202020204" pitchFamily="34" charset="0"/>
              </a:rPr>
              <a:t>40203-0049 (New)</a:t>
            </a:r>
          </a:p>
          <a:p>
            <a:pPr>
              <a:buClr>
                <a:srgbClr val="F16038"/>
              </a:buClr>
            </a:pPr>
            <a:r>
              <a:rPr lang="en-US">
                <a:solidFill>
                  <a:srgbClr val="1482C5"/>
                </a:solidFill>
                <a:latin typeface="Aptos" panose="020B0004020202020204" pitchFamily="34" charset="0"/>
              </a:rPr>
              <a:t>40203-0050 (New)</a:t>
            </a:r>
          </a:p>
          <a:p>
            <a:pPr>
              <a:buClr>
                <a:srgbClr val="F16038"/>
              </a:buClr>
            </a:pPr>
            <a:r>
              <a:rPr lang="en-US">
                <a:solidFill>
                  <a:srgbClr val="1482C5"/>
                </a:solidFill>
                <a:latin typeface="Aptos" panose="020B0004020202020204" pitchFamily="34" charset="0"/>
              </a:rPr>
              <a:t>40203-0051 (New)</a:t>
            </a:r>
          </a:p>
          <a:p>
            <a:pPr>
              <a:buClr>
                <a:srgbClr val="F16038"/>
              </a:buClr>
            </a:pPr>
            <a:r>
              <a:rPr lang="en-US">
                <a:solidFill>
                  <a:srgbClr val="1482C5"/>
                </a:solidFill>
                <a:latin typeface="Aptos" panose="020B0004020202020204" pitchFamily="34" charset="0"/>
              </a:rPr>
              <a:t>40203-0052 (New)</a:t>
            </a:r>
          </a:p>
          <a:p>
            <a:pPr>
              <a:buClr>
                <a:srgbClr val="F16038"/>
              </a:buClr>
            </a:pPr>
            <a:r>
              <a:rPr lang="en-US">
                <a:solidFill>
                  <a:srgbClr val="1482C5"/>
                </a:solidFill>
                <a:latin typeface="Aptos" panose="020B0004020202020204" pitchFamily="34" charset="0"/>
              </a:rPr>
              <a:t>40203-0053 (New)</a:t>
            </a:r>
          </a:p>
          <a:p>
            <a:pPr>
              <a:buClr>
                <a:srgbClr val="F16038"/>
              </a:buClr>
            </a:pPr>
            <a:r>
              <a:rPr lang="en-US">
                <a:solidFill>
                  <a:srgbClr val="1482C5"/>
                </a:solidFill>
                <a:latin typeface="Aptos" panose="020B0004020202020204" pitchFamily="34" charset="0"/>
              </a:rPr>
              <a:t>48011-0018 (PEIMS Fall)</a:t>
            </a:r>
          </a:p>
          <a:p>
            <a:pPr>
              <a:buClr>
                <a:srgbClr val="F16038"/>
              </a:buClr>
            </a:pPr>
            <a:r>
              <a:rPr lang="en-US">
                <a:solidFill>
                  <a:srgbClr val="1482C5"/>
                </a:solidFill>
                <a:latin typeface="Aptos" panose="020B0004020202020204" pitchFamily="34" charset="0"/>
              </a:rPr>
              <a:t>48011-0019 (PEIMS Fall)</a:t>
            </a:r>
          </a:p>
        </p:txBody>
      </p:sp>
      <p:sp>
        <p:nvSpPr>
          <p:cNvPr id="6" name="Content Placeholder 3">
            <a:extLst>
              <a:ext uri="{FF2B5EF4-FFF2-40B4-BE49-F238E27FC236}">
                <a16:creationId xmlns:a16="http://schemas.microsoft.com/office/drawing/2014/main" id="{C3317A76-ACBC-C44E-C39D-0596748B8E30}"/>
              </a:ext>
            </a:extLst>
          </p:cNvPr>
          <p:cNvSpPr txBox="1">
            <a:spLocks/>
          </p:cNvSpPr>
          <p:nvPr/>
        </p:nvSpPr>
        <p:spPr>
          <a:xfrm>
            <a:off x="6945971" y="1859656"/>
            <a:ext cx="4375172" cy="390910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1482C5"/>
                </a:solidFill>
                <a:latin typeface="Aptos" panose="020B0004020202020204" pitchFamily="34" charset="0"/>
              </a:rPr>
              <a:t>48011-0020 (PEIMS Fall)</a:t>
            </a:r>
          </a:p>
          <a:p>
            <a:pPr>
              <a:buClr>
                <a:srgbClr val="F16038"/>
              </a:buClr>
            </a:pPr>
            <a:r>
              <a:rPr lang="en-US">
                <a:solidFill>
                  <a:srgbClr val="1482C5"/>
                </a:solidFill>
                <a:latin typeface="Aptos" panose="020B0004020202020204" pitchFamily="34" charset="0"/>
              </a:rPr>
              <a:t>48011-0026 (PEIMS Fall)</a:t>
            </a:r>
          </a:p>
          <a:p>
            <a:pPr>
              <a:buClr>
                <a:srgbClr val="F16038"/>
              </a:buClr>
            </a:pPr>
            <a:r>
              <a:rPr lang="en-US">
                <a:solidFill>
                  <a:srgbClr val="1482C5"/>
                </a:solidFill>
                <a:latin typeface="Aptos" panose="020B0004020202020204" pitchFamily="34" charset="0"/>
              </a:rPr>
              <a:t>48011-0030 (PEIMS Fall)</a:t>
            </a:r>
          </a:p>
          <a:p>
            <a:pPr>
              <a:buClr>
                <a:srgbClr val="F16038"/>
              </a:buClr>
            </a:pPr>
            <a:r>
              <a:rPr lang="en-US">
                <a:solidFill>
                  <a:srgbClr val="1482C5"/>
                </a:solidFill>
                <a:latin typeface="Aptos" panose="020B0004020202020204" pitchFamily="34" charset="0"/>
              </a:rPr>
              <a:t>48011-0031 (PEIMS Fall)</a:t>
            </a:r>
          </a:p>
          <a:p>
            <a:pPr>
              <a:buClr>
                <a:srgbClr val="F16038"/>
              </a:buClr>
            </a:pPr>
            <a:r>
              <a:rPr lang="en-US">
                <a:solidFill>
                  <a:srgbClr val="1482C5"/>
                </a:solidFill>
                <a:latin typeface="Aptos" panose="020B0004020202020204" pitchFamily="34" charset="0"/>
              </a:rPr>
              <a:t>48011-0032 (PEIMS Fall)</a:t>
            </a:r>
          </a:p>
          <a:p>
            <a:pPr>
              <a:buClr>
                <a:srgbClr val="F16038"/>
              </a:buClr>
            </a:pPr>
            <a:r>
              <a:rPr lang="en-US">
                <a:solidFill>
                  <a:srgbClr val="1482C5"/>
                </a:solidFill>
                <a:latin typeface="Aptos" panose="020B0004020202020204" pitchFamily="34" charset="0"/>
              </a:rPr>
              <a:t>48011-0033 (PEIMS Fall)</a:t>
            </a:r>
          </a:p>
          <a:p>
            <a:pPr>
              <a:buClr>
                <a:srgbClr val="F16038"/>
              </a:buClr>
            </a:pPr>
            <a:r>
              <a:rPr lang="en-US">
                <a:solidFill>
                  <a:srgbClr val="1482C5"/>
                </a:solidFill>
                <a:latin typeface="Aptos" panose="020B0004020202020204" pitchFamily="34" charset="0"/>
              </a:rPr>
              <a:t>48011-0034 (PEIMS Fall)</a:t>
            </a:r>
          </a:p>
        </p:txBody>
      </p:sp>
      <p:sp>
        <p:nvSpPr>
          <p:cNvPr id="4" name="Slide Number Placeholder 3">
            <a:extLst>
              <a:ext uri="{FF2B5EF4-FFF2-40B4-BE49-F238E27FC236}">
                <a16:creationId xmlns:a16="http://schemas.microsoft.com/office/drawing/2014/main" id="{70347A55-6048-75F4-99E5-46BC063ACE94}"/>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339787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51EFF-9011-035D-3662-21C1EB9383F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05039F7-FDD4-C99D-9297-329AD1EEC51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baseline="0">
                <a:solidFill>
                  <a:srgbClr val="3C6EBE"/>
                </a:solidFill>
                <a:effectLst/>
                <a:latin typeface="+mn-lt"/>
                <a:ea typeface="+mj-ea"/>
                <a:cs typeface="+mj-cs"/>
              </a:rPr>
              <a:t>Reports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04FC6B8-CB83-6F15-3CE2-418B643C4BE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2F8AE838-DAE5-6134-B5C1-64A0F1CB4388}"/>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2FE2487D-A3FA-D9D4-AE42-641A02F5CA98}"/>
              </a:ext>
            </a:extLst>
          </p:cNvPr>
          <p:cNvSpPr txBox="1"/>
          <p:nvPr/>
        </p:nvSpPr>
        <p:spPr>
          <a:xfrm>
            <a:off x="3144068" y="3543932"/>
            <a:ext cx="5903843" cy="1107996"/>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REPORTS</a:t>
            </a:r>
          </a:p>
        </p:txBody>
      </p:sp>
      <p:sp>
        <p:nvSpPr>
          <p:cNvPr id="2" name="Slide Number Placeholder 1">
            <a:extLst>
              <a:ext uri="{FF2B5EF4-FFF2-40B4-BE49-F238E27FC236}">
                <a16:creationId xmlns:a16="http://schemas.microsoft.com/office/drawing/2014/main" id="{AF1A6463-8D13-3FDA-3532-02E634D20363}"/>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37</a:t>
            </a:fld>
            <a:endParaRPr lang="en-US"/>
          </a:p>
        </p:txBody>
      </p:sp>
    </p:spTree>
    <p:extLst>
      <p:ext uri="{BB962C8B-B14F-4D97-AF65-F5344CB8AC3E}">
        <p14:creationId xmlns:p14="http://schemas.microsoft.com/office/powerpoint/2010/main" val="3675009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9F4F0-E5B7-920F-1068-9489C656B8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B7BCB9-6A64-18AC-518D-2FC310185655}"/>
              </a:ext>
            </a:extLst>
          </p:cNvPr>
          <p:cNvSpPr>
            <a:spLocks noGrp="1"/>
          </p:cNvSpPr>
          <p:nvPr>
            <p:ph type="title"/>
          </p:nvPr>
        </p:nvSpPr>
        <p:spPr>
          <a:xfrm>
            <a:off x="535171" y="141941"/>
            <a:ext cx="11121657" cy="751350"/>
          </a:xfrm>
        </p:spPr>
        <p:txBody>
          <a:bodyPr>
            <a:normAutofit/>
          </a:bodyPr>
          <a:lstStyle/>
          <a:p>
            <a:r>
              <a:rPr lang="en-US" sz="3200" b="1">
                <a:solidFill>
                  <a:srgbClr val="1482C5"/>
                </a:solidFill>
                <a:latin typeface="Aptos" panose="020B0004020202020204" pitchFamily="34" charset="0"/>
                <a:cs typeface="Calibri"/>
              </a:rPr>
              <a:t>Summer Submission Report Changes</a:t>
            </a:r>
            <a:endParaRPr lang="en-US" sz="32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49152F0-1788-DA58-54C2-01ED2D161191}"/>
              </a:ext>
            </a:extLst>
          </p:cNvPr>
          <p:cNvSpPr txBox="1">
            <a:spLocks/>
          </p:cNvSpPr>
          <p:nvPr/>
        </p:nvSpPr>
        <p:spPr>
          <a:xfrm>
            <a:off x="535171" y="1379150"/>
            <a:ext cx="11275829" cy="32767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16038"/>
              </a:buClr>
              <a:buNone/>
            </a:pPr>
            <a:r>
              <a:rPr lang="en-US" sz="3200">
                <a:solidFill>
                  <a:srgbClr val="1482C5"/>
                </a:solidFill>
                <a:latin typeface="Aptos" panose="020B0004020202020204" pitchFamily="34" charset="0"/>
              </a:rPr>
              <a:t>The following </a:t>
            </a:r>
            <a:r>
              <a:rPr lang="en-US" sz="3200">
                <a:solidFill>
                  <a:srgbClr val="F16038"/>
                </a:solidFill>
                <a:latin typeface="Aptos" panose="020B0004020202020204" pitchFamily="34" charset="0"/>
              </a:rPr>
              <a:t>PEIMS Summer</a:t>
            </a:r>
            <a:r>
              <a:rPr lang="en-US" sz="3200">
                <a:solidFill>
                  <a:srgbClr val="1482C5"/>
                </a:solidFill>
                <a:latin typeface="Aptos" panose="020B0004020202020204" pitchFamily="34" charset="0"/>
              </a:rPr>
              <a:t> Submission reports will need to be updated to include the new data collected:</a:t>
            </a:r>
          </a:p>
          <a:p>
            <a:pPr>
              <a:lnSpc>
                <a:spcPct val="100000"/>
              </a:lnSpc>
              <a:spcBef>
                <a:spcPts val="0"/>
              </a:spcBef>
              <a:buClr>
                <a:srgbClr val="F16038"/>
              </a:buClr>
            </a:pPr>
            <a:r>
              <a:rPr lang="en-US" sz="3200">
                <a:solidFill>
                  <a:srgbClr val="1482C5"/>
                </a:solidFill>
                <a:latin typeface="Aptos" panose="020B0004020202020204" pitchFamily="34" charset="0"/>
              </a:rPr>
              <a:t>PDM3-120-007 – Student Indicator Report by Grade</a:t>
            </a:r>
          </a:p>
          <a:p>
            <a:pPr marL="0" indent="0">
              <a:lnSpc>
                <a:spcPct val="100000"/>
              </a:lnSpc>
              <a:spcBef>
                <a:spcPts val="0"/>
              </a:spcBef>
              <a:spcAft>
                <a:spcPts val="1200"/>
              </a:spcAft>
              <a:buClr>
                <a:srgbClr val="F16038"/>
              </a:buClr>
              <a:buNone/>
            </a:pPr>
            <a:r>
              <a:rPr lang="en-US" sz="2000">
                <a:solidFill>
                  <a:schemeClr val="tx1"/>
                </a:solidFill>
                <a:latin typeface="Aptos" panose="020B0004020202020204" pitchFamily="34" charset="0"/>
              </a:rPr>
              <a:t>The Student Indicator Report by Grade lists students according to various demographics and program enrollment.</a:t>
            </a:r>
          </a:p>
          <a:p>
            <a:pPr>
              <a:lnSpc>
                <a:spcPct val="100000"/>
              </a:lnSpc>
              <a:spcBef>
                <a:spcPts val="0"/>
              </a:spcBef>
              <a:buClr>
                <a:srgbClr val="F16038"/>
              </a:buClr>
            </a:pPr>
            <a:r>
              <a:rPr lang="en-US" sz="320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2000">
                <a:solidFill>
                  <a:schemeClr val="tx1"/>
                </a:solidFill>
                <a:latin typeface="Aptos" panose="020B0004020202020204" pitchFamily="34" charset="0"/>
              </a:rPr>
              <a:t>This report summarizes all data reported. This report provides an analysis of data submitted, including elements, descriptor tables, subcategories, and record counts.</a:t>
            </a:r>
            <a:endParaRPr lang="en-US" sz="3200">
              <a:solidFill>
                <a:srgbClr val="1482C5"/>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E77FB7E-2565-F4FE-CC94-CB865F38145C}"/>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3492315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9A023-C9DD-873D-4E07-9EC73B893A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4FC767-6B34-7461-0F5E-B0FE2E25A661}"/>
              </a:ext>
            </a:extLst>
          </p:cNvPr>
          <p:cNvSpPr>
            <a:spLocks noGrp="1"/>
          </p:cNvSpPr>
          <p:nvPr>
            <p:ph type="title"/>
          </p:nvPr>
        </p:nvSpPr>
        <p:spPr>
          <a:xfrm>
            <a:off x="535171" y="141941"/>
            <a:ext cx="11121657" cy="751350"/>
          </a:xfrm>
        </p:spPr>
        <p:txBody>
          <a:bodyPr>
            <a:normAutofit/>
          </a:bodyPr>
          <a:lstStyle/>
          <a:p>
            <a:r>
              <a:rPr lang="en-US" sz="3200" b="1">
                <a:solidFill>
                  <a:srgbClr val="1482C5"/>
                </a:solidFill>
                <a:latin typeface="Aptos" panose="020B0004020202020204" pitchFamily="34" charset="0"/>
                <a:cs typeface="Calibri"/>
              </a:rPr>
              <a:t>Extended Year Submission Report Changes</a:t>
            </a:r>
            <a:endParaRPr lang="en-US" sz="32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0897953-9ACC-02AB-489F-14A0B835BF34}"/>
              </a:ext>
            </a:extLst>
          </p:cNvPr>
          <p:cNvSpPr txBox="1">
            <a:spLocks/>
          </p:cNvSpPr>
          <p:nvPr/>
        </p:nvSpPr>
        <p:spPr>
          <a:xfrm>
            <a:off x="535171" y="1142840"/>
            <a:ext cx="11275829" cy="49531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16038"/>
              </a:buClr>
              <a:buNone/>
            </a:pPr>
            <a:r>
              <a:rPr lang="en-US">
                <a:solidFill>
                  <a:srgbClr val="1482C5"/>
                </a:solidFill>
                <a:latin typeface="Aptos" panose="020B0004020202020204" pitchFamily="34" charset="0"/>
              </a:rPr>
              <a:t>The following </a:t>
            </a:r>
            <a:r>
              <a:rPr lang="en-US">
                <a:solidFill>
                  <a:srgbClr val="F16038"/>
                </a:solidFill>
                <a:latin typeface="Aptos" panose="020B0004020202020204" pitchFamily="34" charset="0"/>
              </a:rPr>
              <a:t>PEIMS Extended Year</a:t>
            </a:r>
            <a:r>
              <a:rPr lang="en-US">
                <a:solidFill>
                  <a:srgbClr val="1482C5"/>
                </a:solidFill>
                <a:latin typeface="Aptos" panose="020B0004020202020204" pitchFamily="34" charset="0"/>
              </a:rPr>
              <a:t> Submission reports will need to be updated to include the new data collected:</a:t>
            </a:r>
          </a:p>
          <a:p>
            <a:pPr>
              <a:lnSpc>
                <a:spcPct val="100000"/>
              </a:lnSpc>
              <a:spcBef>
                <a:spcPts val="0"/>
              </a:spcBef>
              <a:buClr>
                <a:srgbClr val="F16038"/>
              </a:buClr>
            </a:pPr>
            <a:r>
              <a:rPr lang="en-US">
                <a:solidFill>
                  <a:srgbClr val="1482C5"/>
                </a:solidFill>
                <a:latin typeface="Aptos" panose="020B0004020202020204" pitchFamily="34" charset="0"/>
              </a:rPr>
              <a:t>PDM4-120-003 – Student Indicator Report by Grade</a:t>
            </a:r>
          </a:p>
          <a:p>
            <a:pPr marL="0" indent="0">
              <a:lnSpc>
                <a:spcPct val="100000"/>
              </a:lnSpc>
              <a:spcBef>
                <a:spcPts val="0"/>
              </a:spcBef>
              <a:spcAft>
                <a:spcPts val="1200"/>
              </a:spcAft>
              <a:buClr>
                <a:srgbClr val="F16038"/>
              </a:buClr>
              <a:buNone/>
            </a:pPr>
            <a:r>
              <a:rPr lang="en-US" sz="1800">
                <a:solidFill>
                  <a:schemeClr val="tx1"/>
                </a:solidFill>
                <a:latin typeface="Aptos" panose="020B0004020202020204" pitchFamily="34" charset="0"/>
              </a:rPr>
              <a:t>The Student Indicator Report by Grade lists students according to various demographics and program enrollment.</a:t>
            </a:r>
          </a:p>
          <a:p>
            <a:pPr>
              <a:lnSpc>
                <a:spcPct val="100000"/>
              </a:lnSpc>
              <a:spcBef>
                <a:spcPts val="0"/>
              </a:spcBef>
              <a:buClr>
                <a:srgbClr val="F16038"/>
              </a:buClr>
            </a:pPr>
            <a:r>
              <a:rPr lang="en-US">
                <a:solidFill>
                  <a:srgbClr val="1482C5"/>
                </a:solidFill>
                <a:latin typeface="Aptos" panose="020B0004020202020204" pitchFamily="34" charset="0"/>
              </a:rPr>
              <a:t>PDM4-230-001 – Data Element Summary Report</a:t>
            </a:r>
          </a:p>
          <a:p>
            <a:pPr marL="0" indent="0">
              <a:lnSpc>
                <a:spcPct val="100000"/>
              </a:lnSpc>
              <a:spcBef>
                <a:spcPts val="0"/>
              </a:spcBef>
              <a:buClr>
                <a:srgbClr val="F16038"/>
              </a:buClr>
              <a:buNone/>
            </a:pPr>
            <a:r>
              <a:rPr lang="en-US" sz="1800" b="0" i="0">
                <a:solidFill>
                  <a:srgbClr val="000000"/>
                </a:solidFill>
                <a:effectLst/>
                <a:latin typeface="Aptos"/>
              </a:rPr>
              <a:t>This report summarizes all data reported. The report provides an analysis of data submitted, including elements, descriptor tables, subcategories, and record counts.</a:t>
            </a:r>
            <a:endParaRPr lang="en-US">
              <a:solidFill>
                <a:srgbClr val="1482C5"/>
              </a:solidFill>
              <a:latin typeface="Aptos"/>
            </a:endParaRP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9FA791-AC13-94F9-8188-98948873DDB5}"/>
              </a:ext>
            </a:extLst>
          </p:cNvPr>
          <p:cNvSpPr>
            <a:spLocks noGrp="1"/>
          </p:cNvSpPr>
          <p:nvPr>
            <p:ph type="sldNum" sz="quarter" idx="4"/>
          </p:nvPr>
        </p:nvSpPr>
        <p:spPr/>
        <p:txBody>
          <a:bodyPr/>
          <a:lstStyle/>
          <a:p>
            <a:fld id="{69C126A4-BD19-47E2-8A0E-0DE1B9D8C925}" type="slidenum">
              <a:rPr lang="en-US" smtClean="0"/>
              <a:pPr/>
              <a:t>39</a:t>
            </a:fld>
            <a:endParaRPr lang="en-US"/>
          </a:p>
        </p:txBody>
      </p:sp>
    </p:spTree>
    <p:extLst>
      <p:ext uri="{BB962C8B-B14F-4D97-AF65-F5344CB8AC3E}">
        <p14:creationId xmlns:p14="http://schemas.microsoft.com/office/powerpoint/2010/main" val="267393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Background</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a:solidFill>
                  <a:srgbClr val="0D6CB9"/>
                </a:solidFill>
                <a:latin typeface="Aptos" panose="020B0004020202020204" pitchFamily="34" charset="0"/>
                <a:cs typeface="Calibri"/>
              </a:rPr>
              <a:t>The U.S. Department of Education (ED) expects state data submissions to be timely, complete, and accurate on the due date. The Texas Education Agency (TEA) has never been in compliance with meeting federal reporting deadlines for certain </a:t>
            </a:r>
            <a:r>
              <a:rPr lang="en-US" err="1">
                <a:solidFill>
                  <a:srgbClr val="0D6CB9"/>
                </a:solidFill>
                <a:latin typeface="Aptos" panose="020B0004020202020204" pitchFamily="34" charset="0"/>
                <a:cs typeface="Calibri"/>
              </a:rPr>
              <a:t>EDFacts</a:t>
            </a:r>
            <a:r>
              <a:rPr lang="en-US">
                <a:solidFill>
                  <a:srgbClr val="0D6CB9"/>
                </a:solidFill>
                <a:latin typeface="Aptos" panose="020B0004020202020204" pitchFamily="34" charset="0"/>
                <a:cs typeface="Calibri"/>
              </a:rPr>
              <a:t> and Perkins files. TEA is unable to come into compliance because the data are not available for use until after the federal deadlines have passed.</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a:solidFill>
                  <a:srgbClr val="0D6CB9"/>
                </a:solidFill>
                <a:latin typeface="Aptos" panose="020B0004020202020204" pitchFamily="34" charset="0"/>
                <a:cs typeface="Calibri"/>
              </a:rPr>
              <a:t>For the second year in a row, ED has placed a condition on TEA’s Title I and Perkins funds, required corrective action on the Perkins grant, excluded Texas data from publicly available graduation rate reports, and excluded Texas from nationwide, public directory of districts and campuses.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257304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9C60-0FC0-B3EB-D4EF-D81AA88944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C20E0D-F728-6C1F-E94C-9BCBF0FDE4C5}"/>
              </a:ext>
            </a:extLst>
          </p:cNvPr>
          <p:cNvSpPr>
            <a:spLocks noGrp="1"/>
          </p:cNvSpPr>
          <p:nvPr>
            <p:ph type="title"/>
          </p:nvPr>
        </p:nvSpPr>
        <p:spPr>
          <a:xfrm>
            <a:off x="535171" y="141941"/>
            <a:ext cx="11121657" cy="751350"/>
          </a:xfrm>
        </p:spPr>
        <p:txBody>
          <a:bodyPr>
            <a:normAutofit/>
          </a:bodyPr>
          <a:lstStyle/>
          <a:p>
            <a:r>
              <a:rPr lang="en-US" sz="3200" b="1">
                <a:solidFill>
                  <a:srgbClr val="1482C5"/>
                </a:solidFill>
                <a:latin typeface="Aptos" panose="020B0004020202020204" pitchFamily="34" charset="0"/>
                <a:cs typeface="Calibri"/>
              </a:rPr>
              <a:t>Extended Year Submission New Reports</a:t>
            </a:r>
            <a:endParaRPr lang="en-US" sz="32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E46A-C47A-7B54-051F-C67C360F7EB1}"/>
              </a:ext>
            </a:extLst>
          </p:cNvPr>
          <p:cNvSpPr txBox="1">
            <a:spLocks/>
          </p:cNvSpPr>
          <p:nvPr/>
        </p:nvSpPr>
        <p:spPr>
          <a:xfrm>
            <a:off x="535171" y="1142840"/>
            <a:ext cx="11275829" cy="49531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16038"/>
              </a:buClr>
              <a:buNone/>
            </a:pPr>
            <a:r>
              <a:rPr lang="en-US" dirty="0">
                <a:solidFill>
                  <a:srgbClr val="1482C5"/>
                </a:solidFill>
                <a:latin typeface="Aptos" panose="020B0004020202020204" pitchFamily="34" charset="0"/>
              </a:rPr>
              <a:t>The following </a:t>
            </a:r>
            <a:r>
              <a:rPr lang="en-US" dirty="0">
                <a:solidFill>
                  <a:srgbClr val="F16038"/>
                </a:solidFill>
                <a:latin typeface="Aptos" panose="020B0004020202020204" pitchFamily="34" charset="0"/>
              </a:rPr>
              <a:t>PEIMS Summer</a:t>
            </a:r>
            <a:r>
              <a:rPr lang="en-US" dirty="0">
                <a:solidFill>
                  <a:srgbClr val="1482C5"/>
                </a:solidFill>
                <a:latin typeface="Aptos" panose="020B0004020202020204" pitchFamily="34" charset="0"/>
              </a:rPr>
              <a:t> Submission reports will be added to the PEIMS </a:t>
            </a:r>
            <a:r>
              <a:rPr lang="en-US" dirty="0">
                <a:solidFill>
                  <a:srgbClr val="F16038"/>
                </a:solidFill>
                <a:latin typeface="Aptos" panose="020B0004020202020204" pitchFamily="34" charset="0"/>
              </a:rPr>
              <a:t>Extended Year</a:t>
            </a:r>
            <a:r>
              <a:rPr lang="en-US" dirty="0">
                <a:solidFill>
                  <a:srgbClr val="1482C5"/>
                </a:solidFill>
                <a:latin typeface="Aptos" panose="020B0004020202020204" pitchFamily="34" charset="0"/>
              </a:rPr>
              <a:t> Submission:</a:t>
            </a:r>
          </a:p>
          <a:p>
            <a:pPr>
              <a:lnSpc>
                <a:spcPct val="100000"/>
              </a:lnSpc>
              <a:spcBef>
                <a:spcPts val="0"/>
              </a:spcBef>
              <a:buClr>
                <a:srgbClr val="F16038"/>
              </a:buClr>
            </a:pPr>
            <a:r>
              <a:rPr lang="en-US" dirty="0">
                <a:solidFill>
                  <a:srgbClr val="1482C5"/>
                </a:solidFill>
                <a:latin typeface="Aptos" panose="020B0004020202020204" pitchFamily="34" charset="0"/>
              </a:rPr>
              <a:t>PDM3-120-003 – Campus ID of Accountability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students with a campus ID in the Campus ID of Accountability.</a:t>
            </a:r>
          </a:p>
          <a:p>
            <a:pPr>
              <a:lnSpc>
                <a:spcPct val="100000"/>
              </a:lnSpc>
              <a:spcBef>
                <a:spcPts val="0"/>
              </a:spcBef>
              <a:buClr>
                <a:srgbClr val="F16038"/>
              </a:buClr>
            </a:pPr>
            <a:r>
              <a:rPr lang="en-US" dirty="0">
                <a:solidFill>
                  <a:srgbClr val="1482C5"/>
                </a:solidFill>
                <a:latin typeface="Aptos" panose="020B0004020202020204" pitchFamily="34" charset="0"/>
              </a:rPr>
              <a:t>PDM3-120-009 – Student Foundation High School Program Roster by Grade</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students who are in the Foundation High School Program (FHSP) and have a participating code of 1 (pursuing) or 2 (completed).</a:t>
            </a:r>
          </a:p>
          <a:p>
            <a:pPr>
              <a:lnSpc>
                <a:spcPct val="100000"/>
              </a:lnSpc>
              <a:spcBef>
                <a:spcPts val="0"/>
              </a:spcBef>
              <a:buClr>
                <a:srgbClr val="F16038"/>
              </a:buClr>
            </a:pPr>
            <a:r>
              <a:rPr lang="en-US" dirty="0">
                <a:solidFill>
                  <a:srgbClr val="1482C5"/>
                </a:solidFill>
                <a:latin typeface="Aptos" panose="020B0004020202020204" pitchFamily="34" charset="0"/>
              </a:rPr>
              <a:t>PDM3-120-019 – Industry-Based Certification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The Industry-Based Certification Roster report displays a student's post-secondary industry certification and licensure information reported.</a:t>
            </a:r>
          </a:p>
          <a:p>
            <a:pPr marL="0" indent="0">
              <a:buClr>
                <a:srgbClr val="F16038"/>
              </a:buClr>
              <a:buNone/>
            </a:pPr>
            <a:endParaRPr lang="en-US" sz="2400" dirty="0">
              <a:solidFill>
                <a:srgbClr val="1482C5"/>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44F94A7-985F-131E-CCAD-A39935F4BCCF}"/>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1162676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1277-A0AE-644A-2CC4-AA18BAB31B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369A32-F1B2-4D13-3DE3-30F206567904}"/>
              </a:ext>
            </a:extLst>
          </p:cNvPr>
          <p:cNvSpPr>
            <a:spLocks noGrp="1"/>
          </p:cNvSpPr>
          <p:nvPr>
            <p:ph type="title"/>
          </p:nvPr>
        </p:nvSpPr>
        <p:spPr>
          <a:xfrm>
            <a:off x="535171" y="141941"/>
            <a:ext cx="11121657" cy="751350"/>
          </a:xfrm>
        </p:spPr>
        <p:txBody>
          <a:bodyPr>
            <a:normAutofit/>
          </a:bodyPr>
          <a:lstStyle/>
          <a:p>
            <a:r>
              <a:rPr lang="en-US" sz="3200" b="1">
                <a:solidFill>
                  <a:srgbClr val="1482C5"/>
                </a:solidFill>
                <a:latin typeface="Aptos" panose="020B0004020202020204" pitchFamily="34" charset="0"/>
                <a:cs typeface="Calibri"/>
              </a:rPr>
              <a:t>Fall Reports to Summer and Extended Year</a:t>
            </a:r>
            <a:endParaRPr lang="en-US" sz="32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4D3B385-6681-B744-573D-C8D70AD53030}"/>
              </a:ext>
            </a:extLst>
          </p:cNvPr>
          <p:cNvSpPr txBox="1">
            <a:spLocks/>
          </p:cNvSpPr>
          <p:nvPr/>
        </p:nvSpPr>
        <p:spPr>
          <a:xfrm>
            <a:off x="535171" y="1142840"/>
            <a:ext cx="11275829" cy="49531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16038"/>
              </a:buClr>
              <a:buNone/>
            </a:pPr>
            <a:r>
              <a:rPr lang="en-US" dirty="0">
                <a:solidFill>
                  <a:srgbClr val="1482C5"/>
                </a:solidFill>
                <a:latin typeface="Aptos" panose="020B0004020202020204" pitchFamily="34" charset="0"/>
              </a:rPr>
              <a:t>The following </a:t>
            </a:r>
            <a:r>
              <a:rPr lang="en-US" dirty="0">
                <a:solidFill>
                  <a:srgbClr val="F16038"/>
                </a:solidFill>
                <a:latin typeface="Aptos" panose="020B0004020202020204" pitchFamily="34" charset="0"/>
              </a:rPr>
              <a:t>PEIMS Fall</a:t>
            </a:r>
            <a:r>
              <a:rPr lang="en-US" dirty="0">
                <a:solidFill>
                  <a:srgbClr val="1482C5"/>
                </a:solidFill>
                <a:latin typeface="Aptos" panose="020B0004020202020204" pitchFamily="34" charset="0"/>
              </a:rPr>
              <a:t> Submission reports will be added to the PEIMS </a:t>
            </a:r>
            <a:r>
              <a:rPr lang="en-US" dirty="0">
                <a:solidFill>
                  <a:srgbClr val="F16038"/>
                </a:solidFill>
                <a:latin typeface="Aptos" panose="020B0004020202020204" pitchFamily="34" charset="0"/>
              </a:rPr>
              <a:t>Summer</a:t>
            </a:r>
            <a:r>
              <a:rPr lang="en-US" dirty="0">
                <a:solidFill>
                  <a:srgbClr val="1482C5"/>
                </a:solidFill>
                <a:latin typeface="Aptos" panose="020B0004020202020204" pitchFamily="34" charset="0"/>
              </a:rPr>
              <a:t> and </a:t>
            </a:r>
            <a:r>
              <a:rPr lang="en-US" dirty="0">
                <a:solidFill>
                  <a:srgbClr val="F16038"/>
                </a:solidFill>
                <a:latin typeface="Aptos" panose="020B0004020202020204" pitchFamily="34" charset="0"/>
              </a:rPr>
              <a:t>Extended Year</a:t>
            </a:r>
            <a:r>
              <a:rPr lang="en-US" dirty="0">
                <a:solidFill>
                  <a:srgbClr val="1482C5"/>
                </a:solidFill>
                <a:latin typeface="Aptos" panose="020B0004020202020204" pitchFamily="34" charset="0"/>
              </a:rPr>
              <a:t> Submissions:</a:t>
            </a:r>
          </a:p>
          <a:p>
            <a:pPr>
              <a:lnSpc>
                <a:spcPct val="100000"/>
              </a:lnSpc>
              <a:spcBef>
                <a:spcPts val="0"/>
              </a:spcBef>
              <a:buClr>
                <a:srgbClr val="F16038"/>
              </a:buClr>
            </a:pPr>
            <a:r>
              <a:rPr lang="en-US" dirty="0">
                <a:solidFill>
                  <a:srgbClr val="1482C5"/>
                </a:solidFill>
                <a:latin typeface="Aptos" panose="020B0004020202020204" pitchFamily="34" charset="0"/>
              </a:rPr>
              <a:t>PDM1-120-005 – Student Data Review</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student counts by grade, ethnicity, graduates, dropouts, economically disadvantaged, emergent bilingual (EB), and special programs.</a:t>
            </a:r>
          </a:p>
          <a:p>
            <a:pPr>
              <a:lnSpc>
                <a:spcPct val="100000"/>
              </a:lnSpc>
              <a:spcBef>
                <a:spcPts val="0"/>
              </a:spcBef>
              <a:buClr>
                <a:srgbClr val="F16038"/>
              </a:buClr>
            </a:pPr>
            <a:r>
              <a:rPr lang="en-US" dirty="0">
                <a:solidFill>
                  <a:srgbClr val="1482C5"/>
                </a:solidFill>
                <a:latin typeface="Aptos" panose="020B0004020202020204" pitchFamily="34" charset="0"/>
              </a:rPr>
              <a:t>PDM1-120-007 – Underreported Students Presumed At Risk</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The report lists students who are presumed at risk of dropping out based on verifiable criteria but have not been reported by the LEA as being at risk.</a:t>
            </a:r>
          </a:p>
          <a:p>
            <a:pPr>
              <a:lnSpc>
                <a:spcPct val="100000"/>
              </a:lnSpc>
              <a:spcBef>
                <a:spcPts val="0"/>
              </a:spcBef>
              <a:buClr>
                <a:srgbClr val="F16038"/>
              </a:buClr>
            </a:pPr>
            <a:r>
              <a:rPr lang="en-US" dirty="0">
                <a:solidFill>
                  <a:srgbClr val="1482C5"/>
                </a:solidFill>
                <a:latin typeface="Aptos" panose="020B0004020202020204" pitchFamily="34" charset="0"/>
              </a:rPr>
              <a:t>PDM1-120-018 – Student Foundation High School Program Graduate Roster</a:t>
            </a:r>
          </a:p>
          <a:p>
            <a:pPr marL="0" indent="0">
              <a:lnSpc>
                <a:spcPct val="100000"/>
              </a:lnSpc>
              <a:spcBef>
                <a:spcPts val="0"/>
              </a:spcBef>
              <a:buClr>
                <a:srgbClr val="F16038"/>
              </a:buClr>
              <a:buNone/>
            </a:pPr>
            <a:r>
              <a:rPr lang="en-US" sz="1800" dirty="0">
                <a:solidFill>
                  <a:schemeClr val="tx1"/>
                </a:solidFill>
                <a:latin typeface="Aptos" panose="020B0004020202020204" pitchFamily="34" charset="0"/>
              </a:rPr>
              <a:t>This report lists students who have graduated from the Foundation High School Program (FHSP) under the FHSP graduation plan.</a:t>
            </a:r>
          </a:p>
          <a:p>
            <a:pPr marL="0" indent="0">
              <a:buClr>
                <a:srgbClr val="F16038"/>
              </a:buClr>
              <a:buNone/>
            </a:pPr>
            <a:endParaRPr lang="en-US" sz="2400" dirty="0">
              <a:solidFill>
                <a:srgbClr val="1482C5"/>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8AE3322-9C08-ADA8-115F-3AF755C6F655}"/>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763157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A7B2-812B-DB4C-9EA3-08402805C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BA9D8-18C8-8BD4-311F-12D6B7BE89A7}"/>
              </a:ext>
            </a:extLst>
          </p:cNvPr>
          <p:cNvSpPr>
            <a:spLocks noGrp="1"/>
          </p:cNvSpPr>
          <p:nvPr>
            <p:ph type="title"/>
          </p:nvPr>
        </p:nvSpPr>
        <p:spPr>
          <a:xfrm>
            <a:off x="523479" y="164832"/>
            <a:ext cx="11621386" cy="751350"/>
          </a:xfrm>
        </p:spPr>
        <p:txBody>
          <a:bodyPr>
            <a:normAutofit/>
          </a:bodyPr>
          <a:lstStyle/>
          <a:p>
            <a:r>
              <a:rPr lang="en-US" sz="3200">
                <a:solidFill>
                  <a:srgbClr val="1482C5"/>
                </a:solidFill>
                <a:latin typeface="Aptos" panose="020B0004020202020204" pitchFamily="34" charset="0"/>
              </a:rPr>
              <a:t>Fall Reports to Summer and Extended Year Continued</a:t>
            </a:r>
          </a:p>
        </p:txBody>
      </p:sp>
      <p:sp>
        <p:nvSpPr>
          <p:cNvPr id="3" name="Slide Number Placeholder 2">
            <a:extLst>
              <a:ext uri="{FF2B5EF4-FFF2-40B4-BE49-F238E27FC236}">
                <a16:creationId xmlns:a16="http://schemas.microsoft.com/office/drawing/2014/main" id="{183024A2-D956-C445-0C48-B3DA156CFFBD}"/>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9" name="Content Placeholder 3">
            <a:extLst>
              <a:ext uri="{FF2B5EF4-FFF2-40B4-BE49-F238E27FC236}">
                <a16:creationId xmlns:a16="http://schemas.microsoft.com/office/drawing/2014/main" id="{E76BF41F-F452-7635-0788-40A4F0A79248}"/>
              </a:ext>
            </a:extLst>
          </p:cNvPr>
          <p:cNvSpPr txBox="1">
            <a:spLocks/>
          </p:cNvSpPr>
          <p:nvPr/>
        </p:nvSpPr>
        <p:spPr>
          <a:xfrm>
            <a:off x="523479" y="1246074"/>
            <a:ext cx="11275829" cy="49531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16038"/>
              </a:buClr>
            </a:pPr>
            <a:r>
              <a:rPr lang="en-US">
                <a:solidFill>
                  <a:srgbClr val="1482C5"/>
                </a:solidFill>
                <a:latin typeface="Aptos" panose="020B0004020202020204" pitchFamily="34" charset="0"/>
              </a:rPr>
              <a:t>PDM1-320-001 – Interim List to Assist LEAs in Leaver Record Submission</a:t>
            </a:r>
          </a:p>
          <a:p>
            <a:pPr marL="0" indent="0">
              <a:lnSpc>
                <a:spcPct val="100000"/>
              </a:lnSpc>
              <a:spcBef>
                <a:spcPts val="0"/>
              </a:spcBef>
              <a:spcAft>
                <a:spcPts val="1200"/>
              </a:spcAft>
              <a:buClr>
                <a:srgbClr val="F16038"/>
              </a:buClr>
              <a:buNone/>
            </a:pPr>
            <a:r>
              <a:rPr lang="en-US" sz="1600">
                <a:solidFill>
                  <a:schemeClr val="tx1"/>
                </a:solidFill>
                <a:latin typeface="Aptos" panose="020B0004020202020204" pitchFamily="34" charset="0"/>
              </a:rPr>
              <a:t>This report lists students who attended or were enrolled in grades 7-12 during the prior school year.</a:t>
            </a:r>
          </a:p>
          <a:p>
            <a:pPr>
              <a:lnSpc>
                <a:spcPct val="100000"/>
              </a:lnSpc>
              <a:spcBef>
                <a:spcPts val="0"/>
              </a:spcBef>
              <a:buClr>
                <a:srgbClr val="F16038"/>
              </a:buClr>
            </a:pPr>
            <a:r>
              <a:rPr lang="en-US">
                <a:solidFill>
                  <a:srgbClr val="1482C5"/>
                </a:solidFill>
                <a:latin typeface="Aptos" panose="020B0004020202020204" pitchFamily="34" charset="0"/>
              </a:rPr>
              <a:t>PDM1-320-002 – Preliminary Presumed Underreported Students List</a:t>
            </a:r>
          </a:p>
          <a:p>
            <a:pPr marL="0" indent="0">
              <a:lnSpc>
                <a:spcPct val="100000"/>
              </a:lnSpc>
              <a:spcBef>
                <a:spcPts val="0"/>
              </a:spcBef>
              <a:spcAft>
                <a:spcPts val="1200"/>
              </a:spcAft>
              <a:buClr>
                <a:srgbClr val="F16038"/>
              </a:buClr>
              <a:buNone/>
            </a:pPr>
            <a:r>
              <a:rPr lang="en-US" sz="1600">
                <a:solidFill>
                  <a:schemeClr val="tx1"/>
                </a:solidFill>
                <a:latin typeface="Aptos" panose="020B0004020202020204" pitchFamily="34" charset="0"/>
              </a:rPr>
              <a:t>This report lists students who attended or were enrolled in grades 7-12 during the prior school year.</a:t>
            </a:r>
          </a:p>
          <a:p>
            <a:pPr>
              <a:lnSpc>
                <a:spcPct val="100000"/>
              </a:lnSpc>
              <a:spcBef>
                <a:spcPts val="0"/>
              </a:spcBef>
              <a:buClr>
                <a:srgbClr val="F16038"/>
              </a:buClr>
            </a:pPr>
            <a:r>
              <a:rPr lang="en-US">
                <a:solidFill>
                  <a:srgbClr val="1482C5"/>
                </a:solidFill>
                <a:latin typeface="Aptos" panose="020B0004020202020204" pitchFamily="34" charset="0"/>
              </a:rPr>
              <a:t>PDM1-321-001 – Presumed Underreported Students List</a:t>
            </a:r>
          </a:p>
          <a:p>
            <a:pPr marL="0" indent="0">
              <a:lnSpc>
                <a:spcPct val="100000"/>
              </a:lnSpc>
              <a:spcBef>
                <a:spcPts val="0"/>
              </a:spcBef>
              <a:spcAft>
                <a:spcPts val="1200"/>
              </a:spcAft>
              <a:buClr>
                <a:srgbClr val="F16038"/>
              </a:buClr>
              <a:buNone/>
            </a:pPr>
            <a:r>
              <a:rPr lang="en-US" sz="1600">
                <a:solidFill>
                  <a:schemeClr val="tx1"/>
                </a:solidFill>
                <a:latin typeface="Aptos" panose="020B0004020202020204" pitchFamily="34" charset="0"/>
              </a:rPr>
              <a:t>This report lists students who attended or were enrolled in grades 7-12 during the prior school year. </a:t>
            </a:r>
            <a:r>
              <a:rPr lang="en-US" sz="1600">
                <a:solidFill>
                  <a:srgbClr val="F16038"/>
                </a:solidFill>
                <a:latin typeface="Aptos" panose="020B0004020202020204" pitchFamily="34" charset="0"/>
              </a:rPr>
              <a:t>The current processes that are run in the PEIMS Fall Submission will need to be run in the PEIMS Summer and Extended Year Submissions.</a:t>
            </a:r>
          </a:p>
          <a:p>
            <a:pPr>
              <a:lnSpc>
                <a:spcPct val="100000"/>
              </a:lnSpc>
              <a:spcBef>
                <a:spcPts val="0"/>
              </a:spcBef>
              <a:buClr>
                <a:srgbClr val="F16038"/>
              </a:buClr>
            </a:pPr>
            <a:r>
              <a:rPr lang="en-US">
                <a:solidFill>
                  <a:srgbClr val="1482C5"/>
                </a:solidFill>
                <a:latin typeface="Aptos" panose="020B0004020202020204" pitchFamily="34" charset="0"/>
              </a:rPr>
              <a:t>PDM1-403-001 – Duplicate Student Report for Enrollment and Graduates</a:t>
            </a:r>
          </a:p>
          <a:p>
            <a:pPr marL="0" indent="0">
              <a:lnSpc>
                <a:spcPct val="100000"/>
              </a:lnSpc>
              <a:spcBef>
                <a:spcPts val="0"/>
              </a:spcBef>
              <a:buClr>
                <a:srgbClr val="F16038"/>
              </a:buClr>
              <a:buNone/>
            </a:pPr>
            <a:r>
              <a:rPr lang="en-US" sz="1600">
                <a:solidFill>
                  <a:schemeClr val="tx1"/>
                </a:solidFill>
                <a:latin typeface="Aptos" panose="020B0004020202020204" pitchFamily="34" charset="0"/>
              </a:rPr>
              <a:t>This report lists all students submitted on an enrollment or graduate record by more than one LEA in the state. </a:t>
            </a:r>
            <a:r>
              <a:rPr lang="en-US" sz="1600">
                <a:solidFill>
                  <a:srgbClr val="F16038"/>
                </a:solidFill>
                <a:latin typeface="Aptos" panose="020B0004020202020204" pitchFamily="34" charset="0"/>
              </a:rPr>
              <a:t>The current processes that are run in the PEIMS Fall Submission will need to be run in the PEIMS Summer and Extended Year Submissions.</a:t>
            </a:r>
            <a:endParaRPr lang="en-US" sz="1600">
              <a:solidFill>
                <a:schemeClr val="tx1"/>
              </a:solidFill>
              <a:latin typeface="Aptos" panose="020B0004020202020204" pitchFamily="34" charset="0"/>
            </a:endParaRPr>
          </a:p>
          <a:p>
            <a:pPr marL="0" indent="0">
              <a:buClr>
                <a:srgbClr val="F16038"/>
              </a:buClr>
              <a:buNone/>
            </a:pPr>
            <a:endParaRPr lang="en-US" sz="2000">
              <a:solidFill>
                <a:srgbClr val="1482C5"/>
              </a:solidFill>
              <a:latin typeface="Aptos" panose="020B0004020202020204" pitchFamily="34" charset="0"/>
            </a:endParaRPr>
          </a:p>
          <a:p>
            <a:pPr marL="0" indent="0">
              <a:buFont typeface="Wingdings" panose="05000000000000000000" pitchFamily="2" charset="2"/>
              <a:buNone/>
            </a:pPr>
            <a:endParaRPr lang="en-US" sz="2000">
              <a:solidFill>
                <a:srgbClr val="0D6CB9"/>
              </a:solidFill>
              <a:latin typeface="Aptos" panose="020B0004020202020204" pitchFamily="34" charset="0"/>
            </a:endParaRPr>
          </a:p>
          <a:p>
            <a:pPr marL="0" indent="0">
              <a:buFont typeface="Wingdings" panose="05000000000000000000" pitchFamily="2" charset="2"/>
              <a:buNone/>
            </a:pPr>
            <a:endParaRPr lang="en-US" sz="2000">
              <a:solidFill>
                <a:srgbClr val="0D6CB9"/>
              </a:solidFill>
              <a:latin typeface="Aptos" panose="020B0004020202020204" pitchFamily="34" charset="0"/>
            </a:endParaRPr>
          </a:p>
        </p:txBody>
      </p:sp>
    </p:spTree>
    <p:extLst>
      <p:ext uri="{BB962C8B-B14F-4D97-AF65-F5344CB8AC3E}">
        <p14:creationId xmlns:p14="http://schemas.microsoft.com/office/powerpoint/2010/main" val="2958149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D06F-D50E-A1E8-B33F-7A7170703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2324E-4C4F-7DC4-EF56-84AD74DCE115}"/>
              </a:ext>
            </a:extLst>
          </p:cNvPr>
          <p:cNvSpPr>
            <a:spLocks noGrp="1"/>
          </p:cNvSpPr>
          <p:nvPr>
            <p:ph type="title"/>
          </p:nvPr>
        </p:nvSpPr>
        <p:spPr>
          <a:xfrm>
            <a:off x="523479" y="164832"/>
            <a:ext cx="11621386" cy="751350"/>
          </a:xfrm>
        </p:spPr>
        <p:txBody>
          <a:bodyPr>
            <a:normAutofit/>
          </a:bodyPr>
          <a:lstStyle/>
          <a:p>
            <a:r>
              <a:rPr lang="en-US" sz="3200">
                <a:solidFill>
                  <a:srgbClr val="1482C5"/>
                </a:solidFill>
                <a:latin typeface="Aptos" panose="020B0004020202020204" pitchFamily="34" charset="0"/>
              </a:rPr>
              <a:t>Leaver Reports to Summer and Extended Year</a:t>
            </a:r>
          </a:p>
        </p:txBody>
      </p:sp>
      <p:sp>
        <p:nvSpPr>
          <p:cNvPr id="7" name="Content Placeholder 3">
            <a:extLst>
              <a:ext uri="{FF2B5EF4-FFF2-40B4-BE49-F238E27FC236}">
                <a16:creationId xmlns:a16="http://schemas.microsoft.com/office/drawing/2014/main" id="{79339922-EA02-CA2C-673A-03A1C2BB46FB}"/>
              </a:ext>
            </a:extLst>
          </p:cNvPr>
          <p:cNvSpPr txBox="1">
            <a:spLocks/>
          </p:cNvSpPr>
          <p:nvPr/>
        </p:nvSpPr>
        <p:spPr>
          <a:xfrm>
            <a:off x="523479" y="1043674"/>
            <a:ext cx="11203624" cy="4593680"/>
          </a:xfrm>
          <a:prstGeom prst="rect">
            <a:avLst/>
          </a:prstGeom>
        </p:spPr>
        <p:txBody>
          <a:bodyPr lIns="91440" tIns="45720" rIns="91440" bIns="45720">
            <a:no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chemeClr val="accent2"/>
              </a:buClr>
              <a:buNone/>
            </a:pPr>
            <a:r>
              <a:rPr lang="en-US">
                <a:solidFill>
                  <a:srgbClr val="1482C5"/>
                </a:solidFill>
                <a:latin typeface="Aptos" panose="020B0004020202020204" pitchFamily="34" charset="0"/>
              </a:rPr>
              <a:t>The following leaver reports from the </a:t>
            </a:r>
            <a:r>
              <a:rPr lang="en-US">
                <a:solidFill>
                  <a:srgbClr val="F16038"/>
                </a:solidFill>
                <a:latin typeface="Aptos" panose="020B0004020202020204" pitchFamily="34" charset="0"/>
              </a:rPr>
              <a:t>PEIMS Fall</a:t>
            </a:r>
            <a:r>
              <a:rPr lang="en-US">
                <a:solidFill>
                  <a:srgbClr val="1482C5"/>
                </a:solidFill>
                <a:latin typeface="Aptos" panose="020B0004020202020204" pitchFamily="34" charset="0"/>
              </a:rPr>
              <a:t> Submission will be added to the PEIMS </a:t>
            </a:r>
            <a:r>
              <a:rPr lang="en-US">
                <a:solidFill>
                  <a:srgbClr val="F16038"/>
                </a:solidFill>
                <a:latin typeface="Aptos" panose="020B0004020202020204" pitchFamily="34" charset="0"/>
              </a:rPr>
              <a:t>Summer</a:t>
            </a:r>
            <a:r>
              <a:rPr lang="en-US">
                <a:solidFill>
                  <a:srgbClr val="1482C5"/>
                </a:solidFill>
                <a:latin typeface="Aptos" panose="020B0004020202020204" pitchFamily="34" charset="0"/>
              </a:rPr>
              <a:t> and </a:t>
            </a:r>
            <a:r>
              <a:rPr lang="en-US">
                <a:solidFill>
                  <a:srgbClr val="F16038"/>
                </a:solidFill>
                <a:latin typeface="Aptos" panose="020B0004020202020204" pitchFamily="34" charset="0"/>
              </a:rPr>
              <a:t>Extended Year</a:t>
            </a:r>
            <a:r>
              <a:rPr lang="en-US">
                <a:solidFill>
                  <a:srgbClr val="1482C5"/>
                </a:solidFill>
                <a:latin typeface="Aptos" panose="020B0004020202020204" pitchFamily="34" charset="0"/>
              </a:rPr>
              <a:t> Submissions:</a:t>
            </a:r>
          </a:p>
          <a:p>
            <a:pPr>
              <a:lnSpc>
                <a:spcPct val="100000"/>
              </a:lnSpc>
              <a:spcBef>
                <a:spcPts val="0"/>
              </a:spcBef>
              <a:buClr>
                <a:schemeClr val="accent2"/>
              </a:buClr>
            </a:pPr>
            <a:r>
              <a:rPr lang="en-US">
                <a:solidFill>
                  <a:srgbClr val="1482C5"/>
                </a:solidFill>
                <a:latin typeface="Aptos" panose="020B0004020202020204" pitchFamily="34" charset="0"/>
              </a:rPr>
              <a:t>PDM1-124-001 – Dropout Students by Gender, Ethnicity &amp; Grade</a:t>
            </a:r>
          </a:p>
          <a:p>
            <a:pPr marL="0" indent="0">
              <a:lnSpc>
                <a:spcPct val="100000"/>
              </a:lnSpc>
              <a:spcBef>
                <a:spcPts val="0"/>
              </a:spcBef>
              <a:spcAft>
                <a:spcPts val="1200"/>
              </a:spcAft>
              <a:buClr>
                <a:schemeClr val="accent2"/>
              </a:buClr>
              <a:buNone/>
            </a:pPr>
            <a:r>
              <a:rPr lang="en-US" sz="1800" b="0" i="0">
                <a:solidFill>
                  <a:srgbClr val="000000"/>
                </a:solidFill>
                <a:effectLst/>
                <a:latin typeface="Aptos" panose="020B0004020202020204" pitchFamily="34" charset="0"/>
              </a:rPr>
              <a:t>This report summarizes dropout students by gender, ethnicity, and grade.</a:t>
            </a:r>
            <a:endParaRPr lang="en-US" sz="1800">
              <a:solidFill>
                <a:schemeClr val="accent1"/>
              </a:solidFill>
              <a:latin typeface="Aptos" panose="020B0004020202020204" pitchFamily="34" charset="0"/>
            </a:endParaRPr>
          </a:p>
          <a:p>
            <a:pPr>
              <a:lnSpc>
                <a:spcPct val="100000"/>
              </a:lnSpc>
              <a:spcBef>
                <a:spcPts val="0"/>
              </a:spcBef>
              <a:buClr>
                <a:schemeClr val="accent2"/>
              </a:buClr>
            </a:pPr>
            <a:r>
              <a:rPr lang="en-US">
                <a:solidFill>
                  <a:srgbClr val="1482C5"/>
                </a:solidFill>
                <a:latin typeface="Aptos" panose="020B0004020202020204" pitchFamily="34" charset="0"/>
              </a:rPr>
              <a:t>PDM1-124-002 – Dropout Roster</a:t>
            </a:r>
          </a:p>
          <a:p>
            <a:pPr marL="0" indent="0">
              <a:lnSpc>
                <a:spcPct val="100000"/>
              </a:lnSpc>
              <a:spcBef>
                <a:spcPts val="0"/>
              </a:spcBef>
              <a:spcAft>
                <a:spcPts val="1200"/>
              </a:spcAft>
              <a:buClr>
                <a:schemeClr val="accent2"/>
              </a:buClr>
              <a:buNone/>
            </a:pPr>
            <a:r>
              <a:rPr lang="en-US" sz="1800" b="0" i="0">
                <a:solidFill>
                  <a:srgbClr val="000000"/>
                </a:solidFill>
                <a:effectLst/>
                <a:latin typeface="Aptos" panose="020B0004020202020204" pitchFamily="34" charset="0"/>
              </a:rPr>
              <a:t>This report lists demographic and program information for dropout students alphabetically by last name and sorted by grade.</a:t>
            </a:r>
            <a:endParaRPr lang="en-US">
              <a:solidFill>
                <a:schemeClr val="accent1"/>
              </a:solidFill>
              <a:latin typeface="Aptos" panose="020B0004020202020204" pitchFamily="34" charset="0"/>
            </a:endParaRPr>
          </a:p>
          <a:p>
            <a:pPr>
              <a:lnSpc>
                <a:spcPct val="100000"/>
              </a:lnSpc>
              <a:spcBef>
                <a:spcPts val="0"/>
              </a:spcBef>
              <a:buClr>
                <a:schemeClr val="accent2"/>
              </a:buClr>
            </a:pPr>
            <a:r>
              <a:rPr lang="en-US">
                <a:solidFill>
                  <a:srgbClr val="1482C5"/>
                </a:solidFill>
                <a:latin typeface="Aptos" panose="020B0004020202020204" pitchFamily="34" charset="0"/>
              </a:rPr>
              <a:t>PDM1-124-003 – Graduates by Gender, Ethnicity and Graduation Type</a:t>
            </a:r>
          </a:p>
          <a:p>
            <a:pPr marL="0" indent="0">
              <a:lnSpc>
                <a:spcPct val="100000"/>
              </a:lnSpc>
              <a:spcBef>
                <a:spcPts val="0"/>
              </a:spcBef>
              <a:spcAft>
                <a:spcPts val="1200"/>
              </a:spcAft>
              <a:buClr>
                <a:schemeClr val="accent2"/>
              </a:buClr>
              <a:buNone/>
            </a:pPr>
            <a:r>
              <a:rPr lang="en-US" sz="1800" b="0" i="0">
                <a:solidFill>
                  <a:srgbClr val="000000"/>
                </a:solidFill>
                <a:effectLst/>
                <a:latin typeface="Aptos" panose="020B0004020202020204" pitchFamily="34" charset="0"/>
              </a:rPr>
              <a:t>This report summarizes graduated students according to sex and ethnicity.</a:t>
            </a:r>
          </a:p>
          <a:p>
            <a:pPr>
              <a:lnSpc>
                <a:spcPct val="100000"/>
              </a:lnSpc>
              <a:spcBef>
                <a:spcPts val="0"/>
              </a:spcBef>
              <a:buClr>
                <a:schemeClr val="accent2"/>
              </a:buClr>
            </a:pPr>
            <a:r>
              <a:rPr lang="en-US">
                <a:solidFill>
                  <a:srgbClr val="1482C5"/>
                </a:solidFill>
                <a:latin typeface="Aptos" panose="020B0004020202020204" pitchFamily="34" charset="0"/>
              </a:rPr>
              <a:t>PDM1-124-004 – School Leaver Roster</a:t>
            </a:r>
          </a:p>
          <a:p>
            <a:pPr marL="0" indent="0">
              <a:lnSpc>
                <a:spcPct val="100000"/>
              </a:lnSpc>
              <a:spcBef>
                <a:spcPts val="0"/>
              </a:spcBef>
              <a:spcAft>
                <a:spcPts val="1200"/>
              </a:spcAft>
              <a:buClr>
                <a:schemeClr val="accent2"/>
              </a:buClr>
              <a:buNone/>
            </a:pPr>
            <a:r>
              <a:rPr lang="en-US" sz="1800" b="0" i="0">
                <a:solidFill>
                  <a:srgbClr val="000000"/>
                </a:solidFill>
                <a:effectLst/>
                <a:latin typeface="Aptos" panose="020B0004020202020204" pitchFamily="34" charset="0"/>
              </a:rPr>
              <a:t>This report provides a list of all school leavers, arranged alphabetically by name, along with basic information on each student.</a:t>
            </a:r>
            <a:endParaRPr lang="en-US" sz="1800">
              <a:solidFill>
                <a:srgbClr val="1482C5"/>
              </a:solidFill>
              <a:latin typeface="Aptos" panose="020B0004020202020204" pitchFamily="34" charset="0"/>
            </a:endParaRPr>
          </a:p>
          <a:p>
            <a:pPr marL="0" indent="0">
              <a:lnSpc>
                <a:spcPct val="100000"/>
              </a:lnSpc>
              <a:spcBef>
                <a:spcPts val="0"/>
              </a:spcBef>
              <a:spcAft>
                <a:spcPts val="1200"/>
              </a:spcAft>
              <a:buClr>
                <a:schemeClr val="accent2"/>
              </a:buClr>
              <a:buNone/>
            </a:pPr>
            <a:endParaRPr lang="en-US">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E98324B7-E4FE-BE69-F1CE-1F0F5F3A93B5}"/>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1787247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F4CB-DBCB-5CB1-9326-00B50CAC4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A999E-4BCB-2E50-8CB1-941BB2678C52}"/>
              </a:ext>
            </a:extLst>
          </p:cNvPr>
          <p:cNvSpPr>
            <a:spLocks noGrp="1"/>
          </p:cNvSpPr>
          <p:nvPr>
            <p:ph type="title"/>
          </p:nvPr>
        </p:nvSpPr>
        <p:spPr>
          <a:xfrm>
            <a:off x="523479" y="164832"/>
            <a:ext cx="11621386" cy="751350"/>
          </a:xfrm>
        </p:spPr>
        <p:txBody>
          <a:bodyPr>
            <a:normAutofit/>
          </a:bodyPr>
          <a:lstStyle/>
          <a:p>
            <a:r>
              <a:rPr lang="en-US" sz="3200">
                <a:solidFill>
                  <a:srgbClr val="1482C5"/>
                </a:solidFill>
                <a:latin typeface="Aptos" panose="020B0004020202020204" pitchFamily="34" charset="0"/>
              </a:rPr>
              <a:t>Leaver Reports to Summer and Extended Continued </a:t>
            </a:r>
            <a:r>
              <a:rPr lang="en-US" sz="3200">
                <a:solidFill>
                  <a:schemeClr val="bg1"/>
                </a:solidFill>
                <a:latin typeface="Aptos" panose="020B0004020202020204" pitchFamily="34" charset="0"/>
              </a:rPr>
              <a:t>1</a:t>
            </a:r>
            <a:endParaRPr lang="en-US" sz="320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BE809DE-171E-DF6F-7A9A-EBCF25341234}"/>
              </a:ext>
              <a:ext uri="{C183D7F6-B498-43B3-948B-1728B52AA6E4}">
                <adec:decorative xmlns:adec="http://schemas.microsoft.com/office/drawing/2017/decorative" val="1"/>
              </a:ext>
            </a:extLst>
          </p:cNvPr>
          <p:cNvSpPr txBox="1">
            <a:spLocks/>
          </p:cNvSpPr>
          <p:nvPr/>
        </p:nvSpPr>
        <p:spPr>
          <a:xfrm>
            <a:off x="523479" y="1132160"/>
            <a:ext cx="11203624" cy="4593680"/>
          </a:xfrm>
          <a:prstGeom prst="rect">
            <a:avLst/>
          </a:prstGeom>
        </p:spPr>
        <p:txBody>
          <a:bodyPr lIns="91440" tIns="45720" rIns="91440" bIns="45720">
            <a:no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endParaRPr lang="en-US">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2B2213C1-0109-F077-4E53-6C81DEA15783}"/>
              </a:ext>
            </a:extLst>
          </p:cNvPr>
          <p:cNvSpPr>
            <a:spLocks noGrp="1"/>
          </p:cNvSpPr>
          <p:nvPr>
            <p:ph type="sldNum" sz="quarter" idx="4"/>
          </p:nvPr>
        </p:nvSpPr>
        <p:spPr/>
        <p:txBody>
          <a:bodyPr/>
          <a:lstStyle/>
          <a:p>
            <a:fld id="{69C126A4-BD19-47E2-8A0E-0DE1B9D8C925}" type="slidenum">
              <a:rPr lang="en-US" smtClean="0"/>
              <a:pPr/>
              <a:t>44</a:t>
            </a:fld>
            <a:endParaRPr lang="en-US"/>
          </a:p>
        </p:txBody>
      </p:sp>
      <p:sp>
        <p:nvSpPr>
          <p:cNvPr id="4" name="Content Placeholder 3">
            <a:extLst>
              <a:ext uri="{FF2B5EF4-FFF2-40B4-BE49-F238E27FC236}">
                <a16:creationId xmlns:a16="http://schemas.microsoft.com/office/drawing/2014/main" id="{4E2B1995-B23C-5D6A-1E93-D25DC6CACB44}"/>
              </a:ext>
            </a:extLst>
          </p:cNvPr>
          <p:cNvSpPr txBox="1">
            <a:spLocks/>
          </p:cNvSpPr>
          <p:nvPr/>
        </p:nvSpPr>
        <p:spPr>
          <a:xfrm>
            <a:off x="523479" y="1479612"/>
            <a:ext cx="11289745" cy="3898776"/>
          </a:xfrm>
          <a:prstGeom prst="rect">
            <a:avLst/>
          </a:prstGeom>
        </p:spPr>
        <p:txBody>
          <a:bodyPr lIns="91440" tIns="45720" rIns="91440" bIns="45720">
            <a:no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2"/>
              </a:buClr>
            </a:pPr>
            <a:r>
              <a:rPr lang="en-US" dirty="0">
                <a:solidFill>
                  <a:srgbClr val="1482C5"/>
                </a:solidFill>
                <a:latin typeface="Aptos" panose="020B0004020202020204" pitchFamily="34" charset="0"/>
              </a:rPr>
              <a:t>PDM1-124-006 – Non-Dropout Non-Graduates Leaver Roster</a:t>
            </a:r>
          </a:p>
          <a:p>
            <a:pPr marL="0" indent="0">
              <a:lnSpc>
                <a:spcPct val="100000"/>
              </a:lnSpc>
              <a:spcBef>
                <a:spcPts val="0"/>
              </a:spcBef>
              <a:spcAft>
                <a:spcPts val="600"/>
              </a:spcAft>
              <a:buClr>
                <a:schemeClr val="accent2"/>
              </a:buClr>
              <a:buNone/>
            </a:pPr>
            <a:r>
              <a:rPr lang="en-US" sz="1800" b="0" i="0" dirty="0">
                <a:solidFill>
                  <a:srgbClr val="000000"/>
                </a:solidFill>
                <a:effectLst/>
                <a:latin typeface="Aptos" panose="020B0004020202020204" pitchFamily="34" charset="0"/>
              </a:rPr>
              <a:t>This report lists school leavers, arranged alphabetically by last name, who are not dropouts or graduates.</a:t>
            </a:r>
          </a:p>
          <a:p>
            <a:pPr>
              <a:lnSpc>
                <a:spcPct val="100000"/>
              </a:lnSpc>
              <a:spcBef>
                <a:spcPts val="0"/>
              </a:spcBef>
              <a:buClr>
                <a:schemeClr val="accent2"/>
              </a:buClr>
            </a:pPr>
            <a:r>
              <a:rPr lang="en-US" dirty="0">
                <a:solidFill>
                  <a:srgbClr val="1482C5"/>
                </a:solidFill>
                <a:latin typeface="Aptos" panose="020B0004020202020204" pitchFamily="34" charset="0"/>
              </a:rPr>
              <a:t>PDM1-124-007 – Graduate Roster by Graduation Type</a:t>
            </a:r>
          </a:p>
          <a:p>
            <a:pPr marL="0" indent="0">
              <a:lnSpc>
                <a:spcPct val="100000"/>
              </a:lnSpc>
              <a:spcBef>
                <a:spcPts val="0"/>
              </a:spcBef>
              <a:spcAft>
                <a:spcPts val="600"/>
              </a:spcAft>
              <a:buClr>
                <a:schemeClr val="accent2"/>
              </a:buClr>
              <a:buNone/>
            </a:pPr>
            <a:r>
              <a:rPr lang="en-US" sz="1800" b="0" i="0" dirty="0">
                <a:solidFill>
                  <a:srgbClr val="000000"/>
                </a:solidFill>
                <a:effectLst/>
                <a:latin typeface="Aptos" panose="020B0004020202020204" pitchFamily="34" charset="0"/>
              </a:rPr>
              <a:t>This report lists basic information about students who have graduated, arranged alphabetically by last name.</a:t>
            </a:r>
          </a:p>
          <a:p>
            <a:pPr>
              <a:lnSpc>
                <a:spcPct val="100000"/>
              </a:lnSpc>
              <a:spcBef>
                <a:spcPts val="0"/>
              </a:spcBef>
              <a:buClr>
                <a:schemeClr val="accent2"/>
              </a:buClr>
            </a:pPr>
            <a:r>
              <a:rPr lang="en-US" sz="2800" dirty="0">
                <a:solidFill>
                  <a:srgbClr val="1482C5"/>
                </a:solidFill>
                <a:latin typeface="Aptos" panose="020B0004020202020204" pitchFamily="34" charset="0"/>
              </a:rPr>
              <a:t>PDM1-124-008 – School Leaver Data Report</a:t>
            </a:r>
          </a:p>
          <a:p>
            <a:pPr marL="0" indent="0">
              <a:lnSpc>
                <a:spcPct val="100000"/>
              </a:lnSpc>
              <a:spcBef>
                <a:spcPts val="0"/>
              </a:spcBef>
              <a:spcAft>
                <a:spcPts val="1200"/>
              </a:spcAft>
              <a:buClr>
                <a:schemeClr val="accent2"/>
              </a:buClr>
              <a:buNone/>
            </a:pPr>
            <a:r>
              <a:rPr lang="en-US" sz="1800" b="0" i="0" dirty="0">
                <a:solidFill>
                  <a:srgbClr val="000000"/>
                </a:solidFill>
                <a:effectLst/>
                <a:latin typeface="Aptos" panose="020B0004020202020204" pitchFamily="34" charset="0"/>
              </a:rPr>
              <a:t>This report contains data about students who were served in the prior school year in grades 7-12 but were not enrolled in the current year.</a:t>
            </a:r>
          </a:p>
          <a:p>
            <a:pPr>
              <a:lnSpc>
                <a:spcPct val="100000"/>
              </a:lnSpc>
              <a:spcBef>
                <a:spcPts val="0"/>
              </a:spcBef>
              <a:buClr>
                <a:schemeClr val="accent2"/>
              </a:buClr>
            </a:pPr>
            <a:r>
              <a:rPr lang="en-US" dirty="0">
                <a:solidFill>
                  <a:srgbClr val="1482C5"/>
                </a:solidFill>
                <a:latin typeface="Aptos" panose="020B0004020202020204" pitchFamily="34" charset="0"/>
              </a:rPr>
              <a:t>PDM1-220-001 – Graduates Already Reported in Previous Year </a:t>
            </a:r>
          </a:p>
          <a:p>
            <a:pPr marL="0" indent="0">
              <a:lnSpc>
                <a:spcPct val="100000"/>
              </a:lnSpc>
              <a:spcBef>
                <a:spcPts val="0"/>
              </a:spcBef>
              <a:spcAft>
                <a:spcPts val="1200"/>
              </a:spcAft>
              <a:buClr>
                <a:schemeClr val="accent2"/>
              </a:buClr>
              <a:buNone/>
            </a:pPr>
            <a:r>
              <a:rPr lang="en-US" sz="1800" b="0" i="0" dirty="0">
                <a:solidFill>
                  <a:srgbClr val="000000"/>
                </a:solidFill>
                <a:effectLst/>
                <a:latin typeface="Aptos" panose="020B0004020202020204" pitchFamily="34" charset="0"/>
              </a:rPr>
              <a:t>This report lists all students who were reported as graduates this year but were also reported last year by any local education agency.</a:t>
            </a:r>
            <a:endParaRPr lang="en-US" sz="1800" dirty="0">
              <a:solidFill>
                <a:schemeClr val="accent1"/>
              </a:solidFill>
              <a:latin typeface="Aptos" panose="020B0004020202020204" pitchFamily="34" charset="0"/>
            </a:endParaRPr>
          </a:p>
          <a:p>
            <a:pPr marL="0" indent="0">
              <a:lnSpc>
                <a:spcPct val="100000"/>
              </a:lnSpc>
              <a:spcBef>
                <a:spcPts val="0"/>
              </a:spcBef>
              <a:spcAft>
                <a:spcPts val="1200"/>
              </a:spcAft>
              <a:buClr>
                <a:schemeClr val="accent2"/>
              </a:buClr>
              <a:buNone/>
            </a:pPr>
            <a:endParaRPr lang="en-US" sz="1800" b="0"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219286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941A9-AD46-26AF-2271-7B89CE48360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9774A412-CF3A-D416-06AE-97D5123FA34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Deliverables</a:t>
            </a:r>
          </a:p>
        </p:txBody>
      </p:sp>
      <p:sp>
        <p:nvSpPr>
          <p:cNvPr id="12" name="Rectangle 11">
            <a:extLst>
              <a:ext uri="{FF2B5EF4-FFF2-40B4-BE49-F238E27FC236}">
                <a16:creationId xmlns:a16="http://schemas.microsoft.com/office/drawing/2014/main" id="{8BBEF02F-ACB4-03B9-170B-DA63B561CB5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368FCC5C-A300-8CD2-F815-11BA8CF628B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F716ADC9-3B8C-FF95-4F18-8399604F0A13}"/>
              </a:ext>
            </a:extLst>
          </p:cNvPr>
          <p:cNvSpPr txBox="1"/>
          <p:nvPr/>
        </p:nvSpPr>
        <p:spPr>
          <a:xfrm>
            <a:off x="1752600" y="3632882"/>
            <a:ext cx="8915400" cy="1107996"/>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DELIVERABLES</a:t>
            </a:r>
          </a:p>
        </p:txBody>
      </p:sp>
      <p:sp>
        <p:nvSpPr>
          <p:cNvPr id="2" name="Slide Number Placeholder 1">
            <a:extLst>
              <a:ext uri="{FF2B5EF4-FFF2-40B4-BE49-F238E27FC236}">
                <a16:creationId xmlns:a16="http://schemas.microsoft.com/office/drawing/2014/main" id="{380CF9A5-A2BE-8AD6-761E-2F61533EAFAA}"/>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45</a:t>
            </a:fld>
            <a:endParaRPr lang="en-US"/>
          </a:p>
        </p:txBody>
      </p:sp>
    </p:spTree>
    <p:extLst>
      <p:ext uri="{BB962C8B-B14F-4D97-AF65-F5344CB8AC3E}">
        <p14:creationId xmlns:p14="http://schemas.microsoft.com/office/powerpoint/2010/main" val="3957397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531028" y="153230"/>
            <a:ext cx="11121657" cy="751350"/>
          </a:xfrm>
        </p:spPr>
        <p:txBody>
          <a:bodyPr>
            <a:normAutofit/>
          </a:bodyPr>
          <a:lstStyle/>
          <a:p>
            <a:r>
              <a:rPr lang="en-US">
                <a:solidFill>
                  <a:srgbClr val="1482C5"/>
                </a:solidFill>
                <a:latin typeface="Aptos" panose="020B0004020202020204" pitchFamily="34" charset="0"/>
              </a:rPr>
              <a:t>Timeline for Leavers and Graduates</a:t>
            </a:r>
            <a:endParaRPr lang="en-US" sz="4400">
              <a:solidFill>
                <a:srgbClr val="1482C5"/>
              </a:solidFill>
              <a:latin typeface="Aptos" panose="020B0004020202020204" pitchFamily="34" charset="0"/>
            </a:endParaRPr>
          </a:p>
        </p:txBody>
      </p:sp>
      <p:sp>
        <p:nvSpPr>
          <p:cNvPr id="2" name="Content Placeholder 2">
            <a:extLst>
              <a:ext uri="{FF2B5EF4-FFF2-40B4-BE49-F238E27FC236}">
                <a16:creationId xmlns:a16="http://schemas.microsoft.com/office/drawing/2014/main" id="{574BC22E-3371-C200-E40C-764974C88538}"/>
              </a:ext>
            </a:extLst>
          </p:cNvPr>
          <p:cNvSpPr txBox="1">
            <a:spLocks/>
          </p:cNvSpPr>
          <p:nvPr/>
        </p:nvSpPr>
        <p:spPr>
          <a:xfrm>
            <a:off x="483731" y="904580"/>
            <a:ext cx="11013271" cy="4905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defRPr/>
            </a:pPr>
            <a:r>
              <a:rPr lang="en-US">
                <a:solidFill>
                  <a:srgbClr val="0D6CB9"/>
                </a:solidFill>
                <a:latin typeface="Aptos" panose="020B0004020202020204" pitchFamily="34" charset="0"/>
              </a:rPr>
              <a:t>Clear and concise timeline that can be presented to directors, administrators, and campus data entry clerks to help understand changes to reporting leavers and graduates.</a:t>
            </a:r>
          </a:p>
        </p:txBody>
      </p:sp>
      <p:pic>
        <p:nvPicPr>
          <p:cNvPr id="5" name="Picture 4" descr="timeline for leavers and graduates">
            <a:extLst>
              <a:ext uri="{FF2B5EF4-FFF2-40B4-BE49-F238E27FC236}">
                <a16:creationId xmlns:a16="http://schemas.microsoft.com/office/drawing/2014/main" id="{A516C946-6D4C-F63D-D294-02B9A22103FD}"/>
              </a:ext>
            </a:extLst>
          </p:cNvPr>
          <p:cNvPicPr>
            <a:picLocks noChangeAspect="1"/>
          </p:cNvPicPr>
          <p:nvPr/>
        </p:nvPicPr>
        <p:blipFill>
          <a:blip r:embed="rId2"/>
          <a:stretch>
            <a:fillRect/>
          </a:stretch>
        </p:blipFill>
        <p:spPr>
          <a:xfrm>
            <a:off x="2872321" y="2209793"/>
            <a:ext cx="6447358" cy="3743627"/>
          </a:xfrm>
          <a:prstGeom prst="rect">
            <a:avLst/>
          </a:prstGeom>
        </p:spPr>
      </p:pic>
    </p:spTree>
    <p:extLst>
      <p:ext uri="{BB962C8B-B14F-4D97-AF65-F5344CB8AC3E}">
        <p14:creationId xmlns:p14="http://schemas.microsoft.com/office/powerpoint/2010/main" val="1736168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531028" y="153230"/>
            <a:ext cx="11121657" cy="751350"/>
          </a:xfrm>
        </p:spPr>
        <p:txBody>
          <a:bodyPr>
            <a:normAutofit/>
          </a:bodyPr>
          <a:lstStyle/>
          <a:p>
            <a:r>
              <a:rPr lang="en-US">
                <a:solidFill>
                  <a:srgbClr val="1482C5"/>
                </a:solidFill>
                <a:latin typeface="Aptos" panose="020B0004020202020204" pitchFamily="34" charset="0"/>
              </a:rPr>
              <a:t>Graduates</a:t>
            </a:r>
          </a:p>
        </p:txBody>
      </p:sp>
      <p:sp>
        <p:nvSpPr>
          <p:cNvPr id="2" name="Content Placeholder 2">
            <a:extLst>
              <a:ext uri="{FF2B5EF4-FFF2-40B4-BE49-F238E27FC236}">
                <a16:creationId xmlns:a16="http://schemas.microsoft.com/office/drawing/2014/main" id="{574BC22E-3371-C200-E40C-764974C88538}"/>
              </a:ext>
            </a:extLst>
          </p:cNvPr>
          <p:cNvSpPr txBox="1">
            <a:spLocks/>
          </p:cNvSpPr>
          <p:nvPr/>
        </p:nvSpPr>
        <p:spPr>
          <a:xfrm>
            <a:off x="483731" y="904580"/>
            <a:ext cx="11013271" cy="4905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0D6CB9"/>
                </a:solidFill>
                <a:effectLst/>
                <a:uLnTx/>
                <a:uFillTx/>
                <a:latin typeface="Aptos" panose="020B0004020202020204" pitchFamily="34" charset="0"/>
              </a:rPr>
              <a:t>Chart showing which graduating classes will be reported in which submission will be added to the Texas Education Data Standards.</a:t>
            </a:r>
          </a:p>
        </p:txBody>
      </p:sp>
      <p:pic>
        <p:nvPicPr>
          <p:cNvPr id="6" name="Picture 5" descr="Screenshot of leavers and graduate reporting">
            <a:extLst>
              <a:ext uri="{FF2B5EF4-FFF2-40B4-BE49-F238E27FC236}">
                <a16:creationId xmlns:a16="http://schemas.microsoft.com/office/drawing/2014/main" id="{D88A6BA2-FC51-25A1-9B22-5EC4686CB47A}"/>
              </a:ext>
            </a:extLst>
          </p:cNvPr>
          <p:cNvPicPr>
            <a:picLocks noChangeAspect="1"/>
          </p:cNvPicPr>
          <p:nvPr/>
        </p:nvPicPr>
        <p:blipFill>
          <a:blip r:embed="rId2"/>
          <a:stretch>
            <a:fillRect/>
          </a:stretch>
        </p:blipFill>
        <p:spPr>
          <a:xfrm>
            <a:off x="2767992" y="1858695"/>
            <a:ext cx="6656015" cy="3951555"/>
          </a:xfrm>
          <a:prstGeom prst="rect">
            <a:avLst/>
          </a:prstGeom>
        </p:spPr>
      </p:pic>
    </p:spTree>
    <p:extLst>
      <p:ext uri="{BB962C8B-B14F-4D97-AF65-F5344CB8AC3E}">
        <p14:creationId xmlns:p14="http://schemas.microsoft.com/office/powerpoint/2010/main" val="2296192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531028" y="153230"/>
            <a:ext cx="11121657" cy="751350"/>
          </a:xfrm>
        </p:spPr>
        <p:txBody>
          <a:bodyPr>
            <a:normAutofit/>
          </a:bodyPr>
          <a:lstStyle/>
          <a:p>
            <a:r>
              <a:rPr lang="en-US">
                <a:solidFill>
                  <a:srgbClr val="1482C5"/>
                </a:solidFill>
                <a:latin typeface="Aptos" panose="020B0004020202020204" pitchFamily="34" charset="0"/>
              </a:rPr>
              <a:t>Leavers</a:t>
            </a:r>
          </a:p>
        </p:txBody>
      </p:sp>
      <p:sp>
        <p:nvSpPr>
          <p:cNvPr id="2" name="Content Placeholder 2">
            <a:extLst>
              <a:ext uri="{FF2B5EF4-FFF2-40B4-BE49-F238E27FC236}">
                <a16:creationId xmlns:a16="http://schemas.microsoft.com/office/drawing/2014/main" id="{574BC22E-3371-C200-E40C-764974C88538}"/>
              </a:ext>
            </a:extLst>
          </p:cNvPr>
          <p:cNvSpPr txBox="1">
            <a:spLocks/>
          </p:cNvSpPr>
          <p:nvPr/>
        </p:nvSpPr>
        <p:spPr>
          <a:xfrm>
            <a:off x="483731" y="904580"/>
            <a:ext cx="11013271" cy="4905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0D6CB9"/>
                </a:solidFill>
                <a:effectLst/>
                <a:uLnTx/>
                <a:uFillTx/>
                <a:latin typeface="Aptos" panose="020B0004020202020204" pitchFamily="34" charset="0"/>
              </a:rPr>
              <a:t>Chart that shows when a student should be reported for each submission and resubmission. </a:t>
            </a:r>
          </a:p>
        </p:txBody>
      </p:sp>
      <p:pic>
        <p:nvPicPr>
          <p:cNvPr id="4" name="Picture 3" descr="Screen shot of leaver and graduate reporting.">
            <a:extLst>
              <a:ext uri="{FF2B5EF4-FFF2-40B4-BE49-F238E27FC236}">
                <a16:creationId xmlns:a16="http://schemas.microsoft.com/office/drawing/2014/main" id="{79DD19AD-5DF7-FB35-22B1-2B5EA2B5DA35}"/>
              </a:ext>
            </a:extLst>
          </p:cNvPr>
          <p:cNvPicPr>
            <a:picLocks noChangeAspect="1"/>
          </p:cNvPicPr>
          <p:nvPr/>
        </p:nvPicPr>
        <p:blipFill>
          <a:blip r:embed="rId2"/>
          <a:stretch>
            <a:fillRect/>
          </a:stretch>
        </p:blipFill>
        <p:spPr>
          <a:xfrm>
            <a:off x="2871362" y="1842814"/>
            <a:ext cx="6449276" cy="4110606"/>
          </a:xfrm>
          <a:prstGeom prst="rect">
            <a:avLst/>
          </a:prstGeom>
        </p:spPr>
      </p:pic>
    </p:spTree>
    <p:extLst>
      <p:ext uri="{BB962C8B-B14F-4D97-AF65-F5344CB8AC3E}">
        <p14:creationId xmlns:p14="http://schemas.microsoft.com/office/powerpoint/2010/main" val="929215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C0E9-7591-9949-13FA-5CCE0CD758A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0B149A-5B48-B63E-BF16-6ACA72C7C1F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Communication Plan</a:t>
            </a:r>
          </a:p>
        </p:txBody>
      </p:sp>
      <p:sp>
        <p:nvSpPr>
          <p:cNvPr id="12" name="Rectangle 11">
            <a:extLst>
              <a:ext uri="{FF2B5EF4-FFF2-40B4-BE49-F238E27FC236}">
                <a16:creationId xmlns:a16="http://schemas.microsoft.com/office/drawing/2014/main" id="{6590BCC6-3C36-B5BB-CF2C-03AD454FCA2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EB8EC882-C997-0664-584C-F7F10EE65103}"/>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5D7BED55-7E60-5EC4-67AE-6EE65EFC64BF}"/>
              </a:ext>
            </a:extLst>
          </p:cNvPr>
          <p:cNvSpPr txBox="1"/>
          <p:nvPr/>
        </p:nvSpPr>
        <p:spPr>
          <a:xfrm>
            <a:off x="2273300" y="3661574"/>
            <a:ext cx="8293100" cy="2123658"/>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COMMUNICATION PLAN</a:t>
            </a:r>
          </a:p>
        </p:txBody>
      </p:sp>
      <p:sp>
        <p:nvSpPr>
          <p:cNvPr id="2" name="Slide Number Placeholder 1">
            <a:extLst>
              <a:ext uri="{FF2B5EF4-FFF2-40B4-BE49-F238E27FC236}">
                <a16:creationId xmlns:a16="http://schemas.microsoft.com/office/drawing/2014/main" id="{1B10A6A9-A2A3-8ABB-A1A5-F1A4619A7C0C}"/>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49</a:t>
            </a:fld>
            <a:endParaRPr lang="en-US"/>
          </a:p>
        </p:txBody>
      </p:sp>
    </p:spTree>
    <p:extLst>
      <p:ext uri="{BB962C8B-B14F-4D97-AF65-F5344CB8AC3E}">
        <p14:creationId xmlns:p14="http://schemas.microsoft.com/office/powerpoint/2010/main" val="140787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20FD-4E6C-A4B9-46EF-0F0A64E26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747DE2-127B-C950-0908-E5D10BBAA2A0}"/>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Discussions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2AA0340-1BD1-9807-8493-BF8A364446EA}"/>
              </a:ext>
            </a:extLst>
          </p:cNvPr>
          <p:cNvSpPr txBox="1">
            <a:spLocks/>
          </p:cNvSpPr>
          <p:nvPr/>
        </p:nvSpPr>
        <p:spPr>
          <a:xfrm>
            <a:off x="535170" y="1142839"/>
            <a:ext cx="11275829" cy="47142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defRPr/>
            </a:pPr>
            <a:r>
              <a:rPr lang="en-US">
                <a:solidFill>
                  <a:srgbClr val="0D6CB9"/>
                </a:solidFill>
                <a:latin typeface="Aptos"/>
                <a:cs typeface="Calibri"/>
              </a:rPr>
              <a:t>TEA had discussions regarding the current issues TEA is facing with federal reporting deadlines and the consequence of late reporting with internal TEA leadership, program area stakeholders, data governance committees (Information Task Force, Policy Committee on Public Education Information, and TEA Data Governance Board), and formed a focus group consisting of district, charter, and ESC PEIMS Coordinators.</a:t>
            </a:r>
          </a:p>
          <a:p>
            <a:pPr>
              <a:buClr>
                <a:srgbClr val="F16038"/>
              </a:buClr>
              <a:defRPr/>
            </a:pPr>
            <a:r>
              <a:rPr lang="en-US">
                <a:solidFill>
                  <a:srgbClr val="0D6CB9"/>
                </a:solidFill>
                <a:latin typeface="Aptos" panose="020B0004020202020204" pitchFamily="34" charset="0"/>
                <a:cs typeface="Calibri"/>
              </a:rPr>
              <a:t>TEA has determined that the 2026-2027 school year is the first TEA could submit data on time due to the implementation of the Ed-Fi upgrade in 2024-2025.</a:t>
            </a:r>
            <a:endParaRPr lang="en-US">
              <a:solidFill>
                <a:srgbClr val="0D6CB9"/>
              </a:solidFill>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a:solidFill>
                  <a:srgbClr val="0D6CB9"/>
                </a:solidFill>
                <a:latin typeface="Aptos" panose="020B0004020202020204" pitchFamily="34" charset="0"/>
                <a:cs typeface="Calibri"/>
              </a:rPr>
              <a:t>The Research and Analysis Division met with the ED to provide a proposal to be on time with federal reporting by January 2027.</a:t>
            </a: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A5DB7876-A34D-3030-6AED-FBFBBCB20877}"/>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1269466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2A3BA-AA93-E44C-7727-068361FC9B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EFC442-E7CB-685E-5C0B-ED6C0849FA52}"/>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Communication</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9D787F8-8C3A-E834-5CC3-0221E47A8180}"/>
              </a:ext>
            </a:extLst>
          </p:cNvPr>
          <p:cNvSpPr txBox="1">
            <a:spLocks/>
          </p:cNvSpPr>
          <p:nvPr/>
        </p:nvSpPr>
        <p:spPr>
          <a:xfrm>
            <a:off x="535171" y="114447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Early Notice for Leaver and Graduate changes published in TEDS – </a:t>
            </a:r>
            <a:r>
              <a:rPr lang="en-US" sz="3200">
                <a:solidFill>
                  <a:srgbClr val="F16038"/>
                </a:solidFill>
                <a:latin typeface="Aptos" panose="020B0004020202020204" pitchFamily="34" charset="0"/>
              </a:rPr>
              <a:t>September 3, 2024</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hlinkClick r:id="rId2">
                  <a:extLst>
                    <a:ext uri="{A12FA001-AC4F-418D-AE19-62706E023703}">
                      <ahyp:hlinkClr xmlns:ahyp="http://schemas.microsoft.com/office/drawing/2018/hyperlinkcolor" val="tx"/>
                    </a:ext>
                  </a:extLst>
                </a:hlinkClick>
              </a:rPr>
              <a:t>To the Administrator Addressed Letter</a:t>
            </a:r>
            <a:r>
              <a:rPr lang="en-US" sz="3200">
                <a:solidFill>
                  <a:srgbClr val="1482C5"/>
                </a:solidFill>
                <a:latin typeface="Aptos" panose="020B0004020202020204" pitchFamily="34" charset="0"/>
              </a:rPr>
              <a:t> – </a:t>
            </a:r>
            <a:r>
              <a:rPr lang="en-US" sz="3200">
                <a:solidFill>
                  <a:srgbClr val="F16038"/>
                </a:solidFill>
                <a:latin typeface="Aptos" panose="020B0004020202020204" pitchFamily="34" charset="0"/>
              </a:rPr>
              <a:t>September 5, 2024</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Leaver and Graduate changes published in TEDS –    </a:t>
            </a:r>
            <a:r>
              <a:rPr lang="en-US" sz="3200">
                <a:solidFill>
                  <a:srgbClr val="F16038"/>
                </a:solidFill>
                <a:latin typeface="Aptos" panose="020B0004020202020204" pitchFamily="34" charset="0"/>
              </a:rPr>
              <a:t>December 2, 2024</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Field Coordinator Network (FCN) Webinar – </a:t>
            </a:r>
            <a:r>
              <a:rPr lang="en-US" sz="3200">
                <a:solidFill>
                  <a:srgbClr val="F16038"/>
                </a:solidFill>
                <a:latin typeface="Aptos" panose="020B0004020202020204" pitchFamily="34" charset="0"/>
              </a:rPr>
              <a:t>February 19, 2025</a:t>
            </a:r>
          </a:p>
          <a:p>
            <a:pPr>
              <a:lnSpc>
                <a:spcPct val="100000"/>
              </a:lnSpc>
              <a:spcBef>
                <a:spcPts val="0"/>
              </a:spcBef>
              <a:buClr>
                <a:srgbClr val="F16038"/>
              </a:buClr>
            </a:pPr>
            <a:r>
              <a:rPr lang="en-US" sz="3200">
                <a:solidFill>
                  <a:srgbClr val="1482C5"/>
                </a:solidFill>
                <a:latin typeface="Aptos" panose="020B0004020202020204" pitchFamily="34" charset="0"/>
              </a:rPr>
              <a:t>TASBO Annual Conference – </a:t>
            </a:r>
            <a:r>
              <a:rPr lang="en-US" sz="3200">
                <a:solidFill>
                  <a:srgbClr val="F16038"/>
                </a:solidFill>
                <a:latin typeface="Aptos" panose="020B0004020202020204" pitchFamily="34" charset="0"/>
              </a:rPr>
              <a:t>February 26, 2025</a:t>
            </a:r>
          </a:p>
        </p:txBody>
      </p:sp>
      <p:sp>
        <p:nvSpPr>
          <p:cNvPr id="4" name="Slide Number Placeholder 3">
            <a:extLst>
              <a:ext uri="{FF2B5EF4-FFF2-40B4-BE49-F238E27FC236}">
                <a16:creationId xmlns:a16="http://schemas.microsoft.com/office/drawing/2014/main" id="{40B74D9C-75CE-A8D1-6733-C9790A7E68E0}"/>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3675566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7A02-D04A-9162-14A8-C57AA3DF23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100A2B-D89D-CFCB-8D95-82FCF41C27AC}"/>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Communication Continued</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3F863BC-B86B-5034-BF02-B2F2FDF674CC}"/>
              </a:ext>
            </a:extLst>
          </p:cNvPr>
          <p:cNvSpPr txBox="1">
            <a:spLocks/>
          </p:cNvSpPr>
          <p:nvPr/>
        </p:nvSpPr>
        <p:spPr>
          <a:xfrm>
            <a:off x="535171" y="1175496"/>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Internal Information Technology TEA Webinar – </a:t>
            </a:r>
            <a:r>
              <a:rPr lang="en-US" sz="3200">
                <a:solidFill>
                  <a:srgbClr val="F16038"/>
                </a:solidFill>
                <a:latin typeface="Aptos" panose="020B0004020202020204" pitchFamily="34" charset="0"/>
              </a:rPr>
              <a:t>February 11, 2025</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ESC and Vendor Training – </a:t>
            </a:r>
            <a:r>
              <a:rPr lang="en-US" sz="3200">
                <a:solidFill>
                  <a:srgbClr val="F16038"/>
                </a:solidFill>
                <a:latin typeface="Aptos" panose="020B0004020202020204" pitchFamily="34" charset="0"/>
              </a:rPr>
              <a:t>April 1-3, 2025</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Internal TEA Webinar (For TEA Program Areas) – </a:t>
            </a:r>
            <a:r>
              <a:rPr lang="en-US" sz="3200">
                <a:solidFill>
                  <a:srgbClr val="F16038"/>
                </a:solidFill>
                <a:latin typeface="Aptos" panose="020B0004020202020204" pitchFamily="34" charset="0"/>
              </a:rPr>
              <a:t>May 2025</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TEA State-Wide Webinar – </a:t>
            </a:r>
            <a:r>
              <a:rPr lang="en-US" sz="3200">
                <a:solidFill>
                  <a:srgbClr val="F16038"/>
                </a:solidFill>
                <a:latin typeface="Aptos" panose="020B0004020202020204" pitchFamily="34" charset="0"/>
              </a:rPr>
              <a:t>May 2025</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TASBO PEIMS Fundamentals – </a:t>
            </a:r>
            <a:r>
              <a:rPr lang="en-US" sz="3200">
                <a:solidFill>
                  <a:srgbClr val="F16038"/>
                </a:solidFill>
                <a:latin typeface="Aptos" panose="020B0004020202020204" pitchFamily="34" charset="0"/>
              </a:rPr>
              <a:t>September 24, 2025</a:t>
            </a:r>
          </a:p>
          <a:p>
            <a:pPr>
              <a:lnSpc>
                <a:spcPct val="100000"/>
              </a:lnSpc>
              <a:spcBef>
                <a:spcPts val="0"/>
              </a:spcBef>
              <a:spcAft>
                <a:spcPts val="1200"/>
              </a:spcAft>
              <a:buClr>
                <a:srgbClr val="F16038"/>
              </a:buClr>
            </a:pPr>
            <a:r>
              <a:rPr lang="en-US" sz="3200">
                <a:solidFill>
                  <a:srgbClr val="1482C5"/>
                </a:solidFill>
                <a:latin typeface="Aptos" panose="020B0004020202020204" pitchFamily="34" charset="0"/>
              </a:rPr>
              <a:t>TASBO PEIMS Academy – </a:t>
            </a:r>
            <a:r>
              <a:rPr lang="en-US" sz="3200">
                <a:solidFill>
                  <a:srgbClr val="F16038"/>
                </a:solidFill>
                <a:latin typeface="Aptos" panose="020B0004020202020204" pitchFamily="34" charset="0"/>
              </a:rPr>
              <a:t>September 25-26, 2025</a:t>
            </a:r>
          </a:p>
          <a:p>
            <a:pPr marL="0" indent="0">
              <a:buFont typeface="Wingdings" panose="05000000000000000000" pitchFamily="2" charset="2"/>
              <a:buNone/>
            </a:pPr>
            <a:endParaRPr lang="en-US" sz="3200">
              <a:solidFill>
                <a:srgbClr val="0D6CB9"/>
              </a:solidFill>
              <a:latin typeface="Aptos" panose="020B0004020202020204" pitchFamily="34" charset="0"/>
            </a:endParaRPr>
          </a:p>
          <a:p>
            <a:pPr marL="0" indent="0">
              <a:buFont typeface="Wingdings" panose="05000000000000000000" pitchFamily="2" charset="2"/>
              <a:buNone/>
            </a:pPr>
            <a:endParaRPr lang="en-US" sz="32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DB174CB-23CB-2ACA-1085-1FAE9E4A3F2A}"/>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3738915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Infinite question marks in 3D rendering">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QUESTIONS?</a:t>
            </a:r>
          </a:p>
        </p:txBody>
      </p:sp>
      <p:sp>
        <p:nvSpPr>
          <p:cNvPr id="2" name="Slide Number Placeholder 1">
            <a:extLst>
              <a:ext uri="{FF2B5EF4-FFF2-40B4-BE49-F238E27FC236}">
                <a16:creationId xmlns:a16="http://schemas.microsoft.com/office/drawing/2014/main" id="{F93C66B9-1AAB-8EF3-E94D-C2F58AC48157}"/>
              </a:ext>
            </a:extLst>
          </p:cNvPr>
          <p:cNvSpPr>
            <a:spLocks noGrp="1"/>
          </p:cNvSpPr>
          <p:nvPr>
            <p:ph type="sldNum" sz="quarter" idx="12"/>
          </p:nvPr>
        </p:nvSpPr>
        <p:spPr/>
        <p:txBody>
          <a:bodyPr/>
          <a:lstStyle/>
          <a:p>
            <a:fld id="{0088AB57-2DBE-44A3-AE96-942C49E954BF}" type="slidenum">
              <a:rPr lang="en-US" smtClean="0"/>
              <a:t>52</a:t>
            </a:fld>
            <a:endParaRPr lang="en-US"/>
          </a:p>
        </p:txBody>
      </p:sp>
    </p:spTree>
    <p:extLst>
      <p:ext uri="{BB962C8B-B14F-4D97-AF65-F5344CB8AC3E}">
        <p14:creationId xmlns:p14="http://schemas.microsoft.com/office/powerpoint/2010/main" val="1590045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D115-CD49-0557-3C81-4D42A598BD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C96647-70CE-E7C2-367D-771276E248F7}"/>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Resulting Changes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C559D03-7A00-E89E-F1E7-FEA799CD2434}"/>
              </a:ext>
            </a:extLst>
          </p:cNvPr>
          <p:cNvSpPr txBox="1">
            <a:spLocks/>
          </p:cNvSpPr>
          <p:nvPr/>
        </p:nvSpPr>
        <p:spPr>
          <a:xfrm>
            <a:off x="535171" y="1327773"/>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a:solidFill>
                  <a:srgbClr val="0D6CB9"/>
                </a:solidFill>
                <a:latin typeface="Aptos" panose="020B0004020202020204" pitchFamily="34" charset="0"/>
                <a:cs typeface="Calibri"/>
              </a:rPr>
              <a:t>The Leavers and Graduates from the </a:t>
            </a:r>
            <a:r>
              <a:rPr lang="en-US" sz="3200">
                <a:solidFill>
                  <a:srgbClr val="F16038"/>
                </a:solidFill>
                <a:latin typeface="Aptos" panose="020B0004020202020204" pitchFamily="34" charset="0"/>
                <a:cs typeface="Calibri"/>
              </a:rPr>
              <a:t>2024-2025</a:t>
            </a:r>
            <a:r>
              <a:rPr lang="en-US" sz="3200">
                <a:solidFill>
                  <a:srgbClr val="0D6CB9"/>
                </a:solidFill>
                <a:latin typeface="Aptos" panose="020B0004020202020204" pitchFamily="34" charset="0"/>
                <a:cs typeface="Calibri"/>
              </a:rPr>
              <a:t> school year will be reported in the </a:t>
            </a:r>
            <a:r>
              <a:rPr lang="en-US" sz="3200">
                <a:solidFill>
                  <a:srgbClr val="F16038"/>
                </a:solidFill>
                <a:latin typeface="Aptos" panose="020B0004020202020204" pitchFamily="34" charset="0"/>
                <a:cs typeface="Calibri"/>
              </a:rPr>
              <a:t>2025-2026</a:t>
            </a:r>
            <a:r>
              <a:rPr lang="en-US" sz="3200">
                <a:solidFill>
                  <a:srgbClr val="0D6CB9"/>
                </a:solidFill>
                <a:latin typeface="Aptos" panose="020B0004020202020204" pitchFamily="34" charset="0"/>
                <a:cs typeface="Calibri"/>
              </a:rPr>
              <a:t> PEIMS Fall Submission.</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a:solidFill>
                  <a:srgbClr val="0D6CB9"/>
                </a:solidFill>
                <a:latin typeface="Aptos" panose="020B0004020202020204" pitchFamily="34" charset="0"/>
                <a:cs typeface="Calibri"/>
              </a:rPr>
              <a:t>The Leavers and Graduates from the </a:t>
            </a:r>
            <a:r>
              <a:rPr lang="en-US" sz="3200">
                <a:solidFill>
                  <a:srgbClr val="F16038"/>
                </a:solidFill>
                <a:latin typeface="Aptos" panose="020B0004020202020204" pitchFamily="34" charset="0"/>
                <a:cs typeface="Calibri"/>
              </a:rPr>
              <a:t>2025-2026</a:t>
            </a:r>
            <a:r>
              <a:rPr lang="en-US" sz="3200">
                <a:solidFill>
                  <a:srgbClr val="0D6CB9"/>
                </a:solidFill>
                <a:latin typeface="Aptos" panose="020B0004020202020204" pitchFamily="34" charset="0"/>
                <a:cs typeface="Calibri"/>
              </a:rPr>
              <a:t> school year will be reported in the </a:t>
            </a:r>
            <a:r>
              <a:rPr lang="en-US" sz="3200">
                <a:solidFill>
                  <a:srgbClr val="F16038"/>
                </a:solidFill>
                <a:latin typeface="Aptos" panose="020B0004020202020204" pitchFamily="34" charset="0"/>
                <a:cs typeface="Calibri"/>
              </a:rPr>
              <a:t>2025-2026</a:t>
            </a:r>
            <a:r>
              <a:rPr lang="en-US" sz="3200">
                <a:solidFill>
                  <a:srgbClr val="0D6CB9"/>
                </a:solidFill>
                <a:latin typeface="Aptos" panose="020B0004020202020204" pitchFamily="34" charset="0"/>
                <a:cs typeface="Calibri"/>
              </a:rPr>
              <a:t> PEIMS Summer and Extended Year Submissions.</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lang="en-US" sz="3200">
                <a:solidFill>
                  <a:srgbClr val="0D6CB9"/>
                </a:solidFill>
                <a:latin typeface="Aptos" panose="020B0004020202020204" pitchFamily="34" charset="0"/>
                <a:cs typeface="Calibri"/>
              </a:rPr>
              <a:t>The Leavers and Graduates from the </a:t>
            </a:r>
            <a:r>
              <a:rPr lang="en-US" sz="3200">
                <a:solidFill>
                  <a:srgbClr val="F16038"/>
                </a:solidFill>
                <a:latin typeface="Aptos" panose="020B0004020202020204" pitchFamily="34" charset="0"/>
                <a:cs typeface="Calibri"/>
              </a:rPr>
              <a:t>2026-2027 </a:t>
            </a:r>
            <a:r>
              <a:rPr lang="en-US" sz="3200">
                <a:solidFill>
                  <a:srgbClr val="0D6CB9"/>
                </a:solidFill>
                <a:latin typeface="Aptos" panose="020B0004020202020204" pitchFamily="34" charset="0"/>
                <a:cs typeface="Calibri"/>
              </a:rPr>
              <a:t>school year will be reported in the PEIMS Summer and Extended Year Submissions.</a:t>
            </a:r>
          </a:p>
        </p:txBody>
      </p:sp>
      <p:sp>
        <p:nvSpPr>
          <p:cNvPr id="4" name="Slide Number Placeholder 3">
            <a:extLst>
              <a:ext uri="{FF2B5EF4-FFF2-40B4-BE49-F238E27FC236}">
                <a16:creationId xmlns:a16="http://schemas.microsoft.com/office/drawing/2014/main" id="{9ECCE9D0-EBF0-0589-24E4-CBA356D701FA}"/>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324541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FB6D-E728-C79C-03A6-8D515E353DA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3D45ED2-4A49-0E1B-FCE4-37E95125D44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Timeline</a:t>
            </a:r>
          </a:p>
        </p:txBody>
      </p:sp>
      <p:sp>
        <p:nvSpPr>
          <p:cNvPr id="12" name="Rectangle 11">
            <a:extLst>
              <a:ext uri="{FF2B5EF4-FFF2-40B4-BE49-F238E27FC236}">
                <a16:creationId xmlns:a16="http://schemas.microsoft.com/office/drawing/2014/main" id="{AEE53413-E704-0C9A-0C03-3770CA0692F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D254D3D5-562B-F2DD-B4EE-75EF8D0A3A7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3EDC53FA-F939-B5DF-E75E-0E258A95772E}"/>
              </a:ext>
            </a:extLst>
          </p:cNvPr>
          <p:cNvSpPr txBox="1"/>
          <p:nvPr/>
        </p:nvSpPr>
        <p:spPr>
          <a:xfrm>
            <a:off x="3144068" y="3543932"/>
            <a:ext cx="5903843" cy="1107996"/>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TIMELINE</a:t>
            </a:r>
          </a:p>
        </p:txBody>
      </p:sp>
      <p:sp>
        <p:nvSpPr>
          <p:cNvPr id="2" name="Slide Number Placeholder 1">
            <a:extLst>
              <a:ext uri="{FF2B5EF4-FFF2-40B4-BE49-F238E27FC236}">
                <a16:creationId xmlns:a16="http://schemas.microsoft.com/office/drawing/2014/main" id="{9F4D824D-AF31-0D62-5D8F-CF8FAAE87127}"/>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7</a:t>
            </a:fld>
            <a:endParaRPr lang="en-US"/>
          </a:p>
        </p:txBody>
      </p:sp>
    </p:spTree>
    <p:extLst>
      <p:ext uri="{BB962C8B-B14F-4D97-AF65-F5344CB8AC3E}">
        <p14:creationId xmlns:p14="http://schemas.microsoft.com/office/powerpoint/2010/main" val="350135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FD1E-7752-D435-5CC1-23FCF2382E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DA9DC-815A-646B-6410-5B389E8AED0E}"/>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Timeline</a:t>
            </a:r>
            <a:endParaRPr lang="en-US" sz="4000" b="1">
              <a:solidFill>
                <a:srgbClr val="1482C5"/>
              </a:solidFill>
              <a:latin typeface="Aptos" panose="020B0004020202020204" pitchFamily="34" charset="0"/>
            </a:endParaRPr>
          </a:p>
        </p:txBody>
      </p:sp>
      <p:pic>
        <p:nvPicPr>
          <p:cNvPr id="6" name="Picture 5" descr="Submission and Resubmission Timelines screenshot from TEDS">
            <a:extLst>
              <a:ext uri="{FF2B5EF4-FFF2-40B4-BE49-F238E27FC236}">
                <a16:creationId xmlns:a16="http://schemas.microsoft.com/office/drawing/2014/main" id="{23C5ED73-6931-A1AE-2916-24BFAAA34C15}"/>
              </a:ext>
            </a:extLst>
          </p:cNvPr>
          <p:cNvPicPr>
            <a:picLocks noChangeAspect="1"/>
          </p:cNvPicPr>
          <p:nvPr/>
        </p:nvPicPr>
        <p:blipFill>
          <a:blip r:embed="rId2"/>
          <a:stretch>
            <a:fillRect/>
          </a:stretch>
        </p:blipFill>
        <p:spPr>
          <a:xfrm>
            <a:off x="535170" y="898445"/>
            <a:ext cx="5786317" cy="4840126"/>
          </a:xfrm>
          <a:prstGeom prst="rect">
            <a:avLst/>
          </a:prstGeom>
        </p:spPr>
      </p:pic>
      <p:sp>
        <p:nvSpPr>
          <p:cNvPr id="2" name="Content Placeholder 3">
            <a:extLst>
              <a:ext uri="{FF2B5EF4-FFF2-40B4-BE49-F238E27FC236}">
                <a16:creationId xmlns:a16="http://schemas.microsoft.com/office/drawing/2014/main" id="{DED07876-D05A-5641-B99B-94533DBCD75C}"/>
              </a:ext>
            </a:extLst>
          </p:cNvPr>
          <p:cNvSpPr txBox="1">
            <a:spLocks/>
          </p:cNvSpPr>
          <p:nvPr/>
        </p:nvSpPr>
        <p:spPr>
          <a:xfrm>
            <a:off x="6321487" y="1253331"/>
            <a:ext cx="550603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16038"/>
              </a:buClr>
              <a:buSzTx/>
              <a:buNone/>
              <a:tabLst/>
              <a:defRPr/>
            </a:pPr>
            <a:r>
              <a:rPr lang="en-US" b="1">
                <a:solidFill>
                  <a:srgbClr val="F16038"/>
                </a:solidFill>
                <a:latin typeface="Aptos" panose="020B0004020202020204" pitchFamily="34" charset="0"/>
                <a:cs typeface="Calibri"/>
              </a:rPr>
              <a:t>2025-2026 School Year (Transition Year)</a:t>
            </a:r>
          </a:p>
          <a:p>
            <a:pPr>
              <a:buClr>
                <a:srgbClr val="F16038"/>
              </a:buClr>
              <a:defRPr/>
            </a:pPr>
            <a:endParaRPr lang="en-US" sz="2400">
              <a:solidFill>
                <a:srgbClr val="0D6CB9"/>
              </a:solidFill>
              <a:latin typeface="Aptos" panose="020B0004020202020204" pitchFamily="34" charset="0"/>
              <a:cs typeface="Calibri"/>
            </a:endParaRPr>
          </a:p>
          <a:p>
            <a:pPr>
              <a:buClr>
                <a:srgbClr val="F16038"/>
              </a:buClr>
              <a:defRPr/>
            </a:pPr>
            <a:r>
              <a:rPr lang="en-US" sz="2400">
                <a:solidFill>
                  <a:srgbClr val="F16038"/>
                </a:solidFill>
                <a:latin typeface="Aptos" panose="020B0004020202020204" pitchFamily="34" charset="0"/>
                <a:cs typeface="Calibri"/>
              </a:rPr>
              <a:t>2024-2025 </a:t>
            </a:r>
            <a:r>
              <a:rPr lang="en-US" sz="2400">
                <a:solidFill>
                  <a:srgbClr val="0D6CB9"/>
                </a:solidFill>
                <a:latin typeface="Aptos" panose="020B0004020202020204" pitchFamily="34" charset="0"/>
                <a:cs typeface="Calibri"/>
              </a:rPr>
              <a:t>school year Leavers and Graduates reported in the </a:t>
            </a:r>
            <a:r>
              <a:rPr lang="en-US" sz="2400">
                <a:solidFill>
                  <a:srgbClr val="F16038"/>
                </a:solidFill>
                <a:latin typeface="Aptos" panose="020B0004020202020204" pitchFamily="34" charset="0"/>
                <a:cs typeface="Calibri"/>
              </a:rPr>
              <a:t>2025-2026 </a:t>
            </a:r>
            <a:r>
              <a:rPr lang="en-US" sz="2400">
                <a:solidFill>
                  <a:srgbClr val="0D6CB9"/>
                </a:solidFill>
                <a:latin typeface="Aptos" panose="020B0004020202020204" pitchFamily="34" charset="0"/>
                <a:cs typeface="Calibri"/>
              </a:rPr>
              <a:t>PEIMS Fall Submission.</a:t>
            </a:r>
          </a:p>
          <a:p>
            <a:pPr>
              <a:buClr>
                <a:srgbClr val="F16038"/>
              </a:buClr>
              <a:defRPr/>
            </a:pPr>
            <a:r>
              <a:rPr lang="en-US" sz="2400">
                <a:solidFill>
                  <a:srgbClr val="F16038"/>
                </a:solidFill>
                <a:latin typeface="Aptos" panose="020B0004020202020204" pitchFamily="34" charset="0"/>
                <a:cs typeface="Calibri"/>
              </a:rPr>
              <a:t>2025-2026 </a:t>
            </a:r>
            <a:r>
              <a:rPr lang="en-US" sz="2400">
                <a:solidFill>
                  <a:srgbClr val="0D6CB9"/>
                </a:solidFill>
                <a:latin typeface="Aptos" panose="020B0004020202020204" pitchFamily="34" charset="0"/>
                <a:cs typeface="Calibri"/>
              </a:rPr>
              <a:t>school year Leavers and Graduates reported in the </a:t>
            </a:r>
            <a:r>
              <a:rPr lang="en-US" sz="2400">
                <a:solidFill>
                  <a:srgbClr val="F16038"/>
                </a:solidFill>
                <a:latin typeface="Aptos" panose="020B0004020202020204" pitchFamily="34" charset="0"/>
                <a:cs typeface="Calibri"/>
              </a:rPr>
              <a:t>2025-2026 </a:t>
            </a:r>
            <a:r>
              <a:rPr lang="en-US" sz="2400">
                <a:solidFill>
                  <a:srgbClr val="0D6CB9"/>
                </a:solidFill>
                <a:latin typeface="Aptos" panose="020B0004020202020204" pitchFamily="34" charset="0"/>
                <a:cs typeface="Calibri"/>
              </a:rPr>
              <a:t>PEIMS Summer and Extended Year Submissions.</a:t>
            </a:r>
          </a:p>
          <a:p>
            <a:pPr marL="0" indent="0">
              <a:buFont typeface="Wingdings" panose="05000000000000000000" pitchFamily="2" charset="2"/>
              <a:buNone/>
            </a:pPr>
            <a:endParaRPr lang="en-US" sz="2400">
              <a:solidFill>
                <a:srgbClr val="0D6CB9"/>
              </a:solidFill>
              <a:latin typeface="Aptos" panose="020B0004020202020204" pitchFamily="34" charset="0"/>
            </a:endParaRPr>
          </a:p>
          <a:p>
            <a:pPr marL="0" indent="0">
              <a:buFont typeface="Wingdings" panose="05000000000000000000" pitchFamily="2" charset="2"/>
              <a:buNone/>
            </a:pPr>
            <a:endParaRPr lang="en-US" sz="240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9A2627B-0E4D-780D-4C46-9A0CAC3B5323}"/>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190065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97B3C-6A37-5ECB-3321-835B5EDF8E1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631AEDA-8C22-AAFF-283E-6D7C7FAEA5DC}"/>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Data Collection Changes</a:t>
            </a:r>
          </a:p>
        </p:txBody>
      </p:sp>
      <p:sp>
        <p:nvSpPr>
          <p:cNvPr id="12" name="Rectangle 11">
            <a:extLst>
              <a:ext uri="{FF2B5EF4-FFF2-40B4-BE49-F238E27FC236}">
                <a16:creationId xmlns:a16="http://schemas.microsoft.com/office/drawing/2014/main" id="{6FBFBDAE-C0BE-E980-5235-C2DD0C0F364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iles">
            <a:extLst>
              <a:ext uri="{FF2B5EF4-FFF2-40B4-BE49-F238E27FC236}">
                <a16:creationId xmlns:a16="http://schemas.microsoft.com/office/drawing/2014/main" id="{26B9D3B0-222D-9507-09B2-133228B77CB0}"/>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85966F7B-3494-5B1C-F43E-2E70CEFF9F49}"/>
              </a:ext>
            </a:extLst>
          </p:cNvPr>
          <p:cNvSpPr txBox="1"/>
          <p:nvPr/>
        </p:nvSpPr>
        <p:spPr>
          <a:xfrm>
            <a:off x="1250940" y="3791901"/>
            <a:ext cx="9690100" cy="2123658"/>
          </a:xfrm>
          <a:prstGeom prst="rect">
            <a:avLst/>
          </a:prstGeom>
          <a:noFill/>
        </p:spPr>
        <p:txBody>
          <a:bodyPr wrap="square" rtlCol="0">
            <a:spAutoFit/>
          </a:bodyPr>
          <a:lstStyle/>
          <a:p>
            <a:pPr algn="ctr"/>
            <a:r>
              <a:rPr lang="en-US" sz="6600" b="1">
                <a:solidFill>
                  <a:srgbClr val="E6E3DE"/>
                </a:solidFill>
                <a:latin typeface="Aptos" panose="020B0004020202020204" pitchFamily="34" charset="0"/>
              </a:rPr>
              <a:t>DATA COLLECTION CHANGES</a:t>
            </a:r>
          </a:p>
        </p:txBody>
      </p:sp>
      <p:sp>
        <p:nvSpPr>
          <p:cNvPr id="2" name="Slide Number Placeholder 1">
            <a:extLst>
              <a:ext uri="{FF2B5EF4-FFF2-40B4-BE49-F238E27FC236}">
                <a16:creationId xmlns:a16="http://schemas.microsoft.com/office/drawing/2014/main" id="{34D199D9-6D9B-6B6C-4B3E-582326DD78A9}"/>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329446482"/>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_  -  Read-Only" id="{E45585BB-2298-412C-A5EF-32F7A0A14D3B}" vid="{DC5ED8B1-AF72-40B0-9258-BD0A919755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533e3360-6378-4210-ada2-16ccdb17d2cd"/>
    <ds:schemaRef ds:uri="http://purl.org/dc/terms/"/>
    <ds:schemaRef ds:uri="963efe96-9f3c-464d-8c8b-c76864a22ed0"/>
    <ds:schemaRef ds:uri="http://www.w3.org/XML/1998/namespac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3C120858-D04A-4650-8EF3-2F82F25E0EC8}">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2484</Words>
  <Application>Microsoft Office PowerPoint</Application>
  <PresentationFormat>Widescreen</PresentationFormat>
  <Paragraphs>319</Paragraphs>
  <Slides>52</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Aptos</vt:lpstr>
      <vt:lpstr>Aptos Black</vt:lpstr>
      <vt:lpstr>Arial</vt:lpstr>
      <vt:lpstr>Calibri</vt:lpstr>
      <vt:lpstr>Courier New</vt:lpstr>
      <vt:lpstr>Wingdings</vt:lpstr>
      <vt:lpstr>2_Office Theme</vt:lpstr>
      <vt:lpstr>3_Office Theme</vt:lpstr>
      <vt:lpstr>TITLE SLIDE: ESC Vendor Training for One Component</vt:lpstr>
      <vt:lpstr>Agenda – Changes to Reporting Leavers and Graduates</vt:lpstr>
      <vt:lpstr>TITLE SLIDE: Overview</vt:lpstr>
      <vt:lpstr>Background</vt:lpstr>
      <vt:lpstr>Discussions</vt:lpstr>
      <vt:lpstr>Resulting Changes</vt:lpstr>
      <vt:lpstr>TITLE SLIDE: Timeline</vt:lpstr>
      <vt:lpstr>Timeline</vt:lpstr>
      <vt:lpstr>TITLE SLIDE: Data Collection Changes</vt:lpstr>
      <vt:lpstr>TITLE SLIDE: PEIMS Summer</vt:lpstr>
      <vt:lpstr>PEIMS Summer Submission</vt:lpstr>
      <vt:lpstr>Important Summer Information</vt:lpstr>
      <vt:lpstr>StudentSchoolAssociation Entity Summer</vt:lpstr>
      <vt:lpstr>StudentAcademicRecord Entity Summer</vt:lpstr>
      <vt:lpstr>StudentCharacteristic – At Risk Summer  </vt:lpstr>
      <vt:lpstr>StudentCharacteristic – Immigrant Summer </vt:lpstr>
      <vt:lpstr>StudentCharacteristic – IEP Continuer Sum </vt:lpstr>
      <vt:lpstr>TITLE SLIDE: PEIMS Extended Year</vt:lpstr>
      <vt:lpstr>PEIMS Extended Year Submission</vt:lpstr>
      <vt:lpstr>Important Extended Year Information</vt:lpstr>
      <vt:lpstr>StudentSchoolAssociation Entity Extended</vt:lpstr>
      <vt:lpstr>StudentAcademicRecord Entity Extended</vt:lpstr>
      <vt:lpstr>StudentAcademicRecord Entity Continued</vt:lpstr>
      <vt:lpstr>StudentEducationOrganizationAssociation Entity</vt:lpstr>
      <vt:lpstr>StudentCharacteristic – At Risk Extended  </vt:lpstr>
      <vt:lpstr>StudentCharacteristic – Immigrant Extended </vt:lpstr>
      <vt:lpstr>StudentCharacteristic – IEP Continuer Ext </vt:lpstr>
      <vt:lpstr>TITLE SLIDE: Scenarios</vt:lpstr>
      <vt:lpstr>Leaver Scenario #1</vt:lpstr>
      <vt:lpstr>Leaver Scenario #2</vt:lpstr>
      <vt:lpstr>Leaver Scenario #3</vt:lpstr>
      <vt:lpstr>Leaver Scenario #4</vt:lpstr>
      <vt:lpstr>TITLE SLIDE: Business Validations</vt:lpstr>
      <vt:lpstr>School Leaver Category</vt:lpstr>
      <vt:lpstr>Student Graduation Program Category</vt:lpstr>
      <vt:lpstr>Rule Summary</vt:lpstr>
      <vt:lpstr>TITLE SLIDE: Reports</vt:lpstr>
      <vt:lpstr>Summer Submission Report Changes</vt:lpstr>
      <vt:lpstr>Extended Year Submission Report Changes</vt:lpstr>
      <vt:lpstr>Extended Year Submission New Reports</vt:lpstr>
      <vt:lpstr>Fall Reports to Summer and Extended Year</vt:lpstr>
      <vt:lpstr>Fall Reports to Summer and Extended Year Continued</vt:lpstr>
      <vt:lpstr>Leaver Reports to Summer and Extended Year</vt:lpstr>
      <vt:lpstr>Leaver Reports to Summer and Extended Continued 1</vt:lpstr>
      <vt:lpstr>TITLE SLIDE: Deliverables</vt:lpstr>
      <vt:lpstr>Timeline for Leavers and Graduates</vt:lpstr>
      <vt:lpstr>Graduates</vt:lpstr>
      <vt:lpstr>Leavers</vt:lpstr>
      <vt:lpstr>TITLE SLIDE: Communication Plan</vt:lpstr>
      <vt:lpstr>Communication</vt:lpstr>
      <vt:lpstr>Communication Continued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Leaver Changes</dc:title>
  <dc:creator>Ulrich, Melanie</dc:creator>
  <cp:lastModifiedBy>Ollervidez, Leticia</cp:lastModifiedBy>
  <cp:revision>2</cp:revision>
  <dcterms:created xsi:type="dcterms:W3CDTF">2020-11-05T16:39:19Z</dcterms:created>
  <dcterms:modified xsi:type="dcterms:W3CDTF">2025-03-05T13:51:20Z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