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4"/>
    <p:sldMasterId id="2147483772" r:id="rId5"/>
  </p:sldMasterIdLst>
  <p:notesMasterIdLst>
    <p:notesMasterId r:id="rId43"/>
  </p:notesMasterIdLst>
  <p:sldIdLst>
    <p:sldId id="2145707248" r:id="rId6"/>
    <p:sldId id="2145706922" r:id="rId7"/>
    <p:sldId id="2145707049" r:id="rId8"/>
    <p:sldId id="2145707009" r:id="rId9"/>
    <p:sldId id="2145707029" r:id="rId10"/>
    <p:sldId id="2145707056" r:id="rId11"/>
    <p:sldId id="2145707051" r:id="rId12"/>
    <p:sldId id="2145707059" r:id="rId13"/>
    <p:sldId id="2145707232" r:id="rId14"/>
    <p:sldId id="2145707050" r:id="rId15"/>
    <p:sldId id="2145707017" r:id="rId16"/>
    <p:sldId id="2145707034" r:id="rId17"/>
    <p:sldId id="2145707033" r:id="rId18"/>
    <p:sldId id="2145707035" r:id="rId19"/>
    <p:sldId id="2145707233" r:id="rId20"/>
    <p:sldId id="2145707234" r:id="rId21"/>
    <p:sldId id="2145707238" r:id="rId22"/>
    <p:sldId id="2145707235" r:id="rId23"/>
    <p:sldId id="2145707236" r:id="rId24"/>
    <p:sldId id="2145707237" r:id="rId25"/>
    <p:sldId id="2145707243" r:id="rId26"/>
    <p:sldId id="2145707244" r:id="rId27"/>
    <p:sldId id="2145707245" r:id="rId28"/>
    <p:sldId id="2145707246" r:id="rId29"/>
    <p:sldId id="2145707247" r:id="rId30"/>
    <p:sldId id="2145707230" r:id="rId31"/>
    <p:sldId id="2145707028" r:id="rId32"/>
    <p:sldId id="2145707239" r:id="rId33"/>
    <p:sldId id="2145707060" r:id="rId34"/>
    <p:sldId id="2145707240" r:id="rId35"/>
    <p:sldId id="2145707241" r:id="rId36"/>
    <p:sldId id="2145707242" r:id="rId37"/>
    <p:sldId id="2145707055" r:id="rId38"/>
    <p:sldId id="2145707020" r:id="rId39"/>
    <p:sldId id="2145707053" r:id="rId40"/>
    <p:sldId id="2145707172" r:id="rId41"/>
    <p:sldId id="214570701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11347E1E-8906-BEDD-8A47-FB9718A54F28}" name="Stehouwer, Mark" initials="SM" userId="S::mark.stehouwer@tea.texas.gov::588e2f27-43b6-467b-b318-f8c62bd440d0" providerId="AD"/>
  <p188:author id="{C9518D25-69F9-9526-63B2-C15EB6E068CC}" name="Butler, David" initials="BD" userId="S::David.Butler@tea.texas.gov::e5831356-7759-43f3-884a-24eb754c7293"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D640D5B4-7498-496A-9FD6-2B4F363C0616}" name="Pruitt, Donna" initials="PD" userId="S::Donna.Pruitt@tea.texas.gov::f6622e25-b5bf-4a3b-9fc8-ceb0ab749e45" providerId="AD"/>
  <p188:author id="{00FD78C6-F5B4-48DA-D242-CDA18768A854}" name="Johnson, Scott" initials="JS" userId="S::scott.johnson@tea.texas.gov::bec97677-f0c6-4bfb-b610-83dc74061801" providerId="AD"/>
  <p188:author id="{856D94DE-37B1-D641-7707-F050FA0D2B36}" name="Pruitt, Donna" initials="PD" userId="S::donna.pruitt@tea.texas.gov::f6622e25-b5bf-4a3b-9fc8-ceb0ab749e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riggs, Connor" initials="BC" lastIdx="2" clrIdx="6">
    <p:extLst>
      <p:ext uri="{19B8F6BF-5375-455C-9EA6-DF929625EA0E}">
        <p15:presenceInfo xmlns:p15="http://schemas.microsoft.com/office/powerpoint/2012/main" userId="S::connor.briggs@tea.texas.gov::885b7513-d3fa-4947-add1-efc2b24f04bd" providerId="AD"/>
      </p:ext>
    </p:extLst>
  </p:cmAuthor>
  <p:cmAuthor id="1" name="Johnson, Scott" initials="JS" lastIdx="19" clrIdx="0">
    <p:extLst>
      <p:ext uri="{19B8F6BF-5375-455C-9EA6-DF929625EA0E}">
        <p15:presenceInfo xmlns:p15="http://schemas.microsoft.com/office/powerpoint/2012/main" userId="S::Scott.Johnson@tea.texas.gov::bec97677-f0c6-4bfb-b610-83dc74061801" providerId="AD"/>
      </p:ext>
    </p:extLst>
  </p:cmAuthor>
  <p:cmAuthor id="8" name="Sharp, Stephanie" initials="SS" lastIdx="8" clrIdx="7">
    <p:extLst>
      <p:ext uri="{19B8F6BF-5375-455C-9EA6-DF929625EA0E}">
        <p15:presenceInfo xmlns:p15="http://schemas.microsoft.com/office/powerpoint/2012/main" userId="S::Stephanie.Sharp@tea.texas.gov::4b7f997e-11e2-446b-b7b6-32dc105769b7"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9" name="Hanson, Terri" initials="HT" lastIdx="2" clrIdx="8">
    <p:extLst>
      <p:ext uri="{19B8F6BF-5375-455C-9EA6-DF929625EA0E}">
        <p15:presenceInfo xmlns:p15="http://schemas.microsoft.com/office/powerpoint/2012/main" userId="S::Terri.Hanson@tea.texas.gov::a02fd813-d4f3-43fd-83dd-7393041517de" providerId="AD"/>
      </p:ext>
    </p:extLst>
  </p:cmAuthor>
  <p:cmAuthor id="3" name="Simons, Leanne" initials="SL" lastIdx="17"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5" clrIdx="3">
    <p:extLst>
      <p:ext uri="{19B8F6BF-5375-455C-9EA6-DF929625EA0E}">
        <p15:presenceInfo xmlns:p15="http://schemas.microsoft.com/office/powerpoint/2012/main" userId="S::Jamie.Muffoletto@tea.texas.gov::daf1e3c6-8137-448a-b141-d23049d419b5" providerId="AD"/>
      </p:ext>
    </p:extLst>
  </p:cmAuthor>
  <p:cmAuthor id="5" name="Connor Briggs" initials="CB" lastIdx="23" clrIdx="4">
    <p:extLst>
      <p:ext uri="{19B8F6BF-5375-455C-9EA6-DF929625EA0E}">
        <p15:presenceInfo xmlns:p15="http://schemas.microsoft.com/office/powerpoint/2012/main" userId="Connor Briggs" providerId="None"/>
      </p:ext>
    </p:extLst>
  </p:cmAuthor>
  <p:cmAuthor id="6" name="Polo, Beth" initials="PB" lastIdx="3" clrIdx="5">
    <p:extLst>
      <p:ext uri="{19B8F6BF-5375-455C-9EA6-DF929625EA0E}">
        <p15:presenceInfo xmlns:p15="http://schemas.microsoft.com/office/powerpoint/2012/main" userId="S::Beth.Polo@tea.texas.gov::217503ae-afe6-4379-9001-e6919c8c2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38"/>
    <a:srgbClr val="1482C5"/>
    <a:srgbClr val="2E7D93"/>
    <a:srgbClr val="F47F42"/>
    <a:srgbClr val="0D6CB9"/>
    <a:srgbClr val="69BFD1"/>
    <a:srgbClr val="8B200A"/>
    <a:srgbClr val="CAAC69"/>
    <a:srgbClr val="CDDB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5AA80-4DEC-4792-8219-B0C5BB4A3E48}" v="1" dt="2025-03-07T15:42:30.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B7865-41A0-A78A-853F-77D784424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6F8A2-ED57-605E-A6A0-DDF035B2A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6D865F-C9C7-E532-100B-C91D9F83B4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9D9163-91AD-8154-46C3-9DEAEDEFEA61}"/>
              </a:ext>
            </a:extLst>
          </p:cNvPr>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3953186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D74B8-FC51-6522-4091-1AC30D962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6E4C2-C1F0-D7B0-7BA2-AF8E3B46DB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C9344-072A-CB52-F043-9FDB627C99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BB966D-4B7C-6152-1151-8514ACD2FBED}"/>
              </a:ext>
            </a:extLst>
          </p:cNvPr>
          <p:cNvSpPr>
            <a:spLocks noGrp="1"/>
          </p:cNvSpPr>
          <p:nvPr>
            <p:ph type="sldNum" sz="quarter" idx="5"/>
          </p:nvPr>
        </p:nvSpPr>
        <p:spPr/>
        <p:txBody>
          <a:bodyPr/>
          <a:lstStyle/>
          <a:p>
            <a:fld id="{9E4D9ABE-7AB9-4D3A-BEA5-45E799BD6C0E}" type="slidenum">
              <a:rPr lang="en-US" smtClean="0"/>
              <a:t>33</a:t>
            </a:fld>
            <a:endParaRPr lang="en-US"/>
          </a:p>
        </p:txBody>
      </p:sp>
    </p:spTree>
    <p:extLst>
      <p:ext uri="{BB962C8B-B14F-4D97-AF65-F5344CB8AC3E}">
        <p14:creationId xmlns:p14="http://schemas.microsoft.com/office/powerpoint/2010/main" val="283118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AC85F-23BB-488C-22B3-0963F1D514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4494A-2698-3D00-CE32-7813B16AB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904D7E-2C97-8BF3-C06A-8A681F67D7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A4688A-EC8C-58AF-C843-4FB46B1950D0}"/>
              </a:ext>
            </a:extLst>
          </p:cNvPr>
          <p:cNvSpPr>
            <a:spLocks noGrp="1"/>
          </p:cNvSpPr>
          <p:nvPr>
            <p:ph type="sldNum" sz="quarter" idx="5"/>
          </p:nvPr>
        </p:nvSpPr>
        <p:spPr/>
        <p:txBody>
          <a:bodyPr/>
          <a:lstStyle/>
          <a:p>
            <a:fld id="{9E4D9ABE-7AB9-4D3A-BEA5-45E799BD6C0E}" type="slidenum">
              <a:rPr lang="en-US" smtClean="0"/>
              <a:t>35</a:t>
            </a:fld>
            <a:endParaRPr lang="en-US"/>
          </a:p>
        </p:txBody>
      </p:sp>
    </p:spTree>
    <p:extLst>
      <p:ext uri="{BB962C8B-B14F-4D97-AF65-F5344CB8AC3E}">
        <p14:creationId xmlns:p14="http://schemas.microsoft.com/office/powerpoint/2010/main" val="3266256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37</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411872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4C881-0D7E-AAC8-974D-BADB0AB93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A68D7-ED5C-3066-2123-FCB828E6B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FA0AB-AA0F-2BBB-E6E7-52EE5B34C0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EC70A7-ABA5-F5AC-8AE3-105A796358AF}"/>
              </a:ext>
            </a:extLst>
          </p:cNvPr>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131513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B73-457F-64D8-76FC-3B5A9F8A8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9F923-1FEC-17C4-E6AE-F371652098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46423-0E17-DD9E-DD7E-DACBE4A51E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DD0C44-8BB0-B7C1-77B3-45834B5C59C5}"/>
              </a:ext>
            </a:extLst>
          </p:cNvPr>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387204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103EE-45C8-2CBD-6E1A-6EEBB19724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D30AF-D4B3-1386-30C9-47B40F75E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63353-6384-AA9F-3EEC-963F73D0AF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6F0CA3-1B5F-1107-B079-75F2D651EA39}"/>
              </a:ext>
            </a:extLst>
          </p:cNvPr>
          <p:cNvSpPr>
            <a:spLocks noGrp="1"/>
          </p:cNvSpPr>
          <p:nvPr>
            <p:ph type="sldNum" sz="quarter" idx="5"/>
          </p:nvPr>
        </p:nvSpPr>
        <p:spPr/>
        <p:txBody>
          <a:bodyPr/>
          <a:lstStyle/>
          <a:p>
            <a:fld id="{9E4D9ABE-7AB9-4D3A-BEA5-45E799BD6C0E}" type="slidenum">
              <a:rPr lang="en-US" smtClean="0"/>
              <a:t>21</a:t>
            </a:fld>
            <a:endParaRPr lang="en-US"/>
          </a:p>
        </p:txBody>
      </p:sp>
    </p:spTree>
    <p:extLst>
      <p:ext uri="{BB962C8B-B14F-4D97-AF65-F5344CB8AC3E}">
        <p14:creationId xmlns:p14="http://schemas.microsoft.com/office/powerpoint/2010/main" val="307402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24</a:t>
            </a:fld>
            <a:endParaRPr lang="en-US"/>
          </a:p>
        </p:txBody>
      </p:sp>
    </p:spTree>
    <p:extLst>
      <p:ext uri="{BB962C8B-B14F-4D97-AF65-F5344CB8AC3E}">
        <p14:creationId xmlns:p14="http://schemas.microsoft.com/office/powerpoint/2010/main" val="190821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289F5-78AB-123C-5347-670ADBDC0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0251A-B577-CE9E-9306-0AF387A7C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4D74A-04E4-019D-C791-E0BB4E8BAE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DC67C3-9079-5975-9021-ACA1E0A0DCE7}"/>
              </a:ext>
            </a:extLst>
          </p:cNvPr>
          <p:cNvSpPr>
            <a:spLocks noGrp="1"/>
          </p:cNvSpPr>
          <p:nvPr>
            <p:ph type="sldNum" sz="quarter" idx="5"/>
          </p:nvPr>
        </p:nvSpPr>
        <p:spPr/>
        <p:txBody>
          <a:bodyPr/>
          <a:lstStyle/>
          <a:p>
            <a:fld id="{9E4D9ABE-7AB9-4D3A-BEA5-45E799BD6C0E}" type="slidenum">
              <a:rPr lang="en-US" smtClean="0"/>
              <a:t>25</a:t>
            </a:fld>
            <a:endParaRPr lang="en-US"/>
          </a:p>
        </p:txBody>
      </p:sp>
    </p:spTree>
    <p:extLst>
      <p:ext uri="{BB962C8B-B14F-4D97-AF65-F5344CB8AC3E}">
        <p14:creationId xmlns:p14="http://schemas.microsoft.com/office/powerpoint/2010/main" val="2761698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C810E-DC1C-BF83-A22C-DCDD9336C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11477-74A1-4E8E-A624-90D793A90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15C4D-D6A6-D521-997D-62E4707C66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9A7137-E442-8ACF-6EC0-27B75927C722}"/>
              </a:ext>
            </a:extLst>
          </p:cNvPr>
          <p:cNvSpPr>
            <a:spLocks noGrp="1"/>
          </p:cNvSpPr>
          <p:nvPr>
            <p:ph type="sldNum" sz="quarter" idx="5"/>
          </p:nvPr>
        </p:nvSpPr>
        <p:spPr/>
        <p:txBody>
          <a:bodyPr/>
          <a:lstStyle/>
          <a:p>
            <a:fld id="{9E4D9ABE-7AB9-4D3A-BEA5-45E799BD6C0E}" type="slidenum">
              <a:rPr lang="en-US" smtClean="0"/>
              <a:t>26</a:t>
            </a:fld>
            <a:endParaRPr lang="en-US"/>
          </a:p>
        </p:txBody>
      </p:sp>
    </p:spTree>
    <p:extLst>
      <p:ext uri="{BB962C8B-B14F-4D97-AF65-F5344CB8AC3E}">
        <p14:creationId xmlns:p14="http://schemas.microsoft.com/office/powerpoint/2010/main" val="1787516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1768C974-3F8B-4B4E-BA71-9AB287006F87}" type="datetime1">
              <a:rPr lang="en-US" smtClean="0"/>
              <a:t>3/7/2025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41F4BC9-29C3-4446-934C-01DB688F4288}" type="datetime1">
              <a:rPr lang="en-US" smtClean="0"/>
              <a:t>3/7/2025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BC320AD-82F2-448F-BA1A-B55D659E1C3B}" type="datetime1">
              <a:rPr lang="en-US" smtClean="0"/>
              <a:t>3/7/2025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0EA8461D-B141-4877-8DD4-09E94B45BB0B}" type="datetime1">
              <a:rPr lang="en-US" smtClean="0"/>
              <a:t>3/7/2025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61F641A-3A6E-4F3A-8E57-4BF845270820}" type="datetime1">
              <a:rPr lang="en-US" smtClean="0"/>
              <a:t>3/7/2025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79F39E08-5C36-48D2-BD56-77556049175E}" type="datetime1">
              <a:rPr lang="en-US" smtClean="0"/>
              <a:t>3/7/2025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07F6A6A-0EBC-418F-8F40-ADA773D70403}" type="datetime1">
              <a:rPr lang="en-US" smtClean="0"/>
              <a:t>3/7/2025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BFABA211-F424-477B-813D-79E073199BFA}" type="datetime1">
              <a:rPr lang="en-US" smtClean="0"/>
              <a:t>3/7/2025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1F4F087D-7AA4-4046-AAA6-8AA01690CF31}" type="datetime1">
              <a:rPr lang="en-US" smtClean="0"/>
              <a:t>3/7/2025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156FC82C-2EC5-479C-95C9-778A39E9F2DB}" type="datetime1">
              <a:rPr lang="en-US" smtClean="0"/>
              <a:t>3/7/2025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811B63F0-B479-48DC-A691-B258F9EB294B}" type="datetime1">
              <a:rPr lang="en-US" smtClean="0"/>
              <a:t>3/7/2025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E0484557-2B2A-471F-8D58-C5F8E539FA6B}" type="datetime1">
              <a:rPr lang="en-US" smtClean="0"/>
              <a:t>3/7/2025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55A5AB7D-6E25-4A72-BD8E-37E31DB35C8D}" type="datetime1">
              <a:rPr lang="en-US" smtClean="0"/>
              <a:t>3/7/2025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3/7/2025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53329071-5B6E-4570-A1C3-6BA028A4D7E0}" type="datetime1">
              <a:rPr lang="en-US" smtClean="0"/>
              <a:t>3/7/2025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8C2D510-9704-4C81-AF35-7F1C4B45BA55}" type="datetime1">
              <a:rPr lang="en-US" smtClean="0"/>
              <a:t>3/7/2025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759E7A0B-CA97-48D1-9486-BD983ED1E566}" type="datetime1">
              <a:rPr lang="en-US" smtClean="0"/>
              <a:t>3/7/2025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3/7/2025</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81067472-C2E4-4199-883E-E9704FB8FAB5}" type="datetime1">
              <a:rPr lang="en-US" smtClean="0"/>
              <a:t>3/7/2025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D94C7770-8C53-4084-BCF8-EF73955E4E1B}" type="datetime1">
              <a:rPr lang="en-US" smtClean="0"/>
              <a:t>3/7/2025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74E2B21F-F9EF-41B0-AE7F-BD1D083AFC0B}" type="datetime1">
              <a:rPr lang="en-US" smtClean="0"/>
              <a:t>3/7/2025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DCFA77C1-D826-436A-B1AF-6C52B2E39BE6}" type="datetime1">
              <a:rPr lang="en-US" smtClean="0"/>
              <a:t>3/7/2025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2FB882E5-3784-4670-9D68-8BEB4594FAF6}" type="datetime1">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45221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481613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646947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349999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882970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407353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897404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4195808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AD6BB6E9-9E71-496F-909E-C34DB97BEFB0}" type="datetime1">
              <a:rPr lang="en-US" smtClean="0"/>
              <a:t>3/7/2025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82752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4F324FA-9D04-468E-A113-C5B065E1A42C}" type="datetime1">
              <a:rPr lang="en-US" smtClean="0"/>
              <a:t>3/7/2025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91431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A75198FF-152D-4F4E-9C7D-768CB9525198}" type="datetime1">
              <a:rPr lang="en-US" smtClean="0"/>
              <a:t>3/7/2025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830481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3D37BA1-0AEE-4B08-8049-731302BA40F0}" type="datetime1">
              <a:rPr lang="en-US" smtClean="0"/>
              <a:t>3/7/2025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064616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38EF1807-8E56-41F8-87D0-3AAE787EE1BC}" type="datetime1">
              <a:rPr lang="en-US" smtClean="0"/>
              <a:t>3/7/2025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6842288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77332CDC-F3C8-45F2-8AB5-38AD0E84E956}" type="datetime1">
              <a:rPr lang="en-US" smtClean="0"/>
              <a:t>3/7/2025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56830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620D60B-138A-4E56-A08B-0A5A20458CB0}" type="datetime1">
              <a:rPr lang="en-US" smtClean="0"/>
              <a:t>3/7/2025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138821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20ACC207-B04E-48C5-B77F-6419AD077688}" type="datetime1">
              <a:rPr lang="en-US" smtClean="0"/>
              <a:t>3/7/2025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300953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9DC3753-C28D-49D0-8346-EAA37C0AF8D5}" type="datetime1">
              <a:rPr lang="en-US" smtClean="0"/>
              <a:t>3/7/2025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526812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3B1017B9-528D-4EFD-9428-5645366B1955}" type="datetime1">
              <a:rPr lang="en-US" smtClean="0"/>
              <a:t>3/7/2025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5757181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4677C321-B61D-4B46-8FB2-41BEA70BEE69}" type="datetime1">
              <a:rPr lang="en-US" smtClean="0"/>
              <a:t>3/7/2025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93120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CB1B7993-3FD7-4D84-B93F-134368ABD67D}" type="datetime1">
              <a:rPr lang="en-US" smtClean="0"/>
              <a:t>3/7/2025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754174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3E592287-1460-4F66-AACE-9920AE1630C6}" type="datetime1">
              <a:rPr lang="en-US" smtClean="0"/>
              <a:t>3/7/2025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697256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CB5B7D45-FD9A-43D5-8632-6F77B0E92C89}" type="datetime1">
              <a:rPr lang="en-US" smtClean="0"/>
              <a:t>3/7/2025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3/7/2025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2313846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2AFFE2C9-47D7-4E9D-B962-E150341ED3B7}" type="datetime1">
              <a:rPr lang="en-US" smtClean="0"/>
              <a:t>3/7/2025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9363947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9825E862-3D10-4D14-B65E-944195887B38}" type="datetime1">
              <a:rPr lang="en-US" smtClean="0"/>
              <a:t>3/7/2025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5586597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7CA45CE4-89B6-48F5-833A-2384FCCC5A36}" type="datetime1">
              <a:rPr lang="en-US" smtClean="0"/>
              <a:t>3/7/2025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3/7/2025</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5831656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07F4ABE0-A802-4E49-B769-10113E06664B}" type="datetime1">
              <a:rPr lang="en-US" smtClean="0"/>
              <a:t>3/7/2025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3395874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8B52BEE9-821D-40B9-AB17-F9C960C807B8}" type="datetime1">
              <a:rPr lang="en-US" smtClean="0"/>
              <a:t>3/7/2025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9654320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47690867-A8FB-4284-8614-81D6F02AC93A}" type="datetime1">
              <a:rPr lang="en-US" smtClean="0"/>
              <a:t>3/7/2025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1825446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2EFFC2C1-E0C6-4C3F-9237-713DA7E2EAAE}" type="datetime1">
              <a:rPr lang="en-US" smtClean="0"/>
              <a:t>3/7/2025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08986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3B17B0FA-E8ED-43F3-8D4C-06A4BFE3E283}" type="datetime1">
              <a:rPr lang="en-US" smtClean="0"/>
              <a:t>3/7/2025</a:t>
            </a:fld>
            <a:endParaRPr lang="en-US"/>
          </a:p>
        </p:txBody>
      </p:sp>
      <p:sp>
        <p:nvSpPr>
          <p:cNvPr id="5" name="Footer Placeholder 4"/>
          <p:cNvSpPr>
            <a:spLocks noGrp="1"/>
          </p:cNvSpPr>
          <p:nvPr>
            <p:ph type="ftr" sz="quarter" idx="11"/>
          </p:nvPr>
        </p:nvSpPr>
        <p:spPr/>
        <p:txBody>
          <a:bodyPr/>
          <a:lstStyle/>
          <a:p>
            <a:r>
              <a:rPr lang="en-US"/>
              <a:t>INTERNAL USE ONLY</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86180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43B92D48-AD5A-4273-8D82-D6AE3F3951F2}" type="datetime1">
              <a:rPr lang="en-US" smtClean="0"/>
              <a:t>3/7/2025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B5133F5F-8AC7-4802-908B-7063B0E42FF4}" type="datetime1">
              <a:rPr lang="en-US" smtClean="0"/>
              <a:t>3/7/2025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 id="2147483771" r:id="rId30"/>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INTERNAL USE ONLY</a:t>
            </a:r>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B9B851D0-1B36-4631-94ED-711687B8E695}" type="datetime1">
              <a:rPr lang="en-US" smtClean="0"/>
              <a:t>3/7/2025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7588212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Lst>
  <p:hf hd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66D1E-74FE-0CB4-F8FE-078B1F2D94E6}"/>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0EB229B3-36A1-A09B-3BCB-7C2DDD257DA9}"/>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ESC Vendor Training for One Component</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AD6BFAD7-C8BB-9F85-6214-03FCAEA5961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&lt;NAME OF COMPONENT&gt;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ortrait of five young children with arms on each other's shoulders standing in school hallway">
            <a:extLst>
              <a:ext uri="{FF2B5EF4-FFF2-40B4-BE49-F238E27FC236}">
                <a16:creationId xmlns:a16="http://schemas.microsoft.com/office/drawing/2014/main" id="{B44DE9D9-52BF-E024-E987-BBAA070340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5624" b="15624"/>
          <a:stretch/>
        </p:blipFill>
        <p:spPr>
          <a:xfrm>
            <a:off x="20" y="1268412"/>
            <a:ext cx="12191980" cy="5589588"/>
          </a:xfrm>
          <a:prstGeom prst="rect">
            <a:avLst/>
          </a:prstGeom>
          <a:noFill/>
        </p:spPr>
      </p:pic>
      <p:sp>
        <p:nvSpPr>
          <p:cNvPr id="2" name="Rectangle 1">
            <a:extLst>
              <a:ext uri="{FF2B5EF4-FFF2-40B4-BE49-F238E27FC236}">
                <a16:creationId xmlns:a16="http://schemas.microsoft.com/office/drawing/2014/main" id="{DC15D74F-9781-E09F-CAE7-A53DBE8609A3}"/>
              </a:ext>
            </a:extLst>
          </p:cNvPr>
          <p:cNvSpPr/>
          <p:nvPr/>
        </p:nvSpPr>
        <p:spPr>
          <a:xfrm>
            <a:off x="0" y="4082274"/>
            <a:ext cx="12192000" cy="21687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dirty="0">
                <a:solidFill>
                  <a:srgbClr val="0D6CB9"/>
                </a:solidFill>
                <a:latin typeface="Aptos" panose="020B0004020202020204" pitchFamily="34" charset="0"/>
                <a:cs typeface="Calibri"/>
                <a:sym typeface="+mj-lt"/>
              </a:rPr>
              <a:t>NEW PEIMS FALL ENROLLMENT SUBMISSION</a:t>
            </a:r>
            <a:br>
              <a:rPr lang="en-US" sz="4000" dirty="0">
                <a:solidFill>
                  <a:srgbClr val="0D6CB9"/>
                </a:solidFill>
                <a:latin typeface="Aptos" panose="020B0004020202020204" pitchFamily="34" charset="0"/>
                <a:cs typeface="Calibri"/>
                <a:sym typeface="+mj-lt"/>
              </a:rPr>
            </a:br>
            <a:r>
              <a:rPr lang="en-US" sz="2400" b="1" dirty="0">
                <a:solidFill>
                  <a:srgbClr val="0D6CB9"/>
                </a:solidFill>
                <a:latin typeface="Aptos" panose="020B0004020202020204" pitchFamily="34" charset="0"/>
              </a:rPr>
              <a:t>April 3, 2025</a:t>
            </a:r>
            <a:endParaRPr kumimoji="0" lang="en-US" sz="2000" b="1" i="0" u="none" strike="noStrike" kern="1200" cap="none" spc="0" normalizeH="0" baseline="0" noProof="0" dirty="0">
              <a:ln>
                <a:noFill/>
              </a:ln>
              <a:solidFill>
                <a:srgbClr val="0D6CB9"/>
              </a:solidFill>
              <a:effectLst/>
              <a:uLnTx/>
              <a:uFillTx/>
              <a:latin typeface="Aptos" panose="020B0004020202020204" pitchFamily="34" charset="0"/>
            </a:endParaRPr>
          </a:p>
        </p:txBody>
      </p:sp>
    </p:spTree>
    <p:extLst>
      <p:ext uri="{BB962C8B-B14F-4D97-AF65-F5344CB8AC3E}">
        <p14:creationId xmlns:p14="http://schemas.microsoft.com/office/powerpoint/2010/main" val="682042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97B3C-6A37-5ECB-3321-835B5EDF8E14}"/>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C631AEDA-8C22-AAFF-283E-6D7C7FAEA5DC}"/>
              </a:ext>
            </a:extLst>
          </p:cNvPr>
          <p:cNvSpPr>
            <a:spLocks noGrp="1"/>
          </p:cNvSpPr>
          <p:nvPr>
            <p:ph type="ctrTitle"/>
          </p:nvPr>
        </p:nvSpPr>
        <p:spPr>
          <a:xfrm>
            <a:off x="1524000" y="2858439"/>
            <a:ext cx="9144000" cy="1455651"/>
          </a:xfrm>
        </p:spPr>
        <p:txBody>
          <a:bodyPr vert="horz" lIns="91440" tIns="45720" rIns="91440" bIns="45720" rtlCol="0" anchor="ctr">
            <a:normAutofit fontScale="90000"/>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New PEIMS Fall Enrollment Submission</a:t>
            </a:r>
          </a:p>
        </p:txBody>
      </p:sp>
      <p:sp>
        <p:nvSpPr>
          <p:cNvPr id="12" name="Rectangle 11">
            <a:extLst>
              <a:ext uri="{FF2B5EF4-FFF2-40B4-BE49-F238E27FC236}">
                <a16:creationId xmlns:a16="http://schemas.microsoft.com/office/drawing/2014/main" id="{6FBFBDAE-C0BE-E980-5235-C2DD0C0F364A}"/>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26B9D3B0-222D-9507-09B2-133228B77CB0}"/>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3" name="TextBox 2">
            <a:extLst>
              <a:ext uri="{FF2B5EF4-FFF2-40B4-BE49-F238E27FC236}">
                <a16:creationId xmlns:a16="http://schemas.microsoft.com/office/drawing/2014/main" id="{85966F7B-3494-5B1C-F43E-2E70CEFF9F49}"/>
              </a:ext>
            </a:extLst>
          </p:cNvPr>
          <p:cNvSpPr txBox="1"/>
          <p:nvPr/>
        </p:nvSpPr>
        <p:spPr>
          <a:xfrm>
            <a:off x="470105" y="2620603"/>
            <a:ext cx="9690100" cy="2862322"/>
          </a:xfrm>
          <a:prstGeom prst="rect">
            <a:avLst/>
          </a:prstGeom>
          <a:noFill/>
        </p:spPr>
        <p:txBody>
          <a:bodyPr wrap="square" rtlCol="0">
            <a:spAutoFit/>
          </a:bodyPr>
          <a:lstStyle/>
          <a:p>
            <a:r>
              <a:rPr lang="en-US" sz="6000" b="1">
                <a:solidFill>
                  <a:schemeClr val="bg1"/>
                </a:solidFill>
                <a:latin typeface="Aptos" panose="020B0004020202020204" pitchFamily="34" charset="0"/>
              </a:rPr>
              <a:t>NEW PEIMS FALL ENROLLMENT SUBMISSION</a:t>
            </a:r>
          </a:p>
        </p:txBody>
      </p:sp>
      <p:sp>
        <p:nvSpPr>
          <p:cNvPr id="2" name="Slide Number Placeholder 1">
            <a:extLst>
              <a:ext uri="{FF2B5EF4-FFF2-40B4-BE49-F238E27FC236}">
                <a16:creationId xmlns:a16="http://schemas.microsoft.com/office/drawing/2014/main" id="{34D199D9-6D9B-6B6C-4B3E-582326DD78A9}"/>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10</a:t>
            </a:fld>
            <a:endParaRPr lang="en-US"/>
          </a:p>
        </p:txBody>
      </p:sp>
    </p:spTree>
    <p:extLst>
      <p:ext uri="{BB962C8B-B14F-4D97-AF65-F5344CB8AC3E}">
        <p14:creationId xmlns:p14="http://schemas.microsoft.com/office/powerpoint/2010/main" val="32944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1724F-1424-5D2B-66EC-F52EE3591E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570163-BFFE-90D5-9A73-1D46D4E2EE66}"/>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NEW PEIMS Fall Enrollment Submission</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15870E13-C558-436B-45DA-4DF6DC2F1693}"/>
              </a:ext>
            </a:extLst>
          </p:cNvPr>
          <p:cNvSpPr txBox="1">
            <a:spLocks/>
          </p:cNvSpPr>
          <p:nvPr/>
        </p:nvSpPr>
        <p:spPr>
          <a:xfrm>
            <a:off x="535171" y="1253331"/>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3600">
                <a:solidFill>
                  <a:srgbClr val="0D6CB9"/>
                </a:solidFill>
                <a:latin typeface="Aptos" panose="020B0004020202020204" pitchFamily="34" charset="0"/>
                <a:cs typeface="Calibri"/>
              </a:rPr>
              <a:t>The </a:t>
            </a:r>
            <a:r>
              <a:rPr lang="en-US" sz="3600">
                <a:solidFill>
                  <a:srgbClr val="F16038"/>
                </a:solidFill>
                <a:latin typeface="Aptos" panose="020B0004020202020204" pitchFamily="34" charset="0"/>
                <a:cs typeface="Calibri"/>
              </a:rPr>
              <a:t>PEIMS Fall Enrollment Submission</a:t>
            </a:r>
            <a:r>
              <a:rPr lang="en-US" sz="3600">
                <a:solidFill>
                  <a:srgbClr val="0D6CB9"/>
                </a:solidFill>
                <a:latin typeface="Aptos" panose="020B0004020202020204" pitchFamily="34" charset="0"/>
                <a:cs typeface="Calibri"/>
              </a:rPr>
              <a:t> will consist of:</a:t>
            </a:r>
          </a:p>
          <a:p>
            <a:pPr lvl="1">
              <a:buClr>
                <a:srgbClr val="F16038"/>
              </a:buClr>
            </a:pPr>
            <a:r>
              <a:rPr lang="en-US" sz="3200">
                <a:solidFill>
                  <a:srgbClr val="0D6CB9"/>
                </a:solidFill>
                <a:latin typeface="Aptos" panose="020B0004020202020204" pitchFamily="34" charset="0"/>
                <a:cs typeface="Calibri"/>
              </a:rPr>
              <a:t>All students </a:t>
            </a:r>
            <a:r>
              <a:rPr lang="en-US" sz="3200">
                <a:solidFill>
                  <a:srgbClr val="F16038"/>
                </a:solidFill>
                <a:latin typeface="Aptos" panose="020B0004020202020204" pitchFamily="34" charset="0"/>
                <a:cs typeface="Calibri"/>
              </a:rPr>
              <a:t>enrolled</a:t>
            </a:r>
            <a:r>
              <a:rPr lang="en-US" sz="3200">
                <a:solidFill>
                  <a:srgbClr val="0D6CB9"/>
                </a:solidFill>
                <a:latin typeface="Aptos" panose="020B0004020202020204" pitchFamily="34" charset="0"/>
                <a:cs typeface="Calibri"/>
              </a:rPr>
              <a:t> on the </a:t>
            </a:r>
            <a:r>
              <a:rPr lang="en-US" sz="3200">
                <a:solidFill>
                  <a:srgbClr val="F16038"/>
                </a:solidFill>
                <a:latin typeface="Aptos" panose="020B0004020202020204" pitchFamily="34" charset="0"/>
                <a:cs typeface="Calibri"/>
              </a:rPr>
              <a:t>first Friday in October </a:t>
            </a:r>
            <a:r>
              <a:rPr lang="en-US" sz="3200">
                <a:solidFill>
                  <a:srgbClr val="0D6CB9"/>
                </a:solidFill>
                <a:latin typeface="Aptos" panose="020B0004020202020204" pitchFamily="34" charset="0"/>
                <a:cs typeface="Calibri"/>
              </a:rPr>
              <a:t>with their </a:t>
            </a:r>
            <a:r>
              <a:rPr lang="en-US" sz="3200">
                <a:solidFill>
                  <a:srgbClr val="F16038"/>
                </a:solidFill>
                <a:latin typeface="Aptos" panose="020B0004020202020204" pitchFamily="34" charset="0"/>
                <a:cs typeface="Calibri"/>
              </a:rPr>
              <a:t>Special Education </a:t>
            </a:r>
            <a:r>
              <a:rPr lang="en-US" sz="3200">
                <a:solidFill>
                  <a:srgbClr val="0D6CB9"/>
                </a:solidFill>
                <a:latin typeface="Aptos" panose="020B0004020202020204" pitchFamily="34" charset="0"/>
                <a:cs typeface="Calibri"/>
              </a:rPr>
              <a:t>program determination and</a:t>
            </a:r>
          </a:p>
          <a:p>
            <a:pPr lvl="1">
              <a:buClr>
                <a:srgbClr val="F16038"/>
              </a:buClr>
            </a:pPr>
            <a:r>
              <a:rPr lang="en-US" sz="3200">
                <a:solidFill>
                  <a:srgbClr val="0D6CB9"/>
                </a:solidFill>
                <a:latin typeface="Aptos" panose="020B0004020202020204" pitchFamily="34" charset="0"/>
                <a:cs typeface="Calibri"/>
              </a:rPr>
              <a:t>Students in grades </a:t>
            </a:r>
            <a:r>
              <a:rPr lang="en-US" sz="3200">
                <a:solidFill>
                  <a:srgbClr val="F16038"/>
                </a:solidFill>
                <a:latin typeface="Aptos" panose="020B0004020202020204" pitchFamily="34" charset="0"/>
                <a:cs typeface="Calibri"/>
              </a:rPr>
              <a:t>7-12 enrolled </a:t>
            </a:r>
            <a:r>
              <a:rPr lang="en-US" sz="3200">
                <a:solidFill>
                  <a:srgbClr val="0D6CB9"/>
                </a:solidFill>
                <a:latin typeface="Aptos" panose="020B0004020202020204" pitchFamily="34" charset="0"/>
                <a:cs typeface="Calibri"/>
              </a:rPr>
              <a:t>at any point during the </a:t>
            </a:r>
            <a:r>
              <a:rPr lang="en-US" sz="3200">
                <a:solidFill>
                  <a:srgbClr val="F16038"/>
                </a:solidFill>
                <a:latin typeface="Aptos" panose="020B0004020202020204" pitchFamily="34" charset="0"/>
                <a:cs typeface="Calibri"/>
              </a:rPr>
              <a:t>school</a:t>
            </a:r>
            <a:r>
              <a:rPr lang="en-US" sz="3200">
                <a:solidFill>
                  <a:srgbClr val="0D6CB9"/>
                </a:solidFill>
                <a:latin typeface="Aptos" panose="020B0004020202020204" pitchFamily="34" charset="0"/>
                <a:cs typeface="Calibri"/>
              </a:rPr>
              <a:t> </a:t>
            </a:r>
            <a:r>
              <a:rPr lang="en-US" sz="3200">
                <a:solidFill>
                  <a:srgbClr val="F16038"/>
                </a:solidFill>
                <a:latin typeface="Aptos" panose="020B0004020202020204" pitchFamily="34" charset="0"/>
                <a:cs typeface="Calibri"/>
              </a:rPr>
              <a:t>start window </a:t>
            </a:r>
            <a:r>
              <a:rPr lang="en-US" sz="3200">
                <a:solidFill>
                  <a:srgbClr val="0D6CB9"/>
                </a:solidFill>
                <a:latin typeface="Aptos" panose="020B0004020202020204" pitchFamily="34" charset="0"/>
                <a:cs typeface="Calibri"/>
              </a:rPr>
              <a:t>(first day of school through the last Friday in September).</a:t>
            </a:r>
            <a:endParaRPr lang="en-US" sz="3200">
              <a:solidFill>
                <a:srgbClr val="0D6CB9"/>
              </a:solidFill>
              <a:latin typeface="Aptos" panose="020B0004020202020204" pitchFamily="34" charset="0"/>
            </a:endParaRPr>
          </a:p>
          <a:p>
            <a:pPr marL="0" indent="0">
              <a:buFont typeface="Wingdings" panose="05000000000000000000" pitchFamily="2" charset="2"/>
              <a:buNone/>
            </a:pPr>
            <a:endParaRPr lang="en-US" sz="3600">
              <a:solidFill>
                <a:srgbClr val="0D6CB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42E811B1-50A1-9C0B-8D1D-CD4212154D52}"/>
              </a:ext>
            </a:extLst>
          </p:cNvPr>
          <p:cNvSpPr>
            <a:spLocks noGrp="1"/>
          </p:cNvSpPr>
          <p:nvPr>
            <p:ph type="sldNum" sz="quarter" idx="4"/>
          </p:nvPr>
        </p:nvSpPr>
        <p:spPr/>
        <p:txBody>
          <a:bodyPr/>
          <a:lstStyle/>
          <a:p>
            <a:fld id="{69C126A4-BD19-47E2-8A0E-0DE1B9D8C925}" type="slidenum">
              <a:rPr lang="en-US" smtClean="0"/>
              <a:pPr/>
              <a:t>11</a:t>
            </a:fld>
            <a:endParaRPr lang="en-US"/>
          </a:p>
        </p:txBody>
      </p:sp>
    </p:spTree>
    <p:extLst>
      <p:ext uri="{BB962C8B-B14F-4D97-AF65-F5344CB8AC3E}">
        <p14:creationId xmlns:p14="http://schemas.microsoft.com/office/powerpoint/2010/main" val="204792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A3AE6-12FD-4679-28C8-38896429BF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B2E0EC-FA3E-70B5-47CD-92ABD3797E96}"/>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Entities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28817024-8934-EB1C-AF94-6FAB16DE75A6}"/>
              </a:ext>
            </a:extLst>
          </p:cNvPr>
          <p:cNvSpPr txBox="1">
            <a:spLocks/>
          </p:cNvSpPr>
          <p:nvPr/>
        </p:nvSpPr>
        <p:spPr>
          <a:xfrm>
            <a:off x="380999" y="1062903"/>
            <a:ext cx="11275829" cy="4483727"/>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3200">
                <a:solidFill>
                  <a:srgbClr val="0D6CB9"/>
                </a:solidFill>
                <a:latin typeface="Aptos" panose="020B0004020202020204" pitchFamily="34" charset="0"/>
              </a:rPr>
              <a:t>The </a:t>
            </a:r>
            <a:r>
              <a:rPr lang="en-US" sz="3200">
                <a:solidFill>
                  <a:srgbClr val="F16038"/>
                </a:solidFill>
                <a:latin typeface="Aptos" panose="020B0004020202020204" pitchFamily="34" charset="0"/>
              </a:rPr>
              <a:t>PEIMS Fall Enrollment Submission </a:t>
            </a:r>
            <a:r>
              <a:rPr lang="en-US" sz="3200">
                <a:solidFill>
                  <a:srgbClr val="0D6CB9"/>
                </a:solidFill>
                <a:latin typeface="Aptos" panose="020B0004020202020204" pitchFamily="34" charset="0"/>
              </a:rPr>
              <a:t>will consist of the following entities:</a:t>
            </a:r>
          </a:p>
          <a:p>
            <a:pPr lvl="1">
              <a:buClr>
                <a:srgbClr val="F16038"/>
              </a:buClr>
            </a:pPr>
            <a:r>
              <a:rPr lang="en-US" sz="2800">
                <a:solidFill>
                  <a:srgbClr val="0D6CB9"/>
                </a:solidFill>
                <a:latin typeface="Aptos" panose="020B0004020202020204" pitchFamily="34" charset="0"/>
              </a:rPr>
              <a:t>LocalEducationAgency</a:t>
            </a:r>
          </a:p>
          <a:p>
            <a:pPr lvl="1">
              <a:buClr>
                <a:srgbClr val="F16038"/>
              </a:buClr>
            </a:pPr>
            <a:r>
              <a:rPr lang="en-US" sz="2800">
                <a:solidFill>
                  <a:srgbClr val="0D6CB9"/>
                </a:solidFill>
                <a:latin typeface="Aptos" panose="020B0004020202020204" pitchFamily="34" charset="0"/>
              </a:rPr>
              <a:t>School</a:t>
            </a:r>
          </a:p>
          <a:p>
            <a:pPr lvl="1">
              <a:buClr>
                <a:srgbClr val="F16038"/>
              </a:buClr>
            </a:pPr>
            <a:r>
              <a:rPr lang="en-US" sz="2800">
                <a:solidFill>
                  <a:srgbClr val="0D6CB9"/>
                </a:solidFill>
                <a:latin typeface="Aptos" panose="020B0004020202020204" pitchFamily="34" charset="0"/>
              </a:rPr>
              <a:t>StudentSchoolAssociation</a:t>
            </a:r>
          </a:p>
          <a:p>
            <a:pPr lvl="1">
              <a:buClr>
                <a:srgbClr val="F16038"/>
              </a:buClr>
            </a:pPr>
            <a:r>
              <a:rPr lang="en-US" sz="2800">
                <a:solidFill>
                  <a:srgbClr val="0D6CB9"/>
                </a:solidFill>
                <a:latin typeface="Aptos" panose="020B0004020202020204" pitchFamily="34" charset="0"/>
              </a:rPr>
              <a:t>Student</a:t>
            </a:r>
          </a:p>
          <a:p>
            <a:pPr lvl="1">
              <a:buClr>
                <a:srgbClr val="F16038"/>
              </a:buClr>
            </a:pPr>
            <a:r>
              <a:rPr lang="en-US" sz="2800">
                <a:solidFill>
                  <a:srgbClr val="0D6CB9"/>
                </a:solidFill>
                <a:latin typeface="Aptos" panose="020B0004020202020204" pitchFamily="34" charset="0"/>
              </a:rPr>
              <a:t>StudentEducationOrganizationAssociation</a:t>
            </a:r>
          </a:p>
          <a:p>
            <a:pPr lvl="1">
              <a:buClr>
                <a:srgbClr val="F16038"/>
              </a:buClr>
            </a:pPr>
            <a:r>
              <a:rPr lang="en-US" sz="2800">
                <a:solidFill>
                  <a:srgbClr val="0D6CB9"/>
                </a:solidFill>
                <a:latin typeface="Aptos" panose="020B0004020202020204" pitchFamily="34" charset="0"/>
              </a:rPr>
              <a:t>Program</a:t>
            </a:r>
          </a:p>
          <a:p>
            <a:pPr lvl="1">
              <a:buClr>
                <a:srgbClr val="F16038"/>
              </a:buClr>
            </a:pPr>
            <a:r>
              <a:rPr lang="en-US" sz="2800">
                <a:solidFill>
                  <a:srgbClr val="0D6CB9"/>
                </a:solidFill>
                <a:latin typeface="Aptos" panose="020B0004020202020204" pitchFamily="34" charset="0"/>
              </a:rPr>
              <a:t>StudentSpecialEducationProgramAssociation</a:t>
            </a:r>
          </a:p>
        </p:txBody>
      </p:sp>
      <p:sp>
        <p:nvSpPr>
          <p:cNvPr id="4" name="Slide Number Placeholder 3">
            <a:extLst>
              <a:ext uri="{FF2B5EF4-FFF2-40B4-BE49-F238E27FC236}">
                <a16:creationId xmlns:a16="http://schemas.microsoft.com/office/drawing/2014/main" id="{F2C4E31B-D161-91D3-E922-222317A2996B}"/>
              </a:ext>
            </a:extLst>
          </p:cNvPr>
          <p:cNvSpPr>
            <a:spLocks noGrp="1"/>
          </p:cNvSpPr>
          <p:nvPr>
            <p:ph type="sldNum" sz="quarter" idx="4"/>
          </p:nvPr>
        </p:nvSpPr>
        <p:spPr/>
        <p:txBody>
          <a:bodyPr/>
          <a:lstStyle/>
          <a:p>
            <a:fld id="{69C126A4-BD19-47E2-8A0E-0DE1B9D8C925}" type="slidenum">
              <a:rPr lang="en-US" smtClean="0"/>
              <a:pPr/>
              <a:t>12</a:t>
            </a:fld>
            <a:endParaRPr lang="en-US"/>
          </a:p>
        </p:txBody>
      </p:sp>
    </p:spTree>
    <p:extLst>
      <p:ext uri="{BB962C8B-B14F-4D97-AF65-F5344CB8AC3E}">
        <p14:creationId xmlns:p14="http://schemas.microsoft.com/office/powerpoint/2010/main" val="139849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07268-02D6-99A7-337E-6A88332C17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D43011-0158-FBE3-0F7E-DC2236481206}"/>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LocalEducationAgency Entity </a:t>
            </a:r>
            <a:r>
              <a:rPr lang="en-US" sz="4000" b="1">
                <a:solidFill>
                  <a:schemeClr val="bg1"/>
                </a:solidFill>
                <a:latin typeface="Aptos" panose="020B0004020202020204" pitchFamily="34" charset="0"/>
                <a:cs typeface="Calibri"/>
              </a:rPr>
              <a:t>Summer</a:t>
            </a:r>
            <a:endParaRPr lang="en-US" sz="4000"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B5BF1748-9B3D-F69F-62DD-D8EDED0F1BFD}"/>
              </a:ext>
            </a:extLst>
          </p:cNvPr>
          <p:cNvSpPr txBox="1">
            <a:spLocks/>
          </p:cNvSpPr>
          <p:nvPr/>
        </p:nvSpPr>
        <p:spPr>
          <a:xfrm>
            <a:off x="535171" y="1181085"/>
            <a:ext cx="9584874" cy="2404374"/>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following is added to the PEIMS Fall Enrollment Submission:</a:t>
            </a:r>
          </a:p>
          <a:p>
            <a:pPr lvl="1">
              <a:buClr>
                <a:srgbClr val="F16038"/>
              </a:buClr>
            </a:pPr>
            <a:r>
              <a:rPr lang="en-US" sz="2000">
                <a:solidFill>
                  <a:srgbClr val="1482C5"/>
                </a:solidFill>
                <a:latin typeface="Aptos" panose="020B0004020202020204" pitchFamily="34" charset="0"/>
              </a:rPr>
              <a:t>Data Elements:</a:t>
            </a:r>
          </a:p>
          <a:p>
            <a:pPr lvl="2">
              <a:buClr>
                <a:srgbClr val="F16038"/>
              </a:buClr>
            </a:pPr>
            <a:r>
              <a:rPr lang="en-US" sz="1800" err="1">
                <a:solidFill>
                  <a:srgbClr val="F16038"/>
                </a:solidFill>
                <a:latin typeface="Aptos" panose="020B0004020202020204" pitchFamily="34" charset="0"/>
              </a:rPr>
              <a:t>EducationOrganizationCategory</a:t>
            </a:r>
            <a:r>
              <a:rPr lang="en-US" sz="1800">
                <a:solidFill>
                  <a:srgbClr val="1482C5"/>
                </a:solidFill>
                <a:latin typeface="Aptos" panose="020B0004020202020204" pitchFamily="34" charset="0"/>
              </a:rPr>
              <a:t> (NP004)</a:t>
            </a:r>
          </a:p>
          <a:p>
            <a:pPr lvl="2">
              <a:buClr>
                <a:srgbClr val="F16038"/>
              </a:buClr>
            </a:pPr>
            <a:r>
              <a:rPr lang="en-US" sz="1800" err="1">
                <a:solidFill>
                  <a:srgbClr val="F16038"/>
                </a:solidFill>
                <a:latin typeface="Aptos" panose="020B0004020202020204" pitchFamily="34" charset="0"/>
              </a:rPr>
              <a:t>NameOfInstitution</a:t>
            </a:r>
            <a:r>
              <a:rPr lang="en-US" sz="1800">
                <a:solidFill>
                  <a:srgbClr val="1482C5"/>
                </a:solidFill>
                <a:latin typeface="Aptos" panose="020B0004020202020204" pitchFamily="34" charset="0"/>
              </a:rPr>
              <a:t> (E3037)</a:t>
            </a:r>
          </a:p>
          <a:p>
            <a:pPr lvl="2">
              <a:buClr>
                <a:srgbClr val="F16038"/>
              </a:buClr>
            </a:pPr>
            <a:r>
              <a:rPr lang="en-US" sz="1800" err="1">
                <a:solidFill>
                  <a:srgbClr val="F16038"/>
                </a:solidFill>
                <a:latin typeface="Aptos" panose="020B0004020202020204" pitchFamily="34" charset="0"/>
              </a:rPr>
              <a:t>LocalEducationAgencyId</a:t>
            </a:r>
            <a:r>
              <a:rPr lang="en-US" sz="1800">
                <a:solidFill>
                  <a:srgbClr val="1482C5"/>
                </a:solidFill>
                <a:latin typeface="Aptos" panose="020B0004020202020204" pitchFamily="34" charset="0"/>
              </a:rPr>
              <a:t> (E0212)</a:t>
            </a:r>
          </a:p>
          <a:p>
            <a:pPr lvl="2">
              <a:buClr>
                <a:srgbClr val="F16038"/>
              </a:buClr>
            </a:pPr>
            <a:r>
              <a:rPr lang="en-US" sz="1800" err="1">
                <a:solidFill>
                  <a:srgbClr val="F16038"/>
                </a:solidFill>
                <a:latin typeface="Aptos" panose="020B0004020202020204" pitchFamily="34" charset="0"/>
              </a:rPr>
              <a:t>LocalEducationAgencyCategory</a:t>
            </a:r>
            <a:r>
              <a:rPr lang="en-US" sz="1800">
                <a:solidFill>
                  <a:srgbClr val="F16038"/>
                </a:solidFill>
                <a:latin typeface="Aptos" panose="020B0004020202020204" pitchFamily="34" charset="0"/>
              </a:rPr>
              <a:t> </a:t>
            </a:r>
            <a:r>
              <a:rPr lang="en-US" sz="1800">
                <a:solidFill>
                  <a:srgbClr val="1482C5"/>
                </a:solidFill>
                <a:latin typeface="Aptos" panose="020B0004020202020204" pitchFamily="34" charset="0"/>
              </a:rPr>
              <a:t>(E3036)</a:t>
            </a:r>
            <a:endParaRPr lang="en-US" sz="2400">
              <a:solidFill>
                <a:srgbClr val="0D6CB9"/>
              </a:solidFill>
              <a:latin typeface="Aptos" panose="020B0004020202020204" pitchFamily="34" charset="0"/>
            </a:endParaRPr>
          </a:p>
          <a:p>
            <a:pPr lvl="2">
              <a:buClr>
                <a:srgbClr val="F16038"/>
              </a:buClr>
            </a:pPr>
            <a:endParaRPr lang="en-US" sz="1800">
              <a:solidFill>
                <a:srgbClr val="1482C5"/>
              </a:solidFill>
              <a:latin typeface="Aptos" panose="020B0004020202020204" pitchFamily="34" charset="0"/>
            </a:endParaRPr>
          </a:p>
        </p:txBody>
      </p:sp>
      <p:pic>
        <p:nvPicPr>
          <p:cNvPr id="6" name="Picture 5" descr="Screenshot of the local education agency entity.">
            <a:extLst>
              <a:ext uri="{FF2B5EF4-FFF2-40B4-BE49-F238E27FC236}">
                <a16:creationId xmlns:a16="http://schemas.microsoft.com/office/drawing/2014/main" id="{938C4102-8E6E-B32D-689C-D0534FFD9379}"/>
              </a:ext>
            </a:extLst>
          </p:cNvPr>
          <p:cNvPicPr>
            <a:picLocks noChangeAspect="1"/>
          </p:cNvPicPr>
          <p:nvPr/>
        </p:nvPicPr>
        <p:blipFill>
          <a:blip r:embed="rId2"/>
          <a:srcRect l="6156" b="42958"/>
          <a:stretch/>
        </p:blipFill>
        <p:spPr>
          <a:xfrm>
            <a:off x="2399473" y="3937499"/>
            <a:ext cx="7393053" cy="1739416"/>
          </a:xfrm>
          <a:prstGeom prst="rect">
            <a:avLst/>
          </a:prstGeom>
        </p:spPr>
      </p:pic>
      <p:sp>
        <p:nvSpPr>
          <p:cNvPr id="4" name="Slide Number Placeholder 3">
            <a:extLst>
              <a:ext uri="{FF2B5EF4-FFF2-40B4-BE49-F238E27FC236}">
                <a16:creationId xmlns:a16="http://schemas.microsoft.com/office/drawing/2014/main" id="{E182A566-0C0D-0DC5-3F4C-1CBA00354FF1}"/>
              </a:ext>
            </a:extLst>
          </p:cNvPr>
          <p:cNvSpPr>
            <a:spLocks noGrp="1"/>
          </p:cNvSpPr>
          <p:nvPr>
            <p:ph type="sldNum" sz="quarter" idx="4"/>
          </p:nvPr>
        </p:nvSpPr>
        <p:spPr/>
        <p:txBody>
          <a:bodyPr/>
          <a:lstStyle/>
          <a:p>
            <a:fld id="{69C126A4-BD19-47E2-8A0E-0DE1B9D8C925}" type="slidenum">
              <a:rPr lang="en-US" smtClean="0"/>
              <a:pPr/>
              <a:t>13</a:t>
            </a:fld>
            <a:endParaRPr lang="en-US"/>
          </a:p>
        </p:txBody>
      </p:sp>
    </p:spTree>
    <p:extLst>
      <p:ext uri="{BB962C8B-B14F-4D97-AF65-F5344CB8AC3E}">
        <p14:creationId xmlns:p14="http://schemas.microsoft.com/office/powerpoint/2010/main" val="146822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AA47C-5113-62CB-097A-FD1CCB51F0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CC20E9-0DEE-4454-8465-21DA9E350571}"/>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School Entity </a:t>
            </a:r>
            <a:r>
              <a:rPr lang="en-US" sz="4000" b="1">
                <a:solidFill>
                  <a:schemeClr val="bg1"/>
                </a:solidFill>
                <a:latin typeface="Aptos" panose="020B0004020202020204" pitchFamily="34" charset="0"/>
                <a:cs typeface="Calibri"/>
              </a:rPr>
              <a:t>Summer</a:t>
            </a:r>
            <a:endParaRPr lang="en-US" sz="4000"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6D80A48F-0E16-347B-F3D6-47413C842B6C}"/>
              </a:ext>
            </a:extLst>
          </p:cNvPr>
          <p:cNvSpPr txBox="1">
            <a:spLocks/>
          </p:cNvSpPr>
          <p:nvPr/>
        </p:nvSpPr>
        <p:spPr>
          <a:xfrm>
            <a:off x="535171" y="1140210"/>
            <a:ext cx="11023256" cy="278688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following is added to the PEIMS Fall Enrollment Submission:</a:t>
            </a:r>
          </a:p>
          <a:p>
            <a:pPr lvl="1">
              <a:buClr>
                <a:srgbClr val="F16038"/>
              </a:buClr>
            </a:pPr>
            <a:r>
              <a:rPr lang="en-US" sz="2000">
                <a:solidFill>
                  <a:srgbClr val="1482C5"/>
                </a:solidFill>
                <a:latin typeface="Aptos" panose="020B0004020202020204" pitchFamily="34" charset="0"/>
              </a:rPr>
              <a:t>Data Elements:</a:t>
            </a:r>
          </a:p>
          <a:p>
            <a:pPr lvl="2">
              <a:buClr>
                <a:srgbClr val="F16038"/>
              </a:buClr>
            </a:pPr>
            <a:r>
              <a:rPr lang="en-US" sz="1800" err="1">
                <a:solidFill>
                  <a:srgbClr val="F16038"/>
                </a:solidFill>
                <a:latin typeface="Aptos" panose="020B0004020202020204" pitchFamily="34" charset="0"/>
              </a:rPr>
              <a:t>EducationOrganizationCategory</a:t>
            </a:r>
            <a:r>
              <a:rPr lang="en-US" sz="1800">
                <a:solidFill>
                  <a:srgbClr val="1482C5"/>
                </a:solidFill>
                <a:latin typeface="Aptos" panose="020B0004020202020204" pitchFamily="34" charset="0"/>
              </a:rPr>
              <a:t> (NP004)</a:t>
            </a:r>
          </a:p>
          <a:p>
            <a:pPr lvl="2">
              <a:buClr>
                <a:srgbClr val="F16038"/>
              </a:buClr>
            </a:pPr>
            <a:r>
              <a:rPr lang="en-US" sz="1800" err="1">
                <a:solidFill>
                  <a:srgbClr val="F16038"/>
                </a:solidFill>
                <a:latin typeface="Aptos" panose="020B0004020202020204" pitchFamily="34" charset="0"/>
              </a:rPr>
              <a:t>NameOfInstitution</a:t>
            </a:r>
            <a:r>
              <a:rPr lang="en-US" sz="1800">
                <a:solidFill>
                  <a:srgbClr val="1482C5"/>
                </a:solidFill>
                <a:latin typeface="Aptos" panose="020B0004020202020204" pitchFamily="34" charset="0"/>
              </a:rPr>
              <a:t> (E3037)</a:t>
            </a:r>
          </a:p>
          <a:p>
            <a:pPr lvl="2">
              <a:buClr>
                <a:srgbClr val="F16038"/>
              </a:buClr>
            </a:pPr>
            <a:r>
              <a:rPr lang="en-US" sz="1800">
                <a:solidFill>
                  <a:srgbClr val="F16038"/>
                </a:solidFill>
                <a:latin typeface="Aptos" panose="020B0004020202020204" pitchFamily="34" charset="0"/>
              </a:rPr>
              <a:t>LocalEducationAgency</a:t>
            </a:r>
            <a:r>
              <a:rPr lang="en-US" sz="1800">
                <a:solidFill>
                  <a:srgbClr val="1482C5"/>
                </a:solidFill>
                <a:latin typeface="Aptos" panose="020B0004020202020204" pitchFamily="34" charset="0"/>
              </a:rPr>
              <a:t> (Reference)</a:t>
            </a:r>
          </a:p>
          <a:p>
            <a:pPr lvl="2">
              <a:buClr>
                <a:srgbClr val="F16038"/>
              </a:buClr>
            </a:pPr>
            <a:r>
              <a:rPr lang="en-US" sz="1800" err="1">
                <a:solidFill>
                  <a:srgbClr val="F16038"/>
                </a:solidFill>
                <a:latin typeface="Aptos" panose="020B0004020202020204" pitchFamily="34" charset="0"/>
              </a:rPr>
              <a:t>SchoolId</a:t>
            </a:r>
            <a:r>
              <a:rPr lang="en-US" sz="1800">
                <a:solidFill>
                  <a:srgbClr val="1482C5"/>
                </a:solidFill>
                <a:latin typeface="Aptos" panose="020B0004020202020204" pitchFamily="34" charset="0"/>
              </a:rPr>
              <a:t> (E0266)</a:t>
            </a:r>
          </a:p>
          <a:p>
            <a:pPr lvl="2">
              <a:buClr>
                <a:srgbClr val="F16038"/>
              </a:buClr>
            </a:pPr>
            <a:r>
              <a:rPr lang="en-US" sz="1800" err="1">
                <a:solidFill>
                  <a:srgbClr val="F16038"/>
                </a:solidFill>
                <a:latin typeface="Aptos" panose="020B0004020202020204" pitchFamily="34" charset="0"/>
              </a:rPr>
              <a:t>GradeLevel</a:t>
            </a:r>
            <a:r>
              <a:rPr lang="en-US" sz="1800">
                <a:solidFill>
                  <a:srgbClr val="1482C5"/>
                </a:solidFill>
                <a:latin typeface="Aptos" panose="020B0004020202020204" pitchFamily="34" charset="0"/>
              </a:rPr>
              <a:t> (E0017)</a:t>
            </a:r>
            <a:endParaRPr lang="en-US" sz="2400">
              <a:solidFill>
                <a:srgbClr val="0D6CB9"/>
              </a:solidFill>
              <a:latin typeface="Aptos" panose="020B0004020202020204" pitchFamily="34" charset="0"/>
            </a:endParaRPr>
          </a:p>
          <a:p>
            <a:pPr lvl="2">
              <a:buClr>
                <a:srgbClr val="F16038"/>
              </a:buClr>
            </a:pPr>
            <a:endParaRPr lang="en-US" sz="1800">
              <a:solidFill>
                <a:srgbClr val="1482C5"/>
              </a:solidFill>
              <a:latin typeface="Aptos" panose="020B0004020202020204" pitchFamily="34" charset="0"/>
            </a:endParaRPr>
          </a:p>
        </p:txBody>
      </p:sp>
      <p:pic>
        <p:nvPicPr>
          <p:cNvPr id="10" name="Picture 9" descr="Screenshot of the school entity.">
            <a:extLst>
              <a:ext uri="{FF2B5EF4-FFF2-40B4-BE49-F238E27FC236}">
                <a16:creationId xmlns:a16="http://schemas.microsoft.com/office/drawing/2014/main" id="{85872A71-884B-D695-BACA-6FFD5A59DD01}"/>
              </a:ext>
            </a:extLst>
          </p:cNvPr>
          <p:cNvPicPr>
            <a:picLocks noChangeAspect="1"/>
          </p:cNvPicPr>
          <p:nvPr/>
        </p:nvPicPr>
        <p:blipFill>
          <a:blip r:embed="rId2"/>
          <a:stretch>
            <a:fillRect/>
          </a:stretch>
        </p:blipFill>
        <p:spPr>
          <a:xfrm>
            <a:off x="2642403" y="3980430"/>
            <a:ext cx="6907191" cy="1737360"/>
          </a:xfrm>
          <a:prstGeom prst="rect">
            <a:avLst/>
          </a:prstGeom>
        </p:spPr>
      </p:pic>
      <p:sp>
        <p:nvSpPr>
          <p:cNvPr id="4" name="Slide Number Placeholder 3">
            <a:extLst>
              <a:ext uri="{FF2B5EF4-FFF2-40B4-BE49-F238E27FC236}">
                <a16:creationId xmlns:a16="http://schemas.microsoft.com/office/drawing/2014/main" id="{FAAAC461-B60D-16B3-D7AD-C70FD9653CFD}"/>
              </a:ext>
            </a:extLst>
          </p:cNvPr>
          <p:cNvSpPr>
            <a:spLocks noGrp="1"/>
          </p:cNvSpPr>
          <p:nvPr>
            <p:ph type="sldNum" sz="quarter" idx="4"/>
          </p:nvPr>
        </p:nvSpPr>
        <p:spPr/>
        <p:txBody>
          <a:bodyPr/>
          <a:lstStyle/>
          <a:p>
            <a:fld id="{69C126A4-BD19-47E2-8A0E-0DE1B9D8C925}" type="slidenum">
              <a:rPr lang="en-US" smtClean="0"/>
              <a:pPr/>
              <a:t>14</a:t>
            </a:fld>
            <a:endParaRPr lang="en-US"/>
          </a:p>
        </p:txBody>
      </p:sp>
    </p:spTree>
    <p:extLst>
      <p:ext uri="{BB962C8B-B14F-4D97-AF65-F5344CB8AC3E}">
        <p14:creationId xmlns:p14="http://schemas.microsoft.com/office/powerpoint/2010/main" val="485649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A4986-25BF-EC48-262C-8F050F9453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BEF077-CE97-83D1-A219-72BAA45F7C28}"/>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StudentSchoolAssociation Entity</a:t>
            </a:r>
            <a:endParaRPr lang="en-US" sz="4000"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C57214DC-EED7-9C22-BAD8-5C5308152A76}"/>
              </a:ext>
            </a:extLst>
          </p:cNvPr>
          <p:cNvSpPr>
            <a:spLocks noGrp="1"/>
          </p:cNvSpPr>
          <p:nvPr>
            <p:ph type="sldNum" sz="quarter" idx="4"/>
          </p:nvPr>
        </p:nvSpPr>
        <p:spPr/>
        <p:txBody>
          <a:bodyPr/>
          <a:lstStyle/>
          <a:p>
            <a:fld id="{69C126A4-BD19-47E2-8A0E-0DE1B9D8C925}" type="slidenum">
              <a:rPr lang="en-US" smtClean="0"/>
              <a:pPr/>
              <a:t>15</a:t>
            </a:fld>
            <a:endParaRPr lang="en-US"/>
          </a:p>
        </p:txBody>
      </p:sp>
      <p:sp>
        <p:nvSpPr>
          <p:cNvPr id="5" name="Content Placeholder 3">
            <a:extLst>
              <a:ext uri="{FF2B5EF4-FFF2-40B4-BE49-F238E27FC236}">
                <a16:creationId xmlns:a16="http://schemas.microsoft.com/office/drawing/2014/main" id="{594D97D0-6925-91DE-6074-6E7F14772093}"/>
              </a:ext>
            </a:extLst>
          </p:cNvPr>
          <p:cNvSpPr txBox="1">
            <a:spLocks/>
          </p:cNvSpPr>
          <p:nvPr/>
        </p:nvSpPr>
        <p:spPr>
          <a:xfrm>
            <a:off x="535171" y="1140210"/>
            <a:ext cx="11033530" cy="471606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following is added to the PEIMS Fall Enrollment Submission:</a:t>
            </a:r>
          </a:p>
          <a:p>
            <a:pPr lvl="1">
              <a:buClr>
                <a:srgbClr val="F16038"/>
              </a:buClr>
            </a:pPr>
            <a:r>
              <a:rPr lang="en-US" sz="2000">
                <a:solidFill>
                  <a:srgbClr val="1482C5"/>
                </a:solidFill>
                <a:latin typeface="Aptos" panose="020B0004020202020204" pitchFamily="34" charset="0"/>
              </a:rPr>
              <a:t>Data Elements:</a:t>
            </a:r>
          </a:p>
          <a:p>
            <a:pPr lvl="2">
              <a:buClr>
                <a:srgbClr val="F16038"/>
              </a:buClr>
            </a:pPr>
            <a:r>
              <a:rPr lang="en-US" sz="1800">
                <a:solidFill>
                  <a:srgbClr val="F16038"/>
                </a:solidFill>
                <a:latin typeface="Aptos" panose="020B0004020202020204" pitchFamily="34" charset="0"/>
              </a:rPr>
              <a:t>Student</a:t>
            </a:r>
            <a:r>
              <a:rPr lang="en-US" sz="1800">
                <a:solidFill>
                  <a:srgbClr val="1482C5"/>
                </a:solidFill>
                <a:latin typeface="Aptos" panose="020B0004020202020204" pitchFamily="34" charset="0"/>
              </a:rPr>
              <a:t> (Reference)</a:t>
            </a:r>
          </a:p>
          <a:p>
            <a:pPr lvl="2">
              <a:buClr>
                <a:srgbClr val="F16038"/>
              </a:buClr>
            </a:pPr>
            <a:r>
              <a:rPr lang="en-US" sz="1800">
                <a:solidFill>
                  <a:srgbClr val="F16038"/>
                </a:solidFill>
                <a:latin typeface="Aptos" panose="020B0004020202020204" pitchFamily="34" charset="0"/>
              </a:rPr>
              <a:t>School</a:t>
            </a:r>
            <a:r>
              <a:rPr lang="en-US" sz="1800">
                <a:solidFill>
                  <a:srgbClr val="1482C5"/>
                </a:solidFill>
                <a:latin typeface="Aptos" panose="020B0004020202020204" pitchFamily="34" charset="0"/>
              </a:rPr>
              <a:t> (Reference)</a:t>
            </a:r>
          </a:p>
          <a:p>
            <a:pPr lvl="2">
              <a:buClr>
                <a:srgbClr val="F16038"/>
              </a:buClr>
            </a:pPr>
            <a:r>
              <a:rPr lang="en-US" sz="1800">
                <a:solidFill>
                  <a:srgbClr val="F16038"/>
                </a:solidFill>
                <a:latin typeface="Aptos" panose="020B0004020202020204" pitchFamily="34" charset="0"/>
              </a:rPr>
              <a:t>Calendar</a:t>
            </a:r>
            <a:r>
              <a:rPr lang="en-US" sz="1800">
                <a:solidFill>
                  <a:srgbClr val="1482C5"/>
                </a:solidFill>
                <a:latin typeface="Aptos" panose="020B0004020202020204" pitchFamily="34" charset="0"/>
              </a:rPr>
              <a:t> (Reference)</a:t>
            </a:r>
          </a:p>
          <a:p>
            <a:pPr lvl="2">
              <a:buClr>
                <a:srgbClr val="F16038"/>
              </a:buClr>
            </a:pPr>
            <a:r>
              <a:rPr lang="en-US" sz="1800" err="1">
                <a:solidFill>
                  <a:srgbClr val="F16038"/>
                </a:solidFill>
                <a:latin typeface="Aptos" panose="020B0004020202020204" pitchFamily="34" charset="0"/>
              </a:rPr>
              <a:t>EntryDate</a:t>
            </a:r>
            <a:r>
              <a:rPr lang="en-US" sz="1800">
                <a:solidFill>
                  <a:srgbClr val="1482C5"/>
                </a:solidFill>
                <a:latin typeface="Aptos" panose="020B0004020202020204" pitchFamily="34" charset="0"/>
              </a:rPr>
              <a:t> (E3023)</a:t>
            </a:r>
          </a:p>
          <a:p>
            <a:pPr lvl="2">
              <a:buClr>
                <a:srgbClr val="F16038"/>
              </a:buClr>
            </a:pPr>
            <a:r>
              <a:rPr lang="en-US" sz="1800" err="1">
                <a:solidFill>
                  <a:srgbClr val="F16038"/>
                </a:solidFill>
                <a:latin typeface="Aptos" panose="020B0004020202020204" pitchFamily="34" charset="0"/>
              </a:rPr>
              <a:t>EntryGradeLevel</a:t>
            </a:r>
            <a:r>
              <a:rPr lang="en-US" sz="1800">
                <a:solidFill>
                  <a:srgbClr val="1482C5"/>
                </a:solidFill>
                <a:latin typeface="Aptos" panose="020B0004020202020204" pitchFamily="34" charset="0"/>
              </a:rPr>
              <a:t> (E1517)</a:t>
            </a:r>
          </a:p>
          <a:p>
            <a:pPr lvl="2">
              <a:buClr>
                <a:srgbClr val="F16038"/>
              </a:buClr>
            </a:pPr>
            <a:r>
              <a:rPr lang="en-US" sz="1800">
                <a:solidFill>
                  <a:srgbClr val="F16038"/>
                </a:solidFill>
                <a:latin typeface="Aptos" panose="020B0004020202020204" pitchFamily="34" charset="0"/>
              </a:rPr>
              <a:t>ADAEligibility</a:t>
            </a:r>
            <a:r>
              <a:rPr lang="en-US" sz="1800">
                <a:solidFill>
                  <a:srgbClr val="1482C5"/>
                </a:solidFill>
                <a:latin typeface="Aptos" panose="020B0004020202020204" pitchFamily="34" charset="0"/>
              </a:rPr>
              <a:t> (E0787)</a:t>
            </a:r>
          </a:p>
          <a:p>
            <a:pPr lvl="2">
              <a:buClr>
                <a:srgbClr val="F16038"/>
              </a:buClr>
            </a:pPr>
            <a:r>
              <a:rPr lang="en-US" sz="1800" err="1">
                <a:solidFill>
                  <a:srgbClr val="F16038"/>
                </a:solidFill>
                <a:latin typeface="Aptos" panose="020B0004020202020204" pitchFamily="34" charset="0"/>
              </a:rPr>
              <a:t>ExitWithdrawDate</a:t>
            </a:r>
            <a:r>
              <a:rPr lang="en-US" sz="1800">
                <a:solidFill>
                  <a:srgbClr val="1482C5"/>
                </a:solidFill>
                <a:latin typeface="Aptos" panose="020B0004020202020204" pitchFamily="34" charset="0"/>
              </a:rPr>
              <a:t> (E3028)</a:t>
            </a:r>
          </a:p>
          <a:p>
            <a:pPr lvl="2">
              <a:buClr>
                <a:srgbClr val="F16038"/>
              </a:buClr>
            </a:pPr>
            <a:r>
              <a:rPr lang="en-US" sz="1800">
                <a:solidFill>
                  <a:srgbClr val="F16038"/>
                </a:solidFill>
                <a:latin typeface="Aptos" panose="020B0004020202020204" pitchFamily="34" charset="0"/>
              </a:rPr>
              <a:t>ExitWithdrawType</a:t>
            </a:r>
            <a:r>
              <a:rPr lang="en-US" sz="1800">
                <a:solidFill>
                  <a:srgbClr val="1482C5"/>
                </a:solidFill>
                <a:latin typeface="Aptos" panose="020B0004020202020204" pitchFamily="34" charset="0"/>
              </a:rPr>
              <a:t> (E1001)</a:t>
            </a:r>
          </a:p>
          <a:p>
            <a:pPr lvl="2">
              <a:buClr>
                <a:srgbClr val="F16038"/>
              </a:buClr>
            </a:pPr>
            <a:r>
              <a:rPr lang="en-US" sz="1800">
                <a:solidFill>
                  <a:srgbClr val="F16038"/>
                </a:solidFill>
                <a:latin typeface="Aptos" panose="020B0004020202020204" pitchFamily="34" charset="0"/>
              </a:rPr>
              <a:t>StudentAttribution</a:t>
            </a:r>
            <a:r>
              <a:rPr lang="en-US" sz="1800">
                <a:solidFill>
                  <a:srgbClr val="1482C5"/>
                </a:solidFill>
                <a:latin typeface="Aptos" panose="020B0004020202020204" pitchFamily="34" charset="0"/>
              </a:rPr>
              <a:t> (E1000)</a:t>
            </a:r>
          </a:p>
          <a:p>
            <a:pPr lvl="2">
              <a:buClr>
                <a:srgbClr val="F16038"/>
              </a:buClr>
            </a:pPr>
            <a:r>
              <a:rPr lang="en-US" sz="1800" err="1">
                <a:solidFill>
                  <a:srgbClr val="F16038"/>
                </a:solidFill>
                <a:latin typeface="Aptos" panose="020B0004020202020204" pitchFamily="34" charset="0"/>
              </a:rPr>
              <a:t>CampusIdOfResidence</a:t>
            </a:r>
            <a:r>
              <a:rPr lang="en-US" sz="1800">
                <a:solidFill>
                  <a:srgbClr val="1482C5"/>
                </a:solidFill>
                <a:latin typeface="Aptos" panose="020B0004020202020204" pitchFamily="34" charset="0"/>
              </a:rPr>
              <a:t> (E0903)</a:t>
            </a:r>
          </a:p>
          <a:p>
            <a:pPr lvl="2">
              <a:buClr>
                <a:srgbClr val="F16038"/>
              </a:buClr>
            </a:pPr>
            <a:r>
              <a:rPr lang="en-US" sz="1800">
                <a:solidFill>
                  <a:srgbClr val="F16038"/>
                </a:solidFill>
                <a:latin typeface="Aptos" panose="020B0004020202020204" pitchFamily="34" charset="0"/>
              </a:rPr>
              <a:t>CampusIdOfAccountability</a:t>
            </a:r>
            <a:r>
              <a:rPr lang="en-US" sz="1800">
                <a:solidFill>
                  <a:srgbClr val="1482C5"/>
                </a:solidFill>
                <a:latin typeface="Aptos" panose="020B0004020202020204" pitchFamily="34" charset="0"/>
              </a:rPr>
              <a:t> (E1027)</a:t>
            </a:r>
            <a:endParaRPr lang="en-US" sz="2400">
              <a:solidFill>
                <a:srgbClr val="0D6CB9"/>
              </a:solidFill>
              <a:latin typeface="Aptos" panose="020B0004020202020204" pitchFamily="34" charset="0"/>
            </a:endParaRPr>
          </a:p>
          <a:p>
            <a:pPr lvl="2">
              <a:buClr>
                <a:srgbClr val="F16038"/>
              </a:buClr>
            </a:pPr>
            <a:endParaRPr lang="en-US" sz="1800">
              <a:solidFill>
                <a:srgbClr val="1482C5"/>
              </a:solidFill>
              <a:latin typeface="Aptos" panose="020B0004020202020204" pitchFamily="34" charset="0"/>
            </a:endParaRPr>
          </a:p>
        </p:txBody>
      </p:sp>
      <p:pic>
        <p:nvPicPr>
          <p:cNvPr id="8" name="Picture 7" descr="Screenshot of the student school association entity.">
            <a:extLst>
              <a:ext uri="{FF2B5EF4-FFF2-40B4-BE49-F238E27FC236}">
                <a16:creationId xmlns:a16="http://schemas.microsoft.com/office/drawing/2014/main" id="{CF5FB736-FBA0-76AB-B8A5-4A371F3F77D0}"/>
              </a:ext>
            </a:extLst>
          </p:cNvPr>
          <p:cNvPicPr>
            <a:picLocks noChangeAspect="1"/>
          </p:cNvPicPr>
          <p:nvPr/>
        </p:nvPicPr>
        <p:blipFill>
          <a:blip r:embed="rId2"/>
          <a:stretch>
            <a:fillRect/>
          </a:stretch>
        </p:blipFill>
        <p:spPr>
          <a:xfrm>
            <a:off x="5496460" y="1989480"/>
            <a:ext cx="6160368" cy="3017520"/>
          </a:xfrm>
          <a:prstGeom prst="rect">
            <a:avLst/>
          </a:prstGeom>
        </p:spPr>
      </p:pic>
    </p:spTree>
    <p:extLst>
      <p:ext uri="{BB962C8B-B14F-4D97-AF65-F5344CB8AC3E}">
        <p14:creationId xmlns:p14="http://schemas.microsoft.com/office/powerpoint/2010/main" val="588019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4C152-94DB-C018-E22C-CB13535936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E2A881-5C4D-82DD-AD77-56023228D43D}"/>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Student Entity</a:t>
            </a:r>
            <a:endParaRPr lang="en-US" sz="4000"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8D95A529-57FE-8673-83A8-20B68905676D}"/>
              </a:ext>
            </a:extLst>
          </p:cNvPr>
          <p:cNvSpPr>
            <a:spLocks noGrp="1"/>
          </p:cNvSpPr>
          <p:nvPr>
            <p:ph type="sldNum" sz="quarter" idx="4"/>
          </p:nvPr>
        </p:nvSpPr>
        <p:spPr/>
        <p:txBody>
          <a:bodyPr/>
          <a:lstStyle/>
          <a:p>
            <a:fld id="{69C126A4-BD19-47E2-8A0E-0DE1B9D8C925}" type="slidenum">
              <a:rPr lang="en-US" smtClean="0"/>
              <a:pPr/>
              <a:t>16</a:t>
            </a:fld>
            <a:endParaRPr lang="en-US"/>
          </a:p>
        </p:txBody>
      </p:sp>
      <p:sp>
        <p:nvSpPr>
          <p:cNvPr id="5" name="Content Placeholder 3">
            <a:extLst>
              <a:ext uri="{FF2B5EF4-FFF2-40B4-BE49-F238E27FC236}">
                <a16:creationId xmlns:a16="http://schemas.microsoft.com/office/drawing/2014/main" id="{CCDABFCF-06BF-BEFC-7D33-9A7175F13AD3}"/>
              </a:ext>
            </a:extLst>
          </p:cNvPr>
          <p:cNvSpPr txBox="1">
            <a:spLocks/>
          </p:cNvSpPr>
          <p:nvPr/>
        </p:nvSpPr>
        <p:spPr>
          <a:xfrm>
            <a:off x="535171" y="1140210"/>
            <a:ext cx="11043804" cy="476743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following is added to the PEIMS Fall Enrollment Submission:</a:t>
            </a:r>
          </a:p>
          <a:p>
            <a:pPr lvl="1">
              <a:buClr>
                <a:srgbClr val="F16038"/>
              </a:buClr>
            </a:pPr>
            <a:r>
              <a:rPr lang="en-US" sz="2000">
                <a:solidFill>
                  <a:srgbClr val="1482C5"/>
                </a:solidFill>
                <a:latin typeface="Aptos" panose="020B0004020202020204" pitchFamily="34" charset="0"/>
              </a:rPr>
              <a:t>Common Types:</a:t>
            </a:r>
          </a:p>
          <a:p>
            <a:pPr lvl="2">
              <a:buClr>
                <a:srgbClr val="F16038"/>
              </a:buClr>
            </a:pPr>
            <a:r>
              <a:rPr lang="en-US" sz="1800">
                <a:solidFill>
                  <a:srgbClr val="F16038"/>
                </a:solidFill>
                <a:latin typeface="Aptos" panose="020B0004020202020204" pitchFamily="34" charset="0"/>
              </a:rPr>
              <a:t>Name</a:t>
            </a:r>
          </a:p>
          <a:p>
            <a:pPr lvl="2">
              <a:buClr>
                <a:srgbClr val="F16038"/>
              </a:buClr>
            </a:pPr>
            <a:r>
              <a:rPr lang="en-US" sz="1800" err="1">
                <a:solidFill>
                  <a:srgbClr val="F16038"/>
                </a:solidFill>
                <a:latin typeface="Aptos" panose="020B0004020202020204" pitchFamily="34" charset="0"/>
              </a:rPr>
              <a:t>BirthData</a:t>
            </a:r>
            <a:endParaRPr lang="en-US" sz="1800">
              <a:solidFill>
                <a:srgbClr val="F16038"/>
              </a:solidFill>
              <a:latin typeface="Aptos" panose="020B0004020202020204" pitchFamily="34" charset="0"/>
            </a:endParaRPr>
          </a:p>
          <a:p>
            <a:pPr lvl="1">
              <a:buClr>
                <a:srgbClr val="F16038"/>
              </a:buClr>
            </a:pPr>
            <a:r>
              <a:rPr lang="en-US" sz="2000">
                <a:solidFill>
                  <a:srgbClr val="0D6CB9"/>
                </a:solidFill>
                <a:latin typeface="Aptos" panose="020B0004020202020204" pitchFamily="34" charset="0"/>
              </a:rPr>
              <a:t>Data Elements:</a:t>
            </a:r>
          </a:p>
          <a:p>
            <a:pPr lvl="2">
              <a:buClr>
                <a:srgbClr val="F16038"/>
              </a:buClr>
            </a:pPr>
            <a:r>
              <a:rPr lang="en-US" sz="1800">
                <a:solidFill>
                  <a:srgbClr val="F16038"/>
                </a:solidFill>
                <a:latin typeface="Aptos" panose="020B0004020202020204" pitchFamily="34" charset="0"/>
              </a:rPr>
              <a:t>StudentUniqueId</a:t>
            </a:r>
            <a:r>
              <a:rPr lang="en-US" sz="1800">
                <a:solidFill>
                  <a:srgbClr val="0D6CB9"/>
                </a:solidFill>
                <a:latin typeface="Aptos" panose="020B0004020202020204" pitchFamily="34" charset="0"/>
              </a:rPr>
              <a:t> (E1523)</a:t>
            </a:r>
          </a:p>
          <a:p>
            <a:pPr lvl="2">
              <a:buClr>
                <a:srgbClr val="F16038"/>
              </a:buClr>
            </a:pPr>
            <a:r>
              <a:rPr lang="en-US" sz="1800" err="1">
                <a:solidFill>
                  <a:srgbClr val="F16038"/>
                </a:solidFill>
                <a:latin typeface="Aptos" panose="020B0004020202020204" pitchFamily="34" charset="0"/>
              </a:rPr>
              <a:t>LocalStudentId</a:t>
            </a:r>
            <a:r>
              <a:rPr lang="en-US" sz="1800">
                <a:solidFill>
                  <a:srgbClr val="0D6CB9"/>
                </a:solidFill>
                <a:latin typeface="Aptos" panose="020B0004020202020204" pitchFamily="34" charset="0"/>
              </a:rPr>
              <a:t> (E0923)</a:t>
            </a:r>
          </a:p>
          <a:p>
            <a:pPr lvl="2">
              <a:buClr>
                <a:srgbClr val="F16038"/>
              </a:buClr>
            </a:pPr>
            <a:r>
              <a:rPr lang="en-US" sz="1800" err="1">
                <a:solidFill>
                  <a:srgbClr val="F16038"/>
                </a:solidFill>
                <a:latin typeface="Aptos" panose="020B0004020202020204" pitchFamily="34" charset="0"/>
              </a:rPr>
              <a:t>StudentId</a:t>
            </a:r>
            <a:r>
              <a:rPr lang="en-US" sz="1800">
                <a:solidFill>
                  <a:srgbClr val="0D6CB9"/>
                </a:solidFill>
                <a:latin typeface="Aptos" panose="020B0004020202020204" pitchFamily="34" charset="0"/>
              </a:rPr>
              <a:t> (E0001)</a:t>
            </a:r>
          </a:p>
          <a:p>
            <a:pPr lvl="2">
              <a:buClr>
                <a:srgbClr val="F16038"/>
              </a:buClr>
            </a:pPr>
            <a:r>
              <a:rPr lang="en-US" sz="1800">
                <a:solidFill>
                  <a:srgbClr val="F16038"/>
                </a:solidFill>
                <a:latin typeface="Aptos" panose="020B0004020202020204" pitchFamily="34" charset="0"/>
              </a:rPr>
              <a:t>GenerationCode</a:t>
            </a:r>
            <a:r>
              <a:rPr lang="en-US" sz="1800">
                <a:solidFill>
                  <a:srgbClr val="0D6CB9"/>
                </a:solidFill>
                <a:latin typeface="Aptos" panose="020B0004020202020204" pitchFamily="34" charset="0"/>
              </a:rPr>
              <a:t> (E0706)</a:t>
            </a:r>
          </a:p>
          <a:p>
            <a:pPr lvl="2">
              <a:buClr>
                <a:srgbClr val="F16038"/>
              </a:buClr>
            </a:pPr>
            <a:r>
              <a:rPr lang="en-US" sz="1800" err="1">
                <a:solidFill>
                  <a:srgbClr val="F16038"/>
                </a:solidFill>
                <a:latin typeface="Aptos" panose="020B0004020202020204" pitchFamily="34" charset="0"/>
              </a:rPr>
              <a:t>AsOfStatusFirstFridayOctober</a:t>
            </a:r>
            <a:r>
              <a:rPr lang="en-US" sz="1800">
                <a:solidFill>
                  <a:srgbClr val="0D6CB9"/>
                </a:solidFill>
                <a:latin typeface="Aptos" panose="020B0004020202020204" pitchFamily="34" charset="0"/>
              </a:rPr>
              <a:t> (New)</a:t>
            </a:r>
          </a:p>
          <a:p>
            <a:pPr lvl="2">
              <a:buClr>
                <a:srgbClr val="F16038"/>
              </a:buClr>
            </a:pPr>
            <a:r>
              <a:rPr lang="en-US" sz="1800">
                <a:solidFill>
                  <a:srgbClr val="F16038"/>
                </a:solidFill>
                <a:latin typeface="Aptos" panose="020B0004020202020204" pitchFamily="34" charset="0"/>
              </a:rPr>
              <a:t>FirstName</a:t>
            </a:r>
            <a:r>
              <a:rPr lang="en-US" sz="1800">
                <a:solidFill>
                  <a:srgbClr val="0D6CB9"/>
                </a:solidFill>
                <a:latin typeface="Aptos" panose="020B0004020202020204" pitchFamily="34" charset="0"/>
              </a:rPr>
              <a:t> (E0703)</a:t>
            </a:r>
          </a:p>
          <a:p>
            <a:pPr lvl="2">
              <a:buClr>
                <a:srgbClr val="F16038"/>
              </a:buClr>
            </a:pPr>
            <a:r>
              <a:rPr lang="en-US" sz="1800">
                <a:solidFill>
                  <a:srgbClr val="F16038"/>
                </a:solidFill>
                <a:latin typeface="Aptos" panose="020B0004020202020204" pitchFamily="34" charset="0"/>
              </a:rPr>
              <a:t>MiddleName</a:t>
            </a:r>
            <a:r>
              <a:rPr lang="en-US" sz="1800">
                <a:solidFill>
                  <a:srgbClr val="0D6CB9"/>
                </a:solidFill>
                <a:latin typeface="Aptos" panose="020B0004020202020204" pitchFamily="34" charset="0"/>
              </a:rPr>
              <a:t> (E0704)</a:t>
            </a:r>
          </a:p>
          <a:p>
            <a:pPr lvl="2">
              <a:buClr>
                <a:srgbClr val="F16038"/>
              </a:buClr>
            </a:pPr>
            <a:r>
              <a:rPr lang="en-US" sz="1800" err="1">
                <a:solidFill>
                  <a:srgbClr val="F16038"/>
                </a:solidFill>
                <a:latin typeface="Aptos" panose="020B0004020202020204" pitchFamily="34" charset="0"/>
              </a:rPr>
              <a:t>LastSurname</a:t>
            </a:r>
            <a:r>
              <a:rPr lang="en-US" sz="1800">
                <a:solidFill>
                  <a:srgbClr val="0D6CB9"/>
                </a:solidFill>
                <a:latin typeface="Aptos" panose="020B0004020202020204" pitchFamily="34" charset="0"/>
              </a:rPr>
              <a:t> (E0705)</a:t>
            </a:r>
          </a:p>
          <a:p>
            <a:pPr lvl="2">
              <a:buClr>
                <a:srgbClr val="F16038"/>
              </a:buClr>
            </a:pPr>
            <a:r>
              <a:rPr lang="en-US" sz="1800" err="1">
                <a:solidFill>
                  <a:srgbClr val="F16038"/>
                </a:solidFill>
                <a:latin typeface="Aptos" panose="020B0004020202020204" pitchFamily="34" charset="0"/>
              </a:rPr>
              <a:t>BirthDate</a:t>
            </a:r>
            <a:r>
              <a:rPr lang="en-US" sz="1800">
                <a:solidFill>
                  <a:srgbClr val="0D6CB9"/>
                </a:solidFill>
                <a:latin typeface="Aptos" panose="020B0004020202020204" pitchFamily="34" charset="0"/>
              </a:rPr>
              <a:t> (E0006)</a:t>
            </a:r>
          </a:p>
          <a:p>
            <a:pPr lvl="2">
              <a:buClr>
                <a:srgbClr val="F16038"/>
              </a:buClr>
            </a:pPr>
            <a:endParaRPr lang="en-US" sz="1800">
              <a:solidFill>
                <a:srgbClr val="1482C5"/>
              </a:solidFill>
              <a:latin typeface="Aptos" panose="020B0004020202020204" pitchFamily="34" charset="0"/>
            </a:endParaRPr>
          </a:p>
        </p:txBody>
      </p:sp>
      <p:pic>
        <p:nvPicPr>
          <p:cNvPr id="8" name="Picture 7" descr="Screenshot of the student entity.">
            <a:extLst>
              <a:ext uri="{FF2B5EF4-FFF2-40B4-BE49-F238E27FC236}">
                <a16:creationId xmlns:a16="http://schemas.microsoft.com/office/drawing/2014/main" id="{7F342103-ACB9-0C9E-0CBA-D7B1AB0D0B47}"/>
              </a:ext>
            </a:extLst>
          </p:cNvPr>
          <p:cNvPicPr>
            <a:picLocks noChangeAspect="1"/>
          </p:cNvPicPr>
          <p:nvPr/>
        </p:nvPicPr>
        <p:blipFill>
          <a:blip r:embed="rId2"/>
          <a:stretch>
            <a:fillRect/>
          </a:stretch>
        </p:blipFill>
        <p:spPr>
          <a:xfrm>
            <a:off x="5403697" y="2015165"/>
            <a:ext cx="6175278" cy="3017520"/>
          </a:xfrm>
          <a:prstGeom prst="rect">
            <a:avLst/>
          </a:prstGeom>
        </p:spPr>
      </p:pic>
    </p:spTree>
    <p:extLst>
      <p:ext uri="{BB962C8B-B14F-4D97-AF65-F5344CB8AC3E}">
        <p14:creationId xmlns:p14="http://schemas.microsoft.com/office/powerpoint/2010/main" val="1337787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F15C2-29AA-2798-7D07-A3EE4BF659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5F3794-36BD-9891-50F2-169284D79EBD}"/>
              </a:ext>
            </a:extLst>
          </p:cNvPr>
          <p:cNvSpPr>
            <a:spLocks noGrp="1"/>
          </p:cNvSpPr>
          <p:nvPr>
            <p:ph type="title"/>
          </p:nvPr>
        </p:nvSpPr>
        <p:spPr>
          <a:xfrm>
            <a:off x="535171" y="141941"/>
            <a:ext cx="11121657" cy="751350"/>
          </a:xfrm>
        </p:spPr>
        <p:txBody>
          <a:bodyPr>
            <a:normAutofit/>
          </a:bodyPr>
          <a:lstStyle/>
          <a:p>
            <a:r>
              <a:rPr lang="en-US" b="1" err="1">
                <a:solidFill>
                  <a:srgbClr val="1482C5"/>
                </a:solidFill>
                <a:latin typeface="Aptos" panose="020B0004020202020204" pitchFamily="34" charset="0"/>
                <a:cs typeface="Calibri"/>
              </a:rPr>
              <a:t>AsOfStatusFirstFridayOctober</a:t>
            </a:r>
            <a:r>
              <a:rPr lang="en-US" b="1">
                <a:solidFill>
                  <a:srgbClr val="1482C5"/>
                </a:solidFill>
                <a:latin typeface="Aptos" panose="020B0004020202020204" pitchFamily="34" charset="0"/>
                <a:cs typeface="Calibri"/>
              </a:rPr>
              <a:t> (New)</a:t>
            </a:r>
            <a:endParaRPr lang="en-US" sz="4000" b="1">
              <a:solidFill>
                <a:srgbClr val="1482C5"/>
              </a:solidFill>
              <a:latin typeface="Aptos" panose="020B0004020202020204" pitchFamily="34" charset="0"/>
            </a:endParaRPr>
          </a:p>
        </p:txBody>
      </p:sp>
      <p:pic>
        <p:nvPicPr>
          <p:cNvPr id="5" name="Picture 4" descr="Screenshot of the as of status first Friday October data element and descriptor table.">
            <a:extLst>
              <a:ext uri="{FF2B5EF4-FFF2-40B4-BE49-F238E27FC236}">
                <a16:creationId xmlns:a16="http://schemas.microsoft.com/office/drawing/2014/main" id="{99B757E6-A7F5-A10C-C0E0-30ADBCD6EB7F}"/>
              </a:ext>
            </a:extLst>
          </p:cNvPr>
          <p:cNvPicPr>
            <a:picLocks noChangeAspect="1"/>
          </p:cNvPicPr>
          <p:nvPr/>
        </p:nvPicPr>
        <p:blipFill>
          <a:blip r:embed="rId2"/>
          <a:stretch>
            <a:fillRect/>
          </a:stretch>
        </p:blipFill>
        <p:spPr>
          <a:xfrm>
            <a:off x="395203" y="1731579"/>
            <a:ext cx="5488542" cy="3568109"/>
          </a:xfrm>
          <a:prstGeom prst="rect">
            <a:avLst/>
          </a:prstGeom>
        </p:spPr>
      </p:pic>
      <p:pic>
        <p:nvPicPr>
          <p:cNvPr id="8" name="Picture 7" descr="Screenshot of the as of status first Friday October descriptor table.">
            <a:extLst>
              <a:ext uri="{FF2B5EF4-FFF2-40B4-BE49-F238E27FC236}">
                <a16:creationId xmlns:a16="http://schemas.microsoft.com/office/drawing/2014/main" id="{B43CF3D5-0855-6919-A8AD-AE58CE88FC35}"/>
              </a:ext>
            </a:extLst>
          </p:cNvPr>
          <p:cNvPicPr>
            <a:picLocks noChangeAspect="1"/>
          </p:cNvPicPr>
          <p:nvPr/>
        </p:nvPicPr>
        <p:blipFill>
          <a:blip r:embed="rId3"/>
          <a:stretch>
            <a:fillRect/>
          </a:stretch>
        </p:blipFill>
        <p:spPr>
          <a:xfrm>
            <a:off x="6308257" y="1731579"/>
            <a:ext cx="5597427" cy="3145999"/>
          </a:xfrm>
          <a:prstGeom prst="rect">
            <a:avLst/>
          </a:prstGeom>
        </p:spPr>
      </p:pic>
      <p:sp>
        <p:nvSpPr>
          <p:cNvPr id="4" name="Slide Number Placeholder 3">
            <a:extLst>
              <a:ext uri="{FF2B5EF4-FFF2-40B4-BE49-F238E27FC236}">
                <a16:creationId xmlns:a16="http://schemas.microsoft.com/office/drawing/2014/main" id="{9F07F8B3-687E-EF82-CFB4-99A9549A01A6}"/>
              </a:ext>
            </a:extLst>
          </p:cNvPr>
          <p:cNvSpPr>
            <a:spLocks noGrp="1"/>
          </p:cNvSpPr>
          <p:nvPr>
            <p:ph type="sldNum" sz="quarter" idx="4"/>
          </p:nvPr>
        </p:nvSpPr>
        <p:spPr/>
        <p:txBody>
          <a:bodyPr/>
          <a:lstStyle/>
          <a:p>
            <a:fld id="{69C126A4-BD19-47E2-8A0E-0DE1B9D8C925}" type="slidenum">
              <a:rPr lang="en-US" smtClean="0"/>
              <a:pPr/>
              <a:t>17</a:t>
            </a:fld>
            <a:endParaRPr lang="en-US"/>
          </a:p>
        </p:txBody>
      </p:sp>
    </p:spTree>
    <p:extLst>
      <p:ext uri="{BB962C8B-B14F-4D97-AF65-F5344CB8AC3E}">
        <p14:creationId xmlns:p14="http://schemas.microsoft.com/office/powerpoint/2010/main" val="4041130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47D0C-DED1-9973-B3BC-A7657D7096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CA065A-2649-2699-7635-CAADFF99575A}"/>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StudentEducationOrganizationAssociation Entity</a:t>
            </a:r>
            <a:endParaRPr lang="en-US" sz="4000"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D7F71156-976B-50D0-7E3F-B44075BDC859}"/>
              </a:ext>
            </a:extLst>
          </p:cNvPr>
          <p:cNvSpPr txBox="1">
            <a:spLocks/>
          </p:cNvSpPr>
          <p:nvPr/>
        </p:nvSpPr>
        <p:spPr>
          <a:xfrm>
            <a:off x="535171" y="1140210"/>
            <a:ext cx="11033530" cy="278688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following is added to the PEIMS Fall Enrollment Submission:</a:t>
            </a:r>
          </a:p>
          <a:p>
            <a:pPr lvl="1">
              <a:buClr>
                <a:srgbClr val="F16038"/>
              </a:buClr>
            </a:pPr>
            <a:r>
              <a:rPr lang="en-US" sz="2000">
                <a:solidFill>
                  <a:srgbClr val="1482C5"/>
                </a:solidFill>
                <a:latin typeface="Aptos" panose="020B0004020202020204" pitchFamily="34" charset="0"/>
              </a:rPr>
              <a:t>Data Elements:</a:t>
            </a:r>
          </a:p>
          <a:p>
            <a:pPr lvl="2">
              <a:buClr>
                <a:srgbClr val="F16038"/>
              </a:buClr>
            </a:pPr>
            <a:r>
              <a:rPr lang="en-US" sz="1800">
                <a:solidFill>
                  <a:srgbClr val="F16038"/>
                </a:solidFill>
                <a:latin typeface="Aptos" panose="020B0004020202020204" pitchFamily="34" charset="0"/>
              </a:rPr>
              <a:t>Student</a:t>
            </a:r>
            <a:r>
              <a:rPr lang="en-US" sz="1800">
                <a:solidFill>
                  <a:srgbClr val="1482C5"/>
                </a:solidFill>
                <a:latin typeface="Aptos" panose="020B0004020202020204" pitchFamily="34" charset="0"/>
              </a:rPr>
              <a:t> (Reference)</a:t>
            </a:r>
          </a:p>
          <a:p>
            <a:pPr lvl="2">
              <a:buClr>
                <a:srgbClr val="F16038"/>
              </a:buClr>
            </a:pPr>
            <a:r>
              <a:rPr lang="en-US" sz="1800">
                <a:solidFill>
                  <a:srgbClr val="F16038"/>
                </a:solidFill>
                <a:latin typeface="Aptos" panose="020B0004020202020204" pitchFamily="34" charset="0"/>
              </a:rPr>
              <a:t>LocalEducationAgency</a:t>
            </a:r>
            <a:r>
              <a:rPr lang="en-US" sz="1800">
                <a:solidFill>
                  <a:srgbClr val="1482C5"/>
                </a:solidFill>
                <a:latin typeface="Aptos" panose="020B0004020202020204" pitchFamily="34" charset="0"/>
              </a:rPr>
              <a:t> (Reference)</a:t>
            </a:r>
          </a:p>
          <a:p>
            <a:pPr lvl="2">
              <a:buClr>
                <a:srgbClr val="F16038"/>
              </a:buClr>
            </a:pPr>
            <a:r>
              <a:rPr lang="en-US" sz="1800">
                <a:solidFill>
                  <a:srgbClr val="F16038"/>
                </a:solidFill>
                <a:latin typeface="Aptos" panose="020B0004020202020204" pitchFamily="34" charset="0"/>
              </a:rPr>
              <a:t>Sex</a:t>
            </a:r>
            <a:r>
              <a:rPr lang="en-US" sz="1800">
                <a:solidFill>
                  <a:srgbClr val="1482C5"/>
                </a:solidFill>
                <a:latin typeface="Aptos" panose="020B0004020202020204" pitchFamily="34" charset="0"/>
              </a:rPr>
              <a:t> (E0004)</a:t>
            </a:r>
          </a:p>
          <a:p>
            <a:pPr lvl="2">
              <a:buClr>
                <a:srgbClr val="F16038"/>
              </a:buClr>
            </a:pPr>
            <a:r>
              <a:rPr lang="en-US" sz="1800">
                <a:solidFill>
                  <a:srgbClr val="F16038"/>
                </a:solidFill>
                <a:latin typeface="Aptos" panose="020B0004020202020204" pitchFamily="34" charset="0"/>
              </a:rPr>
              <a:t>HispanicLatinoEthnicity</a:t>
            </a:r>
            <a:r>
              <a:rPr lang="en-US" sz="1800">
                <a:solidFill>
                  <a:srgbClr val="1482C5"/>
                </a:solidFill>
                <a:latin typeface="Aptos" panose="020B0004020202020204" pitchFamily="34" charset="0"/>
              </a:rPr>
              <a:t> (E1064)</a:t>
            </a:r>
          </a:p>
          <a:p>
            <a:pPr lvl="2">
              <a:buClr>
                <a:srgbClr val="F16038"/>
              </a:buClr>
            </a:pPr>
            <a:r>
              <a:rPr lang="en-US" sz="1800">
                <a:solidFill>
                  <a:srgbClr val="F16038"/>
                </a:solidFill>
                <a:latin typeface="Aptos" panose="020B0004020202020204" pitchFamily="34" charset="0"/>
              </a:rPr>
              <a:t>Race</a:t>
            </a:r>
            <a:r>
              <a:rPr lang="en-US" sz="1800">
                <a:solidFill>
                  <a:srgbClr val="1482C5"/>
                </a:solidFill>
                <a:latin typeface="Aptos" panose="020B0004020202020204" pitchFamily="34" charset="0"/>
              </a:rPr>
              <a:t> (E3050)</a:t>
            </a:r>
            <a:endParaRPr lang="en-US" sz="2400">
              <a:solidFill>
                <a:srgbClr val="0D6CB9"/>
              </a:solidFill>
              <a:latin typeface="Aptos" panose="020B0004020202020204" pitchFamily="34" charset="0"/>
            </a:endParaRPr>
          </a:p>
          <a:p>
            <a:pPr lvl="2">
              <a:buClr>
                <a:srgbClr val="F16038"/>
              </a:buClr>
            </a:pPr>
            <a:endParaRPr lang="en-US" sz="1800">
              <a:solidFill>
                <a:srgbClr val="1482C5"/>
              </a:solidFill>
              <a:latin typeface="Aptos" panose="020B0004020202020204" pitchFamily="34" charset="0"/>
            </a:endParaRPr>
          </a:p>
        </p:txBody>
      </p:sp>
      <p:pic>
        <p:nvPicPr>
          <p:cNvPr id="8" name="Picture 7" descr="Screenshot of the student education organization association entity.">
            <a:extLst>
              <a:ext uri="{FF2B5EF4-FFF2-40B4-BE49-F238E27FC236}">
                <a16:creationId xmlns:a16="http://schemas.microsoft.com/office/drawing/2014/main" id="{B1003D76-F5B8-6016-11E4-F4EBC64E1D96}"/>
              </a:ext>
            </a:extLst>
          </p:cNvPr>
          <p:cNvPicPr>
            <a:picLocks noChangeAspect="1"/>
          </p:cNvPicPr>
          <p:nvPr/>
        </p:nvPicPr>
        <p:blipFill>
          <a:blip r:embed="rId2"/>
          <a:stretch>
            <a:fillRect/>
          </a:stretch>
        </p:blipFill>
        <p:spPr>
          <a:xfrm>
            <a:off x="2242106" y="3724398"/>
            <a:ext cx="7707786" cy="1993392"/>
          </a:xfrm>
          <a:prstGeom prst="rect">
            <a:avLst/>
          </a:prstGeom>
        </p:spPr>
      </p:pic>
      <p:sp>
        <p:nvSpPr>
          <p:cNvPr id="4" name="Slide Number Placeholder 3">
            <a:extLst>
              <a:ext uri="{FF2B5EF4-FFF2-40B4-BE49-F238E27FC236}">
                <a16:creationId xmlns:a16="http://schemas.microsoft.com/office/drawing/2014/main" id="{4AB7C8B1-E43D-A7F4-8EE3-C310CA777276}"/>
              </a:ext>
            </a:extLst>
          </p:cNvPr>
          <p:cNvSpPr>
            <a:spLocks noGrp="1"/>
          </p:cNvSpPr>
          <p:nvPr>
            <p:ph type="sldNum" sz="quarter" idx="4"/>
          </p:nvPr>
        </p:nvSpPr>
        <p:spPr/>
        <p:txBody>
          <a:bodyPr/>
          <a:lstStyle/>
          <a:p>
            <a:fld id="{69C126A4-BD19-47E2-8A0E-0DE1B9D8C925}" type="slidenum">
              <a:rPr lang="en-US" smtClean="0"/>
              <a:pPr/>
              <a:t>18</a:t>
            </a:fld>
            <a:endParaRPr lang="en-US"/>
          </a:p>
        </p:txBody>
      </p:sp>
    </p:spTree>
    <p:extLst>
      <p:ext uri="{BB962C8B-B14F-4D97-AF65-F5344CB8AC3E}">
        <p14:creationId xmlns:p14="http://schemas.microsoft.com/office/powerpoint/2010/main" val="47513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13C1D-6691-710F-0190-EB79FB49C5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81D280-47A8-71E9-3C55-34F8BE1FB778}"/>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Program Entity</a:t>
            </a:r>
            <a:endParaRPr lang="en-US" sz="4000"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A6722F4D-A2FA-A8AD-645D-26EC2ACC28F3}"/>
              </a:ext>
            </a:extLst>
          </p:cNvPr>
          <p:cNvSpPr txBox="1">
            <a:spLocks/>
          </p:cNvSpPr>
          <p:nvPr/>
        </p:nvSpPr>
        <p:spPr>
          <a:xfrm>
            <a:off x="535171" y="1140210"/>
            <a:ext cx="11043804" cy="1808473"/>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following is added to the PEIMS Fall Enrollment Submission:</a:t>
            </a:r>
          </a:p>
          <a:p>
            <a:pPr lvl="1">
              <a:buClr>
                <a:srgbClr val="F16038"/>
              </a:buClr>
            </a:pPr>
            <a:r>
              <a:rPr lang="en-US" sz="2000">
                <a:solidFill>
                  <a:srgbClr val="1482C5"/>
                </a:solidFill>
                <a:latin typeface="Aptos" panose="020B0004020202020204" pitchFamily="34" charset="0"/>
              </a:rPr>
              <a:t>Data Elements:</a:t>
            </a:r>
          </a:p>
          <a:p>
            <a:pPr lvl="2">
              <a:buClr>
                <a:srgbClr val="F16038"/>
              </a:buClr>
            </a:pPr>
            <a:r>
              <a:rPr lang="en-US" sz="1800">
                <a:solidFill>
                  <a:srgbClr val="F16038"/>
                </a:solidFill>
                <a:latin typeface="Aptos" panose="020B0004020202020204" pitchFamily="34" charset="0"/>
              </a:rPr>
              <a:t>Local Education Agency</a:t>
            </a:r>
            <a:r>
              <a:rPr lang="en-US" sz="1800">
                <a:solidFill>
                  <a:srgbClr val="1482C5"/>
                </a:solidFill>
                <a:latin typeface="Aptos" panose="020B0004020202020204" pitchFamily="34" charset="0"/>
              </a:rPr>
              <a:t> (Reference)</a:t>
            </a:r>
          </a:p>
          <a:p>
            <a:pPr lvl="2">
              <a:buClr>
                <a:srgbClr val="F16038"/>
              </a:buClr>
            </a:pPr>
            <a:r>
              <a:rPr lang="en-US" sz="1800" err="1">
                <a:solidFill>
                  <a:srgbClr val="F16038"/>
                </a:solidFill>
                <a:latin typeface="Aptos" panose="020B0004020202020204" pitchFamily="34" charset="0"/>
              </a:rPr>
              <a:t>ProgramName</a:t>
            </a:r>
            <a:r>
              <a:rPr lang="en-US" sz="1800">
                <a:solidFill>
                  <a:srgbClr val="1482C5"/>
                </a:solidFill>
                <a:latin typeface="Aptos" panose="020B0004020202020204" pitchFamily="34" charset="0"/>
              </a:rPr>
              <a:t> (E3049)</a:t>
            </a:r>
          </a:p>
          <a:p>
            <a:pPr lvl="2">
              <a:buClr>
                <a:srgbClr val="F16038"/>
              </a:buClr>
            </a:pPr>
            <a:r>
              <a:rPr lang="en-US" sz="1800" err="1">
                <a:solidFill>
                  <a:srgbClr val="F16038"/>
                </a:solidFill>
                <a:latin typeface="Aptos" panose="020B0004020202020204" pitchFamily="34" charset="0"/>
              </a:rPr>
              <a:t>ProgramType</a:t>
            </a:r>
            <a:r>
              <a:rPr lang="en-US" sz="1800">
                <a:solidFill>
                  <a:srgbClr val="1482C5"/>
                </a:solidFill>
                <a:latin typeface="Aptos" panose="020B0004020202020204" pitchFamily="34" charset="0"/>
              </a:rPr>
              <a:t> (E1337)</a:t>
            </a:r>
            <a:endParaRPr lang="en-US" sz="2400">
              <a:solidFill>
                <a:srgbClr val="0D6CB9"/>
              </a:solidFill>
              <a:latin typeface="Aptos" panose="020B0004020202020204" pitchFamily="34" charset="0"/>
            </a:endParaRPr>
          </a:p>
          <a:p>
            <a:pPr lvl="2">
              <a:buClr>
                <a:srgbClr val="F16038"/>
              </a:buClr>
            </a:pPr>
            <a:endParaRPr lang="en-US" sz="1800">
              <a:solidFill>
                <a:srgbClr val="1482C5"/>
              </a:solidFill>
              <a:latin typeface="Aptos" panose="020B0004020202020204" pitchFamily="34" charset="0"/>
            </a:endParaRPr>
          </a:p>
        </p:txBody>
      </p:sp>
      <p:pic>
        <p:nvPicPr>
          <p:cNvPr id="6" name="Picture 5" descr="Screenshot of the program entity.">
            <a:extLst>
              <a:ext uri="{FF2B5EF4-FFF2-40B4-BE49-F238E27FC236}">
                <a16:creationId xmlns:a16="http://schemas.microsoft.com/office/drawing/2014/main" id="{AAE7582D-D978-9937-3649-12AE4D8E4FFF}"/>
              </a:ext>
            </a:extLst>
          </p:cNvPr>
          <p:cNvPicPr>
            <a:picLocks noChangeAspect="1"/>
          </p:cNvPicPr>
          <p:nvPr/>
        </p:nvPicPr>
        <p:blipFill>
          <a:blip r:embed="rId2"/>
          <a:stretch>
            <a:fillRect/>
          </a:stretch>
        </p:blipFill>
        <p:spPr>
          <a:xfrm>
            <a:off x="1550179" y="3673634"/>
            <a:ext cx="9013788" cy="1600200"/>
          </a:xfrm>
          <a:prstGeom prst="rect">
            <a:avLst/>
          </a:prstGeom>
        </p:spPr>
      </p:pic>
      <p:sp>
        <p:nvSpPr>
          <p:cNvPr id="4" name="Slide Number Placeholder 3">
            <a:extLst>
              <a:ext uri="{FF2B5EF4-FFF2-40B4-BE49-F238E27FC236}">
                <a16:creationId xmlns:a16="http://schemas.microsoft.com/office/drawing/2014/main" id="{60860C17-47DD-C657-B19E-E42D1B2EBBFC}"/>
              </a:ext>
            </a:extLst>
          </p:cNvPr>
          <p:cNvSpPr>
            <a:spLocks noGrp="1"/>
          </p:cNvSpPr>
          <p:nvPr>
            <p:ph type="sldNum" sz="quarter" idx="4"/>
          </p:nvPr>
        </p:nvSpPr>
        <p:spPr/>
        <p:txBody>
          <a:bodyPr/>
          <a:lstStyle/>
          <a:p>
            <a:fld id="{69C126A4-BD19-47E2-8A0E-0DE1B9D8C925}" type="slidenum">
              <a:rPr lang="en-US" smtClean="0"/>
              <a:pPr/>
              <a:t>19</a:t>
            </a:fld>
            <a:endParaRPr lang="en-US"/>
          </a:p>
        </p:txBody>
      </p:sp>
    </p:spTree>
    <p:extLst>
      <p:ext uri="{BB962C8B-B14F-4D97-AF65-F5344CB8AC3E}">
        <p14:creationId xmlns:p14="http://schemas.microsoft.com/office/powerpoint/2010/main" val="1447002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0C576-04C3-107C-650F-650C6A72A6D7}"/>
              </a:ext>
            </a:extLst>
          </p:cNvPr>
          <p:cNvSpPr>
            <a:spLocks noGrp="1"/>
          </p:cNvSpPr>
          <p:nvPr>
            <p:ph type="title"/>
          </p:nvPr>
        </p:nvSpPr>
        <p:spPr>
          <a:xfrm>
            <a:off x="229665" y="68747"/>
            <a:ext cx="11121657" cy="751350"/>
          </a:xfrm>
        </p:spPr>
        <p:txBody>
          <a:bodyPr anchor="ctr">
            <a:normAutofit/>
          </a:bodyPr>
          <a:lstStyle/>
          <a:p>
            <a:r>
              <a:rPr lang="en-US">
                <a:solidFill>
                  <a:srgbClr val="1482C5"/>
                </a:solidFill>
                <a:latin typeface="Aptos" panose="020B0004020202020204" pitchFamily="34" charset="0"/>
              </a:rPr>
              <a:t>Agenda – New PEIMS Fall Enrollment Submission</a:t>
            </a:r>
          </a:p>
        </p:txBody>
      </p:sp>
      <p:pic>
        <p:nvPicPr>
          <p:cNvPr id="9" name="Picture 8" descr="School desk with books and pencils with chalkboard in background">
            <a:extLst>
              <a:ext uri="{FF2B5EF4-FFF2-40B4-BE49-F238E27FC236}">
                <a16:creationId xmlns:a16="http://schemas.microsoft.com/office/drawing/2014/main" id="{1F7694DA-30E4-F62B-A433-0F734C31BBAD}"/>
              </a:ext>
            </a:extLst>
          </p:cNvPr>
          <p:cNvPicPr>
            <a:picLocks noChangeAspect="1"/>
          </p:cNvPicPr>
          <p:nvPr/>
        </p:nvPicPr>
        <p:blipFill>
          <a:blip r:embed="rId3">
            <a:extLst>
              <a:ext uri="{28A0092B-C50C-407E-A947-70E740481C1C}">
                <a14:useLocalDpi xmlns:a14="http://schemas.microsoft.com/office/drawing/2010/main" val="0"/>
              </a:ext>
            </a:extLst>
          </a:blip>
          <a:srcRect t="17140" b="17140"/>
          <a:stretch/>
        </p:blipFill>
        <p:spPr>
          <a:xfrm>
            <a:off x="229665" y="906960"/>
            <a:ext cx="11507151" cy="5044079"/>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ontent Placeholder 3">
            <a:extLst>
              <a:ext uri="{FF2B5EF4-FFF2-40B4-BE49-F238E27FC236}">
                <a16:creationId xmlns:a16="http://schemas.microsoft.com/office/drawing/2014/main" id="{B0773B04-EA28-7C3E-6372-D181D8E283EE}"/>
              </a:ext>
            </a:extLst>
          </p:cNvPr>
          <p:cNvSpPr>
            <a:spLocks noGrp="1"/>
          </p:cNvSpPr>
          <p:nvPr>
            <p:ph idx="1"/>
          </p:nvPr>
        </p:nvSpPr>
        <p:spPr>
          <a:xfrm>
            <a:off x="347983" y="1266021"/>
            <a:ext cx="5930708" cy="4525179"/>
          </a:xfrm>
        </p:spPr>
        <p:txBody>
          <a:bodyPr lIns="91440" tIns="45720" rIns="91440" bIns="45720">
            <a:normAutofit/>
          </a:bodyPr>
          <a:lstStyle/>
          <a:p>
            <a:pPr>
              <a:spcBef>
                <a:spcPts val="400"/>
              </a:spcBef>
              <a:buClr>
                <a:srgbClr val="F16038"/>
              </a:buClr>
            </a:pPr>
            <a:r>
              <a:rPr lang="en-US" b="1" dirty="0">
                <a:solidFill>
                  <a:schemeClr val="bg1"/>
                </a:solidFill>
                <a:latin typeface="Aptos" panose="020B0004020202020204" pitchFamily="34" charset="0"/>
              </a:rPr>
              <a:t>Overview</a:t>
            </a:r>
          </a:p>
          <a:p>
            <a:pPr>
              <a:spcBef>
                <a:spcPts val="400"/>
              </a:spcBef>
              <a:buClr>
                <a:srgbClr val="F16038"/>
              </a:buClr>
            </a:pPr>
            <a:r>
              <a:rPr lang="en-US" b="1" dirty="0">
                <a:solidFill>
                  <a:schemeClr val="bg1"/>
                </a:solidFill>
                <a:latin typeface="Aptos" panose="020B0004020202020204" pitchFamily="34" charset="0"/>
              </a:rPr>
              <a:t>Timeline</a:t>
            </a:r>
          </a:p>
          <a:p>
            <a:pPr>
              <a:spcBef>
                <a:spcPts val="400"/>
              </a:spcBef>
              <a:buClr>
                <a:srgbClr val="F16038"/>
              </a:buClr>
            </a:pPr>
            <a:r>
              <a:rPr lang="en-US" b="1" dirty="0">
                <a:solidFill>
                  <a:schemeClr val="bg1"/>
                </a:solidFill>
                <a:latin typeface="Aptos" panose="020B0004020202020204" pitchFamily="34" charset="0"/>
              </a:rPr>
              <a:t>New PEIMS Fall Enrollment Submission</a:t>
            </a:r>
          </a:p>
          <a:p>
            <a:pPr>
              <a:spcBef>
                <a:spcPts val="400"/>
              </a:spcBef>
              <a:buClr>
                <a:srgbClr val="F16038"/>
              </a:buClr>
            </a:pPr>
            <a:r>
              <a:rPr lang="en-US" b="1" dirty="0">
                <a:solidFill>
                  <a:schemeClr val="bg1"/>
                </a:solidFill>
                <a:latin typeface="Aptos" panose="020B0004020202020204" pitchFamily="34" charset="0"/>
              </a:rPr>
              <a:t>PEIMS Fall Submission Impact</a:t>
            </a:r>
          </a:p>
          <a:p>
            <a:pPr>
              <a:spcBef>
                <a:spcPts val="400"/>
              </a:spcBef>
              <a:buClr>
                <a:srgbClr val="F16038"/>
              </a:buClr>
            </a:pPr>
            <a:r>
              <a:rPr lang="en-US" b="1" dirty="0">
                <a:solidFill>
                  <a:schemeClr val="bg1"/>
                </a:solidFill>
                <a:latin typeface="Aptos" panose="020B0004020202020204" pitchFamily="34" charset="0"/>
              </a:rPr>
              <a:t>Business Validations</a:t>
            </a:r>
          </a:p>
          <a:p>
            <a:pPr>
              <a:spcBef>
                <a:spcPts val="400"/>
              </a:spcBef>
              <a:buClr>
                <a:srgbClr val="F16038"/>
              </a:buClr>
            </a:pPr>
            <a:r>
              <a:rPr lang="en-US" b="1" dirty="0">
                <a:solidFill>
                  <a:schemeClr val="bg1"/>
                </a:solidFill>
                <a:latin typeface="Aptos" panose="020B0004020202020204" pitchFamily="34" charset="0"/>
              </a:rPr>
              <a:t>Reports</a:t>
            </a:r>
          </a:p>
          <a:p>
            <a:pPr>
              <a:spcBef>
                <a:spcPts val="400"/>
              </a:spcBef>
              <a:buClr>
                <a:srgbClr val="F16038"/>
              </a:buClr>
            </a:pPr>
            <a:r>
              <a:rPr lang="en-US" b="1" dirty="0">
                <a:solidFill>
                  <a:schemeClr val="bg1"/>
                </a:solidFill>
                <a:latin typeface="Aptos" panose="020B0004020202020204" pitchFamily="34" charset="0"/>
              </a:rPr>
              <a:t>Communication Plan</a:t>
            </a:r>
          </a:p>
          <a:p>
            <a:pPr>
              <a:spcBef>
                <a:spcPts val="400"/>
              </a:spcBef>
              <a:buClr>
                <a:srgbClr val="F16038"/>
              </a:buClr>
            </a:pPr>
            <a:r>
              <a:rPr lang="en-US" b="1" dirty="0">
                <a:solidFill>
                  <a:schemeClr val="bg1"/>
                </a:solidFill>
                <a:latin typeface="Aptos" panose="020B0004020202020204" pitchFamily="34" charset="0"/>
              </a:rPr>
              <a:t>Questions</a:t>
            </a:r>
            <a:endParaRPr lang="en-US" dirty="0">
              <a:solidFill>
                <a:schemeClr val="bg1"/>
              </a:solidFill>
              <a:latin typeface="Aptos" panose="020B0004020202020204" pitchFamily="34" charset="0"/>
            </a:endParaRPr>
          </a:p>
        </p:txBody>
      </p:sp>
      <p:sp>
        <p:nvSpPr>
          <p:cNvPr id="2" name="Slide Number Placeholder 1">
            <a:extLst>
              <a:ext uri="{FF2B5EF4-FFF2-40B4-BE49-F238E27FC236}">
                <a16:creationId xmlns:a16="http://schemas.microsoft.com/office/drawing/2014/main" id="{F6695B45-F362-C371-8D83-6CB6B5711F35}"/>
              </a:ext>
            </a:extLst>
          </p:cNvPr>
          <p:cNvSpPr>
            <a:spLocks noGrp="1"/>
          </p:cNvSpPr>
          <p:nvPr>
            <p:ph type="sldNum" sz="quarter" idx="4"/>
          </p:nvPr>
        </p:nvSpPr>
        <p:spPr/>
        <p:txBody>
          <a:bodyPr/>
          <a:lstStyle/>
          <a:p>
            <a:fld id="{69C126A4-BD19-47E2-8A0E-0DE1B9D8C925}" type="slidenum">
              <a:rPr lang="en-US" smtClean="0"/>
              <a:pPr/>
              <a:t>2</a:t>
            </a:fld>
            <a:endParaRPr lang="en-US"/>
          </a:p>
        </p:txBody>
      </p:sp>
    </p:spTree>
    <p:extLst>
      <p:ext uri="{BB962C8B-B14F-4D97-AF65-F5344CB8AC3E}">
        <p14:creationId xmlns:p14="http://schemas.microsoft.com/office/powerpoint/2010/main" val="257499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0458-44E6-AF30-8B70-E331D45603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14BDF7-9B9B-3CEA-4A8C-693C72467B89}"/>
              </a:ext>
            </a:extLst>
          </p:cNvPr>
          <p:cNvSpPr>
            <a:spLocks noGrp="1"/>
          </p:cNvSpPr>
          <p:nvPr>
            <p:ph type="title"/>
          </p:nvPr>
        </p:nvSpPr>
        <p:spPr>
          <a:xfrm>
            <a:off x="535171" y="141941"/>
            <a:ext cx="11121657" cy="751350"/>
          </a:xfrm>
        </p:spPr>
        <p:txBody>
          <a:bodyPr>
            <a:normAutofit/>
          </a:bodyPr>
          <a:lstStyle/>
          <a:p>
            <a:r>
              <a:rPr lang="en-US" sz="3400" b="1">
                <a:solidFill>
                  <a:srgbClr val="1482C5"/>
                </a:solidFill>
                <a:latin typeface="Aptos" panose="020B0004020202020204" pitchFamily="34" charset="0"/>
                <a:cs typeface="Calibri"/>
              </a:rPr>
              <a:t>StudentSpecialEducationProgramAssociation Entity</a:t>
            </a:r>
            <a:endParaRPr lang="en-US" sz="3400"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A33F73BF-A585-D181-C5EF-C120C419CDF9}"/>
              </a:ext>
            </a:extLst>
          </p:cNvPr>
          <p:cNvSpPr txBox="1">
            <a:spLocks/>
          </p:cNvSpPr>
          <p:nvPr/>
        </p:nvSpPr>
        <p:spPr>
          <a:xfrm>
            <a:off x="535170" y="1140210"/>
            <a:ext cx="10458177" cy="278688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following is added to the PEIMS Fall Enrollment Submission:</a:t>
            </a:r>
          </a:p>
          <a:p>
            <a:pPr lvl="1">
              <a:buClr>
                <a:srgbClr val="F16038"/>
              </a:buClr>
            </a:pPr>
            <a:r>
              <a:rPr lang="en-US" sz="2000">
                <a:solidFill>
                  <a:srgbClr val="1482C5"/>
                </a:solidFill>
                <a:latin typeface="Aptos" panose="020B0004020202020204" pitchFamily="34" charset="0"/>
              </a:rPr>
              <a:t>Data Elements:</a:t>
            </a:r>
          </a:p>
          <a:p>
            <a:pPr lvl="2">
              <a:buClr>
                <a:srgbClr val="F16038"/>
              </a:buClr>
            </a:pPr>
            <a:r>
              <a:rPr lang="en-US" sz="1800">
                <a:solidFill>
                  <a:srgbClr val="F16038"/>
                </a:solidFill>
                <a:latin typeface="Aptos" panose="020B0004020202020204" pitchFamily="34" charset="0"/>
              </a:rPr>
              <a:t>School</a:t>
            </a:r>
            <a:r>
              <a:rPr lang="en-US" sz="1800">
                <a:solidFill>
                  <a:srgbClr val="1482C5"/>
                </a:solidFill>
                <a:latin typeface="Aptos" panose="020B0004020202020204" pitchFamily="34" charset="0"/>
              </a:rPr>
              <a:t> (Reference)</a:t>
            </a:r>
          </a:p>
          <a:p>
            <a:pPr lvl="2">
              <a:buClr>
                <a:srgbClr val="F16038"/>
              </a:buClr>
            </a:pPr>
            <a:r>
              <a:rPr lang="en-US" sz="1800">
                <a:solidFill>
                  <a:srgbClr val="F16038"/>
                </a:solidFill>
                <a:latin typeface="Aptos" panose="020B0004020202020204" pitchFamily="34" charset="0"/>
              </a:rPr>
              <a:t>Student </a:t>
            </a:r>
            <a:r>
              <a:rPr lang="en-US" sz="1800">
                <a:solidFill>
                  <a:srgbClr val="1482C5"/>
                </a:solidFill>
                <a:latin typeface="Aptos" panose="020B0004020202020204" pitchFamily="34" charset="0"/>
              </a:rPr>
              <a:t>(Reference)</a:t>
            </a:r>
            <a:endParaRPr lang="en-US" sz="2400">
              <a:solidFill>
                <a:srgbClr val="0D6CB9"/>
              </a:solidFill>
              <a:latin typeface="Aptos" panose="020B0004020202020204" pitchFamily="34" charset="0"/>
            </a:endParaRPr>
          </a:p>
          <a:p>
            <a:pPr lvl="2">
              <a:buClr>
                <a:srgbClr val="F16038"/>
              </a:buClr>
            </a:pPr>
            <a:r>
              <a:rPr lang="en-US" sz="1800">
                <a:solidFill>
                  <a:srgbClr val="F16038"/>
                </a:solidFill>
                <a:latin typeface="Aptos" panose="020B0004020202020204" pitchFamily="34" charset="0"/>
              </a:rPr>
              <a:t>Program </a:t>
            </a:r>
            <a:r>
              <a:rPr lang="en-US" sz="1800">
                <a:solidFill>
                  <a:srgbClr val="1482C5"/>
                </a:solidFill>
                <a:latin typeface="Aptos" panose="020B0004020202020204" pitchFamily="34" charset="0"/>
              </a:rPr>
              <a:t>(Reference)</a:t>
            </a:r>
          </a:p>
          <a:p>
            <a:pPr lvl="2">
              <a:buClr>
                <a:srgbClr val="F16038"/>
              </a:buClr>
            </a:pPr>
            <a:r>
              <a:rPr lang="en-US" sz="1800">
                <a:solidFill>
                  <a:srgbClr val="F16038"/>
                </a:solidFill>
                <a:latin typeface="Aptos" panose="020B0004020202020204" pitchFamily="34" charset="0"/>
              </a:rPr>
              <a:t>BeginDate </a:t>
            </a:r>
            <a:r>
              <a:rPr lang="en-US" sz="1800">
                <a:solidFill>
                  <a:srgbClr val="1482C5"/>
                </a:solidFill>
                <a:latin typeface="Aptos" panose="020B0004020202020204" pitchFamily="34" charset="0"/>
              </a:rPr>
              <a:t>(E3010)</a:t>
            </a:r>
          </a:p>
          <a:p>
            <a:pPr lvl="2">
              <a:buClr>
                <a:srgbClr val="F16038"/>
              </a:buClr>
            </a:pPr>
            <a:r>
              <a:rPr lang="en-US" sz="1800">
                <a:solidFill>
                  <a:srgbClr val="F16038"/>
                </a:solidFill>
                <a:latin typeface="Aptos" panose="020B0004020202020204" pitchFamily="34" charset="0"/>
              </a:rPr>
              <a:t>EndDate</a:t>
            </a:r>
            <a:r>
              <a:rPr lang="en-US" sz="1800">
                <a:solidFill>
                  <a:srgbClr val="1482C5"/>
                </a:solidFill>
                <a:latin typeface="Aptos" panose="020B0004020202020204" pitchFamily="34" charset="0"/>
              </a:rPr>
              <a:t> (E3020)</a:t>
            </a:r>
          </a:p>
        </p:txBody>
      </p:sp>
      <p:pic>
        <p:nvPicPr>
          <p:cNvPr id="8" name="Picture 7" descr="Screenshot of the student special education program association entity.">
            <a:extLst>
              <a:ext uri="{FF2B5EF4-FFF2-40B4-BE49-F238E27FC236}">
                <a16:creationId xmlns:a16="http://schemas.microsoft.com/office/drawing/2014/main" id="{F917C7CC-7BEF-0BD0-D02B-A5DCC812ACF8}"/>
              </a:ext>
            </a:extLst>
          </p:cNvPr>
          <p:cNvPicPr>
            <a:picLocks noChangeAspect="1"/>
          </p:cNvPicPr>
          <p:nvPr/>
        </p:nvPicPr>
        <p:blipFill>
          <a:blip r:embed="rId2"/>
          <a:stretch>
            <a:fillRect/>
          </a:stretch>
        </p:blipFill>
        <p:spPr>
          <a:xfrm>
            <a:off x="2054847" y="3724398"/>
            <a:ext cx="8082303" cy="1993392"/>
          </a:xfrm>
          <a:prstGeom prst="rect">
            <a:avLst/>
          </a:prstGeom>
        </p:spPr>
      </p:pic>
      <p:sp>
        <p:nvSpPr>
          <p:cNvPr id="4" name="Slide Number Placeholder 3">
            <a:extLst>
              <a:ext uri="{FF2B5EF4-FFF2-40B4-BE49-F238E27FC236}">
                <a16:creationId xmlns:a16="http://schemas.microsoft.com/office/drawing/2014/main" id="{4744E3DD-D071-B2D8-23DD-EA39A3AEA090}"/>
              </a:ext>
            </a:extLst>
          </p:cNvPr>
          <p:cNvSpPr>
            <a:spLocks noGrp="1"/>
          </p:cNvSpPr>
          <p:nvPr>
            <p:ph type="sldNum" sz="quarter" idx="4"/>
          </p:nvPr>
        </p:nvSpPr>
        <p:spPr/>
        <p:txBody>
          <a:bodyPr/>
          <a:lstStyle/>
          <a:p>
            <a:fld id="{69C126A4-BD19-47E2-8A0E-0DE1B9D8C925}" type="slidenum">
              <a:rPr lang="en-US" smtClean="0"/>
              <a:pPr/>
              <a:t>20</a:t>
            </a:fld>
            <a:endParaRPr lang="en-US"/>
          </a:p>
        </p:txBody>
      </p:sp>
    </p:spTree>
    <p:extLst>
      <p:ext uri="{BB962C8B-B14F-4D97-AF65-F5344CB8AC3E}">
        <p14:creationId xmlns:p14="http://schemas.microsoft.com/office/powerpoint/2010/main" val="175703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09189-1C84-C0F4-D602-3FF3A500E56E}"/>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6FB0F518-B67D-1CB2-2012-DEB2414F8F35}"/>
              </a:ext>
            </a:extLst>
          </p:cNvPr>
          <p:cNvSpPr>
            <a:spLocks noGrp="1"/>
          </p:cNvSpPr>
          <p:nvPr>
            <p:ph type="ctrTitle"/>
          </p:nvPr>
        </p:nvSpPr>
        <p:spPr>
          <a:xfrm>
            <a:off x="1524000" y="2858439"/>
            <a:ext cx="9144000" cy="1455651"/>
          </a:xfrm>
        </p:spPr>
        <p:txBody>
          <a:bodyPr vert="horz" lIns="91440" tIns="45720" rIns="91440" bIns="45720" rtlCol="0" anchor="ctr">
            <a:normAutofit fontScale="90000"/>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PEIMS Fall Submission Impact</a:t>
            </a:r>
          </a:p>
        </p:txBody>
      </p:sp>
      <p:sp>
        <p:nvSpPr>
          <p:cNvPr id="12" name="Rectangle 11">
            <a:extLst>
              <a:ext uri="{FF2B5EF4-FFF2-40B4-BE49-F238E27FC236}">
                <a16:creationId xmlns:a16="http://schemas.microsoft.com/office/drawing/2014/main" id="{960C1E38-3011-546D-B990-A687A8F9A3DD}"/>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E9B6DC90-3D0C-482C-DEC0-023700E313C1}"/>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3" name="TextBox 2">
            <a:extLst>
              <a:ext uri="{FF2B5EF4-FFF2-40B4-BE49-F238E27FC236}">
                <a16:creationId xmlns:a16="http://schemas.microsoft.com/office/drawing/2014/main" id="{09242E1E-9B06-114F-1955-AF4CA47E73B2}"/>
              </a:ext>
            </a:extLst>
          </p:cNvPr>
          <p:cNvSpPr txBox="1"/>
          <p:nvPr/>
        </p:nvSpPr>
        <p:spPr>
          <a:xfrm>
            <a:off x="470105" y="2620603"/>
            <a:ext cx="7451270" cy="2862322"/>
          </a:xfrm>
          <a:prstGeom prst="rect">
            <a:avLst/>
          </a:prstGeom>
          <a:noFill/>
        </p:spPr>
        <p:txBody>
          <a:bodyPr wrap="square" rtlCol="0">
            <a:spAutoFit/>
          </a:bodyPr>
          <a:lstStyle/>
          <a:p>
            <a:r>
              <a:rPr lang="en-US" sz="6000" b="1">
                <a:solidFill>
                  <a:schemeClr val="bg1"/>
                </a:solidFill>
                <a:latin typeface="Aptos" panose="020B0004020202020204" pitchFamily="34" charset="0"/>
              </a:rPr>
              <a:t>PEIMS FALL SUBMISSION IMPACT</a:t>
            </a:r>
          </a:p>
        </p:txBody>
      </p:sp>
      <p:sp>
        <p:nvSpPr>
          <p:cNvPr id="2" name="Slide Number Placeholder 1">
            <a:extLst>
              <a:ext uri="{FF2B5EF4-FFF2-40B4-BE49-F238E27FC236}">
                <a16:creationId xmlns:a16="http://schemas.microsoft.com/office/drawing/2014/main" id="{5899BA88-75BA-2FB5-78E3-24D50A7AF3A1}"/>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21</a:t>
            </a:fld>
            <a:endParaRPr lang="en-US"/>
          </a:p>
        </p:txBody>
      </p:sp>
    </p:spTree>
    <p:extLst>
      <p:ext uri="{BB962C8B-B14F-4D97-AF65-F5344CB8AC3E}">
        <p14:creationId xmlns:p14="http://schemas.microsoft.com/office/powerpoint/2010/main" val="2584188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3413-EBBC-5596-FC3E-1A16AAF421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A1CC79-B8DF-D61D-557D-90150998BAA0}"/>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PEIMS Fall Submission Impact</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68ED5545-3D3C-4CCF-397A-6461008C7047}"/>
              </a:ext>
            </a:extLst>
          </p:cNvPr>
          <p:cNvSpPr txBox="1">
            <a:spLocks/>
          </p:cNvSpPr>
          <p:nvPr/>
        </p:nvSpPr>
        <p:spPr>
          <a:xfrm>
            <a:off x="535171" y="1253331"/>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3600">
                <a:solidFill>
                  <a:srgbClr val="0D6CB9"/>
                </a:solidFill>
                <a:latin typeface="Aptos" panose="020B0004020202020204" pitchFamily="34" charset="0"/>
                <a:cs typeface="Calibri"/>
              </a:rPr>
              <a:t>The </a:t>
            </a:r>
            <a:r>
              <a:rPr lang="en-US" sz="3600">
                <a:solidFill>
                  <a:srgbClr val="F16038"/>
                </a:solidFill>
                <a:latin typeface="Aptos" panose="020B0004020202020204" pitchFamily="34" charset="0"/>
                <a:cs typeface="Calibri"/>
              </a:rPr>
              <a:t>PEIMS Fall Submission</a:t>
            </a:r>
            <a:r>
              <a:rPr lang="en-US" sz="3600">
                <a:solidFill>
                  <a:srgbClr val="0D6CB9"/>
                </a:solidFill>
                <a:latin typeface="Aptos" panose="020B0004020202020204" pitchFamily="34" charset="0"/>
                <a:cs typeface="Calibri"/>
              </a:rPr>
              <a:t> will consist of:</a:t>
            </a:r>
          </a:p>
          <a:p>
            <a:pPr lvl="1">
              <a:buClr>
                <a:srgbClr val="F16038"/>
              </a:buClr>
            </a:pPr>
            <a:r>
              <a:rPr lang="en-US" sz="3200">
                <a:solidFill>
                  <a:srgbClr val="0D6CB9"/>
                </a:solidFill>
                <a:latin typeface="Aptos" panose="020B0004020202020204" pitchFamily="34" charset="0"/>
                <a:cs typeface="Calibri"/>
              </a:rPr>
              <a:t>ONLY students </a:t>
            </a:r>
            <a:r>
              <a:rPr lang="en-US" sz="3200">
                <a:solidFill>
                  <a:srgbClr val="F16038"/>
                </a:solidFill>
                <a:latin typeface="Aptos" panose="020B0004020202020204" pitchFamily="34" charset="0"/>
                <a:cs typeface="Calibri"/>
              </a:rPr>
              <a:t>enrolled</a:t>
            </a:r>
            <a:r>
              <a:rPr lang="en-US" sz="3200">
                <a:solidFill>
                  <a:srgbClr val="0D6CB9"/>
                </a:solidFill>
                <a:latin typeface="Aptos" panose="020B0004020202020204" pitchFamily="34" charset="0"/>
                <a:cs typeface="Calibri"/>
              </a:rPr>
              <a:t> on the </a:t>
            </a:r>
            <a:r>
              <a:rPr lang="en-US" sz="3200">
                <a:solidFill>
                  <a:srgbClr val="F16038"/>
                </a:solidFill>
                <a:latin typeface="Aptos" panose="020B0004020202020204" pitchFamily="34" charset="0"/>
                <a:cs typeface="Calibri"/>
              </a:rPr>
              <a:t>last Friday in October</a:t>
            </a:r>
            <a:r>
              <a:rPr lang="en-US" sz="3200">
                <a:solidFill>
                  <a:srgbClr val="1482C5"/>
                </a:solidFill>
                <a:latin typeface="Aptos" panose="020B0004020202020204" pitchFamily="34" charset="0"/>
                <a:cs typeface="Calibri"/>
              </a:rPr>
              <a:t>,</a:t>
            </a:r>
          </a:p>
          <a:p>
            <a:pPr lvl="1">
              <a:buClr>
                <a:srgbClr val="F16038"/>
              </a:buClr>
            </a:pPr>
            <a:r>
              <a:rPr lang="en-US" sz="3200">
                <a:solidFill>
                  <a:srgbClr val="0D6CB9"/>
                </a:solidFill>
                <a:latin typeface="Aptos" panose="020B0004020202020204" pitchFamily="34" charset="0"/>
                <a:cs typeface="Calibri"/>
              </a:rPr>
              <a:t>LEA </a:t>
            </a:r>
            <a:r>
              <a:rPr lang="en-US" sz="3200">
                <a:solidFill>
                  <a:srgbClr val="F16038"/>
                </a:solidFill>
                <a:latin typeface="Aptos" panose="020B0004020202020204" pitchFamily="34" charset="0"/>
                <a:cs typeface="Calibri"/>
              </a:rPr>
              <a:t>budget</a:t>
            </a:r>
            <a:r>
              <a:rPr lang="en-US" sz="3200">
                <a:solidFill>
                  <a:srgbClr val="0D6CB9"/>
                </a:solidFill>
                <a:latin typeface="Aptos" panose="020B0004020202020204" pitchFamily="34" charset="0"/>
                <a:cs typeface="Calibri"/>
              </a:rPr>
              <a:t>, and</a:t>
            </a:r>
          </a:p>
          <a:p>
            <a:pPr lvl="1">
              <a:buClr>
                <a:srgbClr val="F16038"/>
              </a:buClr>
            </a:pPr>
            <a:r>
              <a:rPr lang="en-US" sz="3200">
                <a:solidFill>
                  <a:srgbClr val="0D6CB9"/>
                </a:solidFill>
                <a:latin typeface="Aptos" panose="020B0004020202020204" pitchFamily="34" charset="0"/>
                <a:cs typeface="Calibri"/>
              </a:rPr>
              <a:t>Staff </a:t>
            </a:r>
            <a:r>
              <a:rPr lang="en-US" sz="3200">
                <a:solidFill>
                  <a:srgbClr val="F16038"/>
                </a:solidFill>
                <a:latin typeface="Aptos" panose="020B0004020202020204" pitchFamily="34" charset="0"/>
                <a:cs typeface="Calibri"/>
              </a:rPr>
              <a:t>employed</a:t>
            </a:r>
            <a:r>
              <a:rPr lang="en-US" sz="3200">
                <a:solidFill>
                  <a:srgbClr val="0D6CB9"/>
                </a:solidFill>
                <a:latin typeface="Aptos" panose="020B0004020202020204" pitchFamily="34" charset="0"/>
                <a:cs typeface="Calibri"/>
              </a:rPr>
              <a:t> on the </a:t>
            </a:r>
            <a:r>
              <a:rPr lang="en-US" sz="3200">
                <a:solidFill>
                  <a:srgbClr val="F16038"/>
                </a:solidFill>
                <a:latin typeface="Aptos" panose="020B0004020202020204" pitchFamily="34" charset="0"/>
                <a:cs typeface="Calibri"/>
              </a:rPr>
              <a:t>last Friday in October</a:t>
            </a:r>
            <a:r>
              <a:rPr lang="en-US" sz="3200">
                <a:solidFill>
                  <a:srgbClr val="0D6CB9"/>
                </a:solidFill>
                <a:latin typeface="Aptos" panose="020B0004020202020204" pitchFamily="34" charset="0"/>
                <a:cs typeface="Calibri"/>
              </a:rPr>
              <a:t>.</a:t>
            </a:r>
          </a:p>
          <a:p>
            <a:pPr marL="0" indent="0">
              <a:buClr>
                <a:srgbClr val="F16038"/>
              </a:buClr>
              <a:buNone/>
            </a:pPr>
            <a:endParaRPr lang="en-US" sz="3600">
              <a:solidFill>
                <a:srgbClr val="0D6CB9"/>
              </a:solidFill>
              <a:latin typeface="Aptos" panose="020B0004020202020204" pitchFamily="34" charset="0"/>
              <a:cs typeface="Calibri"/>
            </a:endParaRPr>
          </a:p>
        </p:txBody>
      </p:sp>
      <p:sp>
        <p:nvSpPr>
          <p:cNvPr id="4" name="Slide Number Placeholder 3">
            <a:extLst>
              <a:ext uri="{FF2B5EF4-FFF2-40B4-BE49-F238E27FC236}">
                <a16:creationId xmlns:a16="http://schemas.microsoft.com/office/drawing/2014/main" id="{422152E0-DF71-7763-5983-B0DEAA188C5A}"/>
              </a:ext>
            </a:extLst>
          </p:cNvPr>
          <p:cNvSpPr>
            <a:spLocks noGrp="1"/>
          </p:cNvSpPr>
          <p:nvPr>
            <p:ph type="sldNum" sz="quarter" idx="4"/>
          </p:nvPr>
        </p:nvSpPr>
        <p:spPr/>
        <p:txBody>
          <a:bodyPr/>
          <a:lstStyle/>
          <a:p>
            <a:fld id="{69C126A4-BD19-47E2-8A0E-0DE1B9D8C925}" type="slidenum">
              <a:rPr lang="en-US" smtClean="0"/>
              <a:pPr/>
              <a:t>22</a:t>
            </a:fld>
            <a:endParaRPr lang="en-US"/>
          </a:p>
        </p:txBody>
      </p:sp>
    </p:spTree>
    <p:extLst>
      <p:ext uri="{BB962C8B-B14F-4D97-AF65-F5344CB8AC3E}">
        <p14:creationId xmlns:p14="http://schemas.microsoft.com/office/powerpoint/2010/main" val="1786824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60F31-7BFD-C8EB-AA62-6867A939B1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90DED2-651F-7F4E-A0E3-6E25E5B5F535}"/>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AsOfStatusLastFridayOctober (Removed)</a:t>
            </a:r>
            <a:endParaRPr lang="en-US" sz="4000"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85511172-54BD-4610-B867-8C41AD3AD9BA}"/>
              </a:ext>
            </a:extLst>
          </p:cNvPr>
          <p:cNvSpPr txBox="1">
            <a:spLocks/>
          </p:cNvSpPr>
          <p:nvPr/>
        </p:nvSpPr>
        <p:spPr>
          <a:xfrm>
            <a:off x="535171" y="1140210"/>
            <a:ext cx="11033530" cy="75135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a:t>
            </a:r>
            <a:r>
              <a:rPr lang="en-US" sz="2400">
                <a:solidFill>
                  <a:srgbClr val="F16038"/>
                </a:solidFill>
                <a:latin typeface="Aptos" panose="020B0004020202020204" pitchFamily="34" charset="0"/>
              </a:rPr>
              <a:t>AsOfStatusLastFridayOctober</a:t>
            </a:r>
            <a:r>
              <a:rPr lang="en-US" sz="2400">
                <a:solidFill>
                  <a:srgbClr val="1482C5"/>
                </a:solidFill>
                <a:latin typeface="Aptos" panose="020B0004020202020204" pitchFamily="34" charset="0"/>
              </a:rPr>
              <a:t> will be removed from the </a:t>
            </a:r>
            <a:r>
              <a:rPr lang="en-US" sz="2400">
                <a:solidFill>
                  <a:srgbClr val="F16038"/>
                </a:solidFill>
                <a:latin typeface="Aptos" panose="020B0004020202020204" pitchFamily="34" charset="0"/>
              </a:rPr>
              <a:t>Student</a:t>
            </a:r>
            <a:r>
              <a:rPr lang="en-US" sz="2400">
                <a:solidFill>
                  <a:srgbClr val="1482C5"/>
                </a:solidFill>
                <a:latin typeface="Aptos" panose="020B0004020202020204" pitchFamily="34" charset="0"/>
              </a:rPr>
              <a:t> Entity reported in the PEIMS Fall Submission.</a:t>
            </a:r>
            <a:endParaRPr lang="en-US" sz="1800">
              <a:solidFill>
                <a:srgbClr val="1482C5"/>
              </a:solidFill>
              <a:latin typeface="Aptos" panose="020B0004020202020204" pitchFamily="34" charset="0"/>
            </a:endParaRPr>
          </a:p>
        </p:txBody>
      </p:sp>
      <p:pic>
        <p:nvPicPr>
          <p:cNvPr id="6" name="Picture 5" descr="Screenshot of the student entity showing that the as of status last Friday in October has been removed.">
            <a:extLst>
              <a:ext uri="{FF2B5EF4-FFF2-40B4-BE49-F238E27FC236}">
                <a16:creationId xmlns:a16="http://schemas.microsoft.com/office/drawing/2014/main" id="{3C58523C-1788-0BE9-95D7-DC2DA5F63B24}"/>
              </a:ext>
            </a:extLst>
          </p:cNvPr>
          <p:cNvPicPr>
            <a:picLocks noChangeAspect="1"/>
          </p:cNvPicPr>
          <p:nvPr/>
        </p:nvPicPr>
        <p:blipFill>
          <a:blip r:embed="rId2"/>
          <a:stretch>
            <a:fillRect/>
          </a:stretch>
        </p:blipFill>
        <p:spPr>
          <a:xfrm>
            <a:off x="3073165" y="1891560"/>
            <a:ext cx="5957542" cy="3852824"/>
          </a:xfrm>
          <a:prstGeom prst="rect">
            <a:avLst/>
          </a:prstGeom>
        </p:spPr>
      </p:pic>
      <p:sp>
        <p:nvSpPr>
          <p:cNvPr id="4" name="Slide Number Placeholder 3">
            <a:extLst>
              <a:ext uri="{FF2B5EF4-FFF2-40B4-BE49-F238E27FC236}">
                <a16:creationId xmlns:a16="http://schemas.microsoft.com/office/drawing/2014/main" id="{A1F7DB3A-B7E4-6054-2AB3-D6B96FF0FCB4}"/>
              </a:ext>
            </a:extLst>
          </p:cNvPr>
          <p:cNvSpPr>
            <a:spLocks noGrp="1"/>
          </p:cNvSpPr>
          <p:nvPr>
            <p:ph type="sldNum" sz="quarter" idx="4"/>
          </p:nvPr>
        </p:nvSpPr>
        <p:spPr/>
        <p:txBody>
          <a:bodyPr/>
          <a:lstStyle/>
          <a:p>
            <a:fld id="{69C126A4-BD19-47E2-8A0E-0DE1B9D8C925}" type="slidenum">
              <a:rPr lang="en-US" smtClean="0"/>
              <a:pPr/>
              <a:t>23</a:t>
            </a:fld>
            <a:endParaRPr lang="en-US"/>
          </a:p>
        </p:txBody>
      </p:sp>
    </p:spTree>
    <p:extLst>
      <p:ext uri="{BB962C8B-B14F-4D97-AF65-F5344CB8AC3E}">
        <p14:creationId xmlns:p14="http://schemas.microsoft.com/office/powerpoint/2010/main" val="357508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C638-75FB-E326-CD99-18D24F3282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E7BDE5-EA88-A3AE-46E3-F8F89C141D32}"/>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Business Validation Impact</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59524B53-DBE3-7271-FF01-C96EA5BD0EBC}"/>
              </a:ext>
            </a:extLst>
          </p:cNvPr>
          <p:cNvSpPr txBox="1">
            <a:spLocks/>
          </p:cNvSpPr>
          <p:nvPr/>
        </p:nvSpPr>
        <p:spPr>
          <a:xfrm>
            <a:off x="535171" y="1280719"/>
            <a:ext cx="11275829" cy="554354"/>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1482C5"/>
                </a:solidFill>
                <a:latin typeface="Aptos" panose="020B0004020202020204" pitchFamily="34" charset="0"/>
              </a:rPr>
              <a:t>The following rules will be removed from the </a:t>
            </a:r>
            <a:r>
              <a:rPr lang="en-US">
                <a:solidFill>
                  <a:srgbClr val="F16038"/>
                </a:solidFill>
                <a:latin typeface="Aptos" panose="020B0004020202020204" pitchFamily="34" charset="0"/>
              </a:rPr>
              <a:t>PEIMS Fall</a:t>
            </a:r>
            <a:r>
              <a:rPr lang="en-US">
                <a:solidFill>
                  <a:srgbClr val="1482C5"/>
                </a:solidFill>
                <a:latin typeface="Aptos" panose="020B0004020202020204" pitchFamily="34" charset="0"/>
              </a:rPr>
              <a:t> Submission:</a:t>
            </a:r>
          </a:p>
        </p:txBody>
      </p:sp>
      <p:sp>
        <p:nvSpPr>
          <p:cNvPr id="5" name="Content Placeholder 3">
            <a:extLst>
              <a:ext uri="{FF2B5EF4-FFF2-40B4-BE49-F238E27FC236}">
                <a16:creationId xmlns:a16="http://schemas.microsoft.com/office/drawing/2014/main" id="{2A34AE05-6CE9-1ED3-64DC-D559693E949D}"/>
              </a:ext>
            </a:extLst>
          </p:cNvPr>
          <p:cNvSpPr txBox="1">
            <a:spLocks/>
          </p:cNvSpPr>
          <p:nvPr/>
        </p:nvSpPr>
        <p:spPr>
          <a:xfrm>
            <a:off x="535171" y="1923775"/>
            <a:ext cx="2743200" cy="410962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1482C5"/>
                </a:solidFill>
                <a:latin typeface="Aptos" panose="020B0004020202020204" pitchFamily="34" charset="0"/>
              </a:rPr>
              <a:t>10010-0099</a:t>
            </a:r>
          </a:p>
          <a:p>
            <a:pPr>
              <a:buClr>
                <a:srgbClr val="F16038"/>
              </a:buClr>
            </a:pPr>
            <a:r>
              <a:rPr lang="en-US">
                <a:solidFill>
                  <a:srgbClr val="1482C5"/>
                </a:solidFill>
                <a:latin typeface="Aptos" panose="020B0004020202020204" pitchFamily="34" charset="0"/>
              </a:rPr>
              <a:t>10020-0036</a:t>
            </a:r>
          </a:p>
          <a:p>
            <a:pPr>
              <a:buClr>
                <a:srgbClr val="F16038"/>
              </a:buClr>
            </a:pPr>
            <a:r>
              <a:rPr lang="en-US">
                <a:solidFill>
                  <a:srgbClr val="1482C5"/>
                </a:solidFill>
                <a:latin typeface="Aptos" panose="020B0004020202020204" pitchFamily="34" charset="0"/>
              </a:rPr>
              <a:t>40100-0002</a:t>
            </a:r>
          </a:p>
          <a:p>
            <a:pPr>
              <a:buClr>
                <a:srgbClr val="F16038"/>
              </a:buClr>
            </a:pPr>
            <a:r>
              <a:rPr lang="en-US">
                <a:solidFill>
                  <a:srgbClr val="1482C5"/>
                </a:solidFill>
                <a:latin typeface="Aptos" panose="020B0004020202020204" pitchFamily="34" charset="0"/>
              </a:rPr>
              <a:t>40100-0004</a:t>
            </a:r>
          </a:p>
          <a:p>
            <a:pPr>
              <a:buClr>
                <a:srgbClr val="F16038"/>
              </a:buClr>
            </a:pPr>
            <a:r>
              <a:rPr lang="en-US">
                <a:solidFill>
                  <a:srgbClr val="1482C5"/>
                </a:solidFill>
                <a:latin typeface="Aptos" panose="020B0004020202020204" pitchFamily="34" charset="0"/>
              </a:rPr>
              <a:t>40100-0006</a:t>
            </a:r>
          </a:p>
          <a:p>
            <a:pPr>
              <a:buClr>
                <a:srgbClr val="F16038"/>
              </a:buClr>
            </a:pPr>
            <a:r>
              <a:rPr lang="en-US">
                <a:solidFill>
                  <a:srgbClr val="1482C5"/>
                </a:solidFill>
                <a:latin typeface="Aptos" panose="020B0004020202020204" pitchFamily="34" charset="0"/>
              </a:rPr>
              <a:t>40100-000G</a:t>
            </a:r>
          </a:p>
        </p:txBody>
      </p:sp>
      <p:sp>
        <p:nvSpPr>
          <p:cNvPr id="6" name="Content Placeholder 3">
            <a:extLst>
              <a:ext uri="{FF2B5EF4-FFF2-40B4-BE49-F238E27FC236}">
                <a16:creationId xmlns:a16="http://schemas.microsoft.com/office/drawing/2014/main" id="{C3317A76-ACBC-C44E-C39D-0596748B8E30}"/>
              </a:ext>
            </a:extLst>
          </p:cNvPr>
          <p:cNvSpPr txBox="1">
            <a:spLocks/>
          </p:cNvSpPr>
          <p:nvPr/>
        </p:nvSpPr>
        <p:spPr>
          <a:xfrm>
            <a:off x="4722229" y="1923775"/>
            <a:ext cx="2743200" cy="3909109"/>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1482C5"/>
                </a:solidFill>
                <a:latin typeface="Aptos" panose="020B0004020202020204" pitchFamily="34" charset="0"/>
              </a:rPr>
              <a:t>40100-0040</a:t>
            </a:r>
          </a:p>
          <a:p>
            <a:pPr>
              <a:buClr>
                <a:srgbClr val="F16038"/>
              </a:buClr>
            </a:pPr>
            <a:r>
              <a:rPr lang="en-US">
                <a:solidFill>
                  <a:srgbClr val="1482C5"/>
                </a:solidFill>
                <a:latin typeface="Aptos" panose="020B0004020202020204" pitchFamily="34" charset="0"/>
              </a:rPr>
              <a:t>40100-0043</a:t>
            </a:r>
          </a:p>
          <a:p>
            <a:pPr>
              <a:buClr>
                <a:srgbClr val="F16038"/>
              </a:buClr>
            </a:pPr>
            <a:r>
              <a:rPr lang="en-US">
                <a:solidFill>
                  <a:srgbClr val="1482C5"/>
                </a:solidFill>
                <a:latin typeface="Aptos" panose="020B0004020202020204" pitchFamily="34" charset="0"/>
              </a:rPr>
              <a:t>40100-0044</a:t>
            </a:r>
          </a:p>
          <a:p>
            <a:pPr>
              <a:buClr>
                <a:srgbClr val="F16038"/>
              </a:buClr>
            </a:pPr>
            <a:r>
              <a:rPr lang="en-US">
                <a:solidFill>
                  <a:srgbClr val="1482C5"/>
                </a:solidFill>
                <a:latin typeface="Aptos" panose="020B0004020202020204" pitchFamily="34" charset="0"/>
              </a:rPr>
              <a:t>40100-0051</a:t>
            </a:r>
          </a:p>
          <a:p>
            <a:pPr>
              <a:buClr>
                <a:srgbClr val="F16038"/>
              </a:buClr>
            </a:pPr>
            <a:r>
              <a:rPr lang="en-US">
                <a:solidFill>
                  <a:srgbClr val="1482C5"/>
                </a:solidFill>
                <a:latin typeface="Aptos" panose="020B0004020202020204" pitchFamily="34" charset="0"/>
              </a:rPr>
              <a:t>40100-0052</a:t>
            </a:r>
          </a:p>
          <a:p>
            <a:pPr>
              <a:buClr>
                <a:srgbClr val="F16038"/>
              </a:buClr>
            </a:pPr>
            <a:r>
              <a:rPr lang="en-US">
                <a:solidFill>
                  <a:srgbClr val="1482C5"/>
                </a:solidFill>
                <a:latin typeface="Aptos" panose="020B0004020202020204" pitchFamily="34" charset="0"/>
              </a:rPr>
              <a:t>40100-0055</a:t>
            </a:r>
          </a:p>
        </p:txBody>
      </p:sp>
      <p:sp>
        <p:nvSpPr>
          <p:cNvPr id="7" name="Content Placeholder 3">
            <a:extLst>
              <a:ext uri="{FF2B5EF4-FFF2-40B4-BE49-F238E27FC236}">
                <a16:creationId xmlns:a16="http://schemas.microsoft.com/office/drawing/2014/main" id="{5B3C6EDC-EF97-B1D1-FA6F-FA9E3F6B7ED7}"/>
              </a:ext>
            </a:extLst>
          </p:cNvPr>
          <p:cNvSpPr txBox="1">
            <a:spLocks/>
          </p:cNvSpPr>
          <p:nvPr/>
        </p:nvSpPr>
        <p:spPr>
          <a:xfrm>
            <a:off x="8909287" y="1923774"/>
            <a:ext cx="2743200" cy="3909109"/>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1482C5"/>
                </a:solidFill>
                <a:latin typeface="Aptos" panose="020B0004020202020204" pitchFamily="34" charset="0"/>
              </a:rPr>
              <a:t>40100-0074</a:t>
            </a:r>
          </a:p>
          <a:p>
            <a:pPr>
              <a:buClr>
                <a:srgbClr val="F16038"/>
              </a:buClr>
            </a:pPr>
            <a:r>
              <a:rPr lang="en-US">
                <a:solidFill>
                  <a:srgbClr val="1482C5"/>
                </a:solidFill>
                <a:latin typeface="Aptos" panose="020B0004020202020204" pitchFamily="34" charset="0"/>
              </a:rPr>
              <a:t>40100-0095</a:t>
            </a:r>
          </a:p>
          <a:p>
            <a:pPr>
              <a:buClr>
                <a:srgbClr val="F16038"/>
              </a:buClr>
            </a:pPr>
            <a:r>
              <a:rPr lang="en-US">
                <a:solidFill>
                  <a:srgbClr val="1482C5"/>
                </a:solidFill>
                <a:latin typeface="Aptos" panose="020B0004020202020204" pitchFamily="34" charset="0"/>
              </a:rPr>
              <a:t>40100-0110</a:t>
            </a:r>
          </a:p>
          <a:p>
            <a:pPr>
              <a:buClr>
                <a:srgbClr val="F16038"/>
              </a:buClr>
            </a:pPr>
            <a:r>
              <a:rPr lang="en-US">
                <a:solidFill>
                  <a:srgbClr val="1482C5"/>
                </a:solidFill>
                <a:latin typeface="Aptos" panose="020B0004020202020204" pitchFamily="34" charset="0"/>
              </a:rPr>
              <a:t>40100-0113</a:t>
            </a:r>
          </a:p>
          <a:p>
            <a:pPr>
              <a:buClr>
                <a:srgbClr val="F16038"/>
              </a:buClr>
            </a:pPr>
            <a:r>
              <a:rPr lang="en-US">
                <a:solidFill>
                  <a:srgbClr val="1482C5"/>
                </a:solidFill>
                <a:latin typeface="Aptos" panose="020B0004020202020204" pitchFamily="34" charset="0"/>
              </a:rPr>
              <a:t>40100-0114</a:t>
            </a:r>
          </a:p>
          <a:p>
            <a:pPr>
              <a:buClr>
                <a:srgbClr val="F16038"/>
              </a:buClr>
            </a:pPr>
            <a:r>
              <a:rPr lang="en-US">
                <a:solidFill>
                  <a:srgbClr val="1482C5"/>
                </a:solidFill>
                <a:latin typeface="Aptos" panose="020B0004020202020204" pitchFamily="34" charset="0"/>
              </a:rPr>
              <a:t>40100-0119</a:t>
            </a:r>
          </a:p>
        </p:txBody>
      </p:sp>
      <p:sp>
        <p:nvSpPr>
          <p:cNvPr id="4" name="Slide Number Placeholder 3">
            <a:extLst>
              <a:ext uri="{FF2B5EF4-FFF2-40B4-BE49-F238E27FC236}">
                <a16:creationId xmlns:a16="http://schemas.microsoft.com/office/drawing/2014/main" id="{70347A55-6048-75F4-99E5-46BC063ACE94}"/>
              </a:ext>
            </a:extLst>
          </p:cNvPr>
          <p:cNvSpPr>
            <a:spLocks noGrp="1"/>
          </p:cNvSpPr>
          <p:nvPr>
            <p:ph type="sldNum" sz="quarter" idx="4"/>
          </p:nvPr>
        </p:nvSpPr>
        <p:spPr/>
        <p:txBody>
          <a:bodyPr/>
          <a:lstStyle/>
          <a:p>
            <a:fld id="{69C126A4-BD19-47E2-8A0E-0DE1B9D8C925}" type="slidenum">
              <a:rPr lang="en-US" smtClean="0"/>
              <a:pPr/>
              <a:t>24</a:t>
            </a:fld>
            <a:endParaRPr lang="en-US"/>
          </a:p>
        </p:txBody>
      </p:sp>
    </p:spTree>
    <p:extLst>
      <p:ext uri="{BB962C8B-B14F-4D97-AF65-F5344CB8AC3E}">
        <p14:creationId xmlns:p14="http://schemas.microsoft.com/office/powerpoint/2010/main" val="3397873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DF7FE-6524-F0DD-F994-BC797B7F7D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74365E-5D6D-388D-9D16-B0FCC77C56B0}"/>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Business Validation Impact, Cont.</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B63DA5DF-7C54-95EE-058C-EE2B1124CFC7}"/>
              </a:ext>
            </a:extLst>
          </p:cNvPr>
          <p:cNvSpPr txBox="1">
            <a:spLocks/>
          </p:cNvSpPr>
          <p:nvPr/>
        </p:nvSpPr>
        <p:spPr>
          <a:xfrm>
            <a:off x="535171" y="1171070"/>
            <a:ext cx="11275829" cy="554354"/>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1482C5"/>
                </a:solidFill>
                <a:latin typeface="Aptos" panose="020B0004020202020204" pitchFamily="34" charset="0"/>
              </a:rPr>
              <a:t>The following rules will be removed from the </a:t>
            </a:r>
            <a:r>
              <a:rPr lang="en-US">
                <a:solidFill>
                  <a:srgbClr val="F16038"/>
                </a:solidFill>
                <a:latin typeface="Aptos" panose="020B0004020202020204" pitchFamily="34" charset="0"/>
              </a:rPr>
              <a:t>PEIMS Fall</a:t>
            </a:r>
            <a:r>
              <a:rPr lang="en-US">
                <a:solidFill>
                  <a:srgbClr val="1482C5"/>
                </a:solidFill>
                <a:latin typeface="Aptos" panose="020B0004020202020204" pitchFamily="34" charset="0"/>
              </a:rPr>
              <a:t> Submission:</a:t>
            </a:r>
          </a:p>
        </p:txBody>
      </p:sp>
      <p:sp>
        <p:nvSpPr>
          <p:cNvPr id="7" name="Content Placeholder 3">
            <a:extLst>
              <a:ext uri="{FF2B5EF4-FFF2-40B4-BE49-F238E27FC236}">
                <a16:creationId xmlns:a16="http://schemas.microsoft.com/office/drawing/2014/main" id="{6A75CACA-32F4-83A5-0B70-E4685F5F22AF}"/>
              </a:ext>
            </a:extLst>
          </p:cNvPr>
          <p:cNvSpPr txBox="1">
            <a:spLocks/>
          </p:cNvSpPr>
          <p:nvPr/>
        </p:nvSpPr>
        <p:spPr>
          <a:xfrm>
            <a:off x="535171" y="2003203"/>
            <a:ext cx="2743200" cy="3909109"/>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1482C5"/>
                </a:solidFill>
                <a:latin typeface="Aptos" panose="020B0004020202020204" pitchFamily="34" charset="0"/>
              </a:rPr>
              <a:t>40100-0125</a:t>
            </a:r>
          </a:p>
          <a:p>
            <a:pPr>
              <a:buClr>
                <a:srgbClr val="F16038"/>
              </a:buClr>
            </a:pPr>
            <a:r>
              <a:rPr lang="en-US">
                <a:solidFill>
                  <a:srgbClr val="1482C5"/>
                </a:solidFill>
                <a:latin typeface="Aptos" panose="020B0004020202020204" pitchFamily="34" charset="0"/>
              </a:rPr>
              <a:t>40100-0129</a:t>
            </a:r>
          </a:p>
          <a:p>
            <a:pPr>
              <a:buClr>
                <a:srgbClr val="F16038"/>
              </a:buClr>
            </a:pPr>
            <a:r>
              <a:rPr lang="en-US">
                <a:solidFill>
                  <a:srgbClr val="1482C5"/>
                </a:solidFill>
                <a:latin typeface="Aptos" panose="020B0004020202020204" pitchFamily="34" charset="0"/>
              </a:rPr>
              <a:t>40100-0139</a:t>
            </a:r>
          </a:p>
          <a:p>
            <a:pPr>
              <a:buClr>
                <a:srgbClr val="F16038"/>
              </a:buClr>
            </a:pPr>
            <a:r>
              <a:rPr lang="en-US">
                <a:solidFill>
                  <a:srgbClr val="1482C5"/>
                </a:solidFill>
                <a:latin typeface="Aptos" panose="020B0004020202020204" pitchFamily="34" charset="0"/>
              </a:rPr>
              <a:t>40100-0141</a:t>
            </a:r>
          </a:p>
          <a:p>
            <a:pPr>
              <a:buClr>
                <a:srgbClr val="F16038"/>
              </a:buClr>
            </a:pPr>
            <a:r>
              <a:rPr lang="en-US">
                <a:solidFill>
                  <a:srgbClr val="1482C5"/>
                </a:solidFill>
                <a:latin typeface="Aptos" panose="020B0004020202020204" pitchFamily="34" charset="0"/>
              </a:rPr>
              <a:t>40100-0146</a:t>
            </a:r>
          </a:p>
          <a:p>
            <a:pPr>
              <a:buClr>
                <a:srgbClr val="F16038"/>
              </a:buClr>
            </a:pPr>
            <a:r>
              <a:rPr lang="en-US">
                <a:solidFill>
                  <a:srgbClr val="1482C5"/>
                </a:solidFill>
                <a:latin typeface="Aptos" panose="020B0004020202020204" pitchFamily="34" charset="0"/>
              </a:rPr>
              <a:t>40100-0154</a:t>
            </a:r>
          </a:p>
        </p:txBody>
      </p:sp>
      <p:sp>
        <p:nvSpPr>
          <p:cNvPr id="5" name="Content Placeholder 3">
            <a:extLst>
              <a:ext uri="{FF2B5EF4-FFF2-40B4-BE49-F238E27FC236}">
                <a16:creationId xmlns:a16="http://schemas.microsoft.com/office/drawing/2014/main" id="{FC506A2B-50B4-CF84-161F-AA8D6EED0B8A}"/>
              </a:ext>
            </a:extLst>
          </p:cNvPr>
          <p:cNvSpPr txBox="1">
            <a:spLocks/>
          </p:cNvSpPr>
          <p:nvPr/>
        </p:nvSpPr>
        <p:spPr>
          <a:xfrm>
            <a:off x="4781364" y="2003203"/>
            <a:ext cx="2629269" cy="410962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1482C5"/>
                </a:solidFill>
                <a:latin typeface="Aptos" panose="020B0004020202020204" pitchFamily="34" charset="0"/>
              </a:rPr>
              <a:t>40100-0190</a:t>
            </a:r>
          </a:p>
          <a:p>
            <a:pPr>
              <a:buClr>
                <a:srgbClr val="F16038"/>
              </a:buClr>
            </a:pPr>
            <a:r>
              <a:rPr lang="en-US">
                <a:solidFill>
                  <a:srgbClr val="1482C5"/>
                </a:solidFill>
                <a:latin typeface="Aptos" panose="020B0004020202020204" pitchFamily="34" charset="0"/>
              </a:rPr>
              <a:t>40100-0191</a:t>
            </a:r>
          </a:p>
          <a:p>
            <a:pPr>
              <a:buClr>
                <a:srgbClr val="F16038"/>
              </a:buClr>
            </a:pPr>
            <a:r>
              <a:rPr lang="en-US">
                <a:solidFill>
                  <a:srgbClr val="1482C5"/>
                </a:solidFill>
                <a:latin typeface="Aptos" panose="020B0004020202020204" pitchFamily="34" charset="0"/>
              </a:rPr>
              <a:t>40100-0239</a:t>
            </a:r>
          </a:p>
          <a:p>
            <a:pPr>
              <a:buClr>
                <a:srgbClr val="F16038"/>
              </a:buClr>
            </a:pPr>
            <a:r>
              <a:rPr lang="en-US">
                <a:solidFill>
                  <a:srgbClr val="1482C5"/>
                </a:solidFill>
                <a:latin typeface="Aptos" panose="020B0004020202020204" pitchFamily="34" charset="0"/>
              </a:rPr>
              <a:t>40100-0240</a:t>
            </a:r>
          </a:p>
          <a:p>
            <a:pPr>
              <a:buClr>
                <a:srgbClr val="F16038"/>
              </a:buClr>
            </a:pPr>
            <a:r>
              <a:rPr lang="en-US">
                <a:solidFill>
                  <a:srgbClr val="1482C5"/>
                </a:solidFill>
                <a:latin typeface="Aptos" panose="020B0004020202020204" pitchFamily="34" charset="0"/>
              </a:rPr>
              <a:t>40110-0024</a:t>
            </a:r>
          </a:p>
          <a:p>
            <a:pPr>
              <a:buClr>
                <a:srgbClr val="F16038"/>
              </a:buClr>
            </a:pPr>
            <a:r>
              <a:rPr lang="en-US">
                <a:solidFill>
                  <a:srgbClr val="1482C5"/>
                </a:solidFill>
                <a:latin typeface="Aptos" panose="020B0004020202020204" pitchFamily="34" charset="0"/>
              </a:rPr>
              <a:t>40110-0026</a:t>
            </a:r>
          </a:p>
        </p:txBody>
      </p:sp>
      <p:sp>
        <p:nvSpPr>
          <p:cNvPr id="6" name="Content Placeholder 3">
            <a:extLst>
              <a:ext uri="{FF2B5EF4-FFF2-40B4-BE49-F238E27FC236}">
                <a16:creationId xmlns:a16="http://schemas.microsoft.com/office/drawing/2014/main" id="{2CBFBFF3-77D5-8790-BF71-FF8192ABEB9A}"/>
              </a:ext>
            </a:extLst>
          </p:cNvPr>
          <p:cNvSpPr txBox="1">
            <a:spLocks/>
          </p:cNvSpPr>
          <p:nvPr/>
        </p:nvSpPr>
        <p:spPr>
          <a:xfrm>
            <a:off x="9210675" y="2003202"/>
            <a:ext cx="2743200" cy="3909109"/>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1482C5"/>
                </a:solidFill>
                <a:latin typeface="Aptos" panose="020B0004020202020204" pitchFamily="34" charset="0"/>
              </a:rPr>
              <a:t>40110-0027</a:t>
            </a:r>
          </a:p>
          <a:p>
            <a:pPr>
              <a:buClr>
                <a:srgbClr val="F16038"/>
              </a:buClr>
            </a:pPr>
            <a:r>
              <a:rPr lang="en-US">
                <a:solidFill>
                  <a:srgbClr val="1482C5"/>
                </a:solidFill>
                <a:latin typeface="Aptos" panose="020B0004020202020204" pitchFamily="34" charset="0"/>
              </a:rPr>
              <a:t>40110-0060</a:t>
            </a:r>
          </a:p>
          <a:p>
            <a:pPr>
              <a:buClr>
                <a:srgbClr val="F16038"/>
              </a:buClr>
            </a:pPr>
            <a:r>
              <a:rPr lang="en-US">
                <a:solidFill>
                  <a:srgbClr val="1482C5"/>
                </a:solidFill>
                <a:latin typeface="Aptos" panose="020B0004020202020204" pitchFamily="34" charset="0"/>
              </a:rPr>
              <a:t>40110-0098</a:t>
            </a:r>
          </a:p>
          <a:p>
            <a:pPr>
              <a:buClr>
                <a:srgbClr val="F16038"/>
              </a:buClr>
            </a:pPr>
            <a:r>
              <a:rPr lang="en-US">
                <a:solidFill>
                  <a:srgbClr val="1482C5"/>
                </a:solidFill>
                <a:latin typeface="Aptos" panose="020B0004020202020204" pitchFamily="34" charset="0"/>
              </a:rPr>
              <a:t>40110-0101</a:t>
            </a:r>
          </a:p>
          <a:p>
            <a:pPr>
              <a:buClr>
                <a:srgbClr val="F16038"/>
              </a:buClr>
            </a:pPr>
            <a:r>
              <a:rPr lang="en-US">
                <a:solidFill>
                  <a:srgbClr val="1482C5"/>
                </a:solidFill>
                <a:latin typeface="Aptos" panose="020B0004020202020204" pitchFamily="34" charset="0"/>
              </a:rPr>
              <a:t>40110-0191</a:t>
            </a:r>
          </a:p>
          <a:p>
            <a:pPr>
              <a:buClr>
                <a:srgbClr val="F16038"/>
              </a:buClr>
            </a:pPr>
            <a:r>
              <a:rPr lang="en-US">
                <a:solidFill>
                  <a:srgbClr val="1482C5"/>
                </a:solidFill>
                <a:latin typeface="Aptos" panose="020B0004020202020204" pitchFamily="34" charset="0"/>
              </a:rPr>
              <a:t>41461-0004</a:t>
            </a:r>
          </a:p>
        </p:txBody>
      </p:sp>
      <p:sp>
        <p:nvSpPr>
          <p:cNvPr id="4" name="Slide Number Placeholder 3">
            <a:extLst>
              <a:ext uri="{FF2B5EF4-FFF2-40B4-BE49-F238E27FC236}">
                <a16:creationId xmlns:a16="http://schemas.microsoft.com/office/drawing/2014/main" id="{4D2ECC48-FD02-790E-579F-11C8276166F5}"/>
              </a:ext>
            </a:extLst>
          </p:cNvPr>
          <p:cNvSpPr>
            <a:spLocks noGrp="1"/>
          </p:cNvSpPr>
          <p:nvPr>
            <p:ph type="sldNum" sz="quarter" idx="4"/>
          </p:nvPr>
        </p:nvSpPr>
        <p:spPr/>
        <p:txBody>
          <a:bodyPr/>
          <a:lstStyle/>
          <a:p>
            <a:fld id="{69C126A4-BD19-47E2-8A0E-0DE1B9D8C925}" type="slidenum">
              <a:rPr lang="en-US" smtClean="0"/>
              <a:pPr/>
              <a:t>25</a:t>
            </a:fld>
            <a:endParaRPr lang="en-US"/>
          </a:p>
        </p:txBody>
      </p:sp>
    </p:spTree>
    <p:extLst>
      <p:ext uri="{BB962C8B-B14F-4D97-AF65-F5344CB8AC3E}">
        <p14:creationId xmlns:p14="http://schemas.microsoft.com/office/powerpoint/2010/main" val="211246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3FFFB-E94F-DD2F-474E-B02FF3EECACF}"/>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2357A134-506C-C50F-45CF-072468A6379B}"/>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baseline="0">
                <a:solidFill>
                  <a:srgbClr val="3C6EBE"/>
                </a:solidFill>
                <a:effectLst/>
                <a:latin typeface="+mn-lt"/>
                <a:ea typeface="+mj-ea"/>
                <a:cs typeface="+mj-cs"/>
              </a:rPr>
              <a:t>Business Validations</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5D9A996D-20AB-5413-6558-DBA94D9A217E}"/>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6CACDE1C-07A3-5B48-1DA0-10CA1892F39F}"/>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3" name="TextBox 2">
            <a:extLst>
              <a:ext uri="{FF2B5EF4-FFF2-40B4-BE49-F238E27FC236}">
                <a16:creationId xmlns:a16="http://schemas.microsoft.com/office/drawing/2014/main" id="{5C1F97CA-82CB-0C7C-E336-601439AC68B0}"/>
              </a:ext>
            </a:extLst>
          </p:cNvPr>
          <p:cNvSpPr txBox="1"/>
          <p:nvPr/>
        </p:nvSpPr>
        <p:spPr>
          <a:xfrm>
            <a:off x="483061" y="3227668"/>
            <a:ext cx="5903843" cy="1938992"/>
          </a:xfrm>
          <a:prstGeom prst="rect">
            <a:avLst/>
          </a:prstGeom>
          <a:noFill/>
        </p:spPr>
        <p:txBody>
          <a:bodyPr wrap="square" rtlCol="0">
            <a:spAutoFit/>
          </a:bodyPr>
          <a:lstStyle/>
          <a:p>
            <a:r>
              <a:rPr lang="en-US" sz="6000" b="1">
                <a:solidFill>
                  <a:schemeClr val="bg1"/>
                </a:solidFill>
                <a:latin typeface="Aptos" panose="020B0004020202020204" pitchFamily="34" charset="0"/>
              </a:rPr>
              <a:t>BUSINESS VALIDATIONS</a:t>
            </a:r>
          </a:p>
        </p:txBody>
      </p:sp>
      <p:sp>
        <p:nvSpPr>
          <p:cNvPr id="2" name="Slide Number Placeholder 1">
            <a:extLst>
              <a:ext uri="{FF2B5EF4-FFF2-40B4-BE49-F238E27FC236}">
                <a16:creationId xmlns:a16="http://schemas.microsoft.com/office/drawing/2014/main" id="{D20394FC-6D1F-F4ED-14D5-F9CC7AB70A93}"/>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26</a:t>
            </a:fld>
            <a:endParaRPr lang="en-US"/>
          </a:p>
        </p:txBody>
      </p:sp>
    </p:spTree>
    <p:extLst>
      <p:ext uri="{BB962C8B-B14F-4D97-AF65-F5344CB8AC3E}">
        <p14:creationId xmlns:p14="http://schemas.microsoft.com/office/powerpoint/2010/main" val="1994324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18E02-E942-F6A1-D0D5-66E4901D53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1A14AB-2849-E734-E1FE-39496A6DC5F1}"/>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New Business Validations </a:t>
            </a:r>
            <a:r>
              <a:rPr lang="en-US" b="1">
                <a:solidFill>
                  <a:schemeClr val="bg1"/>
                </a:solidFill>
                <a:latin typeface="Aptos" panose="020B0004020202020204" pitchFamily="34" charset="0"/>
                <a:cs typeface="Calibri"/>
              </a:rPr>
              <a:t>New1</a:t>
            </a:r>
            <a:endParaRPr lang="en-US" b="1">
              <a:solidFill>
                <a:srgbClr val="1482C5"/>
              </a:solidFill>
              <a:latin typeface="Aptos" panose="020B0004020202020204" pitchFamily="34" charset="0"/>
            </a:endParaRPr>
          </a:p>
        </p:txBody>
      </p:sp>
      <p:sp>
        <p:nvSpPr>
          <p:cNvPr id="10" name="Content Placeholder 3">
            <a:extLst>
              <a:ext uri="{FF2B5EF4-FFF2-40B4-BE49-F238E27FC236}">
                <a16:creationId xmlns:a16="http://schemas.microsoft.com/office/drawing/2014/main" id="{DB318546-EE18-9E0D-A0D3-ED91CAEC164A}"/>
              </a:ext>
            </a:extLst>
          </p:cNvPr>
          <p:cNvSpPr txBox="1">
            <a:spLocks/>
          </p:cNvSpPr>
          <p:nvPr/>
        </p:nvSpPr>
        <p:spPr>
          <a:xfrm>
            <a:off x="535171" y="1099296"/>
            <a:ext cx="11418704" cy="12411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F16038"/>
                </a:solidFill>
                <a:latin typeface="Aptos" panose="020B0004020202020204" pitchFamily="34" charset="0"/>
              </a:rPr>
              <a:t>New</a:t>
            </a:r>
            <a:r>
              <a:rPr lang="en-US">
                <a:solidFill>
                  <a:srgbClr val="1482C5"/>
                </a:solidFill>
                <a:latin typeface="Aptos" panose="020B0004020202020204" pitchFamily="34" charset="0"/>
              </a:rPr>
              <a:t> rules will be added to the </a:t>
            </a:r>
            <a:r>
              <a:rPr lang="en-US">
                <a:solidFill>
                  <a:srgbClr val="F16038"/>
                </a:solidFill>
                <a:latin typeface="Aptos" panose="020B0004020202020204" pitchFamily="34" charset="0"/>
              </a:rPr>
              <a:t>PEIMS Fall Enrollment </a:t>
            </a:r>
            <a:r>
              <a:rPr lang="en-US">
                <a:solidFill>
                  <a:srgbClr val="1482C5"/>
                </a:solidFill>
                <a:latin typeface="Aptos" panose="020B0004020202020204" pitchFamily="34" charset="0"/>
              </a:rPr>
              <a:t>Submission such as:</a:t>
            </a:r>
            <a:endParaRPr lang="en-US"/>
          </a:p>
        </p:txBody>
      </p:sp>
      <p:pic>
        <p:nvPicPr>
          <p:cNvPr id="6" name="Picture 5" descr="Screenshot of the new rules that will be added to the PEIMS Fall Enrollment Submission.">
            <a:extLst>
              <a:ext uri="{FF2B5EF4-FFF2-40B4-BE49-F238E27FC236}">
                <a16:creationId xmlns:a16="http://schemas.microsoft.com/office/drawing/2014/main" id="{5D5F1AD9-B41A-4E63-D684-9347498E40E9}"/>
              </a:ext>
            </a:extLst>
          </p:cNvPr>
          <p:cNvPicPr>
            <a:picLocks noChangeAspect="1"/>
          </p:cNvPicPr>
          <p:nvPr/>
        </p:nvPicPr>
        <p:blipFill>
          <a:blip r:embed="rId2"/>
          <a:stretch>
            <a:fillRect/>
          </a:stretch>
        </p:blipFill>
        <p:spPr>
          <a:xfrm>
            <a:off x="2085772" y="1942172"/>
            <a:ext cx="8020454" cy="3816532"/>
          </a:xfrm>
          <a:prstGeom prst="rect">
            <a:avLst/>
          </a:prstGeom>
        </p:spPr>
      </p:pic>
      <p:sp>
        <p:nvSpPr>
          <p:cNvPr id="4" name="Slide Number Placeholder 3">
            <a:extLst>
              <a:ext uri="{FF2B5EF4-FFF2-40B4-BE49-F238E27FC236}">
                <a16:creationId xmlns:a16="http://schemas.microsoft.com/office/drawing/2014/main" id="{70BC8FBC-0EC4-4804-0AF1-BF9E207D977A}"/>
              </a:ext>
            </a:extLst>
          </p:cNvPr>
          <p:cNvSpPr>
            <a:spLocks noGrp="1"/>
          </p:cNvSpPr>
          <p:nvPr>
            <p:ph type="sldNum" sz="quarter" idx="4"/>
          </p:nvPr>
        </p:nvSpPr>
        <p:spPr/>
        <p:txBody>
          <a:bodyPr/>
          <a:lstStyle/>
          <a:p>
            <a:fld id="{69C126A4-BD19-47E2-8A0E-0DE1B9D8C925}" type="slidenum">
              <a:rPr lang="en-US" smtClean="0"/>
              <a:pPr/>
              <a:t>27</a:t>
            </a:fld>
            <a:endParaRPr lang="en-US"/>
          </a:p>
        </p:txBody>
      </p:sp>
    </p:spTree>
    <p:extLst>
      <p:ext uri="{BB962C8B-B14F-4D97-AF65-F5344CB8AC3E}">
        <p14:creationId xmlns:p14="http://schemas.microsoft.com/office/powerpoint/2010/main" val="1494008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A4C47-8FFF-C79D-3726-3AB59E0D4C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C5888D-75F0-0C49-EFDF-A3D9EC4F66DF}"/>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New Business Validations </a:t>
            </a:r>
            <a:r>
              <a:rPr lang="en-US" b="1">
                <a:solidFill>
                  <a:schemeClr val="bg1"/>
                </a:solidFill>
                <a:latin typeface="Aptos" panose="020B0004020202020204" pitchFamily="34" charset="0"/>
                <a:cs typeface="Calibri"/>
              </a:rPr>
              <a:t>New 2</a:t>
            </a:r>
            <a:endParaRPr lang="en-US" b="1">
              <a:solidFill>
                <a:srgbClr val="1482C5"/>
              </a:solidFill>
              <a:latin typeface="Aptos" panose="020B0004020202020204" pitchFamily="34" charset="0"/>
            </a:endParaRPr>
          </a:p>
        </p:txBody>
      </p:sp>
      <p:sp>
        <p:nvSpPr>
          <p:cNvPr id="10" name="Content Placeholder 3">
            <a:extLst>
              <a:ext uri="{FF2B5EF4-FFF2-40B4-BE49-F238E27FC236}">
                <a16:creationId xmlns:a16="http://schemas.microsoft.com/office/drawing/2014/main" id="{AFD9E227-CD26-F5E2-0F51-1FAEAF8819AA}"/>
              </a:ext>
            </a:extLst>
          </p:cNvPr>
          <p:cNvSpPr txBox="1">
            <a:spLocks/>
          </p:cNvSpPr>
          <p:nvPr/>
        </p:nvSpPr>
        <p:spPr>
          <a:xfrm>
            <a:off x="535171" y="1099296"/>
            <a:ext cx="11418704" cy="12411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F16038"/>
                </a:solidFill>
                <a:latin typeface="Aptos" panose="020B0004020202020204" pitchFamily="34" charset="0"/>
              </a:rPr>
              <a:t>New</a:t>
            </a:r>
            <a:r>
              <a:rPr lang="en-US">
                <a:solidFill>
                  <a:srgbClr val="1482C5"/>
                </a:solidFill>
                <a:latin typeface="Aptos" panose="020B0004020202020204" pitchFamily="34" charset="0"/>
              </a:rPr>
              <a:t> rules will be added to the </a:t>
            </a:r>
            <a:r>
              <a:rPr lang="en-US">
                <a:solidFill>
                  <a:srgbClr val="F16038"/>
                </a:solidFill>
                <a:latin typeface="Aptos" panose="020B0004020202020204" pitchFamily="34" charset="0"/>
              </a:rPr>
              <a:t>PEIMS Fall Enrollment </a:t>
            </a:r>
            <a:r>
              <a:rPr lang="en-US">
                <a:solidFill>
                  <a:srgbClr val="1482C5"/>
                </a:solidFill>
                <a:latin typeface="Aptos" panose="020B0004020202020204" pitchFamily="34" charset="0"/>
              </a:rPr>
              <a:t>Submission such as:</a:t>
            </a:r>
            <a:endParaRPr lang="en-US"/>
          </a:p>
        </p:txBody>
      </p:sp>
      <p:pic>
        <p:nvPicPr>
          <p:cNvPr id="7" name="Picture 6" descr="Screenshot of the new rules that will be added to the PEIMS Fall Enrollment Submission.">
            <a:extLst>
              <a:ext uri="{FF2B5EF4-FFF2-40B4-BE49-F238E27FC236}">
                <a16:creationId xmlns:a16="http://schemas.microsoft.com/office/drawing/2014/main" id="{91BEC9ED-AFDA-BF13-067E-D1015559D61B}"/>
              </a:ext>
            </a:extLst>
          </p:cNvPr>
          <p:cNvPicPr>
            <a:picLocks noChangeAspect="1"/>
          </p:cNvPicPr>
          <p:nvPr/>
        </p:nvPicPr>
        <p:blipFill>
          <a:blip r:embed="rId2"/>
          <a:stretch>
            <a:fillRect/>
          </a:stretch>
        </p:blipFill>
        <p:spPr>
          <a:xfrm>
            <a:off x="2251736" y="2340429"/>
            <a:ext cx="7985574" cy="3172743"/>
          </a:xfrm>
          <a:prstGeom prst="rect">
            <a:avLst/>
          </a:prstGeom>
        </p:spPr>
      </p:pic>
      <p:sp>
        <p:nvSpPr>
          <p:cNvPr id="4" name="Slide Number Placeholder 3">
            <a:extLst>
              <a:ext uri="{FF2B5EF4-FFF2-40B4-BE49-F238E27FC236}">
                <a16:creationId xmlns:a16="http://schemas.microsoft.com/office/drawing/2014/main" id="{F70B119D-26AA-5C51-445E-48944A42A4DE}"/>
              </a:ext>
            </a:extLst>
          </p:cNvPr>
          <p:cNvSpPr>
            <a:spLocks noGrp="1"/>
          </p:cNvSpPr>
          <p:nvPr>
            <p:ph type="sldNum" sz="quarter" idx="4"/>
          </p:nvPr>
        </p:nvSpPr>
        <p:spPr/>
        <p:txBody>
          <a:bodyPr/>
          <a:lstStyle/>
          <a:p>
            <a:fld id="{69C126A4-BD19-47E2-8A0E-0DE1B9D8C925}" type="slidenum">
              <a:rPr lang="en-US" smtClean="0"/>
              <a:pPr/>
              <a:t>28</a:t>
            </a:fld>
            <a:endParaRPr lang="en-US"/>
          </a:p>
        </p:txBody>
      </p:sp>
    </p:spTree>
    <p:extLst>
      <p:ext uri="{BB962C8B-B14F-4D97-AF65-F5344CB8AC3E}">
        <p14:creationId xmlns:p14="http://schemas.microsoft.com/office/powerpoint/2010/main" val="1166668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14ED6-FE63-69C5-496F-DF91201F59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CED477-A9D5-7E8B-B212-797E76364345}"/>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Revised Business Validations </a:t>
            </a:r>
            <a:r>
              <a:rPr lang="en-US" b="1">
                <a:solidFill>
                  <a:schemeClr val="bg1"/>
                </a:solidFill>
                <a:latin typeface="Aptos" panose="020B0004020202020204" pitchFamily="34" charset="0"/>
                <a:cs typeface="Calibri"/>
              </a:rPr>
              <a:t>1</a:t>
            </a:r>
            <a:endParaRPr lang="en-US" b="1">
              <a:solidFill>
                <a:srgbClr val="1482C5"/>
              </a:solidFill>
              <a:latin typeface="Aptos" panose="020B0004020202020204" pitchFamily="34" charset="0"/>
            </a:endParaRPr>
          </a:p>
        </p:txBody>
      </p:sp>
      <p:sp>
        <p:nvSpPr>
          <p:cNvPr id="10" name="Content Placeholder 3">
            <a:extLst>
              <a:ext uri="{FF2B5EF4-FFF2-40B4-BE49-F238E27FC236}">
                <a16:creationId xmlns:a16="http://schemas.microsoft.com/office/drawing/2014/main" id="{F2753A81-D6D8-C740-A46A-B0B68B959DAE}"/>
              </a:ext>
            </a:extLst>
          </p:cNvPr>
          <p:cNvSpPr txBox="1">
            <a:spLocks/>
          </p:cNvSpPr>
          <p:nvPr/>
        </p:nvSpPr>
        <p:spPr>
          <a:xfrm>
            <a:off x="535171" y="1099296"/>
            <a:ext cx="11418704" cy="54444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F16038"/>
                </a:solidFill>
                <a:latin typeface="Aptos" panose="020B0004020202020204" pitchFamily="34" charset="0"/>
              </a:rPr>
              <a:t>Existing </a:t>
            </a:r>
            <a:r>
              <a:rPr lang="en-US">
                <a:solidFill>
                  <a:srgbClr val="1482C5"/>
                </a:solidFill>
                <a:latin typeface="Aptos" panose="020B0004020202020204" pitchFamily="34" charset="0"/>
              </a:rPr>
              <a:t>rules will be added to the</a:t>
            </a:r>
            <a:r>
              <a:rPr lang="en-US">
                <a:solidFill>
                  <a:srgbClr val="F16038"/>
                </a:solidFill>
                <a:latin typeface="Aptos" panose="020B0004020202020204" pitchFamily="34" charset="0"/>
              </a:rPr>
              <a:t> PEIMS Fall Enrollment </a:t>
            </a:r>
            <a:r>
              <a:rPr lang="en-US">
                <a:solidFill>
                  <a:srgbClr val="1482C5"/>
                </a:solidFill>
                <a:latin typeface="Aptos" panose="020B0004020202020204" pitchFamily="34" charset="0"/>
              </a:rPr>
              <a:t>Submission, such as:</a:t>
            </a:r>
            <a:endParaRPr lang="en-US"/>
          </a:p>
        </p:txBody>
      </p:sp>
      <p:pic>
        <p:nvPicPr>
          <p:cNvPr id="6" name="Picture 5" descr="Screenshot of the existing rules that will be added tot he PEIMS Fall Enrollment Submission.">
            <a:extLst>
              <a:ext uri="{FF2B5EF4-FFF2-40B4-BE49-F238E27FC236}">
                <a16:creationId xmlns:a16="http://schemas.microsoft.com/office/drawing/2014/main" id="{A0861069-C4C9-68F4-4A23-29841775CF27}"/>
              </a:ext>
            </a:extLst>
          </p:cNvPr>
          <p:cNvPicPr>
            <a:picLocks noChangeAspect="1"/>
          </p:cNvPicPr>
          <p:nvPr/>
        </p:nvPicPr>
        <p:blipFill>
          <a:blip r:embed="rId2"/>
          <a:stretch>
            <a:fillRect/>
          </a:stretch>
        </p:blipFill>
        <p:spPr>
          <a:xfrm>
            <a:off x="2794735" y="2276510"/>
            <a:ext cx="6602527" cy="3482194"/>
          </a:xfrm>
          <a:prstGeom prst="rect">
            <a:avLst/>
          </a:prstGeom>
        </p:spPr>
      </p:pic>
      <p:sp>
        <p:nvSpPr>
          <p:cNvPr id="4" name="Slide Number Placeholder 3">
            <a:extLst>
              <a:ext uri="{FF2B5EF4-FFF2-40B4-BE49-F238E27FC236}">
                <a16:creationId xmlns:a16="http://schemas.microsoft.com/office/drawing/2014/main" id="{B1C72481-1A9E-D209-8367-7884A5B84A6F}"/>
              </a:ext>
            </a:extLst>
          </p:cNvPr>
          <p:cNvSpPr>
            <a:spLocks noGrp="1"/>
          </p:cNvSpPr>
          <p:nvPr>
            <p:ph type="sldNum" sz="quarter" idx="4"/>
          </p:nvPr>
        </p:nvSpPr>
        <p:spPr/>
        <p:txBody>
          <a:bodyPr/>
          <a:lstStyle/>
          <a:p>
            <a:fld id="{69C126A4-BD19-47E2-8A0E-0DE1B9D8C925}" type="slidenum">
              <a:rPr lang="en-US" smtClean="0"/>
              <a:pPr/>
              <a:t>29</a:t>
            </a:fld>
            <a:endParaRPr lang="en-US"/>
          </a:p>
        </p:txBody>
      </p:sp>
    </p:spTree>
    <p:extLst>
      <p:ext uri="{BB962C8B-B14F-4D97-AF65-F5344CB8AC3E}">
        <p14:creationId xmlns:p14="http://schemas.microsoft.com/office/powerpoint/2010/main" val="3437130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Overview</a:t>
            </a: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3" name="TextBox 2">
            <a:extLst>
              <a:ext uri="{FF2B5EF4-FFF2-40B4-BE49-F238E27FC236}">
                <a16:creationId xmlns:a16="http://schemas.microsoft.com/office/drawing/2014/main" id="{9ED81CFE-0765-67EA-663C-D8BB04F10322}"/>
              </a:ext>
            </a:extLst>
          </p:cNvPr>
          <p:cNvSpPr txBox="1"/>
          <p:nvPr/>
        </p:nvSpPr>
        <p:spPr>
          <a:xfrm>
            <a:off x="541468" y="3543932"/>
            <a:ext cx="5903843" cy="1015663"/>
          </a:xfrm>
          <a:prstGeom prst="rect">
            <a:avLst/>
          </a:prstGeom>
          <a:noFill/>
        </p:spPr>
        <p:txBody>
          <a:bodyPr wrap="square" rtlCol="0">
            <a:spAutoFit/>
          </a:bodyPr>
          <a:lstStyle/>
          <a:p>
            <a:r>
              <a:rPr lang="en-US" sz="6000" b="1">
                <a:solidFill>
                  <a:schemeClr val="bg1"/>
                </a:solidFill>
                <a:latin typeface="Aptos" panose="020B0004020202020204" pitchFamily="34" charset="0"/>
              </a:rPr>
              <a:t>OVERVIEW</a:t>
            </a:r>
            <a:endParaRPr lang="en-US" sz="6600" b="1">
              <a:solidFill>
                <a:schemeClr val="bg1"/>
              </a:solidFill>
              <a:latin typeface="Aptos" panose="020B0004020202020204" pitchFamily="34" charset="0"/>
            </a:endParaRPr>
          </a:p>
        </p:txBody>
      </p:sp>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3</a:t>
            </a:fld>
            <a:endParaRPr lang="en-US"/>
          </a:p>
        </p:txBody>
      </p:sp>
    </p:spTree>
    <p:extLst>
      <p:ext uri="{BB962C8B-B14F-4D97-AF65-F5344CB8AC3E}">
        <p14:creationId xmlns:p14="http://schemas.microsoft.com/office/powerpoint/2010/main" val="4847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08CD5-F393-CFC2-3CB2-938968D787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D4B961-B8B7-E271-5A36-F69C7C76855C}"/>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Revised Business Validations </a:t>
            </a:r>
            <a:r>
              <a:rPr lang="en-US">
                <a:solidFill>
                  <a:schemeClr val="bg1"/>
                </a:solidFill>
                <a:latin typeface="Aptos" panose="020B0004020202020204" pitchFamily="34" charset="0"/>
                <a:cs typeface="Calibri"/>
              </a:rPr>
              <a:t>2</a:t>
            </a:r>
            <a:endParaRPr lang="en-US" b="1">
              <a:solidFill>
                <a:srgbClr val="1482C5"/>
              </a:solidFill>
              <a:latin typeface="Aptos" panose="020B0004020202020204" pitchFamily="34" charset="0"/>
            </a:endParaRPr>
          </a:p>
        </p:txBody>
      </p:sp>
      <p:sp>
        <p:nvSpPr>
          <p:cNvPr id="10" name="Content Placeholder 3">
            <a:extLst>
              <a:ext uri="{FF2B5EF4-FFF2-40B4-BE49-F238E27FC236}">
                <a16:creationId xmlns:a16="http://schemas.microsoft.com/office/drawing/2014/main" id="{ACDF1DE8-B54C-770C-81A6-A19E4C2FD64A}"/>
              </a:ext>
            </a:extLst>
          </p:cNvPr>
          <p:cNvSpPr txBox="1">
            <a:spLocks/>
          </p:cNvSpPr>
          <p:nvPr/>
        </p:nvSpPr>
        <p:spPr>
          <a:xfrm>
            <a:off x="535171" y="1099296"/>
            <a:ext cx="11418704" cy="54444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F16038"/>
                </a:solidFill>
                <a:latin typeface="Aptos" panose="020B0004020202020204" pitchFamily="34" charset="0"/>
              </a:rPr>
              <a:t>Existing </a:t>
            </a:r>
            <a:r>
              <a:rPr lang="en-US">
                <a:solidFill>
                  <a:srgbClr val="1482C5"/>
                </a:solidFill>
                <a:latin typeface="Aptos" panose="020B0004020202020204" pitchFamily="34" charset="0"/>
              </a:rPr>
              <a:t>rules will be added to the</a:t>
            </a:r>
            <a:r>
              <a:rPr lang="en-US">
                <a:solidFill>
                  <a:srgbClr val="F16038"/>
                </a:solidFill>
                <a:latin typeface="Aptos" panose="020B0004020202020204" pitchFamily="34" charset="0"/>
              </a:rPr>
              <a:t> PEIMS Fall Enrollment </a:t>
            </a:r>
            <a:r>
              <a:rPr lang="en-US">
                <a:solidFill>
                  <a:srgbClr val="1482C5"/>
                </a:solidFill>
                <a:latin typeface="Aptos" panose="020B0004020202020204" pitchFamily="34" charset="0"/>
              </a:rPr>
              <a:t>Submission, such as:</a:t>
            </a:r>
            <a:endParaRPr lang="en-US"/>
          </a:p>
        </p:txBody>
      </p:sp>
      <p:pic>
        <p:nvPicPr>
          <p:cNvPr id="5" name="Picture 4" descr="Screenshot of the existing rules that will be added tot he PEIMS Fall Enrollment Submission.">
            <a:extLst>
              <a:ext uri="{FF2B5EF4-FFF2-40B4-BE49-F238E27FC236}">
                <a16:creationId xmlns:a16="http://schemas.microsoft.com/office/drawing/2014/main" id="{2E68DF85-92F4-A1B8-3AF4-6FE2497E4B75}"/>
              </a:ext>
            </a:extLst>
          </p:cNvPr>
          <p:cNvPicPr>
            <a:picLocks noChangeAspect="1"/>
          </p:cNvPicPr>
          <p:nvPr/>
        </p:nvPicPr>
        <p:blipFill>
          <a:blip r:embed="rId2"/>
          <a:stretch>
            <a:fillRect/>
          </a:stretch>
        </p:blipFill>
        <p:spPr>
          <a:xfrm>
            <a:off x="2771037" y="2274840"/>
            <a:ext cx="6649924" cy="3483864"/>
          </a:xfrm>
          <a:prstGeom prst="rect">
            <a:avLst/>
          </a:prstGeom>
        </p:spPr>
      </p:pic>
      <p:sp>
        <p:nvSpPr>
          <p:cNvPr id="4" name="Slide Number Placeholder 3">
            <a:extLst>
              <a:ext uri="{FF2B5EF4-FFF2-40B4-BE49-F238E27FC236}">
                <a16:creationId xmlns:a16="http://schemas.microsoft.com/office/drawing/2014/main" id="{BAED4A2F-AB1A-41B2-910E-AEA83A9CE32C}"/>
              </a:ext>
            </a:extLst>
          </p:cNvPr>
          <p:cNvSpPr>
            <a:spLocks noGrp="1"/>
          </p:cNvSpPr>
          <p:nvPr>
            <p:ph type="sldNum" sz="quarter" idx="4"/>
          </p:nvPr>
        </p:nvSpPr>
        <p:spPr/>
        <p:txBody>
          <a:bodyPr/>
          <a:lstStyle/>
          <a:p>
            <a:fld id="{69C126A4-BD19-47E2-8A0E-0DE1B9D8C925}" type="slidenum">
              <a:rPr lang="en-US" smtClean="0"/>
              <a:pPr/>
              <a:t>30</a:t>
            </a:fld>
            <a:endParaRPr lang="en-US"/>
          </a:p>
        </p:txBody>
      </p:sp>
    </p:spTree>
    <p:extLst>
      <p:ext uri="{BB962C8B-B14F-4D97-AF65-F5344CB8AC3E}">
        <p14:creationId xmlns:p14="http://schemas.microsoft.com/office/powerpoint/2010/main" val="2231097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069B7-0B9F-0A57-8C0E-9E8D36A6CB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3518A6-8B91-6CC8-9605-BF88AA192F82}"/>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Revised Business Validations </a:t>
            </a:r>
            <a:r>
              <a:rPr lang="en-US">
                <a:solidFill>
                  <a:schemeClr val="bg1"/>
                </a:solidFill>
                <a:latin typeface="Aptos" panose="020B0004020202020204" pitchFamily="34" charset="0"/>
                <a:cs typeface="Calibri"/>
              </a:rPr>
              <a:t>3</a:t>
            </a:r>
            <a:endParaRPr lang="en-US" b="1">
              <a:solidFill>
                <a:srgbClr val="1482C5"/>
              </a:solidFill>
              <a:latin typeface="Aptos" panose="020B0004020202020204" pitchFamily="34" charset="0"/>
            </a:endParaRPr>
          </a:p>
        </p:txBody>
      </p:sp>
      <p:sp>
        <p:nvSpPr>
          <p:cNvPr id="10" name="Content Placeholder 3">
            <a:extLst>
              <a:ext uri="{FF2B5EF4-FFF2-40B4-BE49-F238E27FC236}">
                <a16:creationId xmlns:a16="http://schemas.microsoft.com/office/drawing/2014/main" id="{31AFFFBF-42A4-C5C5-2B77-56FF525926C0}"/>
              </a:ext>
            </a:extLst>
          </p:cNvPr>
          <p:cNvSpPr txBox="1">
            <a:spLocks/>
          </p:cNvSpPr>
          <p:nvPr/>
        </p:nvSpPr>
        <p:spPr>
          <a:xfrm>
            <a:off x="535171" y="1099296"/>
            <a:ext cx="11418704" cy="54444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F16038"/>
                </a:solidFill>
                <a:latin typeface="Aptos" panose="020B0004020202020204" pitchFamily="34" charset="0"/>
              </a:rPr>
              <a:t>Existing </a:t>
            </a:r>
            <a:r>
              <a:rPr lang="en-US">
                <a:solidFill>
                  <a:srgbClr val="1482C5"/>
                </a:solidFill>
                <a:latin typeface="Aptos" panose="020B0004020202020204" pitchFamily="34" charset="0"/>
              </a:rPr>
              <a:t>rules will be added to the</a:t>
            </a:r>
            <a:r>
              <a:rPr lang="en-US">
                <a:solidFill>
                  <a:srgbClr val="F16038"/>
                </a:solidFill>
                <a:latin typeface="Aptos" panose="020B0004020202020204" pitchFamily="34" charset="0"/>
              </a:rPr>
              <a:t> PEIMS Fall Enrollment </a:t>
            </a:r>
            <a:r>
              <a:rPr lang="en-US">
                <a:solidFill>
                  <a:srgbClr val="1482C5"/>
                </a:solidFill>
                <a:latin typeface="Aptos" panose="020B0004020202020204" pitchFamily="34" charset="0"/>
              </a:rPr>
              <a:t>Submission, such as:</a:t>
            </a:r>
            <a:endParaRPr lang="en-US"/>
          </a:p>
        </p:txBody>
      </p:sp>
      <p:pic>
        <p:nvPicPr>
          <p:cNvPr id="5" name="Picture 4" descr="Screenshot of the existing rules that will be added tot he PEIMS Fall Enrollment Submission.">
            <a:extLst>
              <a:ext uri="{FF2B5EF4-FFF2-40B4-BE49-F238E27FC236}">
                <a16:creationId xmlns:a16="http://schemas.microsoft.com/office/drawing/2014/main" id="{C3CB008F-CC07-328D-D214-C9D9A023ED2C}"/>
              </a:ext>
            </a:extLst>
          </p:cNvPr>
          <p:cNvPicPr>
            <a:picLocks noChangeAspect="1"/>
          </p:cNvPicPr>
          <p:nvPr/>
        </p:nvPicPr>
        <p:blipFill>
          <a:blip r:embed="rId2"/>
          <a:stretch>
            <a:fillRect/>
          </a:stretch>
        </p:blipFill>
        <p:spPr>
          <a:xfrm>
            <a:off x="2670816" y="2274840"/>
            <a:ext cx="6850365" cy="3483864"/>
          </a:xfrm>
          <a:prstGeom prst="rect">
            <a:avLst/>
          </a:prstGeom>
        </p:spPr>
      </p:pic>
      <p:sp>
        <p:nvSpPr>
          <p:cNvPr id="4" name="Slide Number Placeholder 3">
            <a:extLst>
              <a:ext uri="{FF2B5EF4-FFF2-40B4-BE49-F238E27FC236}">
                <a16:creationId xmlns:a16="http://schemas.microsoft.com/office/drawing/2014/main" id="{5B12E9E0-DF6A-B3E4-C544-E74A95426A2F}"/>
              </a:ext>
            </a:extLst>
          </p:cNvPr>
          <p:cNvSpPr>
            <a:spLocks noGrp="1"/>
          </p:cNvSpPr>
          <p:nvPr>
            <p:ph type="sldNum" sz="quarter" idx="4"/>
          </p:nvPr>
        </p:nvSpPr>
        <p:spPr/>
        <p:txBody>
          <a:bodyPr/>
          <a:lstStyle/>
          <a:p>
            <a:fld id="{69C126A4-BD19-47E2-8A0E-0DE1B9D8C925}" type="slidenum">
              <a:rPr lang="en-US" smtClean="0"/>
              <a:pPr/>
              <a:t>31</a:t>
            </a:fld>
            <a:endParaRPr lang="en-US"/>
          </a:p>
        </p:txBody>
      </p:sp>
    </p:spTree>
    <p:extLst>
      <p:ext uri="{BB962C8B-B14F-4D97-AF65-F5344CB8AC3E}">
        <p14:creationId xmlns:p14="http://schemas.microsoft.com/office/powerpoint/2010/main" val="3435115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24F79-973E-C5F3-FD5F-CE6F0949C0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2B859E-A33C-2DD9-DEAF-70303000EAAD}"/>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Revised Business Validations </a:t>
            </a:r>
            <a:r>
              <a:rPr lang="en-US">
                <a:solidFill>
                  <a:schemeClr val="bg1"/>
                </a:solidFill>
                <a:latin typeface="Aptos" panose="020B0004020202020204" pitchFamily="34" charset="0"/>
                <a:cs typeface="Calibri"/>
              </a:rPr>
              <a:t>4</a:t>
            </a:r>
            <a:endParaRPr lang="en-US" b="1">
              <a:solidFill>
                <a:srgbClr val="1482C5"/>
              </a:solidFill>
              <a:latin typeface="Aptos" panose="020B0004020202020204" pitchFamily="34" charset="0"/>
            </a:endParaRPr>
          </a:p>
        </p:txBody>
      </p:sp>
      <p:sp>
        <p:nvSpPr>
          <p:cNvPr id="10" name="Content Placeholder 3">
            <a:extLst>
              <a:ext uri="{FF2B5EF4-FFF2-40B4-BE49-F238E27FC236}">
                <a16:creationId xmlns:a16="http://schemas.microsoft.com/office/drawing/2014/main" id="{29706C6C-48E1-6FA3-26AF-FAA34A1ADF40}"/>
              </a:ext>
            </a:extLst>
          </p:cNvPr>
          <p:cNvSpPr txBox="1">
            <a:spLocks/>
          </p:cNvSpPr>
          <p:nvPr/>
        </p:nvSpPr>
        <p:spPr>
          <a:xfrm>
            <a:off x="535171" y="1099296"/>
            <a:ext cx="11418704" cy="54444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F16038"/>
                </a:solidFill>
                <a:latin typeface="Aptos" panose="020B0004020202020204" pitchFamily="34" charset="0"/>
              </a:rPr>
              <a:t>Existing </a:t>
            </a:r>
            <a:r>
              <a:rPr lang="en-US">
                <a:solidFill>
                  <a:srgbClr val="1482C5"/>
                </a:solidFill>
                <a:latin typeface="Aptos" panose="020B0004020202020204" pitchFamily="34" charset="0"/>
              </a:rPr>
              <a:t>rules will be added to the</a:t>
            </a:r>
            <a:r>
              <a:rPr lang="en-US">
                <a:solidFill>
                  <a:srgbClr val="F16038"/>
                </a:solidFill>
                <a:latin typeface="Aptos" panose="020B0004020202020204" pitchFamily="34" charset="0"/>
              </a:rPr>
              <a:t> PEIMS Fall Enrollment </a:t>
            </a:r>
            <a:r>
              <a:rPr lang="en-US">
                <a:solidFill>
                  <a:srgbClr val="1482C5"/>
                </a:solidFill>
                <a:latin typeface="Aptos" panose="020B0004020202020204" pitchFamily="34" charset="0"/>
              </a:rPr>
              <a:t>Submission, such as:</a:t>
            </a:r>
            <a:endParaRPr lang="en-US"/>
          </a:p>
        </p:txBody>
      </p:sp>
      <p:pic>
        <p:nvPicPr>
          <p:cNvPr id="5" name="Picture 4" descr="Screenshot of the existing rules that will be added tot he PEIMS Fall Enrollment Submission.">
            <a:extLst>
              <a:ext uri="{FF2B5EF4-FFF2-40B4-BE49-F238E27FC236}">
                <a16:creationId xmlns:a16="http://schemas.microsoft.com/office/drawing/2014/main" id="{1F0135F1-19A8-8F1A-116B-23FACE2D15F3}"/>
              </a:ext>
            </a:extLst>
          </p:cNvPr>
          <p:cNvPicPr>
            <a:picLocks noChangeAspect="1"/>
          </p:cNvPicPr>
          <p:nvPr/>
        </p:nvPicPr>
        <p:blipFill>
          <a:blip r:embed="rId2"/>
          <a:stretch>
            <a:fillRect/>
          </a:stretch>
        </p:blipFill>
        <p:spPr>
          <a:xfrm>
            <a:off x="3126191" y="2274840"/>
            <a:ext cx="5939615" cy="3483864"/>
          </a:xfrm>
          <a:prstGeom prst="rect">
            <a:avLst/>
          </a:prstGeom>
        </p:spPr>
      </p:pic>
      <p:sp>
        <p:nvSpPr>
          <p:cNvPr id="4" name="Slide Number Placeholder 3">
            <a:extLst>
              <a:ext uri="{FF2B5EF4-FFF2-40B4-BE49-F238E27FC236}">
                <a16:creationId xmlns:a16="http://schemas.microsoft.com/office/drawing/2014/main" id="{8C99C113-36A9-D284-F702-8FC4AAB2BA79}"/>
              </a:ext>
            </a:extLst>
          </p:cNvPr>
          <p:cNvSpPr>
            <a:spLocks noGrp="1"/>
          </p:cNvSpPr>
          <p:nvPr>
            <p:ph type="sldNum" sz="quarter" idx="4"/>
          </p:nvPr>
        </p:nvSpPr>
        <p:spPr/>
        <p:txBody>
          <a:bodyPr/>
          <a:lstStyle/>
          <a:p>
            <a:fld id="{69C126A4-BD19-47E2-8A0E-0DE1B9D8C925}" type="slidenum">
              <a:rPr lang="en-US" smtClean="0"/>
              <a:pPr/>
              <a:t>32</a:t>
            </a:fld>
            <a:endParaRPr lang="en-US"/>
          </a:p>
        </p:txBody>
      </p:sp>
    </p:spTree>
    <p:extLst>
      <p:ext uri="{BB962C8B-B14F-4D97-AF65-F5344CB8AC3E}">
        <p14:creationId xmlns:p14="http://schemas.microsoft.com/office/powerpoint/2010/main" val="3143498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51EFF-9011-035D-3662-21C1EB9383F2}"/>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A05039F7-FDD4-C99D-9297-329AD1EEC513}"/>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baseline="0">
                <a:solidFill>
                  <a:srgbClr val="3C6EBE"/>
                </a:solidFill>
                <a:effectLst/>
                <a:latin typeface="+mn-lt"/>
                <a:ea typeface="+mj-ea"/>
                <a:cs typeface="+mj-cs"/>
              </a:rPr>
              <a:t>Reports</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04FC6B8-CB83-6F15-3CE2-418B643C4BE9}"/>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2F8AE838-DAE5-6134-B5C1-64A0F1CB438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3" name="TextBox 2">
            <a:extLst>
              <a:ext uri="{FF2B5EF4-FFF2-40B4-BE49-F238E27FC236}">
                <a16:creationId xmlns:a16="http://schemas.microsoft.com/office/drawing/2014/main" id="{2FE2487D-A3FA-D9D4-AE42-641A02F5CA98}"/>
              </a:ext>
            </a:extLst>
          </p:cNvPr>
          <p:cNvSpPr txBox="1"/>
          <p:nvPr/>
        </p:nvSpPr>
        <p:spPr>
          <a:xfrm>
            <a:off x="493335" y="3543932"/>
            <a:ext cx="5903843" cy="1015663"/>
          </a:xfrm>
          <a:prstGeom prst="rect">
            <a:avLst/>
          </a:prstGeom>
          <a:noFill/>
        </p:spPr>
        <p:txBody>
          <a:bodyPr wrap="square" rtlCol="0">
            <a:spAutoFit/>
          </a:bodyPr>
          <a:lstStyle/>
          <a:p>
            <a:r>
              <a:rPr lang="en-US" sz="6000" b="1">
                <a:solidFill>
                  <a:schemeClr val="bg1"/>
                </a:solidFill>
                <a:latin typeface="Aptos" panose="020B0004020202020204" pitchFamily="34" charset="0"/>
              </a:rPr>
              <a:t>REPORTS</a:t>
            </a:r>
            <a:endParaRPr lang="en-US" sz="6600" b="1">
              <a:solidFill>
                <a:schemeClr val="bg1"/>
              </a:solidFill>
              <a:latin typeface="Aptos" panose="020B0004020202020204" pitchFamily="34" charset="0"/>
            </a:endParaRPr>
          </a:p>
        </p:txBody>
      </p:sp>
      <p:sp>
        <p:nvSpPr>
          <p:cNvPr id="2" name="Slide Number Placeholder 1">
            <a:extLst>
              <a:ext uri="{FF2B5EF4-FFF2-40B4-BE49-F238E27FC236}">
                <a16:creationId xmlns:a16="http://schemas.microsoft.com/office/drawing/2014/main" id="{AF1A6463-8D13-3FDA-3532-02E634D20363}"/>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33</a:t>
            </a:fld>
            <a:endParaRPr lang="en-US"/>
          </a:p>
        </p:txBody>
      </p:sp>
    </p:spTree>
    <p:extLst>
      <p:ext uri="{BB962C8B-B14F-4D97-AF65-F5344CB8AC3E}">
        <p14:creationId xmlns:p14="http://schemas.microsoft.com/office/powerpoint/2010/main" val="3675009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9F4F0-E5B7-920F-1068-9489C656B8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B7BCB9-6A64-18AC-518D-2FC310185655}"/>
              </a:ext>
            </a:extLst>
          </p:cNvPr>
          <p:cNvSpPr>
            <a:spLocks noGrp="1"/>
          </p:cNvSpPr>
          <p:nvPr>
            <p:ph type="title"/>
          </p:nvPr>
        </p:nvSpPr>
        <p:spPr>
          <a:xfrm>
            <a:off x="535171" y="141941"/>
            <a:ext cx="11121657" cy="751350"/>
          </a:xfrm>
        </p:spPr>
        <p:txBody>
          <a:bodyPr>
            <a:normAutofit/>
          </a:bodyPr>
          <a:lstStyle/>
          <a:p>
            <a:r>
              <a:rPr lang="en-US" sz="3200" b="1">
                <a:solidFill>
                  <a:srgbClr val="1482C5"/>
                </a:solidFill>
                <a:latin typeface="Aptos" panose="020B0004020202020204" pitchFamily="34" charset="0"/>
                <a:cs typeface="Calibri"/>
              </a:rPr>
              <a:t>PEIMS Fall Enrollment Submission Reports</a:t>
            </a:r>
            <a:endParaRPr lang="en-US" sz="3200"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549152F0-1788-DA58-54C2-01ED2D161191}"/>
              </a:ext>
            </a:extLst>
          </p:cNvPr>
          <p:cNvSpPr txBox="1">
            <a:spLocks/>
          </p:cNvSpPr>
          <p:nvPr/>
        </p:nvSpPr>
        <p:spPr>
          <a:xfrm>
            <a:off x="535171" y="893290"/>
            <a:ext cx="11275829" cy="49885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rgbClr val="F16038"/>
              </a:buClr>
              <a:buNone/>
            </a:pPr>
            <a:r>
              <a:rPr lang="en-US" dirty="0">
                <a:solidFill>
                  <a:srgbClr val="1482C5"/>
                </a:solidFill>
                <a:latin typeface="Aptos" panose="020B0004020202020204" pitchFamily="34" charset="0"/>
              </a:rPr>
              <a:t>The following </a:t>
            </a:r>
            <a:r>
              <a:rPr lang="en-US" dirty="0">
                <a:solidFill>
                  <a:srgbClr val="F16038"/>
                </a:solidFill>
                <a:latin typeface="Aptos" panose="020B0004020202020204" pitchFamily="34" charset="0"/>
              </a:rPr>
              <a:t>PEIMS Fall Enrollment</a:t>
            </a:r>
            <a:r>
              <a:rPr lang="en-US" dirty="0">
                <a:solidFill>
                  <a:srgbClr val="1482C5"/>
                </a:solidFill>
                <a:latin typeface="Aptos" panose="020B0004020202020204" pitchFamily="34" charset="0"/>
              </a:rPr>
              <a:t> Submission reports will need to be developed (additional reports may be added to this list):</a:t>
            </a:r>
          </a:p>
          <a:p>
            <a:pPr>
              <a:lnSpc>
                <a:spcPct val="100000"/>
              </a:lnSpc>
              <a:spcBef>
                <a:spcPts val="0"/>
              </a:spcBef>
              <a:buClr>
                <a:srgbClr val="F16038"/>
              </a:buClr>
            </a:pPr>
            <a:r>
              <a:rPr lang="en-US" dirty="0">
                <a:solidFill>
                  <a:srgbClr val="1482C5"/>
                </a:solidFill>
                <a:latin typeface="Aptos" panose="020B0004020202020204" pitchFamily="34" charset="0"/>
              </a:rPr>
              <a:t>Student Roster Report</a:t>
            </a:r>
          </a:p>
          <a:p>
            <a:pPr marL="0" indent="0">
              <a:lnSpc>
                <a:spcPct val="100000"/>
              </a:lnSpc>
              <a:spcBef>
                <a:spcPts val="0"/>
              </a:spcBef>
              <a:spcAft>
                <a:spcPts val="600"/>
              </a:spcAft>
              <a:buClr>
                <a:srgbClr val="F16038"/>
              </a:buClr>
              <a:buNone/>
            </a:pPr>
            <a:r>
              <a:rPr lang="en-US" sz="1800" dirty="0">
                <a:solidFill>
                  <a:schemeClr val="tx1"/>
                </a:solidFill>
                <a:latin typeface="Aptos" panose="020B0004020202020204" pitchFamily="34" charset="0"/>
              </a:rPr>
              <a:t>This report lists enrolled students and indicates participation in the Special Education program.</a:t>
            </a:r>
          </a:p>
          <a:p>
            <a:pPr>
              <a:lnSpc>
                <a:spcPct val="100000"/>
              </a:lnSpc>
              <a:spcBef>
                <a:spcPts val="0"/>
              </a:spcBef>
              <a:buClr>
                <a:srgbClr val="F16038"/>
              </a:buClr>
            </a:pPr>
            <a:r>
              <a:rPr lang="en-US" dirty="0">
                <a:solidFill>
                  <a:srgbClr val="1482C5"/>
                </a:solidFill>
                <a:latin typeface="Aptos" panose="020B0004020202020204" pitchFamily="34" charset="0"/>
              </a:rPr>
              <a:t>Student Type by Grade, Ethnicity, and Sex</a:t>
            </a:r>
          </a:p>
          <a:p>
            <a:pPr marL="0" indent="0">
              <a:lnSpc>
                <a:spcPct val="100000"/>
              </a:lnSpc>
              <a:spcBef>
                <a:spcPts val="0"/>
              </a:spcBef>
              <a:spcAft>
                <a:spcPts val="600"/>
              </a:spcAft>
              <a:buClr>
                <a:srgbClr val="F16038"/>
              </a:buClr>
              <a:buNone/>
            </a:pPr>
            <a:r>
              <a:rPr lang="en-US" sz="1800" dirty="0">
                <a:solidFill>
                  <a:schemeClr val="tx1"/>
                </a:solidFill>
                <a:latin typeface="Aptos" panose="020B0004020202020204" pitchFamily="34" charset="0"/>
              </a:rPr>
              <a:t>This report summarizes students by sex, aggregate ethnicity/race code, and grade level.</a:t>
            </a:r>
            <a:endParaRPr lang="en-US" dirty="0">
              <a:solidFill>
                <a:srgbClr val="1482C5"/>
              </a:solidFill>
              <a:latin typeface="Aptos" panose="020B0004020202020204" pitchFamily="34" charset="0"/>
            </a:endParaRPr>
          </a:p>
          <a:p>
            <a:pPr>
              <a:buClr>
                <a:srgbClr val="F16038"/>
              </a:buClr>
            </a:pPr>
            <a:r>
              <a:rPr lang="en-US" dirty="0">
                <a:solidFill>
                  <a:srgbClr val="1482C5"/>
                </a:solidFill>
                <a:latin typeface="Aptos" panose="020B0004020202020204" pitchFamily="34" charset="0"/>
              </a:rPr>
              <a:t>Students by ADA Eligibility and Grade</a:t>
            </a:r>
          </a:p>
          <a:p>
            <a:pPr marL="0" indent="0">
              <a:lnSpc>
                <a:spcPct val="100000"/>
              </a:lnSpc>
              <a:spcBef>
                <a:spcPts val="0"/>
              </a:spcBef>
              <a:spcAft>
                <a:spcPts val="600"/>
              </a:spcAft>
              <a:buClr>
                <a:srgbClr val="F16038"/>
              </a:buClr>
              <a:buNone/>
            </a:pPr>
            <a:r>
              <a:rPr lang="en-US" sz="1800" dirty="0">
                <a:solidFill>
                  <a:schemeClr val="tx1"/>
                </a:solidFill>
                <a:latin typeface="Aptos" panose="020B0004020202020204" pitchFamily="34" charset="0"/>
              </a:rPr>
              <a:t>This report summarizes enrolled students by the Average Daily Attendance (ADA) eligibility and grade.</a:t>
            </a:r>
          </a:p>
          <a:p>
            <a:pPr>
              <a:lnSpc>
                <a:spcPct val="100000"/>
              </a:lnSpc>
              <a:spcBef>
                <a:spcPts val="0"/>
              </a:spcBef>
              <a:buClr>
                <a:srgbClr val="F16038"/>
              </a:buClr>
            </a:pPr>
            <a:r>
              <a:rPr lang="en-US" dirty="0">
                <a:solidFill>
                  <a:srgbClr val="1482C5"/>
                </a:solidFill>
                <a:latin typeface="Aptos" panose="020B0004020202020204" pitchFamily="34" charset="0"/>
              </a:rPr>
              <a:t>Students Not Enrolled on Selected PEIMS Date</a:t>
            </a:r>
          </a:p>
          <a:p>
            <a:pPr marL="0" indent="0">
              <a:lnSpc>
                <a:spcPct val="100000"/>
              </a:lnSpc>
              <a:spcBef>
                <a:spcPts val="0"/>
              </a:spcBef>
              <a:buClr>
                <a:srgbClr val="F16038"/>
              </a:buClr>
              <a:buNone/>
            </a:pPr>
            <a:r>
              <a:rPr lang="en-US" sz="1800" dirty="0">
                <a:solidFill>
                  <a:schemeClr val="tx1"/>
                </a:solidFill>
                <a:latin typeface="Aptos" panose="020B0004020202020204" pitchFamily="34" charset="0"/>
              </a:rPr>
              <a:t>This report lists students who were enrolled at some point during the current school year but were not enrolled on the first Friday in October (PEIMS Fall Enrollment Snapshot Date).</a:t>
            </a:r>
          </a:p>
          <a:p>
            <a:pPr marL="0" indent="0">
              <a:buFont typeface="Wingdings" panose="05000000000000000000" pitchFamily="2" charset="2"/>
              <a:buNone/>
            </a:pPr>
            <a:endParaRPr lang="en-US" dirty="0">
              <a:solidFill>
                <a:srgbClr val="0D6CB9"/>
              </a:solidFill>
            </a:endParaRPr>
          </a:p>
        </p:txBody>
      </p:sp>
      <p:sp>
        <p:nvSpPr>
          <p:cNvPr id="4" name="Slide Number Placeholder 3">
            <a:extLst>
              <a:ext uri="{FF2B5EF4-FFF2-40B4-BE49-F238E27FC236}">
                <a16:creationId xmlns:a16="http://schemas.microsoft.com/office/drawing/2014/main" id="{0E77FB7E-2565-F4FE-CC94-CB865F38145C}"/>
              </a:ext>
            </a:extLst>
          </p:cNvPr>
          <p:cNvSpPr>
            <a:spLocks noGrp="1"/>
          </p:cNvSpPr>
          <p:nvPr>
            <p:ph type="sldNum" sz="quarter" idx="4"/>
          </p:nvPr>
        </p:nvSpPr>
        <p:spPr/>
        <p:txBody>
          <a:bodyPr/>
          <a:lstStyle/>
          <a:p>
            <a:fld id="{69C126A4-BD19-47E2-8A0E-0DE1B9D8C925}" type="slidenum">
              <a:rPr lang="en-US" smtClean="0"/>
              <a:pPr/>
              <a:t>34</a:t>
            </a:fld>
            <a:endParaRPr lang="en-US"/>
          </a:p>
        </p:txBody>
      </p:sp>
    </p:spTree>
    <p:extLst>
      <p:ext uri="{BB962C8B-B14F-4D97-AF65-F5344CB8AC3E}">
        <p14:creationId xmlns:p14="http://schemas.microsoft.com/office/powerpoint/2010/main" val="3492315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9C0E9-7591-9949-13FA-5CCE0CD758A5}"/>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D70B149A-5B48-B63E-BF16-6ACA72C7C1F8}"/>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Communication Plan</a:t>
            </a:r>
          </a:p>
        </p:txBody>
      </p:sp>
      <p:sp>
        <p:nvSpPr>
          <p:cNvPr id="12" name="Rectangle 11">
            <a:extLst>
              <a:ext uri="{FF2B5EF4-FFF2-40B4-BE49-F238E27FC236}">
                <a16:creationId xmlns:a16="http://schemas.microsoft.com/office/drawing/2014/main" id="{6590BCC6-3C36-B5BB-CF2C-03AD454FCA2A}"/>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EB8EC882-C997-0664-584C-F7F10EE65103}"/>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3" name="TextBox 2">
            <a:extLst>
              <a:ext uri="{FF2B5EF4-FFF2-40B4-BE49-F238E27FC236}">
                <a16:creationId xmlns:a16="http://schemas.microsoft.com/office/drawing/2014/main" id="{5D7BED55-7E60-5EC4-67AE-6EE65EFC64BF}"/>
              </a:ext>
            </a:extLst>
          </p:cNvPr>
          <p:cNvSpPr txBox="1"/>
          <p:nvPr/>
        </p:nvSpPr>
        <p:spPr>
          <a:xfrm>
            <a:off x="514320" y="3215047"/>
            <a:ext cx="8293100" cy="1938992"/>
          </a:xfrm>
          <a:prstGeom prst="rect">
            <a:avLst/>
          </a:prstGeom>
          <a:noFill/>
        </p:spPr>
        <p:txBody>
          <a:bodyPr wrap="square" rtlCol="0">
            <a:spAutoFit/>
          </a:bodyPr>
          <a:lstStyle/>
          <a:p>
            <a:r>
              <a:rPr lang="en-US" sz="6000" b="1">
                <a:solidFill>
                  <a:schemeClr val="bg1"/>
                </a:solidFill>
                <a:latin typeface="Aptos" panose="020B0004020202020204" pitchFamily="34" charset="0"/>
              </a:rPr>
              <a:t>COMMUNICATION PLAN</a:t>
            </a:r>
          </a:p>
        </p:txBody>
      </p:sp>
      <p:sp>
        <p:nvSpPr>
          <p:cNvPr id="2" name="Slide Number Placeholder 1">
            <a:extLst>
              <a:ext uri="{FF2B5EF4-FFF2-40B4-BE49-F238E27FC236}">
                <a16:creationId xmlns:a16="http://schemas.microsoft.com/office/drawing/2014/main" id="{1B10A6A9-A2A3-8ABB-A1A5-F1A4619A7C0C}"/>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35</a:t>
            </a:fld>
            <a:endParaRPr lang="en-US"/>
          </a:p>
        </p:txBody>
      </p:sp>
    </p:spTree>
    <p:extLst>
      <p:ext uri="{BB962C8B-B14F-4D97-AF65-F5344CB8AC3E}">
        <p14:creationId xmlns:p14="http://schemas.microsoft.com/office/powerpoint/2010/main" val="1407874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2A3BA-AA93-E44C-7727-068361FC9B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EFC442-E7CB-685E-5C0B-ED6C0849FA52}"/>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Communication</a:t>
            </a:r>
            <a:endParaRPr lang="en-US" sz="4000"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A9D787F8-8C3A-E834-5CC3-0221E47A8180}"/>
              </a:ext>
            </a:extLst>
          </p:cNvPr>
          <p:cNvSpPr txBox="1">
            <a:spLocks/>
          </p:cNvSpPr>
          <p:nvPr/>
        </p:nvSpPr>
        <p:spPr>
          <a:xfrm>
            <a:off x="535171" y="1144475"/>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Clr>
                <a:srgbClr val="F16038"/>
              </a:buClr>
            </a:pPr>
            <a:r>
              <a:rPr lang="en-US" sz="3200" dirty="0">
                <a:solidFill>
                  <a:srgbClr val="1482C5"/>
                </a:solidFill>
                <a:latin typeface="Aptos" panose="020B0004020202020204" pitchFamily="34" charset="0"/>
              </a:rPr>
              <a:t>Early Notice New PEIMS Fall Enrollment Submission published in TEDS – </a:t>
            </a:r>
            <a:r>
              <a:rPr lang="en-US" sz="3200" dirty="0">
                <a:solidFill>
                  <a:srgbClr val="F16038"/>
                </a:solidFill>
                <a:latin typeface="Aptos" panose="020B0004020202020204" pitchFamily="34" charset="0"/>
              </a:rPr>
              <a:t>March 3, 2025</a:t>
            </a:r>
          </a:p>
          <a:p>
            <a:pPr>
              <a:lnSpc>
                <a:spcPct val="100000"/>
              </a:lnSpc>
              <a:spcBef>
                <a:spcPts val="0"/>
              </a:spcBef>
              <a:spcAft>
                <a:spcPts val="1200"/>
              </a:spcAft>
              <a:buClr>
                <a:srgbClr val="F16038"/>
              </a:buClr>
            </a:pPr>
            <a:r>
              <a:rPr lang="en-US" sz="3200" dirty="0">
                <a:solidFill>
                  <a:srgbClr val="1482C5"/>
                </a:solidFill>
                <a:latin typeface="Aptos" panose="020B0004020202020204" pitchFamily="34" charset="0"/>
              </a:rPr>
              <a:t>ESC and Vendor Training – </a:t>
            </a:r>
            <a:r>
              <a:rPr lang="en-US" sz="3200" dirty="0">
                <a:solidFill>
                  <a:srgbClr val="F16038"/>
                </a:solidFill>
                <a:latin typeface="Aptos" panose="020B0004020202020204" pitchFamily="34" charset="0"/>
              </a:rPr>
              <a:t>April 1-3, 2025</a:t>
            </a:r>
          </a:p>
          <a:p>
            <a:pPr>
              <a:lnSpc>
                <a:spcPct val="100000"/>
              </a:lnSpc>
              <a:spcBef>
                <a:spcPts val="0"/>
              </a:spcBef>
              <a:spcAft>
                <a:spcPts val="1200"/>
              </a:spcAft>
              <a:buClr>
                <a:srgbClr val="F16038"/>
              </a:buClr>
            </a:pPr>
            <a:r>
              <a:rPr lang="en-US" sz="3200" dirty="0">
                <a:solidFill>
                  <a:srgbClr val="1482C5"/>
                </a:solidFill>
                <a:latin typeface="Aptos" panose="020B0004020202020204" pitchFamily="34" charset="0"/>
              </a:rPr>
              <a:t>To the Administrator Addressed Letter – </a:t>
            </a:r>
            <a:r>
              <a:rPr lang="en-US" sz="3200" dirty="0">
                <a:solidFill>
                  <a:srgbClr val="F16038"/>
                </a:solidFill>
                <a:latin typeface="Aptos" panose="020B0004020202020204" pitchFamily="34" charset="0"/>
              </a:rPr>
              <a:t>March 20, 2025</a:t>
            </a:r>
          </a:p>
          <a:p>
            <a:pPr>
              <a:lnSpc>
                <a:spcPct val="100000"/>
              </a:lnSpc>
              <a:spcBef>
                <a:spcPts val="0"/>
              </a:spcBef>
              <a:spcAft>
                <a:spcPts val="1200"/>
              </a:spcAft>
              <a:buClr>
                <a:srgbClr val="F16038"/>
              </a:buClr>
            </a:pPr>
            <a:r>
              <a:rPr lang="en-US" sz="3200" dirty="0">
                <a:solidFill>
                  <a:srgbClr val="1482C5"/>
                </a:solidFill>
                <a:latin typeface="Aptos" panose="020B0004020202020204" pitchFamily="34" charset="0"/>
              </a:rPr>
              <a:t>New PEIMS Fall Enrollment Submission published in TEDS –    </a:t>
            </a:r>
            <a:r>
              <a:rPr lang="en-US" sz="3200" dirty="0">
                <a:solidFill>
                  <a:srgbClr val="F16038"/>
                </a:solidFill>
                <a:latin typeface="Aptos" panose="020B0004020202020204" pitchFamily="34" charset="0"/>
              </a:rPr>
              <a:t>December 1, 2025</a:t>
            </a:r>
          </a:p>
          <a:p>
            <a:pPr>
              <a:lnSpc>
                <a:spcPct val="100000"/>
              </a:lnSpc>
              <a:spcBef>
                <a:spcPts val="0"/>
              </a:spcBef>
              <a:spcAft>
                <a:spcPts val="1200"/>
              </a:spcAft>
              <a:buClr>
                <a:srgbClr val="F16038"/>
              </a:buClr>
            </a:pPr>
            <a:r>
              <a:rPr lang="en-US" sz="3200" dirty="0">
                <a:solidFill>
                  <a:srgbClr val="1482C5"/>
                </a:solidFill>
                <a:latin typeface="Aptos" panose="020B0004020202020204" pitchFamily="34" charset="0"/>
              </a:rPr>
              <a:t>Field Coordinator Network (FCN) Webinar – </a:t>
            </a:r>
            <a:r>
              <a:rPr lang="en-US" sz="3200" dirty="0">
                <a:solidFill>
                  <a:srgbClr val="F16038"/>
                </a:solidFill>
                <a:latin typeface="Aptos" panose="020B0004020202020204" pitchFamily="34" charset="0"/>
              </a:rPr>
              <a:t>TBD</a:t>
            </a:r>
          </a:p>
        </p:txBody>
      </p:sp>
      <p:sp>
        <p:nvSpPr>
          <p:cNvPr id="4" name="Slide Number Placeholder 3">
            <a:extLst>
              <a:ext uri="{FF2B5EF4-FFF2-40B4-BE49-F238E27FC236}">
                <a16:creationId xmlns:a16="http://schemas.microsoft.com/office/drawing/2014/main" id="{40B74D9C-75CE-A8D1-6733-C9790A7E68E0}"/>
              </a:ext>
            </a:extLst>
          </p:cNvPr>
          <p:cNvSpPr>
            <a:spLocks noGrp="1"/>
          </p:cNvSpPr>
          <p:nvPr>
            <p:ph type="sldNum" sz="quarter" idx="4"/>
          </p:nvPr>
        </p:nvSpPr>
        <p:spPr/>
        <p:txBody>
          <a:bodyPr/>
          <a:lstStyle/>
          <a:p>
            <a:fld id="{69C126A4-BD19-47E2-8A0E-0DE1B9D8C925}" type="slidenum">
              <a:rPr lang="en-US" smtClean="0"/>
              <a:pPr/>
              <a:t>36</a:t>
            </a:fld>
            <a:endParaRPr lang="en-US"/>
          </a:p>
        </p:txBody>
      </p:sp>
    </p:spTree>
    <p:extLst>
      <p:ext uri="{BB962C8B-B14F-4D97-AF65-F5344CB8AC3E}">
        <p14:creationId xmlns:p14="http://schemas.microsoft.com/office/powerpoint/2010/main" val="3675566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ctrTitle"/>
          </p:nvPr>
        </p:nvSpPr>
        <p:spPr>
          <a:xfrm>
            <a:off x="1524000" y="2858439"/>
            <a:ext cx="9144000" cy="1455651"/>
          </a:xfrm>
        </p:spPr>
        <p:txBody>
          <a:bodyPr/>
          <a:lstStyle/>
          <a:p>
            <a:r>
              <a:rPr lang="en-US"/>
              <a:t>QUESTIONS</a:t>
            </a:r>
          </a:p>
        </p:txBody>
      </p:sp>
      <p:sp>
        <p:nvSpPr>
          <p:cNvPr id="12" name="Subtitle 2">
            <a:extLst>
              <a:ext uri="{FF2B5EF4-FFF2-40B4-BE49-F238E27FC236}">
                <a16:creationId xmlns:a16="http://schemas.microsoft.com/office/drawing/2014/main" id="{5FAB8AAB-DEF2-C803-B717-A2AA5C77F309}"/>
              </a:ext>
            </a:extLst>
          </p:cNvPr>
          <p:cNvSpPr>
            <a:spLocks noGrp="1"/>
          </p:cNvSpPr>
          <p:nvPr>
            <p:ph type="subTitle" idx="1"/>
          </p:nvPr>
        </p:nvSpPr>
        <p:spPr>
          <a:xfrm>
            <a:off x="1524000" y="4315096"/>
            <a:ext cx="9144000" cy="851564"/>
          </a:xfrm>
        </p:spPr>
        <p:txBody>
          <a:bodyPr/>
          <a:lstStyle/>
          <a:p>
            <a:endParaRPr lang="en-US"/>
          </a:p>
        </p:txBody>
      </p:sp>
      <p:pic>
        <p:nvPicPr>
          <p:cNvPr id="5" name="Content Placeholder 4" descr="Question mark boxes">
            <a:extLst>
              <a:ext uri="{FF2B5EF4-FFF2-40B4-BE49-F238E27FC236}">
                <a16:creationId xmlns:a16="http://schemas.microsoft.com/office/drawing/2014/main" id="{4ED5B1EF-E4FE-2F47-20B4-6FAE8516C2F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249" b="9249"/>
          <a:stretch/>
        </p:blipFill>
        <p:spPr>
          <a:xfrm>
            <a:off x="20" y="1268412"/>
            <a:ext cx="12191980" cy="558958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1805768" y="3429000"/>
            <a:ext cx="8770248" cy="853440"/>
          </a:xfrm>
          <a:prstGeom prst="roundRect">
            <a:avLst/>
          </a:prstGeom>
          <a:solidFill>
            <a:srgbClr val="2E7D93"/>
          </a:solidFill>
          <a:ln>
            <a:solidFill>
              <a:srgbClr val="2E7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panose="020B0004020202020204" pitchFamily="34" charset="0"/>
              </a:rPr>
              <a:t>QUESTIONS?</a:t>
            </a:r>
          </a:p>
        </p:txBody>
      </p:sp>
      <p:sp>
        <p:nvSpPr>
          <p:cNvPr id="2" name="Slide Number Placeholder 1">
            <a:extLst>
              <a:ext uri="{FF2B5EF4-FFF2-40B4-BE49-F238E27FC236}">
                <a16:creationId xmlns:a16="http://schemas.microsoft.com/office/drawing/2014/main" id="{F93C66B9-1AAB-8EF3-E94D-C2F58AC48157}"/>
              </a:ext>
            </a:extLst>
          </p:cNvPr>
          <p:cNvSpPr>
            <a:spLocks noGrp="1"/>
          </p:cNvSpPr>
          <p:nvPr>
            <p:ph type="sldNum" sz="quarter" idx="12"/>
          </p:nvPr>
        </p:nvSpPr>
        <p:spPr/>
        <p:txBody>
          <a:bodyPr/>
          <a:lstStyle/>
          <a:p>
            <a:fld id="{0088AB57-2DBE-44A3-AE96-942C49E954BF}" type="slidenum">
              <a:rPr lang="en-US" smtClean="0"/>
              <a:t>37</a:t>
            </a:fld>
            <a:endParaRPr lang="en-US"/>
          </a:p>
        </p:txBody>
      </p:sp>
    </p:spTree>
    <p:extLst>
      <p:ext uri="{BB962C8B-B14F-4D97-AF65-F5344CB8AC3E}">
        <p14:creationId xmlns:p14="http://schemas.microsoft.com/office/powerpoint/2010/main" val="159004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Background</a:t>
            </a:r>
            <a:endParaRPr lang="en-US" sz="4000"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C7EDE99E-CC8D-C334-0BED-7590C6DB0299}"/>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a:solidFill>
                  <a:srgbClr val="0D6CB9"/>
                </a:solidFill>
                <a:latin typeface="Aptos" panose="020B0004020202020204" pitchFamily="34" charset="0"/>
                <a:cs typeface="Calibri"/>
              </a:rPr>
              <a:t>The U.S. Department of Education (ED) expects state data submissions to be timely, complete, and accurate on the due date. The Texas Education Agency (TEA) has never been in compliance with meeting federal reporting deadlines for certain </a:t>
            </a:r>
            <a:r>
              <a:rPr lang="en-US" err="1">
                <a:solidFill>
                  <a:srgbClr val="0D6CB9"/>
                </a:solidFill>
                <a:latin typeface="Aptos" panose="020B0004020202020204" pitchFamily="34" charset="0"/>
                <a:cs typeface="Calibri"/>
              </a:rPr>
              <a:t>EDFacts</a:t>
            </a:r>
            <a:r>
              <a:rPr lang="en-US">
                <a:solidFill>
                  <a:srgbClr val="0D6CB9"/>
                </a:solidFill>
                <a:latin typeface="Aptos" panose="020B0004020202020204" pitchFamily="34" charset="0"/>
                <a:cs typeface="Calibri"/>
              </a:rPr>
              <a:t> and Perkins files. TEA is unable to come into compliance because the data are not available for use until after the federal deadlines have passed.</a:t>
            </a:r>
          </a:p>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a:solidFill>
                  <a:srgbClr val="0D6CB9"/>
                </a:solidFill>
                <a:latin typeface="Aptos" panose="020B0004020202020204" pitchFamily="34" charset="0"/>
                <a:cs typeface="Calibri"/>
              </a:rPr>
              <a:t>For the second year in a row, ED has placed a condition on TEA’s Title I and Perkins funds, required corrective action on the Perkins grant, excluded Texas data from publicly available graduation rate reports, and excluded Texas from nationwide, public directory of districts and campuses.</a:t>
            </a: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sp>
        <p:nvSpPr>
          <p:cNvPr id="4" name="Slide Number Placeholder 3">
            <a:extLst>
              <a:ext uri="{FF2B5EF4-FFF2-40B4-BE49-F238E27FC236}">
                <a16:creationId xmlns:a16="http://schemas.microsoft.com/office/drawing/2014/main" id="{20C2BB18-1DC9-14F8-0D28-4560B75F3621}"/>
              </a:ext>
            </a:extLst>
          </p:cNvPr>
          <p:cNvSpPr>
            <a:spLocks noGrp="1"/>
          </p:cNvSpPr>
          <p:nvPr>
            <p:ph type="sldNum" sz="quarter" idx="4"/>
          </p:nvPr>
        </p:nvSpPr>
        <p:spPr/>
        <p:txBody>
          <a:bodyPr/>
          <a:lstStyle/>
          <a:p>
            <a:fld id="{69C126A4-BD19-47E2-8A0E-0DE1B9D8C925}" type="slidenum">
              <a:rPr lang="en-US" smtClean="0"/>
              <a:pPr/>
              <a:t>4</a:t>
            </a:fld>
            <a:endParaRPr lang="en-US"/>
          </a:p>
        </p:txBody>
      </p:sp>
    </p:spTree>
    <p:extLst>
      <p:ext uri="{BB962C8B-B14F-4D97-AF65-F5344CB8AC3E}">
        <p14:creationId xmlns:p14="http://schemas.microsoft.com/office/powerpoint/2010/main" val="257304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20FD-4E6C-A4B9-46EF-0F0A64E265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747DE2-127B-C950-0908-E5D10BBAA2A0}"/>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Discussions</a:t>
            </a:r>
            <a:endParaRPr lang="en-US" sz="4000"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62AA0340-1BD1-9807-8493-BF8A364446EA}"/>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a:solidFill>
                  <a:srgbClr val="0D6CB9"/>
                </a:solidFill>
                <a:latin typeface="Aptos" panose="020B0004020202020204" pitchFamily="34" charset="0"/>
                <a:cs typeface="Calibri"/>
              </a:rPr>
              <a:t>TEA had discussions regarding the current issues TEA is facing with federal reporting deadlines and the consequence of late reporting with internal TEA leadership, program area stakeholders, data governance committees (Information Task Force, Policy Committee on Public Education Information, and Data Governance), and formed a focus group consisting of district, charter, and ESC PEIMS Coordinators.</a:t>
            </a:r>
          </a:p>
          <a:p>
            <a:pPr>
              <a:buClr>
                <a:srgbClr val="F16038"/>
              </a:buClr>
              <a:defRPr/>
            </a:pPr>
            <a:r>
              <a:rPr lang="en-US">
                <a:solidFill>
                  <a:srgbClr val="0D6CB9"/>
                </a:solidFill>
                <a:latin typeface="Aptos" panose="020B0004020202020204" pitchFamily="34" charset="0"/>
                <a:cs typeface="Calibri"/>
              </a:rPr>
              <a:t>TEA has determined that the 2026-2027 school year is the first TEA could submit data on time due to the implementation of the Ed-Fi upgrade in 2024-2025.</a:t>
            </a:r>
            <a:endParaRPr lang="en-US">
              <a:solidFill>
                <a:srgbClr val="0D6CB9"/>
              </a:solidFill>
            </a:endParaRPr>
          </a:p>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a:solidFill>
                  <a:srgbClr val="0D6CB9"/>
                </a:solidFill>
                <a:latin typeface="Aptos" panose="020B0004020202020204" pitchFamily="34" charset="0"/>
                <a:cs typeface="Calibri"/>
              </a:rPr>
              <a:t>The Research and Analysis Division met with the ED to provide a proposal to be on time with federal reporting by January 2027.</a:t>
            </a:r>
          </a:p>
          <a:p>
            <a:pPr marL="0" indent="0">
              <a:buFont typeface="Wingdings" panose="05000000000000000000" pitchFamily="2" charset="2"/>
              <a:buNone/>
            </a:pPr>
            <a:endParaRPr lang="en-US">
              <a:solidFill>
                <a:srgbClr val="0D6CB9"/>
              </a:solidFill>
            </a:endParaRPr>
          </a:p>
        </p:txBody>
      </p:sp>
      <p:sp>
        <p:nvSpPr>
          <p:cNvPr id="4" name="Slide Number Placeholder 3">
            <a:extLst>
              <a:ext uri="{FF2B5EF4-FFF2-40B4-BE49-F238E27FC236}">
                <a16:creationId xmlns:a16="http://schemas.microsoft.com/office/drawing/2014/main" id="{A5DB7876-A34D-3030-6AED-FBFBBCB20877}"/>
              </a:ext>
            </a:extLst>
          </p:cNvPr>
          <p:cNvSpPr>
            <a:spLocks noGrp="1"/>
          </p:cNvSpPr>
          <p:nvPr>
            <p:ph type="sldNum" sz="quarter" idx="4"/>
          </p:nvPr>
        </p:nvSpPr>
        <p:spPr/>
        <p:txBody>
          <a:bodyPr/>
          <a:lstStyle/>
          <a:p>
            <a:fld id="{69C126A4-BD19-47E2-8A0E-0DE1B9D8C925}" type="slidenum">
              <a:rPr lang="en-US" smtClean="0"/>
              <a:pPr/>
              <a:t>5</a:t>
            </a:fld>
            <a:endParaRPr lang="en-US"/>
          </a:p>
        </p:txBody>
      </p:sp>
    </p:spTree>
    <p:extLst>
      <p:ext uri="{BB962C8B-B14F-4D97-AF65-F5344CB8AC3E}">
        <p14:creationId xmlns:p14="http://schemas.microsoft.com/office/powerpoint/2010/main" val="126946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3D115-CD49-0557-3C81-4D42A598BD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C96647-70CE-E7C2-367D-771276E248F7}"/>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Resulting Changes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0C559D03-7A00-E89E-F1E7-FEA799CD2434}"/>
              </a:ext>
            </a:extLst>
          </p:cNvPr>
          <p:cNvSpPr txBox="1">
            <a:spLocks/>
          </p:cNvSpPr>
          <p:nvPr/>
        </p:nvSpPr>
        <p:spPr>
          <a:xfrm>
            <a:off x="535171" y="1258386"/>
            <a:ext cx="11275829" cy="341664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sz="3200">
                <a:solidFill>
                  <a:srgbClr val="0D6CB9"/>
                </a:solidFill>
                <a:latin typeface="Aptos" panose="020B0004020202020204" pitchFamily="34" charset="0"/>
                <a:cs typeface="Calibri"/>
              </a:rPr>
              <a:t>The Leavers and Graduates from the </a:t>
            </a:r>
            <a:r>
              <a:rPr lang="en-US" sz="3200">
                <a:solidFill>
                  <a:srgbClr val="F16038"/>
                </a:solidFill>
                <a:latin typeface="Aptos" panose="020B0004020202020204" pitchFamily="34" charset="0"/>
                <a:cs typeface="Calibri"/>
              </a:rPr>
              <a:t>2025-2026</a:t>
            </a:r>
            <a:r>
              <a:rPr lang="en-US" sz="3200">
                <a:solidFill>
                  <a:srgbClr val="0D6CB9"/>
                </a:solidFill>
                <a:latin typeface="Aptos" panose="020B0004020202020204" pitchFamily="34" charset="0"/>
                <a:cs typeface="Calibri"/>
              </a:rPr>
              <a:t> school year will be reported in the </a:t>
            </a:r>
            <a:r>
              <a:rPr lang="en-US" sz="3200">
                <a:solidFill>
                  <a:srgbClr val="F16038"/>
                </a:solidFill>
                <a:latin typeface="Aptos" panose="020B0004020202020204" pitchFamily="34" charset="0"/>
                <a:cs typeface="Calibri"/>
              </a:rPr>
              <a:t>2025-2026</a:t>
            </a:r>
            <a:r>
              <a:rPr lang="en-US" sz="3200">
                <a:solidFill>
                  <a:srgbClr val="0D6CB9"/>
                </a:solidFill>
                <a:latin typeface="Aptos" panose="020B0004020202020204" pitchFamily="34" charset="0"/>
                <a:cs typeface="Calibri"/>
              </a:rPr>
              <a:t> PEIMS Summer and Extended Year Submissions.</a:t>
            </a:r>
          </a:p>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sz="3200">
                <a:solidFill>
                  <a:srgbClr val="0D6CB9"/>
                </a:solidFill>
                <a:latin typeface="Aptos" panose="020B0004020202020204" pitchFamily="34" charset="0"/>
                <a:cs typeface="Calibri"/>
              </a:rPr>
              <a:t>The Leavers and Graduates from the </a:t>
            </a:r>
            <a:r>
              <a:rPr lang="en-US" sz="3200">
                <a:solidFill>
                  <a:srgbClr val="F16038"/>
                </a:solidFill>
                <a:latin typeface="Aptos" panose="020B0004020202020204" pitchFamily="34" charset="0"/>
                <a:cs typeface="Calibri"/>
              </a:rPr>
              <a:t>2026-2027 </a:t>
            </a:r>
            <a:r>
              <a:rPr lang="en-US" sz="3200">
                <a:solidFill>
                  <a:srgbClr val="0D6CB9"/>
                </a:solidFill>
                <a:latin typeface="Aptos" panose="020B0004020202020204" pitchFamily="34" charset="0"/>
                <a:cs typeface="Calibri"/>
              </a:rPr>
              <a:t>school year will be reported in the PEIMS Summer and Extended Year Submissions.</a:t>
            </a:r>
          </a:p>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sz="3200">
                <a:solidFill>
                  <a:srgbClr val="0D6CB9"/>
                </a:solidFill>
                <a:latin typeface="Aptos" panose="020B0004020202020204" pitchFamily="34" charset="0"/>
                <a:cs typeface="Calibri"/>
              </a:rPr>
              <a:t>TEA will add a new submission to PEIMS. The </a:t>
            </a:r>
            <a:r>
              <a:rPr lang="en-US" sz="3200">
                <a:solidFill>
                  <a:srgbClr val="F16038"/>
                </a:solidFill>
                <a:latin typeface="Aptos" panose="020B0004020202020204" pitchFamily="34" charset="0"/>
                <a:cs typeface="Calibri"/>
              </a:rPr>
              <a:t>PEIMS Fall Enrollment Submission</a:t>
            </a:r>
            <a:r>
              <a:rPr lang="en-US" sz="3200">
                <a:solidFill>
                  <a:srgbClr val="0D6CB9"/>
                </a:solidFill>
                <a:latin typeface="Aptos" panose="020B0004020202020204" pitchFamily="34" charset="0"/>
                <a:cs typeface="Calibri"/>
              </a:rPr>
              <a:t>.</a:t>
            </a:r>
          </a:p>
        </p:txBody>
      </p:sp>
      <p:sp>
        <p:nvSpPr>
          <p:cNvPr id="4" name="Slide Number Placeholder 3">
            <a:extLst>
              <a:ext uri="{FF2B5EF4-FFF2-40B4-BE49-F238E27FC236}">
                <a16:creationId xmlns:a16="http://schemas.microsoft.com/office/drawing/2014/main" id="{9ECCE9D0-EBF0-0589-24E4-CBA356D701FA}"/>
              </a:ext>
            </a:extLst>
          </p:cNvPr>
          <p:cNvSpPr>
            <a:spLocks noGrp="1"/>
          </p:cNvSpPr>
          <p:nvPr>
            <p:ph type="sldNum" sz="quarter" idx="4"/>
          </p:nvPr>
        </p:nvSpPr>
        <p:spPr/>
        <p:txBody>
          <a:bodyPr/>
          <a:lstStyle/>
          <a:p>
            <a:fld id="{69C126A4-BD19-47E2-8A0E-0DE1B9D8C925}" type="slidenum">
              <a:rPr lang="en-US" smtClean="0"/>
              <a:pPr/>
              <a:t>6</a:t>
            </a:fld>
            <a:endParaRPr lang="en-US"/>
          </a:p>
        </p:txBody>
      </p:sp>
    </p:spTree>
    <p:extLst>
      <p:ext uri="{BB962C8B-B14F-4D97-AF65-F5344CB8AC3E}">
        <p14:creationId xmlns:p14="http://schemas.microsoft.com/office/powerpoint/2010/main" val="324541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DFB6D-E728-C79C-03A6-8D515E353DA6}"/>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C3D45ED2-4A49-0E1B-FCE4-37E95125D444}"/>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Timeline</a:t>
            </a:r>
          </a:p>
        </p:txBody>
      </p:sp>
      <p:sp>
        <p:nvSpPr>
          <p:cNvPr id="12" name="Rectangle 11">
            <a:extLst>
              <a:ext uri="{FF2B5EF4-FFF2-40B4-BE49-F238E27FC236}">
                <a16:creationId xmlns:a16="http://schemas.microsoft.com/office/drawing/2014/main" id="{AEE53413-E704-0C9A-0C03-3770CA0692F2}"/>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D254D3D5-562B-F2DD-B4EE-75EF8D0A3A74}"/>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3" name="TextBox 2">
            <a:extLst>
              <a:ext uri="{FF2B5EF4-FFF2-40B4-BE49-F238E27FC236}">
                <a16:creationId xmlns:a16="http://schemas.microsoft.com/office/drawing/2014/main" id="{3EDC53FA-F939-B5DF-E75E-0E258A95772E}"/>
              </a:ext>
            </a:extLst>
          </p:cNvPr>
          <p:cNvSpPr txBox="1"/>
          <p:nvPr/>
        </p:nvSpPr>
        <p:spPr>
          <a:xfrm>
            <a:off x="582565" y="3543932"/>
            <a:ext cx="5903843" cy="1015663"/>
          </a:xfrm>
          <a:prstGeom prst="rect">
            <a:avLst/>
          </a:prstGeom>
          <a:noFill/>
        </p:spPr>
        <p:txBody>
          <a:bodyPr wrap="square" rtlCol="0">
            <a:spAutoFit/>
          </a:bodyPr>
          <a:lstStyle/>
          <a:p>
            <a:r>
              <a:rPr lang="en-US" sz="6000" b="1">
                <a:solidFill>
                  <a:schemeClr val="bg1"/>
                </a:solidFill>
                <a:latin typeface="Aptos" panose="020B0004020202020204" pitchFamily="34" charset="0"/>
              </a:rPr>
              <a:t>TIMELINE</a:t>
            </a:r>
            <a:endParaRPr lang="en-US" sz="6600" b="1">
              <a:solidFill>
                <a:schemeClr val="bg1"/>
              </a:solidFill>
              <a:latin typeface="Aptos" panose="020B0004020202020204" pitchFamily="34" charset="0"/>
            </a:endParaRPr>
          </a:p>
        </p:txBody>
      </p:sp>
      <p:sp>
        <p:nvSpPr>
          <p:cNvPr id="2" name="Slide Number Placeholder 1">
            <a:extLst>
              <a:ext uri="{FF2B5EF4-FFF2-40B4-BE49-F238E27FC236}">
                <a16:creationId xmlns:a16="http://schemas.microsoft.com/office/drawing/2014/main" id="{9F4D824D-AF31-0D62-5D8F-CF8FAAE87127}"/>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7</a:t>
            </a:fld>
            <a:endParaRPr lang="en-US"/>
          </a:p>
        </p:txBody>
      </p:sp>
    </p:spTree>
    <p:extLst>
      <p:ext uri="{BB962C8B-B14F-4D97-AF65-F5344CB8AC3E}">
        <p14:creationId xmlns:p14="http://schemas.microsoft.com/office/powerpoint/2010/main" val="350135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6FD1E-7752-D435-5CC1-23FCF2382E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0DA9DC-815A-646B-6410-5B389E8AED0E}"/>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2025-2026 Timeline</a:t>
            </a:r>
            <a:endParaRPr lang="en-US" sz="4000" b="1">
              <a:solidFill>
                <a:srgbClr val="1482C5"/>
              </a:solidFill>
              <a:latin typeface="Aptos" panose="020B0004020202020204" pitchFamily="34" charset="0"/>
            </a:endParaRPr>
          </a:p>
        </p:txBody>
      </p:sp>
      <p:pic>
        <p:nvPicPr>
          <p:cNvPr id="7" name="Picture 6" descr="Screenshot of the PEIMS Summer and Extended Year Submission timeline.">
            <a:extLst>
              <a:ext uri="{FF2B5EF4-FFF2-40B4-BE49-F238E27FC236}">
                <a16:creationId xmlns:a16="http://schemas.microsoft.com/office/drawing/2014/main" id="{16519A0B-DCA5-A5E1-12E3-8D255EE1FCD9}"/>
              </a:ext>
            </a:extLst>
          </p:cNvPr>
          <p:cNvPicPr>
            <a:picLocks noChangeAspect="1"/>
          </p:cNvPicPr>
          <p:nvPr/>
        </p:nvPicPr>
        <p:blipFill>
          <a:blip r:embed="rId2"/>
          <a:stretch>
            <a:fillRect/>
          </a:stretch>
        </p:blipFill>
        <p:spPr>
          <a:xfrm>
            <a:off x="754357" y="1755858"/>
            <a:ext cx="5341643" cy="3346284"/>
          </a:xfrm>
          <a:prstGeom prst="rect">
            <a:avLst/>
          </a:prstGeom>
        </p:spPr>
      </p:pic>
      <p:sp>
        <p:nvSpPr>
          <p:cNvPr id="2" name="Content Placeholder 3">
            <a:extLst>
              <a:ext uri="{FF2B5EF4-FFF2-40B4-BE49-F238E27FC236}">
                <a16:creationId xmlns:a16="http://schemas.microsoft.com/office/drawing/2014/main" id="{DED07876-D05A-5641-B99B-94533DBCD75C}"/>
              </a:ext>
            </a:extLst>
          </p:cNvPr>
          <p:cNvSpPr txBox="1">
            <a:spLocks/>
          </p:cNvSpPr>
          <p:nvPr/>
        </p:nvSpPr>
        <p:spPr>
          <a:xfrm>
            <a:off x="6334366" y="2400730"/>
            <a:ext cx="5506033" cy="2056539"/>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16038"/>
              </a:buClr>
              <a:buSzTx/>
              <a:buNone/>
              <a:tabLst/>
              <a:defRPr/>
            </a:pPr>
            <a:r>
              <a:rPr lang="en-US" b="1">
                <a:solidFill>
                  <a:srgbClr val="F16038"/>
                </a:solidFill>
                <a:latin typeface="Aptos" panose="020B0004020202020204" pitchFamily="34" charset="0"/>
                <a:cs typeface="Calibri"/>
              </a:rPr>
              <a:t>2025-2026 School Year</a:t>
            </a:r>
          </a:p>
          <a:p>
            <a:pPr>
              <a:buClr>
                <a:srgbClr val="F16038"/>
              </a:buClr>
              <a:defRPr/>
            </a:pPr>
            <a:r>
              <a:rPr lang="en-US" sz="2400">
                <a:solidFill>
                  <a:srgbClr val="F16038"/>
                </a:solidFill>
                <a:latin typeface="Aptos" panose="020B0004020202020204" pitchFamily="34" charset="0"/>
                <a:cs typeface="Calibri"/>
              </a:rPr>
              <a:t>2025-2026 </a:t>
            </a:r>
            <a:r>
              <a:rPr lang="en-US" sz="2400">
                <a:solidFill>
                  <a:srgbClr val="0D6CB9"/>
                </a:solidFill>
                <a:latin typeface="Aptos" panose="020B0004020202020204" pitchFamily="34" charset="0"/>
                <a:cs typeface="Calibri"/>
              </a:rPr>
              <a:t>school year Leavers and Graduates reported in the </a:t>
            </a:r>
            <a:r>
              <a:rPr lang="en-US" sz="2400">
                <a:solidFill>
                  <a:srgbClr val="F16038"/>
                </a:solidFill>
                <a:latin typeface="Aptos" panose="020B0004020202020204" pitchFamily="34" charset="0"/>
                <a:cs typeface="Calibri"/>
              </a:rPr>
              <a:t>2025-2026 </a:t>
            </a:r>
            <a:r>
              <a:rPr lang="en-US" sz="2400">
                <a:solidFill>
                  <a:srgbClr val="0D6CB9"/>
                </a:solidFill>
                <a:latin typeface="Aptos" panose="020B0004020202020204" pitchFamily="34" charset="0"/>
                <a:cs typeface="Calibri"/>
              </a:rPr>
              <a:t>PEIMS Summer and Extended Year Submissions.</a:t>
            </a:r>
          </a:p>
          <a:p>
            <a:pPr marL="0" indent="0">
              <a:buFont typeface="Wingdings" panose="05000000000000000000" pitchFamily="2" charset="2"/>
              <a:buNone/>
            </a:pPr>
            <a:endParaRPr lang="en-US" sz="2400">
              <a:solidFill>
                <a:srgbClr val="0D6CB9"/>
              </a:solidFill>
              <a:latin typeface="Aptos" panose="020B0004020202020204" pitchFamily="34" charset="0"/>
            </a:endParaRPr>
          </a:p>
          <a:p>
            <a:pPr marL="0" indent="0">
              <a:buFont typeface="Wingdings" panose="05000000000000000000" pitchFamily="2" charset="2"/>
              <a:buNone/>
            </a:pPr>
            <a:endParaRPr lang="en-US" sz="2400">
              <a:solidFill>
                <a:srgbClr val="0D6CB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29A2627B-0E4D-780D-4C46-9A0CAC3B5323}"/>
              </a:ext>
            </a:extLst>
          </p:cNvPr>
          <p:cNvSpPr>
            <a:spLocks noGrp="1"/>
          </p:cNvSpPr>
          <p:nvPr>
            <p:ph type="sldNum" sz="quarter" idx="4"/>
          </p:nvPr>
        </p:nvSpPr>
        <p:spPr/>
        <p:txBody>
          <a:bodyPr/>
          <a:lstStyle/>
          <a:p>
            <a:fld id="{69C126A4-BD19-47E2-8A0E-0DE1B9D8C925}" type="slidenum">
              <a:rPr lang="en-US" smtClean="0"/>
              <a:pPr/>
              <a:t>8</a:t>
            </a:fld>
            <a:endParaRPr lang="en-US"/>
          </a:p>
        </p:txBody>
      </p:sp>
    </p:spTree>
    <p:extLst>
      <p:ext uri="{BB962C8B-B14F-4D97-AF65-F5344CB8AC3E}">
        <p14:creationId xmlns:p14="http://schemas.microsoft.com/office/powerpoint/2010/main" val="190065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8760-14A3-9B33-C5D8-F8D65649B8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2BB7A7-85F8-5A00-F139-33E00A5A782A}"/>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2026-2027 Timeline</a:t>
            </a:r>
            <a:endParaRPr lang="en-US" sz="4000" b="1">
              <a:solidFill>
                <a:srgbClr val="1482C5"/>
              </a:solidFill>
              <a:latin typeface="Aptos" panose="020B0004020202020204" pitchFamily="34" charset="0"/>
            </a:endParaRPr>
          </a:p>
        </p:txBody>
      </p:sp>
      <p:pic>
        <p:nvPicPr>
          <p:cNvPr id="6" name="Picture 5" descr="Screenshot of the PEIMS Fall Enrollment and PEIMS Fall Submission timelines.">
            <a:extLst>
              <a:ext uri="{FF2B5EF4-FFF2-40B4-BE49-F238E27FC236}">
                <a16:creationId xmlns:a16="http://schemas.microsoft.com/office/drawing/2014/main" id="{C657E990-DAB5-DB13-BB99-5BE9E817C7F0}"/>
              </a:ext>
            </a:extLst>
          </p:cNvPr>
          <p:cNvPicPr>
            <a:picLocks noChangeAspect="1"/>
          </p:cNvPicPr>
          <p:nvPr/>
        </p:nvPicPr>
        <p:blipFill>
          <a:blip r:embed="rId2"/>
          <a:stretch>
            <a:fillRect/>
          </a:stretch>
        </p:blipFill>
        <p:spPr>
          <a:xfrm>
            <a:off x="535171" y="2149849"/>
            <a:ext cx="5340096" cy="2558300"/>
          </a:xfrm>
          <a:prstGeom prst="rect">
            <a:avLst/>
          </a:prstGeom>
        </p:spPr>
      </p:pic>
      <p:sp>
        <p:nvSpPr>
          <p:cNvPr id="2" name="Content Placeholder 3">
            <a:extLst>
              <a:ext uri="{FF2B5EF4-FFF2-40B4-BE49-F238E27FC236}">
                <a16:creationId xmlns:a16="http://schemas.microsoft.com/office/drawing/2014/main" id="{E40F8951-B80A-0804-EF44-9A13DCEDFEC2}"/>
              </a:ext>
            </a:extLst>
          </p:cNvPr>
          <p:cNvSpPr txBox="1">
            <a:spLocks/>
          </p:cNvSpPr>
          <p:nvPr/>
        </p:nvSpPr>
        <p:spPr>
          <a:xfrm>
            <a:off x="6316735" y="2406911"/>
            <a:ext cx="5536543" cy="23012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038"/>
              </a:buClr>
              <a:buNone/>
              <a:defRPr/>
            </a:pPr>
            <a:r>
              <a:rPr lang="en-US" b="1">
                <a:solidFill>
                  <a:srgbClr val="F16038"/>
                </a:solidFill>
                <a:latin typeface="Aptos" panose="020B0004020202020204" pitchFamily="34" charset="0"/>
                <a:cs typeface="Calibri"/>
              </a:rPr>
              <a:t>2026-2027 School Year</a:t>
            </a:r>
            <a:endParaRPr lang="en-US">
              <a:solidFill>
                <a:srgbClr val="0D6CB9"/>
              </a:solidFill>
              <a:latin typeface="Aptos" panose="020B0004020202020204" pitchFamily="34" charset="0"/>
              <a:cs typeface="Calibri"/>
            </a:endParaRPr>
          </a:p>
          <a:p>
            <a:pPr>
              <a:buClr>
                <a:srgbClr val="F16038"/>
              </a:buClr>
              <a:defRPr/>
            </a:pPr>
            <a:r>
              <a:rPr lang="en-US" sz="2400" b="1">
                <a:solidFill>
                  <a:srgbClr val="F16038"/>
                </a:solidFill>
                <a:latin typeface="Aptos" panose="020B0004020202020204" pitchFamily="34" charset="0"/>
                <a:cs typeface="Calibri"/>
              </a:rPr>
              <a:t>New </a:t>
            </a:r>
            <a:r>
              <a:rPr lang="en-US" sz="2400">
                <a:solidFill>
                  <a:srgbClr val="1482C5"/>
                </a:solidFill>
                <a:latin typeface="Aptos" panose="020B0004020202020204" pitchFamily="34" charset="0"/>
                <a:cs typeface="Calibri"/>
              </a:rPr>
              <a:t>PEIMS Fall Enrollment Submission</a:t>
            </a:r>
            <a:r>
              <a:rPr lang="en-US" sz="2400">
                <a:solidFill>
                  <a:srgbClr val="0D6CB9"/>
                </a:solidFill>
                <a:latin typeface="Aptos" panose="020B0004020202020204" pitchFamily="34" charset="0"/>
                <a:cs typeface="Calibri"/>
              </a:rPr>
              <a:t>.</a:t>
            </a:r>
          </a:p>
          <a:p>
            <a:pPr>
              <a:buClr>
                <a:srgbClr val="F16038"/>
              </a:buClr>
              <a:defRPr/>
            </a:pPr>
            <a:r>
              <a:rPr lang="en-US" sz="2400">
                <a:solidFill>
                  <a:srgbClr val="0D6CB9"/>
                </a:solidFill>
                <a:latin typeface="Aptos" panose="020B0004020202020204" pitchFamily="34" charset="0"/>
                <a:cs typeface="Calibri"/>
              </a:rPr>
              <a:t>PEIMS Fall Submission </a:t>
            </a:r>
            <a:r>
              <a:rPr lang="en-US" sz="2400">
                <a:solidFill>
                  <a:srgbClr val="F16038"/>
                </a:solidFill>
                <a:latin typeface="Aptos" panose="020B0004020202020204" pitchFamily="34" charset="0"/>
                <a:cs typeface="Calibri"/>
              </a:rPr>
              <a:t>excludes</a:t>
            </a:r>
            <a:r>
              <a:rPr lang="en-US" sz="2400">
                <a:solidFill>
                  <a:srgbClr val="0D6CB9"/>
                </a:solidFill>
                <a:latin typeface="Aptos" panose="020B0004020202020204" pitchFamily="34" charset="0"/>
                <a:cs typeface="Calibri"/>
              </a:rPr>
              <a:t> leavers and graduates.</a:t>
            </a:r>
          </a:p>
          <a:p>
            <a:pPr>
              <a:buClr>
                <a:srgbClr val="F16038"/>
              </a:buClr>
              <a:defRPr/>
            </a:pPr>
            <a:endParaRPr lang="en-US" sz="2400">
              <a:solidFill>
                <a:srgbClr val="0D6CB9"/>
              </a:solidFill>
              <a:latin typeface="Aptos" panose="020B0004020202020204" pitchFamily="34" charset="0"/>
              <a:cs typeface="Calibri"/>
            </a:endParaRPr>
          </a:p>
          <a:p>
            <a:pPr>
              <a:buClr>
                <a:srgbClr val="F16038"/>
              </a:buClr>
              <a:defRPr/>
            </a:pPr>
            <a:endParaRPr lang="en-US" sz="2400">
              <a:solidFill>
                <a:srgbClr val="0D6CB9"/>
              </a:solidFill>
              <a:latin typeface="Aptos" panose="020B0004020202020204" pitchFamily="34" charset="0"/>
              <a:cs typeface="Calibri"/>
            </a:endParaRPr>
          </a:p>
          <a:p>
            <a:pPr marL="0" indent="0">
              <a:buFont typeface="Wingdings" panose="05000000000000000000" pitchFamily="2" charset="2"/>
              <a:buNone/>
            </a:pPr>
            <a:endParaRPr lang="en-US" sz="2400">
              <a:solidFill>
                <a:srgbClr val="0D6CB9"/>
              </a:solidFill>
              <a:latin typeface="Aptos" panose="020B0004020202020204" pitchFamily="34" charset="0"/>
            </a:endParaRPr>
          </a:p>
          <a:p>
            <a:pPr marL="0" indent="0">
              <a:buFont typeface="Wingdings" panose="05000000000000000000" pitchFamily="2" charset="2"/>
              <a:buNone/>
            </a:pPr>
            <a:endParaRPr lang="en-US" sz="2400">
              <a:solidFill>
                <a:srgbClr val="0D6CB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6A7CCD0C-EDDE-BB5E-B9F5-806644A76BB2}"/>
              </a:ext>
            </a:extLst>
          </p:cNvPr>
          <p:cNvSpPr>
            <a:spLocks noGrp="1"/>
          </p:cNvSpPr>
          <p:nvPr>
            <p:ph type="sldNum" sz="quarter" idx="4"/>
          </p:nvPr>
        </p:nvSpPr>
        <p:spPr/>
        <p:txBody>
          <a:bodyPr/>
          <a:lstStyle/>
          <a:p>
            <a:fld id="{69C126A4-BD19-47E2-8A0E-0DE1B9D8C925}" type="slidenum">
              <a:rPr lang="en-US" smtClean="0"/>
              <a:pPr/>
              <a:t>9</a:t>
            </a:fld>
            <a:endParaRPr lang="en-US"/>
          </a:p>
        </p:txBody>
      </p:sp>
    </p:spTree>
    <p:extLst>
      <p:ext uri="{BB962C8B-B14F-4D97-AF65-F5344CB8AC3E}">
        <p14:creationId xmlns:p14="http://schemas.microsoft.com/office/powerpoint/2010/main" val="2582460677"/>
      </p:ext>
    </p:extLst>
  </p:cSld>
  <p:clrMapOvr>
    <a:masterClrMapping/>
  </p:clrMapOvr>
</p:sld>
</file>

<file path=ppt/theme/theme1.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Light_option_  -  Read-Only" id="{E45585BB-2298-412C-A5EF-32F7A0A14D3B}" vid="{DC5ED8B1-AF72-40B0-9258-BD0A919755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4" ma:contentTypeDescription="Create a new document." ma:contentTypeScope="" ma:versionID="acd0262c3cecfea325db23c93f88613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96d3ba2171e376e637e1491a3712e691"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Shipper, Leanne</DisplayName>
        <AccountId>73</AccountId>
        <AccountType/>
      </UserInfo>
      <UserInfo>
        <DisplayName>Johnson, Scott</DisplayName>
        <AccountId>20</AccountId>
        <AccountType/>
      </UserInfo>
      <UserInfo>
        <DisplayName>Simons, Leanne</DisplayName>
        <AccountId>16</AccountId>
        <AccountType/>
      </UserInfo>
    </SharedWithUsers>
    <Notes xmlns="963efe96-9f3c-464d-8c8b-c76864a22ed0" xsi:nil="true"/>
  </documentManagement>
</p:properties>
</file>

<file path=customXml/itemProps1.xml><?xml version="1.0" encoding="utf-8"?>
<ds:datastoreItem xmlns:ds="http://schemas.openxmlformats.org/officeDocument/2006/customXml" ds:itemID="{3C120858-D04A-4650-8EF3-2F82F25E0EC8}">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3.xml><?xml version="1.0" encoding="utf-8"?>
<ds:datastoreItem xmlns:ds="http://schemas.openxmlformats.org/officeDocument/2006/customXml" ds:itemID="{A19692CD-7339-4E15-8B85-65EB8EAE7D52}">
  <ds:schemaRef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533e3360-6378-4210-ada2-16ccdb17d2cd"/>
    <ds:schemaRef ds:uri="http://schemas.microsoft.com/office/infopath/2007/PartnerControls"/>
    <ds:schemaRef ds:uri="963efe96-9f3c-464d-8c8b-c76864a22ed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71</TotalTime>
  <Words>1385</Words>
  <Application>Microsoft Office PowerPoint</Application>
  <PresentationFormat>Widescreen</PresentationFormat>
  <Paragraphs>258</Paragraphs>
  <Slides>37</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Aptos</vt:lpstr>
      <vt:lpstr>Arial</vt:lpstr>
      <vt:lpstr>Calibri</vt:lpstr>
      <vt:lpstr>Courier New</vt:lpstr>
      <vt:lpstr>Wingdings</vt:lpstr>
      <vt:lpstr>2_Office Theme</vt:lpstr>
      <vt:lpstr>3_Office Theme</vt:lpstr>
      <vt:lpstr>TITLE SLIDE: ESC Vendor Training for One Component</vt:lpstr>
      <vt:lpstr>Agenda – New PEIMS Fall Enrollment Submission</vt:lpstr>
      <vt:lpstr>TITLE SLIDE: Overview</vt:lpstr>
      <vt:lpstr>Background</vt:lpstr>
      <vt:lpstr>Discussions</vt:lpstr>
      <vt:lpstr>Resulting Changes</vt:lpstr>
      <vt:lpstr>TITLE SLIDE: Timeline</vt:lpstr>
      <vt:lpstr>2025-2026 Timeline</vt:lpstr>
      <vt:lpstr>2026-2027 Timeline</vt:lpstr>
      <vt:lpstr>TITLE SLIDE: New PEIMS Fall Enrollment Submission</vt:lpstr>
      <vt:lpstr>NEW PEIMS Fall Enrollment Submission</vt:lpstr>
      <vt:lpstr>Entities</vt:lpstr>
      <vt:lpstr>LocalEducationAgency Entity Summer</vt:lpstr>
      <vt:lpstr>School Entity Summer</vt:lpstr>
      <vt:lpstr>StudentSchoolAssociation Entity</vt:lpstr>
      <vt:lpstr>Student Entity</vt:lpstr>
      <vt:lpstr>AsOfStatusFirstFridayOctober (New)</vt:lpstr>
      <vt:lpstr>StudentEducationOrganizationAssociation Entity</vt:lpstr>
      <vt:lpstr>Program Entity</vt:lpstr>
      <vt:lpstr>StudentSpecialEducationProgramAssociation Entity</vt:lpstr>
      <vt:lpstr>TITLE SLIDE: PEIMS Fall Submission Impact</vt:lpstr>
      <vt:lpstr>PEIMS Fall Submission Impact</vt:lpstr>
      <vt:lpstr>AsOfStatusLastFridayOctober (Removed)</vt:lpstr>
      <vt:lpstr>Business Validation Impact</vt:lpstr>
      <vt:lpstr>Business Validation Impact, Cont.</vt:lpstr>
      <vt:lpstr>TITLE SLIDE: Business Validations</vt:lpstr>
      <vt:lpstr>New Business Validations New1</vt:lpstr>
      <vt:lpstr>New Business Validations New 2</vt:lpstr>
      <vt:lpstr>Revised Business Validations 1</vt:lpstr>
      <vt:lpstr>Revised Business Validations 2</vt:lpstr>
      <vt:lpstr>Revised Business Validations 3</vt:lpstr>
      <vt:lpstr>Revised Business Validations 4</vt:lpstr>
      <vt:lpstr>TITLE SLIDE: Reports</vt:lpstr>
      <vt:lpstr>PEIMS Fall Enrollment Submission Reports</vt:lpstr>
      <vt:lpstr>TITLE SLIDE: Communication Plan</vt:lpstr>
      <vt:lpstr>Communication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2024-2025 ESC Training PEIMS Fall Enrollment</dc:title>
  <dc:creator>Ulrich, Melanie</dc:creator>
  <cp:lastModifiedBy>Ollervidez, Leticia</cp:lastModifiedBy>
  <cp:revision>5</cp:revision>
  <dcterms:created xsi:type="dcterms:W3CDTF">2020-11-05T16:39:19Z</dcterms:created>
  <dcterms:modified xsi:type="dcterms:W3CDTF">2025-03-07T16:58:26Z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