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5"/>
  </p:notesMasterIdLst>
  <p:sldIdLst>
    <p:sldId id="2145706919" r:id="rId5"/>
    <p:sldId id="2145706922" r:id="rId6"/>
    <p:sldId id="2145706971" r:id="rId7"/>
    <p:sldId id="2145707009" r:id="rId8"/>
    <p:sldId id="2145707031" r:id="rId9"/>
    <p:sldId id="2145707010" r:id="rId10"/>
    <p:sldId id="2145707029" r:id="rId11"/>
    <p:sldId id="2145707030" r:id="rId12"/>
    <p:sldId id="2145706972" r:id="rId13"/>
    <p:sldId id="2145706999" r:id="rId14"/>
    <p:sldId id="2145707002" r:id="rId15"/>
    <p:sldId id="2145707013" r:id="rId16"/>
    <p:sldId id="2145707027" r:id="rId17"/>
    <p:sldId id="2145707003" r:id="rId18"/>
    <p:sldId id="2145707015" r:id="rId19"/>
    <p:sldId id="2145707016" r:id="rId20"/>
    <p:sldId id="2145707035" r:id="rId21"/>
    <p:sldId id="2145707041" r:id="rId22"/>
    <p:sldId id="2145707042" r:id="rId23"/>
    <p:sldId id="2145707056" r:id="rId24"/>
    <p:sldId id="2145707093" r:id="rId25"/>
    <p:sldId id="2145707036" r:id="rId26"/>
    <p:sldId id="2145707043" r:id="rId27"/>
    <p:sldId id="2145707044" r:id="rId28"/>
    <p:sldId id="2145707045" r:id="rId29"/>
    <p:sldId id="2145707037" r:id="rId30"/>
    <p:sldId id="2145707046" r:id="rId31"/>
    <p:sldId id="2145707047" r:id="rId32"/>
    <p:sldId id="2145707038" r:id="rId33"/>
    <p:sldId id="2145707048" r:id="rId34"/>
    <p:sldId id="2145707049" r:id="rId35"/>
    <p:sldId id="2145707039" r:id="rId36"/>
    <p:sldId id="2145707050" r:id="rId37"/>
    <p:sldId id="2145707051" r:id="rId38"/>
    <p:sldId id="2145707055" r:id="rId39"/>
    <p:sldId id="2145707053" r:id="rId40"/>
    <p:sldId id="2145707057" r:id="rId41"/>
    <p:sldId id="2145707058" r:id="rId42"/>
    <p:sldId id="2145707059" r:id="rId43"/>
    <p:sldId id="2145707060" r:id="rId44"/>
    <p:sldId id="2145707061" r:id="rId45"/>
    <p:sldId id="2145707062" r:id="rId46"/>
    <p:sldId id="2145707063" r:id="rId47"/>
    <p:sldId id="2145707064" r:id="rId48"/>
    <p:sldId id="2145707065" r:id="rId49"/>
    <p:sldId id="2145707066" r:id="rId50"/>
    <p:sldId id="2145707067" r:id="rId51"/>
    <p:sldId id="2145707068" r:id="rId52"/>
    <p:sldId id="2145707069" r:id="rId53"/>
    <p:sldId id="2145707054" r:id="rId54"/>
    <p:sldId id="2145707070" r:id="rId55"/>
    <p:sldId id="2145707071" r:id="rId56"/>
    <p:sldId id="2145707072" r:id="rId57"/>
    <p:sldId id="2145707073" r:id="rId58"/>
    <p:sldId id="2145707074" r:id="rId59"/>
    <p:sldId id="2145707075" r:id="rId60"/>
    <p:sldId id="2145707076" r:id="rId61"/>
    <p:sldId id="2145707077" r:id="rId62"/>
    <p:sldId id="2145707078" r:id="rId63"/>
    <p:sldId id="2145707079" r:id="rId64"/>
    <p:sldId id="2145707040" r:id="rId65"/>
    <p:sldId id="2145707052" r:id="rId66"/>
    <p:sldId id="2145707004" r:id="rId67"/>
    <p:sldId id="2145707017" r:id="rId68"/>
    <p:sldId id="2145707018" r:id="rId69"/>
    <p:sldId id="2145707080" r:id="rId70"/>
    <p:sldId id="2145707081" r:id="rId71"/>
    <p:sldId id="2145707082" r:id="rId72"/>
    <p:sldId id="2145707083" r:id="rId73"/>
    <p:sldId id="2145707084" r:id="rId74"/>
    <p:sldId id="2145707005" r:id="rId75"/>
    <p:sldId id="2145707019" r:id="rId76"/>
    <p:sldId id="2145707020" r:id="rId77"/>
    <p:sldId id="2145706967" r:id="rId78"/>
    <p:sldId id="2145707092" r:id="rId79"/>
    <p:sldId id="2145707087" r:id="rId80"/>
    <p:sldId id="2145707088" r:id="rId81"/>
    <p:sldId id="2145707089" r:id="rId82"/>
    <p:sldId id="2145707090" r:id="rId83"/>
    <p:sldId id="214570709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91B19-2472-382F-EA3F-CBF579031473}" name="Hanson, Terri" initials="TH" userId="S::Terri.Hanson@tea.texas.gov::a02fd813-d4f3-43fd-83dd-7393041517de" providerId="AD"/>
  <p188:author id="{E635401E-886C-C16F-2E0C-540937986A36}" name="Briggs, Connor" initials="BC" userId="S::connor.briggs@tea.texas.gov::885b7513-d3fa-4947-add1-efc2b24f04bd" providerId="AD"/>
  <p188:author id="{DC4D774C-9497-7F7F-EF7B-A7BB31449806}" name="Muffoletto, Jamie" initials="JM" userId="S::Jamie.Muffoletto@tea.texas.gov::daf1e3c6-8137-448a-b141-d23049d419b5" providerId="AD"/>
  <p188:author id="{94E8E657-BE84-5DCD-0B20-67E8B1793911}" name="Johnson, Scott" initials="SJ" userId="S::Scott.Johnson@tea.texas.gov::bec97677-f0c6-4bfb-b610-83dc74061801" providerId="AD"/>
  <p188:author id="{04816165-A551-92C0-EA48-4DFCE1FE46A9}" name="Simons, Leanne" initials="SL" userId="S::leanne.simons@tea.texas.gov::f0b41770-584b-4844-b5c5-b29dec998724" providerId="AD"/>
  <p188:author id="{00FD78C6-F5B4-48DA-D242-CDA18768A854}" name="Johnson, Scott" initials="JS" userId="S::scott.johnson@tea.texas.gov::bec97677-f0c6-4bfb-b610-83dc740618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7F42"/>
    <a:srgbClr val="595959"/>
    <a:srgbClr val="1482C5"/>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28ABD-A560-4668-A26A-9F0DE941F55C}" v="1" dt="2025-02-17T16:43:17.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8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DB0DA-700D-4674-A0BA-75F8B6C3C0CC}"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32F66-8765-4E15-B1B5-3EEF4E0D3611}" type="slidenum">
              <a:rPr lang="en-US" smtClean="0"/>
              <a:t>‹#›</a:t>
            </a:fld>
            <a:endParaRPr lang="en-US"/>
          </a:p>
        </p:txBody>
      </p:sp>
    </p:spTree>
    <p:extLst>
      <p:ext uri="{BB962C8B-B14F-4D97-AF65-F5344CB8AC3E}">
        <p14:creationId xmlns:p14="http://schemas.microsoft.com/office/powerpoint/2010/main" val="765057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A5F4F-0E72-E449-C864-08C530D96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EB97F-A07B-E542-BAC1-8FB1F2ACD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E86B1-2047-AE8D-AE7A-FBB25979CF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5F18CA-C611-F254-A043-6FEF35D32667}"/>
              </a:ext>
            </a:extLst>
          </p:cNvPr>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362286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12F0A-229D-7264-A039-764944D50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9727B-5769-5B4F-B246-1F86B680B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30E00-41C5-4A57-165F-61402E4B11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9FD8D5-16FE-6BA2-EC14-94351792C20D}"/>
              </a:ext>
            </a:extLst>
          </p:cNvPr>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2200269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D83C-20B5-50E0-439D-F82A8C5EF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14395-6301-3BC0-6571-731F5D308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D108A-F48F-F9CD-6BE5-3AAA04260D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4985C5-63B4-5345-848D-DD806D432AF1}"/>
              </a:ext>
            </a:extLst>
          </p:cNvPr>
          <p:cNvSpPr>
            <a:spLocks noGrp="1"/>
          </p:cNvSpPr>
          <p:nvPr>
            <p:ph type="sldNum" sz="quarter" idx="5"/>
          </p:nvPr>
        </p:nvSpPr>
        <p:spPr/>
        <p:txBody>
          <a:bodyPr/>
          <a:lstStyle/>
          <a:p>
            <a:fld id="{9E4D9ABE-7AB9-4D3A-BEA5-45E799BD6C0E}" type="slidenum">
              <a:rPr lang="en-US" smtClean="0"/>
              <a:t>61</a:t>
            </a:fld>
            <a:endParaRPr lang="en-US"/>
          </a:p>
        </p:txBody>
      </p:sp>
    </p:spTree>
    <p:extLst>
      <p:ext uri="{BB962C8B-B14F-4D97-AF65-F5344CB8AC3E}">
        <p14:creationId xmlns:p14="http://schemas.microsoft.com/office/powerpoint/2010/main" val="602187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97C2-6019-7B7C-7125-7120C9E40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87CD4-8522-D9FB-9223-00280309F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5EF1B-5CD5-3B15-E997-CDDE40486F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05BE7F-BBD4-EE81-7D9C-FA7A1212BF6A}"/>
              </a:ext>
            </a:extLst>
          </p:cNvPr>
          <p:cNvSpPr>
            <a:spLocks noGrp="1"/>
          </p:cNvSpPr>
          <p:nvPr>
            <p:ph type="sldNum" sz="quarter" idx="5"/>
          </p:nvPr>
        </p:nvSpPr>
        <p:spPr/>
        <p:txBody>
          <a:bodyPr/>
          <a:lstStyle/>
          <a:p>
            <a:fld id="{9E4D9ABE-7AB9-4D3A-BEA5-45E799BD6C0E}" type="slidenum">
              <a:rPr lang="en-US" smtClean="0"/>
              <a:t>63</a:t>
            </a:fld>
            <a:endParaRPr lang="en-US"/>
          </a:p>
        </p:txBody>
      </p:sp>
    </p:spTree>
    <p:extLst>
      <p:ext uri="{BB962C8B-B14F-4D97-AF65-F5344CB8AC3E}">
        <p14:creationId xmlns:p14="http://schemas.microsoft.com/office/powerpoint/2010/main" val="3569874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7D82-BC18-7871-E64C-DFE69CF1B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7A95A-6283-E856-E575-944217893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0E4ED-6403-A11C-4931-A68FDBE20B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3774B8-32FB-8A39-5975-F7531F1E5FF6}"/>
              </a:ext>
            </a:extLst>
          </p:cNvPr>
          <p:cNvSpPr>
            <a:spLocks noGrp="1"/>
          </p:cNvSpPr>
          <p:nvPr>
            <p:ph type="sldNum" sz="quarter" idx="5"/>
          </p:nvPr>
        </p:nvSpPr>
        <p:spPr/>
        <p:txBody>
          <a:bodyPr/>
          <a:lstStyle/>
          <a:p>
            <a:fld id="{9E4D9ABE-7AB9-4D3A-BEA5-45E799BD6C0E}" type="slidenum">
              <a:rPr lang="en-US" smtClean="0"/>
              <a:t>71</a:t>
            </a:fld>
            <a:endParaRPr lang="en-US"/>
          </a:p>
        </p:txBody>
      </p:sp>
    </p:spTree>
    <p:extLst>
      <p:ext uri="{BB962C8B-B14F-4D97-AF65-F5344CB8AC3E}">
        <p14:creationId xmlns:p14="http://schemas.microsoft.com/office/powerpoint/2010/main" val="4030223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74</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4BBB3-F2A7-65CD-5D97-41B1C1524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CB801-98A9-5065-1107-96E1519FC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9B7C-C3B6-EC5A-EFB3-BB648794D3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9D1690-495F-F039-AF2E-A023F151A793}"/>
              </a:ext>
            </a:extLst>
          </p:cNvPr>
          <p:cNvSpPr>
            <a:spLocks noGrp="1"/>
          </p:cNvSpPr>
          <p:nvPr>
            <p:ph type="sldNum" sz="quarter" idx="5"/>
          </p:nvPr>
        </p:nvSpPr>
        <p:spPr/>
        <p:txBody>
          <a:bodyPr/>
          <a:lstStyle/>
          <a:p>
            <a:fld id="{9E4D9ABE-7AB9-4D3A-BEA5-45E799BD6C0E}" type="slidenum">
              <a:rPr lang="en-US" smtClean="0"/>
              <a:t>75</a:t>
            </a:fld>
            <a:endParaRPr lang="en-US"/>
          </a:p>
        </p:txBody>
      </p:sp>
    </p:spTree>
    <p:extLst>
      <p:ext uri="{BB962C8B-B14F-4D97-AF65-F5344CB8AC3E}">
        <p14:creationId xmlns:p14="http://schemas.microsoft.com/office/powerpoint/2010/main" val="250470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01747-3B9D-A999-64C8-8FC16E803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93038-5088-5FBA-DB15-F1C183172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AE437-C9E8-9CCB-1825-4AC841B7CF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953111-144D-7379-C36D-ABF5435C01E5}"/>
              </a:ext>
            </a:extLst>
          </p:cNvPr>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294238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B621E-13B2-F0D3-B541-138E16426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FACD2-692C-BD3F-6EB5-66CC23949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24267-DB55-AD81-8219-CF7524AD10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9AE777-5242-8885-3C47-BB818ED6EA76}"/>
              </a:ext>
            </a:extLst>
          </p:cNvPr>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1728942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F2E5C-E87E-A07B-24F1-E67ABDB2E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94FD3-B3E5-669B-08FB-5627692EE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0E200-83FF-99A8-3C0E-2A380C6B7B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5CCEBF-54B4-0FF4-054A-0CF12476549B}"/>
              </a:ext>
            </a:extLst>
          </p:cNvPr>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1075232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463F7-9290-112A-5D2A-39AB466F0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BAE48-A756-5A36-8DB5-A584F9ED9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3A73-8152-EF61-D969-B3C6EA2AC6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83F4C3-77DF-2EA5-06CB-475F2B6ACCC3}"/>
              </a:ext>
            </a:extLst>
          </p:cNvPr>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288760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C96E1-C6A2-408D-0625-D6362132B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CDCC5-8B7B-FCDE-CCD4-B72407F8D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0DBE1-F2F5-1BEA-FD29-3ACD914818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7CCF1-6D00-8157-9C09-1C72574FCFB3}"/>
              </a:ext>
            </a:extLst>
          </p:cNvPr>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265732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9A8C-86DD-0F96-895F-507EDE2A8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6E763-D860-9DAC-5BF0-FA670D0C7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D7FDB-72BF-0B2A-4502-22405ADF94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D20875-97E3-0690-E245-5F6EC80786FA}"/>
              </a:ext>
            </a:extLst>
          </p:cNvPr>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149747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22CD-4382-148B-6870-9AF4BFA351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60C376-5F53-6B1A-9255-2CE0AF0861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CFDA33-4E74-7917-79E3-857A1EF5DB75}"/>
              </a:ext>
            </a:extLst>
          </p:cNvPr>
          <p:cNvSpPr>
            <a:spLocks noGrp="1"/>
          </p:cNvSpPr>
          <p:nvPr>
            <p:ph type="dt" sz="half" idx="10"/>
          </p:nvPr>
        </p:nvSpPr>
        <p:spPr/>
        <p:txBody>
          <a:bodyPr/>
          <a:lstStyle/>
          <a:p>
            <a:fld id="{E270F0CD-8477-4A36-BDED-CC75F3758263}" type="datetime1">
              <a:rPr lang="en-US" smtClean="0"/>
              <a:t>3/5/2025</a:t>
            </a:fld>
            <a:endParaRPr lang="en-US"/>
          </a:p>
        </p:txBody>
      </p:sp>
      <p:sp>
        <p:nvSpPr>
          <p:cNvPr id="5" name="Footer Placeholder 4">
            <a:extLst>
              <a:ext uri="{FF2B5EF4-FFF2-40B4-BE49-F238E27FC236}">
                <a16:creationId xmlns:a16="http://schemas.microsoft.com/office/drawing/2014/main" id="{11B6AE56-1080-FBCB-CC91-F1A2DD9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A2D34-A5BD-F563-E289-E4530EEE042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343814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9DE9-2AB6-324B-EC08-B05E455DC2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480545-C08C-5EC2-FBD1-1CF187B8C3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F42B9-E6C4-A3D3-3A67-F925B205A384}"/>
              </a:ext>
            </a:extLst>
          </p:cNvPr>
          <p:cNvSpPr>
            <a:spLocks noGrp="1"/>
          </p:cNvSpPr>
          <p:nvPr>
            <p:ph type="dt" sz="half" idx="10"/>
          </p:nvPr>
        </p:nvSpPr>
        <p:spPr/>
        <p:txBody>
          <a:bodyPr/>
          <a:lstStyle/>
          <a:p>
            <a:fld id="{0F111A01-3279-4135-86AD-E88BF3642D0A}" type="datetime1">
              <a:rPr lang="en-US" smtClean="0"/>
              <a:t>3/5/2025</a:t>
            </a:fld>
            <a:endParaRPr lang="en-US"/>
          </a:p>
        </p:txBody>
      </p:sp>
      <p:sp>
        <p:nvSpPr>
          <p:cNvPr id="5" name="Footer Placeholder 4">
            <a:extLst>
              <a:ext uri="{FF2B5EF4-FFF2-40B4-BE49-F238E27FC236}">
                <a16:creationId xmlns:a16="http://schemas.microsoft.com/office/drawing/2014/main" id="{4D7ECAF8-2182-85FA-4DF5-F4C6A7880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91345-A14B-B1FA-C2BF-4E5FE4001D49}"/>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316143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BDF415-4A6B-A202-7B6D-7049DE8C1C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CE3C7-6949-0D45-7F48-B0A221D3A5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3E297-02C1-EAD7-A5E0-0F7289E875B5}"/>
              </a:ext>
            </a:extLst>
          </p:cNvPr>
          <p:cNvSpPr>
            <a:spLocks noGrp="1"/>
          </p:cNvSpPr>
          <p:nvPr>
            <p:ph type="dt" sz="half" idx="10"/>
          </p:nvPr>
        </p:nvSpPr>
        <p:spPr/>
        <p:txBody>
          <a:bodyPr/>
          <a:lstStyle/>
          <a:p>
            <a:fld id="{D12D41CB-CC77-445B-A4F0-3042B53A9E32}" type="datetime1">
              <a:rPr lang="en-US" smtClean="0"/>
              <a:t>3/5/2025</a:t>
            </a:fld>
            <a:endParaRPr lang="en-US"/>
          </a:p>
        </p:txBody>
      </p:sp>
      <p:sp>
        <p:nvSpPr>
          <p:cNvPr id="5" name="Footer Placeholder 4">
            <a:extLst>
              <a:ext uri="{FF2B5EF4-FFF2-40B4-BE49-F238E27FC236}">
                <a16:creationId xmlns:a16="http://schemas.microsoft.com/office/drawing/2014/main" id="{4871CBFE-A607-0815-CEAB-8A3589372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AC8F8-222A-347A-F2C8-56DC66F21CFD}"/>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2712658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0919B3CF-A5C4-4BE0-9E73-CA386BC0A343}" type="datetime1">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22912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8C66E92-0D1A-4FDC-900B-1A61FAFE49F2}" type="datetime1">
              <a:rPr lang="en-US" smtClean="0"/>
              <a:t>3/5/2025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325532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20F4F57-912B-4484-83FE-35E42649B301}" type="datetime1">
              <a:rPr lang="en-US" smtClean="0"/>
              <a:t>3/5/2025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344344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5C31-C277-B6AC-BFD4-30BF8819F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936DC-00DC-8869-0130-3EAACFBAF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C9AA6-4B50-4510-B87F-902F05F81514}"/>
              </a:ext>
            </a:extLst>
          </p:cNvPr>
          <p:cNvSpPr>
            <a:spLocks noGrp="1"/>
          </p:cNvSpPr>
          <p:nvPr>
            <p:ph type="dt" sz="half" idx="10"/>
          </p:nvPr>
        </p:nvSpPr>
        <p:spPr/>
        <p:txBody>
          <a:bodyPr/>
          <a:lstStyle/>
          <a:p>
            <a:fld id="{46F68B65-AD81-4FC6-A51B-31CBB05FC78C}" type="datetime1">
              <a:rPr lang="en-US" smtClean="0"/>
              <a:t>3/5/2025</a:t>
            </a:fld>
            <a:endParaRPr lang="en-US"/>
          </a:p>
        </p:txBody>
      </p:sp>
      <p:sp>
        <p:nvSpPr>
          <p:cNvPr id="5" name="Footer Placeholder 4">
            <a:extLst>
              <a:ext uri="{FF2B5EF4-FFF2-40B4-BE49-F238E27FC236}">
                <a16:creationId xmlns:a16="http://schemas.microsoft.com/office/drawing/2014/main" id="{C84518B4-9A36-41BB-B6AB-4E135FD2F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07DB7-8734-2355-3C37-35E6D7DE55F4}"/>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221892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FB052-E961-134B-E7ED-B29DD83B32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656907-3D47-F276-E43C-E37B4D32E2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89D09-3AC4-40FD-0A9C-E97DDA9871D2}"/>
              </a:ext>
            </a:extLst>
          </p:cNvPr>
          <p:cNvSpPr>
            <a:spLocks noGrp="1"/>
          </p:cNvSpPr>
          <p:nvPr>
            <p:ph type="dt" sz="half" idx="10"/>
          </p:nvPr>
        </p:nvSpPr>
        <p:spPr/>
        <p:txBody>
          <a:bodyPr/>
          <a:lstStyle/>
          <a:p>
            <a:fld id="{919144EB-8B74-48D6-9127-D0CE20BC67E5}" type="datetime1">
              <a:rPr lang="en-US" smtClean="0"/>
              <a:t>3/5/2025</a:t>
            </a:fld>
            <a:endParaRPr lang="en-US"/>
          </a:p>
        </p:txBody>
      </p:sp>
      <p:sp>
        <p:nvSpPr>
          <p:cNvPr id="5" name="Footer Placeholder 4">
            <a:extLst>
              <a:ext uri="{FF2B5EF4-FFF2-40B4-BE49-F238E27FC236}">
                <a16:creationId xmlns:a16="http://schemas.microsoft.com/office/drawing/2014/main" id="{E4C3A919-C329-A116-2D4C-F31AF46BC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CEEC8-BEC7-5CF2-4977-CACBC130696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337760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BC6E-0D39-0662-D8F0-C29CBCC6A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2AC7C2-AB63-F272-AA45-E510E09262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06547-45AA-15E9-32E6-BD30045DEB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85C29-CA65-9116-5B68-10BDE40961EB}"/>
              </a:ext>
            </a:extLst>
          </p:cNvPr>
          <p:cNvSpPr>
            <a:spLocks noGrp="1"/>
          </p:cNvSpPr>
          <p:nvPr>
            <p:ph type="dt" sz="half" idx="10"/>
          </p:nvPr>
        </p:nvSpPr>
        <p:spPr/>
        <p:txBody>
          <a:bodyPr/>
          <a:lstStyle/>
          <a:p>
            <a:fld id="{D3681454-9FA2-4BED-B76F-0DA70BF5B4F8}" type="datetime1">
              <a:rPr lang="en-US" smtClean="0"/>
              <a:t>3/5/2025</a:t>
            </a:fld>
            <a:endParaRPr lang="en-US"/>
          </a:p>
        </p:txBody>
      </p:sp>
      <p:sp>
        <p:nvSpPr>
          <p:cNvPr id="6" name="Footer Placeholder 5">
            <a:extLst>
              <a:ext uri="{FF2B5EF4-FFF2-40B4-BE49-F238E27FC236}">
                <a16:creationId xmlns:a16="http://schemas.microsoft.com/office/drawing/2014/main" id="{945B23D2-5CD2-9E47-2764-F9868C194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3107C-7C28-19EF-6BA8-66A475D4886F}"/>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424648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288D-8999-00C8-AFFC-369DE52B29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5F1F7B-0178-4E4F-1094-6F4F29896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1DC0D-A39B-F3C0-78E9-D1AF36E59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0C7FE-0633-593E-4354-BB7E96DC2C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A9664-1F73-A336-751D-DF368FEF3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31B6D-36EC-8AEE-E5A7-14987BB19022}"/>
              </a:ext>
            </a:extLst>
          </p:cNvPr>
          <p:cNvSpPr>
            <a:spLocks noGrp="1"/>
          </p:cNvSpPr>
          <p:nvPr>
            <p:ph type="dt" sz="half" idx="10"/>
          </p:nvPr>
        </p:nvSpPr>
        <p:spPr/>
        <p:txBody>
          <a:bodyPr/>
          <a:lstStyle/>
          <a:p>
            <a:fld id="{0D9A2F9F-B698-4894-9473-C4718CCDA995}" type="datetime1">
              <a:rPr lang="en-US" smtClean="0"/>
              <a:t>3/5/2025</a:t>
            </a:fld>
            <a:endParaRPr lang="en-US"/>
          </a:p>
        </p:txBody>
      </p:sp>
      <p:sp>
        <p:nvSpPr>
          <p:cNvPr id="8" name="Footer Placeholder 7">
            <a:extLst>
              <a:ext uri="{FF2B5EF4-FFF2-40B4-BE49-F238E27FC236}">
                <a16:creationId xmlns:a16="http://schemas.microsoft.com/office/drawing/2014/main" id="{E23B06A1-C49B-3CC0-5952-95AE570ABE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50E928-8B1C-0948-F0A2-5041CEA8A63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159066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65F5-8468-2BE9-C12C-9A0841270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85E09A-FC03-A1F2-C5E7-4F4FB1F2E34E}"/>
              </a:ext>
            </a:extLst>
          </p:cNvPr>
          <p:cNvSpPr>
            <a:spLocks noGrp="1"/>
          </p:cNvSpPr>
          <p:nvPr>
            <p:ph type="dt" sz="half" idx="10"/>
          </p:nvPr>
        </p:nvSpPr>
        <p:spPr/>
        <p:txBody>
          <a:bodyPr/>
          <a:lstStyle/>
          <a:p>
            <a:fld id="{11A7F9B2-AEFF-4A4F-965B-F536346B415C}" type="datetime1">
              <a:rPr lang="en-US" smtClean="0"/>
              <a:t>3/5/2025</a:t>
            </a:fld>
            <a:endParaRPr lang="en-US"/>
          </a:p>
        </p:txBody>
      </p:sp>
      <p:sp>
        <p:nvSpPr>
          <p:cNvPr id="4" name="Footer Placeholder 3">
            <a:extLst>
              <a:ext uri="{FF2B5EF4-FFF2-40B4-BE49-F238E27FC236}">
                <a16:creationId xmlns:a16="http://schemas.microsoft.com/office/drawing/2014/main" id="{0B47B8C1-D63B-46D3-8D45-1DA8F42A9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74E94F-E808-FCDC-4F89-203AD9C5D323}"/>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249456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5EF8A8-425E-EE03-35F9-06C60AF64D09}"/>
              </a:ext>
            </a:extLst>
          </p:cNvPr>
          <p:cNvSpPr>
            <a:spLocks noGrp="1"/>
          </p:cNvSpPr>
          <p:nvPr>
            <p:ph type="dt" sz="half" idx="10"/>
          </p:nvPr>
        </p:nvSpPr>
        <p:spPr/>
        <p:txBody>
          <a:bodyPr/>
          <a:lstStyle/>
          <a:p>
            <a:fld id="{CA045C29-7C5C-40C4-8A47-199F1C24BF54}" type="datetime1">
              <a:rPr lang="en-US" smtClean="0"/>
              <a:t>3/5/2025</a:t>
            </a:fld>
            <a:endParaRPr lang="en-US"/>
          </a:p>
        </p:txBody>
      </p:sp>
      <p:sp>
        <p:nvSpPr>
          <p:cNvPr id="3" name="Footer Placeholder 2">
            <a:extLst>
              <a:ext uri="{FF2B5EF4-FFF2-40B4-BE49-F238E27FC236}">
                <a16:creationId xmlns:a16="http://schemas.microsoft.com/office/drawing/2014/main" id="{16A8AC2D-AC99-B656-EFAA-1008707DE1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0ED43E-6690-6FB3-8807-9D4B54DDB4CE}"/>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3736458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3F53-ACC5-82E3-5CF9-6AB4875C19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5C5893-BBBB-56EA-EB25-839CF30A8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CA5881-6F80-9C77-57B7-6FEE3389B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06316-9635-C663-DA78-3E9E536762A5}"/>
              </a:ext>
            </a:extLst>
          </p:cNvPr>
          <p:cNvSpPr>
            <a:spLocks noGrp="1"/>
          </p:cNvSpPr>
          <p:nvPr>
            <p:ph type="dt" sz="half" idx="10"/>
          </p:nvPr>
        </p:nvSpPr>
        <p:spPr/>
        <p:txBody>
          <a:bodyPr/>
          <a:lstStyle/>
          <a:p>
            <a:fld id="{32857F9F-F593-43F2-8351-C6A086C26F67}" type="datetime1">
              <a:rPr lang="en-US" smtClean="0"/>
              <a:t>3/5/2025</a:t>
            </a:fld>
            <a:endParaRPr lang="en-US"/>
          </a:p>
        </p:txBody>
      </p:sp>
      <p:sp>
        <p:nvSpPr>
          <p:cNvPr id="6" name="Footer Placeholder 5">
            <a:extLst>
              <a:ext uri="{FF2B5EF4-FFF2-40B4-BE49-F238E27FC236}">
                <a16:creationId xmlns:a16="http://schemas.microsoft.com/office/drawing/2014/main" id="{D599C7F9-FC52-0DD1-E6A6-3E3F20842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CDC54-FF43-47AC-8A1E-D30C18731CF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414578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23B7B-846B-157D-6041-11B4B5E0D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404166-ED5D-FA7A-EDB7-9C4609967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2AD5E-7E23-4E7F-8D67-DDA2C6A7F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E5104-CDAF-49F7-A10E-1280B7653158}"/>
              </a:ext>
            </a:extLst>
          </p:cNvPr>
          <p:cNvSpPr>
            <a:spLocks noGrp="1"/>
          </p:cNvSpPr>
          <p:nvPr>
            <p:ph type="dt" sz="half" idx="10"/>
          </p:nvPr>
        </p:nvSpPr>
        <p:spPr/>
        <p:txBody>
          <a:bodyPr/>
          <a:lstStyle/>
          <a:p>
            <a:fld id="{01876F92-F960-45BC-BD36-D41A5CF30F9A}" type="datetime1">
              <a:rPr lang="en-US" smtClean="0"/>
              <a:t>3/5/2025</a:t>
            </a:fld>
            <a:endParaRPr lang="en-US"/>
          </a:p>
        </p:txBody>
      </p:sp>
      <p:sp>
        <p:nvSpPr>
          <p:cNvPr id="6" name="Footer Placeholder 5">
            <a:extLst>
              <a:ext uri="{FF2B5EF4-FFF2-40B4-BE49-F238E27FC236}">
                <a16:creationId xmlns:a16="http://schemas.microsoft.com/office/drawing/2014/main" id="{5B05042F-3D62-4982-5135-671B0C4C4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E934D-6999-6FF7-6A94-9F187E548A0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164622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BF72AD-856B-51F1-AEE8-797CB51F9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D713F9-5BF1-F11A-3887-D54FB0715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26C78-5C79-BF83-061B-715492CC5F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FE22BC-45FF-4ED3-9CA1-429CF90F83B8}" type="datetime1">
              <a:rPr lang="en-US" smtClean="0"/>
              <a:t>3/5/2025</a:t>
            </a:fld>
            <a:endParaRPr lang="en-US"/>
          </a:p>
        </p:txBody>
      </p:sp>
      <p:sp>
        <p:nvSpPr>
          <p:cNvPr id="5" name="Footer Placeholder 4">
            <a:extLst>
              <a:ext uri="{FF2B5EF4-FFF2-40B4-BE49-F238E27FC236}">
                <a16:creationId xmlns:a16="http://schemas.microsoft.com/office/drawing/2014/main" id="{C87F758D-1C69-CA01-B1DE-F90835AEA3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DF354-A231-1FF7-B0F7-45EEE148A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DB7B59-73F1-4DF8-9A15-E8CCC7B41B47}" type="slidenum">
              <a:rPr lang="en-US" smtClean="0"/>
              <a:t>‹#›</a:t>
            </a:fld>
            <a:endParaRPr lang="en-US"/>
          </a:p>
        </p:txBody>
      </p:sp>
    </p:spTree>
    <p:extLst>
      <p:ext uri="{BB962C8B-B14F-4D97-AF65-F5344CB8AC3E}">
        <p14:creationId xmlns:p14="http://schemas.microsoft.com/office/powerpoint/2010/main" val="846856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4800" b="1" kern="1200">
                <a:latin typeface="+mn-lt"/>
                <a:ea typeface="+mj-ea"/>
                <a:cs typeface="+mj-cs"/>
              </a:rPr>
              <a:t>TITLE</a:t>
            </a:r>
            <a:r>
              <a:rPr lang="en-US" sz="4800" b="1" kern="1200" baseline="0">
                <a:latin typeface="+mn-lt"/>
                <a:ea typeface="+mj-ea"/>
                <a:cs typeface="+mj-cs"/>
              </a:rPr>
              <a:t> SLIDE: ESC Vendor Training for One Component January</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tudents running into school">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828" b="27230"/>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a:solidFill>
                  <a:srgbClr val="0D6CB9"/>
                </a:solidFill>
                <a:latin typeface="Aptos" panose="020B0004020202020204" pitchFamily="34" charset="0"/>
                <a:cs typeface="Calibri"/>
                <a:sym typeface="+mj-lt"/>
              </a:rPr>
              <a:t>SPECIAL EDUCATION DATA SYSTEM</a:t>
            </a:r>
          </a:p>
          <a:p>
            <a:pPr algn="ctr">
              <a:defRPr/>
            </a:pPr>
            <a:r>
              <a:rPr kumimoji="0" lang="en-US" sz="4000" b="1" i="0" u="none" strike="noStrike" kern="1200" cap="none" spc="0" normalizeH="0" baseline="0" noProof="0" dirty="0">
                <a:ln>
                  <a:noFill/>
                </a:ln>
                <a:solidFill>
                  <a:srgbClr val="0D6CB9"/>
                </a:solidFill>
                <a:effectLst/>
                <a:uLnTx/>
                <a:uFillTx/>
                <a:latin typeface="Aptos" panose="020B0004020202020204" pitchFamily="34" charset="0"/>
                <a:cs typeface="Calibri"/>
                <a:sym typeface="+mj-lt"/>
              </a:rPr>
              <a:t>SUMMER SUBMISSION</a:t>
            </a:r>
          </a:p>
          <a:p>
            <a:pPr algn="ctr">
              <a:defRPr/>
            </a:pPr>
            <a:r>
              <a:rPr kumimoji="0" lang="en-US" sz="2400" b="1" i="0" u="none" strike="noStrike" kern="1200" cap="none" spc="0" normalizeH="0" baseline="0" noProof="0" dirty="0">
                <a:ln>
                  <a:noFill/>
                </a:ln>
                <a:solidFill>
                  <a:srgbClr val="0D6CB9"/>
                </a:solidFill>
                <a:effectLst/>
                <a:uLnTx/>
                <a:uFillTx/>
                <a:latin typeface="Aptos" panose="020B0004020202020204" pitchFamily="34" charset="0"/>
                <a:cs typeface="Calibri"/>
                <a:sym typeface="+mj-lt"/>
              </a:rPr>
              <a:t>April 2-3, 2025</a:t>
            </a:r>
            <a:endParaRPr kumimoji="0" lang="en-US" sz="2400" b="1" i="0" u="none" strike="noStrike" kern="1200" cap="none" spc="0" normalizeH="0" baseline="0" noProof="0" dirty="0">
              <a:ln>
                <a:noFill/>
              </a:ln>
              <a:solidFill>
                <a:srgbClr val="0D6CB9"/>
              </a:solidFill>
              <a:effectLst/>
              <a:uLnTx/>
              <a:uFillTx/>
              <a:latin typeface="Aptos" panose="020B0004020202020204" pitchFamily="34" charset="0"/>
            </a:endParaRPr>
          </a:p>
        </p:txBody>
      </p:sp>
      <p:sp>
        <p:nvSpPr>
          <p:cNvPr id="3" name="Slide Number Placeholder 2">
            <a:extLst>
              <a:ext uri="{FF2B5EF4-FFF2-40B4-BE49-F238E27FC236}">
                <a16:creationId xmlns:a16="http://schemas.microsoft.com/office/drawing/2014/main" id="{A5E5FB57-1245-72D7-CA79-9E54B4D63F93}"/>
              </a:ext>
            </a:extLst>
          </p:cNvPr>
          <p:cNvSpPr>
            <a:spLocks noGrp="1"/>
          </p:cNvSpPr>
          <p:nvPr>
            <p:ph type="sldNum" sz="quarter" idx="12"/>
          </p:nvPr>
        </p:nvSpPr>
        <p:spPr/>
        <p:txBody>
          <a:bodyPr/>
          <a:lstStyle/>
          <a:p>
            <a:fld id="{0088AB57-2DBE-44A3-AE96-942C49E954BF}" type="slidenum">
              <a:rPr lang="en-US" smtClean="0"/>
              <a:t>1</a:t>
            </a:fld>
            <a:endParaRPr lang="en-US"/>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a:solidFill>
                  <a:srgbClr val="1482C5"/>
                </a:solidFill>
                <a:cs typeface="Calibri"/>
              </a:rPr>
              <a:t>TIMELINE – 2025-2026 SCHOOL YEAR</a:t>
            </a:r>
            <a:endParaRPr lang="en-US" sz="4000" b="1">
              <a:solidFill>
                <a:srgbClr val="1482C5"/>
              </a:solidFill>
            </a:endParaRPr>
          </a:p>
        </p:txBody>
      </p:sp>
      <p:sp>
        <p:nvSpPr>
          <p:cNvPr id="2" name="Slide Number Placeholder 1">
            <a:extLst>
              <a:ext uri="{FF2B5EF4-FFF2-40B4-BE49-F238E27FC236}">
                <a16:creationId xmlns:a16="http://schemas.microsoft.com/office/drawing/2014/main" id="{FD4C5C75-9581-8961-76B5-1183A3AB6100}"/>
              </a:ext>
            </a:extLst>
          </p:cNvPr>
          <p:cNvSpPr>
            <a:spLocks noGrp="1"/>
          </p:cNvSpPr>
          <p:nvPr>
            <p:ph type="sldNum" sz="quarter" idx="4"/>
          </p:nvPr>
        </p:nvSpPr>
        <p:spPr/>
        <p:txBody>
          <a:bodyPr/>
          <a:lstStyle/>
          <a:p>
            <a:fld id="{69C126A4-BD19-47E2-8A0E-0DE1B9D8C925}" type="slidenum">
              <a:rPr lang="en-US" smtClean="0"/>
              <a:pPr/>
              <a:t>10</a:t>
            </a:fld>
            <a:endParaRPr lang="en-US"/>
          </a:p>
        </p:txBody>
      </p:sp>
      <p:pic>
        <p:nvPicPr>
          <p:cNvPr id="6" name="Picture 5" descr="SPEDS Summer Timeline">
            <a:extLst>
              <a:ext uri="{FF2B5EF4-FFF2-40B4-BE49-F238E27FC236}">
                <a16:creationId xmlns:a16="http://schemas.microsoft.com/office/drawing/2014/main" id="{72D9A7D9-733A-BF47-8D3B-C0385F018C5D}"/>
              </a:ext>
            </a:extLst>
          </p:cNvPr>
          <p:cNvPicPr>
            <a:picLocks noChangeAspect="1"/>
          </p:cNvPicPr>
          <p:nvPr/>
        </p:nvPicPr>
        <p:blipFill>
          <a:blip r:embed="rId2"/>
          <a:stretch>
            <a:fillRect/>
          </a:stretch>
        </p:blipFill>
        <p:spPr>
          <a:xfrm>
            <a:off x="535171" y="2585248"/>
            <a:ext cx="10806733" cy="1687503"/>
          </a:xfrm>
          <a:prstGeom prst="rect">
            <a:avLst/>
          </a:prstGeom>
        </p:spPr>
      </p:pic>
    </p:spTree>
    <p:extLst>
      <p:ext uri="{BB962C8B-B14F-4D97-AF65-F5344CB8AC3E}">
        <p14:creationId xmlns:p14="http://schemas.microsoft.com/office/powerpoint/2010/main" val="3027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2D019-4A88-6096-AD02-1CC8F037319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FEFE99B-2201-CA38-DAB3-16CB9BCBD83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TEAL ROLES AND PRIVILEGES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FA87944A-883B-B581-B91F-4BE99132B9A0}"/>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6E3436F3-3322-EF05-2201-48C446B756BA}"/>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E1BA87AF-B82A-83B7-AC1F-8D59A0F90637}"/>
              </a:ext>
            </a:extLst>
          </p:cNvPr>
          <p:cNvSpPr txBox="1"/>
          <p:nvPr/>
        </p:nvSpPr>
        <p:spPr>
          <a:xfrm>
            <a:off x="2619779" y="3552342"/>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TEAL ROLES AND</a:t>
            </a:r>
          </a:p>
        </p:txBody>
      </p:sp>
      <p:sp>
        <p:nvSpPr>
          <p:cNvPr id="2" name="TextBox 1">
            <a:extLst>
              <a:ext uri="{FF2B5EF4-FFF2-40B4-BE49-F238E27FC236}">
                <a16:creationId xmlns:a16="http://schemas.microsoft.com/office/drawing/2014/main" id="{5731FDF9-13D2-8B05-7DAD-AA9A963EBAE7}"/>
              </a:ext>
            </a:extLst>
          </p:cNvPr>
          <p:cNvSpPr txBox="1"/>
          <p:nvPr/>
        </p:nvSpPr>
        <p:spPr>
          <a:xfrm>
            <a:off x="2619779" y="4658828"/>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PRIVILEGES</a:t>
            </a:r>
          </a:p>
        </p:txBody>
      </p:sp>
      <p:sp>
        <p:nvSpPr>
          <p:cNvPr id="4" name="Slide Number Placeholder 3">
            <a:extLst>
              <a:ext uri="{FF2B5EF4-FFF2-40B4-BE49-F238E27FC236}">
                <a16:creationId xmlns:a16="http://schemas.microsoft.com/office/drawing/2014/main" id="{EB73311C-270E-D30D-2702-42C1D17D96E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11</a:t>
            </a:fld>
            <a:endParaRPr lang="en-US"/>
          </a:p>
        </p:txBody>
      </p:sp>
    </p:spTree>
    <p:extLst>
      <p:ext uri="{BB962C8B-B14F-4D97-AF65-F5344CB8AC3E}">
        <p14:creationId xmlns:p14="http://schemas.microsoft.com/office/powerpoint/2010/main" val="1510914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0927-8965-CE6E-EA02-73F6AA7963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7A7B11-489E-08C6-279E-8A8175D31CF3}"/>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TEAL ROLES AND PRIVILEGES</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DC63AB4B-F1A4-0500-4609-2E441250A615}"/>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existing TSDS Core roles will be used for the SPEDS Summer Submission.</a:t>
            </a:r>
          </a:p>
          <a:p>
            <a:pPr lvl="1">
              <a:buClr>
                <a:srgbClr val="F16038"/>
              </a:buClr>
            </a:pPr>
            <a:r>
              <a:rPr lang="en-US">
                <a:solidFill>
                  <a:srgbClr val="595959"/>
                </a:solidFill>
              </a:rPr>
              <a:t>Core LEA Data Approver</a:t>
            </a:r>
          </a:p>
          <a:p>
            <a:pPr lvl="1">
              <a:buClr>
                <a:srgbClr val="F16038"/>
              </a:buClr>
            </a:pPr>
            <a:r>
              <a:rPr lang="en-US">
                <a:solidFill>
                  <a:srgbClr val="595959"/>
                </a:solidFill>
              </a:rPr>
              <a:t>Core LEA Data Completer</a:t>
            </a:r>
          </a:p>
          <a:p>
            <a:pPr lvl="1">
              <a:buClr>
                <a:srgbClr val="F16038"/>
              </a:buClr>
            </a:pPr>
            <a:r>
              <a:rPr lang="en-US">
                <a:solidFill>
                  <a:srgbClr val="595959"/>
                </a:solidFill>
              </a:rPr>
              <a:t>Core LEA Data Promoter</a:t>
            </a:r>
          </a:p>
          <a:p>
            <a:pPr lvl="1">
              <a:buClr>
                <a:srgbClr val="F16038"/>
              </a:buClr>
            </a:pPr>
            <a:r>
              <a:rPr lang="en-US">
                <a:solidFill>
                  <a:srgbClr val="595959"/>
                </a:solidFill>
              </a:rPr>
              <a:t>Core LEA Data Viewer</a:t>
            </a:r>
          </a:p>
          <a:p>
            <a:pPr lvl="1">
              <a:buClr>
                <a:srgbClr val="F16038"/>
              </a:buClr>
            </a:pPr>
            <a:r>
              <a:rPr lang="en-US">
                <a:solidFill>
                  <a:srgbClr val="595959"/>
                </a:solidFill>
              </a:rPr>
              <a:t>Core ESC Data Viewer</a:t>
            </a:r>
          </a:p>
          <a:p>
            <a:pPr lvl="1">
              <a:buClr>
                <a:srgbClr val="F16038"/>
              </a:buClr>
            </a:pPr>
            <a:r>
              <a:rPr lang="en-US">
                <a:solidFill>
                  <a:srgbClr val="595959"/>
                </a:solidFill>
              </a:rPr>
              <a:t>Core TEA Data Viewer</a:t>
            </a:r>
          </a:p>
          <a:p>
            <a:pPr>
              <a:buClr>
                <a:srgbClr val="F16038"/>
              </a:buClr>
            </a:pPr>
            <a:r>
              <a:rPr lang="en-US">
                <a:solidFill>
                  <a:srgbClr val="595959"/>
                </a:solidFill>
              </a:rPr>
              <a:t>No new TEAL roles will be added for the SPEDS Summer Submission.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D24A3A4B-A3EB-3731-9084-4110FD2DCED0}"/>
              </a:ext>
            </a:extLst>
          </p:cNvPr>
          <p:cNvSpPr>
            <a:spLocks noGrp="1"/>
          </p:cNvSpPr>
          <p:nvPr>
            <p:ph type="sldNum" sz="quarter" idx="4"/>
          </p:nvPr>
        </p:nvSpPr>
        <p:spPr/>
        <p:txBody>
          <a:bodyPr/>
          <a:lstStyle/>
          <a:p>
            <a:fld id="{69C126A4-BD19-47E2-8A0E-0DE1B9D8C925}" type="slidenum">
              <a:rPr lang="en-US" smtClean="0"/>
              <a:pPr/>
              <a:t>12</a:t>
            </a:fld>
            <a:endParaRPr lang="en-US"/>
          </a:p>
        </p:txBody>
      </p:sp>
    </p:spTree>
    <p:extLst>
      <p:ext uri="{BB962C8B-B14F-4D97-AF65-F5344CB8AC3E}">
        <p14:creationId xmlns:p14="http://schemas.microsoft.com/office/powerpoint/2010/main" val="50709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F1971-9139-6013-C490-92C72A5D7E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A1D394-793B-0320-86DA-9DDC87178CC6}"/>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TEAL ROLES AND PRIVILEGES </a:t>
            </a:r>
            <a:r>
              <a:rPr lang="en-US" sz="4000" b="1">
                <a:solidFill>
                  <a:schemeClr val="bg1"/>
                </a:solidFill>
                <a:latin typeface="Aptos" panose="020B0004020202020204" pitchFamily="34" charset="0"/>
                <a:cs typeface="Calibri"/>
              </a:rPr>
              <a:t>CONT.</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F30F3FC-BD0D-C500-E494-74E93C818D1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Each of the TSDS Core roles listed on the previous page currently have a “Child Find Access” privilege.</a:t>
            </a:r>
          </a:p>
          <a:p>
            <a:pPr>
              <a:buClr>
                <a:srgbClr val="F16038"/>
              </a:buClr>
            </a:pPr>
            <a:r>
              <a:rPr lang="en-US" dirty="0">
                <a:solidFill>
                  <a:srgbClr val="595959"/>
                </a:solidFill>
              </a:rPr>
              <a:t>Current plan is to utilize this existing privilege but rename it “SPEDS Summer Access”.</a:t>
            </a:r>
          </a:p>
          <a:p>
            <a:pPr lvl="1">
              <a:buClr>
                <a:srgbClr val="F16038"/>
              </a:buClr>
            </a:pPr>
            <a:r>
              <a:rPr lang="en-US">
                <a:solidFill>
                  <a:srgbClr val="595959"/>
                </a:solidFill>
              </a:rPr>
              <a:t>This </a:t>
            </a:r>
            <a:r>
              <a:rPr lang="en-US" dirty="0">
                <a:solidFill>
                  <a:srgbClr val="595959"/>
                </a:solidFill>
              </a:rPr>
              <a:t>will ensure users who currently have the “Child Find Access” privilege will </a:t>
            </a:r>
            <a:r>
              <a:rPr lang="en-US" u="sng" dirty="0">
                <a:solidFill>
                  <a:srgbClr val="595959"/>
                </a:solidFill>
              </a:rPr>
              <a:t>not</a:t>
            </a:r>
            <a:r>
              <a:rPr lang="en-US" dirty="0">
                <a:solidFill>
                  <a:srgbClr val="595959"/>
                </a:solidFill>
              </a:rPr>
              <a:t> need to reapply for access to SPEDS Summer.</a:t>
            </a:r>
          </a:p>
          <a:p>
            <a:pPr lvl="1">
              <a:buClr>
                <a:srgbClr val="F16038"/>
              </a:buClr>
            </a:pPr>
            <a:r>
              <a:rPr lang="en-US" dirty="0">
                <a:solidFill>
                  <a:srgbClr val="595959"/>
                </a:solidFill>
              </a:rPr>
              <a:t>By adding “Summer” to the privilege name, we are future-proofing the privileges in the event any additional submissions are added to the SPEDS data collection at a later date.</a:t>
            </a: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140EDEF5-DCA5-0179-BC1B-FF64742B53D7}"/>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3816272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57E2-7315-EC7F-CE79-DEEF2A9C68B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9E117F3-4B47-FAF6-5111-1128E8A7DA2A}"/>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TITLE SLIDE: DATA COLLECTION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34E87011-36C0-4B3B-5054-B3D6A1536B4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5F8324EB-C22B-4556-D290-453080A72F32}"/>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A7F7DA8C-8607-012C-B782-51AC2CA5CD3F}"/>
              </a:ext>
            </a:extLst>
          </p:cNvPr>
          <p:cNvSpPr txBox="1"/>
          <p:nvPr/>
        </p:nvSpPr>
        <p:spPr>
          <a:xfrm>
            <a:off x="2619779" y="3519085"/>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DATA</a:t>
            </a:r>
          </a:p>
        </p:txBody>
      </p:sp>
      <p:sp>
        <p:nvSpPr>
          <p:cNvPr id="2" name="TextBox 1">
            <a:extLst>
              <a:ext uri="{FF2B5EF4-FFF2-40B4-BE49-F238E27FC236}">
                <a16:creationId xmlns:a16="http://schemas.microsoft.com/office/drawing/2014/main" id="{07E5A76C-41B7-4BD3-51DA-AB362683EE61}"/>
              </a:ext>
            </a:extLst>
          </p:cNvPr>
          <p:cNvSpPr txBox="1"/>
          <p:nvPr/>
        </p:nvSpPr>
        <p:spPr>
          <a:xfrm>
            <a:off x="2619779" y="4610214"/>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COLLECTION</a:t>
            </a:r>
          </a:p>
        </p:txBody>
      </p:sp>
      <p:sp>
        <p:nvSpPr>
          <p:cNvPr id="4" name="Slide Number Placeholder 3">
            <a:extLst>
              <a:ext uri="{FF2B5EF4-FFF2-40B4-BE49-F238E27FC236}">
                <a16:creationId xmlns:a16="http://schemas.microsoft.com/office/drawing/2014/main" id="{88AE76A8-2665-AF75-C490-54C8E40B4A0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14</a:t>
            </a:fld>
            <a:endParaRPr lang="en-US"/>
          </a:p>
        </p:txBody>
      </p:sp>
    </p:spTree>
    <p:extLst>
      <p:ext uri="{BB962C8B-B14F-4D97-AF65-F5344CB8AC3E}">
        <p14:creationId xmlns:p14="http://schemas.microsoft.com/office/powerpoint/2010/main" val="2124575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0EB5-4DE6-E026-00CB-413033242F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EB47EB-1795-C5BB-B72F-578F81B69A20}"/>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COLLECTION - OVERVIEW</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1E8A940-4043-D85D-6F49-733B0C18690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The following students will be collected in the new SPEDS Summer Submission:</a:t>
            </a:r>
          </a:p>
          <a:p>
            <a:pPr lvl="1">
              <a:buClr>
                <a:srgbClr val="F16038"/>
              </a:buClr>
            </a:pPr>
            <a:r>
              <a:rPr lang="en-US" dirty="0">
                <a:solidFill>
                  <a:srgbClr val="595959"/>
                </a:solidFill>
              </a:rPr>
              <a:t>Child Find: children aged 3-21 evaluated for special education services, and students with an IEP developed and implemented by their third birthday.</a:t>
            </a:r>
          </a:p>
          <a:p>
            <a:pPr lvl="1">
              <a:buClr>
                <a:srgbClr val="F16038"/>
              </a:buClr>
            </a:pPr>
            <a:r>
              <a:rPr lang="en-US" dirty="0">
                <a:solidFill>
                  <a:srgbClr val="595959"/>
                </a:solidFill>
              </a:rPr>
              <a:t>SPPI-7: children aged 3-5 (not in kindergarten) who receive ECSE services for six months or more during the school year. Collected at entry to and exit from ECSE services.</a:t>
            </a:r>
          </a:p>
          <a:p>
            <a:pPr lvl="1">
              <a:buClr>
                <a:srgbClr val="F16038"/>
              </a:buClr>
            </a:pPr>
            <a:r>
              <a:rPr lang="en-US" dirty="0">
                <a:solidFill>
                  <a:srgbClr val="595959"/>
                </a:solidFill>
              </a:rPr>
              <a:t>SPPI-13: all children with an IEP aged 16 up to age 21.</a:t>
            </a:r>
          </a:p>
          <a:p>
            <a:pPr>
              <a:buClr>
                <a:srgbClr val="F16038"/>
              </a:buClr>
            </a:pPr>
            <a:r>
              <a:rPr lang="en-US" dirty="0">
                <a:solidFill>
                  <a:srgbClr val="595959"/>
                </a:solidFill>
              </a:rPr>
              <a:t>The annual data collection period occurs from July 1 to June 30.</a:t>
            </a: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CD014566-89B6-43AA-E2AE-B2E678C7AF7E}"/>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604206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B8DD3-1D13-7F37-F8D3-ABED86B10F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2B5A0E-F52D-8D2E-1304-454CFA1BCED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COLLECTION - DOMAINS</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5494AE8F-2AF5-C65A-8D8A-28F28BB6C76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Domains:</a:t>
            </a:r>
          </a:p>
          <a:p>
            <a:pPr lvl="1">
              <a:buClr>
                <a:srgbClr val="F16038"/>
              </a:buClr>
            </a:pPr>
            <a:r>
              <a:rPr lang="en-US">
                <a:solidFill>
                  <a:srgbClr val="595959"/>
                </a:solidFill>
              </a:rPr>
              <a:t>Education Organization</a:t>
            </a:r>
          </a:p>
          <a:p>
            <a:pPr lvl="1">
              <a:buClr>
                <a:srgbClr val="F16038"/>
              </a:buClr>
            </a:pPr>
            <a:r>
              <a:rPr lang="en-US">
                <a:solidFill>
                  <a:srgbClr val="595959"/>
                </a:solidFill>
              </a:rPr>
              <a:t>School Calendar</a:t>
            </a:r>
          </a:p>
          <a:p>
            <a:pPr lvl="1">
              <a:buClr>
                <a:srgbClr val="F16038"/>
              </a:buClr>
            </a:pPr>
            <a:r>
              <a:rPr lang="en-US">
                <a:solidFill>
                  <a:srgbClr val="595959"/>
                </a:solidFill>
              </a:rPr>
              <a:t>Enrollment</a:t>
            </a:r>
          </a:p>
          <a:p>
            <a:pPr lvl="1">
              <a:buClr>
                <a:srgbClr val="F16038"/>
              </a:buClr>
            </a:pPr>
            <a:r>
              <a:rPr lang="en-US">
                <a:solidFill>
                  <a:srgbClr val="595959"/>
                </a:solidFill>
              </a:rPr>
              <a:t>Student Identification and Demographics</a:t>
            </a:r>
          </a:p>
          <a:p>
            <a:pPr lvl="1">
              <a:buClr>
                <a:srgbClr val="F16038"/>
              </a:buClr>
            </a:pPr>
            <a:r>
              <a:rPr lang="en-US">
                <a:solidFill>
                  <a:srgbClr val="595959"/>
                </a:solidFill>
              </a:rPr>
              <a:t>Alternative and Supplemental Services</a:t>
            </a:r>
          </a:p>
          <a:p>
            <a:pPr lvl="1">
              <a:buClr>
                <a:srgbClr val="F16038"/>
              </a:buClr>
            </a:pPr>
            <a:r>
              <a:rPr lang="en-US">
                <a:solidFill>
                  <a:srgbClr val="595959"/>
                </a:solidFill>
              </a:rPr>
              <a:t>Student Special Education Program Eligibility Association</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14917D88-56DC-D32F-3196-2ABE8BC6CABA}"/>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1794206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8BEF-FB91-CA6B-305B-D33E1459F21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ABD3480-B018-3D71-9223-5BBEE30C8BE4}"/>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EDUCATION</a:t>
            </a:r>
            <a:r>
              <a:rPr lang="en-US" sz="5600" b="1" kern="1200" baseline="0">
                <a:solidFill>
                  <a:srgbClr val="3C6EBE"/>
                </a:solidFill>
                <a:effectLst/>
                <a:latin typeface="+mn-lt"/>
                <a:ea typeface="+mj-ea"/>
                <a:cs typeface="+mj-cs"/>
              </a:rPr>
              <a:t> ORGANIZATION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83585A1-7A5D-FFDF-B5D1-ED5D474E128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B0B6836D-D664-78B7-E65C-B342A6885479}"/>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5A1C470-100C-75C6-4032-CB7FD4F8E956}"/>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EDUCATION ORGANIZATION DOMAIN</a:t>
            </a:r>
          </a:p>
        </p:txBody>
      </p:sp>
      <p:sp>
        <p:nvSpPr>
          <p:cNvPr id="4" name="Slide Number Placeholder 3">
            <a:extLst>
              <a:ext uri="{FF2B5EF4-FFF2-40B4-BE49-F238E27FC236}">
                <a16:creationId xmlns:a16="http://schemas.microsoft.com/office/drawing/2014/main" id="{3FDE6493-8F4A-387D-8976-BFB9F8DD1C9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17</a:t>
            </a:fld>
            <a:endParaRPr lang="en-US"/>
          </a:p>
        </p:txBody>
      </p:sp>
    </p:spTree>
    <p:extLst>
      <p:ext uri="{BB962C8B-B14F-4D97-AF65-F5344CB8AC3E}">
        <p14:creationId xmlns:p14="http://schemas.microsoft.com/office/powerpoint/2010/main" val="1339104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1AE39-1A89-72C3-3D99-CBA0376072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12F6A4-D24C-FD8B-E125-11D5046168C5}"/>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LocalEducationAgency</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F8AEF57-38E0-0ED9-CF59-175FC2EA68A0}"/>
              </a:ext>
            </a:extLst>
          </p:cNvPr>
          <p:cNvSpPr>
            <a:spLocks noGrp="1"/>
          </p:cNvSpPr>
          <p:nvPr>
            <p:ph type="sldNum" sz="quarter" idx="4"/>
          </p:nvPr>
        </p:nvSpPr>
        <p:spPr/>
        <p:txBody>
          <a:bodyPr/>
          <a:lstStyle/>
          <a:p>
            <a:fld id="{69C126A4-BD19-47E2-8A0E-0DE1B9D8C925}" type="slidenum">
              <a:rPr lang="en-US" smtClean="0"/>
              <a:pPr/>
              <a:t>18</a:t>
            </a:fld>
            <a:endParaRPr lang="en-US"/>
          </a:p>
        </p:txBody>
      </p:sp>
      <p:pic>
        <p:nvPicPr>
          <p:cNvPr id="6" name="Picture 5" descr="Local Education Agency entity screenshot from TWEDS">
            <a:extLst>
              <a:ext uri="{FF2B5EF4-FFF2-40B4-BE49-F238E27FC236}">
                <a16:creationId xmlns:a16="http://schemas.microsoft.com/office/drawing/2014/main" id="{01601A11-692B-ED01-8058-AC7F5E4E8C73}"/>
              </a:ext>
            </a:extLst>
          </p:cNvPr>
          <p:cNvPicPr>
            <a:picLocks noChangeAspect="1"/>
          </p:cNvPicPr>
          <p:nvPr/>
        </p:nvPicPr>
        <p:blipFill>
          <a:blip r:embed="rId2"/>
          <a:stretch>
            <a:fillRect/>
          </a:stretch>
        </p:blipFill>
        <p:spPr>
          <a:xfrm>
            <a:off x="861059" y="2481154"/>
            <a:ext cx="10469880" cy="1895692"/>
          </a:xfrm>
          <a:prstGeom prst="rect">
            <a:avLst/>
          </a:prstGeom>
        </p:spPr>
      </p:pic>
    </p:spTree>
    <p:extLst>
      <p:ext uri="{BB962C8B-B14F-4D97-AF65-F5344CB8AC3E}">
        <p14:creationId xmlns:p14="http://schemas.microsoft.com/office/powerpoint/2010/main" val="4175852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1884-2DD4-1879-00F7-5767782011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7ABC59-9D5A-B1D2-E294-173476243A84}"/>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School</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2974F0B-8E78-D5D4-82A9-5E68D9F7F87A}"/>
              </a:ext>
            </a:extLst>
          </p:cNvPr>
          <p:cNvSpPr>
            <a:spLocks noGrp="1"/>
          </p:cNvSpPr>
          <p:nvPr>
            <p:ph type="sldNum" sz="quarter" idx="4"/>
          </p:nvPr>
        </p:nvSpPr>
        <p:spPr/>
        <p:txBody>
          <a:bodyPr/>
          <a:lstStyle/>
          <a:p>
            <a:fld id="{69C126A4-BD19-47E2-8A0E-0DE1B9D8C925}" type="slidenum">
              <a:rPr lang="en-US" smtClean="0"/>
              <a:pPr/>
              <a:t>19</a:t>
            </a:fld>
            <a:endParaRPr lang="en-US"/>
          </a:p>
        </p:txBody>
      </p:sp>
      <p:pic>
        <p:nvPicPr>
          <p:cNvPr id="9" name="Picture 8" descr="School entity screenshot from TWEDS">
            <a:extLst>
              <a:ext uri="{FF2B5EF4-FFF2-40B4-BE49-F238E27FC236}">
                <a16:creationId xmlns:a16="http://schemas.microsoft.com/office/drawing/2014/main" id="{6C6FF63C-9A19-7F41-D96A-FB626AD5735E}"/>
              </a:ext>
            </a:extLst>
          </p:cNvPr>
          <p:cNvPicPr>
            <a:picLocks noChangeAspect="1"/>
          </p:cNvPicPr>
          <p:nvPr/>
        </p:nvPicPr>
        <p:blipFill>
          <a:blip r:embed="rId2"/>
          <a:stretch>
            <a:fillRect/>
          </a:stretch>
        </p:blipFill>
        <p:spPr>
          <a:xfrm>
            <a:off x="861059" y="2019593"/>
            <a:ext cx="10469880" cy="2818814"/>
          </a:xfrm>
          <a:prstGeom prst="rect">
            <a:avLst/>
          </a:prstGeom>
        </p:spPr>
      </p:pic>
    </p:spTree>
    <p:extLst>
      <p:ext uri="{BB962C8B-B14F-4D97-AF65-F5344CB8AC3E}">
        <p14:creationId xmlns:p14="http://schemas.microsoft.com/office/powerpoint/2010/main" val="980720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229665" y="68747"/>
            <a:ext cx="11121657" cy="751350"/>
          </a:xfrm>
        </p:spPr>
        <p:txBody>
          <a:bodyPr anchor="ctr">
            <a:normAutofit/>
          </a:bodyPr>
          <a:lstStyle/>
          <a:p>
            <a:r>
              <a:rPr lang="en-US" b="1">
                <a:solidFill>
                  <a:srgbClr val="1482C5"/>
                </a:solidFill>
                <a:latin typeface="Aptos" panose="020B0004020202020204" pitchFamily="34" charset="0"/>
              </a:rPr>
              <a:t>AGENDA – SPECIAL EDUCATION DATA SYSTEM</a:t>
            </a:r>
          </a:p>
        </p:txBody>
      </p:sp>
      <p:pic>
        <p:nvPicPr>
          <p:cNvPr id="9" name="Picture 8" descr="Notebook on desk">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726" r="8726"/>
          <a:stretch/>
        </p:blipFill>
        <p:spPr>
          <a:xfrm>
            <a:off x="229665" y="906960"/>
            <a:ext cx="11507151" cy="504407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
          </p:nvPr>
        </p:nvSpPr>
        <p:spPr>
          <a:xfrm>
            <a:off x="302388" y="2373502"/>
            <a:ext cx="5930708" cy="3577537"/>
          </a:xfrm>
        </p:spPr>
        <p:txBody>
          <a:bodyPr lIns="91440" tIns="45720" rIns="91440" bIns="45720">
            <a:normAutofit/>
          </a:bodyPr>
          <a:lstStyle/>
          <a:p>
            <a:pPr>
              <a:spcBef>
                <a:spcPts val="400"/>
              </a:spcBef>
              <a:buClr>
                <a:srgbClr val="C00000"/>
              </a:buClr>
            </a:pPr>
            <a:r>
              <a:rPr lang="en-US" sz="2400" b="1" dirty="0">
                <a:solidFill>
                  <a:srgbClr val="0D6CB9"/>
                </a:solidFill>
                <a:latin typeface="Aptos" panose="020B0004020202020204" pitchFamily="34" charset="0"/>
              </a:rPr>
              <a:t>Background</a:t>
            </a:r>
          </a:p>
          <a:p>
            <a:pPr>
              <a:spcBef>
                <a:spcPts val="400"/>
              </a:spcBef>
              <a:buClr>
                <a:srgbClr val="C00000"/>
              </a:buClr>
            </a:pPr>
            <a:r>
              <a:rPr lang="en-US" sz="2400" b="1" dirty="0">
                <a:solidFill>
                  <a:srgbClr val="0D6CB9"/>
                </a:solidFill>
                <a:latin typeface="Aptos" panose="020B0004020202020204" pitchFamily="34" charset="0"/>
              </a:rPr>
              <a:t>Timeline</a:t>
            </a:r>
          </a:p>
          <a:p>
            <a:pPr>
              <a:spcBef>
                <a:spcPts val="400"/>
              </a:spcBef>
              <a:buClr>
                <a:srgbClr val="C00000"/>
              </a:buClr>
            </a:pPr>
            <a:r>
              <a:rPr lang="en-US" sz="2400" b="1" dirty="0">
                <a:solidFill>
                  <a:srgbClr val="0D6CB9"/>
                </a:solidFill>
                <a:latin typeface="Aptos" panose="020B0004020202020204" pitchFamily="34" charset="0"/>
              </a:rPr>
              <a:t>TEAL Roles and Privileges</a:t>
            </a:r>
          </a:p>
          <a:p>
            <a:pPr>
              <a:spcBef>
                <a:spcPts val="400"/>
              </a:spcBef>
              <a:buClr>
                <a:srgbClr val="C00000"/>
              </a:buClr>
            </a:pPr>
            <a:r>
              <a:rPr lang="en-US" sz="2400" b="1" dirty="0">
                <a:solidFill>
                  <a:srgbClr val="0D6CB9"/>
                </a:solidFill>
                <a:latin typeface="Aptos" panose="020B0004020202020204" pitchFamily="34" charset="0"/>
              </a:rPr>
              <a:t>Data Collection</a:t>
            </a:r>
          </a:p>
          <a:p>
            <a:pPr>
              <a:spcBef>
                <a:spcPts val="400"/>
              </a:spcBef>
              <a:buClr>
                <a:srgbClr val="C00000"/>
              </a:buClr>
            </a:pPr>
            <a:r>
              <a:rPr lang="en-US" sz="2400" b="1" dirty="0">
                <a:solidFill>
                  <a:srgbClr val="0D6CB9"/>
                </a:solidFill>
                <a:latin typeface="Aptos" panose="020B0004020202020204" pitchFamily="34" charset="0"/>
              </a:rPr>
              <a:t>Business Validations</a:t>
            </a:r>
          </a:p>
          <a:p>
            <a:pPr>
              <a:spcBef>
                <a:spcPts val="400"/>
              </a:spcBef>
              <a:buClr>
                <a:srgbClr val="C00000"/>
              </a:buClr>
            </a:pPr>
            <a:r>
              <a:rPr lang="en-US" sz="2400" b="1" dirty="0">
                <a:solidFill>
                  <a:srgbClr val="0D6CB9"/>
                </a:solidFill>
                <a:latin typeface="Aptos" panose="020B0004020202020204" pitchFamily="34" charset="0"/>
              </a:rPr>
              <a:t>Reports</a:t>
            </a:r>
          </a:p>
          <a:p>
            <a:pPr>
              <a:spcBef>
                <a:spcPts val="400"/>
              </a:spcBef>
              <a:buClr>
                <a:srgbClr val="C00000"/>
              </a:buClr>
            </a:pPr>
            <a:r>
              <a:rPr lang="en-US" sz="2400" b="1">
                <a:solidFill>
                  <a:srgbClr val="0D6CB9"/>
                </a:solidFill>
                <a:latin typeface="Aptos" panose="020B0004020202020204" pitchFamily="34" charset="0"/>
              </a:rPr>
              <a:t>Questions</a:t>
            </a:r>
            <a:endParaRPr lang="en-US" sz="2400" b="1" dirty="0">
              <a:solidFill>
                <a:srgbClr val="0D6CB9"/>
              </a:solidFill>
              <a:latin typeface="Aptos" panose="020B0004020202020204" pitchFamily="34" charset="0"/>
            </a:endParaRPr>
          </a:p>
          <a:p>
            <a:pPr>
              <a:spcBef>
                <a:spcPts val="400"/>
              </a:spcBef>
              <a:buClr>
                <a:srgbClr val="C00000"/>
              </a:buClr>
            </a:pPr>
            <a:r>
              <a:rPr lang="en-US" sz="2400" b="1" dirty="0">
                <a:solidFill>
                  <a:srgbClr val="0D6CB9"/>
                </a:solidFill>
                <a:latin typeface="Aptos" panose="020B0004020202020204" pitchFamily="34" charset="0"/>
              </a:rPr>
              <a:t>Additional Resources</a:t>
            </a:r>
            <a:endParaRPr lang="en-US" sz="2400" dirty="0">
              <a:solidFill>
                <a:srgbClr val="0D6CB9"/>
              </a:solidFill>
              <a:latin typeface="Aptos" panose="020B0004020202020204" pitchFamily="34" charset="0"/>
            </a:endParaRPr>
          </a:p>
        </p:txBody>
      </p:sp>
      <p:sp>
        <p:nvSpPr>
          <p:cNvPr id="2" name="Slide Number Placeholder 1">
            <a:extLst>
              <a:ext uri="{FF2B5EF4-FFF2-40B4-BE49-F238E27FC236}">
                <a16:creationId xmlns:a16="http://schemas.microsoft.com/office/drawing/2014/main" id="{677BCC9C-A6A8-8BAE-9A94-AE342B886D14}"/>
              </a:ext>
            </a:extLst>
          </p:cNvPr>
          <p:cNvSpPr>
            <a:spLocks noGrp="1"/>
          </p:cNvSpPr>
          <p:nvPr>
            <p:ph type="sldNum" sz="quarter" idx="4"/>
          </p:nvPr>
        </p:nvSpPr>
        <p:spPr/>
        <p:txBody>
          <a:bodyPr/>
          <a:lstStyle/>
          <a:p>
            <a:fld id="{69C126A4-BD19-47E2-8A0E-0DE1B9D8C925}" type="slidenum">
              <a:rPr lang="en-US" smtClean="0"/>
              <a:pPr/>
              <a:t>2</a:t>
            </a:fld>
            <a:endParaRPr lang="en-US"/>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5F969-5F07-6FAC-A73B-80A8A7E41E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7D807C-8E03-D349-C29E-21C1E6E842F5}"/>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PreschoolOutcomesReporting</a:t>
            </a:r>
            <a:endParaRPr lang="en-US" sz="4000" b="1">
              <a:solidFill>
                <a:srgbClr val="1482C5"/>
              </a:solidFill>
              <a:latin typeface="Aptos" panose="020B0004020202020204" pitchFamily="34" charset="0"/>
            </a:endParaRPr>
          </a:p>
        </p:txBody>
      </p:sp>
      <p:pic>
        <p:nvPicPr>
          <p:cNvPr id="5" name="Picture 4" descr="Preschool Outcomes Reporting Screenshot from TWEDS">
            <a:extLst>
              <a:ext uri="{FF2B5EF4-FFF2-40B4-BE49-F238E27FC236}">
                <a16:creationId xmlns:a16="http://schemas.microsoft.com/office/drawing/2014/main" id="{8B782645-2AE7-04A3-F5B7-703FD9AAA450}"/>
              </a:ext>
            </a:extLst>
          </p:cNvPr>
          <p:cNvPicPr>
            <a:picLocks noChangeAspect="1"/>
          </p:cNvPicPr>
          <p:nvPr/>
        </p:nvPicPr>
        <p:blipFill>
          <a:blip r:embed="rId2"/>
          <a:stretch>
            <a:fillRect/>
          </a:stretch>
        </p:blipFill>
        <p:spPr>
          <a:xfrm>
            <a:off x="2827019" y="1136326"/>
            <a:ext cx="6537960" cy="4585348"/>
          </a:xfrm>
          <a:prstGeom prst="rect">
            <a:avLst/>
          </a:prstGeom>
        </p:spPr>
      </p:pic>
      <p:sp>
        <p:nvSpPr>
          <p:cNvPr id="4" name="Slide Number Placeholder 3">
            <a:extLst>
              <a:ext uri="{FF2B5EF4-FFF2-40B4-BE49-F238E27FC236}">
                <a16:creationId xmlns:a16="http://schemas.microsoft.com/office/drawing/2014/main" id="{FABE2297-47BA-8291-1BA1-17F7C2DEC99E}"/>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960641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E728-3138-4934-CCE0-A4BB51D741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072423-347E-6578-C945-8DCCA2ADE221}"/>
              </a:ext>
            </a:extLst>
          </p:cNvPr>
          <p:cNvSpPr>
            <a:spLocks noGrp="1"/>
          </p:cNvSpPr>
          <p:nvPr>
            <p:ph type="title"/>
          </p:nvPr>
        </p:nvSpPr>
        <p:spPr>
          <a:xfrm>
            <a:off x="535171" y="141941"/>
            <a:ext cx="11121657" cy="751350"/>
          </a:xfrm>
        </p:spPr>
        <p:txBody>
          <a:bodyPr>
            <a:normAutofit/>
          </a:bodyPr>
          <a:lstStyle/>
          <a:p>
            <a:r>
              <a:rPr lang="en-US" sz="4000" b="1" dirty="0" err="1">
                <a:solidFill>
                  <a:srgbClr val="1482C5"/>
                </a:solidFill>
                <a:latin typeface="Aptos" panose="020B0004020202020204" pitchFamily="34" charset="0"/>
                <a:cs typeface="Calibri"/>
              </a:rPr>
              <a:t>PreschoolOutcomesReporting</a:t>
            </a:r>
            <a:r>
              <a:rPr lang="en-US" sz="4000" b="1" dirty="0">
                <a:solidFill>
                  <a:srgbClr val="1482C5"/>
                </a:solidFill>
                <a:latin typeface="Aptos" panose="020B0004020202020204" pitchFamily="34" charset="0"/>
                <a:cs typeface="Calibri"/>
              </a:rPr>
              <a:t> </a:t>
            </a:r>
            <a:r>
              <a:rPr lang="en-US" sz="4000" b="1" dirty="0">
                <a:solidFill>
                  <a:schemeClr val="bg1"/>
                </a:solidFill>
                <a:latin typeface="Aptos" panose="020B0004020202020204" pitchFamily="34" charset="0"/>
                <a:cs typeface="Calibri"/>
              </a:rPr>
              <a:t>`</a:t>
            </a:r>
            <a:endParaRPr lang="en-US" sz="4000"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A7D16E5-0847-516E-459F-D45788866FA0}"/>
              </a:ext>
            </a:extLst>
          </p:cNvPr>
          <p:cNvSpPr>
            <a:spLocks noGrp="1"/>
          </p:cNvSpPr>
          <p:nvPr>
            <p:ph type="sldNum" sz="quarter" idx="4"/>
          </p:nvPr>
        </p:nvSpPr>
        <p:spPr/>
        <p:txBody>
          <a:bodyPr/>
          <a:lstStyle/>
          <a:p>
            <a:fld id="{69C126A4-BD19-47E2-8A0E-0DE1B9D8C925}" type="slidenum">
              <a:rPr lang="en-US" smtClean="0"/>
              <a:pPr/>
              <a:t>21</a:t>
            </a:fld>
            <a:endParaRPr lang="en-US"/>
          </a:p>
        </p:txBody>
      </p:sp>
      <p:pic>
        <p:nvPicPr>
          <p:cNvPr id="6" name="Picture 5" descr="Screenshot of the preschool outcomes reporting descriptor table.">
            <a:extLst>
              <a:ext uri="{FF2B5EF4-FFF2-40B4-BE49-F238E27FC236}">
                <a16:creationId xmlns:a16="http://schemas.microsoft.com/office/drawing/2014/main" id="{AC0F0B48-A1CE-6275-FEFA-F191DC8744B1}"/>
              </a:ext>
            </a:extLst>
          </p:cNvPr>
          <p:cNvPicPr>
            <a:picLocks noChangeAspect="1"/>
          </p:cNvPicPr>
          <p:nvPr/>
        </p:nvPicPr>
        <p:blipFill>
          <a:blip r:embed="rId2"/>
          <a:stretch>
            <a:fillRect/>
          </a:stretch>
        </p:blipFill>
        <p:spPr>
          <a:xfrm>
            <a:off x="1474916" y="2563309"/>
            <a:ext cx="9242167" cy="1731382"/>
          </a:xfrm>
          <a:prstGeom prst="rect">
            <a:avLst/>
          </a:prstGeom>
        </p:spPr>
      </p:pic>
    </p:spTree>
    <p:extLst>
      <p:ext uri="{BB962C8B-B14F-4D97-AF65-F5344CB8AC3E}">
        <p14:creationId xmlns:p14="http://schemas.microsoft.com/office/powerpoint/2010/main" val="3930547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0170-B82C-7148-B314-1736EE7B297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BD7D84C-EB6B-73DA-FBC8-308E4E3D62D2}"/>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SCHOOL CALENDAR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9964D53-9CD5-72B0-0F40-433F2B2D067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F6EEA8D4-9705-C8A1-78CF-B1BAD67EDBED}"/>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0D96F6E-FD05-E972-82A6-200C0723F583}"/>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SCHOOL CALENDAR DOMAIN</a:t>
            </a:r>
          </a:p>
        </p:txBody>
      </p:sp>
      <p:sp>
        <p:nvSpPr>
          <p:cNvPr id="4" name="Slide Number Placeholder 3">
            <a:extLst>
              <a:ext uri="{FF2B5EF4-FFF2-40B4-BE49-F238E27FC236}">
                <a16:creationId xmlns:a16="http://schemas.microsoft.com/office/drawing/2014/main" id="{7CF06285-0CA8-1F76-F471-9B267EAEB0D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22</a:t>
            </a:fld>
            <a:endParaRPr lang="en-US"/>
          </a:p>
        </p:txBody>
      </p:sp>
    </p:spTree>
    <p:extLst>
      <p:ext uri="{BB962C8B-B14F-4D97-AF65-F5344CB8AC3E}">
        <p14:creationId xmlns:p14="http://schemas.microsoft.com/office/powerpoint/2010/main" val="2682883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73F27-CCB1-BBFB-A0DC-085F2F16CB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DCDF8E-65E4-0249-A6D6-F3F50FF77BE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Calendar</a:t>
            </a:r>
            <a:endParaRPr lang="en-US" sz="4000" b="1">
              <a:solidFill>
                <a:srgbClr val="1482C5"/>
              </a:solidFill>
              <a:latin typeface="Aptos" panose="020B0004020202020204" pitchFamily="34" charset="0"/>
            </a:endParaRPr>
          </a:p>
        </p:txBody>
      </p:sp>
      <p:pic>
        <p:nvPicPr>
          <p:cNvPr id="6" name="Picture 5" descr="Calendar entity screenshot from TWEDS">
            <a:extLst>
              <a:ext uri="{FF2B5EF4-FFF2-40B4-BE49-F238E27FC236}">
                <a16:creationId xmlns:a16="http://schemas.microsoft.com/office/drawing/2014/main" id="{86C35165-2F8D-57E5-B703-A4C66030A3F1}"/>
              </a:ext>
            </a:extLst>
          </p:cNvPr>
          <p:cNvPicPr>
            <a:picLocks noChangeAspect="1"/>
          </p:cNvPicPr>
          <p:nvPr/>
        </p:nvPicPr>
        <p:blipFill>
          <a:blip r:embed="rId2"/>
          <a:stretch>
            <a:fillRect/>
          </a:stretch>
        </p:blipFill>
        <p:spPr>
          <a:xfrm>
            <a:off x="861059" y="2032898"/>
            <a:ext cx="10469880" cy="2410253"/>
          </a:xfrm>
          <a:prstGeom prst="rect">
            <a:avLst/>
          </a:prstGeom>
        </p:spPr>
      </p:pic>
      <p:sp>
        <p:nvSpPr>
          <p:cNvPr id="4" name="Slide Number Placeholder 3">
            <a:extLst>
              <a:ext uri="{FF2B5EF4-FFF2-40B4-BE49-F238E27FC236}">
                <a16:creationId xmlns:a16="http://schemas.microsoft.com/office/drawing/2014/main" id="{218FAE99-0A53-7086-876D-ECCA13B947E3}"/>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1937390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8E81-30EA-D2D2-3E12-FEB65B8BC7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76CB1E-3118-C765-D5C8-685B712DE6EA}"/>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CalendarDate</a:t>
            </a:r>
            <a:endParaRPr lang="en-US" sz="4000" b="1">
              <a:solidFill>
                <a:srgbClr val="1482C5"/>
              </a:solidFill>
              <a:latin typeface="Aptos" panose="020B0004020202020204" pitchFamily="34" charset="0"/>
            </a:endParaRPr>
          </a:p>
        </p:txBody>
      </p:sp>
      <p:pic>
        <p:nvPicPr>
          <p:cNvPr id="7" name="Picture 6" descr="Calendar Date entity screenshot from TWEDS">
            <a:extLst>
              <a:ext uri="{FF2B5EF4-FFF2-40B4-BE49-F238E27FC236}">
                <a16:creationId xmlns:a16="http://schemas.microsoft.com/office/drawing/2014/main" id="{EDC40838-7939-6D31-F9A5-0D511F7F2EC5}"/>
              </a:ext>
            </a:extLst>
          </p:cNvPr>
          <p:cNvPicPr>
            <a:picLocks noChangeAspect="1"/>
          </p:cNvPicPr>
          <p:nvPr/>
        </p:nvPicPr>
        <p:blipFill>
          <a:blip r:embed="rId2"/>
          <a:stretch>
            <a:fillRect/>
          </a:stretch>
        </p:blipFill>
        <p:spPr>
          <a:xfrm>
            <a:off x="861059" y="1733097"/>
            <a:ext cx="10469880" cy="3391806"/>
          </a:xfrm>
          <a:prstGeom prst="rect">
            <a:avLst/>
          </a:prstGeom>
        </p:spPr>
      </p:pic>
      <p:sp>
        <p:nvSpPr>
          <p:cNvPr id="4" name="Slide Number Placeholder 3">
            <a:extLst>
              <a:ext uri="{FF2B5EF4-FFF2-40B4-BE49-F238E27FC236}">
                <a16:creationId xmlns:a16="http://schemas.microsoft.com/office/drawing/2014/main" id="{71F6DB1E-2344-F032-FD6B-EB8713E7AFC1}"/>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1966691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3FCC2-DAD8-AF6F-B51E-3DB9503916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B337C0-BE9D-075B-E185-B074C2FA8331}"/>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ReportingPeriodExt</a:t>
            </a:r>
            <a:endParaRPr lang="en-US" sz="4000" b="1">
              <a:solidFill>
                <a:srgbClr val="1482C5"/>
              </a:solidFill>
              <a:latin typeface="Aptos" panose="020B0004020202020204" pitchFamily="34" charset="0"/>
            </a:endParaRPr>
          </a:p>
        </p:txBody>
      </p:sp>
      <p:pic>
        <p:nvPicPr>
          <p:cNvPr id="7" name="Picture 6" descr="Reporting Period Ext entity screenshot from TWEDS">
            <a:extLst>
              <a:ext uri="{FF2B5EF4-FFF2-40B4-BE49-F238E27FC236}">
                <a16:creationId xmlns:a16="http://schemas.microsoft.com/office/drawing/2014/main" id="{86CAF9E6-D9A0-7EA5-1E62-059193E4606C}"/>
              </a:ext>
            </a:extLst>
          </p:cNvPr>
          <p:cNvPicPr>
            <a:picLocks noChangeAspect="1"/>
          </p:cNvPicPr>
          <p:nvPr/>
        </p:nvPicPr>
        <p:blipFill>
          <a:blip r:embed="rId2"/>
          <a:stretch>
            <a:fillRect/>
          </a:stretch>
        </p:blipFill>
        <p:spPr>
          <a:xfrm>
            <a:off x="861059" y="2037365"/>
            <a:ext cx="10469880" cy="2783270"/>
          </a:xfrm>
          <a:prstGeom prst="rect">
            <a:avLst/>
          </a:prstGeom>
        </p:spPr>
      </p:pic>
      <p:sp>
        <p:nvSpPr>
          <p:cNvPr id="4" name="Slide Number Placeholder 3">
            <a:extLst>
              <a:ext uri="{FF2B5EF4-FFF2-40B4-BE49-F238E27FC236}">
                <a16:creationId xmlns:a16="http://schemas.microsoft.com/office/drawing/2014/main" id="{9FCAF51F-9F7E-1ECE-4845-25F5E18593AC}"/>
              </a:ext>
            </a:extLst>
          </p:cNvPr>
          <p:cNvSpPr>
            <a:spLocks noGrp="1"/>
          </p:cNvSpPr>
          <p:nvPr>
            <p:ph type="sldNum" sz="quarter" idx="4"/>
          </p:nvPr>
        </p:nvSpPr>
        <p:spPr/>
        <p:txBody>
          <a:bodyPr/>
          <a:lstStyle/>
          <a:p>
            <a:fld id="{69C126A4-BD19-47E2-8A0E-0DE1B9D8C925}" type="slidenum">
              <a:rPr lang="en-US" smtClean="0"/>
              <a:pPr/>
              <a:t>25</a:t>
            </a:fld>
            <a:endParaRPr lang="en-US"/>
          </a:p>
        </p:txBody>
      </p:sp>
    </p:spTree>
    <p:extLst>
      <p:ext uri="{BB962C8B-B14F-4D97-AF65-F5344CB8AC3E}">
        <p14:creationId xmlns:p14="http://schemas.microsoft.com/office/powerpoint/2010/main" val="1173327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DA1C7-B87F-A164-DE12-A30411AD109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15CC767-82EA-401F-E43A-7668FB246D9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ENROLLMENT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8563459-E386-532B-BF08-5B1CE222AF8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14C52DF6-D7EC-66B4-AF92-139D0BC759DF}"/>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08FCE8E-8C0C-39A8-EAFB-DC9774DC4FDA}"/>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ENROLLMENT DOMAIN</a:t>
            </a:r>
          </a:p>
        </p:txBody>
      </p:sp>
      <p:sp>
        <p:nvSpPr>
          <p:cNvPr id="4" name="Slide Number Placeholder 3">
            <a:extLst>
              <a:ext uri="{FF2B5EF4-FFF2-40B4-BE49-F238E27FC236}">
                <a16:creationId xmlns:a16="http://schemas.microsoft.com/office/drawing/2014/main" id="{85494636-8F89-5618-C55F-FDD3F458027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26</a:t>
            </a:fld>
            <a:endParaRPr lang="en-US"/>
          </a:p>
        </p:txBody>
      </p:sp>
    </p:spTree>
    <p:extLst>
      <p:ext uri="{BB962C8B-B14F-4D97-AF65-F5344CB8AC3E}">
        <p14:creationId xmlns:p14="http://schemas.microsoft.com/office/powerpoint/2010/main" val="2131818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C8216-0EFB-A517-85C8-C22AE591EF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BDC2E4-2290-417F-53B3-888BF6198F13}"/>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StudentSchoolAssociation</a:t>
            </a:r>
            <a:endParaRPr lang="en-US" sz="4000" b="1">
              <a:solidFill>
                <a:srgbClr val="1482C5"/>
              </a:solidFill>
              <a:latin typeface="Aptos" panose="020B0004020202020204" pitchFamily="34" charset="0"/>
            </a:endParaRPr>
          </a:p>
        </p:txBody>
      </p:sp>
      <p:pic>
        <p:nvPicPr>
          <p:cNvPr id="6" name="Picture 5" descr="Student School Association entity screenshot from TWEDS">
            <a:extLst>
              <a:ext uri="{FF2B5EF4-FFF2-40B4-BE49-F238E27FC236}">
                <a16:creationId xmlns:a16="http://schemas.microsoft.com/office/drawing/2014/main" id="{5C33CCD5-2CFF-1D4F-14E4-C4743BECD8CD}"/>
              </a:ext>
            </a:extLst>
          </p:cNvPr>
          <p:cNvPicPr>
            <a:picLocks noChangeAspect="1"/>
          </p:cNvPicPr>
          <p:nvPr/>
        </p:nvPicPr>
        <p:blipFill>
          <a:blip r:embed="rId2"/>
          <a:stretch>
            <a:fillRect/>
          </a:stretch>
        </p:blipFill>
        <p:spPr>
          <a:xfrm>
            <a:off x="861059" y="1844310"/>
            <a:ext cx="10469880" cy="3169379"/>
          </a:xfrm>
          <a:prstGeom prst="rect">
            <a:avLst/>
          </a:prstGeom>
        </p:spPr>
      </p:pic>
      <p:sp>
        <p:nvSpPr>
          <p:cNvPr id="4" name="Slide Number Placeholder 3">
            <a:extLst>
              <a:ext uri="{FF2B5EF4-FFF2-40B4-BE49-F238E27FC236}">
                <a16:creationId xmlns:a16="http://schemas.microsoft.com/office/drawing/2014/main" id="{B8256623-B029-31BD-1B45-AEF8AE18837A}"/>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1008033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9B16-98F1-B101-27D8-83DD517DED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EE9E79-7BB0-4C20-2637-309C3CAB758A}"/>
              </a:ext>
            </a:extLst>
          </p:cNvPr>
          <p:cNvSpPr>
            <a:spLocks noGrp="1"/>
          </p:cNvSpPr>
          <p:nvPr>
            <p:ph type="title"/>
          </p:nvPr>
        </p:nvSpPr>
        <p:spPr>
          <a:xfrm>
            <a:off x="535170" y="328873"/>
            <a:ext cx="11121657" cy="751350"/>
          </a:xfrm>
        </p:spPr>
        <p:txBody>
          <a:bodyPr>
            <a:noAutofit/>
          </a:bodyPr>
          <a:lstStyle/>
          <a:p>
            <a:r>
              <a:rPr lang="en-US" b="1">
                <a:solidFill>
                  <a:srgbClr val="1482C5"/>
                </a:solidFill>
                <a:latin typeface="Aptos" panose="020B0004020202020204" pitchFamily="34" charset="0"/>
                <a:cs typeface="Calibri"/>
              </a:rPr>
              <a:t>StudentEducationOrganizationResponsibility</a:t>
            </a:r>
            <a:br>
              <a:rPr lang="en-US" b="1">
                <a:solidFill>
                  <a:srgbClr val="1482C5"/>
                </a:solidFill>
                <a:latin typeface="Aptos" panose="020B0004020202020204" pitchFamily="34" charset="0"/>
                <a:cs typeface="Calibri"/>
              </a:rPr>
            </a:br>
            <a:r>
              <a:rPr lang="en-US" b="1">
                <a:solidFill>
                  <a:srgbClr val="1482C5"/>
                </a:solidFill>
                <a:latin typeface="Aptos" panose="020B0004020202020204" pitchFamily="34" charset="0"/>
                <a:cs typeface="Calibri"/>
              </a:rPr>
              <a:t>Association</a:t>
            </a:r>
            <a:endParaRPr lang="en-US" b="1">
              <a:solidFill>
                <a:srgbClr val="1482C5"/>
              </a:solidFill>
              <a:latin typeface="Aptos" panose="020B0004020202020204" pitchFamily="34" charset="0"/>
            </a:endParaRPr>
          </a:p>
        </p:txBody>
      </p:sp>
      <p:pic>
        <p:nvPicPr>
          <p:cNvPr id="6" name="Picture 5" descr="Student Education Organization Responsibility Association entity screenshot from TWEDS">
            <a:extLst>
              <a:ext uri="{FF2B5EF4-FFF2-40B4-BE49-F238E27FC236}">
                <a16:creationId xmlns:a16="http://schemas.microsoft.com/office/drawing/2014/main" id="{23DB7863-15B2-167B-7FDC-21F9386F17D9}"/>
              </a:ext>
            </a:extLst>
          </p:cNvPr>
          <p:cNvPicPr>
            <a:picLocks noChangeAspect="1"/>
          </p:cNvPicPr>
          <p:nvPr/>
        </p:nvPicPr>
        <p:blipFill>
          <a:blip r:embed="rId2"/>
          <a:stretch>
            <a:fillRect/>
          </a:stretch>
        </p:blipFill>
        <p:spPr>
          <a:xfrm>
            <a:off x="861059" y="1934079"/>
            <a:ext cx="10469880" cy="2989841"/>
          </a:xfrm>
          <a:prstGeom prst="rect">
            <a:avLst/>
          </a:prstGeom>
        </p:spPr>
      </p:pic>
      <p:sp>
        <p:nvSpPr>
          <p:cNvPr id="4" name="Slide Number Placeholder 3">
            <a:extLst>
              <a:ext uri="{FF2B5EF4-FFF2-40B4-BE49-F238E27FC236}">
                <a16:creationId xmlns:a16="http://schemas.microsoft.com/office/drawing/2014/main" id="{92D734B2-AD17-230E-BB9F-7FA009682666}"/>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2823166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3DA49-D832-19ED-A69E-619025AD824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1DBB968-117C-E351-5679-C9546CD4F924}"/>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STUDENT IDENTIFICATION AND DEMOGRAPHICS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36ABC786-7440-37E7-57E1-4B1E0A3998CB}"/>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839EB744-AEE4-29EA-E981-F9303E29212C}"/>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1486BE4A-A5AB-8023-BCF2-2BB6D4E05489}"/>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STUDENT IDENTIFICATION AND DEMOGRAPHICS DOMAIN</a:t>
            </a:r>
          </a:p>
        </p:txBody>
      </p:sp>
      <p:sp>
        <p:nvSpPr>
          <p:cNvPr id="4" name="Slide Number Placeholder 3">
            <a:extLst>
              <a:ext uri="{FF2B5EF4-FFF2-40B4-BE49-F238E27FC236}">
                <a16:creationId xmlns:a16="http://schemas.microsoft.com/office/drawing/2014/main" id="{DE7524B4-2922-3E60-4825-D1D2FC96C85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29</a:t>
            </a:fld>
            <a:endParaRPr lang="en-US"/>
          </a:p>
        </p:txBody>
      </p:sp>
    </p:spTree>
    <p:extLst>
      <p:ext uri="{BB962C8B-B14F-4D97-AF65-F5344CB8AC3E}">
        <p14:creationId xmlns:p14="http://schemas.microsoft.com/office/powerpoint/2010/main" val="1478776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BACKGROUND</a:t>
            </a: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3FA3FEEE-6FB4-6546-6580-17D5B5795B98}"/>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9ED81CFE-0765-67EA-663C-D8BB04F10322}"/>
              </a:ext>
            </a:extLst>
          </p:cNvPr>
          <p:cNvSpPr txBox="1"/>
          <p:nvPr/>
        </p:nvSpPr>
        <p:spPr>
          <a:xfrm>
            <a:off x="3144068" y="3543932"/>
            <a:ext cx="5903843"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BACKGROUND</a:t>
            </a:r>
          </a:p>
        </p:txBody>
      </p:sp>
      <p:sp>
        <p:nvSpPr>
          <p:cNvPr id="2" name="Slide Number Placeholder 1">
            <a:extLst>
              <a:ext uri="{FF2B5EF4-FFF2-40B4-BE49-F238E27FC236}">
                <a16:creationId xmlns:a16="http://schemas.microsoft.com/office/drawing/2014/main" id="{4E8AF8DF-398E-10E8-ED26-F4D38809842B}"/>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979971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B75C-10AE-6BE4-E776-A0D15BC70A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C89B6E-0928-63DE-7465-FB3BACEC3342}"/>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a:t>
            </a:r>
            <a:endParaRPr lang="en-US" sz="4000" b="1">
              <a:solidFill>
                <a:srgbClr val="1482C5"/>
              </a:solidFill>
              <a:latin typeface="Aptos" panose="020B0004020202020204" pitchFamily="34" charset="0"/>
            </a:endParaRPr>
          </a:p>
        </p:txBody>
      </p:sp>
      <p:pic>
        <p:nvPicPr>
          <p:cNvPr id="7" name="Picture 6" descr="Student entity screenshot from TWEDS">
            <a:extLst>
              <a:ext uri="{FF2B5EF4-FFF2-40B4-BE49-F238E27FC236}">
                <a16:creationId xmlns:a16="http://schemas.microsoft.com/office/drawing/2014/main" id="{90456B2F-647D-9FA4-1AB1-FBEFF12F9E1D}"/>
              </a:ext>
            </a:extLst>
          </p:cNvPr>
          <p:cNvPicPr>
            <a:picLocks noChangeAspect="1"/>
          </p:cNvPicPr>
          <p:nvPr/>
        </p:nvPicPr>
        <p:blipFill>
          <a:blip r:embed="rId2"/>
          <a:stretch>
            <a:fillRect/>
          </a:stretch>
        </p:blipFill>
        <p:spPr>
          <a:xfrm>
            <a:off x="1775459" y="1660279"/>
            <a:ext cx="8641080" cy="3537442"/>
          </a:xfrm>
          <a:prstGeom prst="rect">
            <a:avLst/>
          </a:prstGeom>
        </p:spPr>
      </p:pic>
      <p:sp>
        <p:nvSpPr>
          <p:cNvPr id="4" name="Slide Number Placeholder 3">
            <a:extLst>
              <a:ext uri="{FF2B5EF4-FFF2-40B4-BE49-F238E27FC236}">
                <a16:creationId xmlns:a16="http://schemas.microsoft.com/office/drawing/2014/main" id="{E0D7F752-16D6-5CE2-379A-086D184FB4BA}"/>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677783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1648-B516-B82F-62C6-FAB894F0C9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682F1B-CF0E-FD1D-6025-FB87F0614BAD}"/>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StudentEducationOrganizationAssociation</a:t>
            </a:r>
            <a:endParaRPr lang="en-US" sz="4000" b="1">
              <a:solidFill>
                <a:srgbClr val="1482C5"/>
              </a:solidFill>
              <a:latin typeface="Aptos" panose="020B0004020202020204" pitchFamily="34" charset="0"/>
            </a:endParaRPr>
          </a:p>
        </p:txBody>
      </p:sp>
      <p:pic>
        <p:nvPicPr>
          <p:cNvPr id="7" name="Picture 6" descr="Student education organization association entity screenshot from TWEDS">
            <a:extLst>
              <a:ext uri="{FF2B5EF4-FFF2-40B4-BE49-F238E27FC236}">
                <a16:creationId xmlns:a16="http://schemas.microsoft.com/office/drawing/2014/main" id="{3177B8C2-1FCF-1D29-7C89-35F86C16D33D}"/>
              </a:ext>
            </a:extLst>
          </p:cNvPr>
          <p:cNvPicPr>
            <a:picLocks noChangeAspect="1"/>
          </p:cNvPicPr>
          <p:nvPr/>
        </p:nvPicPr>
        <p:blipFill>
          <a:blip r:embed="rId2"/>
          <a:stretch>
            <a:fillRect/>
          </a:stretch>
        </p:blipFill>
        <p:spPr>
          <a:xfrm>
            <a:off x="861059" y="1950388"/>
            <a:ext cx="10469880" cy="2957223"/>
          </a:xfrm>
          <a:prstGeom prst="rect">
            <a:avLst/>
          </a:prstGeom>
        </p:spPr>
      </p:pic>
      <p:sp>
        <p:nvSpPr>
          <p:cNvPr id="4" name="Slide Number Placeholder 3">
            <a:extLst>
              <a:ext uri="{FF2B5EF4-FFF2-40B4-BE49-F238E27FC236}">
                <a16:creationId xmlns:a16="http://schemas.microsoft.com/office/drawing/2014/main" id="{BECED70C-DB59-8388-CBF8-4A89CB2F1DD4}"/>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2468951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6984E-A37B-9422-5B8A-727EF2C0EB8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A838F41-5F20-3382-0232-D4CFBF8A6EBA}"/>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ALTERNATIVE AND SUPPLEMENTAL SERVICES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7DF72B23-8625-1436-9189-43077B284DA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B556761A-E0DD-5672-AA11-40472C827F1B}"/>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DBC29D9-8D9D-2151-54C6-B975A1722FF0}"/>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ALTERNATIVE AND SUPPLEMENTAL SERVICES DOMAIN</a:t>
            </a:r>
          </a:p>
        </p:txBody>
      </p:sp>
      <p:sp>
        <p:nvSpPr>
          <p:cNvPr id="4" name="Slide Number Placeholder 3">
            <a:extLst>
              <a:ext uri="{FF2B5EF4-FFF2-40B4-BE49-F238E27FC236}">
                <a16:creationId xmlns:a16="http://schemas.microsoft.com/office/drawing/2014/main" id="{48071938-32E6-FB59-5E9C-BD569251496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32</a:t>
            </a:fld>
            <a:endParaRPr lang="en-US"/>
          </a:p>
        </p:txBody>
      </p:sp>
    </p:spTree>
    <p:extLst>
      <p:ext uri="{BB962C8B-B14F-4D97-AF65-F5344CB8AC3E}">
        <p14:creationId xmlns:p14="http://schemas.microsoft.com/office/powerpoint/2010/main" val="2265468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FBDAE-BDAC-A161-7F65-05F1541788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FAA591-9688-03FB-72AA-D0E4242F9CE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Program</a:t>
            </a:r>
            <a:endParaRPr lang="en-US" sz="4000" b="1">
              <a:solidFill>
                <a:srgbClr val="1482C5"/>
              </a:solidFill>
              <a:latin typeface="Aptos" panose="020B0004020202020204" pitchFamily="34" charset="0"/>
            </a:endParaRPr>
          </a:p>
        </p:txBody>
      </p:sp>
      <p:pic>
        <p:nvPicPr>
          <p:cNvPr id="6" name="Picture 5" descr="Program entity screenshot from TWEDS">
            <a:extLst>
              <a:ext uri="{FF2B5EF4-FFF2-40B4-BE49-F238E27FC236}">
                <a16:creationId xmlns:a16="http://schemas.microsoft.com/office/drawing/2014/main" id="{D2118F1B-A093-006D-7A0A-06F53B5CEF56}"/>
              </a:ext>
            </a:extLst>
          </p:cNvPr>
          <p:cNvPicPr>
            <a:picLocks noChangeAspect="1"/>
          </p:cNvPicPr>
          <p:nvPr/>
        </p:nvPicPr>
        <p:blipFill>
          <a:blip r:embed="rId2"/>
          <a:stretch>
            <a:fillRect/>
          </a:stretch>
        </p:blipFill>
        <p:spPr>
          <a:xfrm>
            <a:off x="861059" y="2565616"/>
            <a:ext cx="10469880" cy="1726767"/>
          </a:xfrm>
          <a:prstGeom prst="rect">
            <a:avLst/>
          </a:prstGeom>
        </p:spPr>
      </p:pic>
      <p:sp>
        <p:nvSpPr>
          <p:cNvPr id="4" name="Slide Number Placeholder 3">
            <a:extLst>
              <a:ext uri="{FF2B5EF4-FFF2-40B4-BE49-F238E27FC236}">
                <a16:creationId xmlns:a16="http://schemas.microsoft.com/office/drawing/2014/main" id="{F31A672B-CEF2-857B-9CF7-E9D0E1C911E4}"/>
              </a:ext>
            </a:extLst>
          </p:cNvPr>
          <p:cNvSpPr>
            <a:spLocks noGrp="1"/>
          </p:cNvSpPr>
          <p:nvPr>
            <p:ph type="sldNum" sz="quarter" idx="4"/>
          </p:nvPr>
        </p:nvSpPr>
        <p:spPr/>
        <p:txBody>
          <a:bodyPr/>
          <a:lstStyle/>
          <a:p>
            <a:fld id="{69C126A4-BD19-47E2-8A0E-0DE1B9D8C925}" type="slidenum">
              <a:rPr lang="en-US" smtClean="0"/>
              <a:pPr/>
              <a:t>33</a:t>
            </a:fld>
            <a:endParaRPr lang="en-US"/>
          </a:p>
        </p:txBody>
      </p:sp>
    </p:spTree>
    <p:extLst>
      <p:ext uri="{BB962C8B-B14F-4D97-AF65-F5344CB8AC3E}">
        <p14:creationId xmlns:p14="http://schemas.microsoft.com/office/powerpoint/2010/main" val="2898690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C1909-E587-56FA-21D5-0B73A13284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BD8140-683E-8200-0108-58A8F1E805D6}"/>
              </a:ext>
            </a:extLst>
          </p:cNvPr>
          <p:cNvSpPr>
            <a:spLocks noGrp="1"/>
          </p:cNvSpPr>
          <p:nvPr>
            <p:ph type="title"/>
          </p:nvPr>
        </p:nvSpPr>
        <p:spPr>
          <a:xfrm>
            <a:off x="535170" y="328292"/>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a:t>
            </a:r>
            <a:endParaRPr lang="en-US" sz="4000" b="1">
              <a:solidFill>
                <a:srgbClr val="1482C5"/>
              </a:solidFill>
              <a:latin typeface="Aptos" panose="020B0004020202020204" pitchFamily="34" charset="0"/>
            </a:endParaRPr>
          </a:p>
        </p:txBody>
      </p:sp>
      <p:pic>
        <p:nvPicPr>
          <p:cNvPr id="8" name="Picture 7" descr="Student Special Education Program Association entity screenshot from TWEDS">
            <a:extLst>
              <a:ext uri="{FF2B5EF4-FFF2-40B4-BE49-F238E27FC236}">
                <a16:creationId xmlns:a16="http://schemas.microsoft.com/office/drawing/2014/main" id="{747FD2D9-A28B-1CDD-88D1-4172AEFEF0A3}"/>
              </a:ext>
            </a:extLst>
          </p:cNvPr>
          <p:cNvPicPr>
            <a:picLocks noChangeAspect="1"/>
          </p:cNvPicPr>
          <p:nvPr/>
        </p:nvPicPr>
        <p:blipFill>
          <a:blip r:embed="rId2"/>
          <a:stretch>
            <a:fillRect/>
          </a:stretch>
        </p:blipFill>
        <p:spPr>
          <a:xfrm>
            <a:off x="1775459" y="1265993"/>
            <a:ext cx="8641080" cy="3944063"/>
          </a:xfrm>
          <a:prstGeom prst="rect">
            <a:avLst/>
          </a:prstGeom>
        </p:spPr>
      </p:pic>
      <p:sp>
        <p:nvSpPr>
          <p:cNvPr id="4" name="Slide Number Placeholder 3">
            <a:extLst>
              <a:ext uri="{FF2B5EF4-FFF2-40B4-BE49-F238E27FC236}">
                <a16:creationId xmlns:a16="http://schemas.microsoft.com/office/drawing/2014/main" id="{BE4BA01D-69BB-0E7A-FF6A-CE7C35A43C3C}"/>
              </a:ext>
            </a:extLst>
          </p:cNvPr>
          <p:cNvSpPr>
            <a:spLocks noGrp="1"/>
          </p:cNvSpPr>
          <p:nvPr>
            <p:ph type="sldNum" sz="quarter" idx="4"/>
          </p:nvPr>
        </p:nvSpPr>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4152203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C78F-6D86-A394-EE2B-3747BD1DC5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514B1C-41DF-2D41-D88C-8BF70C083AB6}"/>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SecondaryTransitionIEPReviewDate</a:t>
            </a:r>
            <a:endParaRPr lang="en-US" sz="4000" b="1">
              <a:solidFill>
                <a:srgbClr val="1482C5"/>
              </a:solidFill>
              <a:latin typeface="Aptos" panose="020B0004020202020204" pitchFamily="34" charset="0"/>
            </a:endParaRPr>
          </a:p>
        </p:txBody>
      </p:sp>
      <p:pic>
        <p:nvPicPr>
          <p:cNvPr id="5" name="Picture 4" descr="Secondary Transition IEP Review Date data element definition screenshot from TWEDS">
            <a:extLst>
              <a:ext uri="{FF2B5EF4-FFF2-40B4-BE49-F238E27FC236}">
                <a16:creationId xmlns:a16="http://schemas.microsoft.com/office/drawing/2014/main" id="{172CEFF4-55B9-3EF2-DBAB-32D70C987930}"/>
              </a:ext>
            </a:extLst>
          </p:cNvPr>
          <p:cNvPicPr>
            <a:picLocks noChangeAspect="1"/>
          </p:cNvPicPr>
          <p:nvPr/>
        </p:nvPicPr>
        <p:blipFill>
          <a:blip r:embed="rId2"/>
          <a:stretch>
            <a:fillRect/>
          </a:stretch>
        </p:blipFill>
        <p:spPr>
          <a:xfrm>
            <a:off x="2827019" y="1061141"/>
            <a:ext cx="6537960" cy="4353768"/>
          </a:xfrm>
          <a:prstGeom prst="rect">
            <a:avLst/>
          </a:prstGeom>
        </p:spPr>
      </p:pic>
      <p:sp>
        <p:nvSpPr>
          <p:cNvPr id="4" name="Slide Number Placeholder 3">
            <a:extLst>
              <a:ext uri="{FF2B5EF4-FFF2-40B4-BE49-F238E27FC236}">
                <a16:creationId xmlns:a16="http://schemas.microsoft.com/office/drawing/2014/main" id="{1385E826-19F6-ACBF-44EF-F4F7886401E2}"/>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1391038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DECB5-C4E2-6D25-D381-B22F4BA17F2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596E013-D952-93FF-60B4-2A26C4D0E5F4}"/>
              </a:ext>
            </a:extLst>
          </p:cNvPr>
          <p:cNvSpPr>
            <a:spLocks noGrp="1"/>
          </p:cNvSpPr>
          <p:nvPr>
            <p:ph type="title"/>
          </p:nvPr>
        </p:nvSpPr>
        <p:spPr>
          <a:xfrm>
            <a:off x="535170" y="328292"/>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a:t>
            </a:r>
            <a:r>
              <a:rPr lang="en-US" sz="4000" b="1">
                <a:solidFill>
                  <a:schemeClr val="bg1"/>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pic>
        <p:nvPicPr>
          <p:cNvPr id="6" name="Picture 5" descr="Student Early Childhood Outcomes Entry and Exit Set Common Types Screenshot from TWEDS">
            <a:extLst>
              <a:ext uri="{FF2B5EF4-FFF2-40B4-BE49-F238E27FC236}">
                <a16:creationId xmlns:a16="http://schemas.microsoft.com/office/drawing/2014/main" id="{2CD30075-FF31-461D-4CBD-F5C09AD819C5}"/>
              </a:ext>
            </a:extLst>
          </p:cNvPr>
          <p:cNvPicPr>
            <a:picLocks noChangeAspect="1"/>
          </p:cNvPicPr>
          <p:nvPr/>
        </p:nvPicPr>
        <p:blipFill>
          <a:blip r:embed="rId2"/>
          <a:stretch>
            <a:fillRect/>
          </a:stretch>
        </p:blipFill>
        <p:spPr>
          <a:xfrm>
            <a:off x="1775459" y="1252064"/>
            <a:ext cx="8641080" cy="4071711"/>
          </a:xfrm>
          <a:prstGeom prst="rect">
            <a:avLst/>
          </a:prstGeom>
        </p:spPr>
      </p:pic>
      <p:sp>
        <p:nvSpPr>
          <p:cNvPr id="4" name="Slide Number Placeholder 3">
            <a:extLst>
              <a:ext uri="{FF2B5EF4-FFF2-40B4-BE49-F238E27FC236}">
                <a16:creationId xmlns:a16="http://schemas.microsoft.com/office/drawing/2014/main" id="{75CD1892-3BD2-8AE0-E18D-5AB6EC77BD3B}"/>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3015090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B3ACB-1C47-5770-34F1-49B5B433F8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813000-FB4C-E70E-DECF-EF34944D14C0}"/>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ECSESocialEmotionalEntrySkillsRating</a:t>
            </a:r>
            <a:endParaRPr lang="en-US" sz="4000" b="1">
              <a:solidFill>
                <a:srgbClr val="1482C5"/>
              </a:solidFill>
              <a:latin typeface="Aptos" panose="020B0004020202020204" pitchFamily="34" charset="0"/>
            </a:endParaRPr>
          </a:p>
        </p:txBody>
      </p:sp>
      <p:pic>
        <p:nvPicPr>
          <p:cNvPr id="5" name="Picture 4" descr="ECSE Social Emotion Entry Skills Rating data element definition screenshot from TWEDS">
            <a:extLst>
              <a:ext uri="{FF2B5EF4-FFF2-40B4-BE49-F238E27FC236}">
                <a16:creationId xmlns:a16="http://schemas.microsoft.com/office/drawing/2014/main" id="{55B9639D-61B7-346D-7F77-5B9439E53581}"/>
              </a:ext>
            </a:extLst>
          </p:cNvPr>
          <p:cNvPicPr>
            <a:picLocks noChangeAspect="1"/>
          </p:cNvPicPr>
          <p:nvPr/>
        </p:nvPicPr>
        <p:blipFill>
          <a:blip r:embed="rId2"/>
          <a:stretch>
            <a:fillRect/>
          </a:stretch>
        </p:blipFill>
        <p:spPr>
          <a:xfrm>
            <a:off x="3013833" y="935462"/>
            <a:ext cx="6537960" cy="4605126"/>
          </a:xfrm>
          <a:prstGeom prst="rect">
            <a:avLst/>
          </a:prstGeom>
        </p:spPr>
      </p:pic>
      <p:sp>
        <p:nvSpPr>
          <p:cNvPr id="4" name="Slide Number Placeholder 3">
            <a:extLst>
              <a:ext uri="{FF2B5EF4-FFF2-40B4-BE49-F238E27FC236}">
                <a16:creationId xmlns:a16="http://schemas.microsoft.com/office/drawing/2014/main" id="{EC98EB92-0FB8-B89B-9C07-7C02D3345EB1}"/>
              </a:ext>
            </a:extLst>
          </p:cNvPr>
          <p:cNvSpPr>
            <a:spLocks noGrp="1"/>
          </p:cNvSpPr>
          <p:nvPr>
            <p:ph type="sldNum" sz="quarter" idx="4"/>
          </p:nvPr>
        </p:nvSpPr>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1280170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051C-A348-D760-56C4-17D4944AD0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58C736-2545-0192-1121-7F8BE771AB79}"/>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ECSEKnowledgeEntrySkillsRating</a:t>
            </a:r>
            <a:endParaRPr lang="en-US" sz="4000" b="1">
              <a:solidFill>
                <a:srgbClr val="1482C5"/>
              </a:solidFill>
              <a:latin typeface="Aptos" panose="020B0004020202020204" pitchFamily="34" charset="0"/>
            </a:endParaRPr>
          </a:p>
        </p:txBody>
      </p:sp>
      <p:pic>
        <p:nvPicPr>
          <p:cNvPr id="5" name="Picture 4" descr="ECSE Knowledge Entry Skills Rating data element definition screenshot from TWEDS">
            <a:extLst>
              <a:ext uri="{FF2B5EF4-FFF2-40B4-BE49-F238E27FC236}">
                <a16:creationId xmlns:a16="http://schemas.microsoft.com/office/drawing/2014/main" id="{DD8DFCD9-FEBD-3AE2-2A16-E6BF61ED9781}"/>
              </a:ext>
            </a:extLst>
          </p:cNvPr>
          <p:cNvPicPr>
            <a:picLocks noChangeAspect="1"/>
          </p:cNvPicPr>
          <p:nvPr/>
        </p:nvPicPr>
        <p:blipFill>
          <a:blip r:embed="rId2"/>
          <a:stretch>
            <a:fillRect/>
          </a:stretch>
        </p:blipFill>
        <p:spPr>
          <a:xfrm>
            <a:off x="3009261" y="965233"/>
            <a:ext cx="6547104" cy="4545583"/>
          </a:xfrm>
          <a:prstGeom prst="rect">
            <a:avLst/>
          </a:prstGeom>
        </p:spPr>
      </p:pic>
      <p:sp>
        <p:nvSpPr>
          <p:cNvPr id="4" name="Slide Number Placeholder 3">
            <a:extLst>
              <a:ext uri="{FF2B5EF4-FFF2-40B4-BE49-F238E27FC236}">
                <a16:creationId xmlns:a16="http://schemas.microsoft.com/office/drawing/2014/main" id="{039BBCE7-6CB8-7785-56AC-CCB419ECE41E}"/>
              </a:ext>
            </a:extLst>
          </p:cNvPr>
          <p:cNvSpPr>
            <a:spLocks noGrp="1"/>
          </p:cNvSpPr>
          <p:nvPr>
            <p:ph type="sldNum" sz="quarter" idx="4"/>
          </p:nvPr>
        </p:nvSpPr>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959479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6C92-4B55-B216-D2E5-4CDD71BE21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2212CC-CE0B-A728-DB86-3E6813B39703}"/>
              </a:ext>
            </a:extLst>
          </p:cNvPr>
          <p:cNvSpPr>
            <a:spLocks noGrp="1"/>
          </p:cNvSpPr>
          <p:nvPr>
            <p:ph type="title"/>
          </p:nvPr>
        </p:nvSpPr>
        <p:spPr>
          <a:xfrm>
            <a:off x="535171" y="141941"/>
            <a:ext cx="11121657" cy="751350"/>
          </a:xfrm>
        </p:spPr>
        <p:txBody>
          <a:bodyPr>
            <a:normAutofit/>
          </a:bodyPr>
          <a:lstStyle/>
          <a:p>
            <a:r>
              <a:rPr lang="en-US" sz="3800" b="1" err="1">
                <a:solidFill>
                  <a:srgbClr val="1482C5"/>
                </a:solidFill>
                <a:latin typeface="Aptos" panose="020B0004020202020204" pitchFamily="34" charset="0"/>
                <a:cs typeface="Calibri"/>
              </a:rPr>
              <a:t>ECSEAppropriateFunctioningEntrySkillsRating</a:t>
            </a:r>
            <a:endParaRPr lang="en-US" sz="3800" b="1">
              <a:solidFill>
                <a:srgbClr val="1482C5"/>
              </a:solidFill>
              <a:latin typeface="Aptos" panose="020B0004020202020204" pitchFamily="34" charset="0"/>
            </a:endParaRPr>
          </a:p>
        </p:txBody>
      </p:sp>
      <p:pic>
        <p:nvPicPr>
          <p:cNvPr id="5" name="Picture 4" descr="ECSE Appropriate Functioning Entry Skills Rating data element definition screenshot from TWEDS">
            <a:extLst>
              <a:ext uri="{FF2B5EF4-FFF2-40B4-BE49-F238E27FC236}">
                <a16:creationId xmlns:a16="http://schemas.microsoft.com/office/drawing/2014/main" id="{1AD2C248-4284-115A-CF3B-70005EE1A9CD}"/>
              </a:ext>
            </a:extLst>
          </p:cNvPr>
          <p:cNvPicPr>
            <a:picLocks noChangeAspect="1"/>
          </p:cNvPicPr>
          <p:nvPr/>
        </p:nvPicPr>
        <p:blipFill>
          <a:blip r:embed="rId2"/>
          <a:stretch>
            <a:fillRect/>
          </a:stretch>
        </p:blipFill>
        <p:spPr>
          <a:xfrm>
            <a:off x="3009261" y="934535"/>
            <a:ext cx="6547104" cy="4648224"/>
          </a:xfrm>
          <a:prstGeom prst="rect">
            <a:avLst/>
          </a:prstGeom>
        </p:spPr>
      </p:pic>
      <p:sp>
        <p:nvSpPr>
          <p:cNvPr id="4" name="Slide Number Placeholder 3">
            <a:extLst>
              <a:ext uri="{FF2B5EF4-FFF2-40B4-BE49-F238E27FC236}">
                <a16:creationId xmlns:a16="http://schemas.microsoft.com/office/drawing/2014/main" id="{FAE6AD94-FDC9-FF8B-5FA1-D8FA2937F1F4}"/>
              </a:ext>
            </a:extLst>
          </p:cNvPr>
          <p:cNvSpPr>
            <a:spLocks noGrp="1"/>
          </p:cNvSpPr>
          <p:nvPr>
            <p:ph type="sldNum" sz="quarter" idx="4"/>
          </p:nvPr>
        </p:nvSpPr>
        <p:spPr/>
        <p:txBody>
          <a:bodyPr/>
          <a:lstStyle/>
          <a:p>
            <a:fld id="{69C126A4-BD19-47E2-8A0E-0DE1B9D8C925}" type="slidenum">
              <a:rPr lang="en-US" smtClean="0"/>
              <a:pPr/>
              <a:t>39</a:t>
            </a:fld>
            <a:endParaRPr lang="en-US"/>
          </a:p>
        </p:txBody>
      </p:sp>
    </p:spTree>
    <p:extLst>
      <p:ext uri="{BB962C8B-B14F-4D97-AF65-F5344CB8AC3E}">
        <p14:creationId xmlns:p14="http://schemas.microsoft.com/office/powerpoint/2010/main" val="160642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Special Education Data System Summer Submission will combine the following:</a:t>
            </a:r>
          </a:p>
          <a:p>
            <a:pPr lvl="1">
              <a:buClr>
                <a:srgbClr val="F16038"/>
              </a:buClr>
            </a:pPr>
            <a:r>
              <a:rPr lang="en-US">
                <a:solidFill>
                  <a:srgbClr val="595959"/>
                </a:solidFill>
              </a:rPr>
              <a:t>Child Find Collection</a:t>
            </a:r>
          </a:p>
          <a:p>
            <a:pPr lvl="1">
              <a:buClr>
                <a:srgbClr val="F16038"/>
              </a:buClr>
            </a:pPr>
            <a:r>
              <a:rPr lang="en-US">
                <a:solidFill>
                  <a:srgbClr val="595959"/>
                </a:solidFill>
              </a:rPr>
              <a:t>SPPI-7 – Preschool Outcomes</a:t>
            </a:r>
          </a:p>
          <a:p>
            <a:pPr lvl="1">
              <a:buClr>
                <a:srgbClr val="F16038"/>
              </a:buClr>
            </a:pPr>
            <a:r>
              <a:rPr lang="en-US">
                <a:solidFill>
                  <a:srgbClr val="595959"/>
                </a:solidFill>
              </a:rPr>
              <a:t>SPPI-13 – Secondary Transition</a:t>
            </a:r>
          </a:p>
          <a:p>
            <a:pPr marL="0" indent="0">
              <a:buFont typeface="Wingdings" panose="05000000000000000000" pitchFamily="2" charset="2"/>
              <a:buNone/>
            </a:pPr>
            <a:endParaRPr lang="en-US">
              <a:solidFill>
                <a:srgbClr val="595959"/>
              </a:solidFill>
            </a:endParaRPr>
          </a:p>
          <a:p>
            <a:pPr marL="0" indent="0">
              <a:buFont typeface="Wingdings" panose="05000000000000000000" pitchFamily="2" charset="2"/>
              <a:buNone/>
            </a:pPr>
            <a:endParaRPr lang="en-US">
              <a:solidFill>
                <a:srgbClr val="595959"/>
              </a:solidFill>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257304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5BB34-0516-31E0-1274-01736F6677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4BCA01-85EC-3CF9-AA9A-AF1BC90B8C2E}"/>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EntrySkillsRating</a:t>
            </a:r>
            <a:r>
              <a:rPr lang="en-US" sz="4000" b="1">
                <a:solidFill>
                  <a:srgbClr val="1482C5"/>
                </a:solidFill>
                <a:latin typeface="Aptos" panose="020B0004020202020204" pitchFamily="34" charset="0"/>
                <a:cs typeface="Calibri"/>
              </a:rPr>
              <a:t> Descriptor Table</a:t>
            </a:r>
            <a:endParaRPr lang="en-US" sz="4000" b="1">
              <a:solidFill>
                <a:srgbClr val="1482C5"/>
              </a:solidFill>
              <a:latin typeface="Aptos" panose="020B0004020202020204" pitchFamily="34" charset="0"/>
            </a:endParaRPr>
          </a:p>
        </p:txBody>
      </p:sp>
      <p:pic>
        <p:nvPicPr>
          <p:cNvPr id="5" name="Picture 4" descr="Entry Skills Rating Descriptor table screenshot from TWEDS">
            <a:extLst>
              <a:ext uri="{FF2B5EF4-FFF2-40B4-BE49-F238E27FC236}">
                <a16:creationId xmlns:a16="http://schemas.microsoft.com/office/drawing/2014/main" id="{540CCD3E-5187-34E7-5483-52FEE263B1F3}"/>
              </a:ext>
            </a:extLst>
          </p:cNvPr>
          <p:cNvPicPr>
            <a:picLocks noChangeAspect="1"/>
          </p:cNvPicPr>
          <p:nvPr/>
        </p:nvPicPr>
        <p:blipFill>
          <a:blip r:embed="rId2"/>
          <a:stretch>
            <a:fillRect/>
          </a:stretch>
        </p:blipFill>
        <p:spPr>
          <a:xfrm>
            <a:off x="2396613" y="1124477"/>
            <a:ext cx="7772400" cy="4227095"/>
          </a:xfrm>
          <a:prstGeom prst="rect">
            <a:avLst/>
          </a:prstGeom>
        </p:spPr>
      </p:pic>
      <p:sp>
        <p:nvSpPr>
          <p:cNvPr id="4" name="Slide Number Placeholder 3">
            <a:extLst>
              <a:ext uri="{FF2B5EF4-FFF2-40B4-BE49-F238E27FC236}">
                <a16:creationId xmlns:a16="http://schemas.microsoft.com/office/drawing/2014/main" id="{393769E7-7900-9962-687A-02CEC7AA0438}"/>
              </a:ext>
            </a:extLst>
          </p:cNvPr>
          <p:cNvSpPr>
            <a:spLocks noGrp="1"/>
          </p:cNvSpPr>
          <p:nvPr>
            <p:ph type="sldNum" sz="quarter" idx="4"/>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2217347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3177B-DACA-5629-0FA6-B54779D58F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053F5D-151A-A736-D107-2EDA31D9292F}"/>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ECSEServiceExitReason</a:t>
            </a:r>
            <a:endParaRPr lang="en-US" sz="4000" b="1">
              <a:solidFill>
                <a:srgbClr val="1482C5"/>
              </a:solidFill>
              <a:latin typeface="Aptos" panose="020B0004020202020204" pitchFamily="34" charset="0"/>
            </a:endParaRPr>
          </a:p>
        </p:txBody>
      </p:sp>
      <p:pic>
        <p:nvPicPr>
          <p:cNvPr id="5" name="Picture 4" descr="ECSE Service Exit Reason data element definition screenshot from TWEDS">
            <a:extLst>
              <a:ext uri="{FF2B5EF4-FFF2-40B4-BE49-F238E27FC236}">
                <a16:creationId xmlns:a16="http://schemas.microsoft.com/office/drawing/2014/main" id="{A6D97CF3-3B60-E2AE-2561-6AB469E91AD9}"/>
              </a:ext>
            </a:extLst>
          </p:cNvPr>
          <p:cNvPicPr>
            <a:picLocks noChangeAspect="1"/>
          </p:cNvPicPr>
          <p:nvPr/>
        </p:nvPicPr>
        <p:blipFill>
          <a:blip r:embed="rId2"/>
          <a:stretch>
            <a:fillRect/>
          </a:stretch>
        </p:blipFill>
        <p:spPr>
          <a:xfrm>
            <a:off x="2827019" y="979390"/>
            <a:ext cx="6537960" cy="4517269"/>
          </a:xfrm>
          <a:prstGeom prst="rect">
            <a:avLst/>
          </a:prstGeom>
        </p:spPr>
      </p:pic>
      <p:sp>
        <p:nvSpPr>
          <p:cNvPr id="4" name="Slide Number Placeholder 3">
            <a:extLst>
              <a:ext uri="{FF2B5EF4-FFF2-40B4-BE49-F238E27FC236}">
                <a16:creationId xmlns:a16="http://schemas.microsoft.com/office/drawing/2014/main" id="{45DABA75-82B0-09C9-FCE7-80ABA2CB093A}"/>
              </a:ext>
            </a:extLst>
          </p:cNvPr>
          <p:cNvSpPr>
            <a:spLocks noGrp="1"/>
          </p:cNvSpPr>
          <p:nvPr>
            <p:ph type="sldNum" sz="quarter" idx="4"/>
          </p:nvPr>
        </p:nvSpPr>
        <p:spPr/>
        <p:txBody>
          <a:bodyPr/>
          <a:lstStyle/>
          <a:p>
            <a:fld id="{69C126A4-BD19-47E2-8A0E-0DE1B9D8C925}" type="slidenum">
              <a:rPr lang="en-US" smtClean="0"/>
              <a:pPr/>
              <a:t>41</a:t>
            </a:fld>
            <a:endParaRPr lang="en-US"/>
          </a:p>
        </p:txBody>
      </p:sp>
    </p:spTree>
    <p:extLst>
      <p:ext uri="{BB962C8B-B14F-4D97-AF65-F5344CB8AC3E}">
        <p14:creationId xmlns:p14="http://schemas.microsoft.com/office/powerpoint/2010/main" val="446143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F8B8-3D99-73E7-0906-50C041627D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69686E-58FE-E44C-63BD-747425FE7F6E}"/>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ECSEServiceExitReason</a:t>
            </a:r>
            <a:r>
              <a:rPr lang="en-US" sz="4000" b="1">
                <a:solidFill>
                  <a:srgbClr val="1482C5"/>
                </a:solidFill>
                <a:latin typeface="Aptos" panose="020B0004020202020204" pitchFamily="34" charset="0"/>
                <a:cs typeface="Calibri"/>
              </a:rPr>
              <a:t> Descriptor Table</a:t>
            </a:r>
            <a:endParaRPr lang="en-US" sz="4000" b="1">
              <a:solidFill>
                <a:srgbClr val="1482C5"/>
              </a:solidFill>
              <a:latin typeface="Aptos" panose="020B0004020202020204" pitchFamily="34" charset="0"/>
            </a:endParaRPr>
          </a:p>
        </p:txBody>
      </p:sp>
      <p:pic>
        <p:nvPicPr>
          <p:cNvPr id="5" name="Picture 4" descr="ECSE Service Exit Reason descriptor table screenshot from TWEDS">
            <a:extLst>
              <a:ext uri="{FF2B5EF4-FFF2-40B4-BE49-F238E27FC236}">
                <a16:creationId xmlns:a16="http://schemas.microsoft.com/office/drawing/2014/main" id="{1FE3E0F0-4F5F-2D4A-ADBA-DC4445DDB1EB}"/>
              </a:ext>
            </a:extLst>
          </p:cNvPr>
          <p:cNvPicPr>
            <a:picLocks noChangeAspect="1"/>
          </p:cNvPicPr>
          <p:nvPr/>
        </p:nvPicPr>
        <p:blipFill>
          <a:blip r:embed="rId2"/>
          <a:stretch>
            <a:fillRect/>
          </a:stretch>
        </p:blipFill>
        <p:spPr>
          <a:xfrm>
            <a:off x="861059" y="2014392"/>
            <a:ext cx="10469880" cy="2447265"/>
          </a:xfrm>
          <a:prstGeom prst="rect">
            <a:avLst/>
          </a:prstGeom>
        </p:spPr>
      </p:pic>
      <p:sp>
        <p:nvSpPr>
          <p:cNvPr id="4" name="Slide Number Placeholder 3">
            <a:extLst>
              <a:ext uri="{FF2B5EF4-FFF2-40B4-BE49-F238E27FC236}">
                <a16:creationId xmlns:a16="http://schemas.microsoft.com/office/drawing/2014/main" id="{44FCBEE8-3A0A-7024-01DE-037565FE6076}"/>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2886599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2A1A-3600-F209-A489-480D668F8F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2822DB-8618-EC3A-56A2-AD58DA787881}"/>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ECSESocialEmotionalExitSkillsRating</a:t>
            </a:r>
            <a:endParaRPr lang="en-US" sz="4000" b="1">
              <a:solidFill>
                <a:srgbClr val="1482C5"/>
              </a:solidFill>
              <a:latin typeface="Aptos" panose="020B0004020202020204" pitchFamily="34" charset="0"/>
            </a:endParaRPr>
          </a:p>
        </p:txBody>
      </p:sp>
      <p:pic>
        <p:nvPicPr>
          <p:cNvPr id="5" name="Picture 4" descr="ECSE Social Emotional Exit Skills Rating data element definition screenshot from TWEDS">
            <a:extLst>
              <a:ext uri="{FF2B5EF4-FFF2-40B4-BE49-F238E27FC236}">
                <a16:creationId xmlns:a16="http://schemas.microsoft.com/office/drawing/2014/main" id="{BB58EF02-A350-5A1B-DE4B-7C7B47FEC4A4}"/>
              </a:ext>
            </a:extLst>
          </p:cNvPr>
          <p:cNvPicPr>
            <a:picLocks noChangeAspect="1"/>
          </p:cNvPicPr>
          <p:nvPr/>
        </p:nvPicPr>
        <p:blipFill>
          <a:blip r:embed="rId2"/>
          <a:stretch>
            <a:fillRect/>
          </a:stretch>
        </p:blipFill>
        <p:spPr>
          <a:xfrm>
            <a:off x="2827019" y="1001354"/>
            <a:ext cx="6537960" cy="4473342"/>
          </a:xfrm>
          <a:prstGeom prst="rect">
            <a:avLst/>
          </a:prstGeom>
        </p:spPr>
      </p:pic>
      <p:sp>
        <p:nvSpPr>
          <p:cNvPr id="4" name="Slide Number Placeholder 3">
            <a:extLst>
              <a:ext uri="{FF2B5EF4-FFF2-40B4-BE49-F238E27FC236}">
                <a16:creationId xmlns:a16="http://schemas.microsoft.com/office/drawing/2014/main" id="{F23A1842-7001-F240-F35E-F980EAA80462}"/>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1025804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3307-A34D-5018-0F2B-9416576DE6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C440BF-1C14-BED2-B4C7-9C604442751E}"/>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ECSEExitSocialEmotionalNewSkills</a:t>
            </a:r>
            <a:endParaRPr lang="en-US" sz="4000" b="1">
              <a:solidFill>
                <a:srgbClr val="1482C5"/>
              </a:solidFill>
              <a:latin typeface="Aptos" panose="020B0004020202020204" pitchFamily="34" charset="0"/>
            </a:endParaRPr>
          </a:p>
        </p:txBody>
      </p:sp>
      <p:pic>
        <p:nvPicPr>
          <p:cNvPr id="5" name="Picture 4" descr="ECSE Exit Social Emotional New Skills data element definition screenshot from TWEDS">
            <a:extLst>
              <a:ext uri="{FF2B5EF4-FFF2-40B4-BE49-F238E27FC236}">
                <a16:creationId xmlns:a16="http://schemas.microsoft.com/office/drawing/2014/main" id="{348D4AB5-188E-D0A0-3F31-36A731B4ED85}"/>
              </a:ext>
            </a:extLst>
          </p:cNvPr>
          <p:cNvPicPr>
            <a:picLocks noChangeAspect="1"/>
          </p:cNvPicPr>
          <p:nvPr/>
        </p:nvPicPr>
        <p:blipFill>
          <a:blip r:embed="rId2"/>
          <a:stretch>
            <a:fillRect/>
          </a:stretch>
        </p:blipFill>
        <p:spPr>
          <a:xfrm>
            <a:off x="3013833" y="946444"/>
            <a:ext cx="6537960" cy="4583161"/>
          </a:xfrm>
          <a:prstGeom prst="rect">
            <a:avLst/>
          </a:prstGeom>
        </p:spPr>
      </p:pic>
      <p:sp>
        <p:nvSpPr>
          <p:cNvPr id="4" name="Slide Number Placeholder 3">
            <a:extLst>
              <a:ext uri="{FF2B5EF4-FFF2-40B4-BE49-F238E27FC236}">
                <a16:creationId xmlns:a16="http://schemas.microsoft.com/office/drawing/2014/main" id="{6C4ECCBA-A1BC-AE18-740A-0A29AF6A0BBC}"/>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3389257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7BE3-A1A0-A79D-4077-9A065B6F2B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261B97-00AC-C85F-D8C4-2D0B9FB25FF2}"/>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ECSEKnowledgeExitSkillsRating</a:t>
            </a:r>
            <a:endParaRPr lang="en-US" sz="4000" b="1">
              <a:solidFill>
                <a:srgbClr val="1482C5"/>
              </a:solidFill>
              <a:latin typeface="Aptos" panose="020B0004020202020204" pitchFamily="34" charset="0"/>
            </a:endParaRPr>
          </a:p>
        </p:txBody>
      </p:sp>
      <p:pic>
        <p:nvPicPr>
          <p:cNvPr id="5" name="Picture 4" descr="ECSE Knowledge Exit Skills Rating data element definition screenshot from TWEDS">
            <a:extLst>
              <a:ext uri="{FF2B5EF4-FFF2-40B4-BE49-F238E27FC236}">
                <a16:creationId xmlns:a16="http://schemas.microsoft.com/office/drawing/2014/main" id="{3394E205-B734-6E29-E262-F4EEACA9D1EF}"/>
              </a:ext>
            </a:extLst>
          </p:cNvPr>
          <p:cNvPicPr>
            <a:picLocks noChangeAspect="1"/>
          </p:cNvPicPr>
          <p:nvPr/>
        </p:nvPicPr>
        <p:blipFill>
          <a:blip r:embed="rId2"/>
          <a:stretch>
            <a:fillRect/>
          </a:stretch>
        </p:blipFill>
        <p:spPr>
          <a:xfrm>
            <a:off x="3013833" y="988996"/>
            <a:ext cx="6537960" cy="4498057"/>
          </a:xfrm>
          <a:prstGeom prst="rect">
            <a:avLst/>
          </a:prstGeom>
        </p:spPr>
      </p:pic>
      <p:sp>
        <p:nvSpPr>
          <p:cNvPr id="4" name="Slide Number Placeholder 3">
            <a:extLst>
              <a:ext uri="{FF2B5EF4-FFF2-40B4-BE49-F238E27FC236}">
                <a16:creationId xmlns:a16="http://schemas.microsoft.com/office/drawing/2014/main" id="{6AC071FF-291A-6D4A-91EF-56604CA9F6D5}"/>
              </a:ext>
            </a:extLst>
          </p:cNvPr>
          <p:cNvSpPr>
            <a:spLocks noGrp="1"/>
          </p:cNvSpPr>
          <p:nvPr>
            <p:ph type="sldNum" sz="quarter" idx="4"/>
          </p:nvPr>
        </p:nvSpPr>
        <p:spPr/>
        <p:txBody>
          <a:bodyPr/>
          <a:lstStyle/>
          <a:p>
            <a:fld id="{69C126A4-BD19-47E2-8A0E-0DE1B9D8C925}" type="slidenum">
              <a:rPr lang="en-US" smtClean="0"/>
              <a:pPr/>
              <a:t>45</a:t>
            </a:fld>
            <a:endParaRPr lang="en-US"/>
          </a:p>
        </p:txBody>
      </p:sp>
    </p:spTree>
    <p:extLst>
      <p:ext uri="{BB962C8B-B14F-4D97-AF65-F5344CB8AC3E}">
        <p14:creationId xmlns:p14="http://schemas.microsoft.com/office/powerpoint/2010/main" val="2949736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FE39-68FD-3D98-D977-117127A2A6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94993C-DA03-061C-EFBA-EC01F6A8EEEA}"/>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ECSEExitKnowledgeNewSkills</a:t>
            </a:r>
            <a:endParaRPr lang="en-US" sz="4000" b="1">
              <a:solidFill>
                <a:srgbClr val="1482C5"/>
              </a:solidFill>
              <a:latin typeface="Aptos" panose="020B0004020202020204" pitchFamily="34" charset="0"/>
            </a:endParaRPr>
          </a:p>
        </p:txBody>
      </p:sp>
      <p:pic>
        <p:nvPicPr>
          <p:cNvPr id="5" name="Picture 4" descr="ECSE Exit Knowledge New Skills data element definition screenshot from TWEDS">
            <a:extLst>
              <a:ext uri="{FF2B5EF4-FFF2-40B4-BE49-F238E27FC236}">
                <a16:creationId xmlns:a16="http://schemas.microsoft.com/office/drawing/2014/main" id="{DAB26ADB-B6BE-FEB6-1259-862C86284AFB}"/>
              </a:ext>
            </a:extLst>
          </p:cNvPr>
          <p:cNvPicPr>
            <a:picLocks noChangeAspect="1"/>
          </p:cNvPicPr>
          <p:nvPr/>
        </p:nvPicPr>
        <p:blipFill>
          <a:blip r:embed="rId2"/>
          <a:stretch>
            <a:fillRect/>
          </a:stretch>
        </p:blipFill>
        <p:spPr>
          <a:xfrm>
            <a:off x="3013833" y="1045283"/>
            <a:ext cx="6537960" cy="4385484"/>
          </a:xfrm>
          <a:prstGeom prst="rect">
            <a:avLst/>
          </a:prstGeom>
        </p:spPr>
      </p:pic>
      <p:sp>
        <p:nvSpPr>
          <p:cNvPr id="4" name="Slide Number Placeholder 3">
            <a:extLst>
              <a:ext uri="{FF2B5EF4-FFF2-40B4-BE49-F238E27FC236}">
                <a16:creationId xmlns:a16="http://schemas.microsoft.com/office/drawing/2014/main" id="{D92A0F62-6FA1-5998-4976-DB1CC754AA9B}"/>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2694269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ACF81-1CC7-5AAF-3EFB-3DE9EEE65E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6FC804-3A0C-A010-E2B3-3C63BE2881E8}"/>
              </a:ext>
            </a:extLst>
          </p:cNvPr>
          <p:cNvSpPr>
            <a:spLocks noGrp="1"/>
          </p:cNvSpPr>
          <p:nvPr>
            <p:ph type="title"/>
          </p:nvPr>
        </p:nvSpPr>
        <p:spPr>
          <a:xfrm>
            <a:off x="535171" y="141941"/>
            <a:ext cx="11121657" cy="751350"/>
          </a:xfrm>
        </p:spPr>
        <p:txBody>
          <a:bodyPr>
            <a:normAutofit/>
          </a:bodyPr>
          <a:lstStyle/>
          <a:p>
            <a:r>
              <a:rPr lang="en-US" sz="3800" b="1" err="1">
                <a:solidFill>
                  <a:srgbClr val="1482C5"/>
                </a:solidFill>
                <a:latin typeface="Aptos" panose="020B0004020202020204" pitchFamily="34" charset="0"/>
                <a:cs typeface="Calibri"/>
              </a:rPr>
              <a:t>ECSEAppropriateFunctioningExitSkillsRating</a:t>
            </a:r>
            <a:endParaRPr lang="en-US" sz="3800" b="1">
              <a:solidFill>
                <a:srgbClr val="1482C5"/>
              </a:solidFill>
              <a:latin typeface="Aptos" panose="020B0004020202020204" pitchFamily="34" charset="0"/>
            </a:endParaRPr>
          </a:p>
        </p:txBody>
      </p:sp>
      <p:pic>
        <p:nvPicPr>
          <p:cNvPr id="5" name="Picture 4" descr="ECSE appropriate functioning exit skills rating data element definition screenshot from TWEDS">
            <a:extLst>
              <a:ext uri="{FF2B5EF4-FFF2-40B4-BE49-F238E27FC236}">
                <a16:creationId xmlns:a16="http://schemas.microsoft.com/office/drawing/2014/main" id="{7D6BA9DD-AA50-A17C-75D8-BAEF30E3B987}"/>
              </a:ext>
            </a:extLst>
          </p:cNvPr>
          <p:cNvPicPr>
            <a:picLocks noChangeAspect="1"/>
          </p:cNvPicPr>
          <p:nvPr/>
        </p:nvPicPr>
        <p:blipFill>
          <a:blip r:embed="rId2"/>
          <a:stretch>
            <a:fillRect/>
          </a:stretch>
        </p:blipFill>
        <p:spPr>
          <a:xfrm>
            <a:off x="3013833" y="1034300"/>
            <a:ext cx="6537960" cy="4407449"/>
          </a:xfrm>
          <a:prstGeom prst="rect">
            <a:avLst/>
          </a:prstGeom>
        </p:spPr>
      </p:pic>
      <p:sp>
        <p:nvSpPr>
          <p:cNvPr id="4" name="Slide Number Placeholder 3">
            <a:extLst>
              <a:ext uri="{FF2B5EF4-FFF2-40B4-BE49-F238E27FC236}">
                <a16:creationId xmlns:a16="http://schemas.microsoft.com/office/drawing/2014/main" id="{B60C5F4A-F6E9-F9D9-5047-665062BA5F60}"/>
              </a:ext>
            </a:extLst>
          </p:cNvPr>
          <p:cNvSpPr>
            <a:spLocks noGrp="1"/>
          </p:cNvSpPr>
          <p:nvPr>
            <p:ph type="sldNum" sz="quarter" idx="4"/>
          </p:nvPr>
        </p:nvSpPr>
        <p:spPr/>
        <p:txBody>
          <a:bodyPr/>
          <a:lstStyle/>
          <a:p>
            <a:fld id="{69C126A4-BD19-47E2-8A0E-0DE1B9D8C925}" type="slidenum">
              <a:rPr lang="en-US" smtClean="0"/>
              <a:pPr/>
              <a:t>47</a:t>
            </a:fld>
            <a:endParaRPr lang="en-US"/>
          </a:p>
        </p:txBody>
      </p:sp>
    </p:spTree>
    <p:extLst>
      <p:ext uri="{BB962C8B-B14F-4D97-AF65-F5344CB8AC3E}">
        <p14:creationId xmlns:p14="http://schemas.microsoft.com/office/powerpoint/2010/main" val="2442599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6544-4E66-0397-F691-672605DE99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BBABF3-D36D-D7F2-659D-34D72D14069B}"/>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ECSEExitAppropriateFunctioningNewSkills</a:t>
            </a:r>
            <a:endParaRPr lang="en-US" sz="4000" b="1">
              <a:solidFill>
                <a:srgbClr val="1482C5"/>
              </a:solidFill>
              <a:latin typeface="Aptos" panose="020B0004020202020204" pitchFamily="34" charset="0"/>
            </a:endParaRPr>
          </a:p>
        </p:txBody>
      </p:sp>
      <p:pic>
        <p:nvPicPr>
          <p:cNvPr id="5" name="Picture 4" descr="ECSE exit appropriate functioning new skills data element definition screenshot from TWEDS">
            <a:extLst>
              <a:ext uri="{FF2B5EF4-FFF2-40B4-BE49-F238E27FC236}">
                <a16:creationId xmlns:a16="http://schemas.microsoft.com/office/drawing/2014/main" id="{81783AC7-AE19-1C63-A686-09BDF7289CAC}"/>
              </a:ext>
            </a:extLst>
          </p:cNvPr>
          <p:cNvPicPr>
            <a:picLocks noChangeAspect="1"/>
          </p:cNvPicPr>
          <p:nvPr/>
        </p:nvPicPr>
        <p:blipFill>
          <a:blip r:embed="rId2"/>
          <a:stretch>
            <a:fillRect/>
          </a:stretch>
        </p:blipFill>
        <p:spPr>
          <a:xfrm>
            <a:off x="3013833" y="1015853"/>
            <a:ext cx="6537960" cy="4444343"/>
          </a:xfrm>
          <a:prstGeom prst="rect">
            <a:avLst/>
          </a:prstGeom>
        </p:spPr>
      </p:pic>
      <p:sp>
        <p:nvSpPr>
          <p:cNvPr id="4" name="Slide Number Placeholder 3">
            <a:extLst>
              <a:ext uri="{FF2B5EF4-FFF2-40B4-BE49-F238E27FC236}">
                <a16:creationId xmlns:a16="http://schemas.microsoft.com/office/drawing/2014/main" id="{AC0EFB4E-60B6-6996-0366-E55DCF5D8FA8}"/>
              </a:ext>
            </a:extLst>
          </p:cNvPr>
          <p:cNvSpPr>
            <a:spLocks noGrp="1"/>
          </p:cNvSpPr>
          <p:nvPr>
            <p:ph type="sldNum" sz="quarter" idx="4"/>
          </p:nvPr>
        </p:nvSpPr>
        <p:spPr/>
        <p:txBody>
          <a:bodyPr/>
          <a:lstStyle/>
          <a:p>
            <a:fld id="{69C126A4-BD19-47E2-8A0E-0DE1B9D8C925}" type="slidenum">
              <a:rPr lang="en-US" smtClean="0"/>
              <a:pPr/>
              <a:t>48</a:t>
            </a:fld>
            <a:endParaRPr lang="en-US"/>
          </a:p>
        </p:txBody>
      </p:sp>
    </p:spTree>
    <p:extLst>
      <p:ext uri="{BB962C8B-B14F-4D97-AF65-F5344CB8AC3E}">
        <p14:creationId xmlns:p14="http://schemas.microsoft.com/office/powerpoint/2010/main" val="3831612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F41D-B823-6610-3EE8-2FEA5B2B9D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5228D1-28C7-E842-2798-5A99312B11BC}"/>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ExitSkillsRating</a:t>
            </a:r>
            <a:r>
              <a:rPr lang="en-US" sz="4000" b="1">
                <a:solidFill>
                  <a:srgbClr val="1482C5"/>
                </a:solidFill>
                <a:latin typeface="Aptos" panose="020B0004020202020204" pitchFamily="34" charset="0"/>
                <a:cs typeface="Calibri"/>
              </a:rPr>
              <a:t> Descriptor Table</a:t>
            </a:r>
            <a:endParaRPr lang="en-US" sz="4000" b="1">
              <a:solidFill>
                <a:srgbClr val="1482C5"/>
              </a:solidFill>
              <a:latin typeface="Aptos" panose="020B0004020202020204" pitchFamily="34" charset="0"/>
            </a:endParaRPr>
          </a:p>
        </p:txBody>
      </p:sp>
      <p:pic>
        <p:nvPicPr>
          <p:cNvPr id="5" name="Picture 4" descr="Exit Skills Rating descriptor table screenshot from TWEDS">
            <a:extLst>
              <a:ext uri="{FF2B5EF4-FFF2-40B4-BE49-F238E27FC236}">
                <a16:creationId xmlns:a16="http://schemas.microsoft.com/office/drawing/2014/main" id="{D34861D1-3669-378B-C446-31BC168030DD}"/>
              </a:ext>
            </a:extLst>
          </p:cNvPr>
          <p:cNvPicPr>
            <a:picLocks noChangeAspect="1"/>
          </p:cNvPicPr>
          <p:nvPr/>
        </p:nvPicPr>
        <p:blipFill>
          <a:blip r:embed="rId2"/>
          <a:stretch>
            <a:fillRect/>
          </a:stretch>
        </p:blipFill>
        <p:spPr>
          <a:xfrm>
            <a:off x="2396613" y="1125439"/>
            <a:ext cx="7772400" cy="4225172"/>
          </a:xfrm>
          <a:prstGeom prst="rect">
            <a:avLst/>
          </a:prstGeom>
        </p:spPr>
      </p:pic>
      <p:sp>
        <p:nvSpPr>
          <p:cNvPr id="4" name="Slide Number Placeholder 3">
            <a:extLst>
              <a:ext uri="{FF2B5EF4-FFF2-40B4-BE49-F238E27FC236}">
                <a16:creationId xmlns:a16="http://schemas.microsoft.com/office/drawing/2014/main" id="{B12492F0-F055-4CC8-1524-3483BD9BF593}"/>
              </a:ext>
            </a:extLst>
          </p:cNvPr>
          <p:cNvSpPr>
            <a:spLocks noGrp="1"/>
          </p:cNvSpPr>
          <p:nvPr>
            <p:ph type="sldNum" sz="quarter" idx="4"/>
          </p:nvPr>
        </p:nvSpPr>
        <p:spPr/>
        <p:txBody>
          <a:bodyPr/>
          <a:lstStyle/>
          <a:p>
            <a:fld id="{69C126A4-BD19-47E2-8A0E-0DE1B9D8C925}" type="slidenum">
              <a:rPr lang="en-US" smtClean="0"/>
              <a:pPr/>
              <a:t>49</a:t>
            </a:fld>
            <a:endParaRPr lang="en-US"/>
          </a:p>
        </p:txBody>
      </p:sp>
    </p:spTree>
    <p:extLst>
      <p:ext uri="{BB962C8B-B14F-4D97-AF65-F5344CB8AC3E}">
        <p14:creationId xmlns:p14="http://schemas.microsoft.com/office/powerpoint/2010/main" val="189633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E996-A37B-97C8-D5EF-FCB8C043A3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C9D3A2-EFD1-61EB-4CC5-FD497E30FD22}"/>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CHILD FIND</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9A32CC5-542C-5A8C-B1B8-0195E4CD0B35}"/>
              </a:ext>
            </a:extLst>
          </p:cNvPr>
          <p:cNvSpPr>
            <a:spLocks noGrp="1"/>
          </p:cNvSpPr>
          <p:nvPr>
            <p:ph type="sldNum" sz="quarter" idx="4"/>
          </p:nvPr>
        </p:nvSpPr>
        <p:spPr/>
        <p:txBody>
          <a:bodyPr/>
          <a:lstStyle/>
          <a:p>
            <a:fld id="{69C126A4-BD19-47E2-8A0E-0DE1B9D8C925}" type="slidenum">
              <a:rPr lang="en-US" smtClean="0"/>
              <a:pPr/>
              <a:t>5</a:t>
            </a:fld>
            <a:endParaRPr lang="en-US"/>
          </a:p>
        </p:txBody>
      </p:sp>
      <p:sp>
        <p:nvSpPr>
          <p:cNvPr id="5" name="Content Placeholder 3">
            <a:extLst>
              <a:ext uri="{FF2B5EF4-FFF2-40B4-BE49-F238E27FC236}">
                <a16:creationId xmlns:a16="http://schemas.microsoft.com/office/drawing/2014/main" id="{F98B72CC-7280-2A3F-B219-2C9001CA215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Child Find (SPPI-11 and 12)</a:t>
            </a:r>
          </a:p>
          <a:p>
            <a:pPr lvl="1">
              <a:buClr>
                <a:srgbClr val="F16038"/>
              </a:buClr>
            </a:pPr>
            <a:r>
              <a:rPr lang="en-US" dirty="0">
                <a:solidFill>
                  <a:srgbClr val="595959"/>
                </a:solidFill>
              </a:rPr>
              <a:t>SPPI-11 – Timely Initial Evaluation</a:t>
            </a:r>
          </a:p>
          <a:p>
            <a:pPr lvl="2">
              <a:buClr>
                <a:srgbClr val="F16038"/>
              </a:buClr>
            </a:pPr>
            <a:r>
              <a:rPr lang="en-US" dirty="0">
                <a:solidFill>
                  <a:srgbClr val="595959"/>
                </a:solidFill>
              </a:rPr>
              <a:t>Refers to compliance with state-established timeframes (19 TAC §89.1011) for evaluating children, ages 3-21, for special education under Part B of the Individuals with Disabilities Education Act (IDEA).</a:t>
            </a:r>
          </a:p>
          <a:p>
            <a:pPr lvl="1">
              <a:buClr>
                <a:srgbClr val="F16038"/>
              </a:buClr>
            </a:pPr>
            <a:r>
              <a:rPr lang="en-US" dirty="0">
                <a:solidFill>
                  <a:srgbClr val="595959"/>
                </a:solidFill>
              </a:rPr>
              <a:t>SPPI-12 – Early Childhood Transition</a:t>
            </a:r>
          </a:p>
          <a:p>
            <a:pPr lvl="2">
              <a:buClr>
                <a:srgbClr val="F16038"/>
              </a:buClr>
            </a:pPr>
            <a:r>
              <a:rPr lang="en-US" dirty="0">
                <a:solidFill>
                  <a:srgbClr val="595959"/>
                </a:solidFill>
              </a:rPr>
              <a:t>Refers to compliance for children referred from Part C of IDEA before age three, found eligible for Part B, and have an individualized education program (IEP) developed and implemented by their third birthday to receive early childhood special education (ECSE) services.</a:t>
            </a:r>
          </a:p>
          <a:p>
            <a:pPr marL="0" indent="0">
              <a:buFont typeface="Wingdings" panose="05000000000000000000" pitchFamily="2" charset="2"/>
              <a:buNone/>
            </a:pPr>
            <a:endParaRPr lang="en-US" dirty="0">
              <a:solidFill>
                <a:srgbClr val="595959"/>
              </a:solidFill>
            </a:endParaRPr>
          </a:p>
        </p:txBody>
      </p:sp>
    </p:spTree>
    <p:extLst>
      <p:ext uri="{BB962C8B-B14F-4D97-AF65-F5344CB8AC3E}">
        <p14:creationId xmlns:p14="http://schemas.microsoft.com/office/powerpoint/2010/main" val="661411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46BC4-E682-422E-5E6C-44C47C61C42A}"/>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DC23FDC-8B3D-4F84-C2A7-7CF372B3E8C6}"/>
              </a:ext>
            </a:extLst>
          </p:cNvPr>
          <p:cNvSpPr>
            <a:spLocks noGrp="1"/>
          </p:cNvSpPr>
          <p:nvPr>
            <p:ph type="title"/>
          </p:nvPr>
        </p:nvSpPr>
        <p:spPr>
          <a:xfrm>
            <a:off x="535170" y="328292"/>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 </a:t>
            </a:r>
            <a:r>
              <a:rPr lang="en-US" sz="4000" b="1">
                <a:solidFill>
                  <a:schemeClr val="bg1"/>
                </a:solidFill>
                <a:latin typeface="Aptos" panose="020B0004020202020204" pitchFamily="34" charset="0"/>
                <a:cs typeface="Calibri"/>
              </a:rPr>
              <a:t>1</a:t>
            </a:r>
            <a:endParaRPr lang="en-US" sz="4000" b="1">
              <a:solidFill>
                <a:schemeClr val="bg1"/>
              </a:solidFill>
              <a:latin typeface="Aptos" panose="020B0004020202020204" pitchFamily="34" charset="0"/>
            </a:endParaRPr>
          </a:p>
        </p:txBody>
      </p:sp>
      <p:pic>
        <p:nvPicPr>
          <p:cNvPr id="6" name="Picture 5" descr="Student secondary transition set common type screenshot from TWEDS">
            <a:extLst>
              <a:ext uri="{FF2B5EF4-FFF2-40B4-BE49-F238E27FC236}">
                <a16:creationId xmlns:a16="http://schemas.microsoft.com/office/drawing/2014/main" id="{09F1A515-FA07-A6F0-BE8F-B99A3B0D3BE9}"/>
              </a:ext>
            </a:extLst>
          </p:cNvPr>
          <p:cNvPicPr>
            <a:picLocks noChangeAspect="1"/>
          </p:cNvPicPr>
          <p:nvPr/>
        </p:nvPicPr>
        <p:blipFill>
          <a:blip r:embed="rId2"/>
          <a:stretch>
            <a:fillRect/>
          </a:stretch>
        </p:blipFill>
        <p:spPr>
          <a:xfrm>
            <a:off x="1557904" y="1469092"/>
            <a:ext cx="8641080" cy="3537865"/>
          </a:xfrm>
          <a:prstGeom prst="rect">
            <a:avLst/>
          </a:prstGeom>
        </p:spPr>
      </p:pic>
      <p:sp>
        <p:nvSpPr>
          <p:cNvPr id="4" name="Slide Number Placeholder 3">
            <a:extLst>
              <a:ext uri="{FF2B5EF4-FFF2-40B4-BE49-F238E27FC236}">
                <a16:creationId xmlns:a16="http://schemas.microsoft.com/office/drawing/2014/main" id="{52D84459-D3F7-48FA-C03B-36FBB6BCBC4F}"/>
              </a:ext>
            </a:extLst>
          </p:cNvPr>
          <p:cNvSpPr>
            <a:spLocks noGrp="1"/>
          </p:cNvSpPr>
          <p:nvPr>
            <p:ph type="sldNum" sz="quarter" idx="4"/>
          </p:nvPr>
        </p:nvSpPr>
        <p:spPr/>
        <p:txBody>
          <a:bodyPr/>
          <a:lstStyle/>
          <a:p>
            <a:fld id="{69C126A4-BD19-47E2-8A0E-0DE1B9D8C925}" type="slidenum">
              <a:rPr lang="en-US" smtClean="0"/>
              <a:pPr/>
              <a:t>50</a:t>
            </a:fld>
            <a:endParaRPr lang="en-US"/>
          </a:p>
        </p:txBody>
      </p:sp>
    </p:spTree>
    <p:extLst>
      <p:ext uri="{BB962C8B-B14F-4D97-AF65-F5344CB8AC3E}">
        <p14:creationId xmlns:p14="http://schemas.microsoft.com/office/powerpoint/2010/main" val="3865534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591CA-2909-5347-527A-5AC03EE019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6A9C3B-56E0-4EEF-BE58-309A7A2C8DBF}"/>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SecondaryTransitionARDMeetingDate</a:t>
            </a:r>
            <a:endParaRPr lang="en-US" sz="4000" b="1">
              <a:solidFill>
                <a:srgbClr val="1482C5"/>
              </a:solidFill>
              <a:latin typeface="Aptos" panose="020B0004020202020204" pitchFamily="34" charset="0"/>
            </a:endParaRPr>
          </a:p>
        </p:txBody>
      </p:sp>
      <p:pic>
        <p:nvPicPr>
          <p:cNvPr id="5" name="Picture 4" descr="Secondary Transition ARD Meeting Date data element definition screenshot from TWEDS">
            <a:extLst>
              <a:ext uri="{FF2B5EF4-FFF2-40B4-BE49-F238E27FC236}">
                <a16:creationId xmlns:a16="http://schemas.microsoft.com/office/drawing/2014/main" id="{D0CD482D-119A-8D80-CA60-475940D171CE}"/>
              </a:ext>
            </a:extLst>
          </p:cNvPr>
          <p:cNvPicPr>
            <a:picLocks noChangeAspect="1"/>
          </p:cNvPicPr>
          <p:nvPr/>
        </p:nvPicPr>
        <p:blipFill>
          <a:blip r:embed="rId2"/>
          <a:stretch>
            <a:fillRect/>
          </a:stretch>
        </p:blipFill>
        <p:spPr>
          <a:xfrm>
            <a:off x="3450065" y="979457"/>
            <a:ext cx="5940799" cy="4517136"/>
          </a:xfrm>
          <a:prstGeom prst="rect">
            <a:avLst/>
          </a:prstGeom>
        </p:spPr>
      </p:pic>
      <p:sp>
        <p:nvSpPr>
          <p:cNvPr id="4" name="Slide Number Placeholder 3">
            <a:extLst>
              <a:ext uri="{FF2B5EF4-FFF2-40B4-BE49-F238E27FC236}">
                <a16:creationId xmlns:a16="http://schemas.microsoft.com/office/drawing/2014/main" id="{56B598E1-2F2D-24CF-BE02-87BDB26BCE17}"/>
              </a:ext>
            </a:extLst>
          </p:cNvPr>
          <p:cNvSpPr>
            <a:spLocks noGrp="1"/>
          </p:cNvSpPr>
          <p:nvPr>
            <p:ph type="sldNum" sz="quarter" idx="4"/>
          </p:nvPr>
        </p:nvSpPr>
        <p:spPr/>
        <p:txBody>
          <a:bodyPr/>
          <a:lstStyle/>
          <a:p>
            <a:fld id="{69C126A4-BD19-47E2-8A0E-0DE1B9D8C925}" type="slidenum">
              <a:rPr lang="en-US" smtClean="0"/>
              <a:pPr/>
              <a:t>51</a:t>
            </a:fld>
            <a:endParaRPr lang="en-US"/>
          </a:p>
        </p:txBody>
      </p:sp>
    </p:spTree>
    <p:extLst>
      <p:ext uri="{BB962C8B-B14F-4D97-AF65-F5344CB8AC3E}">
        <p14:creationId xmlns:p14="http://schemas.microsoft.com/office/powerpoint/2010/main" val="3583529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85F03-BB71-D358-4F3B-011EF7B9B4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18D222-48D1-BF9E-C98B-DAE61E3ADB30}"/>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MeasurableSecondaryGoals</a:t>
            </a:r>
            <a:endParaRPr lang="en-US" sz="4000" b="1">
              <a:solidFill>
                <a:srgbClr val="1482C5"/>
              </a:solidFill>
              <a:latin typeface="Aptos" panose="020B0004020202020204" pitchFamily="34" charset="0"/>
            </a:endParaRPr>
          </a:p>
        </p:txBody>
      </p:sp>
      <p:pic>
        <p:nvPicPr>
          <p:cNvPr id="5" name="Picture 4" descr="Measurable Secondar Goals data element definition screenshot from TWEDS">
            <a:extLst>
              <a:ext uri="{FF2B5EF4-FFF2-40B4-BE49-F238E27FC236}">
                <a16:creationId xmlns:a16="http://schemas.microsoft.com/office/drawing/2014/main" id="{A3DDB6E4-AF73-262C-4763-803347E7CCDD}"/>
              </a:ext>
            </a:extLst>
          </p:cNvPr>
          <p:cNvPicPr>
            <a:picLocks noChangeAspect="1"/>
          </p:cNvPicPr>
          <p:nvPr/>
        </p:nvPicPr>
        <p:blipFill>
          <a:blip r:embed="rId2"/>
          <a:stretch>
            <a:fillRect/>
          </a:stretch>
        </p:blipFill>
        <p:spPr>
          <a:xfrm>
            <a:off x="3448665" y="1111017"/>
            <a:ext cx="5943600" cy="4254016"/>
          </a:xfrm>
          <a:prstGeom prst="rect">
            <a:avLst/>
          </a:prstGeom>
        </p:spPr>
      </p:pic>
      <p:sp>
        <p:nvSpPr>
          <p:cNvPr id="4" name="Slide Number Placeholder 3">
            <a:extLst>
              <a:ext uri="{FF2B5EF4-FFF2-40B4-BE49-F238E27FC236}">
                <a16:creationId xmlns:a16="http://schemas.microsoft.com/office/drawing/2014/main" id="{D90295D8-A771-2D42-C92C-E319096D53CC}"/>
              </a:ext>
            </a:extLst>
          </p:cNvPr>
          <p:cNvSpPr>
            <a:spLocks noGrp="1"/>
          </p:cNvSpPr>
          <p:nvPr>
            <p:ph type="sldNum" sz="quarter" idx="4"/>
          </p:nvPr>
        </p:nvSpPr>
        <p:spPr/>
        <p:txBody>
          <a:bodyPr/>
          <a:lstStyle/>
          <a:p>
            <a:fld id="{69C126A4-BD19-47E2-8A0E-0DE1B9D8C925}" type="slidenum">
              <a:rPr lang="en-US" smtClean="0"/>
              <a:pPr/>
              <a:t>52</a:t>
            </a:fld>
            <a:endParaRPr lang="en-US"/>
          </a:p>
        </p:txBody>
      </p:sp>
    </p:spTree>
    <p:extLst>
      <p:ext uri="{BB962C8B-B14F-4D97-AF65-F5344CB8AC3E}">
        <p14:creationId xmlns:p14="http://schemas.microsoft.com/office/powerpoint/2010/main" val="2147762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FAB8F-7C8F-AF7D-9993-AA9BE8C5DA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909A6-FBE4-8A8E-3F78-7D819632FDFB}"/>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UpdatedSecondaryGoals</a:t>
            </a:r>
            <a:endParaRPr lang="en-US" sz="4000" b="1">
              <a:solidFill>
                <a:srgbClr val="1482C5"/>
              </a:solidFill>
              <a:latin typeface="Aptos" panose="020B0004020202020204" pitchFamily="34" charset="0"/>
            </a:endParaRPr>
          </a:p>
        </p:txBody>
      </p:sp>
      <p:pic>
        <p:nvPicPr>
          <p:cNvPr id="5" name="Picture 4" descr="Updated secondary goals data element definition screenshot from TWEDS">
            <a:extLst>
              <a:ext uri="{FF2B5EF4-FFF2-40B4-BE49-F238E27FC236}">
                <a16:creationId xmlns:a16="http://schemas.microsoft.com/office/drawing/2014/main" id="{DE835002-D9A7-7376-366F-B39ADA077B72}"/>
              </a:ext>
            </a:extLst>
          </p:cNvPr>
          <p:cNvPicPr>
            <a:picLocks noChangeAspect="1"/>
          </p:cNvPicPr>
          <p:nvPr/>
        </p:nvPicPr>
        <p:blipFill>
          <a:blip r:embed="rId2"/>
          <a:stretch>
            <a:fillRect/>
          </a:stretch>
        </p:blipFill>
        <p:spPr>
          <a:xfrm>
            <a:off x="3448665" y="1175755"/>
            <a:ext cx="5943600" cy="4124539"/>
          </a:xfrm>
          <a:prstGeom prst="rect">
            <a:avLst/>
          </a:prstGeom>
        </p:spPr>
      </p:pic>
      <p:sp>
        <p:nvSpPr>
          <p:cNvPr id="4" name="Slide Number Placeholder 3">
            <a:extLst>
              <a:ext uri="{FF2B5EF4-FFF2-40B4-BE49-F238E27FC236}">
                <a16:creationId xmlns:a16="http://schemas.microsoft.com/office/drawing/2014/main" id="{2927E9A1-7795-42AF-BF52-F677FFB5F730}"/>
              </a:ext>
            </a:extLst>
          </p:cNvPr>
          <p:cNvSpPr>
            <a:spLocks noGrp="1"/>
          </p:cNvSpPr>
          <p:nvPr>
            <p:ph type="sldNum" sz="quarter" idx="4"/>
          </p:nvPr>
        </p:nvSpPr>
        <p:spPr/>
        <p:txBody>
          <a:bodyPr/>
          <a:lstStyle/>
          <a:p>
            <a:fld id="{69C126A4-BD19-47E2-8A0E-0DE1B9D8C925}" type="slidenum">
              <a:rPr lang="en-US" smtClean="0"/>
              <a:pPr/>
              <a:t>53</a:t>
            </a:fld>
            <a:endParaRPr lang="en-US"/>
          </a:p>
        </p:txBody>
      </p:sp>
    </p:spTree>
    <p:extLst>
      <p:ext uri="{BB962C8B-B14F-4D97-AF65-F5344CB8AC3E}">
        <p14:creationId xmlns:p14="http://schemas.microsoft.com/office/powerpoint/2010/main" val="3782431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79CB-29A6-339A-458B-7CF6C297EE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77D292-2200-033F-4221-B339B382D5A5}"/>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TransitionAssessment</a:t>
            </a:r>
            <a:endParaRPr lang="en-US" sz="4000" b="1">
              <a:solidFill>
                <a:srgbClr val="1482C5"/>
              </a:solidFill>
              <a:latin typeface="Aptos" panose="020B0004020202020204" pitchFamily="34" charset="0"/>
            </a:endParaRPr>
          </a:p>
        </p:txBody>
      </p:sp>
      <p:pic>
        <p:nvPicPr>
          <p:cNvPr id="5" name="Picture 4" descr="Transition assessment data element definition screenshot from TWEDS">
            <a:extLst>
              <a:ext uri="{FF2B5EF4-FFF2-40B4-BE49-F238E27FC236}">
                <a16:creationId xmlns:a16="http://schemas.microsoft.com/office/drawing/2014/main" id="{52D2E457-ACB2-BDA5-8B77-111A0871E71D}"/>
              </a:ext>
            </a:extLst>
          </p:cNvPr>
          <p:cNvPicPr>
            <a:picLocks noChangeAspect="1"/>
          </p:cNvPicPr>
          <p:nvPr/>
        </p:nvPicPr>
        <p:blipFill>
          <a:blip r:embed="rId2"/>
          <a:stretch>
            <a:fillRect/>
          </a:stretch>
        </p:blipFill>
        <p:spPr>
          <a:xfrm>
            <a:off x="3448665" y="1178065"/>
            <a:ext cx="5943600" cy="4119920"/>
          </a:xfrm>
          <a:prstGeom prst="rect">
            <a:avLst/>
          </a:prstGeom>
        </p:spPr>
      </p:pic>
      <p:sp>
        <p:nvSpPr>
          <p:cNvPr id="4" name="Slide Number Placeholder 3">
            <a:extLst>
              <a:ext uri="{FF2B5EF4-FFF2-40B4-BE49-F238E27FC236}">
                <a16:creationId xmlns:a16="http://schemas.microsoft.com/office/drawing/2014/main" id="{249DB04A-402C-E6DD-3DEF-1528F67DE631}"/>
              </a:ext>
            </a:extLst>
          </p:cNvPr>
          <p:cNvSpPr>
            <a:spLocks noGrp="1"/>
          </p:cNvSpPr>
          <p:nvPr>
            <p:ph type="sldNum" sz="quarter" idx="4"/>
          </p:nvPr>
        </p:nvSpPr>
        <p:spPr/>
        <p:txBody>
          <a:bodyPr/>
          <a:lstStyle/>
          <a:p>
            <a:fld id="{69C126A4-BD19-47E2-8A0E-0DE1B9D8C925}" type="slidenum">
              <a:rPr lang="en-US" smtClean="0"/>
              <a:pPr/>
              <a:t>54</a:t>
            </a:fld>
            <a:endParaRPr lang="en-US"/>
          </a:p>
        </p:txBody>
      </p:sp>
    </p:spTree>
    <p:extLst>
      <p:ext uri="{BB962C8B-B14F-4D97-AF65-F5344CB8AC3E}">
        <p14:creationId xmlns:p14="http://schemas.microsoft.com/office/powerpoint/2010/main" val="472790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AED8-6599-243D-28AF-72FF00D6BF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3A0254-D001-E336-AB6F-036B65BEEF6C}"/>
              </a:ext>
            </a:extLst>
          </p:cNvPr>
          <p:cNvSpPr>
            <a:spLocks noGrp="1"/>
          </p:cNvSpPr>
          <p:nvPr>
            <p:ph type="title"/>
          </p:nvPr>
        </p:nvSpPr>
        <p:spPr>
          <a:xfrm>
            <a:off x="535171" y="141941"/>
            <a:ext cx="11121657" cy="751350"/>
          </a:xfrm>
        </p:spPr>
        <p:txBody>
          <a:bodyPr>
            <a:normAutofit/>
          </a:bodyPr>
          <a:lstStyle/>
          <a:p>
            <a:r>
              <a:rPr lang="en-US" sz="4000" b="1" dirty="0" err="1">
                <a:solidFill>
                  <a:srgbClr val="1482C5"/>
                </a:solidFill>
                <a:latin typeface="Aptos" panose="020B0004020202020204" pitchFamily="34" charset="0"/>
                <a:cs typeface="Calibri"/>
              </a:rPr>
              <a:t>IEPTransitionServices</a:t>
            </a:r>
            <a:endParaRPr lang="en-US" sz="4000" b="1" dirty="0">
              <a:solidFill>
                <a:srgbClr val="1482C5"/>
              </a:solidFill>
              <a:latin typeface="Aptos" panose="020B0004020202020204" pitchFamily="34" charset="0"/>
            </a:endParaRPr>
          </a:p>
        </p:txBody>
      </p:sp>
      <p:pic>
        <p:nvPicPr>
          <p:cNvPr id="5" name="Picture 4" descr="IEP transition services data element definition screenshot from TWEDS">
            <a:extLst>
              <a:ext uri="{FF2B5EF4-FFF2-40B4-BE49-F238E27FC236}">
                <a16:creationId xmlns:a16="http://schemas.microsoft.com/office/drawing/2014/main" id="{8D9B47A6-8FE7-6A24-04F1-1F4A03B398B1}"/>
              </a:ext>
            </a:extLst>
          </p:cNvPr>
          <p:cNvPicPr>
            <a:picLocks noChangeAspect="1"/>
          </p:cNvPicPr>
          <p:nvPr/>
        </p:nvPicPr>
        <p:blipFill>
          <a:blip r:embed="rId2"/>
          <a:stretch>
            <a:fillRect/>
          </a:stretch>
        </p:blipFill>
        <p:spPr>
          <a:xfrm>
            <a:off x="3448665" y="1166770"/>
            <a:ext cx="5943600" cy="4142510"/>
          </a:xfrm>
          <a:prstGeom prst="rect">
            <a:avLst/>
          </a:prstGeom>
        </p:spPr>
      </p:pic>
      <p:sp>
        <p:nvSpPr>
          <p:cNvPr id="4" name="Slide Number Placeholder 3">
            <a:extLst>
              <a:ext uri="{FF2B5EF4-FFF2-40B4-BE49-F238E27FC236}">
                <a16:creationId xmlns:a16="http://schemas.microsoft.com/office/drawing/2014/main" id="{4438223C-2D8D-1429-98E9-BC08CE4EE1DB}"/>
              </a:ext>
            </a:extLst>
          </p:cNvPr>
          <p:cNvSpPr>
            <a:spLocks noGrp="1"/>
          </p:cNvSpPr>
          <p:nvPr>
            <p:ph type="sldNum" sz="quarter" idx="4"/>
          </p:nvPr>
        </p:nvSpPr>
        <p:spPr/>
        <p:txBody>
          <a:bodyPr/>
          <a:lstStyle/>
          <a:p>
            <a:fld id="{69C126A4-BD19-47E2-8A0E-0DE1B9D8C925}" type="slidenum">
              <a:rPr lang="en-US" smtClean="0"/>
              <a:pPr/>
              <a:t>55</a:t>
            </a:fld>
            <a:endParaRPr lang="en-US"/>
          </a:p>
        </p:txBody>
      </p:sp>
    </p:spTree>
    <p:extLst>
      <p:ext uri="{BB962C8B-B14F-4D97-AF65-F5344CB8AC3E}">
        <p14:creationId xmlns:p14="http://schemas.microsoft.com/office/powerpoint/2010/main" val="172354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6131-7469-DDF9-2427-29F08C4593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F20203-6D88-F2D6-7845-B7638E950D9C}"/>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CoursesStudySecondaryGoals</a:t>
            </a:r>
            <a:endParaRPr lang="en-US" sz="4000" b="1">
              <a:solidFill>
                <a:srgbClr val="1482C5"/>
              </a:solidFill>
              <a:latin typeface="Aptos" panose="020B0004020202020204" pitchFamily="34" charset="0"/>
            </a:endParaRPr>
          </a:p>
        </p:txBody>
      </p:sp>
      <p:pic>
        <p:nvPicPr>
          <p:cNvPr id="5" name="Picture 4" descr="Courses Study Secondary goals data element definition screenshot from TWEDS">
            <a:extLst>
              <a:ext uri="{FF2B5EF4-FFF2-40B4-BE49-F238E27FC236}">
                <a16:creationId xmlns:a16="http://schemas.microsoft.com/office/drawing/2014/main" id="{636611E6-4E33-2590-60DE-CD9917994CFA}"/>
              </a:ext>
            </a:extLst>
          </p:cNvPr>
          <p:cNvPicPr>
            <a:picLocks noChangeAspect="1"/>
          </p:cNvPicPr>
          <p:nvPr/>
        </p:nvPicPr>
        <p:blipFill>
          <a:blip r:embed="rId2"/>
          <a:stretch>
            <a:fillRect/>
          </a:stretch>
        </p:blipFill>
        <p:spPr>
          <a:xfrm>
            <a:off x="3448665" y="1137156"/>
            <a:ext cx="5943600" cy="4201738"/>
          </a:xfrm>
          <a:prstGeom prst="rect">
            <a:avLst/>
          </a:prstGeom>
        </p:spPr>
      </p:pic>
      <p:sp>
        <p:nvSpPr>
          <p:cNvPr id="4" name="Slide Number Placeholder 3">
            <a:extLst>
              <a:ext uri="{FF2B5EF4-FFF2-40B4-BE49-F238E27FC236}">
                <a16:creationId xmlns:a16="http://schemas.microsoft.com/office/drawing/2014/main" id="{9180A406-9C1E-5BDE-2404-30514A0CBB03}"/>
              </a:ext>
            </a:extLst>
          </p:cNvPr>
          <p:cNvSpPr>
            <a:spLocks noGrp="1"/>
          </p:cNvSpPr>
          <p:nvPr>
            <p:ph type="sldNum" sz="quarter" idx="4"/>
          </p:nvPr>
        </p:nvSpPr>
        <p:spPr/>
        <p:txBody>
          <a:bodyPr/>
          <a:lstStyle/>
          <a:p>
            <a:fld id="{69C126A4-BD19-47E2-8A0E-0DE1B9D8C925}" type="slidenum">
              <a:rPr lang="en-US" smtClean="0"/>
              <a:pPr/>
              <a:t>56</a:t>
            </a:fld>
            <a:endParaRPr lang="en-US"/>
          </a:p>
        </p:txBody>
      </p:sp>
    </p:spTree>
    <p:extLst>
      <p:ext uri="{BB962C8B-B14F-4D97-AF65-F5344CB8AC3E}">
        <p14:creationId xmlns:p14="http://schemas.microsoft.com/office/powerpoint/2010/main" val="2289821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9EEE0-2C69-9A25-10ED-7620FFE786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DFE766-F098-47A2-61B9-056CACB2AD9B}"/>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TransitionServiceNeeds</a:t>
            </a:r>
            <a:endParaRPr lang="en-US" sz="4000" b="1">
              <a:solidFill>
                <a:srgbClr val="1482C5"/>
              </a:solidFill>
              <a:latin typeface="Aptos" panose="020B0004020202020204" pitchFamily="34" charset="0"/>
            </a:endParaRPr>
          </a:p>
        </p:txBody>
      </p:sp>
      <p:pic>
        <p:nvPicPr>
          <p:cNvPr id="5" name="Picture 4" descr="Transition service needs data element definition screenshot from TWEDS">
            <a:extLst>
              <a:ext uri="{FF2B5EF4-FFF2-40B4-BE49-F238E27FC236}">
                <a16:creationId xmlns:a16="http://schemas.microsoft.com/office/drawing/2014/main" id="{33058BCC-B6A6-189E-536C-8F45A9C203F7}"/>
              </a:ext>
            </a:extLst>
          </p:cNvPr>
          <p:cNvPicPr>
            <a:picLocks noChangeAspect="1"/>
          </p:cNvPicPr>
          <p:nvPr/>
        </p:nvPicPr>
        <p:blipFill>
          <a:blip r:embed="rId2"/>
          <a:stretch>
            <a:fillRect/>
          </a:stretch>
        </p:blipFill>
        <p:spPr>
          <a:xfrm>
            <a:off x="3124199" y="1110069"/>
            <a:ext cx="5943600" cy="4255912"/>
          </a:xfrm>
          <a:prstGeom prst="rect">
            <a:avLst/>
          </a:prstGeom>
        </p:spPr>
      </p:pic>
      <p:sp>
        <p:nvSpPr>
          <p:cNvPr id="4" name="Slide Number Placeholder 3">
            <a:extLst>
              <a:ext uri="{FF2B5EF4-FFF2-40B4-BE49-F238E27FC236}">
                <a16:creationId xmlns:a16="http://schemas.microsoft.com/office/drawing/2014/main" id="{56BCBF93-82E5-2305-AE90-AB70C0780C06}"/>
              </a:ext>
            </a:extLst>
          </p:cNvPr>
          <p:cNvSpPr>
            <a:spLocks noGrp="1"/>
          </p:cNvSpPr>
          <p:nvPr>
            <p:ph type="sldNum" sz="quarter" idx="4"/>
          </p:nvPr>
        </p:nvSpPr>
        <p:spPr/>
        <p:txBody>
          <a:bodyPr/>
          <a:lstStyle/>
          <a:p>
            <a:fld id="{69C126A4-BD19-47E2-8A0E-0DE1B9D8C925}" type="slidenum">
              <a:rPr lang="en-US" smtClean="0"/>
              <a:pPr/>
              <a:t>57</a:t>
            </a:fld>
            <a:endParaRPr lang="en-US"/>
          </a:p>
        </p:txBody>
      </p:sp>
    </p:spTree>
    <p:extLst>
      <p:ext uri="{BB962C8B-B14F-4D97-AF65-F5344CB8AC3E}">
        <p14:creationId xmlns:p14="http://schemas.microsoft.com/office/powerpoint/2010/main" val="1922875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293B-009E-AB3B-B099-4EC0EFC3A7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FFA90C-D75B-A9E9-DF2E-76083736084A}"/>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ARDInvitedStudent</a:t>
            </a:r>
            <a:endParaRPr lang="en-US" sz="4000" b="1">
              <a:solidFill>
                <a:srgbClr val="1482C5"/>
              </a:solidFill>
              <a:latin typeface="Aptos" panose="020B0004020202020204" pitchFamily="34" charset="0"/>
            </a:endParaRPr>
          </a:p>
        </p:txBody>
      </p:sp>
      <p:pic>
        <p:nvPicPr>
          <p:cNvPr id="5" name="Picture 4" descr="ARD invited student data element definition screenshot from TWEDS">
            <a:extLst>
              <a:ext uri="{FF2B5EF4-FFF2-40B4-BE49-F238E27FC236}">
                <a16:creationId xmlns:a16="http://schemas.microsoft.com/office/drawing/2014/main" id="{3C7B4334-C65E-945D-73C1-991ADB602861}"/>
              </a:ext>
            </a:extLst>
          </p:cNvPr>
          <p:cNvPicPr>
            <a:picLocks noChangeAspect="1"/>
          </p:cNvPicPr>
          <p:nvPr/>
        </p:nvPicPr>
        <p:blipFill>
          <a:blip r:embed="rId2"/>
          <a:stretch>
            <a:fillRect/>
          </a:stretch>
        </p:blipFill>
        <p:spPr>
          <a:xfrm>
            <a:off x="3448665" y="1113404"/>
            <a:ext cx="5943600" cy="4249241"/>
          </a:xfrm>
          <a:prstGeom prst="rect">
            <a:avLst/>
          </a:prstGeom>
        </p:spPr>
      </p:pic>
      <p:sp>
        <p:nvSpPr>
          <p:cNvPr id="4" name="Slide Number Placeholder 3">
            <a:extLst>
              <a:ext uri="{FF2B5EF4-FFF2-40B4-BE49-F238E27FC236}">
                <a16:creationId xmlns:a16="http://schemas.microsoft.com/office/drawing/2014/main" id="{9A7A6934-C7A5-C3CF-385D-828C2D2D4BE4}"/>
              </a:ext>
            </a:extLst>
          </p:cNvPr>
          <p:cNvSpPr>
            <a:spLocks noGrp="1"/>
          </p:cNvSpPr>
          <p:nvPr>
            <p:ph type="sldNum" sz="quarter" idx="4"/>
          </p:nvPr>
        </p:nvSpPr>
        <p:spPr/>
        <p:txBody>
          <a:bodyPr/>
          <a:lstStyle/>
          <a:p>
            <a:fld id="{69C126A4-BD19-47E2-8A0E-0DE1B9D8C925}" type="slidenum">
              <a:rPr lang="en-US" smtClean="0"/>
              <a:pPr/>
              <a:t>58</a:t>
            </a:fld>
            <a:endParaRPr lang="en-US"/>
          </a:p>
        </p:txBody>
      </p:sp>
    </p:spTree>
    <p:extLst>
      <p:ext uri="{BB962C8B-B14F-4D97-AF65-F5344CB8AC3E}">
        <p14:creationId xmlns:p14="http://schemas.microsoft.com/office/powerpoint/2010/main" val="2138466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AF828-E8BE-07EE-944F-6744918016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E916B3-62E0-1DAA-E0C1-C28AF57BB2FA}"/>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ARDInvitedRepresentative</a:t>
            </a:r>
            <a:endParaRPr lang="en-US" sz="4000" b="1">
              <a:solidFill>
                <a:srgbClr val="1482C5"/>
              </a:solidFill>
              <a:latin typeface="Aptos" panose="020B0004020202020204" pitchFamily="34" charset="0"/>
            </a:endParaRPr>
          </a:p>
        </p:txBody>
      </p:sp>
      <p:pic>
        <p:nvPicPr>
          <p:cNvPr id="5" name="Picture 4" descr="ARD Invited representative data element definition screenshot from TWEDS">
            <a:extLst>
              <a:ext uri="{FF2B5EF4-FFF2-40B4-BE49-F238E27FC236}">
                <a16:creationId xmlns:a16="http://schemas.microsoft.com/office/drawing/2014/main" id="{7124AD7A-B0DF-7FF4-510B-193087E23515}"/>
              </a:ext>
            </a:extLst>
          </p:cNvPr>
          <p:cNvPicPr>
            <a:picLocks noChangeAspect="1"/>
          </p:cNvPicPr>
          <p:nvPr/>
        </p:nvPicPr>
        <p:blipFill>
          <a:blip r:embed="rId2"/>
          <a:stretch>
            <a:fillRect/>
          </a:stretch>
        </p:blipFill>
        <p:spPr>
          <a:xfrm>
            <a:off x="3448665" y="1051606"/>
            <a:ext cx="5943600" cy="4372838"/>
          </a:xfrm>
          <a:prstGeom prst="rect">
            <a:avLst/>
          </a:prstGeom>
        </p:spPr>
      </p:pic>
      <p:sp>
        <p:nvSpPr>
          <p:cNvPr id="4" name="Slide Number Placeholder 3">
            <a:extLst>
              <a:ext uri="{FF2B5EF4-FFF2-40B4-BE49-F238E27FC236}">
                <a16:creationId xmlns:a16="http://schemas.microsoft.com/office/drawing/2014/main" id="{0CA4BF43-0C5C-4741-2CEC-136AB94A4974}"/>
              </a:ext>
            </a:extLst>
          </p:cNvPr>
          <p:cNvSpPr>
            <a:spLocks noGrp="1"/>
          </p:cNvSpPr>
          <p:nvPr>
            <p:ph type="sldNum" sz="quarter" idx="4"/>
          </p:nvPr>
        </p:nvSpPr>
        <p:spPr/>
        <p:txBody>
          <a:bodyPr/>
          <a:lstStyle/>
          <a:p>
            <a:fld id="{69C126A4-BD19-47E2-8A0E-0DE1B9D8C925}" type="slidenum">
              <a:rPr lang="en-US" smtClean="0"/>
              <a:pPr/>
              <a:t>59</a:t>
            </a:fld>
            <a:endParaRPr lang="en-US"/>
          </a:p>
        </p:txBody>
      </p:sp>
    </p:spTree>
    <p:extLst>
      <p:ext uri="{BB962C8B-B14F-4D97-AF65-F5344CB8AC3E}">
        <p14:creationId xmlns:p14="http://schemas.microsoft.com/office/powerpoint/2010/main" val="3186649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A685F-A5A6-04B7-058C-182C5064F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BDA943-D59C-8EB4-F296-5B7FF0E9018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SPPI-7</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E950C75-2FA8-F067-8358-F5969F0695FB}"/>
              </a:ext>
            </a:extLst>
          </p:cNvPr>
          <p:cNvSpPr>
            <a:spLocks noGrp="1"/>
          </p:cNvSpPr>
          <p:nvPr>
            <p:ph type="sldNum" sz="quarter" idx="4"/>
          </p:nvPr>
        </p:nvSpPr>
        <p:spPr/>
        <p:txBody>
          <a:bodyPr/>
          <a:lstStyle/>
          <a:p>
            <a:fld id="{69C126A4-BD19-47E2-8A0E-0DE1B9D8C925}" type="slidenum">
              <a:rPr lang="en-US" smtClean="0"/>
              <a:pPr/>
              <a:t>6</a:t>
            </a:fld>
            <a:endParaRPr lang="en-US"/>
          </a:p>
        </p:txBody>
      </p:sp>
      <p:sp>
        <p:nvSpPr>
          <p:cNvPr id="5" name="Content Placeholder 3">
            <a:extLst>
              <a:ext uri="{FF2B5EF4-FFF2-40B4-BE49-F238E27FC236}">
                <a16:creationId xmlns:a16="http://schemas.microsoft.com/office/drawing/2014/main" id="{A7EBBD3D-7FDD-3EE4-5803-FA7CC4E3E900}"/>
              </a:ext>
            </a:extLst>
          </p:cNvPr>
          <p:cNvSpPr txBox="1">
            <a:spLocks/>
          </p:cNvSpPr>
          <p:nvPr/>
        </p:nvSpPr>
        <p:spPr>
          <a:xfrm>
            <a:off x="535170" y="1142838"/>
            <a:ext cx="11275829" cy="45150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SPPI-7 – Preschool Outcomes</a:t>
            </a:r>
          </a:p>
          <a:p>
            <a:pPr lvl="1">
              <a:buClr>
                <a:srgbClr val="F16038"/>
              </a:buClr>
            </a:pPr>
            <a:r>
              <a:rPr lang="en-US" dirty="0">
                <a:solidFill>
                  <a:srgbClr val="595959"/>
                </a:solidFill>
              </a:rPr>
              <a:t>Measures the demonstrated improvement for preschool children aged three through five with IEPs in the following areas:</a:t>
            </a:r>
          </a:p>
          <a:p>
            <a:pPr marL="1257300" lvl="2" indent="-342900">
              <a:buClr>
                <a:srgbClr val="F16038"/>
              </a:buClr>
              <a:buAutoNum type="arabicPeriod"/>
            </a:pPr>
            <a:r>
              <a:rPr lang="en-US" dirty="0">
                <a:solidFill>
                  <a:srgbClr val="595959"/>
                </a:solidFill>
              </a:rPr>
              <a:t>Positive social-emotional skills (including social relationships);</a:t>
            </a:r>
          </a:p>
          <a:p>
            <a:pPr marL="1257300" lvl="2" indent="-342900">
              <a:buClr>
                <a:srgbClr val="F16038"/>
              </a:buClr>
              <a:buAutoNum type="arabicPeriod"/>
            </a:pPr>
            <a:r>
              <a:rPr lang="en-US" dirty="0">
                <a:solidFill>
                  <a:srgbClr val="595959"/>
                </a:solidFill>
              </a:rPr>
              <a:t>Acquisition and use of knowledge and skills (including early language/communication and early literacy); and</a:t>
            </a:r>
          </a:p>
          <a:p>
            <a:pPr marL="1257300" lvl="2" indent="-342900">
              <a:buClr>
                <a:srgbClr val="F16038"/>
              </a:buClr>
              <a:buAutoNum type="arabicPeriod"/>
            </a:pPr>
            <a:r>
              <a:rPr lang="en-US" dirty="0">
                <a:solidFill>
                  <a:srgbClr val="595959"/>
                </a:solidFill>
              </a:rPr>
              <a:t>Use of appropriate behaviors to meet their needs.</a:t>
            </a:r>
          </a:p>
          <a:p>
            <a:pPr lvl="1">
              <a:buClr>
                <a:srgbClr val="F16038"/>
              </a:buClr>
            </a:pPr>
            <a:r>
              <a:rPr lang="en-US" dirty="0">
                <a:solidFill>
                  <a:srgbClr val="595959"/>
                </a:solidFill>
              </a:rPr>
              <a:t>Local Education Agencies (LEA) utilize the Childhood Outcomes Summary Process to document children’s progress in the three outcomes. LEAs report these outcomes using a specific rating category on a seven-point scale at entry and exit for all students aged  three through five (not in kindergarten) who receive early childhood special education (ECSE) services for six months or more during the school year.</a:t>
            </a:r>
          </a:p>
          <a:p>
            <a:pPr marL="0" indent="0">
              <a:buFont typeface="Wingdings" panose="05000000000000000000" pitchFamily="2" charset="2"/>
              <a:buNone/>
            </a:pPr>
            <a:endParaRPr lang="en-US" dirty="0">
              <a:solidFill>
                <a:srgbClr val="595959"/>
              </a:solidFill>
            </a:endParaRPr>
          </a:p>
        </p:txBody>
      </p:sp>
    </p:spTree>
    <p:extLst>
      <p:ext uri="{BB962C8B-B14F-4D97-AF65-F5344CB8AC3E}">
        <p14:creationId xmlns:p14="http://schemas.microsoft.com/office/powerpoint/2010/main" val="2943078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5E89-1DA6-ADCA-0135-11DDEBC216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6395B2-4D5D-C62C-58D9-4222C7CFF2BD}"/>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ARDInvitedRepresentative</a:t>
            </a:r>
            <a:r>
              <a:rPr lang="en-US" sz="4000" b="1">
                <a:solidFill>
                  <a:srgbClr val="1482C5"/>
                </a:solidFill>
                <a:latin typeface="Aptos" panose="020B0004020202020204" pitchFamily="34" charset="0"/>
                <a:cs typeface="Calibri"/>
              </a:rPr>
              <a:t> Descriptor Table</a:t>
            </a:r>
            <a:endParaRPr lang="en-US" sz="4000" b="1">
              <a:solidFill>
                <a:srgbClr val="1482C5"/>
              </a:solidFill>
              <a:latin typeface="Aptos" panose="020B0004020202020204" pitchFamily="34" charset="0"/>
            </a:endParaRPr>
          </a:p>
        </p:txBody>
      </p:sp>
      <p:pic>
        <p:nvPicPr>
          <p:cNvPr id="5" name="Picture 4" descr="ARD Invited Representative descriptor table screenshot from TWEDS">
            <a:extLst>
              <a:ext uri="{FF2B5EF4-FFF2-40B4-BE49-F238E27FC236}">
                <a16:creationId xmlns:a16="http://schemas.microsoft.com/office/drawing/2014/main" id="{891D284C-C875-9D74-8590-290883D5B22C}"/>
              </a:ext>
            </a:extLst>
          </p:cNvPr>
          <p:cNvPicPr>
            <a:picLocks noChangeAspect="1"/>
          </p:cNvPicPr>
          <p:nvPr/>
        </p:nvPicPr>
        <p:blipFill>
          <a:blip r:embed="rId2"/>
          <a:stretch>
            <a:fillRect/>
          </a:stretch>
        </p:blipFill>
        <p:spPr>
          <a:xfrm>
            <a:off x="1034414" y="2012729"/>
            <a:ext cx="10123170" cy="2450592"/>
          </a:xfrm>
          <a:prstGeom prst="rect">
            <a:avLst/>
          </a:prstGeom>
        </p:spPr>
      </p:pic>
      <p:sp>
        <p:nvSpPr>
          <p:cNvPr id="4" name="Slide Number Placeholder 3">
            <a:extLst>
              <a:ext uri="{FF2B5EF4-FFF2-40B4-BE49-F238E27FC236}">
                <a16:creationId xmlns:a16="http://schemas.microsoft.com/office/drawing/2014/main" id="{E2B4DC8E-BE9B-7DAD-940A-1C1309496CB9}"/>
              </a:ext>
            </a:extLst>
          </p:cNvPr>
          <p:cNvSpPr>
            <a:spLocks noGrp="1"/>
          </p:cNvSpPr>
          <p:nvPr>
            <p:ph type="sldNum" sz="quarter" idx="4"/>
          </p:nvPr>
        </p:nvSpPr>
        <p:spPr/>
        <p:txBody>
          <a:bodyPr/>
          <a:lstStyle/>
          <a:p>
            <a:fld id="{69C126A4-BD19-47E2-8A0E-0DE1B9D8C925}" type="slidenum">
              <a:rPr lang="en-US" smtClean="0"/>
              <a:pPr/>
              <a:t>60</a:t>
            </a:fld>
            <a:endParaRPr lang="en-US"/>
          </a:p>
        </p:txBody>
      </p:sp>
    </p:spTree>
    <p:extLst>
      <p:ext uri="{BB962C8B-B14F-4D97-AF65-F5344CB8AC3E}">
        <p14:creationId xmlns:p14="http://schemas.microsoft.com/office/powerpoint/2010/main" val="1112710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024C6-DADF-3696-D54A-99F5686EFB2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3B5FC92-B97D-1DAB-A916-200B25D87ACB}"/>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STUDENT SPECIAL</a:t>
            </a:r>
            <a:r>
              <a:rPr lang="en-US" sz="5600" b="1" kern="1200" baseline="0">
                <a:solidFill>
                  <a:srgbClr val="3C6EBE"/>
                </a:solidFill>
                <a:effectLst/>
                <a:latin typeface="+mn-lt"/>
                <a:ea typeface="+mj-ea"/>
                <a:cs typeface="+mj-cs"/>
              </a:rPr>
              <a:t> EDDUCATION PROGRAM ELIGIBILITY ASSOCIATION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5E6E2520-7223-1E59-687A-ABFE6A6A2FB5}"/>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DDAEF47D-D54A-F752-3B33-192A83FE7A1A}"/>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FE2387A0-33B6-0690-C7B1-4CACE9EEF3CA}"/>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STUDENT SPECIAL EDUCATION PROGRAM ELIGIBILITY ASSOCIATION DOMAIN</a:t>
            </a:r>
          </a:p>
        </p:txBody>
      </p:sp>
      <p:sp>
        <p:nvSpPr>
          <p:cNvPr id="4" name="Slide Number Placeholder 3">
            <a:extLst>
              <a:ext uri="{FF2B5EF4-FFF2-40B4-BE49-F238E27FC236}">
                <a16:creationId xmlns:a16="http://schemas.microsoft.com/office/drawing/2014/main" id="{7EAF99B1-DCEA-29A0-071F-E62D7BA1915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61</a:t>
            </a:fld>
            <a:endParaRPr lang="en-US"/>
          </a:p>
        </p:txBody>
      </p:sp>
    </p:spTree>
    <p:extLst>
      <p:ext uri="{BB962C8B-B14F-4D97-AF65-F5344CB8AC3E}">
        <p14:creationId xmlns:p14="http://schemas.microsoft.com/office/powerpoint/2010/main" val="1805275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4154-5DE3-78F0-07EF-8AF0E431072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4B5437A-99F3-A3A2-C455-DC63C9D85686}"/>
              </a:ext>
            </a:extLst>
          </p:cNvPr>
          <p:cNvSpPr>
            <a:spLocks noGrp="1"/>
          </p:cNvSpPr>
          <p:nvPr>
            <p:ph type="title"/>
          </p:nvPr>
        </p:nvSpPr>
        <p:spPr>
          <a:xfrm>
            <a:off x="535170" y="328292"/>
            <a:ext cx="11121657" cy="751350"/>
          </a:xfrm>
        </p:spPr>
        <p:txBody>
          <a:bodyPr>
            <a:normAutofit fontScale="90000"/>
          </a:bodyPr>
          <a:lstStyle/>
          <a:p>
            <a:r>
              <a:rPr lang="en-US" sz="4000" b="1" err="1">
                <a:solidFill>
                  <a:srgbClr val="1482C5"/>
                </a:solidFill>
                <a:latin typeface="Aptos" panose="020B0004020202020204" pitchFamily="34" charset="0"/>
                <a:cs typeface="Calibri"/>
              </a:rPr>
              <a:t>StudentSpecialEducationProgramEligibility</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a:t>
            </a:r>
            <a:endParaRPr lang="en-US" sz="4000" b="1">
              <a:solidFill>
                <a:srgbClr val="1482C5"/>
              </a:solidFill>
              <a:latin typeface="Aptos" panose="020B0004020202020204" pitchFamily="34" charset="0"/>
            </a:endParaRPr>
          </a:p>
        </p:txBody>
      </p:sp>
      <p:pic>
        <p:nvPicPr>
          <p:cNvPr id="6" name="Picture 5" descr="Student special education program eligibility association entity screenshot from TWEDS">
            <a:extLst>
              <a:ext uri="{FF2B5EF4-FFF2-40B4-BE49-F238E27FC236}">
                <a16:creationId xmlns:a16="http://schemas.microsoft.com/office/drawing/2014/main" id="{11F9BA4B-3F2A-71E1-F0EE-26A5AA42B7D1}"/>
              </a:ext>
            </a:extLst>
          </p:cNvPr>
          <p:cNvPicPr>
            <a:picLocks noChangeAspect="1"/>
          </p:cNvPicPr>
          <p:nvPr/>
        </p:nvPicPr>
        <p:blipFill>
          <a:blip r:embed="rId2"/>
          <a:stretch>
            <a:fillRect/>
          </a:stretch>
        </p:blipFill>
        <p:spPr>
          <a:xfrm>
            <a:off x="2321150" y="1093510"/>
            <a:ext cx="7726680" cy="4289030"/>
          </a:xfrm>
          <a:prstGeom prst="rect">
            <a:avLst/>
          </a:prstGeom>
        </p:spPr>
      </p:pic>
      <p:sp>
        <p:nvSpPr>
          <p:cNvPr id="4" name="Slide Number Placeholder 3">
            <a:extLst>
              <a:ext uri="{FF2B5EF4-FFF2-40B4-BE49-F238E27FC236}">
                <a16:creationId xmlns:a16="http://schemas.microsoft.com/office/drawing/2014/main" id="{3613B5D9-AAEC-1B36-9103-3BAAF5A9D314}"/>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885671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33FCF-84DE-CE25-7FF6-238C86D6084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5DC3171-B5F7-4F32-58DD-F46447F47A99}"/>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TITLE SLIDE: BUSINESS VALIDATIONS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0D73B7A-9F99-0265-828B-E46773B1EBC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2151678E-2E6C-F310-6CB2-869FA61BB774}"/>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6E779C7-5D2E-436E-09C1-FDA6C5EEAB4D}"/>
              </a:ext>
            </a:extLst>
          </p:cNvPr>
          <p:cNvSpPr txBox="1"/>
          <p:nvPr/>
        </p:nvSpPr>
        <p:spPr>
          <a:xfrm>
            <a:off x="2619779" y="3519085"/>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BUSINESS</a:t>
            </a:r>
          </a:p>
        </p:txBody>
      </p:sp>
      <p:sp>
        <p:nvSpPr>
          <p:cNvPr id="2" name="TextBox 1">
            <a:extLst>
              <a:ext uri="{FF2B5EF4-FFF2-40B4-BE49-F238E27FC236}">
                <a16:creationId xmlns:a16="http://schemas.microsoft.com/office/drawing/2014/main" id="{7B04203C-7563-EC3B-D764-7C6505DBB686}"/>
              </a:ext>
            </a:extLst>
          </p:cNvPr>
          <p:cNvSpPr txBox="1"/>
          <p:nvPr/>
        </p:nvSpPr>
        <p:spPr>
          <a:xfrm>
            <a:off x="2619779" y="4658828"/>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VALIDATIONS</a:t>
            </a:r>
          </a:p>
        </p:txBody>
      </p:sp>
      <p:sp>
        <p:nvSpPr>
          <p:cNvPr id="4" name="Slide Number Placeholder 3">
            <a:extLst>
              <a:ext uri="{FF2B5EF4-FFF2-40B4-BE49-F238E27FC236}">
                <a16:creationId xmlns:a16="http://schemas.microsoft.com/office/drawing/2014/main" id="{4F09D8BB-1CBB-8679-06D8-021DD0FC700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63</a:t>
            </a:fld>
            <a:endParaRPr lang="en-US"/>
          </a:p>
        </p:txBody>
      </p:sp>
    </p:spTree>
    <p:extLst>
      <p:ext uri="{BB962C8B-B14F-4D97-AF65-F5344CB8AC3E}">
        <p14:creationId xmlns:p14="http://schemas.microsoft.com/office/powerpoint/2010/main" val="3617009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ADEA-72A3-43D6-3FE0-E03D8ED085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2CE71E-A5A4-01E7-64DA-06FE8ABBBFDD}"/>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CAMPUS CATEGORY</a:t>
            </a:r>
            <a:endParaRPr lang="en-US" sz="4000" b="1">
              <a:solidFill>
                <a:srgbClr val="1482C5"/>
              </a:solidFill>
              <a:latin typeface="Aptos" panose="020B0004020202020204" pitchFamily="34" charset="0"/>
            </a:endParaRPr>
          </a:p>
        </p:txBody>
      </p:sp>
      <p:pic>
        <p:nvPicPr>
          <p:cNvPr id="6" name="Picture 5" descr="Campus category rules screenshot from TWEDS">
            <a:extLst>
              <a:ext uri="{FF2B5EF4-FFF2-40B4-BE49-F238E27FC236}">
                <a16:creationId xmlns:a16="http://schemas.microsoft.com/office/drawing/2014/main" id="{2ACB9D6C-57D1-2691-4806-09293C261CB5}"/>
              </a:ext>
            </a:extLst>
          </p:cNvPr>
          <p:cNvPicPr>
            <a:picLocks noChangeAspect="1"/>
          </p:cNvPicPr>
          <p:nvPr/>
        </p:nvPicPr>
        <p:blipFill>
          <a:blip r:embed="rId2"/>
          <a:stretch>
            <a:fillRect/>
          </a:stretch>
        </p:blipFill>
        <p:spPr>
          <a:xfrm>
            <a:off x="1366149" y="1243211"/>
            <a:ext cx="9459700" cy="4371577"/>
          </a:xfrm>
          <a:prstGeom prst="rect">
            <a:avLst/>
          </a:prstGeom>
        </p:spPr>
      </p:pic>
      <p:sp>
        <p:nvSpPr>
          <p:cNvPr id="4" name="Slide Number Placeholder 3">
            <a:extLst>
              <a:ext uri="{FF2B5EF4-FFF2-40B4-BE49-F238E27FC236}">
                <a16:creationId xmlns:a16="http://schemas.microsoft.com/office/drawing/2014/main" id="{15F26875-92EF-B65D-2104-E89C7250D686}"/>
              </a:ext>
            </a:extLst>
          </p:cNvPr>
          <p:cNvSpPr>
            <a:spLocks noGrp="1"/>
          </p:cNvSpPr>
          <p:nvPr>
            <p:ph type="sldNum" sz="quarter" idx="4"/>
          </p:nvPr>
        </p:nvSpPr>
        <p:spPr/>
        <p:txBody>
          <a:bodyPr/>
          <a:lstStyle/>
          <a:p>
            <a:fld id="{69C126A4-BD19-47E2-8A0E-0DE1B9D8C925}" type="slidenum">
              <a:rPr lang="en-US" smtClean="0"/>
              <a:pPr/>
              <a:t>64</a:t>
            </a:fld>
            <a:endParaRPr lang="en-US"/>
          </a:p>
        </p:txBody>
      </p:sp>
    </p:spTree>
    <p:extLst>
      <p:ext uri="{BB962C8B-B14F-4D97-AF65-F5344CB8AC3E}">
        <p14:creationId xmlns:p14="http://schemas.microsoft.com/office/powerpoint/2010/main" val="1015201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051E-79E2-25B8-A7DB-40C9619EBD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BD0796-D67F-1444-54F6-1CAD3641D73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 BASIC CATEGORY</a:t>
            </a:r>
            <a:endParaRPr lang="en-US" sz="4000" b="1">
              <a:solidFill>
                <a:srgbClr val="1482C5"/>
              </a:solidFill>
              <a:latin typeface="Aptos" panose="020B0004020202020204" pitchFamily="34" charset="0"/>
            </a:endParaRPr>
          </a:p>
        </p:txBody>
      </p:sp>
      <p:pic>
        <p:nvPicPr>
          <p:cNvPr id="6" name="Picture 5" descr="Student basic category rules screenshot from TWEDS">
            <a:extLst>
              <a:ext uri="{FF2B5EF4-FFF2-40B4-BE49-F238E27FC236}">
                <a16:creationId xmlns:a16="http://schemas.microsoft.com/office/drawing/2014/main" id="{EB44A8F4-E221-4F2D-2000-A9DFF1751311}"/>
              </a:ext>
            </a:extLst>
          </p:cNvPr>
          <p:cNvPicPr>
            <a:picLocks noChangeAspect="1"/>
          </p:cNvPicPr>
          <p:nvPr/>
        </p:nvPicPr>
        <p:blipFill>
          <a:blip r:embed="rId2"/>
          <a:stretch>
            <a:fillRect/>
          </a:stretch>
        </p:blipFill>
        <p:spPr>
          <a:xfrm>
            <a:off x="1102205" y="1243584"/>
            <a:ext cx="9987588" cy="4370832"/>
          </a:xfrm>
          <a:prstGeom prst="rect">
            <a:avLst/>
          </a:prstGeom>
        </p:spPr>
      </p:pic>
      <p:sp>
        <p:nvSpPr>
          <p:cNvPr id="4" name="Slide Number Placeholder 3">
            <a:extLst>
              <a:ext uri="{FF2B5EF4-FFF2-40B4-BE49-F238E27FC236}">
                <a16:creationId xmlns:a16="http://schemas.microsoft.com/office/drawing/2014/main" id="{DCE0F6E5-3982-CD72-C231-599BA0E3F9F8}"/>
              </a:ext>
            </a:extLst>
          </p:cNvPr>
          <p:cNvSpPr>
            <a:spLocks noGrp="1"/>
          </p:cNvSpPr>
          <p:nvPr>
            <p:ph type="sldNum" sz="quarter" idx="4"/>
          </p:nvPr>
        </p:nvSpPr>
        <p:spPr/>
        <p:txBody>
          <a:bodyPr/>
          <a:lstStyle/>
          <a:p>
            <a:fld id="{69C126A4-BD19-47E2-8A0E-0DE1B9D8C925}" type="slidenum">
              <a:rPr lang="en-US" smtClean="0"/>
              <a:pPr/>
              <a:t>65</a:t>
            </a:fld>
            <a:endParaRPr lang="en-US"/>
          </a:p>
        </p:txBody>
      </p:sp>
    </p:spTree>
    <p:extLst>
      <p:ext uri="{BB962C8B-B14F-4D97-AF65-F5344CB8AC3E}">
        <p14:creationId xmlns:p14="http://schemas.microsoft.com/office/powerpoint/2010/main" val="1676397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8E895-3CED-F70A-D112-EE2264A8A8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5FA032-1ED5-711C-560D-83B1467D360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ENROLLMENT CATEGORY</a:t>
            </a:r>
            <a:endParaRPr lang="en-US" sz="4000" b="1">
              <a:solidFill>
                <a:srgbClr val="1482C5"/>
              </a:solidFill>
              <a:latin typeface="Aptos" panose="020B0004020202020204" pitchFamily="34" charset="0"/>
            </a:endParaRPr>
          </a:p>
        </p:txBody>
      </p:sp>
      <p:pic>
        <p:nvPicPr>
          <p:cNvPr id="6" name="Picture 5" descr="Enrollment category rules screenshot from TWEDS">
            <a:extLst>
              <a:ext uri="{FF2B5EF4-FFF2-40B4-BE49-F238E27FC236}">
                <a16:creationId xmlns:a16="http://schemas.microsoft.com/office/drawing/2014/main" id="{E9B2FB54-B274-B75F-3D04-D2E913A26C7C}"/>
              </a:ext>
            </a:extLst>
          </p:cNvPr>
          <p:cNvPicPr>
            <a:picLocks noChangeAspect="1"/>
          </p:cNvPicPr>
          <p:nvPr/>
        </p:nvPicPr>
        <p:blipFill>
          <a:blip r:embed="rId2"/>
          <a:stretch>
            <a:fillRect/>
          </a:stretch>
        </p:blipFill>
        <p:spPr>
          <a:xfrm>
            <a:off x="1103375" y="2659318"/>
            <a:ext cx="9985248" cy="769682"/>
          </a:xfrm>
          <a:prstGeom prst="rect">
            <a:avLst/>
          </a:prstGeom>
        </p:spPr>
      </p:pic>
      <p:sp>
        <p:nvSpPr>
          <p:cNvPr id="4" name="Slide Number Placeholder 3">
            <a:extLst>
              <a:ext uri="{FF2B5EF4-FFF2-40B4-BE49-F238E27FC236}">
                <a16:creationId xmlns:a16="http://schemas.microsoft.com/office/drawing/2014/main" id="{6415F421-A8AD-A97A-D221-830A227AA33F}"/>
              </a:ext>
            </a:extLst>
          </p:cNvPr>
          <p:cNvSpPr>
            <a:spLocks noGrp="1"/>
          </p:cNvSpPr>
          <p:nvPr>
            <p:ph type="sldNum" sz="quarter" idx="4"/>
          </p:nvPr>
        </p:nvSpPr>
        <p:spPr/>
        <p:txBody>
          <a:bodyPr/>
          <a:lstStyle/>
          <a:p>
            <a:fld id="{69C126A4-BD19-47E2-8A0E-0DE1B9D8C925}" type="slidenum">
              <a:rPr lang="en-US" smtClean="0"/>
              <a:pPr/>
              <a:t>66</a:t>
            </a:fld>
            <a:endParaRPr lang="en-US"/>
          </a:p>
        </p:txBody>
      </p:sp>
    </p:spTree>
    <p:extLst>
      <p:ext uri="{BB962C8B-B14F-4D97-AF65-F5344CB8AC3E}">
        <p14:creationId xmlns:p14="http://schemas.microsoft.com/office/powerpoint/2010/main" val="1326489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A290C-DB73-8663-CA9A-FFD72095D5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3C5807-47AF-2448-6D18-FFD16FCA51FE}"/>
              </a:ext>
            </a:extLst>
          </p:cNvPr>
          <p:cNvSpPr>
            <a:spLocks noGrp="1"/>
          </p:cNvSpPr>
          <p:nvPr>
            <p:ph type="title"/>
          </p:nvPr>
        </p:nvSpPr>
        <p:spPr>
          <a:xfrm>
            <a:off x="226078" y="167698"/>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a:t>
            </a:r>
            <a:r>
              <a:rPr lang="en-US" sz="4000" b="1">
                <a:solidFill>
                  <a:schemeClr val="bg1"/>
                </a:solidFill>
                <a:latin typeface="Aptos" panose="020B0004020202020204" pitchFamily="34" charset="0"/>
                <a:cs typeface="Calibri"/>
              </a:rPr>
              <a:t> 1</a:t>
            </a:r>
            <a:endParaRPr lang="en-US" sz="4000" b="1">
              <a:solidFill>
                <a:srgbClr val="1482C5"/>
              </a:solidFill>
              <a:latin typeface="Aptos" panose="020B0004020202020204" pitchFamily="34" charset="0"/>
            </a:endParaRPr>
          </a:p>
        </p:txBody>
      </p:sp>
      <p:pic>
        <p:nvPicPr>
          <p:cNvPr id="6" name="Picture 5" descr="Special Education Program category rules screenshot from TWEDS&#10;41163-0078 thru 41163-0087">
            <a:extLst>
              <a:ext uri="{FF2B5EF4-FFF2-40B4-BE49-F238E27FC236}">
                <a16:creationId xmlns:a16="http://schemas.microsoft.com/office/drawing/2014/main" id="{7753BADD-254D-3925-B4FB-9CB0A34CD058}"/>
              </a:ext>
            </a:extLst>
          </p:cNvPr>
          <p:cNvPicPr>
            <a:picLocks noChangeAspect="1"/>
          </p:cNvPicPr>
          <p:nvPr/>
        </p:nvPicPr>
        <p:blipFill>
          <a:blip r:embed="rId2"/>
          <a:stretch>
            <a:fillRect/>
          </a:stretch>
        </p:blipFill>
        <p:spPr>
          <a:xfrm>
            <a:off x="1478786" y="1243584"/>
            <a:ext cx="9234425" cy="4370832"/>
          </a:xfrm>
          <a:prstGeom prst="rect">
            <a:avLst/>
          </a:prstGeom>
        </p:spPr>
      </p:pic>
      <p:sp>
        <p:nvSpPr>
          <p:cNvPr id="4" name="Slide Number Placeholder 3">
            <a:extLst>
              <a:ext uri="{FF2B5EF4-FFF2-40B4-BE49-F238E27FC236}">
                <a16:creationId xmlns:a16="http://schemas.microsoft.com/office/drawing/2014/main" id="{711F933B-6B7C-BA20-E6A7-BB5F756F6A81}"/>
              </a:ext>
            </a:extLst>
          </p:cNvPr>
          <p:cNvSpPr>
            <a:spLocks noGrp="1"/>
          </p:cNvSpPr>
          <p:nvPr>
            <p:ph type="sldNum" sz="quarter" idx="4"/>
          </p:nvPr>
        </p:nvSpPr>
        <p:spPr/>
        <p:txBody>
          <a:bodyPr/>
          <a:lstStyle/>
          <a:p>
            <a:fld id="{69C126A4-BD19-47E2-8A0E-0DE1B9D8C925}" type="slidenum">
              <a:rPr lang="en-US" smtClean="0"/>
              <a:pPr/>
              <a:t>67</a:t>
            </a:fld>
            <a:endParaRPr lang="en-US"/>
          </a:p>
        </p:txBody>
      </p:sp>
    </p:spTree>
    <p:extLst>
      <p:ext uri="{BB962C8B-B14F-4D97-AF65-F5344CB8AC3E}">
        <p14:creationId xmlns:p14="http://schemas.microsoft.com/office/powerpoint/2010/main" val="18663962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2A15-121A-70C3-E6EE-585E7FFFBC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ACE7FE-FCAA-A946-07B6-40DB9B1FE1D1}"/>
              </a:ext>
            </a:extLst>
          </p:cNvPr>
          <p:cNvSpPr>
            <a:spLocks noGrp="1"/>
          </p:cNvSpPr>
          <p:nvPr>
            <p:ph type="title"/>
          </p:nvPr>
        </p:nvSpPr>
        <p:spPr>
          <a:xfrm>
            <a:off x="251835" y="141941"/>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2</a:t>
            </a:r>
            <a:endParaRPr lang="en-US" sz="4000" b="1">
              <a:solidFill>
                <a:srgbClr val="1482C5"/>
              </a:solidFill>
              <a:latin typeface="Aptos" panose="020B0004020202020204" pitchFamily="34" charset="0"/>
            </a:endParaRPr>
          </a:p>
        </p:txBody>
      </p:sp>
      <p:pic>
        <p:nvPicPr>
          <p:cNvPr id="6" name="Picture 5" descr="Special Education Program category rules screenshot from TWEDS 41163-0088 thru 41163-0092">
            <a:extLst>
              <a:ext uri="{FF2B5EF4-FFF2-40B4-BE49-F238E27FC236}">
                <a16:creationId xmlns:a16="http://schemas.microsoft.com/office/drawing/2014/main" id="{3672DF6A-D34D-7E7C-F95D-555FAA1F1333}"/>
              </a:ext>
            </a:extLst>
          </p:cNvPr>
          <p:cNvPicPr>
            <a:picLocks noChangeAspect="1"/>
          </p:cNvPicPr>
          <p:nvPr/>
        </p:nvPicPr>
        <p:blipFill>
          <a:blip r:embed="rId2"/>
          <a:stretch>
            <a:fillRect/>
          </a:stretch>
        </p:blipFill>
        <p:spPr>
          <a:xfrm>
            <a:off x="712779" y="1243584"/>
            <a:ext cx="10766441" cy="4370832"/>
          </a:xfrm>
          <a:prstGeom prst="rect">
            <a:avLst/>
          </a:prstGeom>
        </p:spPr>
      </p:pic>
      <p:sp>
        <p:nvSpPr>
          <p:cNvPr id="4" name="Slide Number Placeholder 3">
            <a:extLst>
              <a:ext uri="{FF2B5EF4-FFF2-40B4-BE49-F238E27FC236}">
                <a16:creationId xmlns:a16="http://schemas.microsoft.com/office/drawing/2014/main" id="{2BF78DB6-A71D-0D80-4CEE-2D36ADB142A4}"/>
              </a:ext>
            </a:extLst>
          </p:cNvPr>
          <p:cNvSpPr>
            <a:spLocks noGrp="1"/>
          </p:cNvSpPr>
          <p:nvPr>
            <p:ph type="sldNum" sz="quarter" idx="4"/>
          </p:nvPr>
        </p:nvSpPr>
        <p:spPr/>
        <p:txBody>
          <a:bodyPr/>
          <a:lstStyle/>
          <a:p>
            <a:fld id="{69C126A4-BD19-47E2-8A0E-0DE1B9D8C925}" type="slidenum">
              <a:rPr lang="en-US" smtClean="0"/>
              <a:pPr/>
              <a:t>68</a:t>
            </a:fld>
            <a:endParaRPr lang="en-US"/>
          </a:p>
        </p:txBody>
      </p:sp>
    </p:spTree>
    <p:extLst>
      <p:ext uri="{BB962C8B-B14F-4D97-AF65-F5344CB8AC3E}">
        <p14:creationId xmlns:p14="http://schemas.microsoft.com/office/powerpoint/2010/main" val="3264844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77F47-7F59-5201-9F3D-4D972885AB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36D791-E3B9-B05C-FA33-5F1AA20C6E89}"/>
              </a:ext>
            </a:extLst>
          </p:cNvPr>
          <p:cNvSpPr>
            <a:spLocks noGrp="1"/>
          </p:cNvSpPr>
          <p:nvPr>
            <p:ph type="title"/>
          </p:nvPr>
        </p:nvSpPr>
        <p:spPr>
          <a:xfrm>
            <a:off x="264715" y="129063"/>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3</a:t>
            </a:r>
            <a:endParaRPr lang="en-US" sz="4000" b="1">
              <a:solidFill>
                <a:srgbClr val="1482C5"/>
              </a:solidFill>
              <a:latin typeface="Aptos" panose="020B0004020202020204" pitchFamily="34" charset="0"/>
            </a:endParaRPr>
          </a:p>
        </p:txBody>
      </p:sp>
      <p:pic>
        <p:nvPicPr>
          <p:cNvPr id="5" name="Picture 4" descr="Special Education Program category rules screenshot from TWEDS 41163-0093 thru 41163-0099">
            <a:extLst>
              <a:ext uri="{FF2B5EF4-FFF2-40B4-BE49-F238E27FC236}">
                <a16:creationId xmlns:a16="http://schemas.microsoft.com/office/drawing/2014/main" id="{D3E3591B-A7CE-8174-8470-08F9F3F4A5BF}"/>
              </a:ext>
            </a:extLst>
          </p:cNvPr>
          <p:cNvPicPr>
            <a:picLocks noChangeAspect="1"/>
          </p:cNvPicPr>
          <p:nvPr/>
        </p:nvPicPr>
        <p:blipFill>
          <a:blip r:embed="rId2"/>
          <a:stretch>
            <a:fillRect/>
          </a:stretch>
        </p:blipFill>
        <p:spPr>
          <a:xfrm>
            <a:off x="714756" y="1687678"/>
            <a:ext cx="10762488" cy="3482643"/>
          </a:xfrm>
          <a:prstGeom prst="rect">
            <a:avLst/>
          </a:prstGeom>
        </p:spPr>
      </p:pic>
      <p:sp>
        <p:nvSpPr>
          <p:cNvPr id="4" name="Slide Number Placeholder 3">
            <a:extLst>
              <a:ext uri="{FF2B5EF4-FFF2-40B4-BE49-F238E27FC236}">
                <a16:creationId xmlns:a16="http://schemas.microsoft.com/office/drawing/2014/main" id="{EA75D0D6-6F0F-892A-1FBA-E3A32CAF3609}"/>
              </a:ext>
            </a:extLst>
          </p:cNvPr>
          <p:cNvSpPr>
            <a:spLocks noGrp="1"/>
          </p:cNvSpPr>
          <p:nvPr>
            <p:ph type="sldNum" sz="quarter" idx="4"/>
          </p:nvPr>
        </p:nvSpPr>
        <p:spPr/>
        <p:txBody>
          <a:bodyPr/>
          <a:lstStyle/>
          <a:p>
            <a:fld id="{69C126A4-BD19-47E2-8A0E-0DE1B9D8C925}" type="slidenum">
              <a:rPr lang="en-US" smtClean="0"/>
              <a:pPr/>
              <a:t>69</a:t>
            </a:fld>
            <a:endParaRPr lang="en-US"/>
          </a:p>
        </p:txBody>
      </p:sp>
    </p:spTree>
    <p:extLst>
      <p:ext uri="{BB962C8B-B14F-4D97-AF65-F5344CB8AC3E}">
        <p14:creationId xmlns:p14="http://schemas.microsoft.com/office/powerpoint/2010/main" val="3066952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AD3B5-A8E7-8D31-1993-6E19DE9DDC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3F9687-5476-5A53-A354-A23107D6FC8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SPPI-13</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0CD23FB-7648-E0CC-BA41-27C3802B4A33}"/>
              </a:ext>
            </a:extLst>
          </p:cNvPr>
          <p:cNvSpPr>
            <a:spLocks noGrp="1"/>
          </p:cNvSpPr>
          <p:nvPr>
            <p:ph type="sldNum" sz="quarter" idx="4"/>
          </p:nvPr>
        </p:nvSpPr>
        <p:spPr/>
        <p:txBody>
          <a:bodyPr/>
          <a:lstStyle/>
          <a:p>
            <a:fld id="{69C126A4-BD19-47E2-8A0E-0DE1B9D8C925}" type="slidenum">
              <a:rPr lang="en-US" smtClean="0"/>
              <a:pPr/>
              <a:t>7</a:t>
            </a:fld>
            <a:endParaRPr lang="en-US"/>
          </a:p>
        </p:txBody>
      </p:sp>
      <p:sp>
        <p:nvSpPr>
          <p:cNvPr id="5" name="Content Placeholder 3">
            <a:extLst>
              <a:ext uri="{FF2B5EF4-FFF2-40B4-BE49-F238E27FC236}">
                <a16:creationId xmlns:a16="http://schemas.microsoft.com/office/drawing/2014/main" id="{A6E3B6F7-1293-95B5-EE7D-3B63167DC3AE}"/>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SPPI-13 – Secondary Transition</a:t>
            </a:r>
          </a:p>
          <a:p>
            <a:pPr lvl="1">
              <a:buClr>
                <a:srgbClr val="F16038"/>
              </a:buClr>
            </a:pPr>
            <a:r>
              <a:rPr lang="en-US">
                <a:solidFill>
                  <a:srgbClr val="595959"/>
                </a:solidFill>
              </a:rPr>
              <a:t>Measures the percentage of youth with IEPs aged 16 up to age 21 with an IEP that includes:</a:t>
            </a:r>
          </a:p>
          <a:p>
            <a:pPr lvl="2">
              <a:buClr>
                <a:srgbClr val="F16038"/>
              </a:buClr>
            </a:pPr>
            <a:r>
              <a:rPr lang="en-US">
                <a:solidFill>
                  <a:srgbClr val="595959"/>
                </a:solidFill>
              </a:rPr>
              <a:t>Appropriate measurable postsecondary goals that are annually updated and based upon an age-appropriate transition assessment;</a:t>
            </a:r>
          </a:p>
          <a:p>
            <a:pPr lvl="2">
              <a:buClr>
                <a:srgbClr val="F16038"/>
              </a:buClr>
            </a:pPr>
            <a:r>
              <a:rPr lang="en-US">
                <a:solidFill>
                  <a:srgbClr val="595959"/>
                </a:solidFill>
              </a:rPr>
              <a:t>Transition services, including courses of study, that will reasonably enable the student to meet those postsecondary goals; and</a:t>
            </a:r>
          </a:p>
          <a:p>
            <a:pPr lvl="2">
              <a:buClr>
                <a:srgbClr val="F16038"/>
              </a:buClr>
            </a:pPr>
            <a:r>
              <a:rPr lang="en-US">
                <a:solidFill>
                  <a:srgbClr val="595959"/>
                </a:solidFill>
              </a:rPr>
              <a:t>Annual IEP goals related to the student’s transition service needs.</a:t>
            </a:r>
          </a:p>
          <a:p>
            <a:pPr lvl="1">
              <a:buClr>
                <a:srgbClr val="F16038"/>
              </a:buClr>
            </a:pPr>
            <a:r>
              <a:rPr lang="en-US">
                <a:solidFill>
                  <a:srgbClr val="595959"/>
                </a:solidFill>
              </a:rPr>
              <a:t>There must be documented evidence that the student was invited to the admission, review, and dismissal (ARD) committee meeting where transition services are to be discussed and evidence that, if appropriate, a representative of any participating agency that is likely to be responsible for providing or paying for transition services be invited to the ARD meeting with prior consent of the parent or student who has reached the age of majority.</a:t>
            </a:r>
          </a:p>
          <a:p>
            <a:pPr marL="0" indent="0">
              <a:buFont typeface="Wingdings" panose="05000000000000000000" pitchFamily="2" charset="2"/>
              <a:buNone/>
            </a:pPr>
            <a:endParaRPr lang="en-US">
              <a:solidFill>
                <a:srgbClr val="595959"/>
              </a:solidFill>
            </a:endParaRPr>
          </a:p>
          <a:p>
            <a:pPr marL="0" indent="0">
              <a:buFont typeface="Wingdings" panose="05000000000000000000" pitchFamily="2" charset="2"/>
              <a:buNone/>
            </a:pPr>
            <a:endParaRPr lang="en-US">
              <a:solidFill>
                <a:srgbClr val="595959"/>
              </a:solidFill>
            </a:endParaRPr>
          </a:p>
        </p:txBody>
      </p:sp>
    </p:spTree>
    <p:extLst>
      <p:ext uri="{BB962C8B-B14F-4D97-AF65-F5344CB8AC3E}">
        <p14:creationId xmlns:p14="http://schemas.microsoft.com/office/powerpoint/2010/main" val="3354583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98CC-492D-BE2C-5E26-2FCBF7AE85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34139C-3504-A227-C28C-11F7C4D9346F}"/>
              </a:ext>
            </a:extLst>
          </p:cNvPr>
          <p:cNvSpPr>
            <a:spLocks noGrp="1"/>
          </p:cNvSpPr>
          <p:nvPr>
            <p:ph type="title"/>
          </p:nvPr>
        </p:nvSpPr>
        <p:spPr>
          <a:xfrm>
            <a:off x="135490" y="154820"/>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4</a:t>
            </a:r>
            <a:endParaRPr lang="en-US" sz="4000" b="1">
              <a:solidFill>
                <a:srgbClr val="1482C5"/>
              </a:solidFill>
              <a:latin typeface="Aptos" panose="020B0004020202020204" pitchFamily="34" charset="0"/>
            </a:endParaRPr>
          </a:p>
        </p:txBody>
      </p:sp>
      <p:pic>
        <p:nvPicPr>
          <p:cNvPr id="5" name="Picture 4" descr="Special Education Program category rules screenshot from TWEDS 41163-0100 thru 41163-0105">
            <a:extLst>
              <a:ext uri="{FF2B5EF4-FFF2-40B4-BE49-F238E27FC236}">
                <a16:creationId xmlns:a16="http://schemas.microsoft.com/office/drawing/2014/main" id="{14CF9ED3-9019-467B-A58C-03E519CBE829}"/>
              </a:ext>
            </a:extLst>
          </p:cNvPr>
          <p:cNvPicPr>
            <a:picLocks noChangeAspect="1"/>
          </p:cNvPicPr>
          <p:nvPr/>
        </p:nvPicPr>
        <p:blipFill>
          <a:blip r:embed="rId2"/>
          <a:stretch>
            <a:fillRect/>
          </a:stretch>
        </p:blipFill>
        <p:spPr>
          <a:xfrm>
            <a:off x="934851" y="1687068"/>
            <a:ext cx="10322296" cy="3483864"/>
          </a:xfrm>
          <a:prstGeom prst="rect">
            <a:avLst/>
          </a:prstGeom>
        </p:spPr>
      </p:pic>
      <p:sp>
        <p:nvSpPr>
          <p:cNvPr id="4" name="Slide Number Placeholder 3">
            <a:extLst>
              <a:ext uri="{FF2B5EF4-FFF2-40B4-BE49-F238E27FC236}">
                <a16:creationId xmlns:a16="http://schemas.microsoft.com/office/drawing/2014/main" id="{5705FF85-0D97-1FC6-F5E7-439ECC12DEBE}"/>
              </a:ext>
            </a:extLst>
          </p:cNvPr>
          <p:cNvSpPr>
            <a:spLocks noGrp="1"/>
          </p:cNvSpPr>
          <p:nvPr>
            <p:ph type="sldNum" sz="quarter" idx="4"/>
          </p:nvPr>
        </p:nvSpPr>
        <p:spPr/>
        <p:txBody>
          <a:bodyPr/>
          <a:lstStyle/>
          <a:p>
            <a:fld id="{69C126A4-BD19-47E2-8A0E-0DE1B9D8C925}" type="slidenum">
              <a:rPr lang="en-US" smtClean="0"/>
              <a:pPr/>
              <a:t>70</a:t>
            </a:fld>
            <a:endParaRPr lang="en-US"/>
          </a:p>
        </p:txBody>
      </p:sp>
    </p:spTree>
    <p:extLst>
      <p:ext uri="{BB962C8B-B14F-4D97-AF65-F5344CB8AC3E}">
        <p14:creationId xmlns:p14="http://schemas.microsoft.com/office/powerpoint/2010/main" val="1673774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854D6-3C8E-4421-8326-669924D5E9D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CA3743D-CC7E-A57D-C27F-F8395FFEDFB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TITLE SLIDE: REPORTS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46F4292-18D0-9046-FC12-55AA471B6F4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34A15A38-F0F1-64AE-D208-728A2368E917}"/>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BFE055C0-91B9-BE7F-C2B7-A7CF647443D8}"/>
              </a:ext>
            </a:extLst>
          </p:cNvPr>
          <p:cNvSpPr txBox="1"/>
          <p:nvPr/>
        </p:nvSpPr>
        <p:spPr>
          <a:xfrm>
            <a:off x="3144068" y="3543932"/>
            <a:ext cx="5903843"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REPORTS</a:t>
            </a:r>
          </a:p>
        </p:txBody>
      </p:sp>
      <p:sp>
        <p:nvSpPr>
          <p:cNvPr id="2" name="Slide Number Placeholder 1">
            <a:extLst>
              <a:ext uri="{FF2B5EF4-FFF2-40B4-BE49-F238E27FC236}">
                <a16:creationId xmlns:a16="http://schemas.microsoft.com/office/drawing/2014/main" id="{83C43653-2799-45B1-537B-A4365D61871D}"/>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71</a:t>
            </a:fld>
            <a:endParaRPr lang="en-US"/>
          </a:p>
        </p:txBody>
      </p:sp>
    </p:spTree>
    <p:extLst>
      <p:ext uri="{BB962C8B-B14F-4D97-AF65-F5344CB8AC3E}">
        <p14:creationId xmlns:p14="http://schemas.microsoft.com/office/powerpoint/2010/main" val="267900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F46FB-B364-6C2D-F651-8A1F2973BE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B30978-2973-033B-E908-3606EE2E0FD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REPORTS</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D44E3BE-DBF2-23E2-E790-BA8262A813F8}"/>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The existing Child Find reports will be retained in the SPEDS Summer Submission.</a:t>
            </a:r>
          </a:p>
          <a:p>
            <a:pPr lvl="1">
              <a:buClr>
                <a:srgbClr val="F16038"/>
              </a:buClr>
            </a:pPr>
            <a:r>
              <a:rPr lang="en-US" dirty="0">
                <a:solidFill>
                  <a:schemeClr val="bg2">
                    <a:lumMod val="50000"/>
                  </a:schemeClr>
                </a:solidFill>
              </a:rPr>
              <a:t>CHF0-100-001 SPPI-11 Student Compliance Report</a:t>
            </a:r>
          </a:p>
          <a:p>
            <a:pPr lvl="1">
              <a:buClr>
                <a:srgbClr val="F16038"/>
              </a:buClr>
            </a:pPr>
            <a:r>
              <a:rPr lang="en-US" dirty="0">
                <a:solidFill>
                  <a:schemeClr val="bg2">
                    <a:lumMod val="50000"/>
                  </a:schemeClr>
                </a:solidFill>
              </a:rPr>
              <a:t>CHF0-100-002 SPPI-12 Student Compliance Report</a:t>
            </a:r>
          </a:p>
          <a:p>
            <a:pPr lvl="1">
              <a:buClr>
                <a:srgbClr val="F16038"/>
              </a:buClr>
            </a:pPr>
            <a:r>
              <a:rPr lang="en-US" dirty="0">
                <a:solidFill>
                  <a:schemeClr val="bg2">
                    <a:lumMod val="50000"/>
                  </a:schemeClr>
                </a:solidFill>
              </a:rPr>
              <a:t>CHF0-100-003 SPPI-11 Aggregate Report</a:t>
            </a:r>
          </a:p>
          <a:p>
            <a:pPr lvl="1">
              <a:buClr>
                <a:srgbClr val="F16038"/>
              </a:buClr>
            </a:pPr>
            <a:r>
              <a:rPr lang="en-US" dirty="0">
                <a:solidFill>
                  <a:schemeClr val="bg2">
                    <a:lumMod val="50000"/>
                  </a:schemeClr>
                </a:solidFill>
              </a:rPr>
              <a:t>CHF0-100-004 SPPI-12 Aggregate Report</a:t>
            </a:r>
          </a:p>
          <a:p>
            <a:pPr lvl="1">
              <a:buClr>
                <a:srgbClr val="F16038"/>
              </a:buClr>
            </a:pPr>
            <a:r>
              <a:rPr lang="en-US" dirty="0">
                <a:solidFill>
                  <a:schemeClr val="bg2">
                    <a:lumMod val="50000"/>
                  </a:schemeClr>
                </a:solidFill>
              </a:rPr>
              <a:t>CHF0-100-005 SPPI-11 Calculations Report</a:t>
            </a:r>
          </a:p>
          <a:p>
            <a:pPr marL="457200" lvl="1" indent="0">
              <a:buClr>
                <a:srgbClr val="F16038"/>
              </a:buClr>
              <a:buNone/>
            </a:pPr>
            <a:endParaRPr lang="en-US">
              <a:solidFill>
                <a:schemeClr val="bg2">
                  <a:lumMod val="50000"/>
                </a:schemeClr>
              </a:solidFill>
            </a:endParaRPr>
          </a:p>
          <a:p>
            <a:pPr>
              <a:buClr>
                <a:srgbClr val="F16038"/>
              </a:buClr>
            </a:pPr>
            <a:r>
              <a:rPr lang="en-US" dirty="0">
                <a:solidFill>
                  <a:srgbClr val="595959"/>
                </a:solidFill>
              </a:rPr>
              <a:t>Preferably, the</a:t>
            </a:r>
            <a:r>
              <a:rPr lang="en-US" dirty="0">
                <a:solidFill>
                  <a:srgbClr val="0D6CB9"/>
                </a:solidFill>
              </a:rPr>
              <a:t> </a:t>
            </a:r>
            <a:r>
              <a:rPr lang="en-US" dirty="0">
                <a:solidFill>
                  <a:srgbClr val="595959"/>
                </a:solidFill>
              </a:rPr>
              <a:t>report number prefixes (“CHF0”) would be renamed to follow the naming convention for the SPEDS Summer Submission.</a:t>
            </a: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87D36A54-68E8-5F43-6AF6-1DC962317E87}"/>
              </a:ext>
            </a:extLst>
          </p:cNvPr>
          <p:cNvSpPr>
            <a:spLocks noGrp="1"/>
          </p:cNvSpPr>
          <p:nvPr>
            <p:ph type="sldNum" sz="quarter" idx="4"/>
          </p:nvPr>
        </p:nvSpPr>
        <p:spPr/>
        <p:txBody>
          <a:bodyPr/>
          <a:lstStyle/>
          <a:p>
            <a:fld id="{69C126A4-BD19-47E2-8A0E-0DE1B9D8C925}" type="slidenum">
              <a:rPr lang="en-US" smtClean="0"/>
              <a:pPr/>
              <a:t>72</a:t>
            </a:fld>
            <a:endParaRPr lang="en-US"/>
          </a:p>
        </p:txBody>
      </p:sp>
    </p:spTree>
    <p:extLst>
      <p:ext uri="{BB962C8B-B14F-4D97-AF65-F5344CB8AC3E}">
        <p14:creationId xmlns:p14="http://schemas.microsoft.com/office/powerpoint/2010/main" val="2382389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D770C-44FE-4BFE-B0DF-98EDE40387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56815D-B801-0352-547C-1F78FD0F3DC5}"/>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REPORTS </a:t>
            </a:r>
            <a:r>
              <a:rPr lang="en-US" sz="4000" b="1">
                <a:solidFill>
                  <a:schemeClr val="bg1"/>
                </a:solidFill>
                <a:latin typeface="Aptos" panose="020B0004020202020204" pitchFamily="34" charset="0"/>
                <a:cs typeface="Calibri"/>
              </a:rPr>
              <a:t>CONT.</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24EA529-B57E-041F-6DE8-CD371EE22FF1}"/>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In addition to the existing Child Find reports, additional reports will be needed for both the SPPI-7 and SPPI-13 data being collected.</a:t>
            </a:r>
          </a:p>
          <a:p>
            <a:pPr lvl="1">
              <a:buClr>
                <a:srgbClr val="F16038"/>
              </a:buClr>
            </a:pPr>
            <a:r>
              <a:rPr lang="en-US">
                <a:solidFill>
                  <a:schemeClr val="bg2">
                    <a:lumMod val="50000"/>
                  </a:schemeClr>
                </a:solidFill>
              </a:rPr>
              <a:t>SPPI-7 and SPPI-13 student-level reports (two separate reports).</a:t>
            </a:r>
          </a:p>
          <a:p>
            <a:pPr lvl="2">
              <a:buClr>
                <a:srgbClr val="F16038"/>
              </a:buClr>
            </a:pPr>
            <a:r>
              <a:rPr lang="en-US">
                <a:solidFill>
                  <a:schemeClr val="bg2">
                    <a:lumMod val="50000"/>
                  </a:schemeClr>
                </a:solidFill>
              </a:rPr>
              <a:t>Similar to the CHF0-100-001 and CHF0-100-002 reports.</a:t>
            </a:r>
          </a:p>
          <a:p>
            <a:pPr lvl="2">
              <a:buClr>
                <a:srgbClr val="F16038"/>
              </a:buClr>
            </a:pPr>
            <a:r>
              <a:rPr lang="en-US">
                <a:solidFill>
                  <a:schemeClr val="bg2">
                    <a:lumMod val="50000"/>
                  </a:schemeClr>
                </a:solidFill>
              </a:rPr>
              <a:t>Lists all students reported for SPPI-7 and SPPI-13, including all pertinent data elements reported for the student.</a:t>
            </a:r>
          </a:p>
          <a:p>
            <a:pPr lvl="2">
              <a:buClr>
                <a:srgbClr val="F16038"/>
              </a:buClr>
            </a:pPr>
            <a:r>
              <a:rPr lang="en-US">
                <a:solidFill>
                  <a:schemeClr val="bg2">
                    <a:lumMod val="50000"/>
                  </a:schemeClr>
                </a:solidFill>
              </a:rPr>
              <a:t>Allows LEAs to verify data being submitted at a granular level.</a:t>
            </a:r>
          </a:p>
          <a:p>
            <a:pPr lvl="1">
              <a:buClr>
                <a:srgbClr val="F16038"/>
              </a:buClr>
            </a:pPr>
            <a:r>
              <a:rPr lang="en-US">
                <a:solidFill>
                  <a:schemeClr val="bg2">
                    <a:lumMod val="50000"/>
                  </a:schemeClr>
                </a:solidFill>
              </a:rPr>
              <a:t>SPPI-7 and SPPI-13 aggregate/summary reports (two separate reports).</a:t>
            </a:r>
          </a:p>
          <a:p>
            <a:pPr lvl="2">
              <a:buClr>
                <a:srgbClr val="F16038"/>
              </a:buClr>
            </a:pPr>
            <a:r>
              <a:rPr lang="en-US">
                <a:solidFill>
                  <a:schemeClr val="bg2">
                    <a:lumMod val="50000"/>
                  </a:schemeClr>
                </a:solidFill>
              </a:rPr>
              <a:t>Similar to the CHF0-100-003 and CHF0-100-004 reports.</a:t>
            </a:r>
          </a:p>
          <a:p>
            <a:pPr lvl="2">
              <a:buClr>
                <a:srgbClr val="F16038"/>
              </a:buClr>
            </a:pPr>
            <a:r>
              <a:rPr lang="en-US">
                <a:solidFill>
                  <a:schemeClr val="bg2">
                    <a:lumMod val="50000"/>
                  </a:schemeClr>
                </a:solidFill>
              </a:rPr>
              <a:t>Lists the sums and percentages for various SPPI-7 and SPPI-13 calculations.</a:t>
            </a:r>
          </a:p>
          <a:p>
            <a:pPr lvl="2">
              <a:buClr>
                <a:srgbClr val="F16038"/>
              </a:buClr>
            </a:pPr>
            <a:r>
              <a:rPr lang="en-US">
                <a:solidFill>
                  <a:schemeClr val="bg2">
                    <a:lumMod val="50000"/>
                  </a:schemeClr>
                </a:solidFill>
              </a:rPr>
              <a:t>Allows LEAs to verify data at an aggregate level.</a:t>
            </a:r>
          </a:p>
          <a:p>
            <a:pPr marL="914400" lvl="2" indent="0">
              <a:buClr>
                <a:srgbClr val="F16038"/>
              </a:buClr>
              <a:buNone/>
            </a:pPr>
            <a:endParaRPr lang="en-US">
              <a:solidFill>
                <a:schemeClr val="bg2">
                  <a:lumMod val="50000"/>
                </a:schemeClr>
              </a:solidFill>
            </a:endParaRP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00C5332A-ACC0-D59A-077B-7658C2903884}"/>
              </a:ext>
            </a:extLst>
          </p:cNvPr>
          <p:cNvSpPr>
            <a:spLocks noGrp="1"/>
          </p:cNvSpPr>
          <p:nvPr>
            <p:ph type="sldNum" sz="quarter" idx="4"/>
          </p:nvPr>
        </p:nvSpPr>
        <p:spPr/>
        <p:txBody>
          <a:bodyPr/>
          <a:lstStyle/>
          <a:p>
            <a:fld id="{69C126A4-BD19-47E2-8A0E-0DE1B9D8C925}" type="slidenum">
              <a:rPr lang="en-US" smtClean="0"/>
              <a:pPr/>
              <a:t>73</a:t>
            </a:fld>
            <a:endParaRPr lang="en-US"/>
          </a:p>
        </p:txBody>
      </p:sp>
    </p:spTree>
    <p:extLst>
      <p:ext uri="{BB962C8B-B14F-4D97-AF65-F5344CB8AC3E}">
        <p14:creationId xmlns:p14="http://schemas.microsoft.com/office/powerpoint/2010/main" val="2757133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pic>
        <p:nvPicPr>
          <p:cNvPr id="5" name="Content Placeholder 4" descr="Infinite question marks in 3D rendering">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15" b="15615"/>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1482C5"/>
          </a:solidFill>
          <a:ln>
            <a:solidFill>
              <a:srgbClr val="148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2484354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8B4D2-1131-FF43-27A3-B5A6783377B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DE1611F-70A5-6501-2FDD-0FC35C07C90A}"/>
              </a:ext>
            </a:extLst>
          </p:cNvPr>
          <p:cNvSpPr>
            <a:spLocks noGrp="1"/>
          </p:cNvSpPr>
          <p:nvPr>
            <p:ph type="ctrTitle"/>
          </p:nvPr>
        </p:nvSpPr>
        <p:spPr>
          <a:xfrm>
            <a:off x="1524000" y="2858439"/>
            <a:ext cx="9144000" cy="1455651"/>
          </a:xfrm>
        </p:spPr>
        <p:txBody>
          <a:bodyPr/>
          <a:lstStyle/>
          <a:p>
            <a:r>
              <a:rPr lang="en-US"/>
              <a:t>ADDITIONAL RESOURCES</a:t>
            </a:r>
          </a:p>
        </p:txBody>
      </p:sp>
      <p:pic>
        <p:nvPicPr>
          <p:cNvPr id="5" name="Content Placeholder 4" descr="Filling out forms on a table">
            <a:extLst>
              <a:ext uri="{FF2B5EF4-FFF2-40B4-BE49-F238E27FC236}">
                <a16:creationId xmlns:a16="http://schemas.microsoft.com/office/drawing/2014/main" id="{CA98664F-6ADB-2511-DEA1-470004BFE7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57" b="15657"/>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4982D8B0-4275-FAAF-F878-FEEE82757C64}"/>
              </a:ext>
            </a:extLst>
          </p:cNvPr>
          <p:cNvSpPr/>
          <p:nvPr/>
        </p:nvSpPr>
        <p:spPr>
          <a:xfrm>
            <a:off x="1805768" y="3429000"/>
            <a:ext cx="8770248" cy="853440"/>
          </a:xfrm>
          <a:prstGeom prst="roundRect">
            <a:avLst/>
          </a:prstGeom>
          <a:solidFill>
            <a:srgbClr val="1482C5"/>
          </a:solidFill>
          <a:ln>
            <a:solidFill>
              <a:srgbClr val="148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ptos Black" panose="020B0004020202020204" pitchFamily="34" charset="0"/>
              </a:rPr>
              <a:t>ADDITIONAL RESOURCES</a:t>
            </a:r>
          </a:p>
        </p:txBody>
      </p:sp>
    </p:spTree>
    <p:extLst>
      <p:ext uri="{BB962C8B-B14F-4D97-AF65-F5344CB8AC3E}">
        <p14:creationId xmlns:p14="http://schemas.microsoft.com/office/powerpoint/2010/main" val="2067454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74174-E20E-4ACB-FBF8-876F130B6A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6DB691-5AC8-DC89-E9BD-2291B23F315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ELEMENTS IN SUBMISSION</a:t>
            </a:r>
            <a:r>
              <a:rPr lang="en-US" sz="4000" b="1">
                <a:solidFill>
                  <a:schemeClr val="bg1"/>
                </a:solidFill>
                <a:latin typeface="Aptos" panose="020B0004020202020204" pitchFamily="34" charset="0"/>
                <a:cs typeface="Calibri"/>
              </a:rPr>
              <a:t> 1</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C7F73215-A107-3E9A-B1B6-2724607E45EF}"/>
              </a:ext>
            </a:extLst>
          </p:cNvPr>
          <p:cNvGraphicFramePr>
            <a:graphicFrameLocks noGrp="1"/>
          </p:cNvGraphicFramePr>
          <p:nvPr>
            <p:extLst>
              <p:ext uri="{D42A27DB-BD31-4B8C-83A1-F6EECF244321}">
                <p14:modId xmlns:p14="http://schemas.microsoft.com/office/powerpoint/2010/main" val="1687056136"/>
              </p:ext>
            </p:extLst>
          </p:nvPr>
        </p:nvGraphicFramePr>
        <p:xfrm>
          <a:off x="535172" y="1204303"/>
          <a:ext cx="11121656" cy="407924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Data Element Names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Element Names</a:t>
                      </a:r>
                    </a:p>
                  </a:txBody>
                  <a:tcPr/>
                </a:tc>
                <a:extLst>
                  <a:ext uri="{0D108BD9-81ED-4DB2-BD59-A6C34878D82A}">
                    <a16:rowId xmlns:a16="http://schemas.microsoft.com/office/drawing/2014/main" val="2306594001"/>
                  </a:ext>
                </a:extLst>
              </a:tr>
              <a:tr h="370840">
                <a:tc>
                  <a:txBody>
                    <a:bodyPr/>
                    <a:lstStyle/>
                    <a:p>
                      <a:r>
                        <a:rPr lang="en-US" sz="1800" kern="1200" err="1">
                          <a:solidFill>
                            <a:schemeClr val="dk1"/>
                          </a:solidFill>
                          <a:effectLst/>
                          <a:highlight>
                            <a:srgbClr val="00FF00"/>
                          </a:highlight>
                          <a:latin typeface="+mn-lt"/>
                          <a:ea typeface="+mn-ea"/>
                          <a:cs typeface="+mn-cs"/>
                        </a:rPr>
                        <a:t>ARDInvitedRepresentative</a:t>
                      </a:r>
                      <a:r>
                        <a:rPr lang="en-US" sz="1800" kern="1200">
                          <a:solidFill>
                            <a:schemeClr val="dk1"/>
                          </a:solidFill>
                          <a:effectLst/>
                          <a:highlight>
                            <a:srgbClr val="00FF00"/>
                          </a:highlight>
                          <a:latin typeface="+mn-lt"/>
                          <a:ea typeface="+mn-ea"/>
                          <a:cs typeface="+mn-cs"/>
                        </a:rPr>
                        <a:t> (E3118)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ARDInvitedStudent</a:t>
                      </a:r>
                      <a:r>
                        <a:rPr lang="en-US" sz="1800" kern="1200">
                          <a:solidFill>
                            <a:schemeClr val="dk1"/>
                          </a:solidFill>
                          <a:effectLst/>
                          <a:highlight>
                            <a:srgbClr val="00FF00"/>
                          </a:highlight>
                          <a:latin typeface="+mn-lt"/>
                          <a:ea typeface="+mn-ea"/>
                          <a:cs typeface="+mn-cs"/>
                        </a:rPr>
                        <a:t> (E3117)</a:t>
                      </a:r>
                    </a:p>
                  </a:txBody>
                  <a:tcPr/>
                </a:tc>
                <a:extLst>
                  <a:ext uri="{0D108BD9-81ED-4DB2-BD59-A6C34878D82A}">
                    <a16:rowId xmlns:a16="http://schemas.microsoft.com/office/drawing/2014/main" val="2676414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BeginDate (E3010)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BirthDate</a:t>
                      </a:r>
                      <a:r>
                        <a:rPr lang="en-US" sz="1800" kern="1200">
                          <a:solidFill>
                            <a:schemeClr val="dk1"/>
                          </a:solidFill>
                          <a:effectLst/>
                          <a:latin typeface="+mn-lt"/>
                          <a:ea typeface="+mn-ea"/>
                          <a:cs typeface="+mn-cs"/>
                        </a:rPr>
                        <a:t> (E0006)</a:t>
                      </a:r>
                    </a:p>
                  </a:txBody>
                  <a:tcPr/>
                </a:tc>
                <a:extLst>
                  <a:ext uri="{0D108BD9-81ED-4DB2-BD59-A6C34878D82A}">
                    <a16:rowId xmlns:a16="http://schemas.microsoft.com/office/drawing/2014/main" val="2358993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CalendarCode</a:t>
                      </a:r>
                      <a:r>
                        <a:rPr lang="en-US" sz="1800" kern="1200">
                          <a:solidFill>
                            <a:schemeClr val="dk1"/>
                          </a:solidFill>
                          <a:effectLst/>
                          <a:latin typeface="+mn-lt"/>
                          <a:ea typeface="+mn-ea"/>
                          <a:cs typeface="+mn-cs"/>
                        </a:rPr>
                        <a:t> (E0975)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CalendarEvent</a:t>
                      </a:r>
                      <a:r>
                        <a:rPr lang="en-US" sz="1800" kern="1200">
                          <a:solidFill>
                            <a:schemeClr val="dk1"/>
                          </a:solidFill>
                          <a:effectLst/>
                          <a:latin typeface="+mn-lt"/>
                          <a:ea typeface="+mn-ea"/>
                          <a:cs typeface="+mn-cs"/>
                        </a:rPr>
                        <a:t> (E1582)</a:t>
                      </a:r>
                    </a:p>
                  </a:txBody>
                  <a:tcPr/>
                </a:tc>
                <a:extLst>
                  <a:ext uri="{0D108BD9-81ED-4DB2-BD59-A6C34878D82A}">
                    <a16:rowId xmlns:a16="http://schemas.microsoft.com/office/drawing/2014/main" val="4035736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CalendarType</a:t>
                      </a:r>
                      <a:r>
                        <a:rPr lang="en-US" sz="1800" kern="1200">
                          <a:solidFill>
                            <a:schemeClr val="dk1"/>
                          </a:solidFill>
                          <a:effectLst/>
                          <a:latin typeface="+mn-lt"/>
                          <a:ea typeface="+mn-ea"/>
                          <a:cs typeface="+mn-cs"/>
                        </a:rPr>
                        <a:t> (E1600)</a:t>
                      </a:r>
                    </a:p>
                  </a:txBody>
                  <a:tcPr/>
                </a:tc>
                <a:tc>
                  <a:txBody>
                    <a:bodyPr/>
                    <a:lstStyle/>
                    <a:p>
                      <a:r>
                        <a:rPr lang="en-US" sz="1800" kern="1200" err="1">
                          <a:solidFill>
                            <a:schemeClr val="dk1"/>
                          </a:solidFill>
                          <a:effectLst/>
                          <a:latin typeface="+mn-lt"/>
                          <a:ea typeface="+mn-ea"/>
                          <a:cs typeface="+mn-cs"/>
                        </a:rPr>
                        <a:t>CalendarWaiverEventType</a:t>
                      </a:r>
                      <a:r>
                        <a:rPr lang="en-US" sz="1800" kern="1200">
                          <a:solidFill>
                            <a:schemeClr val="dk1"/>
                          </a:solidFill>
                          <a:effectLst/>
                          <a:latin typeface="+mn-lt"/>
                          <a:ea typeface="+mn-ea"/>
                          <a:cs typeface="+mn-cs"/>
                        </a:rPr>
                        <a:t> (E1570)</a:t>
                      </a:r>
                    </a:p>
                  </a:txBody>
                  <a:tcPr/>
                </a:tc>
                <a:extLst>
                  <a:ext uri="{0D108BD9-81ED-4DB2-BD59-A6C34878D82A}">
                    <a16:rowId xmlns:a16="http://schemas.microsoft.com/office/drawing/2014/main" val="28011177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ConsentToEvaluationReceivedDate (E1738)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CoursesStudySecondaryGoals</a:t>
                      </a:r>
                      <a:r>
                        <a:rPr lang="en-US" sz="1800" kern="1200">
                          <a:solidFill>
                            <a:schemeClr val="dk1"/>
                          </a:solidFill>
                          <a:effectLst/>
                          <a:highlight>
                            <a:srgbClr val="00FF00"/>
                          </a:highlight>
                          <a:latin typeface="+mn-lt"/>
                          <a:ea typeface="+mn-ea"/>
                          <a:cs typeface="+mn-cs"/>
                        </a:rPr>
                        <a:t> (E3115)</a:t>
                      </a:r>
                    </a:p>
                  </a:txBody>
                  <a:tcPr/>
                </a:tc>
                <a:extLst>
                  <a:ext uri="{0D108BD9-81ED-4DB2-BD59-A6C34878D82A}">
                    <a16:rowId xmlns:a16="http://schemas.microsoft.com/office/drawing/2014/main" val="40357957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Date (E1168)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ECSEAppropriateFunctioningEntrySkillsRating</a:t>
                      </a:r>
                      <a:r>
                        <a:rPr lang="en-US" sz="1800" kern="1200">
                          <a:solidFill>
                            <a:schemeClr val="dk1"/>
                          </a:solidFill>
                          <a:effectLst/>
                          <a:highlight>
                            <a:srgbClr val="00FF00"/>
                          </a:highlight>
                          <a:latin typeface="+mn-lt"/>
                          <a:ea typeface="+mn-ea"/>
                          <a:cs typeface="+mn-cs"/>
                        </a:rPr>
                        <a:t> (E3102)</a:t>
                      </a:r>
                    </a:p>
                  </a:txBody>
                  <a:tcPr/>
                </a:tc>
                <a:extLst>
                  <a:ext uri="{0D108BD9-81ED-4DB2-BD59-A6C34878D82A}">
                    <a16:rowId xmlns:a16="http://schemas.microsoft.com/office/drawing/2014/main" val="9442834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ECSESocialEmotionalEntrySkillsRating</a:t>
                      </a:r>
                      <a:r>
                        <a:rPr lang="en-US" sz="1800" kern="1200">
                          <a:solidFill>
                            <a:schemeClr val="dk1"/>
                          </a:solidFill>
                          <a:effectLst/>
                          <a:highlight>
                            <a:srgbClr val="00FF00"/>
                          </a:highlight>
                          <a:latin typeface="+mn-lt"/>
                          <a:ea typeface="+mn-ea"/>
                          <a:cs typeface="+mn-cs"/>
                        </a:rPr>
                        <a:t> (E3100)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ECSEKnowledgeEntrySkillsRating</a:t>
                      </a:r>
                      <a:r>
                        <a:rPr lang="en-US" sz="1800" kern="1200">
                          <a:solidFill>
                            <a:schemeClr val="dk1"/>
                          </a:solidFill>
                          <a:effectLst/>
                          <a:highlight>
                            <a:srgbClr val="00FF00"/>
                          </a:highlight>
                          <a:latin typeface="+mn-lt"/>
                          <a:ea typeface="+mn-ea"/>
                          <a:cs typeface="+mn-cs"/>
                        </a:rPr>
                        <a:t> (E3101)</a:t>
                      </a:r>
                    </a:p>
                  </a:txBody>
                  <a:tcPr/>
                </a:tc>
                <a:extLst>
                  <a:ext uri="{0D108BD9-81ED-4DB2-BD59-A6C34878D82A}">
                    <a16:rowId xmlns:a16="http://schemas.microsoft.com/office/drawing/2014/main" val="30222258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ECSEExitKnowledgeNewSkills</a:t>
                      </a:r>
                      <a:r>
                        <a:rPr lang="en-US" sz="1800" kern="1200">
                          <a:solidFill>
                            <a:schemeClr val="dk1"/>
                          </a:solidFill>
                          <a:effectLst/>
                          <a:highlight>
                            <a:srgbClr val="00FF00"/>
                          </a:highlight>
                          <a:latin typeface="+mn-lt"/>
                          <a:ea typeface="+mn-ea"/>
                          <a:cs typeface="+mn-cs"/>
                        </a:rPr>
                        <a:t> (E3107)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ECSEAppropriateFunctioningEntrySkillsRating</a:t>
                      </a:r>
                      <a:r>
                        <a:rPr lang="en-US" sz="1800" kern="1200">
                          <a:solidFill>
                            <a:schemeClr val="dk1"/>
                          </a:solidFill>
                          <a:effectLst/>
                          <a:highlight>
                            <a:srgbClr val="00FF00"/>
                          </a:highlight>
                          <a:latin typeface="+mn-lt"/>
                          <a:ea typeface="+mn-ea"/>
                          <a:cs typeface="+mn-cs"/>
                        </a:rPr>
                        <a:t> (E3102)</a:t>
                      </a:r>
                    </a:p>
                  </a:txBody>
                  <a:tcPr/>
                </a:tc>
                <a:extLst>
                  <a:ext uri="{0D108BD9-81ED-4DB2-BD59-A6C34878D82A}">
                    <a16:rowId xmlns:a16="http://schemas.microsoft.com/office/drawing/2014/main" val="22599632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ECSEExitSocialEmotionalNewSkills</a:t>
                      </a:r>
                      <a:r>
                        <a:rPr lang="en-US" sz="1800" kern="1200">
                          <a:solidFill>
                            <a:schemeClr val="dk1"/>
                          </a:solidFill>
                          <a:effectLst/>
                          <a:highlight>
                            <a:srgbClr val="00FF00"/>
                          </a:highlight>
                          <a:latin typeface="+mn-lt"/>
                          <a:ea typeface="+mn-ea"/>
                          <a:cs typeface="+mn-cs"/>
                        </a:rPr>
                        <a:t> (E3105)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ECSEExitAppropriateFunctioningNewSkills</a:t>
                      </a:r>
                      <a:r>
                        <a:rPr lang="en-US" sz="1800" kern="1200">
                          <a:solidFill>
                            <a:schemeClr val="dk1"/>
                          </a:solidFill>
                          <a:effectLst/>
                          <a:highlight>
                            <a:srgbClr val="00FF00"/>
                          </a:highlight>
                          <a:latin typeface="+mn-lt"/>
                          <a:ea typeface="+mn-ea"/>
                          <a:cs typeface="+mn-cs"/>
                        </a:rPr>
                        <a:t> (E3109)</a:t>
                      </a:r>
                    </a:p>
                  </a:txBody>
                  <a:tcPr/>
                </a:tc>
                <a:extLst>
                  <a:ext uri="{0D108BD9-81ED-4DB2-BD59-A6C34878D82A}">
                    <a16:rowId xmlns:a16="http://schemas.microsoft.com/office/drawing/2014/main" val="17239955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ECSEKnowledgeEntrySkillsRating</a:t>
                      </a:r>
                      <a:r>
                        <a:rPr lang="en-US" sz="1800" kern="1200">
                          <a:solidFill>
                            <a:schemeClr val="dk1"/>
                          </a:solidFill>
                          <a:effectLst/>
                          <a:highlight>
                            <a:srgbClr val="00FF00"/>
                          </a:highlight>
                          <a:latin typeface="+mn-lt"/>
                          <a:ea typeface="+mn-ea"/>
                          <a:cs typeface="+mn-cs"/>
                        </a:rPr>
                        <a:t> (E3101)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ECSEAppropriateFunctioningExitSkillsRating</a:t>
                      </a:r>
                      <a:r>
                        <a:rPr lang="en-US" sz="1800" kern="1200">
                          <a:solidFill>
                            <a:schemeClr val="dk1"/>
                          </a:solidFill>
                          <a:effectLst/>
                          <a:highlight>
                            <a:srgbClr val="00FF00"/>
                          </a:highlight>
                          <a:latin typeface="+mn-lt"/>
                          <a:ea typeface="+mn-ea"/>
                          <a:cs typeface="+mn-cs"/>
                        </a:rPr>
                        <a:t> (E3108)</a:t>
                      </a:r>
                    </a:p>
                  </a:txBody>
                  <a:tcPr/>
                </a:tc>
                <a:extLst>
                  <a:ext uri="{0D108BD9-81ED-4DB2-BD59-A6C34878D82A}">
                    <a16:rowId xmlns:a16="http://schemas.microsoft.com/office/drawing/2014/main" val="4288164081"/>
                  </a:ext>
                </a:extLst>
              </a:tr>
            </a:tbl>
          </a:graphicData>
        </a:graphic>
      </p:graphicFrame>
      <p:sp>
        <p:nvSpPr>
          <p:cNvPr id="6" name="TextBox 5">
            <a:extLst>
              <a:ext uri="{FF2B5EF4-FFF2-40B4-BE49-F238E27FC236}">
                <a16:creationId xmlns:a16="http://schemas.microsoft.com/office/drawing/2014/main" id="{C9AA62CE-48F0-F5F0-ADE4-092A3988072A}"/>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DF0DB1F3-6A9F-376F-A214-436972DD515D}"/>
              </a:ext>
            </a:extLst>
          </p:cNvPr>
          <p:cNvSpPr>
            <a:spLocks noGrp="1"/>
          </p:cNvSpPr>
          <p:nvPr>
            <p:ph type="sldNum" sz="quarter" idx="4"/>
          </p:nvPr>
        </p:nvSpPr>
        <p:spPr/>
        <p:txBody>
          <a:bodyPr/>
          <a:lstStyle/>
          <a:p>
            <a:fld id="{69C126A4-BD19-47E2-8A0E-0DE1B9D8C925}" type="slidenum">
              <a:rPr lang="en-US" smtClean="0"/>
              <a:pPr/>
              <a:t>76</a:t>
            </a:fld>
            <a:endParaRPr lang="en-US"/>
          </a:p>
        </p:txBody>
      </p:sp>
    </p:spTree>
    <p:extLst>
      <p:ext uri="{BB962C8B-B14F-4D97-AF65-F5344CB8AC3E}">
        <p14:creationId xmlns:p14="http://schemas.microsoft.com/office/powerpoint/2010/main" val="3437323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2563-0CE1-E9F2-4F5A-089FA97FF4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03BAA2-AD2D-4B20-17A3-4CD0DD6483DA}"/>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ELEMENTS IN SUBMISSION </a:t>
            </a:r>
            <a:r>
              <a:rPr lang="en-US" sz="4000" b="1">
                <a:solidFill>
                  <a:schemeClr val="bg1"/>
                </a:solidFill>
                <a:latin typeface="Aptos" panose="020B0004020202020204" pitchFamily="34" charset="0"/>
                <a:cs typeface="Calibri"/>
              </a:rPr>
              <a:t>2</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743C9C06-C8DC-BB01-3BDE-B3C77C2E15C9}"/>
              </a:ext>
            </a:extLst>
          </p:cNvPr>
          <p:cNvGraphicFramePr>
            <a:graphicFrameLocks noGrp="1"/>
          </p:cNvGraphicFramePr>
          <p:nvPr>
            <p:extLst>
              <p:ext uri="{D42A27DB-BD31-4B8C-83A1-F6EECF244321}">
                <p14:modId xmlns:p14="http://schemas.microsoft.com/office/powerpoint/2010/main" val="2832707381"/>
              </p:ext>
            </p:extLst>
          </p:nvPr>
        </p:nvGraphicFramePr>
        <p:xfrm>
          <a:off x="535172" y="1204303"/>
          <a:ext cx="11121656" cy="407924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Data Element Names</a:t>
                      </a:r>
                    </a:p>
                  </a:txBody>
                  <a:tcPr/>
                </a:tc>
                <a:tc>
                  <a:txBody>
                    <a:bodyPr/>
                    <a:lstStyle/>
                    <a:p>
                      <a:r>
                        <a:rPr lang="en-US"/>
                        <a:t>Data Element Names</a:t>
                      </a:r>
                    </a:p>
                  </a:txBody>
                  <a:tcPr/>
                </a:tc>
                <a:extLst>
                  <a:ext uri="{0D108BD9-81ED-4DB2-BD59-A6C34878D82A}">
                    <a16:rowId xmlns:a16="http://schemas.microsoft.com/office/drawing/2014/main" val="2306594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ECSEServiceExitReason</a:t>
                      </a:r>
                      <a:r>
                        <a:rPr lang="en-US" sz="1800" kern="1200">
                          <a:solidFill>
                            <a:schemeClr val="dk1"/>
                          </a:solidFill>
                          <a:effectLst/>
                          <a:highlight>
                            <a:srgbClr val="00FF00"/>
                          </a:highlight>
                          <a:latin typeface="+mn-lt"/>
                          <a:ea typeface="+mn-ea"/>
                          <a:cs typeface="+mn-cs"/>
                        </a:rPr>
                        <a:t> (E3103)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ECSEKnowledgeExitSkillsRating</a:t>
                      </a:r>
                      <a:r>
                        <a:rPr lang="en-US" sz="1800" kern="1200">
                          <a:solidFill>
                            <a:schemeClr val="dk1"/>
                          </a:solidFill>
                          <a:effectLst/>
                          <a:highlight>
                            <a:srgbClr val="00FF00"/>
                          </a:highlight>
                          <a:latin typeface="+mn-lt"/>
                          <a:ea typeface="+mn-ea"/>
                          <a:cs typeface="+mn-cs"/>
                        </a:rPr>
                        <a:t> (E3106)</a:t>
                      </a:r>
                    </a:p>
                  </a:txBody>
                  <a:tcPr/>
                </a:tc>
                <a:extLst>
                  <a:ext uri="{0D108BD9-81ED-4DB2-BD59-A6C34878D82A}">
                    <a16:rowId xmlns:a16="http://schemas.microsoft.com/office/drawing/2014/main" val="8500365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ECSESocialEmotionalExitSkillsRating</a:t>
                      </a:r>
                      <a:r>
                        <a:rPr lang="en-US" sz="1800" kern="1200">
                          <a:solidFill>
                            <a:schemeClr val="dk1"/>
                          </a:solidFill>
                          <a:effectLst/>
                          <a:highlight>
                            <a:srgbClr val="00FF00"/>
                          </a:highlight>
                          <a:latin typeface="+mn-lt"/>
                          <a:ea typeface="+mn-ea"/>
                          <a:cs typeface="+mn-cs"/>
                        </a:rPr>
                        <a:t> (E3104)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EndDate (E3020)</a:t>
                      </a:r>
                    </a:p>
                  </a:txBody>
                  <a:tcPr/>
                </a:tc>
                <a:extLst>
                  <a:ext uri="{0D108BD9-81ED-4DB2-BD59-A6C34878D82A}">
                    <a16:rowId xmlns:a16="http://schemas.microsoft.com/office/drawing/2014/main" val="2180363143"/>
                  </a:ext>
                </a:extLst>
              </a:tr>
              <a:tr h="370840">
                <a:tc>
                  <a:txBody>
                    <a:bodyPr/>
                    <a:lstStyle/>
                    <a:p>
                      <a:r>
                        <a:rPr lang="en-US" sz="1800" kern="1200">
                          <a:solidFill>
                            <a:schemeClr val="dk1"/>
                          </a:solidFill>
                          <a:effectLst/>
                          <a:latin typeface="+mn-lt"/>
                          <a:ea typeface="+mn-ea"/>
                          <a:cs typeface="+mn-cs"/>
                        </a:rPr>
                        <a:t>EligibilityEvaluationDate (E1715)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EntryGradeLevel</a:t>
                      </a:r>
                      <a:r>
                        <a:rPr lang="en-US" sz="1800" kern="1200">
                          <a:solidFill>
                            <a:schemeClr val="dk1"/>
                          </a:solidFill>
                          <a:effectLst/>
                          <a:latin typeface="+mn-lt"/>
                          <a:ea typeface="+mn-ea"/>
                          <a:cs typeface="+mn-cs"/>
                        </a:rPr>
                        <a:t> (E1517)</a:t>
                      </a:r>
                    </a:p>
                  </a:txBody>
                  <a:tcPr/>
                </a:tc>
                <a:extLst>
                  <a:ext uri="{0D108BD9-81ED-4DB2-BD59-A6C34878D82A}">
                    <a16:rowId xmlns:a16="http://schemas.microsoft.com/office/drawing/2014/main" val="3728638249"/>
                  </a:ext>
                </a:extLst>
              </a:tr>
              <a:tr h="370840">
                <a:tc>
                  <a:txBody>
                    <a:bodyPr/>
                    <a:lstStyle/>
                    <a:p>
                      <a:r>
                        <a:rPr lang="en-US" sz="1800" kern="1200" err="1">
                          <a:solidFill>
                            <a:schemeClr val="dk1"/>
                          </a:solidFill>
                          <a:effectLst/>
                          <a:latin typeface="+mn-lt"/>
                          <a:ea typeface="+mn-ea"/>
                          <a:cs typeface="+mn-cs"/>
                        </a:rPr>
                        <a:t>EntryDate</a:t>
                      </a:r>
                      <a:r>
                        <a:rPr lang="en-US" sz="1800" kern="1200">
                          <a:solidFill>
                            <a:schemeClr val="dk1"/>
                          </a:solidFill>
                          <a:effectLst/>
                          <a:latin typeface="+mn-lt"/>
                          <a:ea typeface="+mn-ea"/>
                          <a:cs typeface="+mn-cs"/>
                        </a:rPr>
                        <a:t> (E3023)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EvaluationDelayReason (E1718)</a:t>
                      </a:r>
                    </a:p>
                  </a:txBody>
                  <a:tcPr/>
                </a:tc>
                <a:extLst>
                  <a:ext uri="{0D108BD9-81ED-4DB2-BD59-A6C34878D82A}">
                    <a16:rowId xmlns:a16="http://schemas.microsoft.com/office/drawing/2014/main" val="3042644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EvaluationDelayDays (E1711)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GenerationCode (E0706)</a:t>
                      </a:r>
                    </a:p>
                  </a:txBody>
                  <a:tcPr/>
                </a:tc>
                <a:extLst>
                  <a:ext uri="{0D108BD9-81ED-4DB2-BD59-A6C34878D82A}">
                    <a16:rowId xmlns:a16="http://schemas.microsoft.com/office/drawing/2014/main" val="2676414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FirstName (E0703)</a:t>
                      </a:r>
                    </a:p>
                  </a:txBody>
                  <a:tcPr/>
                </a:tc>
                <a:tc>
                  <a:txBody>
                    <a:bodyPr/>
                    <a:lstStyle/>
                    <a:p>
                      <a:r>
                        <a:rPr lang="en-US" sz="1800" kern="1200">
                          <a:solidFill>
                            <a:schemeClr val="dk1"/>
                          </a:solidFill>
                          <a:effectLst/>
                          <a:latin typeface="+mn-lt"/>
                          <a:ea typeface="+mn-ea"/>
                          <a:cs typeface="+mn-cs"/>
                        </a:rPr>
                        <a:t>HispanicLatinoEthnicity (E1064)</a:t>
                      </a:r>
                    </a:p>
                  </a:txBody>
                  <a:tcPr/>
                </a:tc>
                <a:extLst>
                  <a:ext uri="{0D108BD9-81ED-4DB2-BD59-A6C34878D82A}">
                    <a16:rowId xmlns:a16="http://schemas.microsoft.com/office/drawing/2014/main" val="37909113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GradeLevel</a:t>
                      </a:r>
                      <a:r>
                        <a:rPr lang="en-US" sz="1800" kern="1200">
                          <a:solidFill>
                            <a:schemeClr val="dk1"/>
                          </a:solidFill>
                          <a:effectLst/>
                          <a:latin typeface="+mn-lt"/>
                          <a:ea typeface="+mn-ea"/>
                          <a:cs typeface="+mn-cs"/>
                        </a:rPr>
                        <a:t> (E0017)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IEPTransitionServices</a:t>
                      </a:r>
                      <a:r>
                        <a:rPr lang="en-US" sz="1800" kern="1200">
                          <a:solidFill>
                            <a:schemeClr val="dk1"/>
                          </a:solidFill>
                          <a:effectLst/>
                          <a:highlight>
                            <a:srgbClr val="00FF00"/>
                          </a:highlight>
                          <a:latin typeface="+mn-lt"/>
                          <a:ea typeface="+mn-ea"/>
                          <a:cs typeface="+mn-cs"/>
                        </a:rPr>
                        <a:t> (E3114)</a:t>
                      </a:r>
                    </a:p>
                  </a:txBody>
                  <a:tcPr/>
                </a:tc>
                <a:extLst>
                  <a:ext uri="{0D108BD9-81ED-4DB2-BD59-A6C34878D82A}">
                    <a16:rowId xmlns:a16="http://schemas.microsoft.com/office/drawing/2014/main" val="1748172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IDEAIndicator (E1717)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LocalEducationAgencyCategory</a:t>
                      </a:r>
                      <a:r>
                        <a:rPr lang="en-US" sz="1800" kern="1200">
                          <a:solidFill>
                            <a:schemeClr val="dk1"/>
                          </a:solidFill>
                          <a:effectLst/>
                          <a:latin typeface="+mn-lt"/>
                          <a:ea typeface="+mn-ea"/>
                          <a:cs typeface="+mn-cs"/>
                        </a:rPr>
                        <a:t> (E3036)</a:t>
                      </a:r>
                    </a:p>
                  </a:txBody>
                  <a:tcPr/>
                </a:tc>
                <a:extLst>
                  <a:ext uri="{0D108BD9-81ED-4DB2-BD59-A6C34878D82A}">
                    <a16:rowId xmlns:a16="http://schemas.microsoft.com/office/drawing/2014/main" val="1968896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LastSurname</a:t>
                      </a:r>
                      <a:r>
                        <a:rPr lang="en-US" sz="1800" kern="1200">
                          <a:solidFill>
                            <a:schemeClr val="dk1"/>
                          </a:solidFill>
                          <a:effectLst/>
                          <a:latin typeface="+mn-lt"/>
                          <a:ea typeface="+mn-ea"/>
                          <a:cs typeface="+mn-cs"/>
                        </a:rPr>
                        <a:t> (E0705)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LocalStudentId</a:t>
                      </a:r>
                      <a:r>
                        <a:rPr lang="en-US" sz="1800" kern="1200">
                          <a:solidFill>
                            <a:schemeClr val="dk1"/>
                          </a:solidFill>
                          <a:effectLst/>
                          <a:latin typeface="+mn-lt"/>
                          <a:ea typeface="+mn-ea"/>
                          <a:cs typeface="+mn-cs"/>
                        </a:rPr>
                        <a:t> (E0923)</a:t>
                      </a:r>
                    </a:p>
                  </a:txBody>
                  <a:tcPr/>
                </a:tc>
                <a:extLst>
                  <a:ext uri="{0D108BD9-81ED-4DB2-BD59-A6C34878D82A}">
                    <a16:rowId xmlns:a16="http://schemas.microsoft.com/office/drawing/2014/main" val="16423475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LocalEducationAgencyId</a:t>
                      </a:r>
                      <a:r>
                        <a:rPr lang="en-US" sz="1800" kern="1200">
                          <a:solidFill>
                            <a:schemeClr val="dk1"/>
                          </a:solidFill>
                          <a:effectLst/>
                          <a:latin typeface="+mn-lt"/>
                          <a:ea typeface="+mn-ea"/>
                          <a:cs typeface="+mn-cs"/>
                        </a:rPr>
                        <a:t> (E0212)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MeasurableSecondaryGoals</a:t>
                      </a:r>
                      <a:r>
                        <a:rPr lang="en-US" sz="1800" kern="1200">
                          <a:solidFill>
                            <a:schemeClr val="dk1"/>
                          </a:solidFill>
                          <a:effectLst/>
                          <a:highlight>
                            <a:srgbClr val="00FF00"/>
                          </a:highlight>
                          <a:latin typeface="+mn-lt"/>
                          <a:ea typeface="+mn-ea"/>
                          <a:cs typeface="+mn-cs"/>
                        </a:rPr>
                        <a:t> (E3111)</a:t>
                      </a:r>
                    </a:p>
                  </a:txBody>
                  <a:tcPr/>
                </a:tc>
                <a:extLst>
                  <a:ext uri="{0D108BD9-81ED-4DB2-BD59-A6C34878D82A}">
                    <a16:rowId xmlns:a16="http://schemas.microsoft.com/office/drawing/2014/main" val="615007331"/>
                  </a:ext>
                </a:extLst>
              </a:tr>
            </a:tbl>
          </a:graphicData>
        </a:graphic>
      </p:graphicFrame>
      <p:sp>
        <p:nvSpPr>
          <p:cNvPr id="6" name="TextBox 5">
            <a:extLst>
              <a:ext uri="{FF2B5EF4-FFF2-40B4-BE49-F238E27FC236}">
                <a16:creationId xmlns:a16="http://schemas.microsoft.com/office/drawing/2014/main" id="{25DF6FDA-A9FF-C757-77B5-AF09C8CA7E8D}"/>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37D5C8EF-D724-57B4-F04B-23A3058C0416}"/>
              </a:ext>
            </a:extLst>
          </p:cNvPr>
          <p:cNvSpPr>
            <a:spLocks noGrp="1"/>
          </p:cNvSpPr>
          <p:nvPr>
            <p:ph type="sldNum" sz="quarter" idx="4"/>
          </p:nvPr>
        </p:nvSpPr>
        <p:spPr/>
        <p:txBody>
          <a:bodyPr/>
          <a:lstStyle/>
          <a:p>
            <a:fld id="{69C126A4-BD19-47E2-8A0E-0DE1B9D8C925}" type="slidenum">
              <a:rPr lang="en-US" smtClean="0"/>
              <a:pPr/>
              <a:t>77</a:t>
            </a:fld>
            <a:endParaRPr lang="en-US"/>
          </a:p>
        </p:txBody>
      </p:sp>
    </p:spTree>
    <p:extLst>
      <p:ext uri="{BB962C8B-B14F-4D97-AF65-F5344CB8AC3E}">
        <p14:creationId xmlns:p14="http://schemas.microsoft.com/office/powerpoint/2010/main" val="25565863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42A6-ECCE-C287-8920-4C21F7E26D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2369A0-A9DA-5BB4-E4FB-39878FA60E1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ELEMENTS IN SUBMISSION </a:t>
            </a:r>
            <a:r>
              <a:rPr lang="en-US" sz="4000" b="1">
                <a:solidFill>
                  <a:schemeClr val="bg1"/>
                </a:solidFill>
                <a:latin typeface="Aptos" panose="020B0004020202020204" pitchFamily="34" charset="0"/>
                <a:cs typeface="Calibri"/>
              </a:rPr>
              <a:t>3</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D2BF36BD-79B4-D481-9AA4-B803F6534706}"/>
              </a:ext>
            </a:extLst>
          </p:cNvPr>
          <p:cNvGraphicFramePr>
            <a:graphicFrameLocks noGrp="1"/>
          </p:cNvGraphicFramePr>
          <p:nvPr>
            <p:extLst>
              <p:ext uri="{D42A27DB-BD31-4B8C-83A1-F6EECF244321}">
                <p14:modId xmlns:p14="http://schemas.microsoft.com/office/powerpoint/2010/main" val="3794693251"/>
              </p:ext>
            </p:extLst>
          </p:nvPr>
        </p:nvGraphicFramePr>
        <p:xfrm>
          <a:off x="535171" y="1358736"/>
          <a:ext cx="11121656" cy="333756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Data Element Names</a:t>
                      </a:r>
                    </a:p>
                  </a:txBody>
                  <a:tcPr/>
                </a:tc>
                <a:tc>
                  <a:txBody>
                    <a:bodyPr/>
                    <a:lstStyle/>
                    <a:p>
                      <a:r>
                        <a:rPr lang="en-US"/>
                        <a:t>Data Element Names</a:t>
                      </a:r>
                    </a:p>
                  </a:txBody>
                  <a:tcPr/>
                </a:tc>
                <a:extLst>
                  <a:ext uri="{0D108BD9-81ED-4DB2-BD59-A6C34878D82A}">
                    <a16:rowId xmlns:a16="http://schemas.microsoft.com/office/drawing/2014/main" val="2306594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NameOfInstitution</a:t>
                      </a:r>
                      <a:r>
                        <a:rPr lang="en-US" sz="1800" kern="1200">
                          <a:solidFill>
                            <a:schemeClr val="dk1"/>
                          </a:solidFill>
                          <a:effectLst/>
                          <a:latin typeface="+mn-lt"/>
                          <a:ea typeface="+mn-ea"/>
                          <a:cs typeface="+mn-cs"/>
                        </a:rPr>
                        <a:t> (E3037)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MiddleName (E0704)</a:t>
                      </a:r>
                    </a:p>
                  </a:txBody>
                  <a:tcPr/>
                </a:tc>
                <a:extLst>
                  <a:ext uri="{0D108BD9-81ED-4DB2-BD59-A6C34878D82A}">
                    <a16:rowId xmlns:a16="http://schemas.microsoft.com/office/drawing/2014/main" val="4150265203"/>
                  </a:ext>
                </a:extLst>
              </a:tr>
              <a:tr h="370840">
                <a:tc>
                  <a:txBody>
                    <a:bodyPr/>
                    <a:lstStyle/>
                    <a:p>
                      <a:r>
                        <a:rPr lang="en-US" sz="1800" kern="1200">
                          <a:solidFill>
                            <a:schemeClr val="dk1"/>
                          </a:solidFill>
                          <a:effectLst/>
                          <a:latin typeface="+mn-lt"/>
                          <a:ea typeface="+mn-ea"/>
                          <a:cs typeface="+mn-cs"/>
                        </a:rPr>
                        <a:t>OriginalECIServicesDate (E1737)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NumberDaysTaught</a:t>
                      </a:r>
                      <a:r>
                        <a:rPr lang="en-US" sz="1800" kern="1200">
                          <a:solidFill>
                            <a:schemeClr val="dk1"/>
                          </a:solidFill>
                          <a:effectLst/>
                          <a:latin typeface="+mn-lt"/>
                          <a:ea typeface="+mn-ea"/>
                          <a:cs typeface="+mn-cs"/>
                        </a:rPr>
                        <a:t> (E0935)</a:t>
                      </a:r>
                    </a:p>
                  </a:txBody>
                  <a:tcPr/>
                </a:tc>
                <a:extLst>
                  <a:ext uri="{0D108BD9-81ED-4DB2-BD59-A6C34878D82A}">
                    <a16:rowId xmlns:a16="http://schemas.microsoft.com/office/drawing/2014/main" val="23888864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ProgramType</a:t>
                      </a:r>
                      <a:r>
                        <a:rPr lang="en-US" sz="1800" kern="1200">
                          <a:solidFill>
                            <a:schemeClr val="dk1"/>
                          </a:solidFill>
                          <a:effectLst/>
                          <a:latin typeface="+mn-lt"/>
                          <a:ea typeface="+mn-ea"/>
                          <a:cs typeface="+mn-cs"/>
                        </a:rPr>
                        <a:t> (E1337)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PreschoolOutcomesReporting</a:t>
                      </a:r>
                      <a:r>
                        <a:rPr lang="en-US" sz="1800" kern="1200">
                          <a:solidFill>
                            <a:schemeClr val="dk1"/>
                          </a:solidFill>
                          <a:effectLst/>
                          <a:highlight>
                            <a:srgbClr val="00FF00"/>
                          </a:highlight>
                          <a:latin typeface="+mn-lt"/>
                          <a:ea typeface="+mn-ea"/>
                          <a:cs typeface="+mn-cs"/>
                        </a:rPr>
                        <a:t> (E3098)</a:t>
                      </a:r>
                    </a:p>
                  </a:txBody>
                  <a:tcPr/>
                </a:tc>
                <a:extLst>
                  <a:ext uri="{0D108BD9-81ED-4DB2-BD59-A6C34878D82A}">
                    <a16:rowId xmlns:a16="http://schemas.microsoft.com/office/drawing/2014/main" val="3118175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ReportingPeriod</a:t>
                      </a:r>
                      <a:r>
                        <a:rPr lang="en-US" sz="1800" kern="1200">
                          <a:solidFill>
                            <a:schemeClr val="dk1"/>
                          </a:solidFill>
                          <a:effectLst/>
                          <a:latin typeface="+mn-lt"/>
                          <a:ea typeface="+mn-ea"/>
                          <a:cs typeface="+mn-cs"/>
                        </a:rPr>
                        <a:t> (E0934)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Race (E3050)</a:t>
                      </a:r>
                    </a:p>
                  </a:txBody>
                  <a:tcPr/>
                </a:tc>
                <a:extLst>
                  <a:ext uri="{0D108BD9-81ED-4DB2-BD59-A6C34878D82A}">
                    <a16:rowId xmlns:a16="http://schemas.microsoft.com/office/drawing/2014/main" val="4215861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SchoolDayInstructionalMinutes</a:t>
                      </a:r>
                      <a:r>
                        <a:rPr lang="en-US" sz="1800" kern="1200">
                          <a:solidFill>
                            <a:schemeClr val="dk1"/>
                          </a:solidFill>
                          <a:effectLst/>
                          <a:latin typeface="+mn-lt"/>
                          <a:ea typeface="+mn-ea"/>
                          <a:cs typeface="+mn-cs"/>
                        </a:rPr>
                        <a:t> (E1599)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Responsibility (E3051)</a:t>
                      </a:r>
                    </a:p>
                  </a:txBody>
                  <a:tcPr/>
                </a:tc>
                <a:extLst>
                  <a:ext uri="{0D108BD9-81ED-4DB2-BD59-A6C34878D82A}">
                    <a16:rowId xmlns:a16="http://schemas.microsoft.com/office/drawing/2014/main" val="4035736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SchoolDayWaiverMinutes</a:t>
                      </a:r>
                      <a:r>
                        <a:rPr lang="en-US" sz="1800" kern="1200">
                          <a:solidFill>
                            <a:schemeClr val="dk1"/>
                          </a:solidFill>
                          <a:effectLst/>
                          <a:latin typeface="+mn-lt"/>
                          <a:ea typeface="+mn-ea"/>
                          <a:cs typeface="+mn-cs"/>
                        </a:rPr>
                        <a:t> (E1572)</a:t>
                      </a:r>
                    </a:p>
                  </a:txBody>
                  <a:tcPr/>
                </a:tc>
                <a:tc>
                  <a:txBody>
                    <a:bodyPr/>
                    <a:lstStyle/>
                    <a:p>
                      <a:r>
                        <a:rPr lang="en-US" sz="1800" kern="1200" err="1">
                          <a:solidFill>
                            <a:schemeClr val="dk1"/>
                          </a:solidFill>
                          <a:effectLst/>
                          <a:latin typeface="+mn-lt"/>
                          <a:ea typeface="+mn-ea"/>
                          <a:cs typeface="+mn-cs"/>
                        </a:rPr>
                        <a:t>SchoolDayOperationalMinutes</a:t>
                      </a:r>
                      <a:r>
                        <a:rPr lang="en-US" sz="1800" kern="1200">
                          <a:solidFill>
                            <a:schemeClr val="dk1"/>
                          </a:solidFill>
                          <a:effectLst/>
                          <a:latin typeface="+mn-lt"/>
                          <a:ea typeface="+mn-ea"/>
                          <a:cs typeface="+mn-cs"/>
                        </a:rPr>
                        <a:t> (E1571)</a:t>
                      </a:r>
                    </a:p>
                  </a:txBody>
                  <a:tcPr/>
                </a:tc>
                <a:extLst>
                  <a:ext uri="{0D108BD9-81ED-4DB2-BD59-A6C34878D82A}">
                    <a16:rowId xmlns:a16="http://schemas.microsoft.com/office/drawing/2014/main" val="28011177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SchoolYear (E1093)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SchoolId</a:t>
                      </a:r>
                      <a:r>
                        <a:rPr lang="en-US" sz="1800" kern="1200">
                          <a:solidFill>
                            <a:schemeClr val="dk1"/>
                          </a:solidFill>
                          <a:effectLst/>
                          <a:latin typeface="+mn-lt"/>
                          <a:ea typeface="+mn-ea"/>
                          <a:cs typeface="+mn-cs"/>
                        </a:rPr>
                        <a:t> (E0266)</a:t>
                      </a:r>
                    </a:p>
                  </a:txBody>
                  <a:tcPr/>
                </a:tc>
                <a:extLst>
                  <a:ext uri="{0D108BD9-81ED-4DB2-BD59-A6C34878D82A}">
                    <a16:rowId xmlns:a16="http://schemas.microsoft.com/office/drawing/2014/main" val="40357957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SecondaryTransitionIEPReviewDate</a:t>
                      </a:r>
                      <a:r>
                        <a:rPr lang="en-US" sz="1800" kern="1200">
                          <a:solidFill>
                            <a:schemeClr val="dk1"/>
                          </a:solidFill>
                          <a:effectLst/>
                          <a:highlight>
                            <a:srgbClr val="00FF00"/>
                          </a:highlight>
                          <a:latin typeface="+mn-lt"/>
                          <a:ea typeface="+mn-ea"/>
                          <a:cs typeface="+mn-cs"/>
                        </a:rPr>
                        <a:t> (E3099)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SecondaryTransitionARDMeetingDate</a:t>
                      </a:r>
                      <a:r>
                        <a:rPr lang="en-US" sz="1800" kern="1200">
                          <a:solidFill>
                            <a:schemeClr val="dk1"/>
                          </a:solidFill>
                          <a:effectLst/>
                          <a:highlight>
                            <a:srgbClr val="00FF00"/>
                          </a:highlight>
                          <a:latin typeface="+mn-lt"/>
                          <a:ea typeface="+mn-ea"/>
                          <a:cs typeface="+mn-cs"/>
                        </a:rPr>
                        <a:t> (E3110)</a:t>
                      </a:r>
                    </a:p>
                  </a:txBody>
                  <a:tcPr/>
                </a:tc>
                <a:extLst>
                  <a:ext uri="{0D108BD9-81ED-4DB2-BD59-A6C34878D82A}">
                    <a16:rowId xmlns:a16="http://schemas.microsoft.com/office/drawing/2014/main" val="944283452"/>
                  </a:ext>
                </a:extLst>
              </a:tr>
            </a:tbl>
          </a:graphicData>
        </a:graphic>
      </p:graphicFrame>
      <p:sp>
        <p:nvSpPr>
          <p:cNvPr id="6" name="TextBox 5">
            <a:extLst>
              <a:ext uri="{FF2B5EF4-FFF2-40B4-BE49-F238E27FC236}">
                <a16:creationId xmlns:a16="http://schemas.microsoft.com/office/drawing/2014/main" id="{7C8A5C13-6D65-1B9C-CFE5-25E250F761F0}"/>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7E52E09A-E0E9-2865-0E8D-75EECA3972A4}"/>
              </a:ext>
            </a:extLst>
          </p:cNvPr>
          <p:cNvSpPr>
            <a:spLocks noGrp="1"/>
          </p:cNvSpPr>
          <p:nvPr>
            <p:ph type="sldNum" sz="quarter" idx="4"/>
          </p:nvPr>
        </p:nvSpPr>
        <p:spPr/>
        <p:txBody>
          <a:bodyPr/>
          <a:lstStyle/>
          <a:p>
            <a:fld id="{69C126A4-BD19-47E2-8A0E-0DE1B9D8C925}" type="slidenum">
              <a:rPr lang="en-US" smtClean="0"/>
              <a:pPr/>
              <a:t>78</a:t>
            </a:fld>
            <a:endParaRPr lang="en-US"/>
          </a:p>
        </p:txBody>
      </p:sp>
    </p:spTree>
    <p:extLst>
      <p:ext uri="{BB962C8B-B14F-4D97-AF65-F5344CB8AC3E}">
        <p14:creationId xmlns:p14="http://schemas.microsoft.com/office/powerpoint/2010/main" val="39968347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4E67-2057-74BF-B8CE-C5DE8AE7D8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EAE8BE-3CB3-363D-0712-F51E5C2B40C0}"/>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ELEMENTS IN SUBMISSION </a:t>
            </a:r>
            <a:r>
              <a:rPr lang="en-US" sz="4000" b="1">
                <a:solidFill>
                  <a:schemeClr val="bg1"/>
                </a:solidFill>
                <a:latin typeface="Aptos" panose="020B0004020202020204" pitchFamily="34" charset="0"/>
                <a:cs typeface="Calibri"/>
              </a:rPr>
              <a:t>4</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004E36D6-7182-04C7-5EA8-64A0E03A8407}"/>
              </a:ext>
            </a:extLst>
          </p:cNvPr>
          <p:cNvGraphicFramePr>
            <a:graphicFrameLocks noGrp="1"/>
          </p:cNvGraphicFramePr>
          <p:nvPr>
            <p:extLst>
              <p:ext uri="{D42A27DB-BD31-4B8C-83A1-F6EECF244321}">
                <p14:modId xmlns:p14="http://schemas.microsoft.com/office/powerpoint/2010/main" val="2491829471"/>
              </p:ext>
            </p:extLst>
          </p:nvPr>
        </p:nvGraphicFramePr>
        <p:xfrm>
          <a:off x="535172" y="1478698"/>
          <a:ext cx="11121656" cy="259588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Data Element Names</a:t>
                      </a:r>
                    </a:p>
                  </a:txBody>
                  <a:tcPr/>
                </a:tc>
                <a:tc>
                  <a:txBody>
                    <a:bodyPr/>
                    <a:lstStyle/>
                    <a:p>
                      <a:r>
                        <a:rPr lang="en-US"/>
                        <a:t>Data Element Names</a:t>
                      </a:r>
                    </a:p>
                  </a:txBody>
                  <a:tcPr/>
                </a:tc>
                <a:extLst>
                  <a:ext uri="{0D108BD9-81ED-4DB2-BD59-A6C34878D82A}">
                    <a16:rowId xmlns:a16="http://schemas.microsoft.com/office/drawing/2014/main" val="2306594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ServiceBeginDate</a:t>
                      </a:r>
                      <a:r>
                        <a:rPr lang="en-US" sz="1800" kern="1200">
                          <a:solidFill>
                            <a:schemeClr val="dk1"/>
                          </a:solidFill>
                          <a:effectLst/>
                          <a:latin typeface="+mn-lt"/>
                          <a:ea typeface="+mn-ea"/>
                          <a:cs typeface="+mn-cs"/>
                        </a:rPr>
                        <a:t> (E3055)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Sex (E0004)</a:t>
                      </a:r>
                    </a:p>
                  </a:txBody>
                  <a:tcPr/>
                </a:tc>
                <a:extLst>
                  <a:ext uri="{0D108BD9-81ED-4DB2-BD59-A6C34878D82A}">
                    <a16:rowId xmlns:a16="http://schemas.microsoft.com/office/drawing/2014/main" val="2915891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ServiceEndDate</a:t>
                      </a:r>
                      <a:r>
                        <a:rPr lang="en-US" sz="1800" kern="1200">
                          <a:solidFill>
                            <a:schemeClr val="dk1"/>
                          </a:solidFill>
                          <a:effectLst/>
                          <a:latin typeface="+mn-lt"/>
                          <a:ea typeface="+mn-ea"/>
                          <a:cs typeface="+mn-cs"/>
                        </a:rPr>
                        <a:t> (E3056)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StudentId</a:t>
                      </a:r>
                      <a:r>
                        <a:rPr lang="en-US" sz="1800" kern="1200">
                          <a:solidFill>
                            <a:schemeClr val="dk1"/>
                          </a:solidFill>
                          <a:effectLst/>
                          <a:latin typeface="+mn-lt"/>
                          <a:ea typeface="+mn-ea"/>
                          <a:cs typeface="+mn-cs"/>
                        </a:rPr>
                        <a:t> (E0001)</a:t>
                      </a:r>
                    </a:p>
                  </a:txBody>
                  <a:tcPr/>
                </a:tc>
                <a:extLst>
                  <a:ext uri="{0D108BD9-81ED-4DB2-BD59-A6C34878D82A}">
                    <a16:rowId xmlns:a16="http://schemas.microsoft.com/office/drawing/2014/main" val="42881640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SPEDProgramSvc</a:t>
                      </a:r>
                      <a:r>
                        <a:rPr lang="en-US" sz="1800" kern="1200">
                          <a:solidFill>
                            <a:schemeClr val="dk1"/>
                          </a:solidFill>
                          <a:effectLst/>
                          <a:latin typeface="+mn-lt"/>
                          <a:ea typeface="+mn-ea"/>
                          <a:cs typeface="+mn-cs"/>
                        </a:rPr>
                        <a:t> (E3058)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TransitionAssessment</a:t>
                      </a:r>
                      <a:r>
                        <a:rPr lang="en-US" sz="1800" kern="1200">
                          <a:solidFill>
                            <a:schemeClr val="dk1"/>
                          </a:solidFill>
                          <a:effectLst/>
                          <a:highlight>
                            <a:srgbClr val="00FF00"/>
                          </a:highlight>
                          <a:latin typeface="+mn-lt"/>
                          <a:ea typeface="+mn-ea"/>
                          <a:cs typeface="+mn-cs"/>
                        </a:rPr>
                        <a:t> (E3113)</a:t>
                      </a:r>
                    </a:p>
                  </a:txBody>
                  <a:tcPr/>
                </a:tc>
                <a:extLst>
                  <a:ext uri="{0D108BD9-81ED-4DB2-BD59-A6C34878D82A}">
                    <a16:rowId xmlns:a16="http://schemas.microsoft.com/office/drawing/2014/main" val="34494377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StudentUniqueId (E1523)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TransitionNotificationDate (E1712)</a:t>
                      </a:r>
                    </a:p>
                  </a:txBody>
                  <a:tcPr/>
                </a:tc>
                <a:extLst>
                  <a:ext uri="{0D108BD9-81ED-4DB2-BD59-A6C34878D82A}">
                    <a16:rowId xmlns:a16="http://schemas.microsoft.com/office/drawing/2014/main" val="1389853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TransitionConferenceDate (E1713)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UpdatedSecondaryGoals</a:t>
                      </a:r>
                      <a:r>
                        <a:rPr lang="en-US" sz="1800" kern="1200">
                          <a:solidFill>
                            <a:schemeClr val="dk1"/>
                          </a:solidFill>
                          <a:effectLst/>
                          <a:highlight>
                            <a:srgbClr val="00FF00"/>
                          </a:highlight>
                          <a:latin typeface="+mn-lt"/>
                          <a:ea typeface="+mn-ea"/>
                          <a:cs typeface="+mn-cs"/>
                        </a:rPr>
                        <a:t> (E3112)</a:t>
                      </a:r>
                    </a:p>
                  </a:txBody>
                  <a:tcPr/>
                </a:tc>
                <a:extLst>
                  <a:ext uri="{0D108BD9-81ED-4DB2-BD59-A6C34878D82A}">
                    <a16:rowId xmlns:a16="http://schemas.microsoft.com/office/drawing/2014/main" val="10719617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TransitionServiceNeeds</a:t>
                      </a:r>
                      <a:r>
                        <a:rPr lang="en-US" sz="1800" kern="1200">
                          <a:solidFill>
                            <a:schemeClr val="dk1"/>
                          </a:solidFill>
                          <a:effectLst/>
                          <a:highlight>
                            <a:srgbClr val="00FF00"/>
                          </a:highlight>
                          <a:latin typeface="+mn-lt"/>
                          <a:ea typeface="+mn-ea"/>
                          <a:cs typeface="+mn-cs"/>
                        </a:rPr>
                        <a:t> (E3116)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chemeClr val="dk1"/>
                        </a:solidFill>
                        <a:effectLst/>
                        <a:highlight>
                          <a:srgbClr val="00FF00"/>
                        </a:highlight>
                        <a:latin typeface="+mn-lt"/>
                        <a:ea typeface="+mn-ea"/>
                        <a:cs typeface="+mn-cs"/>
                      </a:endParaRPr>
                    </a:p>
                  </a:txBody>
                  <a:tcPr/>
                </a:tc>
                <a:extLst>
                  <a:ext uri="{0D108BD9-81ED-4DB2-BD59-A6C34878D82A}">
                    <a16:rowId xmlns:a16="http://schemas.microsoft.com/office/drawing/2014/main" val="1046863270"/>
                  </a:ext>
                </a:extLst>
              </a:tr>
            </a:tbl>
          </a:graphicData>
        </a:graphic>
      </p:graphicFrame>
      <p:sp>
        <p:nvSpPr>
          <p:cNvPr id="6" name="TextBox 5">
            <a:extLst>
              <a:ext uri="{FF2B5EF4-FFF2-40B4-BE49-F238E27FC236}">
                <a16:creationId xmlns:a16="http://schemas.microsoft.com/office/drawing/2014/main" id="{87A699D0-7776-38BF-83FB-051900355ECB}"/>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1CF829C6-F445-7BB9-62D4-30D9C7E91924}"/>
              </a:ext>
            </a:extLst>
          </p:cNvPr>
          <p:cNvSpPr>
            <a:spLocks noGrp="1"/>
          </p:cNvSpPr>
          <p:nvPr>
            <p:ph type="sldNum" sz="quarter" idx="4"/>
          </p:nvPr>
        </p:nvSpPr>
        <p:spPr/>
        <p:txBody>
          <a:bodyPr/>
          <a:lstStyle/>
          <a:p>
            <a:fld id="{69C126A4-BD19-47E2-8A0E-0DE1B9D8C925}" type="slidenum">
              <a:rPr lang="en-US" smtClean="0"/>
              <a:pPr/>
              <a:t>79</a:t>
            </a:fld>
            <a:endParaRPr lang="en-US"/>
          </a:p>
        </p:txBody>
      </p:sp>
    </p:spTree>
    <p:extLst>
      <p:ext uri="{BB962C8B-B14F-4D97-AF65-F5344CB8AC3E}">
        <p14:creationId xmlns:p14="http://schemas.microsoft.com/office/powerpoint/2010/main" val="199141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64AF2-B5CA-06EB-B235-710B5449A8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652C53-FB68-4924-DDDC-41989224F967}"/>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CURRENT COLLECTION</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BD7D28C-7EF3-44C6-8DED-C97556C4D241}"/>
              </a:ext>
            </a:extLst>
          </p:cNvPr>
          <p:cNvSpPr>
            <a:spLocks noGrp="1"/>
          </p:cNvSpPr>
          <p:nvPr>
            <p:ph type="sldNum" sz="quarter" idx="4"/>
          </p:nvPr>
        </p:nvSpPr>
        <p:spPr/>
        <p:txBody>
          <a:bodyPr/>
          <a:lstStyle/>
          <a:p>
            <a:fld id="{69C126A4-BD19-47E2-8A0E-0DE1B9D8C925}" type="slidenum">
              <a:rPr lang="en-US" smtClean="0"/>
              <a:pPr/>
              <a:t>8</a:t>
            </a:fld>
            <a:endParaRPr lang="en-US"/>
          </a:p>
        </p:txBody>
      </p:sp>
      <p:sp>
        <p:nvSpPr>
          <p:cNvPr id="5" name="Content Placeholder 3">
            <a:extLst>
              <a:ext uri="{FF2B5EF4-FFF2-40B4-BE49-F238E27FC236}">
                <a16:creationId xmlns:a16="http://schemas.microsoft.com/office/drawing/2014/main" id="{48E9A4E8-76D9-BB46-BAF7-7F1305C54194}"/>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SPPI-7 data are collected through the SPP 7 Early Childhood Outcomes application in TEAL.</a:t>
            </a:r>
          </a:p>
          <a:p>
            <a:pPr>
              <a:buClr>
                <a:srgbClr val="F16038"/>
              </a:buClr>
            </a:pPr>
            <a:r>
              <a:rPr lang="en-US" dirty="0">
                <a:solidFill>
                  <a:srgbClr val="595959"/>
                </a:solidFill>
              </a:rPr>
              <a:t>SPPI-13 data are collected through the SPP 13 Secondary Transition application in TEAL. SPPI-13 is currently collected on only a select number of students. Once moved into TSDS, the data will be collected on all students aged 16 through 21 during the data collection year, which runs from July 1 to June 30.</a:t>
            </a:r>
          </a:p>
          <a:p>
            <a:pPr>
              <a:buClr>
                <a:srgbClr val="F16038"/>
              </a:buClr>
            </a:pPr>
            <a:r>
              <a:rPr lang="en-US" dirty="0">
                <a:solidFill>
                  <a:srgbClr val="595959"/>
                </a:solidFill>
              </a:rPr>
              <a:t>Child Find (combination of SPPI-11 and 12) is currently collected in TSDS through the Child Find Collection.</a:t>
            </a:r>
          </a:p>
          <a:p>
            <a:pPr marL="0" indent="0">
              <a:buFont typeface="Wingdings" panose="05000000000000000000" pitchFamily="2" charset="2"/>
              <a:buNone/>
            </a:pPr>
            <a:endParaRPr lang="en-US" dirty="0">
              <a:solidFill>
                <a:srgbClr val="595959"/>
              </a:solidFill>
            </a:endParaRPr>
          </a:p>
        </p:txBody>
      </p:sp>
    </p:spTree>
    <p:extLst>
      <p:ext uri="{BB962C8B-B14F-4D97-AF65-F5344CB8AC3E}">
        <p14:creationId xmlns:p14="http://schemas.microsoft.com/office/powerpoint/2010/main" val="1203205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77562-C2F8-71A5-23F2-A94556931D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BF2022-BAB0-179F-4211-9CC69D183D86}"/>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DESCRIPTOR TABLES IN SUBMISSION</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0E8CE5FE-7C89-7FD7-FA6F-0BC417AFD0AF}"/>
              </a:ext>
            </a:extLst>
          </p:cNvPr>
          <p:cNvGraphicFramePr>
            <a:graphicFrameLocks noGrp="1"/>
          </p:cNvGraphicFramePr>
          <p:nvPr>
            <p:extLst>
              <p:ext uri="{D42A27DB-BD31-4B8C-83A1-F6EECF244321}">
                <p14:modId xmlns:p14="http://schemas.microsoft.com/office/powerpoint/2010/main" val="245425102"/>
              </p:ext>
            </p:extLst>
          </p:nvPr>
        </p:nvGraphicFramePr>
        <p:xfrm>
          <a:off x="535172" y="1204303"/>
          <a:ext cx="11121656" cy="407924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Descriptor Table Names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Descriptor Table Names</a:t>
                      </a:r>
                    </a:p>
                  </a:txBody>
                  <a:tcPr/>
                </a:tc>
                <a:extLst>
                  <a:ext uri="{0D108BD9-81ED-4DB2-BD59-A6C34878D82A}">
                    <a16:rowId xmlns:a16="http://schemas.microsoft.com/office/drawing/2014/main" val="2306594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ARDInvitedRepresentative</a:t>
                      </a:r>
                      <a:r>
                        <a:rPr lang="en-US" sz="1800" kern="1200">
                          <a:solidFill>
                            <a:schemeClr val="dk1"/>
                          </a:solidFill>
                          <a:effectLst/>
                          <a:highlight>
                            <a:srgbClr val="00FF00"/>
                          </a:highlight>
                          <a:latin typeface="+mn-lt"/>
                          <a:ea typeface="+mn-ea"/>
                          <a:cs typeface="+mn-cs"/>
                        </a:rPr>
                        <a:t> (C360)</a:t>
                      </a:r>
                      <a:endParaRPr lang="en-US"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CalendarEvent</a:t>
                      </a:r>
                      <a:r>
                        <a:rPr lang="en-US" sz="1800" kern="1200">
                          <a:solidFill>
                            <a:schemeClr val="dk1"/>
                          </a:solidFill>
                          <a:effectLst/>
                          <a:latin typeface="+mn-lt"/>
                          <a:ea typeface="+mn-ea"/>
                          <a:cs typeface="+mn-cs"/>
                        </a:rPr>
                        <a:t> (C208)</a:t>
                      </a:r>
                    </a:p>
                  </a:txBody>
                  <a:tcPr/>
                </a:tc>
                <a:extLst>
                  <a:ext uri="{0D108BD9-81ED-4DB2-BD59-A6C34878D82A}">
                    <a16:rowId xmlns:a16="http://schemas.microsoft.com/office/drawing/2014/main" val="2915891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CalendarType</a:t>
                      </a:r>
                      <a:r>
                        <a:rPr lang="en-US" sz="1800" kern="1200">
                          <a:solidFill>
                            <a:schemeClr val="dk1"/>
                          </a:solidFill>
                          <a:effectLst/>
                          <a:latin typeface="+mn-lt"/>
                          <a:ea typeface="+mn-ea"/>
                          <a:cs typeface="+mn-cs"/>
                        </a:rPr>
                        <a:t> (C215)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CalendarWaiverEventType</a:t>
                      </a:r>
                      <a:r>
                        <a:rPr lang="en-US" sz="1800" kern="1200">
                          <a:solidFill>
                            <a:schemeClr val="dk1"/>
                          </a:solidFill>
                          <a:effectLst/>
                          <a:latin typeface="+mn-lt"/>
                          <a:ea typeface="+mn-ea"/>
                          <a:cs typeface="+mn-cs"/>
                        </a:rPr>
                        <a:t> (C204)</a:t>
                      </a:r>
                    </a:p>
                  </a:txBody>
                  <a:tcPr/>
                </a:tc>
                <a:extLst>
                  <a:ext uri="{0D108BD9-81ED-4DB2-BD59-A6C34878D82A}">
                    <a16:rowId xmlns:a16="http://schemas.microsoft.com/office/drawing/2014/main" val="42881640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ECSEServiceExitReason</a:t>
                      </a:r>
                      <a:r>
                        <a:rPr lang="en-US" sz="1800" kern="1200">
                          <a:solidFill>
                            <a:schemeClr val="dk1"/>
                          </a:solidFill>
                          <a:effectLst/>
                          <a:highlight>
                            <a:srgbClr val="00FF00"/>
                          </a:highlight>
                          <a:latin typeface="+mn-lt"/>
                          <a:ea typeface="+mn-ea"/>
                          <a:cs typeface="+mn-cs"/>
                        </a:rPr>
                        <a:t> (C358)</a:t>
                      </a:r>
                      <a:endParaRPr lang="en-US"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EligibilityDelayReason (C347) </a:t>
                      </a:r>
                    </a:p>
                  </a:txBody>
                  <a:tcPr/>
                </a:tc>
                <a:extLst>
                  <a:ext uri="{0D108BD9-81ED-4DB2-BD59-A6C34878D82A}">
                    <a16:rowId xmlns:a16="http://schemas.microsoft.com/office/drawing/2014/main" val="34494377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EntrySkillsRating</a:t>
                      </a:r>
                      <a:r>
                        <a:rPr lang="en-US" sz="1800" kern="1200">
                          <a:solidFill>
                            <a:schemeClr val="dk1"/>
                          </a:solidFill>
                          <a:effectLst/>
                          <a:highlight>
                            <a:srgbClr val="00FF00"/>
                          </a:highlight>
                          <a:latin typeface="+mn-lt"/>
                          <a:ea typeface="+mn-ea"/>
                          <a:cs typeface="+mn-cs"/>
                        </a:rPr>
                        <a:t> (C357)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EvaluationDelayReason (C348)</a:t>
                      </a:r>
                    </a:p>
                  </a:txBody>
                  <a:tcPr/>
                </a:tc>
                <a:extLst>
                  <a:ext uri="{0D108BD9-81ED-4DB2-BD59-A6C34878D82A}">
                    <a16:rowId xmlns:a16="http://schemas.microsoft.com/office/drawing/2014/main" val="1389853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ExitSkillsRating</a:t>
                      </a:r>
                      <a:r>
                        <a:rPr lang="en-US" sz="1800" kern="1200">
                          <a:solidFill>
                            <a:schemeClr val="dk1"/>
                          </a:solidFill>
                          <a:effectLst/>
                          <a:highlight>
                            <a:srgbClr val="00FF00"/>
                          </a:highlight>
                          <a:latin typeface="+mn-lt"/>
                          <a:ea typeface="+mn-ea"/>
                          <a:cs typeface="+mn-cs"/>
                        </a:rPr>
                        <a:t> (C359)</a:t>
                      </a:r>
                      <a:endParaRPr lang="en-US"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GenerationCode (C012)</a:t>
                      </a:r>
                    </a:p>
                  </a:txBody>
                  <a:tcPr/>
                </a:tc>
                <a:extLst>
                  <a:ext uri="{0D108BD9-81ED-4DB2-BD59-A6C34878D82A}">
                    <a16:rowId xmlns:a16="http://schemas.microsoft.com/office/drawing/2014/main" val="10719617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GradeLevel</a:t>
                      </a:r>
                      <a:r>
                        <a:rPr lang="en-US" sz="1800" kern="1200">
                          <a:solidFill>
                            <a:schemeClr val="dk1"/>
                          </a:solidFill>
                          <a:effectLst/>
                          <a:latin typeface="+mn-lt"/>
                          <a:ea typeface="+mn-ea"/>
                          <a:cs typeface="+mn-cs"/>
                        </a:rPr>
                        <a:t> (C050)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ProgramType</a:t>
                      </a:r>
                      <a:r>
                        <a:rPr lang="en-US" sz="1800" kern="1200">
                          <a:solidFill>
                            <a:schemeClr val="dk1"/>
                          </a:solidFill>
                          <a:effectLst/>
                          <a:latin typeface="+mn-lt"/>
                          <a:ea typeface="+mn-ea"/>
                          <a:cs typeface="+mn-cs"/>
                        </a:rPr>
                        <a:t> (C303)</a:t>
                      </a:r>
                    </a:p>
                  </a:txBody>
                  <a:tcPr/>
                </a:tc>
                <a:extLst>
                  <a:ext uri="{0D108BD9-81ED-4DB2-BD59-A6C34878D82A}">
                    <a16:rowId xmlns:a16="http://schemas.microsoft.com/office/drawing/2014/main" val="10468632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ReportingPeriod</a:t>
                      </a:r>
                      <a:r>
                        <a:rPr lang="en-US" sz="1800" kern="1200">
                          <a:solidFill>
                            <a:schemeClr val="dk1"/>
                          </a:solidFill>
                          <a:effectLst/>
                          <a:latin typeface="+mn-lt"/>
                          <a:ea typeface="+mn-ea"/>
                          <a:cs typeface="+mn-cs"/>
                        </a:rPr>
                        <a:t> (C130)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LocalEducationAgencyCategory</a:t>
                      </a:r>
                      <a:r>
                        <a:rPr lang="en-US" sz="1800" kern="1200">
                          <a:solidFill>
                            <a:schemeClr val="dk1"/>
                          </a:solidFill>
                          <a:effectLst/>
                          <a:latin typeface="+mn-lt"/>
                          <a:ea typeface="+mn-ea"/>
                          <a:cs typeface="+mn-cs"/>
                        </a:rPr>
                        <a:t> (C337)</a:t>
                      </a:r>
                    </a:p>
                  </a:txBody>
                  <a:tcPr/>
                </a:tc>
                <a:extLst>
                  <a:ext uri="{0D108BD9-81ED-4DB2-BD59-A6C34878D82A}">
                    <a16:rowId xmlns:a16="http://schemas.microsoft.com/office/drawing/2014/main" val="21362232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Race (C304)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Sex (C013)</a:t>
                      </a:r>
                    </a:p>
                  </a:txBody>
                  <a:tcPr/>
                </a:tc>
                <a:extLst>
                  <a:ext uri="{0D108BD9-81ED-4DB2-BD59-A6C34878D82A}">
                    <a16:rowId xmlns:a16="http://schemas.microsoft.com/office/drawing/2014/main" val="1207701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PreschoolOutcomesReporting</a:t>
                      </a:r>
                      <a:r>
                        <a:rPr lang="en-US" sz="1800" kern="1200">
                          <a:solidFill>
                            <a:schemeClr val="dk1"/>
                          </a:solidFill>
                          <a:effectLst/>
                          <a:latin typeface="+mn-lt"/>
                          <a:ea typeface="+mn-ea"/>
                          <a:cs typeface="+mn-cs"/>
                        </a:rPr>
                        <a:t> (C356)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SPEDProgramSvc</a:t>
                      </a:r>
                      <a:r>
                        <a:rPr lang="en-US" sz="1800" kern="1200">
                          <a:solidFill>
                            <a:schemeClr val="dk1"/>
                          </a:solidFill>
                          <a:effectLst/>
                          <a:latin typeface="+mn-lt"/>
                          <a:ea typeface="+mn-ea"/>
                          <a:cs typeface="+mn-cs"/>
                        </a:rPr>
                        <a:t> (C341)</a:t>
                      </a:r>
                    </a:p>
                  </a:txBody>
                  <a:tcPr/>
                </a:tc>
                <a:extLst>
                  <a:ext uri="{0D108BD9-81ED-4DB2-BD59-A6C34878D82A}">
                    <a16:rowId xmlns:a16="http://schemas.microsoft.com/office/drawing/2014/main" val="28234245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Responsibility (C339)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chemeClr val="dk1"/>
                        </a:solidFill>
                        <a:effectLst/>
                        <a:latin typeface="+mn-lt"/>
                        <a:ea typeface="+mn-ea"/>
                        <a:cs typeface="+mn-cs"/>
                      </a:endParaRPr>
                    </a:p>
                  </a:txBody>
                  <a:tcPr/>
                </a:tc>
                <a:extLst>
                  <a:ext uri="{0D108BD9-81ED-4DB2-BD59-A6C34878D82A}">
                    <a16:rowId xmlns:a16="http://schemas.microsoft.com/office/drawing/2014/main" val="3662965479"/>
                  </a:ext>
                </a:extLst>
              </a:tr>
            </a:tbl>
          </a:graphicData>
        </a:graphic>
      </p:graphicFrame>
      <p:sp>
        <p:nvSpPr>
          <p:cNvPr id="6" name="TextBox 5">
            <a:extLst>
              <a:ext uri="{FF2B5EF4-FFF2-40B4-BE49-F238E27FC236}">
                <a16:creationId xmlns:a16="http://schemas.microsoft.com/office/drawing/2014/main" id="{19F5D745-0F44-2516-F74E-5BF6913A3F7D}"/>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0EC50DBF-4DB3-C4DD-CF3F-B6A78C037BB9}"/>
              </a:ext>
            </a:extLst>
          </p:cNvPr>
          <p:cNvSpPr>
            <a:spLocks noGrp="1"/>
          </p:cNvSpPr>
          <p:nvPr>
            <p:ph type="sldNum" sz="quarter" idx="4"/>
          </p:nvPr>
        </p:nvSpPr>
        <p:spPr/>
        <p:txBody>
          <a:bodyPr/>
          <a:lstStyle/>
          <a:p>
            <a:fld id="{69C126A4-BD19-47E2-8A0E-0DE1B9D8C925}" type="slidenum">
              <a:rPr lang="en-US" smtClean="0"/>
              <a:pPr/>
              <a:t>80</a:t>
            </a:fld>
            <a:endParaRPr lang="en-US"/>
          </a:p>
        </p:txBody>
      </p:sp>
    </p:spTree>
    <p:extLst>
      <p:ext uri="{BB962C8B-B14F-4D97-AF65-F5344CB8AC3E}">
        <p14:creationId xmlns:p14="http://schemas.microsoft.com/office/powerpoint/2010/main" val="352438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DBC8-3DD6-7464-4BD6-EB37B90AB6C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C5CDF31-7895-7F1C-00B2-D5D2EC2961C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TITLE SLIDE: </a:t>
            </a:r>
            <a:r>
              <a:rPr lang="en-US" sz="4800" b="1" kern="1200">
                <a:latin typeface="+mn-lt"/>
                <a:ea typeface="+mj-ea"/>
                <a:cs typeface="+mj-cs"/>
              </a:rPr>
              <a:t>TIMELINE</a:t>
            </a:r>
          </a:p>
        </p:txBody>
      </p:sp>
      <p:sp>
        <p:nvSpPr>
          <p:cNvPr id="12" name="Rectangle 11">
            <a:extLst>
              <a:ext uri="{FF2B5EF4-FFF2-40B4-BE49-F238E27FC236}">
                <a16:creationId xmlns:a16="http://schemas.microsoft.com/office/drawing/2014/main" id="{DC15F8CF-8DEB-3564-DF23-FD1AFD8294CB}"/>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E437A812-EFBD-F484-73D0-2A9B13E97C2F}"/>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2E5270DB-BC76-85AD-B9A7-093D60C914BE}"/>
              </a:ext>
            </a:extLst>
          </p:cNvPr>
          <p:cNvSpPr txBox="1"/>
          <p:nvPr/>
        </p:nvSpPr>
        <p:spPr>
          <a:xfrm>
            <a:off x="3144068" y="3543932"/>
            <a:ext cx="5903843"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TIMELINE</a:t>
            </a:r>
          </a:p>
        </p:txBody>
      </p:sp>
      <p:sp>
        <p:nvSpPr>
          <p:cNvPr id="2" name="Slide Number Placeholder 1">
            <a:extLst>
              <a:ext uri="{FF2B5EF4-FFF2-40B4-BE49-F238E27FC236}">
                <a16:creationId xmlns:a16="http://schemas.microsoft.com/office/drawing/2014/main" id="{AE85F6E5-1100-E66C-7E8F-92B4D1D28009}"/>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9</a:t>
            </a:fld>
            <a:endParaRPr lang="en-US"/>
          </a:p>
        </p:txBody>
      </p:sp>
    </p:spTree>
    <p:extLst>
      <p:ext uri="{BB962C8B-B14F-4D97-AF65-F5344CB8AC3E}">
        <p14:creationId xmlns:p14="http://schemas.microsoft.com/office/powerpoint/2010/main" val="1327423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4" ma:contentTypeDescription="Create a new document." ma:contentTypeScope="" ma:versionID="acd0262c3cecfea325db23c93f88613c">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96d3ba2171e376e637e1491a3712e691"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 xmlns="963efe96-9f3c-464d-8c8b-c76864a22e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6FF733-1484-4ACF-BA0E-2DDD58364280}">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03A5D9-DC2C-4EC1-A477-3EF54EEC2D9F}">
  <ds:schemaRefs>
    <ds:schemaRef ds:uri="http://purl.org/dc/elements/1.1/"/>
    <ds:schemaRef ds:uri="http://schemas.microsoft.com/office/2006/metadata/properties"/>
    <ds:schemaRef ds:uri="533e3360-6378-4210-ada2-16ccdb17d2cd"/>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963efe96-9f3c-464d-8c8b-c76864a22ed0"/>
    <ds:schemaRef ds:uri="http://www.w3.org/XML/1998/namespace"/>
  </ds:schemaRefs>
</ds:datastoreItem>
</file>

<file path=customXml/itemProps3.xml><?xml version="1.0" encoding="utf-8"?>
<ds:datastoreItem xmlns:ds="http://schemas.openxmlformats.org/officeDocument/2006/customXml" ds:itemID="{254C1BE4-7C1B-4FFA-84AA-01775202E0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1203</TotalTime>
  <Words>1883</Words>
  <Application>Microsoft Office PowerPoint</Application>
  <PresentationFormat>Widescreen</PresentationFormat>
  <Paragraphs>383</Paragraphs>
  <Slides>80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Aptos</vt:lpstr>
      <vt:lpstr>Aptos Black</vt:lpstr>
      <vt:lpstr>Aptos Display</vt:lpstr>
      <vt:lpstr>Arial</vt:lpstr>
      <vt:lpstr>Calibri</vt:lpstr>
      <vt:lpstr>Wingdings</vt:lpstr>
      <vt:lpstr>Office Theme</vt:lpstr>
      <vt:lpstr>TITLE SLIDE: ESC Vendor Training for One Component January</vt:lpstr>
      <vt:lpstr>AGENDA – SPECIAL EDUCATION DATA SYSTEM</vt:lpstr>
      <vt:lpstr>TITLE SLIDE: BACKGROUND</vt:lpstr>
      <vt:lpstr>BACKGROUND</vt:lpstr>
      <vt:lpstr>BACKGROUND – CHILD FIND</vt:lpstr>
      <vt:lpstr>BACKGROUND – SPPI-7</vt:lpstr>
      <vt:lpstr>BACKGROUND – SPPI-13</vt:lpstr>
      <vt:lpstr>BACKGROUND – CURRENT COLLECTION</vt:lpstr>
      <vt:lpstr>TITLE SLIDE: TIMELINE</vt:lpstr>
      <vt:lpstr>TIMELINE – 2025-2026 SCHOOL YEAR</vt:lpstr>
      <vt:lpstr>TITLE SLIDE: TEAL ROLES AND PRIVILEGES</vt:lpstr>
      <vt:lpstr>TEAL ROLES AND PRIVILEGES</vt:lpstr>
      <vt:lpstr>TEAL ROLES AND PRIVILEGES CONT.</vt:lpstr>
      <vt:lpstr>TITLE SLIDE: DATA COLLECTION</vt:lpstr>
      <vt:lpstr>DATA COLLECTION - OVERVIEW</vt:lpstr>
      <vt:lpstr>DATA COLLECTION - DOMAINS</vt:lpstr>
      <vt:lpstr>EDUCATION ORGANIZATION DOMAIN</vt:lpstr>
      <vt:lpstr>LocalEducationAgency</vt:lpstr>
      <vt:lpstr>School</vt:lpstr>
      <vt:lpstr>PreschoolOutcomesReporting</vt:lpstr>
      <vt:lpstr>PreschoolOutcomesReporting `</vt:lpstr>
      <vt:lpstr>SCHOOL CALENDAR DOMAIN</vt:lpstr>
      <vt:lpstr>Calendar</vt:lpstr>
      <vt:lpstr>CalendarDate</vt:lpstr>
      <vt:lpstr>ReportingPeriodExt</vt:lpstr>
      <vt:lpstr>ENROLLMENT DOMAIN</vt:lpstr>
      <vt:lpstr>StudentSchoolAssociation</vt:lpstr>
      <vt:lpstr>StudentEducationOrganizationResponsibility Association</vt:lpstr>
      <vt:lpstr>STUDENT IDENTIFICATION AND DEMOGRAPHICS DOMAIN</vt:lpstr>
      <vt:lpstr>Student</vt:lpstr>
      <vt:lpstr>StudentEducationOrganizationAssociation</vt:lpstr>
      <vt:lpstr>ALTERNATIVE AND SUPPLEMENTAL SERVICES DOMAIN</vt:lpstr>
      <vt:lpstr>Program</vt:lpstr>
      <vt:lpstr>StudentSpecialEducationProgram Association</vt:lpstr>
      <vt:lpstr>SecondaryTransitionIEPReviewDate</vt:lpstr>
      <vt:lpstr>StudentSpecialEducationProgram Association </vt:lpstr>
      <vt:lpstr>ECSESocialEmotionalEntrySkillsRating</vt:lpstr>
      <vt:lpstr>ECSEKnowledgeEntrySkillsRating</vt:lpstr>
      <vt:lpstr>ECSEAppropriateFunctioningEntrySkillsRating</vt:lpstr>
      <vt:lpstr>EntrySkillsRating Descriptor Table</vt:lpstr>
      <vt:lpstr>ECSEServiceExitReason</vt:lpstr>
      <vt:lpstr>ECSEServiceExitReason Descriptor Table</vt:lpstr>
      <vt:lpstr>ECSESocialEmotionalExitSkillsRating</vt:lpstr>
      <vt:lpstr>ECSEExitSocialEmotionalNewSkills</vt:lpstr>
      <vt:lpstr>ECSEKnowledgeExitSkillsRating</vt:lpstr>
      <vt:lpstr>ECSEExitKnowledgeNewSkills</vt:lpstr>
      <vt:lpstr>ECSEAppropriateFunctioningExitSkillsRating</vt:lpstr>
      <vt:lpstr>ECSEExitAppropriateFunctioningNewSkills</vt:lpstr>
      <vt:lpstr>ExitSkillsRating Descriptor Table</vt:lpstr>
      <vt:lpstr>StudentSpecialEducationProgram Association 1</vt:lpstr>
      <vt:lpstr>SecondaryTransitionARDMeetingDate</vt:lpstr>
      <vt:lpstr>MeasurableSecondaryGoals</vt:lpstr>
      <vt:lpstr>UpdatedSecondaryGoals</vt:lpstr>
      <vt:lpstr>TransitionAssessment</vt:lpstr>
      <vt:lpstr>IEPTransitionServices</vt:lpstr>
      <vt:lpstr>CoursesStudySecondaryGoals</vt:lpstr>
      <vt:lpstr>TransitionServiceNeeds</vt:lpstr>
      <vt:lpstr>ARDInvitedStudent</vt:lpstr>
      <vt:lpstr>ARDInvitedRepresentative</vt:lpstr>
      <vt:lpstr>ARDInvitedRepresentative Descriptor Table</vt:lpstr>
      <vt:lpstr>STUDENT SPECIAL EDDUCATION PROGRAM ELIGIBILITY ASSOCIATION DOMAIN</vt:lpstr>
      <vt:lpstr>StudentSpecialEducationProgramEligibility Association</vt:lpstr>
      <vt:lpstr>TITLE SLIDE: BUSINESS VALIDATIONS</vt:lpstr>
      <vt:lpstr>CAMPUS CATEGORY</vt:lpstr>
      <vt:lpstr>STUDENT BASIC CATEGORY</vt:lpstr>
      <vt:lpstr>ENROLLMENT CATEGORY</vt:lpstr>
      <vt:lpstr>SPECIAL EDUCATION PROGRAM CATEGORY 1</vt:lpstr>
      <vt:lpstr>SPECIAL EDUCATION PROGRAM CATEGORY 2</vt:lpstr>
      <vt:lpstr>SPECIAL EDUCATION PROGRAM CATEGORY 3</vt:lpstr>
      <vt:lpstr>SPECIAL EDUCATION PROGRAM CATEGORY 4</vt:lpstr>
      <vt:lpstr>TITLE SLIDE: REPORTS</vt:lpstr>
      <vt:lpstr>REPORTS</vt:lpstr>
      <vt:lpstr>REPORTS CONT.</vt:lpstr>
      <vt:lpstr>QUESTIONS</vt:lpstr>
      <vt:lpstr>ADDITIONAL RESOURCES</vt:lpstr>
      <vt:lpstr>DATA ELEMENTS IN SUBMISSION 1</vt:lpstr>
      <vt:lpstr>DATA ELEMENTS IN SUBMISSION 2</vt:lpstr>
      <vt:lpstr>DATA ELEMENTS IN SUBMISSION 3</vt:lpstr>
      <vt:lpstr>DATA ELEMENTS IN SUBMISSION 4</vt:lpstr>
      <vt:lpstr>DESCRIPTOR TABLES IN SUBMISSION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Muffoletto, Jamie</dc:creator>
  <cp:lastModifiedBy>Ollervidez, Leticia</cp:lastModifiedBy>
  <cp:revision>30</cp:revision>
  <dcterms:created xsi:type="dcterms:W3CDTF">2025-01-09T13:35:33Z</dcterms:created>
  <dcterms:modified xsi:type="dcterms:W3CDTF">2025-03-05T13:50:30Z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